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Default Extension="package" ContentType="application/vnd.openxmlformats-officedocument.package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57"/>
  </p:notesMasterIdLst>
  <p:handoutMasterIdLst>
    <p:handoutMasterId r:id="rId58"/>
  </p:handoutMasterIdLst>
  <p:sldIdLst>
    <p:sldId id="256" r:id="rId3"/>
    <p:sldId id="257" r:id="rId4"/>
    <p:sldId id="258" r:id="rId5"/>
    <p:sldId id="320" r:id="rId6"/>
    <p:sldId id="362" r:id="rId7"/>
    <p:sldId id="259" r:id="rId8"/>
    <p:sldId id="363" r:id="rId9"/>
    <p:sldId id="365" r:id="rId10"/>
    <p:sldId id="427" r:id="rId11"/>
    <p:sldId id="366" r:id="rId12"/>
    <p:sldId id="278" r:id="rId13"/>
    <p:sldId id="395" r:id="rId14"/>
    <p:sldId id="400" r:id="rId15"/>
    <p:sldId id="401" r:id="rId16"/>
    <p:sldId id="435" r:id="rId17"/>
    <p:sldId id="403" r:id="rId18"/>
    <p:sldId id="404" r:id="rId19"/>
    <p:sldId id="405" r:id="rId20"/>
    <p:sldId id="407" r:id="rId21"/>
    <p:sldId id="367" r:id="rId22"/>
    <p:sldId id="408" r:id="rId23"/>
    <p:sldId id="429" r:id="rId24"/>
    <p:sldId id="369" r:id="rId25"/>
    <p:sldId id="371" r:id="rId26"/>
    <p:sldId id="430" r:id="rId27"/>
    <p:sldId id="425" r:id="rId28"/>
    <p:sldId id="299" r:id="rId29"/>
    <p:sldId id="374" r:id="rId30"/>
    <p:sldId id="379" r:id="rId31"/>
    <p:sldId id="380" r:id="rId32"/>
    <p:sldId id="381" r:id="rId33"/>
    <p:sldId id="382" r:id="rId34"/>
    <p:sldId id="383" r:id="rId35"/>
    <p:sldId id="384" r:id="rId36"/>
    <p:sldId id="431" r:id="rId37"/>
    <p:sldId id="394" r:id="rId38"/>
    <p:sldId id="372" r:id="rId39"/>
    <p:sldId id="373" r:id="rId40"/>
    <p:sldId id="375" r:id="rId41"/>
    <p:sldId id="377" r:id="rId42"/>
    <p:sldId id="385" r:id="rId43"/>
    <p:sldId id="388" r:id="rId44"/>
    <p:sldId id="389" r:id="rId45"/>
    <p:sldId id="434" r:id="rId46"/>
    <p:sldId id="325" r:id="rId47"/>
    <p:sldId id="436" r:id="rId48"/>
    <p:sldId id="413" r:id="rId49"/>
    <p:sldId id="414" r:id="rId50"/>
    <p:sldId id="418" r:id="rId51"/>
    <p:sldId id="419" r:id="rId52"/>
    <p:sldId id="424" r:id="rId53"/>
    <p:sldId id="355" r:id="rId54"/>
    <p:sldId id="422" r:id="rId55"/>
    <p:sldId id="432" r:id="rId56"/>
  </p:sldIdLst>
  <p:sldSz cx="10077450" cy="7562850"/>
  <p:notesSz cx="6731000" cy="9856788"/>
  <p:defaultTextStyle>
    <a:defPPr>
      <a:defRPr lang="en-GB"/>
    </a:defPPr>
    <a:lvl1pPr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CCCC00"/>
    <a:srgbClr val="FFFF99"/>
    <a:srgbClr val="FFFF66"/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7" autoAdjust="0"/>
    <p:restoredTop sz="94598" autoAdjust="0"/>
  </p:normalViewPr>
  <p:slideViewPr>
    <p:cSldViewPr snapToGrid="0">
      <p:cViewPr varScale="1">
        <p:scale>
          <a:sx n="94" d="100"/>
          <a:sy n="94" d="100"/>
        </p:scale>
        <p:origin x="-9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98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5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 lang="en-US" sz="163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Accelerating fields in Linear Colliders</a:t>
            </a:r>
          </a:p>
        </c:rich>
      </c:tx>
      <c:layout>
        <c:manualLayout>
          <c:xMode val="edge"/>
          <c:yMode val="edge"/>
          <c:x val="0.23547750319302305"/>
          <c:y val="0.15372791142403905"/>
        </c:manualLayout>
      </c:layout>
      <c:spPr>
        <a:noFill/>
        <a:ln w="10348">
          <a:noFill/>
        </a:ln>
      </c:spPr>
    </c:title>
    <c:plotArea>
      <c:layout>
        <c:manualLayout>
          <c:layoutTarget val="inner"/>
          <c:xMode val="edge"/>
          <c:yMode val="edge"/>
          <c:x val="0.17961165048543706"/>
          <c:y val="0.259643916913947"/>
          <c:w val="0.76699029126213625"/>
          <c:h val="0.54302670623145399"/>
        </c:manualLayout>
      </c:layout>
      <c:scatterChart>
        <c:scatterStyle val="lineMarker"/>
        <c:ser>
          <c:idx val="0"/>
          <c:order val="0"/>
          <c:spPr>
            <a:ln w="11642">
              <a:noFill/>
            </a:ln>
          </c:spPr>
          <c:marker>
            <c:symbol val="diamond"/>
            <c:size val="2"/>
            <c:spPr>
              <a:solidFill>
                <a:srgbClr val="0000D4"/>
              </a:solidFill>
              <a:ln>
                <a:solidFill>
                  <a:srgbClr val="0000D4"/>
                </a:solidFill>
                <a:prstDash val="solid"/>
              </a:ln>
            </c:spPr>
          </c:marker>
          <c:dPt>
            <c:idx val="5"/>
            <c:marker>
              <c:spPr>
                <a:solidFill>
                  <a:srgbClr val="DD0806"/>
                </a:solidFill>
                <a:ln>
                  <a:solidFill>
                    <a:srgbClr val="DD0806"/>
                  </a:solidFill>
                  <a:prstDash val="solid"/>
                </a:ln>
              </c:spPr>
            </c:marker>
          </c:dPt>
          <c:dLbls>
            <c:dLbl>
              <c:idx val="0"/>
              <c:layout>
                <c:manualLayout>
                  <c:x val="3.9983282073533539E-3"/>
                  <c:y val="2.517934002869441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TESLA 500</a:t>
                    </a:r>
                  </a:p>
                </c:rich>
              </c:tx>
              <c:dLblPos val="r"/>
            </c:dLbl>
            <c:dLbl>
              <c:idx val="1"/>
              <c:layout>
                <c:manualLayout>
                  <c:x val="-2.4846539644456417E-3"/>
                  <c:y val="-3.989956958393112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TESLA 800</a:t>
                    </a:r>
                  </a:p>
                </c:rich>
              </c:tx>
              <c:dLblPos val="r"/>
            </c:dLbl>
            <c:dLbl>
              <c:idx val="2"/>
              <c:layout>
                <c:manualLayout>
                  <c:x val="-0.11558302173330404"/>
                  <c:y val="-4.615494978479191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NLC</a:t>
                    </a:r>
                  </a:p>
                </c:rich>
              </c:tx>
              <c:dLblPos val="r"/>
            </c:dLbl>
            <c:dLbl>
              <c:idx val="3"/>
              <c:layout>
                <c:manualLayout>
                  <c:x val="1.3799946400541E-2"/>
                  <c:y val="2.3672883787661022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JLC-C</a:t>
                    </a:r>
                  </a:p>
                </c:rich>
              </c:tx>
              <c:dLblPos val="r"/>
            </c:dLbl>
            <c:dLbl>
              <c:idx val="4"/>
              <c:tx>
                <c:rich>
                  <a:bodyPr/>
                  <a:lstStyle/>
                  <a:p>
                    <a:pPr>
                      <a:defRPr lang="en-US" sz="552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55" b="1" i="0" strike="noStrike">
                        <a:solidFill>
                          <a:srgbClr val="0000D4"/>
                        </a:solidFill>
                        <a:latin typeface="Arial"/>
                        <a:ea typeface="Arial"/>
                        <a:cs typeface="Arial"/>
                      </a:rPr>
                      <a:t>CLIC</a:t>
                    </a:r>
                  </a:p>
                  <a:p>
                    <a:pPr>
                      <a:defRPr lang="en-US" sz="552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55" b="1" i="0" strike="noStrike">
                        <a:solidFill>
                          <a:srgbClr val="0000D4"/>
                        </a:solidFill>
                        <a:latin typeface="Arial"/>
                        <a:ea typeface="Arial"/>
                        <a:cs typeface="Arial"/>
                      </a:rPr>
                      <a:t> achieved</a:t>
                    </a:r>
                  </a:p>
                </c:rich>
              </c:tx>
              <c:spPr>
                <a:solidFill>
                  <a:srgbClr val="FFFFFF"/>
                </a:solidFill>
                <a:ln w="1294">
                  <a:solidFill>
                    <a:srgbClr val="0000D4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</c:dLbl>
            <c:dLbl>
              <c:idx val="5"/>
              <c:tx>
                <c:rich>
                  <a:bodyPr/>
                  <a:lstStyle/>
                  <a:p>
                    <a:pPr>
                      <a:defRPr lang="en-US" sz="552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55" b="1" i="0" strike="noStrike">
                        <a:solidFill>
                          <a:srgbClr val="DD0806"/>
                        </a:solidFill>
                        <a:latin typeface="Arial"/>
                        <a:ea typeface="Arial"/>
                        <a:cs typeface="Arial"/>
                      </a:rPr>
                      <a:t>CLIC</a:t>
                    </a:r>
                  </a:p>
                  <a:p>
                    <a:pPr>
                      <a:defRPr lang="en-US" sz="552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55" b="1" i="0" strike="noStrike">
                        <a:solidFill>
                          <a:srgbClr val="DD0806"/>
                        </a:solidFill>
                        <a:latin typeface="Arial"/>
                        <a:ea typeface="Arial"/>
                        <a:cs typeface="Arial"/>
                      </a:rPr>
                      <a:t>achieved</a:t>
                    </a:r>
                  </a:p>
                </c:rich>
              </c:tx>
              <c:spPr>
                <a:solidFill>
                  <a:srgbClr val="FFFFFF"/>
                </a:solidFill>
                <a:ln w="1294">
                  <a:solidFill>
                    <a:srgbClr val="DD0806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</c:dLbl>
            <c:dLbl>
              <c:idx val="6"/>
              <c:tx>
                <c:rich>
                  <a:bodyPr/>
                  <a:lstStyle/>
                  <a:p>
                    <a:pPr>
                      <a:defRPr lang="en-US" sz="552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55" b="1" i="0" strike="noStrike">
                        <a:solidFill>
                          <a:srgbClr val="0000D4"/>
                        </a:solidFill>
                        <a:latin typeface="Arial"/>
                        <a:ea typeface="Arial"/>
                        <a:cs typeface="Arial"/>
                      </a:rPr>
                      <a:t>CLIC</a:t>
                    </a:r>
                  </a:p>
                  <a:p>
                    <a:pPr>
                      <a:defRPr lang="en-US" sz="552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355" b="1" i="0" strike="noStrike">
                        <a:solidFill>
                          <a:srgbClr val="0000D4"/>
                        </a:solidFill>
                        <a:latin typeface="Arial"/>
                        <a:ea typeface="Arial"/>
                        <a:cs typeface="Arial"/>
                      </a:rPr>
                      <a:t>nominal</a:t>
                    </a:r>
                  </a:p>
                </c:rich>
              </c:tx>
              <c:spPr>
                <a:solidFill>
                  <a:srgbClr val="FFFFFF"/>
                </a:solidFill>
                <a:ln w="1294">
                  <a:solidFill>
                    <a:srgbClr val="0000D4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</c:dLbl>
            <c:dLbl>
              <c:idx val="7"/>
              <c:layout>
                <c:manualLayout>
                  <c:x val="-0.13295467017190105"/>
                  <c:y val="2.8923733887639119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ILC 500</a:t>
                    </a:r>
                  </a:p>
                </c:rich>
              </c:tx>
              <c:dLblPos val="r"/>
            </c:dLbl>
            <c:spPr>
              <a:solidFill>
                <a:srgbClr val="FFFFFF"/>
              </a:solidFill>
              <a:ln w="1294">
                <a:solidFill>
                  <a:srgbClr val="0000D4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txPr>
              <a:bodyPr/>
              <a:lstStyle/>
              <a:p>
                <a:pPr>
                  <a:defRPr lang="en-US" sz="1355" b="1" i="0" u="none" strike="noStrike" baseline="0">
                    <a:solidFill>
                      <a:srgbClr val="0000D4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Sheet1!$B$39:$B$46</c:f>
              <c:numCache>
                <c:formatCode>General</c:formatCode>
                <c:ptCount val="8"/>
                <c:pt idx="0">
                  <c:v>1370000</c:v>
                </c:pt>
                <c:pt idx="1">
                  <c:v>1370000</c:v>
                </c:pt>
                <c:pt idx="2">
                  <c:v>550</c:v>
                </c:pt>
                <c:pt idx="3">
                  <c:v>400</c:v>
                </c:pt>
                <c:pt idx="4">
                  <c:v>70</c:v>
                </c:pt>
                <c:pt idx="5">
                  <c:v>16</c:v>
                </c:pt>
                <c:pt idx="6">
                  <c:v>300</c:v>
                </c:pt>
                <c:pt idx="7">
                  <c:v>1370000</c:v>
                </c:pt>
              </c:numCache>
            </c:numRef>
          </c:xVal>
          <c:yVal>
            <c:numRef>
              <c:f>Sheet1!$C$39:$C$46</c:f>
              <c:numCache>
                <c:formatCode>General</c:formatCode>
                <c:ptCount val="8"/>
                <c:pt idx="0">
                  <c:v>25</c:v>
                </c:pt>
                <c:pt idx="1">
                  <c:v>35</c:v>
                </c:pt>
                <c:pt idx="2">
                  <c:v>45</c:v>
                </c:pt>
                <c:pt idx="3">
                  <c:v>50</c:v>
                </c:pt>
                <c:pt idx="4">
                  <c:v>150</c:v>
                </c:pt>
                <c:pt idx="5">
                  <c:v>198</c:v>
                </c:pt>
                <c:pt idx="6">
                  <c:v>100</c:v>
                </c:pt>
                <c:pt idx="7">
                  <c:v>31.5</c:v>
                </c:pt>
              </c:numCache>
            </c:numRef>
          </c:yVal>
        </c:ser>
        <c:ser>
          <c:idx val="1"/>
          <c:order val="1"/>
          <c:spPr>
            <a:ln w="11642">
              <a:noFill/>
            </a:ln>
          </c:spPr>
          <c:marker>
            <c:symbol val="square"/>
            <c:size val="2"/>
            <c:spPr>
              <a:solidFill>
                <a:srgbClr val="F20884"/>
              </a:solidFill>
              <a:ln>
                <a:solidFill>
                  <a:srgbClr val="F20884"/>
                </a:solidFill>
                <a:prstDash val="solid"/>
              </a:ln>
            </c:spPr>
          </c:marker>
          <c:dLbls>
            <c:dLbl>
              <c:idx val="0"/>
              <c:tx>
                <c:rich>
                  <a:bodyPr/>
                  <a:lstStyle/>
                  <a:p>
                    <a:pPr>
                      <a:defRPr lang="en-US" sz="1355" b="1" i="0" u="none" strike="noStrike" baseline="0">
                        <a:solidFill>
                          <a:srgbClr val="F20884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SLC</a:t>
                    </a:r>
                  </a:p>
                </c:rich>
              </c:tx>
              <c:spPr>
                <a:solidFill>
                  <a:srgbClr val="FFFFFF"/>
                </a:solidFill>
                <a:ln w="1294">
                  <a:solidFill>
                    <a:srgbClr val="DD2D32"/>
                  </a:solidFill>
                  <a:prstDash val="solid"/>
                </a:ln>
                <a:effectLst>
                  <a:outerShdw dist="35921" dir="2700000" algn="br">
                    <a:srgbClr val="000000"/>
                  </a:outerShdw>
                </a:effectLst>
              </c:spPr>
            </c:dLbl>
            <c:spPr>
              <a:noFill/>
              <a:ln w="10348">
                <a:noFill/>
              </a:ln>
            </c:spPr>
            <c:txPr>
              <a:bodyPr/>
              <a:lstStyle/>
              <a:p>
                <a:pPr>
                  <a:defRPr lang="en-US" sz="135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CatName val="1"/>
          </c:dLbls>
          <c:xVal>
            <c:numRef>
              <c:f>Sheet1!$B$38</c:f>
              <c:numCache>
                <c:formatCode>General</c:formatCode>
                <c:ptCount val="1"/>
                <c:pt idx="0">
                  <c:v>3000</c:v>
                </c:pt>
              </c:numCache>
            </c:numRef>
          </c:xVal>
          <c:yVal>
            <c:numRef>
              <c:f>Sheet1!$C$38</c:f>
              <c:numCache>
                <c:formatCode>General</c:formatCode>
                <c:ptCount val="1"/>
                <c:pt idx="0">
                  <c:v>17</c:v>
                </c:pt>
              </c:numCache>
            </c:numRef>
          </c:yVal>
        </c:ser>
        <c:dLbls>
          <c:showCatName val="1"/>
        </c:dLbls>
        <c:axId val="118904320"/>
        <c:axId val="118906240"/>
      </c:scatterChart>
      <c:valAx>
        <c:axId val="118904320"/>
        <c:scaling>
          <c:logBase val="10"/>
          <c:orientation val="minMax"/>
          <c:min val="10"/>
        </c:scaling>
        <c:axPos val="b"/>
        <c:title>
          <c:tx>
            <c:rich>
              <a:bodyPr/>
              <a:lstStyle/>
              <a:p>
                <a:pPr>
                  <a:defRPr lang="en-US" sz="135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RF pulse duration (nanosec)</a:t>
                </a:r>
              </a:p>
            </c:rich>
          </c:tx>
          <c:layout>
            <c:manualLayout>
              <c:xMode val="edge"/>
              <c:yMode val="edge"/>
              <c:x val="0.38514049300771513"/>
              <c:y val="0.8838786217137764"/>
            </c:manualLayout>
          </c:layout>
          <c:spPr>
            <a:noFill/>
            <a:ln w="10348">
              <a:noFill/>
            </a:ln>
          </c:spPr>
        </c:title>
        <c:numFmt formatCode="0.E+00" sourceLinked="0"/>
        <c:tickLblPos val="nextTo"/>
        <c:spPr>
          <a:ln w="129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135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8906240"/>
        <c:crosses val="autoZero"/>
        <c:crossBetween val="midCat"/>
      </c:valAx>
      <c:valAx>
        <c:axId val="118906240"/>
        <c:scaling>
          <c:orientation val="minMax"/>
        </c:scaling>
        <c:axPos val="l"/>
        <c:majorGridlines>
          <c:spPr>
            <a:ln w="1294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US" sz="135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Mean accelerating field (MV/m)</a:t>
                </a:r>
              </a:p>
            </c:rich>
          </c:tx>
          <c:layout>
            <c:manualLayout>
              <c:xMode val="edge"/>
              <c:yMode val="edge"/>
              <c:x val="4.484096505227101E-2"/>
              <c:y val="0.27720490679775711"/>
            </c:manualLayout>
          </c:layout>
          <c:spPr>
            <a:noFill/>
            <a:ln w="10348">
              <a:noFill/>
            </a:ln>
          </c:spPr>
        </c:title>
        <c:numFmt formatCode="General" sourceLinked="1"/>
        <c:tickLblPos val="nextTo"/>
        <c:spPr>
          <a:ln w="129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135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8904320"/>
        <c:crosses val="autoZero"/>
        <c:crossBetween val="midCat"/>
      </c:valAx>
      <c:spPr>
        <a:solidFill>
          <a:srgbClr val="FFFFFF"/>
        </a:solidFill>
        <a:ln w="5174">
          <a:solidFill>
            <a:srgbClr val="808080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35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algn="l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algn="r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algn="l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algn="r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A601040-A96B-4B9D-AB55-FD0A60E11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2200" y="946150"/>
            <a:ext cx="4548188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3351" dir="8100000" algn="ctr" rotWithShape="0">
              <a:srgbClr val="000000"/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1400" y="4689475"/>
            <a:ext cx="46545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92163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100" tIns="41550" rIns="83100" bIns="41550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9318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100" tIns="41550" rIns="83100" bIns="41550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75" y="739775"/>
            <a:ext cx="4924425" cy="3695700"/>
          </a:xfrm>
          <a:ln/>
        </p:spPr>
      </p:sp>
      <p:sp>
        <p:nvSpPr>
          <p:cNvPr id="942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3100" y="4681538"/>
            <a:ext cx="5384800" cy="4435475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24425" cy="3695700"/>
          </a:xfrm>
          <a:ln/>
        </p:spPr>
      </p:sp>
      <p:sp>
        <p:nvSpPr>
          <p:cNvPr id="5120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8634" y="4682293"/>
            <a:ext cx="4933734" cy="4434601"/>
          </a:xfrm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24425" cy="3695700"/>
          </a:xfrm>
          <a:ln/>
        </p:spPr>
      </p:sp>
      <p:sp>
        <p:nvSpPr>
          <p:cNvPr id="9625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3100" y="4681538"/>
            <a:ext cx="5384800" cy="4435475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12676" y="9362238"/>
            <a:ext cx="2916767" cy="49283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81B57325-4B82-434A-8876-69412F5AD539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31138" y="231775"/>
            <a:ext cx="2057400" cy="6905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4175" y="231775"/>
            <a:ext cx="6024563" cy="6905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1575" cy="6915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824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4175" y="3935413"/>
            <a:ext cx="3055938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2513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0013" y="7199313"/>
            <a:ext cx="9815512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4" name="Group 16"/>
          <p:cNvGrpSpPr>
            <a:grpSpLocks/>
          </p:cNvGrpSpPr>
          <p:nvPr userDrawn="1"/>
        </p:nvGrpSpPr>
        <p:grpSpPr bwMode="auto">
          <a:xfrm>
            <a:off x="427038" y="7319943"/>
            <a:ext cx="9202738" cy="174624"/>
            <a:chOff x="269" y="4611"/>
            <a:chExt cx="5797" cy="110"/>
          </a:xfrm>
        </p:grpSpPr>
        <p:sp>
          <p:nvSpPr>
            <p:cNvPr id="1030" name="Text Box 6"/>
            <p:cNvSpPr txBox="1">
              <a:spLocks noChangeArrowheads="1"/>
            </p:cNvSpPr>
            <p:nvPr userDrawn="1"/>
          </p:nvSpPr>
          <p:spPr bwMode="auto">
            <a:xfrm>
              <a:off x="5635" y="4611"/>
              <a:ext cx="431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  <a:defRPr/>
              </a:pPr>
              <a:r>
                <a:rPr lang="en-GB" sz="1200" b="1" dirty="0" smtClean="0">
                  <a:solidFill>
                    <a:srgbClr val="000000"/>
                  </a:solidFill>
                  <a:latin typeface="Arial" charset="0"/>
                </a:rPr>
                <a:t>29.7.2009</a:t>
              </a:r>
              <a:endParaRPr lang="en-GB" sz="1200" b="1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31" name="Text Box 7"/>
            <p:cNvSpPr txBox="1">
              <a:spLocks noChangeArrowheads="1"/>
            </p:cNvSpPr>
            <p:nvPr userDrawn="1"/>
          </p:nvSpPr>
          <p:spPr bwMode="auto">
            <a:xfrm>
              <a:off x="269" y="4611"/>
              <a:ext cx="5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Frank Tecker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 userDrawn="1"/>
          </p:nvSpPr>
          <p:spPr bwMode="auto">
            <a:xfrm>
              <a:off x="2040" y="4611"/>
              <a:ext cx="230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Ctr="1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Future Linear Colliders – Summer Student Lecture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157413" y="32178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 sz="2400">
                <a:solidFill>
                  <a:srgbClr val="000000"/>
                </a:solidFill>
              </a:rPr>
              <a:t>Frank Tecker – CERN</a:t>
            </a:r>
          </a:p>
        </p:txBody>
      </p:sp>
      <p:sp>
        <p:nvSpPr>
          <p:cNvPr id="1536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830638" y="231775"/>
            <a:ext cx="6057900" cy="2328863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536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4175" y="3935413"/>
            <a:ext cx="6264275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</p:txBody>
      </p:sp>
      <p:pic>
        <p:nvPicPr>
          <p:cNvPr id="15368" name="Picture 1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327025"/>
            <a:ext cx="353853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8" descr="logo_transparent_b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022350" y="1470025"/>
            <a:ext cx="1722438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788" y="801688"/>
            <a:ext cx="9885362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8263" y="7275513"/>
            <a:ext cx="9885362" cy="3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390775" y="119063"/>
            <a:ext cx="6824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638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974725"/>
            <a:ext cx="9771062" cy="605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pic>
        <p:nvPicPr>
          <p:cNvPr id="16390" name="Picture 14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63500" y="125413"/>
            <a:ext cx="22590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1" name="Group 15"/>
          <p:cNvGrpSpPr>
            <a:grpSpLocks/>
          </p:cNvGrpSpPr>
          <p:nvPr userDrawn="1"/>
        </p:nvGrpSpPr>
        <p:grpSpPr bwMode="auto">
          <a:xfrm>
            <a:off x="427038" y="7354868"/>
            <a:ext cx="9202738" cy="174624"/>
            <a:chOff x="269" y="4611"/>
            <a:chExt cx="5797" cy="110"/>
          </a:xfrm>
        </p:grpSpPr>
        <p:sp>
          <p:nvSpPr>
            <p:cNvPr id="2064" name="Text Box 16"/>
            <p:cNvSpPr txBox="1">
              <a:spLocks noChangeArrowheads="1"/>
            </p:cNvSpPr>
            <p:nvPr userDrawn="1"/>
          </p:nvSpPr>
          <p:spPr bwMode="auto">
            <a:xfrm>
              <a:off x="5635" y="4611"/>
              <a:ext cx="431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  <a:defRPr/>
              </a:pPr>
              <a:r>
                <a:rPr lang="en-GB" sz="1200" b="1" dirty="0" smtClean="0">
                  <a:solidFill>
                    <a:srgbClr val="000000"/>
                  </a:solidFill>
                  <a:latin typeface="Arial" charset="0"/>
                </a:rPr>
                <a:t>29.7.2009</a:t>
              </a:r>
              <a:endParaRPr lang="en-GB" sz="1200" b="1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65" name="Text Box 17"/>
            <p:cNvSpPr txBox="1">
              <a:spLocks noChangeArrowheads="1"/>
            </p:cNvSpPr>
            <p:nvPr userDrawn="1"/>
          </p:nvSpPr>
          <p:spPr bwMode="auto">
            <a:xfrm>
              <a:off x="269" y="4611"/>
              <a:ext cx="5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Frank Tecker</a:t>
              </a:r>
            </a:p>
          </p:txBody>
        </p:sp>
        <p:sp>
          <p:nvSpPr>
            <p:cNvPr id="2066" name="Text Box 18"/>
            <p:cNvSpPr txBox="1">
              <a:spLocks noChangeArrowheads="1"/>
            </p:cNvSpPr>
            <p:nvPr userDrawn="1"/>
          </p:nvSpPr>
          <p:spPr bwMode="auto">
            <a:xfrm>
              <a:off x="2040" y="4611"/>
              <a:ext cx="230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Ctr="1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Future Linear Colliders – Summer Student Lecture</a:t>
              </a:r>
            </a:p>
          </p:txBody>
        </p:sp>
      </p:grpSp>
      <p:pic>
        <p:nvPicPr>
          <p:cNvPr id="16392" name="Picture 20" descr="logo_transparent_bg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8953500" y="71438"/>
            <a:ext cx="10064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7"/>
        </a:buBlip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7"/>
        </a:buBlip>
        <a:defRPr sz="2600">
          <a:solidFill>
            <a:srgbClr val="000000"/>
          </a:solidFill>
          <a:latin typeface="+mn-lt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7"/>
        </a:buBlip>
        <a:defRPr sz="2200">
          <a:solidFill>
            <a:srgbClr val="000000"/>
          </a:solidFill>
          <a:latin typeface="+mn-lt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png"/><Relationship Id="rId4" Type="http://schemas.openxmlformats.org/officeDocument/2006/relationships/image" Target="../media/image3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56.png"/><Relationship Id="rId26" Type="http://schemas.openxmlformats.org/officeDocument/2006/relationships/image" Target="../media/image64.png"/><Relationship Id="rId3" Type="http://schemas.openxmlformats.org/officeDocument/2006/relationships/image" Target="../media/image41.png"/><Relationship Id="rId21" Type="http://schemas.openxmlformats.org/officeDocument/2006/relationships/image" Target="../media/image59.gif"/><Relationship Id="rId7" Type="http://schemas.openxmlformats.org/officeDocument/2006/relationships/image" Target="../media/image45.png"/><Relationship Id="rId12" Type="http://schemas.openxmlformats.org/officeDocument/2006/relationships/image" Target="../media/image50.gif"/><Relationship Id="rId17" Type="http://schemas.openxmlformats.org/officeDocument/2006/relationships/image" Target="../media/image55.png"/><Relationship Id="rId25" Type="http://schemas.openxmlformats.org/officeDocument/2006/relationships/image" Target="../media/image6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4.gif"/><Relationship Id="rId20" Type="http://schemas.openxmlformats.org/officeDocument/2006/relationships/image" Target="../media/image58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24" Type="http://schemas.openxmlformats.org/officeDocument/2006/relationships/image" Target="../media/image62.png"/><Relationship Id="rId5" Type="http://schemas.openxmlformats.org/officeDocument/2006/relationships/image" Target="../media/image43.png"/><Relationship Id="rId15" Type="http://schemas.openxmlformats.org/officeDocument/2006/relationships/image" Target="../media/image53.png"/><Relationship Id="rId23" Type="http://schemas.openxmlformats.org/officeDocument/2006/relationships/image" Target="../media/image61.png"/><Relationship Id="rId10" Type="http://schemas.openxmlformats.org/officeDocument/2006/relationships/image" Target="../media/image48.png"/><Relationship Id="rId19" Type="http://schemas.openxmlformats.org/officeDocument/2006/relationships/image" Target="../media/image57.gif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gif"/><Relationship Id="rId22" Type="http://schemas.openxmlformats.org/officeDocument/2006/relationships/image" Target="../media/image60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13.xml"/><Relationship Id="rId1" Type="http://schemas.openxmlformats.org/officeDocument/2006/relationships/video" Target="http://clic-meeting.web.cern.ch/clic-meeting/talks/lemmings6.mpg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3.jpeg"/><Relationship Id="rId7" Type="http://schemas.openxmlformats.org/officeDocument/2006/relationships/image" Target="../media/image96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4.jpeg"/><Relationship Id="rId4" Type="http://schemas.openxmlformats.org/officeDocument/2006/relationships/image" Target="../media/image10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7.png"/><Relationship Id="rId5" Type="http://schemas.openxmlformats.org/officeDocument/2006/relationships/image" Target="../media/image4.png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0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://cern.ch/CLIC08" TargetMode="External"/><Relationship Id="rId13" Type="http://schemas.openxmlformats.org/officeDocument/2006/relationships/hyperlink" Target="http://cdsweb.cern.ch/collection/CLIC%20Notes" TargetMode="External"/><Relationship Id="rId3" Type="http://schemas.openxmlformats.org/officeDocument/2006/relationships/hyperlink" Target="http://preprints.cern.ch/yellowrep/2000/2000-008/p1.pdf" TargetMode="External"/><Relationship Id="rId7" Type="http://schemas.openxmlformats.org/officeDocument/2006/relationships/hyperlink" Target="http://indico.cern.ch/conferenceDisplay.py?confId=a057972" TargetMode="External"/><Relationship Id="rId12" Type="http://schemas.openxmlformats.org/officeDocument/2006/relationships/hyperlink" Target="http://cern.ch/tecker/par2007.pdf" TargetMode="External"/><Relationship Id="rId2" Type="http://schemas.openxmlformats.org/officeDocument/2006/relationships/hyperlink" Target="http://clic-study.web.cern.ch/CLIC-Study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ctf3.home.cern.ch/ctf3/CTFindex.htm" TargetMode="External"/><Relationship Id="rId11" Type="http://schemas.openxmlformats.org/officeDocument/2006/relationships/hyperlink" Target="http://cern.ch/clic-meeting" TargetMode="External"/><Relationship Id="rId5" Type="http://schemas.openxmlformats.org/officeDocument/2006/relationships/hyperlink" Target="http://clicphysics.web.cern.ch/CLICphysics/" TargetMode="External"/><Relationship Id="rId10" Type="http://schemas.openxmlformats.org/officeDocument/2006/relationships/hyperlink" Target="http://indico.cern.ch/conferenceDisplay.py?confId=58072" TargetMode="External"/><Relationship Id="rId4" Type="http://schemas.openxmlformats.org/officeDocument/2006/relationships/hyperlink" Target="http://cdsweb.cern.ch/journal/article?issue=28/2009&amp;name=CERNBulletin&amp;category=News%20Articles&amp;number=1&amp;ln=en" TargetMode="External"/><Relationship Id="rId9" Type="http://schemas.openxmlformats.org/officeDocument/2006/relationships/hyperlink" Target="http://edms.cern.ch/nav/CERN-000006001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890963" y="261938"/>
            <a:ext cx="6024562" cy="2335212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en-GB" sz="6000" smtClean="0">
                <a:solidFill>
                  <a:srgbClr val="FF0000"/>
                </a:solidFill>
              </a:rPr>
              <a:t>Future</a:t>
            </a:r>
            <a:br>
              <a:rPr lang="en-GB" sz="6000" smtClean="0">
                <a:solidFill>
                  <a:srgbClr val="FF0000"/>
                </a:solidFill>
              </a:rPr>
            </a:br>
            <a:r>
              <a:rPr lang="en-GB" sz="6000" smtClean="0">
                <a:solidFill>
                  <a:srgbClr val="FF0000"/>
                </a:solidFill>
              </a:rPr>
              <a:t>Linear Colliders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3948113"/>
            <a:ext cx="5957888" cy="3140075"/>
          </a:xfrm>
        </p:spPr>
        <p:txBody>
          <a:bodyPr/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smtClean="0"/>
              <a:t>Physics motivation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smtClean="0"/>
              <a:t>Generic Linear Collider Layout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smtClean="0">
                <a:solidFill>
                  <a:srgbClr val="0000FF"/>
                </a:solidFill>
              </a:rPr>
              <a:t>ILC</a:t>
            </a:r>
            <a:r>
              <a:rPr lang="en-GB" sz="2800" smtClean="0"/>
              <a:t> (International Linear Collider)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smtClean="0">
                <a:solidFill>
                  <a:srgbClr val="0000FF"/>
                </a:solidFill>
              </a:rPr>
              <a:t>CLIC</a:t>
            </a:r>
            <a:r>
              <a:rPr lang="en-GB" sz="2800" smtClean="0"/>
              <a:t> (Compact Linear Collider)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smtClean="0"/>
              <a:t>CTF3 (CLIC Test Facility)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smtClean="0"/>
              <a:t>Conclusion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9263" y="2954338"/>
            <a:ext cx="3060700" cy="40735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First Linear Collider: SLC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7956550" y="6899275"/>
            <a:ext cx="12080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91281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/>
              <a:t>T.Raubenheimer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25" y="1131888"/>
            <a:ext cx="9882188" cy="584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427038" y="949325"/>
            <a:ext cx="6824662" cy="5619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7200"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US" sz="4000">
                <a:solidFill>
                  <a:srgbClr val="0000FF"/>
                </a:solidFill>
              </a:rPr>
              <a:t>SLC – Stanford Linear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Linear Collider projects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74725"/>
            <a:ext cx="5173662" cy="4419600"/>
          </a:xfrm>
        </p:spPr>
        <p:txBody>
          <a:bodyPr/>
          <a:lstStyle/>
          <a:p>
            <a:pPr eaLnBrk="1"/>
            <a:r>
              <a:rPr lang="en-US" sz="2600" dirty="0" smtClean="0">
                <a:solidFill>
                  <a:srgbClr val="0000FF"/>
                </a:solidFill>
              </a:rPr>
              <a:t>ILC (International Linear Collider)</a:t>
            </a:r>
          </a:p>
          <a:p>
            <a:pPr lvl="1" eaLnBrk="1">
              <a:spcAft>
                <a:spcPts val="700"/>
              </a:spcAft>
            </a:pPr>
            <a:r>
              <a:rPr lang="en-US" sz="2200" dirty="0" smtClean="0"/>
              <a:t>Technology decision Aug 2004</a:t>
            </a:r>
          </a:p>
          <a:p>
            <a:pPr lvl="1" eaLnBrk="1">
              <a:spcAft>
                <a:spcPts val="700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Superconducting</a:t>
            </a:r>
            <a:r>
              <a:rPr lang="en-US" sz="2200" dirty="0" smtClean="0"/>
              <a:t> technology</a:t>
            </a:r>
          </a:p>
          <a:p>
            <a:pPr lvl="1" eaLnBrk="1">
              <a:spcAft>
                <a:spcPts val="700"/>
              </a:spcAft>
            </a:pPr>
            <a:r>
              <a:rPr lang="en-US" sz="2200" dirty="0" smtClean="0"/>
              <a:t>1.3 GHz RF frequency</a:t>
            </a:r>
          </a:p>
          <a:p>
            <a:pPr lvl="1" eaLnBrk="1">
              <a:spcAft>
                <a:spcPts val="700"/>
              </a:spcAft>
            </a:pPr>
            <a:r>
              <a:rPr lang="en-US" sz="2200" dirty="0" smtClean="0"/>
              <a:t>~31 MV/</a:t>
            </a:r>
            <a:r>
              <a:rPr lang="en-US" sz="2200" dirty="0" err="1" smtClean="0"/>
              <a:t>m</a:t>
            </a:r>
            <a:r>
              <a:rPr lang="en-US" sz="2200" dirty="0" smtClean="0"/>
              <a:t> accelerating gradient</a:t>
            </a:r>
          </a:p>
          <a:p>
            <a:pPr lvl="1" eaLnBrk="1">
              <a:spcAft>
                <a:spcPts val="700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500 GeV</a:t>
            </a:r>
            <a:r>
              <a:rPr lang="en-US" sz="2200" dirty="0" smtClean="0"/>
              <a:t> centre-of-mass energy</a:t>
            </a:r>
          </a:p>
          <a:p>
            <a:pPr lvl="1" eaLnBrk="1">
              <a:spcAft>
                <a:spcPts val="700"/>
              </a:spcAft>
            </a:pPr>
            <a:r>
              <a:rPr lang="en-US" sz="2200" dirty="0" smtClean="0"/>
              <a:t>upgrade to </a:t>
            </a:r>
            <a:r>
              <a:rPr lang="en-US" sz="2200" dirty="0" smtClean="0">
                <a:solidFill>
                  <a:srgbClr val="FF0000"/>
                </a:solidFill>
              </a:rPr>
              <a:t>1 TeV</a:t>
            </a:r>
            <a:r>
              <a:rPr lang="en-US" sz="2200" dirty="0" smtClean="0"/>
              <a:t> possible</a:t>
            </a: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5178425" y="955675"/>
            <a:ext cx="4899025" cy="1995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720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US" sz="2800">
                <a:solidFill>
                  <a:srgbClr val="0000FF"/>
                </a:solidFill>
              </a:rPr>
              <a:t> </a:t>
            </a:r>
            <a:r>
              <a:rPr lang="en-US">
                <a:solidFill>
                  <a:srgbClr val="0000FF"/>
                </a:solidFill>
              </a:rPr>
              <a:t>CLIC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   (Compact Linear Collider)</a:t>
            </a:r>
            <a:endParaRPr lang="en-US" sz="2200">
              <a:solidFill>
                <a:srgbClr val="000000"/>
              </a:solidFill>
            </a:endParaRPr>
          </a:p>
          <a:p>
            <a:pPr lvl="2" algn="l" defTabSz="457200">
              <a:spcBef>
                <a:spcPct val="0"/>
              </a:spcBef>
              <a:spcAft>
                <a:spcPts val="900"/>
              </a:spcAft>
              <a:buFont typeface="StarSymbol" charset="0"/>
              <a:buBlip>
                <a:blip r:embed="rId2"/>
              </a:buBlip>
            </a:pPr>
            <a:r>
              <a:rPr lang="en-US" sz="2200"/>
              <a:t> normalconducting</a:t>
            </a:r>
            <a:r>
              <a:rPr lang="en-US" sz="2200">
                <a:solidFill>
                  <a:srgbClr val="000000"/>
                </a:solidFill>
              </a:rPr>
              <a:t> technology</a:t>
            </a:r>
            <a:endParaRPr lang="en-US" sz="2200"/>
          </a:p>
          <a:p>
            <a:pPr lvl="2" algn="l" defTabSz="457200">
              <a:spcBef>
                <a:spcPct val="0"/>
              </a:spcBef>
              <a:spcAft>
                <a:spcPts val="900"/>
              </a:spcAft>
              <a:buFont typeface="StarSymbol" charset="0"/>
              <a:buBlip>
                <a:blip r:embed="rId2"/>
              </a:buBlip>
            </a:pPr>
            <a:r>
              <a:rPr lang="en-US" sz="2200"/>
              <a:t> multi-TeV</a:t>
            </a:r>
            <a:r>
              <a:rPr lang="en-US" sz="2200">
                <a:solidFill>
                  <a:srgbClr val="000000"/>
                </a:solidFill>
              </a:rPr>
              <a:t> energy range</a:t>
            </a:r>
            <a:br>
              <a:rPr lang="en-US" sz="2200">
                <a:solidFill>
                  <a:srgbClr val="000000"/>
                </a:solidFill>
              </a:rPr>
            </a:br>
            <a:r>
              <a:rPr lang="en-US" sz="2200">
                <a:solidFill>
                  <a:srgbClr val="000000"/>
                </a:solidFill>
              </a:rPr>
              <a:t>    (nom. 3 TeV)</a:t>
            </a:r>
          </a:p>
        </p:txBody>
      </p:sp>
      <p:pic>
        <p:nvPicPr>
          <p:cNvPr id="27653" name="Picture 10" descr="layout"/>
          <p:cNvPicPr>
            <a:picLocks noChangeAspect="1" noChangeArrowheads="1"/>
          </p:cNvPicPr>
          <p:nvPr/>
        </p:nvPicPr>
        <p:blipFill>
          <a:blip r:embed="rId3"/>
          <a:srcRect t="6903" b="9102"/>
          <a:stretch>
            <a:fillRect/>
          </a:stretch>
        </p:blipFill>
        <p:spPr bwMode="auto">
          <a:xfrm>
            <a:off x="825500" y="4457700"/>
            <a:ext cx="7904163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 Box 11"/>
          <p:cNvSpPr txBox="1">
            <a:spLocks noChangeArrowheads="1"/>
          </p:cNvSpPr>
          <p:nvPr/>
        </p:nvSpPr>
        <p:spPr bwMode="auto">
          <a:xfrm>
            <a:off x="6672263" y="4060825"/>
            <a:ext cx="260667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457200" defTabSz="457200"/>
            <a:r>
              <a:rPr lang="en-US" sz="2000">
                <a:solidFill>
                  <a:schemeClr val="tx1"/>
                </a:solidFill>
                <a:latin typeface="Arial" charset="0"/>
              </a:rPr>
              <a:t>~35 km total length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Parameter comparison</a:t>
            </a:r>
          </a:p>
        </p:txBody>
      </p:sp>
      <p:graphicFrame>
        <p:nvGraphicFramePr>
          <p:cNvPr id="263320" name="Group 152"/>
          <p:cNvGraphicFramePr>
            <a:graphicFrameLocks noGrp="1"/>
          </p:cNvGraphicFramePr>
          <p:nvPr/>
        </p:nvGraphicFramePr>
        <p:xfrm>
          <a:off x="154547" y="1112347"/>
          <a:ext cx="9723548" cy="5655810"/>
        </p:xfrm>
        <a:graphic>
          <a:graphicData uri="http://schemas.openxmlformats.org/drawingml/2006/table">
            <a:tbl>
              <a:tblPr/>
              <a:tblGrid>
                <a:gridCol w="3309870"/>
                <a:gridCol w="1184856"/>
                <a:gridCol w="1390919"/>
                <a:gridCol w="1378039"/>
                <a:gridCol w="1197735"/>
                <a:gridCol w="1262129"/>
              </a:tblGrid>
              <a:tr h="489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SLC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TESLA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ILC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J/NLC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CLIC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68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Technology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Supercond.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Supercond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NC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Gradient [MeV/m]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31.5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CMS Energy E [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GeV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500-800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500-1000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500-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RF frequency  </a:t>
                      </a:r>
                      <a:r>
                        <a:rPr kumimoji="0" lang="en-GB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 [GHz]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Luminosity  </a:t>
                      </a:r>
                      <a:r>
                        <a:rPr kumimoji="0" lang="en-GB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r>
                        <a:rPr kumimoji="0" lang="en-GB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33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cm</a:t>
                      </a:r>
                      <a:r>
                        <a:rPr kumimoji="0" lang="en-GB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en-GB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0.003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Beam power </a:t>
                      </a:r>
                      <a:r>
                        <a:rPr kumimoji="0" lang="en-GB" sz="2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beam</a:t>
                      </a:r>
                      <a:r>
                        <a:rPr kumimoji="0" lang="en-GB" sz="20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[MW]</a:t>
                      </a:r>
                      <a:endParaRPr kumimoji="0" lang="en-GB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1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Grid power  </a:t>
                      </a:r>
                      <a:r>
                        <a:rPr kumimoji="0" lang="en-GB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P</a:t>
                      </a:r>
                      <a:r>
                        <a:rPr kumimoji="0" lang="en-GB" sz="20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AC 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[MW]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8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Bunch length 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z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~1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Vert.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emittance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</a:rPr>
                        <a:t>ge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GB" sz="20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[10</a:t>
                      </a:r>
                      <a:r>
                        <a:rPr kumimoji="0" lang="en-GB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-8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m]</a:t>
                      </a:r>
                      <a:endParaRPr kumimoji="0" lang="en-GB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Vert. beta function </a:t>
                      </a:r>
                      <a:r>
                        <a:rPr kumimoji="0" lang="en-GB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n-GB" sz="20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*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~1.5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Vert. beam size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GB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*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[nm]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8775" name="Text Box 89"/>
          <p:cNvSpPr txBox="1">
            <a:spLocks noChangeArrowheads="1"/>
          </p:cNvSpPr>
          <p:nvPr/>
        </p:nvSpPr>
        <p:spPr bwMode="auto">
          <a:xfrm>
            <a:off x="5373910" y="6834400"/>
            <a:ext cx="377008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91281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dirty="0"/>
              <a:t>Parameters (except </a:t>
            </a:r>
            <a:r>
              <a:rPr lang="en-US" sz="1800" dirty="0" smtClean="0"/>
              <a:t>SLC) at </a:t>
            </a:r>
            <a:r>
              <a:rPr lang="en-US" sz="1800" dirty="0"/>
              <a:t>500 </a:t>
            </a:r>
            <a:r>
              <a:rPr lang="en-US" sz="1800" dirty="0" err="1"/>
              <a:t>GeV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ILC Global Design Effort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26100" y="935038"/>
            <a:ext cx="4264025" cy="2305050"/>
          </a:xfrm>
        </p:spPr>
        <p:txBody>
          <a:bodyPr/>
          <a:lstStyle/>
          <a:p>
            <a:pPr eaLnBrk="1"/>
            <a:r>
              <a:rPr lang="en-US" smtClean="0"/>
              <a:t> ~700 contributors </a:t>
            </a:r>
            <a:br>
              <a:rPr lang="en-US" smtClean="0"/>
            </a:br>
            <a:r>
              <a:rPr lang="en-US" smtClean="0"/>
              <a:t> from 84 institutes</a:t>
            </a:r>
            <a:br>
              <a:rPr lang="en-US" smtClean="0"/>
            </a:br>
            <a:r>
              <a:rPr lang="en-US" smtClean="0"/>
              <a:t> in the RDR</a:t>
            </a:r>
          </a:p>
          <a:p>
            <a:pPr eaLnBrk="1"/>
            <a:r>
              <a:rPr lang="en-US" smtClean="0"/>
              <a:t>Web site: </a:t>
            </a:r>
            <a:br>
              <a:rPr lang="en-US" smtClean="0"/>
            </a:br>
            <a:r>
              <a:rPr lang="en-US" smtClean="0">
                <a:solidFill>
                  <a:srgbClr val="0000FF"/>
                </a:solidFill>
              </a:rPr>
              <a:t>www.linearcollider.org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 b="22441"/>
          <a:stretch>
            <a:fillRect/>
          </a:stretch>
        </p:blipFill>
        <p:spPr bwMode="auto">
          <a:xfrm>
            <a:off x="173038" y="935038"/>
            <a:ext cx="531018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report-may04-part1(Seite 1)"/>
          <p:cNvPicPr>
            <a:picLocks noChangeAspect="1" noChangeArrowheads="1"/>
          </p:cNvPicPr>
          <p:nvPr/>
        </p:nvPicPr>
        <p:blipFill>
          <a:blip r:embed="rId3"/>
          <a:srcRect l="11476" t="9705" r="11177" b="20193"/>
          <a:stretch>
            <a:fillRect/>
          </a:stretch>
        </p:blipFill>
        <p:spPr bwMode="auto">
          <a:xfrm>
            <a:off x="369888" y="3711575"/>
            <a:ext cx="28670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217" descr="linearcollid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2813" y="3276600"/>
            <a:ext cx="6624637" cy="391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 t="26280" b="4492"/>
          <a:stretch>
            <a:fillRect/>
          </a:stretch>
        </p:blipFill>
        <p:spPr bwMode="auto">
          <a:xfrm>
            <a:off x="0" y="904875"/>
            <a:ext cx="1007745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00" y="3821113"/>
            <a:ext cx="9321800" cy="3205162"/>
          </a:xfrm>
        </p:spPr>
        <p:txBody>
          <a:bodyPr/>
          <a:lstStyle/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smtClean="0">
                <a:solidFill>
                  <a:srgbClr val="FF0000"/>
                </a:solidFill>
              </a:rPr>
              <a:t>Two  250 Gev linacs</a:t>
            </a:r>
            <a:r>
              <a:rPr lang="en-US" sz="2400" smtClean="0"/>
              <a:t> arranged to produce nearly head on  e+e- collisions</a:t>
            </a:r>
          </a:p>
          <a:p>
            <a:pPr lvl="1" eaLnBrk="1">
              <a:lnSpc>
                <a:spcPct val="80000"/>
              </a:lnSpc>
            </a:pPr>
            <a:r>
              <a:rPr lang="en-US" sz="2200" smtClean="0"/>
              <a:t>Single IR with 14 mrad crossing angle</a:t>
            </a:r>
          </a:p>
          <a:p>
            <a:pPr eaLnBrk="1">
              <a:lnSpc>
                <a:spcPct val="80000"/>
              </a:lnSpc>
              <a:spcAft>
                <a:spcPct val="30000"/>
              </a:spcAft>
            </a:pPr>
            <a:r>
              <a:rPr lang="en-US" sz="2400" smtClean="0">
                <a:solidFill>
                  <a:srgbClr val="FF0000"/>
                </a:solidFill>
              </a:rPr>
              <a:t>Centralized injector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smtClean="0"/>
              <a:t>Circular 6.7 km </a:t>
            </a:r>
            <a:br>
              <a:rPr lang="en-US" sz="2200" smtClean="0"/>
            </a:br>
            <a:r>
              <a:rPr lang="en-US" sz="2200" smtClean="0"/>
              <a:t>damping rings</a:t>
            </a:r>
          </a:p>
          <a:p>
            <a:pPr lvl="1" eaLnBrk="1">
              <a:lnSpc>
                <a:spcPct val="80000"/>
              </a:lnSpc>
              <a:spcAft>
                <a:spcPct val="30000"/>
              </a:spcAft>
            </a:pPr>
            <a:r>
              <a:rPr lang="en-US" sz="2200" smtClean="0"/>
              <a:t>Undulator-based</a:t>
            </a:r>
            <a:br>
              <a:rPr lang="en-US" sz="2200" smtClean="0"/>
            </a:br>
            <a:r>
              <a:rPr lang="en-US" sz="2200" smtClean="0"/>
              <a:t> positron source</a:t>
            </a:r>
          </a:p>
          <a:p>
            <a:pPr eaLnBrk="1">
              <a:lnSpc>
                <a:spcPct val="80000"/>
              </a:lnSpc>
            </a:pPr>
            <a:r>
              <a:rPr lang="en-US" sz="2400" smtClean="0">
                <a:solidFill>
                  <a:srgbClr val="FF0000"/>
                </a:solidFill>
              </a:rPr>
              <a:t>Dual tunnel</a:t>
            </a:r>
            <a:r>
              <a:rPr lang="en-US" sz="2400" smtClean="0"/>
              <a:t> configuration</a:t>
            </a:r>
            <a:br>
              <a:rPr lang="en-US" sz="2400" smtClean="0"/>
            </a:br>
            <a:r>
              <a:rPr lang="en-US" sz="2400" smtClean="0"/>
              <a:t>for safety and availability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432175" y="134938"/>
            <a:ext cx="326072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algn="l" defTabSz="1008063" eaLnBrk="0" font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400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ILC Schematic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/>
          <a:srcRect t="1913"/>
          <a:stretch>
            <a:fillRect/>
          </a:stretch>
        </p:blipFill>
        <p:spPr bwMode="auto">
          <a:xfrm>
            <a:off x="4352925" y="4787900"/>
            <a:ext cx="5724525" cy="2382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603500" y="0"/>
            <a:ext cx="4786313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684" tIns="50344" rIns="100684" bIns="50344" anchor="ctr">
            <a:prstTxWarp prst="textNoShape">
              <a:avLst/>
            </a:prstTxWarp>
          </a:bodyPr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US" altLang="ja-JP" sz="3100" b="1" i="1">
              <a:solidFill>
                <a:srgbClr val="FF33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55588" y="892175"/>
            <a:ext cx="9437687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684" tIns="50344" rIns="100684" bIns="50344" anchor="ctr">
            <a:prstTxWarp prst="textNoShape">
              <a:avLst/>
            </a:prstTxWarp>
          </a:bodyPr>
          <a:lstStyle/>
          <a:p>
            <a:pPr algn="l" defTabSz="1008063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 dirty="0">
                <a:solidFill>
                  <a:schemeClr val="tx1"/>
                </a:solidFill>
                <a:latin typeface="Times" charset="0"/>
                <a:ea typeface="Osaka" charset="-128"/>
                <a:cs typeface="Osaka" charset="-128"/>
              </a:rPr>
              <a:t>The core technology for the ILC is 1.3GHz superconducting RF cavity intensely developed in</a:t>
            </a:r>
            <a:r>
              <a:rPr kumimoji="1" lang="en-US" altLang="ja-JP" sz="1800" b="1" dirty="0" smtClean="0">
                <a:solidFill>
                  <a:schemeClr val="tx1"/>
                </a:solidFill>
                <a:latin typeface="Times" charset="0"/>
                <a:ea typeface="Osaka" charset="-128"/>
                <a:cs typeface="Osaka" charset="-128"/>
              </a:rPr>
              <a:t> the TESLA </a:t>
            </a:r>
            <a:r>
              <a:rPr kumimoji="1" lang="en-US" altLang="ja-JP" sz="1800" b="1" dirty="0">
                <a:solidFill>
                  <a:schemeClr val="tx1"/>
                </a:solidFill>
                <a:latin typeface="Times" charset="0"/>
                <a:ea typeface="Osaka" charset="-128"/>
                <a:cs typeface="Osaka" charset="-128"/>
              </a:rPr>
              <a:t>collaboration, and recommended for the ILC by the ITRP on 2004 August.</a:t>
            </a:r>
          </a:p>
          <a:p>
            <a:pPr algn="l" defTabSz="1008063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sz="1800" b="1" dirty="0">
                <a:solidFill>
                  <a:schemeClr val="tx1"/>
                </a:solidFill>
                <a:latin typeface="Times" charset="0"/>
                <a:ea typeface="Osaka" charset="-128"/>
                <a:cs typeface="Osaka" charset="-128"/>
              </a:rPr>
              <a:t>The cavities are installed in  a long cryostat </a:t>
            </a:r>
            <a:r>
              <a:rPr kumimoji="1" lang="en-US" altLang="ja-JP" sz="1800" b="1" dirty="0">
                <a:latin typeface="Times" charset="0"/>
                <a:ea typeface="Osaka" charset="-128"/>
                <a:cs typeface="Osaka" charset="-128"/>
              </a:rPr>
              <a:t>cooled at 2K</a:t>
            </a:r>
            <a:r>
              <a:rPr kumimoji="1" lang="en-US" altLang="ja-JP" sz="1800" b="1" dirty="0">
                <a:solidFill>
                  <a:schemeClr val="tx1"/>
                </a:solidFill>
                <a:latin typeface="Times" charset="0"/>
                <a:ea typeface="Osaka" charset="-128"/>
                <a:cs typeface="Osaka" charset="-128"/>
              </a:rPr>
              <a:t>, and operated at </a:t>
            </a:r>
            <a:r>
              <a:rPr kumimoji="1" lang="en-US" altLang="ja-JP" sz="1800" b="1" dirty="0">
                <a:latin typeface="Times" charset="0"/>
                <a:ea typeface="Osaka" charset="-128"/>
                <a:cs typeface="Osaka" charset="-128"/>
              </a:rPr>
              <a:t>gradient 31.5MV/m</a:t>
            </a:r>
            <a:r>
              <a:rPr kumimoji="1" lang="en-US" altLang="ja-JP" sz="1800" b="1" dirty="0">
                <a:solidFill>
                  <a:schemeClr val="tx1"/>
                </a:solidFill>
                <a:latin typeface="Times" charset="0"/>
                <a:ea typeface="Osaka" charset="-128"/>
                <a:cs typeface="Osaka" charset="-128"/>
              </a:rPr>
              <a:t>.</a:t>
            </a: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31988" y="1908175"/>
            <a:ext cx="6172200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503238" y="3886200"/>
            <a:ext cx="3948112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5"/>
          <a:srcRect b="16185"/>
          <a:stretch>
            <a:fillRect/>
          </a:stretch>
        </p:blipFill>
        <p:spPr bwMode="auto">
          <a:xfrm>
            <a:off x="4956175" y="3890963"/>
            <a:ext cx="3898900" cy="33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7894638" y="3382963"/>
            <a:ext cx="2182812" cy="4191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>
            <a:prstTxWarp prst="textNoShape">
              <a:avLst/>
            </a:prstTxWarp>
          </a:bodyPr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-128"/>
                <a:cs typeface="Osaka" charset="-128"/>
              </a:rPr>
              <a:t>14560 cavities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77800" y="3990975"/>
            <a:ext cx="2100263" cy="3365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684" tIns="50344" rIns="100684" bIns="50344" anchor="ctr">
            <a:prstTxWarp prst="textNoShape">
              <a:avLst/>
            </a:prstTxWarp>
          </a:bodyPr>
          <a:lstStyle/>
          <a:p>
            <a:pPr defTabSz="1008063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ja-JP" b="1">
                <a:solidFill>
                  <a:schemeClr val="tx1"/>
                </a:solidFill>
                <a:latin typeface="Times" charset="0"/>
                <a:ea typeface="Osaka" charset="-128"/>
                <a:cs typeface="Osaka" charset="-128"/>
              </a:rPr>
              <a:t>1680 modules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2366963" y="90488"/>
            <a:ext cx="6877050" cy="635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684" tIns="50344" rIns="100684" bIns="50344">
            <a:prstTxWarp prst="textNoShape">
              <a:avLst/>
            </a:prstTxWarp>
            <a:spAutoFit/>
          </a:bodyPr>
          <a:lstStyle/>
          <a:p>
            <a:pPr defTabSz="1008063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3500">
                <a:solidFill>
                  <a:srgbClr val="0000FF"/>
                </a:solidFill>
              </a:rPr>
              <a:t>ILC Super-conducting technology</a:t>
            </a:r>
            <a:r>
              <a:rPr lang="en-US" sz="3500" b="1" i="1">
                <a:solidFill>
                  <a:srgbClr val="FF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Cryo_mit_Verb_3plus100206"/>
          <p:cNvPicPr>
            <a:picLocks noChangeAspect="1" noChangeArrowheads="1"/>
          </p:cNvPicPr>
          <p:nvPr/>
        </p:nvPicPr>
        <p:blipFill>
          <a:blip r:embed="rId3"/>
          <a:srcRect l="23462" t="14375" r="19820" b="13663"/>
          <a:stretch>
            <a:fillRect/>
          </a:stretch>
        </p:blipFill>
        <p:spPr bwMode="auto">
          <a:xfrm>
            <a:off x="5419927" y="1332584"/>
            <a:ext cx="2098675" cy="20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392363" y="119063"/>
            <a:ext cx="6823075" cy="550862"/>
          </a:xfrm>
        </p:spPr>
        <p:txBody>
          <a:bodyPr/>
          <a:lstStyle/>
          <a:p>
            <a:pPr eaLnBrk="1"/>
            <a:r>
              <a:rPr lang="en-US" altLang="ja-JP" sz="4000" smtClean="0">
                <a:ea typeface="ＭＳ Ｐゴシック" pitchFamily="1" charset="-128"/>
              </a:rPr>
              <a:t>ILC Main Linac RF Unit</a:t>
            </a:r>
          </a:p>
        </p:txBody>
      </p:sp>
      <p:pic>
        <p:nvPicPr>
          <p:cNvPr id="32771" name="Picture 3" descr="RFunit9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97288"/>
            <a:ext cx="9825038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0" y="1092200"/>
            <a:ext cx="53752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ja-JP" sz="2200" b="1" dirty="0">
                <a:solidFill>
                  <a:srgbClr val="0033CC"/>
                </a:solidFill>
                <a:latin typeface="Arial" charset="0"/>
                <a:ea typeface="ＭＳ Ｐゴシック" pitchFamily="1" charset="-128"/>
              </a:rPr>
              <a:t>560 RF units each one composed of:</a:t>
            </a:r>
          </a:p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ja-JP" sz="900" b="1" dirty="0">
              <a:solidFill>
                <a:srgbClr val="0033CC"/>
              </a:solidFill>
              <a:latin typeface="Arial" charset="0"/>
              <a:ea typeface="ＭＳ Ｐゴシック" pitchFamily="1" charset="-128"/>
            </a:endParaRPr>
          </a:p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 dirty="0">
                <a:solidFill>
                  <a:srgbClr val="0033CC"/>
                </a:solidFill>
                <a:latin typeface="Arial" charset="0"/>
                <a:ea typeface="ＭＳ Ｐゴシック" pitchFamily="1" charset="-128"/>
              </a:rPr>
              <a:t> 1 Bouncer type modulator</a:t>
            </a:r>
          </a:p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 dirty="0">
                <a:solidFill>
                  <a:srgbClr val="0033CC"/>
                </a:solidFill>
                <a:latin typeface="Arial" charset="0"/>
                <a:ea typeface="ＭＳ Ｐゴシック" pitchFamily="1" charset="-128"/>
              </a:rPr>
              <a:t> 1 </a:t>
            </a:r>
            <a:r>
              <a:rPr lang="en-US" altLang="ja-JP" sz="2200" b="1" dirty="0" err="1">
                <a:solidFill>
                  <a:srgbClr val="0033CC"/>
                </a:solidFill>
                <a:latin typeface="Arial" charset="0"/>
                <a:ea typeface="ＭＳ Ｐゴシック" pitchFamily="1" charset="-128"/>
              </a:rPr>
              <a:t>Multibeam</a:t>
            </a:r>
            <a:r>
              <a:rPr lang="en-US" altLang="ja-JP" sz="2200" b="1" dirty="0">
                <a:solidFill>
                  <a:srgbClr val="0033CC"/>
                </a:solidFill>
                <a:latin typeface="Arial" charset="0"/>
                <a:ea typeface="ＭＳ Ｐゴシック" pitchFamily="1" charset="-128"/>
              </a:rPr>
              <a:t> klystron (10 MW, 1.6 ms)</a:t>
            </a:r>
          </a:p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 dirty="0">
                <a:solidFill>
                  <a:srgbClr val="0033CC"/>
                </a:solidFill>
                <a:latin typeface="Arial" charset="0"/>
                <a:ea typeface="ＭＳ Ｐゴシック" pitchFamily="1" charset="-128"/>
              </a:rPr>
              <a:t> 3 Cryostats (9+8+9 = 26 cavities)</a:t>
            </a:r>
          </a:p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2200" b="1" dirty="0">
                <a:solidFill>
                  <a:srgbClr val="0033CC"/>
                </a:solidFill>
                <a:latin typeface="Arial" charset="0"/>
                <a:ea typeface="ＭＳ Ｐゴシック" pitchFamily="1" charset="-128"/>
              </a:rPr>
              <a:t> 1 </a:t>
            </a:r>
            <a:r>
              <a:rPr lang="en-US" altLang="ja-JP" sz="2200" b="1" dirty="0" err="1">
                <a:solidFill>
                  <a:srgbClr val="0033CC"/>
                </a:solidFill>
                <a:latin typeface="Arial" charset="0"/>
                <a:ea typeface="ＭＳ Ｐゴシック" pitchFamily="1" charset="-128"/>
              </a:rPr>
              <a:t>Quadrupole</a:t>
            </a:r>
            <a:r>
              <a:rPr lang="en-US" altLang="ja-JP" sz="2200" b="1" dirty="0">
                <a:solidFill>
                  <a:srgbClr val="0033CC"/>
                </a:solidFill>
                <a:latin typeface="Arial" charset="0"/>
                <a:ea typeface="ＭＳ Ｐゴシック" pitchFamily="1" charset="-128"/>
              </a:rPr>
              <a:t> at the center</a:t>
            </a:r>
            <a:endParaRPr lang="en-US" sz="2200" b="1" dirty="0">
              <a:solidFill>
                <a:srgbClr val="0033CC"/>
              </a:solidFill>
              <a:latin typeface="Arial" charset="0"/>
            </a:endParaRPr>
          </a:p>
        </p:txBody>
      </p:sp>
      <p:pic>
        <p:nvPicPr>
          <p:cNvPr id="32773" name="Picture 5" descr="T4CM_iso_full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0713" y="1008063"/>
            <a:ext cx="3106737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0" y="3249613"/>
            <a:ext cx="7261225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200" b="1" dirty="0">
                <a:solidFill>
                  <a:schemeClr val="tx1"/>
                </a:solidFill>
                <a:latin typeface="Arial" charset="0"/>
              </a:rPr>
              <a:t>Total of 1680 </a:t>
            </a:r>
            <a:r>
              <a:rPr lang="en-US" sz="2200" b="1" dirty="0" err="1">
                <a:solidFill>
                  <a:schemeClr val="tx1"/>
                </a:solidFill>
                <a:latin typeface="Arial" charset="0"/>
              </a:rPr>
              <a:t>cryomodules</a:t>
            </a:r>
            <a:r>
              <a:rPr lang="en-US" sz="2200" b="1" dirty="0">
                <a:solidFill>
                  <a:schemeClr val="tx1"/>
                </a:solidFill>
                <a:latin typeface="Arial" charset="0"/>
              </a:rPr>
              <a:t> and </a:t>
            </a:r>
            <a:r>
              <a:rPr lang="en-US" sz="2200" b="1" dirty="0">
                <a:latin typeface="Arial" charset="0"/>
              </a:rPr>
              <a:t>14 560 </a:t>
            </a:r>
            <a:r>
              <a:rPr lang="en-US" sz="2200" b="1" dirty="0">
                <a:solidFill>
                  <a:schemeClr val="tx1"/>
                </a:solidFill>
                <a:latin typeface="Arial" charset="0"/>
              </a:rPr>
              <a:t>SC RF </a:t>
            </a:r>
            <a:r>
              <a:rPr lang="en-US" sz="2200" b="1" dirty="0">
                <a:latin typeface="Arial" charset="0"/>
              </a:rPr>
              <a:t>cavities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 smtClean="0"/>
              <a:t>SC Technology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133475"/>
            <a:ext cx="9771062" cy="5900738"/>
          </a:xfrm>
        </p:spPr>
        <p:txBody>
          <a:bodyPr/>
          <a:lstStyle/>
          <a:p>
            <a:pPr eaLnBrk="1"/>
            <a:r>
              <a:rPr lang="en-US" sz="2400" smtClean="0"/>
              <a:t>In the past, SC gradient typically 5 MV/m</a:t>
            </a:r>
            <a:br>
              <a:rPr lang="en-US" sz="2400" smtClean="0"/>
            </a:br>
            <a:r>
              <a:rPr lang="en-US" sz="2400" smtClean="0"/>
              <a:t>and expensive cryogenic equipment </a:t>
            </a:r>
          </a:p>
          <a:p>
            <a:pPr eaLnBrk="1"/>
            <a:r>
              <a:rPr lang="en-US" sz="2400" smtClean="0"/>
              <a:t>TESLA development: new material specs,</a:t>
            </a:r>
            <a:br>
              <a:rPr lang="en-US" sz="2400" smtClean="0"/>
            </a:br>
            <a:r>
              <a:rPr lang="en-US" sz="2400" smtClean="0"/>
              <a:t>new cleaning and fabrication techniques,</a:t>
            </a:r>
            <a:br>
              <a:rPr lang="en-US" sz="2400" smtClean="0"/>
            </a:br>
            <a:r>
              <a:rPr lang="en-US" sz="2400" smtClean="0"/>
              <a:t>new processing techniques</a:t>
            </a:r>
          </a:p>
          <a:p>
            <a:pPr eaLnBrk="1"/>
            <a:r>
              <a:rPr lang="en-US" sz="2400" smtClean="0"/>
              <a:t>Significant cost reduction</a:t>
            </a:r>
          </a:p>
          <a:p>
            <a:pPr eaLnBrk="1"/>
            <a:r>
              <a:rPr lang="en-US" sz="2400" smtClean="0">
                <a:solidFill>
                  <a:srgbClr val="FF0000"/>
                </a:solidFill>
              </a:rPr>
              <a:t>Gradient substantially increased</a:t>
            </a:r>
          </a:p>
          <a:p>
            <a:pPr eaLnBrk="1"/>
            <a:r>
              <a:rPr lang="en-US" sz="2400" smtClean="0"/>
              <a:t>Electropolishing technique has reached ~35 MV/m in 9-cell cavities</a:t>
            </a:r>
          </a:p>
          <a:p>
            <a:pPr eaLnBrk="1"/>
            <a:r>
              <a:rPr lang="en-US" sz="2400" smtClean="0"/>
              <a:t>Still requires essential</a:t>
            </a:r>
            <a:br>
              <a:rPr lang="en-US" sz="2400" smtClean="0"/>
            </a:br>
            <a:r>
              <a:rPr lang="en-US" sz="2400" smtClean="0"/>
              <a:t>work</a:t>
            </a:r>
          </a:p>
          <a:p>
            <a:pPr eaLnBrk="1"/>
            <a:r>
              <a:rPr lang="en-US" sz="2400" smtClean="0"/>
              <a:t>31.5 MV/m ILC</a:t>
            </a:r>
            <a:br>
              <a:rPr lang="en-US" sz="2400" smtClean="0"/>
            </a:br>
            <a:r>
              <a:rPr lang="en-US" sz="2400" smtClean="0"/>
              <a:t>baseline</a:t>
            </a:r>
          </a:p>
          <a:p>
            <a:pPr eaLnBrk="1"/>
            <a:endParaRPr lang="en-US" smtClean="0"/>
          </a:p>
        </p:txBody>
      </p:sp>
      <p:pic>
        <p:nvPicPr>
          <p:cNvPr id="33796" name="Picture 4" descr="cavity2"/>
          <p:cNvPicPr>
            <a:picLocks noChangeAspect="1" noChangeArrowheads="1"/>
          </p:cNvPicPr>
          <p:nvPr/>
        </p:nvPicPr>
        <p:blipFill>
          <a:blip r:embed="rId2"/>
          <a:srcRect l="240" t="29451" r="5502" b="9268"/>
          <a:stretch>
            <a:fillRect/>
          </a:stretch>
        </p:blipFill>
        <p:spPr bwMode="auto">
          <a:xfrm>
            <a:off x="5897563" y="1554163"/>
            <a:ext cx="4043362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1450" y="4748213"/>
            <a:ext cx="2593975" cy="1717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66000" y="4735513"/>
            <a:ext cx="2525713" cy="1685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702425" y="5210175"/>
            <a:ext cx="58578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91281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3200" b="1">
                <a:sym typeface="Symbol" pitchFamily="18" charset="2"/>
              </a:rPr>
              <a:t>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4154488" y="6475413"/>
            <a:ext cx="21701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91281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>
                <a:solidFill>
                  <a:schemeClr val="tx1"/>
                </a:solidFill>
              </a:rPr>
              <a:t>Chemical polish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427913" y="6448425"/>
            <a:ext cx="21955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>
                <a:solidFill>
                  <a:schemeClr val="tx1"/>
                </a:solidFill>
              </a:rPr>
              <a:t>Electropolishing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75" y="0"/>
            <a:ext cx="6764338" cy="704850"/>
          </a:xfrm>
        </p:spPr>
        <p:txBody>
          <a:bodyPr/>
          <a:lstStyle/>
          <a:p>
            <a:pPr eaLnBrk="1"/>
            <a:r>
              <a:rPr lang="en-US" sz="4000" smtClean="0"/>
              <a:t>Achieved accelerating gradients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22330" y="3711978"/>
            <a:ext cx="3939445" cy="3419050"/>
            <a:chOff x="5878513" y="1597025"/>
            <a:chExt cx="4198937" cy="3910013"/>
          </a:xfrm>
        </p:grpSpPr>
        <p:pic>
          <p:nvPicPr>
            <p:cNvPr id="34820" name="Picture 4" descr="ZANON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78513" y="1597025"/>
              <a:ext cx="4198937" cy="3910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2" name="Rectangle 6"/>
            <p:cNvSpPr>
              <a:spLocks noChangeArrowheads="1"/>
            </p:cNvSpPr>
            <p:nvPr/>
          </p:nvSpPr>
          <p:spPr bwMode="auto">
            <a:xfrm>
              <a:off x="7725020" y="2309619"/>
              <a:ext cx="1343025" cy="6715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0794" tIns="50397" rIns="100794" bIns="50397" anchor="ctr"/>
            <a:lstStyle/>
            <a:p>
              <a:pPr defTabSz="1008063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 b="1" dirty="0">
                  <a:solidFill>
                    <a:srgbClr val="E329C0"/>
                  </a:solidFill>
                  <a:latin typeface="Arial" charset="0"/>
                </a:rPr>
                <a:t>ILC design</a:t>
              </a:r>
            </a:p>
          </p:txBody>
        </p:sp>
        <p:sp>
          <p:nvSpPr>
            <p:cNvPr id="34823" name="Line 7"/>
            <p:cNvSpPr>
              <a:spLocks noChangeShapeType="1"/>
            </p:cNvSpPr>
            <p:nvPr/>
          </p:nvSpPr>
          <p:spPr bwMode="auto">
            <a:xfrm>
              <a:off x="8389226" y="2967140"/>
              <a:ext cx="8649" cy="1906485"/>
            </a:xfrm>
            <a:prstGeom prst="line">
              <a:avLst/>
            </a:prstGeom>
            <a:noFill/>
            <a:ln w="9525">
              <a:solidFill>
                <a:srgbClr val="FF33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0338" y="974724"/>
            <a:ext cx="9376758" cy="2541887"/>
          </a:xfrm>
        </p:spPr>
        <p:txBody>
          <a:bodyPr/>
          <a:lstStyle/>
          <a:p>
            <a:r>
              <a:rPr lang="en-US" dirty="0" smtClean="0"/>
              <a:t>Recent progress by R&amp;D </a:t>
            </a:r>
            <a:r>
              <a:rPr lang="en-US" dirty="0" err="1" smtClean="0"/>
              <a:t>programme</a:t>
            </a:r>
            <a:r>
              <a:rPr lang="en-US" dirty="0" smtClean="0"/>
              <a:t> to systematically understand and set procedures for the production process</a:t>
            </a:r>
          </a:p>
          <a:p>
            <a:r>
              <a:rPr lang="en-US" dirty="0" smtClean="0"/>
              <a:t>goal to reach a 50% yield at 35 MV/</a:t>
            </a:r>
            <a:r>
              <a:rPr lang="en-US" dirty="0" err="1" smtClean="0"/>
              <a:t>m</a:t>
            </a:r>
            <a:r>
              <a:rPr lang="en-US" dirty="0" smtClean="0"/>
              <a:t> by the end of 2010 </a:t>
            </a:r>
          </a:p>
          <a:p>
            <a:r>
              <a:rPr lang="en-US" dirty="0" smtClean="0"/>
              <a:t>already approaching that goal</a:t>
            </a:r>
          </a:p>
          <a:p>
            <a:r>
              <a:rPr lang="en-US" dirty="0" smtClean="0"/>
              <a:t>90% yield foreseen later </a:t>
            </a:r>
            <a:endParaRPr lang="en-US" dirty="0"/>
          </a:p>
        </p:txBody>
      </p:sp>
      <p:pic>
        <p:nvPicPr>
          <p:cNvPr id="10" name="Picture 9" descr="ilc-cavity-yield20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303" y="3551201"/>
            <a:ext cx="5064188" cy="36651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23447" y="5531335"/>
            <a:ext cx="851515" cy="469103"/>
          </a:xfrm>
          <a:prstGeom prst="rect">
            <a:avLst/>
          </a:prstGeom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2007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14892" y="4621425"/>
            <a:ext cx="851515" cy="469103"/>
          </a:xfrm>
          <a:prstGeom prst="rect">
            <a:avLst/>
          </a:prstGeom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2009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346325" y="0"/>
            <a:ext cx="6792913" cy="704850"/>
          </a:xfrm>
        </p:spPr>
        <p:txBody>
          <a:bodyPr/>
          <a:lstStyle/>
          <a:p>
            <a:pPr eaLnBrk="1"/>
            <a:r>
              <a:rPr lang="en-US" sz="4000" smtClean="0"/>
              <a:t>R&amp;D of SCRF cavities</a:t>
            </a:r>
          </a:p>
        </p:txBody>
      </p:sp>
      <p:pic>
        <p:nvPicPr>
          <p:cNvPr id="368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5213" y="1062038"/>
            <a:ext cx="3967162" cy="2974975"/>
          </a:xfrm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4588" y="857250"/>
            <a:ext cx="4283075" cy="324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4021138"/>
            <a:ext cx="4283075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94275" y="4052888"/>
            <a:ext cx="4198938" cy="320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0" y="6207125"/>
            <a:ext cx="1008063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New</a:t>
            </a:r>
          </a:p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cavity</a:t>
            </a:r>
          </a:p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 shapes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8650288" y="1368425"/>
            <a:ext cx="1427162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New</a:t>
            </a:r>
          </a:p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 preparation</a:t>
            </a:r>
          </a:p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techniques</a:t>
            </a: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8650288" y="6053138"/>
            <a:ext cx="1427162" cy="1176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New material</a:t>
            </a:r>
          </a:p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Large grains</a:t>
            </a:r>
          </a:p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 Higher perf</a:t>
            </a:r>
          </a:p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Lower cost</a:t>
            </a: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0" y="1484313"/>
            <a:ext cx="151130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Derived </a:t>
            </a:r>
          </a:p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From TESLA</a:t>
            </a:r>
          </a:p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</a:rPr>
              <a:t>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3" descr="e+e-collider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8275" y="1282700"/>
            <a:ext cx="4760913" cy="5476875"/>
          </a:xfrm>
        </p:spPr>
      </p:pic>
      <p:sp>
        <p:nvSpPr>
          <p:cNvPr id="1843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mtClean="0"/>
              <a:t>Path to higher energy</a:t>
            </a:r>
          </a:p>
        </p:txBody>
      </p:sp>
      <p:sp>
        <p:nvSpPr>
          <p:cNvPr id="18436" name="Rectangle 22"/>
          <p:cNvSpPr>
            <a:spLocks noGrp="1" noChangeArrowheads="1"/>
          </p:cNvSpPr>
          <p:nvPr>
            <p:ph type="body" sz="half" idx="2"/>
          </p:nvPr>
        </p:nvSpPr>
        <p:spPr>
          <a:xfrm>
            <a:off x="5121275" y="1165225"/>
            <a:ext cx="4810125" cy="5868988"/>
          </a:xfrm>
        </p:spPr>
        <p:txBody>
          <a:bodyPr/>
          <a:lstStyle/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Blip>
                <a:blip r:embed="rId4"/>
              </a:buBlip>
            </a:pPr>
            <a:r>
              <a:rPr lang="en-US" sz="2600" dirty="0" smtClean="0">
                <a:solidFill>
                  <a:schemeClr val="tx1"/>
                </a:solidFill>
              </a:rPr>
              <a:t>History:</a:t>
            </a:r>
          </a:p>
          <a:p>
            <a:pPr marL="742950" lvl="1" indent="-28575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18" charset="0"/>
              <a:buBlip>
                <a:blip r:embed="rId4"/>
              </a:buBlip>
            </a:pPr>
            <a:r>
              <a:rPr lang="en-US" sz="2400" dirty="0" smtClean="0">
                <a:solidFill>
                  <a:srgbClr val="FF0000"/>
                </a:solidFill>
              </a:rPr>
              <a:t>Energy</a:t>
            </a:r>
            <a:r>
              <a:rPr lang="en-US" sz="2400" dirty="0" smtClean="0"/>
              <a:t> constantly </a:t>
            </a:r>
            <a:r>
              <a:rPr lang="en-US" sz="2400" dirty="0" smtClean="0">
                <a:solidFill>
                  <a:srgbClr val="FF0000"/>
                </a:solidFill>
              </a:rPr>
              <a:t>increasing</a:t>
            </a:r>
            <a:r>
              <a:rPr lang="en-US" sz="2400" dirty="0" smtClean="0"/>
              <a:t> with time</a:t>
            </a:r>
          </a:p>
          <a:p>
            <a:pPr marL="742950" lvl="1" indent="-28575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18" charset="0"/>
              <a:buBlip>
                <a:blip r:embed="rId4"/>
              </a:buBlip>
            </a:pPr>
            <a:r>
              <a:rPr lang="en-US" sz="2400" dirty="0" err="1" smtClean="0">
                <a:solidFill>
                  <a:srgbClr val="FF0000"/>
                </a:solidFill>
              </a:rPr>
              <a:t>Hadron</a:t>
            </a:r>
            <a:r>
              <a:rPr lang="en-US" sz="2400" dirty="0" smtClean="0"/>
              <a:t> Collider at the </a:t>
            </a:r>
            <a:r>
              <a:rPr lang="en-US" sz="2400" dirty="0" smtClean="0">
                <a:solidFill>
                  <a:srgbClr val="FF0000"/>
                </a:solidFill>
              </a:rPr>
              <a:t>energy frontier</a:t>
            </a:r>
          </a:p>
          <a:p>
            <a:pPr marL="742950" lvl="1" indent="-28575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4000"/>
              <a:buFont typeface="Times New Roman" pitchFamily="18" charset="0"/>
              <a:buBlip>
                <a:blip r:embed="rId4"/>
              </a:buBlip>
            </a:pPr>
            <a:r>
              <a:rPr lang="en-US" sz="2400" dirty="0" smtClean="0">
                <a:solidFill>
                  <a:srgbClr val="FF0000"/>
                </a:solidFill>
              </a:rPr>
              <a:t>Lepton</a:t>
            </a:r>
            <a:r>
              <a:rPr lang="en-US" sz="2400" dirty="0" smtClean="0"/>
              <a:t> Collider for </a:t>
            </a:r>
            <a:r>
              <a:rPr lang="en-US" sz="2400" dirty="0" smtClean="0">
                <a:solidFill>
                  <a:srgbClr val="FF0000"/>
                </a:solidFill>
              </a:rPr>
              <a:t>precision physics</a:t>
            </a:r>
            <a:br>
              <a:rPr lang="en-US" sz="2400" dirty="0" smtClean="0">
                <a:solidFill>
                  <a:srgbClr val="FF0000"/>
                </a:solidFill>
              </a:rPr>
            </a:br>
            <a:endParaRPr lang="en-US" sz="2400" dirty="0" smtClean="0">
              <a:solidFill>
                <a:srgbClr val="FF0000"/>
              </a:solidFill>
            </a:endParaRP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Blip>
                <a:blip r:embed="rId4"/>
              </a:buBlip>
            </a:pPr>
            <a:r>
              <a:rPr lang="en-US" sz="2600" dirty="0" smtClean="0">
                <a:solidFill>
                  <a:schemeClr val="tx1"/>
                </a:solidFill>
              </a:rPr>
              <a:t>LHC coming online very soon</a:t>
            </a:r>
          </a:p>
          <a:p>
            <a:pPr marL="342900" indent="-342900" ea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Blip>
                <a:blip r:embed="rId4"/>
              </a:buBlip>
            </a:pPr>
            <a:r>
              <a:rPr lang="en-US" sz="2600" dirty="0" smtClean="0">
                <a:solidFill>
                  <a:schemeClr val="tx1"/>
                </a:solidFill>
              </a:rPr>
              <a:t>Consensus to </a:t>
            </a:r>
            <a:r>
              <a:rPr lang="en-US" sz="2600" dirty="0" smtClean="0">
                <a:solidFill>
                  <a:srgbClr val="FF0000"/>
                </a:solidFill>
              </a:rPr>
              <a:t>build Lin. Collider</a:t>
            </a:r>
            <a:br>
              <a:rPr lang="en-US" sz="2600" dirty="0" smtClean="0">
                <a:solidFill>
                  <a:srgbClr val="FF0000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with </a:t>
            </a:r>
            <a:r>
              <a:rPr lang="en-US" sz="2600" dirty="0" err="1" smtClean="0">
                <a:solidFill>
                  <a:srgbClr val="FF0000"/>
                </a:solidFill>
              </a:rPr>
              <a:t>E</a:t>
            </a:r>
            <a:r>
              <a:rPr lang="en-US" sz="2600" baseline="-25000" dirty="0" err="1" smtClean="0">
                <a:solidFill>
                  <a:srgbClr val="FF0000"/>
                </a:solidFill>
              </a:rPr>
              <a:t>cm</a:t>
            </a:r>
            <a:r>
              <a:rPr lang="en-US" sz="2600" baseline="-25000" dirty="0" smtClean="0">
                <a:solidFill>
                  <a:srgbClr val="FF0000"/>
                </a:solidFill>
              </a:rPr>
              <a:t> </a:t>
            </a:r>
            <a:r>
              <a:rPr lang="en-US" sz="2600" dirty="0" smtClean="0">
                <a:solidFill>
                  <a:srgbClr val="FF0000"/>
                </a:solidFill>
              </a:rPr>
              <a:t>&gt; 500 </a:t>
            </a:r>
            <a:r>
              <a:rPr lang="en-US" sz="2600" dirty="0" err="1" smtClean="0">
                <a:solidFill>
                  <a:srgbClr val="FF0000"/>
                </a:solidFill>
              </a:rPr>
              <a:t>GeV</a:t>
            </a:r>
            <a:r>
              <a:rPr lang="en-US" sz="2600" dirty="0" smtClean="0">
                <a:solidFill>
                  <a:schemeClr val="tx1"/>
                </a:solidFill>
              </a:rPr>
              <a:t> to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complement LHC physics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(</a:t>
            </a:r>
            <a:r>
              <a:rPr lang="en-US" sz="2200" i="1" dirty="0" smtClean="0">
                <a:solidFill>
                  <a:schemeClr val="tx1"/>
                </a:solidFill>
              </a:rPr>
              <a:t>European strategy for particle physics</a:t>
            </a:r>
            <a:r>
              <a:rPr lang="en-US" sz="2200" dirty="0" smtClean="0">
                <a:solidFill>
                  <a:schemeClr val="tx1"/>
                </a:solidFill>
              </a:rPr>
              <a:t> by CERN Council) </a:t>
            </a:r>
          </a:p>
        </p:txBody>
      </p:sp>
      <p:sp>
        <p:nvSpPr>
          <p:cNvPr id="18437" name="Rectangle 24"/>
          <p:cNvSpPr>
            <a:spLocks noChangeArrowheads="1"/>
          </p:cNvSpPr>
          <p:nvPr/>
        </p:nvSpPr>
        <p:spPr bwMode="auto">
          <a:xfrm>
            <a:off x="4405313" y="2687638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8438" name="Rectangle 25"/>
          <p:cNvSpPr>
            <a:spLocks noChangeArrowheads="1"/>
          </p:cNvSpPr>
          <p:nvPr/>
        </p:nvSpPr>
        <p:spPr bwMode="auto">
          <a:xfrm>
            <a:off x="4460875" y="2368550"/>
            <a:ext cx="374650" cy="3048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8439" name="Rectangle 27"/>
          <p:cNvSpPr>
            <a:spLocks noChangeArrowheads="1"/>
          </p:cNvSpPr>
          <p:nvPr/>
        </p:nvSpPr>
        <p:spPr bwMode="auto">
          <a:xfrm>
            <a:off x="4680000" y="2147888"/>
            <a:ext cx="71438" cy="90487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8440" name="Rectangle 26"/>
          <p:cNvSpPr>
            <a:spLocks noChangeArrowheads="1"/>
          </p:cNvSpPr>
          <p:nvPr/>
        </p:nvSpPr>
        <p:spPr bwMode="auto">
          <a:xfrm>
            <a:off x="4386263" y="2068513"/>
            <a:ext cx="128587" cy="1587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3650938" y="2234813"/>
          <a:ext cx="6426512" cy="5328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Accelerating gradient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411" y="3237441"/>
            <a:ext cx="3373438" cy="3934737"/>
          </a:xfrm>
        </p:spPr>
        <p:txBody>
          <a:bodyPr/>
          <a:lstStyle/>
          <a:p>
            <a:pPr eaLnBrk="1"/>
            <a:r>
              <a:rPr lang="en-US" dirty="0" smtClean="0">
                <a:solidFill>
                  <a:srgbClr val="0000FF"/>
                </a:solidFill>
              </a:rPr>
              <a:t>Normal conducting cavities: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higher gradient</a:t>
            </a:r>
            <a:r>
              <a:rPr lang="en-US" dirty="0" smtClean="0"/>
              <a:t> with </a:t>
            </a:r>
            <a:r>
              <a:rPr lang="en-US" dirty="0" smtClean="0">
                <a:solidFill>
                  <a:srgbClr val="FF0000"/>
                </a:solidFill>
              </a:rPr>
              <a:t>shorter RF pulse</a:t>
            </a:r>
            <a:r>
              <a:rPr lang="en-US" dirty="0" smtClean="0"/>
              <a:t> length</a:t>
            </a:r>
          </a:p>
          <a:p>
            <a:pPr eaLnBrk="1"/>
            <a:r>
              <a:rPr lang="en-US" dirty="0" smtClean="0">
                <a:solidFill>
                  <a:srgbClr val="0000FF"/>
                </a:solidFill>
              </a:rPr>
              <a:t>Superconducting cavities: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lower gradient</a:t>
            </a:r>
            <a:r>
              <a:rPr lang="en-US" dirty="0" smtClean="0"/>
              <a:t> with </a:t>
            </a:r>
            <a:r>
              <a:rPr lang="en-US" dirty="0" smtClean="0">
                <a:solidFill>
                  <a:srgbClr val="FF0000"/>
                </a:solidFill>
              </a:rPr>
              <a:t>long RF pulse</a:t>
            </a:r>
          </a:p>
        </p:txBody>
      </p:sp>
      <p:sp>
        <p:nvSpPr>
          <p:cNvPr id="1029" name="Text Box 6"/>
          <p:cNvSpPr txBox="1">
            <a:spLocks noChangeArrowheads="1"/>
          </p:cNvSpPr>
          <p:nvPr/>
        </p:nvSpPr>
        <p:spPr bwMode="auto">
          <a:xfrm>
            <a:off x="8580431" y="5089384"/>
            <a:ext cx="57467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91281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b="1" dirty="0"/>
              <a:t>SC</a:t>
            </a:r>
          </a:p>
        </p:txBody>
      </p:sp>
      <p:sp>
        <p:nvSpPr>
          <p:cNvPr id="1030" name="Text Box 7"/>
          <p:cNvSpPr txBox="1">
            <a:spLocks noChangeArrowheads="1"/>
          </p:cNvSpPr>
          <p:nvPr/>
        </p:nvSpPr>
        <p:spPr bwMode="auto">
          <a:xfrm>
            <a:off x="4825425" y="5085720"/>
            <a:ext cx="12176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91281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 b="1" dirty="0"/>
              <a:t>WARM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4611" y="935137"/>
            <a:ext cx="9665558" cy="181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31800" marR="0" lvl="0" indent="-32385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Superconducting cavities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fundamentally limited in gradient 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</a:t>
            </a:r>
            <a:r>
              <a:rPr lang="en-US" sz="2800" kern="0" dirty="0" smtClean="0">
                <a:solidFill>
                  <a:srgbClr val="000000"/>
                </a:solidFill>
                <a:latin typeface="+mn-lt"/>
              </a:rPr>
              <a:t>critical magnetic field =&gt; become normal conducting above</a:t>
            </a:r>
          </a:p>
          <a:p>
            <a:pPr marL="431800" marR="0" lvl="0" indent="-32385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Normal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conducting cavities 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limited in pulse length by</a:t>
            </a:r>
            <a:r>
              <a:rPr lang="en-US" sz="2800" kern="0" dirty="0" smtClean="0">
                <a:latin typeface="+mn-lt"/>
              </a:rPr>
              <a:t> “Pulsed surface heating” </a:t>
            </a:r>
            <a:r>
              <a:rPr lang="en-US" sz="2800" kern="0" dirty="0" smtClean="0">
                <a:solidFill>
                  <a:schemeClr val="tx1"/>
                </a:solidFill>
                <a:latin typeface="+mn-lt"/>
              </a:rPr>
              <a:t>=&gt; can lead to fatigue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:\People\Alexandre\PICS\EPAC_2008\Module_Jun-2008\Config-1\Conf-1_ISO-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5863" y="956878"/>
            <a:ext cx="2541587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49250" y="1643196"/>
            <a:ext cx="9728200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400" dirty="0">
                <a:solidFill>
                  <a:schemeClr val="tx1"/>
                </a:solidFill>
              </a:rPr>
              <a:t>Develop </a:t>
            </a:r>
            <a:r>
              <a:rPr lang="en-US" sz="2400" dirty="0"/>
              <a:t>technology for linear </a:t>
            </a:r>
            <a:r>
              <a:rPr lang="en-US" sz="2400" dirty="0" err="1"/>
              <a:t>e+/e</a:t>
            </a:r>
            <a:r>
              <a:rPr lang="en-US" sz="2400" dirty="0"/>
              <a:t>- collider</a:t>
            </a:r>
            <a:br>
              <a:rPr lang="en-US" sz="2400" dirty="0"/>
            </a:br>
            <a:r>
              <a:rPr lang="en-US" sz="2400" dirty="0"/>
              <a:t> </a:t>
            </a:r>
            <a:r>
              <a:rPr lang="en-US" sz="2400" dirty="0">
                <a:solidFill>
                  <a:schemeClr val="tx1"/>
                </a:solidFill>
              </a:rPr>
              <a:t>with the requirements:</a:t>
            </a:r>
          </a:p>
          <a:p>
            <a:pPr marL="769938" lvl="1" indent="-287338" algn="l" defTabSz="457200">
              <a:spcBef>
                <a:spcPct val="0"/>
              </a:spcBef>
              <a:buFont typeface="StarSymbol" charset="0"/>
              <a:buBlip>
                <a:blip r:embed="rId3"/>
              </a:buBlip>
            </a:pP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i="1" dirty="0" err="1">
                <a:solidFill>
                  <a:srgbClr val="000000"/>
                </a:solidFill>
              </a:rPr>
              <a:t>E</a:t>
            </a:r>
            <a:r>
              <a:rPr lang="en-US" sz="2200" i="1" baseline="-25000" dirty="0" err="1">
                <a:solidFill>
                  <a:srgbClr val="000000"/>
                </a:solidFill>
              </a:rPr>
              <a:t>cm</a:t>
            </a:r>
            <a:r>
              <a:rPr lang="en-US" sz="2200" dirty="0">
                <a:solidFill>
                  <a:srgbClr val="000000"/>
                </a:solidFill>
              </a:rPr>
              <a:t> should cover range from ILC to LHC maximum reach</a:t>
            </a:r>
            <a:br>
              <a:rPr lang="en-US" sz="2200" dirty="0">
                <a:solidFill>
                  <a:srgbClr val="000000"/>
                </a:solidFill>
              </a:rPr>
            </a:br>
            <a:r>
              <a:rPr lang="en-US" sz="2200" dirty="0">
                <a:solidFill>
                  <a:srgbClr val="000000"/>
                </a:solidFill>
              </a:rPr>
              <a:t> and beyond  </a:t>
            </a:r>
            <a:r>
              <a:rPr lang="en-US" sz="2200" dirty="0" err="1">
                <a:solidFill>
                  <a:srgbClr val="000000"/>
                </a:solidFill>
                <a:sym typeface="Symbol" pitchFamily="18" charset="2"/>
              </a:rPr>
              <a:t>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i="1" dirty="0" err="1"/>
              <a:t>E</a:t>
            </a:r>
            <a:r>
              <a:rPr lang="en-US" sz="2200" i="1" baseline="-25000" dirty="0" err="1"/>
              <a:t>cm</a:t>
            </a:r>
            <a:r>
              <a:rPr lang="en-US" sz="2200" dirty="0"/>
              <a:t> = 0.5 – 3 TeV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endParaRPr lang="en-US" sz="1500" dirty="0">
              <a:solidFill>
                <a:srgbClr val="000000"/>
              </a:solidFill>
            </a:endParaRPr>
          </a:p>
          <a:p>
            <a:pPr marL="769938" lvl="1" indent="-287338" algn="l" defTabSz="457200">
              <a:spcBef>
                <a:spcPct val="0"/>
              </a:spcBef>
              <a:buFont typeface="StarSymbol" charset="0"/>
              <a:buBlip>
                <a:blip r:embed="rId3"/>
              </a:buBlip>
            </a:pPr>
            <a:r>
              <a:rPr lang="en-US" sz="2200" dirty="0"/>
              <a:t>Luminosity</a:t>
            </a:r>
            <a:r>
              <a:rPr lang="en-US" sz="2200" dirty="0">
                <a:solidFill>
                  <a:srgbClr val="000000"/>
                </a:solidFill>
              </a:rPr>
              <a:t> &gt; few </a:t>
            </a:r>
            <a:r>
              <a:rPr lang="en-US" sz="2200" dirty="0"/>
              <a:t>10</a:t>
            </a:r>
            <a:r>
              <a:rPr lang="en-US" sz="2200" baseline="30000" dirty="0"/>
              <a:t>34</a:t>
            </a:r>
            <a:r>
              <a:rPr lang="en-US" sz="2200" dirty="0"/>
              <a:t> cm</a:t>
            </a:r>
            <a:r>
              <a:rPr lang="en-US" sz="2200" baseline="30000" dirty="0"/>
              <a:t>-2</a:t>
            </a:r>
            <a:r>
              <a:rPr lang="en-US" sz="2200" dirty="0">
                <a:solidFill>
                  <a:srgbClr val="000000"/>
                </a:solidFill>
              </a:rPr>
              <a:t> with acceptable background and energy spread</a:t>
            </a:r>
          </a:p>
          <a:p>
            <a:pPr marL="1158875" lvl="2" indent="-265113" algn="l" defTabSz="457200">
              <a:spcBef>
                <a:spcPct val="0"/>
              </a:spcBef>
              <a:spcAft>
                <a:spcPts val="850"/>
              </a:spcAft>
              <a:buSzPct val="57000"/>
              <a:buFont typeface="StarSymbol" charset="0"/>
              <a:buBlip>
                <a:blip r:embed="rId3"/>
              </a:buBlip>
            </a:pPr>
            <a:r>
              <a:rPr lang="en-US" sz="2000" i="1" dirty="0" err="1">
                <a:solidFill>
                  <a:srgbClr val="000000"/>
                </a:solidFill>
              </a:rPr>
              <a:t>E</a:t>
            </a:r>
            <a:r>
              <a:rPr lang="en-US" sz="2000" i="1" baseline="-25000" dirty="0" err="1">
                <a:solidFill>
                  <a:srgbClr val="000000"/>
                </a:solidFill>
              </a:rPr>
              <a:t>cm</a:t>
            </a:r>
            <a:r>
              <a:rPr lang="en-US" sz="2000" dirty="0">
                <a:solidFill>
                  <a:srgbClr val="000000"/>
                </a:solidFill>
              </a:rPr>
              <a:t> and </a:t>
            </a:r>
            <a:r>
              <a:rPr lang="en-US" sz="2000" i="1" dirty="0">
                <a:solidFill>
                  <a:srgbClr val="000000"/>
                </a:solidFill>
              </a:rPr>
              <a:t>L</a:t>
            </a:r>
            <a:r>
              <a:rPr lang="en-US" sz="2000" dirty="0">
                <a:solidFill>
                  <a:srgbClr val="000000"/>
                </a:solidFill>
              </a:rPr>
              <a:t> to be reviewed once LHC results are available</a:t>
            </a:r>
            <a:br>
              <a:rPr lang="en-US" sz="2000" dirty="0">
                <a:solidFill>
                  <a:srgbClr val="000000"/>
                </a:solidFill>
              </a:rPr>
            </a:br>
            <a:endParaRPr lang="en-US" sz="2000" dirty="0">
              <a:solidFill>
                <a:srgbClr val="000000"/>
              </a:solidFill>
            </a:endParaRPr>
          </a:p>
          <a:p>
            <a:pPr marL="769938" lvl="1" indent="-287338" algn="l" defTabSz="457200">
              <a:spcBef>
                <a:spcPct val="0"/>
              </a:spcBef>
              <a:buFont typeface="StarSymbol" charset="0"/>
              <a:buBlip>
                <a:blip r:embed="rId3"/>
              </a:buBlip>
            </a:pPr>
            <a:r>
              <a:rPr lang="en-US" sz="2400" dirty="0">
                <a:solidFill>
                  <a:srgbClr val="000000"/>
                </a:solidFill>
              </a:rPr>
              <a:t>Design compatible with maximum </a:t>
            </a:r>
            <a:r>
              <a:rPr lang="en-US" sz="2400" dirty="0"/>
              <a:t>length</a:t>
            </a:r>
            <a:r>
              <a:rPr lang="en-US" sz="2400" dirty="0">
                <a:solidFill>
                  <a:srgbClr val="000000"/>
                </a:solidFill>
              </a:rPr>
              <a:t> ~ </a:t>
            </a:r>
            <a:r>
              <a:rPr lang="en-US" sz="2400" dirty="0"/>
              <a:t>50 km</a:t>
            </a:r>
          </a:p>
          <a:p>
            <a:pPr marL="769938" lvl="1" indent="-287338" algn="l" defTabSz="457200">
              <a:spcBef>
                <a:spcPct val="0"/>
              </a:spcBef>
              <a:buFont typeface="StarSymbol" charset="0"/>
              <a:buBlip>
                <a:blip r:embed="rId3"/>
              </a:buBlip>
            </a:pPr>
            <a:r>
              <a:rPr lang="en-US" sz="2400" dirty="0">
                <a:solidFill>
                  <a:srgbClr val="000000"/>
                </a:solidFill>
              </a:rPr>
              <a:t>Affordable</a:t>
            </a:r>
          </a:p>
          <a:p>
            <a:pPr marL="769938" lvl="1" indent="-287338" algn="l" defTabSz="457200">
              <a:spcBef>
                <a:spcPct val="0"/>
              </a:spcBef>
              <a:buFont typeface="StarSymbol" charset="0"/>
              <a:buBlip>
                <a:blip r:embed="rId3"/>
              </a:buBlip>
            </a:pPr>
            <a:r>
              <a:rPr lang="en-US" sz="2400" dirty="0">
                <a:solidFill>
                  <a:srgbClr val="000000"/>
                </a:solidFill>
              </a:rPr>
              <a:t>Total </a:t>
            </a:r>
            <a:r>
              <a:rPr lang="en-US" sz="2400" dirty="0"/>
              <a:t>power</a:t>
            </a:r>
            <a:r>
              <a:rPr lang="en-US" sz="2400" dirty="0">
                <a:solidFill>
                  <a:srgbClr val="000000"/>
                </a:solidFill>
              </a:rPr>
              <a:t> consumption &lt; </a:t>
            </a:r>
            <a:r>
              <a:rPr lang="en-US" sz="2400" dirty="0"/>
              <a:t>500 MW</a:t>
            </a:r>
          </a:p>
          <a:p>
            <a:pPr marL="769938" lvl="1" indent="-287338" algn="l" defTabSz="457200"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</a:endParaRP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400" dirty="0">
                <a:solidFill>
                  <a:srgbClr val="0000FF"/>
                </a:solidFill>
              </a:rPr>
              <a:t>Present goal:</a:t>
            </a:r>
            <a:r>
              <a:rPr lang="en-US" sz="2400" dirty="0">
                <a:solidFill>
                  <a:srgbClr val="000000"/>
                </a:solidFill>
              </a:rPr>
              <a:t> 	</a:t>
            </a:r>
            <a:r>
              <a:rPr lang="en-US" sz="2400" dirty="0"/>
              <a:t>Demonstrate</a:t>
            </a:r>
            <a:r>
              <a:rPr lang="en-US" sz="2400" dirty="0">
                <a:solidFill>
                  <a:srgbClr val="000000"/>
                </a:solidFill>
              </a:rPr>
              <a:t> all </a:t>
            </a:r>
            <a:r>
              <a:rPr lang="en-US" sz="2400" dirty="0"/>
              <a:t>key feasibility issues</a:t>
            </a:r>
            <a:r>
              <a:rPr lang="en-US" sz="2400" dirty="0">
                <a:solidFill>
                  <a:srgbClr val="000000"/>
                </a:solidFill>
              </a:rPr>
              <a:t> and</a:t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 				document in a CDR </a:t>
            </a:r>
            <a:r>
              <a:rPr lang="en-US" sz="2400" dirty="0"/>
              <a:t>by 2010</a:t>
            </a:r>
            <a:r>
              <a:rPr lang="en-US" sz="2400" dirty="0">
                <a:solidFill>
                  <a:srgbClr val="000000"/>
                </a:solidFill>
              </a:rPr>
              <a:t> (possibly TDR by </a:t>
            </a:r>
            <a:r>
              <a:rPr lang="en-US" sz="2400" dirty="0" smtClean="0">
                <a:solidFill>
                  <a:srgbClr val="000000"/>
                </a:solidFill>
              </a:rPr>
              <a:t>2016)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338388" y="0"/>
            <a:ext cx="6754812" cy="792163"/>
          </a:xfrm>
        </p:spPr>
        <p:txBody>
          <a:bodyPr/>
          <a:lstStyle/>
          <a:p>
            <a:pPr eaLnBrk="1"/>
            <a:r>
              <a:rPr lang="en-US" sz="4000" smtClean="0"/>
              <a:t>Multi-TeV: the CLIC Study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2202827" y="1129176"/>
            <a:ext cx="194305" cy="51739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  <a:spAutoFit/>
          </a:bodyPr>
          <a:lstStyle/>
          <a:p>
            <a:pPr algn="ctr"/>
            <a:endParaRPr lang="en-US" sz="2900" dirty="0">
              <a:solidFill>
                <a:srgbClr val="0066FF"/>
              </a:solidFill>
              <a:latin typeface="Times New Roman" pitchFamily="-107" charset="0"/>
            </a:endParaRP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66942"/>
            <a:ext cx="10077450" cy="6695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9969" y="1918724"/>
            <a:ext cx="8397875" cy="437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2359000" y="6157026"/>
            <a:ext cx="2667940" cy="124387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6213" tIns="48107" rIns="96213" bIns="48107" numCol="1" anchor="t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Helsinki Institute of Physics (Finland)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IAP (Russia)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IAP NASU (Ukraine)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INFN / LNF (Italy)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pt-BR" sz="1000" dirty="0">
                <a:solidFill>
                  <a:srgbClr val="FFFD2E"/>
                </a:solidFill>
                <a:latin typeface="Arial"/>
                <a:cs typeface="Arial"/>
              </a:rPr>
              <a:t>Instituto de </a:t>
            </a:r>
            <a:r>
              <a:rPr lang="pt-BR" sz="1000" dirty="0" err="1">
                <a:solidFill>
                  <a:srgbClr val="FFFD2E"/>
                </a:solidFill>
                <a:latin typeface="Arial"/>
                <a:cs typeface="Arial"/>
              </a:rPr>
              <a:t>Fisica</a:t>
            </a:r>
            <a:r>
              <a:rPr lang="pt-BR" sz="1000" dirty="0">
                <a:solidFill>
                  <a:srgbClr val="FFFD2E"/>
                </a:solidFill>
                <a:latin typeface="Arial"/>
                <a:cs typeface="Arial"/>
              </a:rPr>
              <a:t> Corpuscular (</a:t>
            </a:r>
            <a:r>
              <a:rPr lang="pt-BR" sz="1000" dirty="0" err="1">
                <a:solidFill>
                  <a:srgbClr val="FFFD2E"/>
                </a:solidFill>
                <a:latin typeface="Arial"/>
                <a:cs typeface="Arial"/>
              </a:rPr>
              <a:t>Spain</a:t>
            </a:r>
            <a:r>
              <a:rPr lang="pt-BR" sz="1000" dirty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IRFU / </a:t>
            </a:r>
            <a:r>
              <a:rPr sz="1000" noProof="1">
                <a:solidFill>
                  <a:srgbClr val="FFFD2E"/>
                </a:solidFill>
                <a:latin typeface="Arial"/>
                <a:cs typeface="Arial"/>
              </a:rPr>
              <a:t>Saclay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 (France)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Jefferson Lab (USA)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John Adams Institute (UK)</a:t>
            </a:r>
          </a:p>
        </p:txBody>
      </p:sp>
      <p:pic>
        <p:nvPicPr>
          <p:cNvPr id="2054" name="Picture 8" descr="fi-flag1"/>
          <p:cNvPicPr preferRelativeResize="0"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648" y="1095913"/>
            <a:ext cx="528098" cy="35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it-flag1"/>
          <p:cNvPicPr preferRelativeResize="0"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5345" y="1081908"/>
            <a:ext cx="528098" cy="35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0" descr="jp-flag1"/>
          <p:cNvPicPr preferRelativeResize="0"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58362" y="1081908"/>
            <a:ext cx="526482" cy="35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1" descr="se-flag1"/>
          <p:cNvPicPr preferRelativeResize="0"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63503" y="1050396"/>
            <a:ext cx="526482" cy="33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2" descr="uk-flag1"/>
          <p:cNvPicPr preferRelativeResize="0"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355556" y="3783177"/>
            <a:ext cx="521637" cy="32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3" descr="us-flag1"/>
          <p:cNvPicPr preferRelativeResize="0"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365247" y="4413414"/>
            <a:ext cx="526482" cy="33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4" descr="fr-flag1"/>
          <p:cNvPicPr preferRelativeResize="0"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69114" y="1080158"/>
            <a:ext cx="487723" cy="36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242247" y="2442171"/>
            <a:ext cx="532942" cy="362386"/>
            <a:chOff x="360" y="1398"/>
            <a:chExt cx="1718" cy="1170"/>
          </a:xfrm>
        </p:grpSpPr>
        <p:pic>
          <p:nvPicPr>
            <p:cNvPr id="2116" name="Picture 16" descr="3dflagsdotcom_european_union_2fawm"/>
            <p:cNvPicPr preferRelativeResize="0">
              <a:picLocks noChangeAspect="1" noChangeArrowheads="1" noCrop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60" y="1398"/>
              <a:ext cx="1718" cy="1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17" name="Picture 17"/>
            <p:cNvPicPr preferRelativeResize="0"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7" y="1620"/>
              <a:ext cx="808" cy="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62" name="Rectangle 18"/>
          <p:cNvSpPr>
            <a:spLocks noChangeArrowheads="1"/>
          </p:cNvSpPr>
          <p:nvPr/>
        </p:nvSpPr>
        <p:spPr bwMode="auto">
          <a:xfrm>
            <a:off x="7385286" y="6144816"/>
            <a:ext cx="2692164" cy="124387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FFFD2E"/>
                </a:solidFill>
                <a:latin typeface="Arial"/>
                <a:cs typeface="Arial"/>
              </a:rPr>
              <a:t>Patras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 University (Greece)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FFFD2E"/>
                </a:solidFill>
                <a:latin typeface="Arial"/>
                <a:cs typeface="Arial"/>
              </a:rPr>
              <a:t>Polytech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. University of Catalonia (Spain)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PSI (Switzerland)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RAL (UK)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RRCAT / Indore (India)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SLAC (USA)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Thrace University (Greece)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Uppsala University (Sweden)</a:t>
            </a:r>
          </a:p>
        </p:txBody>
      </p:sp>
      <p:pic>
        <p:nvPicPr>
          <p:cNvPr id="2063" name="Picture 19" descr="3dflagsdotcom_india_2fawm"/>
          <p:cNvPicPr preferRelativeResize="0"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620776" y="1076656"/>
            <a:ext cx="511948" cy="34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4" name="Rectangle 20"/>
          <p:cNvSpPr>
            <a:spLocks noChangeArrowheads="1"/>
          </p:cNvSpPr>
          <p:nvPr/>
        </p:nvSpPr>
        <p:spPr bwMode="auto">
          <a:xfrm>
            <a:off x="0" y="6106302"/>
            <a:ext cx="2787449" cy="13869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  <a:spAutoFit/>
          </a:bodyPr>
          <a:lstStyle/>
          <a:p>
            <a:pPr algn="l"/>
            <a:r>
              <a:rPr lang="fr-CH" sz="1000" dirty="0">
                <a:solidFill>
                  <a:srgbClr val="FFFD2E"/>
                </a:solidFill>
                <a:latin typeface="Arial"/>
                <a:cs typeface="Arial"/>
              </a:rPr>
              <a:t>Aarhus University  (Denmark</a:t>
            </a:r>
            <a:r>
              <a:rPr lang="fr-CH" sz="100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/>
            </a:r>
            <a:b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Ankara 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University (Turkey</a:t>
            </a: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b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Argonne 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National Laboratory (USA</a:t>
            </a: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b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Athens 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University (Greece</a:t>
            </a: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b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BINP 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(Russia</a:t>
            </a: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b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CERN</a:t>
            </a:r>
            <a:b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CIEMAT 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(Spain</a:t>
            </a: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b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Cockcroft 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Institute (UK</a:t>
            </a: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b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</a:br>
            <a:r>
              <a:rPr lang="en-US" sz="1000" dirty="0" err="1" smtClean="0">
                <a:solidFill>
                  <a:srgbClr val="FFFD2E"/>
                </a:solidFill>
                <a:latin typeface="Arial"/>
                <a:cs typeface="Arial"/>
              </a:rPr>
              <a:t>Gazi</a:t>
            </a:r>
            <a:r>
              <a:rPr lang="en-US" sz="1000" dirty="0" smtClean="0">
                <a:solidFill>
                  <a:srgbClr val="FFFD2E"/>
                </a:solidFill>
                <a:latin typeface="Arial"/>
                <a:cs typeface="Arial"/>
              </a:rPr>
              <a:t> 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Universities (Turkey)</a:t>
            </a:r>
          </a:p>
        </p:txBody>
      </p:sp>
      <p:sp>
        <p:nvSpPr>
          <p:cNvPr id="2065" name="Rectangle 21"/>
          <p:cNvSpPr>
            <a:spLocks noChangeArrowheads="1"/>
          </p:cNvSpPr>
          <p:nvPr/>
        </p:nvSpPr>
        <p:spPr bwMode="auto">
          <a:xfrm>
            <a:off x="5127238" y="6150377"/>
            <a:ext cx="2030024" cy="124387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JINR (Russia)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FFFD2E"/>
                </a:solidFill>
                <a:latin typeface="Arial"/>
                <a:cs typeface="Arial"/>
              </a:rPr>
              <a:t>Karlsruhre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 University (Germany)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KEK (Japan)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LAL / </a:t>
            </a:r>
            <a:r>
              <a:rPr lang="en-US" sz="1000" dirty="0" err="1">
                <a:solidFill>
                  <a:srgbClr val="FFFD2E"/>
                </a:solidFill>
                <a:latin typeface="Arial"/>
                <a:cs typeface="Arial"/>
              </a:rPr>
              <a:t>Orsay</a:t>
            </a: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 (France)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LAPP / ESIA (France)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de-CH" sz="1000" dirty="0">
                <a:solidFill>
                  <a:srgbClr val="FFFD2E"/>
                </a:solidFill>
                <a:latin typeface="Arial"/>
                <a:cs typeface="Arial"/>
              </a:rPr>
              <a:t>NCP (Pakistan)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North-West. Univ. Illinois (USA)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D2E"/>
                </a:solidFill>
                <a:latin typeface="Arial"/>
                <a:cs typeface="Arial"/>
              </a:rPr>
              <a:t>Oslo University (Norway)</a:t>
            </a:r>
          </a:p>
        </p:txBody>
      </p:sp>
      <p:pic>
        <p:nvPicPr>
          <p:cNvPr id="2066" name="Picture 2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5393784"/>
            <a:ext cx="1916977" cy="568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23" descr="3dflagsdotcom_turke_2fawm"/>
          <p:cNvPicPr preferRelativeResize="0"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9337792" y="2358140"/>
            <a:ext cx="560397" cy="330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4" descr="de-flag1"/>
          <p:cNvPicPr preferRelativeResize="0"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831383" y="1083659"/>
            <a:ext cx="526482" cy="32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5" descr="ru-flag1"/>
          <p:cNvPicPr preferRelativeResize="0">
            <a:picLocks noChangeAspect="1" noChangeArrowheads="1" noCrop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835864" y="1067902"/>
            <a:ext cx="528098" cy="35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26" descr="3dflagsdotcom_spnat_2fawm"/>
          <p:cNvPicPr preferRelativeResize="0"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8585212" y="1053897"/>
            <a:ext cx="529712" cy="35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1" name="Oval 27"/>
          <p:cNvSpPr>
            <a:spLocks noChangeArrowheads="1"/>
          </p:cNvSpPr>
          <p:nvPr/>
        </p:nvSpPr>
        <p:spPr bwMode="auto">
          <a:xfrm>
            <a:off x="5208298" y="3264981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2" name="Oval 28"/>
          <p:cNvSpPr>
            <a:spLocks noChangeArrowheads="1"/>
          </p:cNvSpPr>
          <p:nvPr/>
        </p:nvSpPr>
        <p:spPr bwMode="auto">
          <a:xfrm>
            <a:off x="4744799" y="3184451"/>
            <a:ext cx="92054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3" name="Oval 29"/>
          <p:cNvSpPr>
            <a:spLocks noChangeArrowheads="1"/>
          </p:cNvSpPr>
          <p:nvPr/>
        </p:nvSpPr>
        <p:spPr bwMode="auto">
          <a:xfrm>
            <a:off x="4384661" y="2993629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4" name="Oval 30"/>
          <p:cNvSpPr>
            <a:spLocks noChangeArrowheads="1"/>
          </p:cNvSpPr>
          <p:nvPr/>
        </p:nvSpPr>
        <p:spPr bwMode="auto">
          <a:xfrm>
            <a:off x="4457334" y="2993629"/>
            <a:ext cx="92054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5" name="Oval 31"/>
          <p:cNvSpPr>
            <a:spLocks noChangeArrowheads="1"/>
          </p:cNvSpPr>
          <p:nvPr/>
        </p:nvSpPr>
        <p:spPr bwMode="auto">
          <a:xfrm>
            <a:off x="4310372" y="2832568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6" name="Oval 32"/>
          <p:cNvSpPr>
            <a:spLocks noChangeArrowheads="1"/>
          </p:cNvSpPr>
          <p:nvPr/>
        </p:nvSpPr>
        <p:spPr bwMode="auto">
          <a:xfrm>
            <a:off x="4723806" y="2627741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7" name="Oval 33"/>
          <p:cNvSpPr>
            <a:spLocks noChangeArrowheads="1"/>
          </p:cNvSpPr>
          <p:nvPr/>
        </p:nvSpPr>
        <p:spPr bwMode="auto">
          <a:xfrm>
            <a:off x="944762" y="3294742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8" name="Oval 34"/>
          <p:cNvSpPr>
            <a:spLocks noChangeArrowheads="1"/>
          </p:cNvSpPr>
          <p:nvPr/>
        </p:nvSpPr>
        <p:spPr bwMode="auto">
          <a:xfrm>
            <a:off x="4278072" y="3236971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9" name="Oval 36"/>
          <p:cNvSpPr>
            <a:spLocks noChangeArrowheads="1"/>
          </p:cNvSpPr>
          <p:nvPr/>
        </p:nvSpPr>
        <p:spPr bwMode="auto">
          <a:xfrm>
            <a:off x="4387891" y="3247475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0" name="Oval 37"/>
          <p:cNvSpPr>
            <a:spLocks noChangeArrowheads="1"/>
          </p:cNvSpPr>
          <p:nvPr/>
        </p:nvSpPr>
        <p:spPr bwMode="auto">
          <a:xfrm>
            <a:off x="4673741" y="2895592"/>
            <a:ext cx="92054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1" name="Oval 38"/>
          <p:cNvSpPr>
            <a:spLocks noChangeArrowheads="1"/>
          </p:cNvSpPr>
          <p:nvPr/>
        </p:nvSpPr>
        <p:spPr bwMode="auto">
          <a:xfrm>
            <a:off x="1957351" y="3210710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2" name="Oval 39"/>
          <p:cNvSpPr>
            <a:spLocks noChangeArrowheads="1"/>
          </p:cNvSpPr>
          <p:nvPr/>
        </p:nvSpPr>
        <p:spPr bwMode="auto">
          <a:xfrm>
            <a:off x="4571998" y="3032143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3" name="Oval 40"/>
          <p:cNvSpPr>
            <a:spLocks noChangeArrowheads="1"/>
          </p:cNvSpPr>
          <p:nvPr/>
        </p:nvSpPr>
        <p:spPr bwMode="auto">
          <a:xfrm>
            <a:off x="1913748" y="3151188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4" name="Oval 41"/>
          <p:cNvSpPr>
            <a:spLocks noChangeArrowheads="1"/>
          </p:cNvSpPr>
          <p:nvPr/>
        </p:nvSpPr>
        <p:spPr bwMode="auto">
          <a:xfrm>
            <a:off x="4602682" y="2599731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5" name="Oval 42"/>
          <p:cNvSpPr>
            <a:spLocks noChangeArrowheads="1"/>
          </p:cNvSpPr>
          <p:nvPr/>
        </p:nvSpPr>
        <p:spPr bwMode="auto">
          <a:xfrm>
            <a:off x="5101710" y="2475433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6" name="Oval 43"/>
          <p:cNvSpPr>
            <a:spLocks noChangeArrowheads="1"/>
          </p:cNvSpPr>
          <p:nvPr/>
        </p:nvSpPr>
        <p:spPr bwMode="auto">
          <a:xfrm>
            <a:off x="6718300" y="2727528"/>
            <a:ext cx="92054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7" name="Oval 44"/>
          <p:cNvSpPr>
            <a:spLocks noChangeArrowheads="1"/>
          </p:cNvSpPr>
          <p:nvPr/>
        </p:nvSpPr>
        <p:spPr bwMode="auto">
          <a:xfrm>
            <a:off x="5479615" y="2675009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8" name="Oval 45"/>
          <p:cNvSpPr>
            <a:spLocks noChangeArrowheads="1"/>
          </p:cNvSpPr>
          <p:nvPr/>
        </p:nvSpPr>
        <p:spPr bwMode="auto">
          <a:xfrm>
            <a:off x="5584587" y="2795805"/>
            <a:ext cx="92054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9" name="Oval 46"/>
          <p:cNvSpPr>
            <a:spLocks noChangeArrowheads="1"/>
          </p:cNvSpPr>
          <p:nvPr/>
        </p:nvSpPr>
        <p:spPr bwMode="auto">
          <a:xfrm>
            <a:off x="6445370" y="3804185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0" name="Oval 49"/>
          <p:cNvSpPr>
            <a:spLocks noChangeArrowheads="1"/>
          </p:cNvSpPr>
          <p:nvPr/>
        </p:nvSpPr>
        <p:spPr bwMode="auto">
          <a:xfrm>
            <a:off x="8315512" y="3326254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1" name="Oval 50"/>
          <p:cNvSpPr>
            <a:spLocks noChangeArrowheads="1"/>
          </p:cNvSpPr>
          <p:nvPr/>
        </p:nvSpPr>
        <p:spPr bwMode="auto">
          <a:xfrm>
            <a:off x="4618831" y="3032143"/>
            <a:ext cx="92054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92" name="Picture 51" descr="3dflagsdotcom_switz_2fabm"/>
          <p:cNvPicPr>
            <a:picLocks noChangeAspect="1" noChangeArrowheads="1" noCrop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9353941" y="1708644"/>
            <a:ext cx="558782" cy="32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3" name="Picture 52" descr="3dflagsdotcom_pakis_2fabm"/>
          <p:cNvPicPr>
            <a:picLocks noChangeAspect="1" noChangeArrowheads="1" noCrop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224117" y="1088910"/>
            <a:ext cx="549092" cy="3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8735405" y="5202961"/>
            <a:ext cx="1342045" cy="976868"/>
            <a:chOff x="503" y="3106"/>
            <a:chExt cx="767" cy="558"/>
          </a:xfrm>
        </p:grpSpPr>
        <p:pic>
          <p:nvPicPr>
            <p:cNvPr id="2113" name="Picture 54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624" y="3197"/>
              <a:ext cx="527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14" name="AutoShape 55"/>
            <p:cNvSpPr>
              <a:spLocks noChangeArrowheads="1"/>
            </p:cNvSpPr>
            <p:nvPr/>
          </p:nvSpPr>
          <p:spPr bwMode="auto">
            <a:xfrm>
              <a:off x="503" y="3106"/>
              <a:ext cx="767" cy="55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4 w 21600"/>
                <a:gd name="T25" fmla="*/ 3174 h 21600"/>
                <a:gd name="T26" fmla="*/ 18446 w 21600"/>
                <a:gd name="T27" fmla="*/ 1842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532" y="10800"/>
                  </a:moveTo>
                  <a:cubicBezTo>
                    <a:pt x="3532" y="14814"/>
                    <a:pt x="6786" y="18068"/>
                    <a:pt x="10800" y="18068"/>
                  </a:cubicBezTo>
                  <a:cubicBezTo>
                    <a:pt x="14814" y="18068"/>
                    <a:pt x="18068" y="14814"/>
                    <a:pt x="18068" y="10800"/>
                  </a:cubicBezTo>
                  <a:cubicBezTo>
                    <a:pt x="18068" y="6786"/>
                    <a:pt x="14814" y="3532"/>
                    <a:pt x="10800" y="3532"/>
                  </a:cubicBezTo>
                  <a:cubicBezTo>
                    <a:pt x="6786" y="3532"/>
                    <a:pt x="3532" y="6786"/>
                    <a:pt x="3532" y="10800"/>
                  </a:cubicBezTo>
                  <a:close/>
                </a:path>
              </a:pathLst>
            </a:custGeom>
            <a:solidFill>
              <a:srgbClr val="000055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Oval 56"/>
            <p:cNvSpPr>
              <a:spLocks noChangeArrowheads="1"/>
            </p:cNvSpPr>
            <p:nvPr/>
          </p:nvSpPr>
          <p:spPr bwMode="auto">
            <a:xfrm>
              <a:off x="618" y="3187"/>
              <a:ext cx="526" cy="386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5" name="Oval 58"/>
          <p:cNvSpPr>
            <a:spLocks noChangeArrowheads="1"/>
          </p:cNvSpPr>
          <p:nvPr/>
        </p:nvSpPr>
        <p:spPr bwMode="auto">
          <a:xfrm>
            <a:off x="4457334" y="3072409"/>
            <a:ext cx="92054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6" name="Oval 59"/>
          <p:cNvSpPr>
            <a:spLocks noChangeArrowheads="1"/>
          </p:cNvSpPr>
          <p:nvPr/>
        </p:nvSpPr>
        <p:spPr bwMode="auto">
          <a:xfrm>
            <a:off x="5253518" y="3285989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7" name="Oval 60"/>
          <p:cNvSpPr>
            <a:spLocks noChangeArrowheads="1"/>
          </p:cNvSpPr>
          <p:nvPr/>
        </p:nvSpPr>
        <p:spPr bwMode="auto">
          <a:xfrm>
            <a:off x="2220593" y="3298243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8" name="Oval 61"/>
          <p:cNvSpPr>
            <a:spLocks noChangeArrowheads="1"/>
          </p:cNvSpPr>
          <p:nvPr/>
        </p:nvSpPr>
        <p:spPr bwMode="auto">
          <a:xfrm>
            <a:off x="4358821" y="2851826"/>
            <a:ext cx="92053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9" name="Rectangle 62"/>
          <p:cNvSpPr>
            <a:spLocks noChangeArrowheads="1"/>
          </p:cNvSpPr>
          <p:nvPr/>
        </p:nvSpPr>
        <p:spPr bwMode="auto">
          <a:xfrm>
            <a:off x="2175373" y="0"/>
            <a:ext cx="6627861" cy="723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213" tIns="48107" rIns="96213" bIns="48107" anchor="ctr">
            <a:prstTxWarp prst="textNoShape">
              <a:avLst/>
            </a:prstTxWarp>
          </a:bodyPr>
          <a:lstStyle/>
          <a:p>
            <a:pPr algn="ctr"/>
            <a:r>
              <a:rPr lang="en-US" sz="2800" dirty="0">
                <a:solidFill>
                  <a:srgbClr val="0000FF"/>
                </a:solidFill>
                <a:latin typeface="+mn-lt"/>
                <a:cs typeface="Times New Roman (Headings)"/>
              </a:rPr>
              <a:t>World-wide CLIC&amp;CTF3 Collaboration</a:t>
            </a:r>
          </a:p>
        </p:txBody>
      </p:sp>
      <p:sp>
        <p:nvSpPr>
          <p:cNvPr id="2100" name="Text Box 63"/>
          <p:cNvSpPr txBox="1">
            <a:spLocks noChangeArrowheads="1"/>
          </p:cNvSpPr>
          <p:nvPr/>
        </p:nvSpPr>
        <p:spPr bwMode="auto">
          <a:xfrm>
            <a:off x="2490294" y="5684393"/>
            <a:ext cx="6081678" cy="37248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900" u="sng" dirty="0">
                <a:solidFill>
                  <a:srgbClr val="FFFF00"/>
                </a:solidFill>
                <a:latin typeface="Times New Roman" pitchFamily="-107" charset="0"/>
              </a:rPr>
              <a:t>33 Institutes involving 21 funding agencies and 18 countries</a:t>
            </a:r>
          </a:p>
        </p:txBody>
      </p:sp>
      <p:pic>
        <p:nvPicPr>
          <p:cNvPr id="2101" name="Picture 64" descr="3dflags_ukr0001-000fa"/>
          <p:cNvPicPr>
            <a:picLocks noChangeAspect="1" noChangeArrowheads="1" noCrop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9394315" y="3039146"/>
            <a:ext cx="463498" cy="37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65" descr="3dflags_nor0001-000fa"/>
          <p:cNvPicPr>
            <a:picLocks noChangeAspect="1" noChangeArrowheads="1" noCrop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152729" y="1043393"/>
            <a:ext cx="465113" cy="37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3" name="Picture 66" descr="3dflags_grc0001-000fa"/>
          <p:cNvPicPr>
            <a:picLocks noChangeAspect="1" noChangeArrowheads="1" noCrop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714775" y="1041643"/>
            <a:ext cx="541016" cy="441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4" name="Picture 65" descr="\\cern.ch\dfs\Users\r\rinolfi\Desktop\3dflags_dnk0001-0003a.gif"/>
          <p:cNvPicPr>
            <a:picLocks noChangeAspect="1" noChangeArrowheads="1" noCrop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42247" y="1811933"/>
            <a:ext cx="445733" cy="36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5" name="Oval 59"/>
          <p:cNvSpPr>
            <a:spLocks noChangeArrowheads="1"/>
          </p:cNvSpPr>
          <p:nvPr/>
        </p:nvSpPr>
        <p:spPr bwMode="auto">
          <a:xfrm>
            <a:off x="4966052" y="3229968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6" name="Oval 59"/>
          <p:cNvSpPr>
            <a:spLocks noChangeArrowheads="1"/>
          </p:cNvSpPr>
          <p:nvPr/>
        </p:nvSpPr>
        <p:spPr bwMode="auto">
          <a:xfrm>
            <a:off x="5038725" y="3229968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7" name="Oval 59"/>
          <p:cNvSpPr>
            <a:spLocks noChangeArrowheads="1"/>
          </p:cNvSpPr>
          <p:nvPr/>
        </p:nvSpPr>
        <p:spPr bwMode="auto">
          <a:xfrm>
            <a:off x="5111400" y="3229968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8" name="Oval 59"/>
          <p:cNvSpPr>
            <a:spLocks noChangeArrowheads="1"/>
          </p:cNvSpPr>
          <p:nvPr/>
        </p:nvSpPr>
        <p:spPr bwMode="auto">
          <a:xfrm>
            <a:off x="4602682" y="2757290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9" name="Oval 59"/>
          <p:cNvSpPr>
            <a:spLocks noChangeArrowheads="1"/>
          </p:cNvSpPr>
          <p:nvPr/>
        </p:nvSpPr>
        <p:spPr bwMode="auto">
          <a:xfrm>
            <a:off x="4311986" y="2757290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0" name="Oval 59"/>
          <p:cNvSpPr>
            <a:spLocks noChangeArrowheads="1"/>
          </p:cNvSpPr>
          <p:nvPr/>
        </p:nvSpPr>
        <p:spPr bwMode="auto">
          <a:xfrm>
            <a:off x="5184073" y="2836069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1" name="Oval 59"/>
          <p:cNvSpPr>
            <a:spLocks noChangeArrowheads="1"/>
          </p:cNvSpPr>
          <p:nvPr/>
        </p:nvSpPr>
        <p:spPr bwMode="auto">
          <a:xfrm>
            <a:off x="6274182" y="3545087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2" name="Oval 59"/>
          <p:cNvSpPr>
            <a:spLocks noChangeArrowheads="1"/>
          </p:cNvSpPr>
          <p:nvPr/>
        </p:nvSpPr>
        <p:spPr bwMode="auto">
          <a:xfrm>
            <a:off x="4311986" y="3151188"/>
            <a:ext cx="93669" cy="8753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2" name="Group 1751"/>
          <p:cNvGrpSpPr/>
          <p:nvPr/>
        </p:nvGrpSpPr>
        <p:grpSpPr>
          <a:xfrm>
            <a:off x="6240021" y="1986313"/>
            <a:ext cx="3837429" cy="3581653"/>
            <a:chOff x="6889750" y="3182938"/>
            <a:chExt cx="3016250" cy="2755900"/>
          </a:xfrm>
        </p:grpSpPr>
        <p:pic>
          <p:nvPicPr>
            <p:cNvPr id="1753" name="Picture 4" descr="17100004B-CLIC-Tunnel Typical Cross Section-NB"/>
            <p:cNvPicPr>
              <a:picLocks noChangeAspect="1" noChangeArrowheads="1"/>
            </p:cNvPicPr>
            <p:nvPr/>
          </p:nvPicPr>
          <p:blipFill>
            <a:blip r:embed="rId2"/>
            <a:srcRect l="16676" r="19112" b="8096"/>
            <a:stretch>
              <a:fillRect/>
            </a:stretch>
          </p:blipFill>
          <p:spPr bwMode="auto">
            <a:xfrm>
              <a:off x="6958013" y="3182938"/>
              <a:ext cx="2947987" cy="275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54" name="Text Box 16"/>
            <p:cNvSpPr txBox="1">
              <a:spLocks noChangeArrowheads="1"/>
            </p:cNvSpPr>
            <p:nvPr/>
          </p:nvSpPr>
          <p:spPr bwMode="auto">
            <a:xfrm>
              <a:off x="7743825" y="3786188"/>
              <a:ext cx="1452563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25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800" dirty="0">
                  <a:solidFill>
                    <a:schemeClr val="tx1"/>
                  </a:solidFill>
                </a:rPr>
                <a:t>Transfer lines</a:t>
              </a: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755" name="Line 17"/>
            <p:cNvSpPr>
              <a:spLocks noChangeShapeType="1"/>
            </p:cNvSpPr>
            <p:nvPr/>
          </p:nvSpPr>
          <p:spPr bwMode="auto">
            <a:xfrm flipH="1" flipV="1">
              <a:off x="8299450" y="3613150"/>
              <a:ext cx="46038" cy="2397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56" name="Line 18"/>
            <p:cNvSpPr>
              <a:spLocks noChangeShapeType="1"/>
            </p:cNvSpPr>
            <p:nvPr/>
          </p:nvSpPr>
          <p:spPr bwMode="auto">
            <a:xfrm flipV="1">
              <a:off x="8486775" y="3581400"/>
              <a:ext cx="68263" cy="2714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57" name="Text Box 19"/>
            <p:cNvSpPr txBox="1">
              <a:spLocks noChangeArrowheads="1"/>
            </p:cNvSpPr>
            <p:nvPr/>
          </p:nvSpPr>
          <p:spPr bwMode="auto">
            <a:xfrm>
              <a:off x="8256588" y="5111750"/>
              <a:ext cx="1268412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25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800">
                  <a:solidFill>
                    <a:schemeClr val="tx1"/>
                  </a:solidFill>
                </a:rPr>
                <a:t>Main Beam</a:t>
              </a:r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1758" name="Text Box 20"/>
            <p:cNvSpPr txBox="1">
              <a:spLocks noChangeArrowheads="1"/>
            </p:cNvSpPr>
            <p:nvPr/>
          </p:nvSpPr>
          <p:spPr bwMode="auto">
            <a:xfrm>
              <a:off x="6889750" y="5103813"/>
              <a:ext cx="1306513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25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800">
                  <a:solidFill>
                    <a:schemeClr val="tx1"/>
                  </a:solidFill>
                </a:rPr>
                <a:t>Drive Beam</a:t>
              </a:r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1759" name="Line 24"/>
            <p:cNvSpPr>
              <a:spLocks noChangeShapeType="1"/>
            </p:cNvSpPr>
            <p:nvPr/>
          </p:nvSpPr>
          <p:spPr bwMode="auto">
            <a:xfrm flipH="1" flipV="1">
              <a:off x="8213725" y="4573588"/>
              <a:ext cx="522288" cy="5222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60" name="Line 23"/>
            <p:cNvSpPr>
              <a:spLocks noChangeShapeType="1"/>
            </p:cNvSpPr>
            <p:nvPr/>
          </p:nvSpPr>
          <p:spPr bwMode="auto">
            <a:xfrm flipV="1">
              <a:off x="7456488" y="4616450"/>
              <a:ext cx="355600" cy="5064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CLIC – basic features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74725"/>
            <a:ext cx="6098794" cy="3741738"/>
          </a:xfrm>
        </p:spPr>
        <p:txBody>
          <a:bodyPr/>
          <a:lstStyle/>
          <a:p>
            <a:pPr eaLnBrk="1">
              <a:lnSpc>
                <a:spcPct val="73000"/>
              </a:lnSpc>
            </a:pPr>
            <a:r>
              <a:rPr lang="en-US" sz="2200" dirty="0" smtClean="0">
                <a:solidFill>
                  <a:srgbClr val="FF0000"/>
                </a:solidFill>
              </a:rPr>
              <a:t>High acceleration gradient</a:t>
            </a:r>
          </a:p>
          <a:p>
            <a:pPr lvl="1" eaLnBrk="1">
              <a:lnSpc>
                <a:spcPct val="73000"/>
              </a:lnSpc>
            </a:pPr>
            <a:r>
              <a:rPr lang="en-US" sz="2200" dirty="0" smtClean="0"/>
              <a:t>“Compact” collider – total length &lt; 50 km</a:t>
            </a:r>
          </a:p>
          <a:p>
            <a:pPr lvl="1" eaLnBrk="1">
              <a:lnSpc>
                <a:spcPct val="73000"/>
              </a:lnSpc>
            </a:pPr>
            <a:r>
              <a:rPr lang="en-US" sz="2200" dirty="0" smtClean="0"/>
              <a:t>Normal conducting acceleration structures</a:t>
            </a:r>
          </a:p>
          <a:p>
            <a:pPr lvl="1" eaLnBrk="1">
              <a:lnSpc>
                <a:spcPct val="73000"/>
              </a:lnSpc>
            </a:pPr>
            <a:r>
              <a:rPr lang="en-US" sz="2200" dirty="0" smtClean="0"/>
              <a:t>High acceleration frequency (12 GHz)</a:t>
            </a:r>
            <a:br>
              <a:rPr lang="en-US" sz="2200" dirty="0" smtClean="0"/>
            </a:br>
            <a:endParaRPr lang="en-US" sz="2200" dirty="0" smtClean="0"/>
          </a:p>
          <a:p>
            <a:pPr eaLnBrk="1">
              <a:lnSpc>
                <a:spcPct val="73000"/>
              </a:lnSpc>
            </a:pPr>
            <a:r>
              <a:rPr lang="en-US" sz="2200" dirty="0" smtClean="0">
                <a:solidFill>
                  <a:srgbClr val="FF0000"/>
                </a:solidFill>
              </a:rPr>
              <a:t>Two-Beam Acceleration Scheme</a:t>
            </a:r>
          </a:p>
          <a:p>
            <a:pPr lvl="1" eaLnBrk="1">
              <a:lnSpc>
                <a:spcPct val="73000"/>
              </a:lnSpc>
            </a:pPr>
            <a:r>
              <a:rPr lang="en-US" sz="2200" dirty="0" smtClean="0"/>
              <a:t>High charge </a:t>
            </a:r>
            <a:r>
              <a:rPr lang="en-US" sz="2200" dirty="0" smtClean="0">
                <a:solidFill>
                  <a:srgbClr val="FF0000"/>
                </a:solidFill>
              </a:rPr>
              <a:t>Drive Beam </a:t>
            </a:r>
            <a:r>
              <a:rPr lang="en-US" sz="2200" dirty="0" smtClean="0">
                <a:solidFill>
                  <a:schemeClr val="tx1"/>
                </a:solidFill>
              </a:rPr>
              <a:t>(low energy)</a:t>
            </a:r>
          </a:p>
          <a:p>
            <a:pPr lvl="1" eaLnBrk="1">
              <a:lnSpc>
                <a:spcPct val="73000"/>
              </a:lnSpc>
            </a:pPr>
            <a:r>
              <a:rPr lang="en-US" sz="2200" dirty="0" smtClean="0"/>
              <a:t>Low charge </a:t>
            </a:r>
            <a:r>
              <a:rPr lang="en-US" sz="2200" dirty="0" smtClean="0">
                <a:solidFill>
                  <a:srgbClr val="FF0000"/>
                </a:solidFill>
              </a:rPr>
              <a:t>Main Beam </a:t>
            </a:r>
            <a:r>
              <a:rPr lang="en-US" sz="2200" dirty="0" smtClean="0">
                <a:solidFill>
                  <a:schemeClr val="tx1"/>
                </a:solidFill>
              </a:rPr>
              <a:t>(high collision energy)</a:t>
            </a:r>
            <a:r>
              <a:rPr lang="en-US" sz="2200" dirty="0" smtClean="0"/>
              <a:t> </a:t>
            </a:r>
          </a:p>
          <a:p>
            <a:pPr lvl="1" eaLnBrk="1">
              <a:lnSpc>
                <a:spcPct val="73000"/>
              </a:lnSpc>
            </a:pPr>
            <a:r>
              <a:rPr lang="en-US" sz="2200" dirty="0" smtClean="0">
                <a:sym typeface="Symbol" pitchFamily="18" charset="2"/>
              </a:rPr>
              <a:t> </a:t>
            </a:r>
            <a:r>
              <a:rPr lang="en-US" sz="2200" dirty="0" smtClean="0"/>
              <a:t>Simple tunnel, no active elements</a:t>
            </a:r>
          </a:p>
          <a:p>
            <a:pPr lvl="1" eaLnBrk="1">
              <a:lnSpc>
                <a:spcPct val="73000"/>
              </a:lnSpc>
            </a:pPr>
            <a:r>
              <a:rPr lang="en-US" sz="2200" dirty="0" smtClean="0">
                <a:sym typeface="Symbol" pitchFamily="18" charset="2"/>
              </a:rPr>
              <a:t></a:t>
            </a:r>
            <a:r>
              <a:rPr lang="en-US" sz="2200" dirty="0" smtClean="0"/>
              <a:t> Modular, easy energy upgrade in stages</a:t>
            </a: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7893050" y="1268413"/>
            <a:ext cx="2098675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>
                <a:solidFill>
                  <a:srgbClr val="00187E"/>
                </a:solidFill>
                <a:latin typeface="Arial" charset="0"/>
              </a:rPr>
              <a:t>CLIC TUNNEL </a:t>
            </a:r>
          </a:p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>
                <a:solidFill>
                  <a:srgbClr val="00187E"/>
                </a:solidFill>
                <a:latin typeface="Arial" charset="0"/>
              </a:rPr>
              <a:t>CROSS-SECTION</a:t>
            </a:r>
          </a:p>
        </p:txBody>
      </p:sp>
      <p:sp>
        <p:nvSpPr>
          <p:cNvPr id="39942" name="Rectangle 7"/>
          <p:cNvSpPr>
            <a:spLocks noChangeArrowheads="1"/>
          </p:cNvSpPr>
          <p:nvPr/>
        </p:nvSpPr>
        <p:spPr bwMode="auto">
          <a:xfrm>
            <a:off x="6013272" y="1558255"/>
            <a:ext cx="1550988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>
                <a:solidFill>
                  <a:srgbClr val="CC0000"/>
                </a:solidFill>
                <a:latin typeface="Arial" charset="0"/>
              </a:rPr>
              <a:t>4.5 m diameter</a:t>
            </a:r>
          </a:p>
        </p:txBody>
      </p:sp>
      <p:sp>
        <p:nvSpPr>
          <p:cNvPr id="39943" name="Line 8"/>
          <p:cNvSpPr>
            <a:spLocks noChangeShapeType="1"/>
          </p:cNvSpPr>
          <p:nvPr/>
        </p:nvSpPr>
        <p:spPr bwMode="auto">
          <a:xfrm>
            <a:off x="6432460" y="1907326"/>
            <a:ext cx="784225" cy="7937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39944" name="Group 9"/>
          <p:cNvGrpSpPr>
            <a:grpSpLocks/>
          </p:cNvGrpSpPr>
          <p:nvPr/>
        </p:nvGrpSpPr>
        <p:grpSpPr bwMode="auto">
          <a:xfrm>
            <a:off x="412750" y="4721225"/>
            <a:ext cx="6049963" cy="2627313"/>
            <a:chOff x="266" y="951"/>
            <a:chExt cx="3811" cy="1655"/>
          </a:xfrm>
        </p:grpSpPr>
        <p:sp>
          <p:nvSpPr>
            <p:cNvPr id="39948" name="AutoShape 10"/>
            <p:cNvSpPr>
              <a:spLocks noChangeAspect="1" noChangeArrowheads="1" noTextEdit="1"/>
            </p:cNvSpPr>
            <p:nvPr/>
          </p:nvSpPr>
          <p:spPr bwMode="auto">
            <a:xfrm>
              <a:off x="266" y="951"/>
              <a:ext cx="3811" cy="1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9949" name="Group 11"/>
            <p:cNvGrpSpPr>
              <a:grpSpLocks/>
            </p:cNvGrpSpPr>
            <p:nvPr/>
          </p:nvGrpSpPr>
          <p:grpSpPr bwMode="auto">
            <a:xfrm>
              <a:off x="2469" y="1748"/>
              <a:ext cx="182" cy="81"/>
              <a:chOff x="2469" y="1748"/>
              <a:chExt cx="182" cy="81"/>
            </a:xfrm>
          </p:grpSpPr>
          <p:sp>
            <p:nvSpPr>
              <p:cNvPr id="41686" name="Line 12"/>
              <p:cNvSpPr>
                <a:spLocks noChangeShapeType="1"/>
              </p:cNvSpPr>
              <p:nvPr/>
            </p:nvSpPr>
            <p:spPr bwMode="auto">
              <a:xfrm flipV="1">
                <a:off x="2523" y="1770"/>
                <a:ext cx="128" cy="2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687" name="Freeform 13"/>
              <p:cNvSpPr>
                <a:spLocks/>
              </p:cNvSpPr>
              <p:nvPr/>
            </p:nvSpPr>
            <p:spPr bwMode="auto">
              <a:xfrm>
                <a:off x="2469" y="1748"/>
                <a:ext cx="88" cy="81"/>
              </a:xfrm>
              <a:custGeom>
                <a:avLst/>
                <a:gdLst>
                  <a:gd name="T0" fmla="*/ 74 w 176"/>
                  <a:gd name="T1" fmla="*/ 0 h 162"/>
                  <a:gd name="T2" fmla="*/ 0 w 176"/>
                  <a:gd name="T3" fmla="*/ 55 h 162"/>
                  <a:gd name="T4" fmla="*/ 88 w 176"/>
                  <a:gd name="T5" fmla="*/ 81 h 162"/>
                  <a:gd name="T6" fmla="*/ 55 w 176"/>
                  <a:gd name="T7" fmla="*/ 45 h 162"/>
                  <a:gd name="T8" fmla="*/ 74 w 176"/>
                  <a:gd name="T9" fmla="*/ 0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162"/>
                  <a:gd name="T17" fmla="*/ 176 w 176"/>
                  <a:gd name="T18" fmla="*/ 162 h 1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162">
                    <a:moveTo>
                      <a:pt x="148" y="0"/>
                    </a:moveTo>
                    <a:lnTo>
                      <a:pt x="0" y="111"/>
                    </a:lnTo>
                    <a:lnTo>
                      <a:pt x="176" y="162"/>
                    </a:lnTo>
                    <a:lnTo>
                      <a:pt x="111" y="91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50" name="Group 14"/>
            <p:cNvGrpSpPr>
              <a:grpSpLocks/>
            </p:cNvGrpSpPr>
            <p:nvPr/>
          </p:nvGrpSpPr>
          <p:grpSpPr bwMode="auto">
            <a:xfrm>
              <a:off x="3027" y="1958"/>
              <a:ext cx="209" cy="81"/>
              <a:chOff x="3027" y="1958"/>
              <a:chExt cx="209" cy="81"/>
            </a:xfrm>
          </p:grpSpPr>
          <p:sp>
            <p:nvSpPr>
              <p:cNvPr id="41684" name="Line 15"/>
              <p:cNvSpPr>
                <a:spLocks noChangeShapeType="1"/>
              </p:cNvSpPr>
              <p:nvPr/>
            </p:nvSpPr>
            <p:spPr bwMode="auto">
              <a:xfrm flipH="1" flipV="1">
                <a:off x="3027" y="1958"/>
                <a:ext cx="157" cy="4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685" name="Freeform 16"/>
              <p:cNvSpPr>
                <a:spLocks/>
              </p:cNvSpPr>
              <p:nvPr/>
            </p:nvSpPr>
            <p:spPr bwMode="auto">
              <a:xfrm>
                <a:off x="3145" y="1960"/>
                <a:ext cx="91" cy="79"/>
              </a:xfrm>
              <a:custGeom>
                <a:avLst/>
                <a:gdLst>
                  <a:gd name="T0" fmla="*/ 0 w 182"/>
                  <a:gd name="T1" fmla="*/ 79 h 156"/>
                  <a:gd name="T2" fmla="*/ 91 w 182"/>
                  <a:gd name="T3" fmla="*/ 65 h 156"/>
                  <a:gd name="T4" fmla="*/ 25 w 182"/>
                  <a:gd name="T5" fmla="*/ 0 h 156"/>
                  <a:gd name="T6" fmla="*/ 37 w 182"/>
                  <a:gd name="T7" fmla="*/ 47 h 156"/>
                  <a:gd name="T8" fmla="*/ 0 w 182"/>
                  <a:gd name="T9" fmla="*/ 79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56"/>
                  <a:gd name="T17" fmla="*/ 182 w 182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56">
                    <a:moveTo>
                      <a:pt x="0" y="156"/>
                    </a:moveTo>
                    <a:lnTo>
                      <a:pt x="182" y="128"/>
                    </a:lnTo>
                    <a:lnTo>
                      <a:pt x="51" y="0"/>
                    </a:lnTo>
                    <a:lnTo>
                      <a:pt x="74" y="93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951" name="Line 17"/>
            <p:cNvSpPr>
              <a:spLocks noChangeShapeType="1"/>
            </p:cNvSpPr>
            <p:nvPr/>
          </p:nvSpPr>
          <p:spPr bwMode="auto">
            <a:xfrm>
              <a:off x="272" y="1412"/>
              <a:ext cx="3017" cy="972"/>
            </a:xfrm>
            <a:prstGeom prst="line">
              <a:avLst/>
            </a:prstGeom>
            <a:noFill/>
            <a:ln w="11113">
              <a:solidFill>
                <a:srgbClr val="FC0128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952" name="Line 18"/>
            <p:cNvSpPr>
              <a:spLocks noChangeShapeType="1"/>
            </p:cNvSpPr>
            <p:nvPr/>
          </p:nvSpPr>
          <p:spPr bwMode="auto">
            <a:xfrm>
              <a:off x="695" y="1241"/>
              <a:ext cx="2507" cy="423"/>
            </a:xfrm>
            <a:prstGeom prst="line">
              <a:avLst/>
            </a:prstGeom>
            <a:noFill/>
            <a:ln w="11113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9953" name="Group 19"/>
            <p:cNvGrpSpPr>
              <a:grpSpLocks/>
            </p:cNvGrpSpPr>
            <p:nvPr/>
          </p:nvGrpSpPr>
          <p:grpSpPr bwMode="auto">
            <a:xfrm>
              <a:off x="745" y="1128"/>
              <a:ext cx="260" cy="257"/>
              <a:chOff x="745" y="1128"/>
              <a:chExt cx="260" cy="257"/>
            </a:xfrm>
          </p:grpSpPr>
          <p:sp>
            <p:nvSpPr>
              <p:cNvPr id="41622" name="Freeform 20"/>
              <p:cNvSpPr>
                <a:spLocks/>
              </p:cNvSpPr>
              <p:nvPr/>
            </p:nvSpPr>
            <p:spPr bwMode="auto">
              <a:xfrm>
                <a:off x="751" y="1336"/>
                <a:ext cx="92" cy="17"/>
              </a:xfrm>
              <a:custGeom>
                <a:avLst/>
                <a:gdLst>
                  <a:gd name="T0" fmla="*/ 86 w 185"/>
                  <a:gd name="T1" fmla="*/ 16 h 35"/>
                  <a:gd name="T2" fmla="*/ 92 w 185"/>
                  <a:gd name="T3" fmla="*/ 17 h 35"/>
                  <a:gd name="T4" fmla="*/ 6 w 185"/>
                  <a:gd name="T5" fmla="*/ 2 h 35"/>
                  <a:gd name="T6" fmla="*/ 0 w 185"/>
                  <a:gd name="T7" fmla="*/ 0 h 35"/>
                  <a:gd name="T8" fmla="*/ 86 w 185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5"/>
                  <a:gd name="T17" fmla="*/ 185 w 185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5">
                    <a:moveTo>
                      <a:pt x="173" y="32"/>
                    </a:moveTo>
                    <a:lnTo>
                      <a:pt x="185" y="35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6A6A6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3" name="Freeform 21"/>
              <p:cNvSpPr>
                <a:spLocks/>
              </p:cNvSpPr>
              <p:nvPr/>
            </p:nvSpPr>
            <p:spPr bwMode="auto">
              <a:xfrm>
                <a:off x="757" y="1337"/>
                <a:ext cx="91" cy="19"/>
              </a:xfrm>
              <a:custGeom>
                <a:avLst/>
                <a:gdLst>
                  <a:gd name="T0" fmla="*/ 86 w 183"/>
                  <a:gd name="T1" fmla="*/ 16 h 36"/>
                  <a:gd name="T2" fmla="*/ 91 w 183"/>
                  <a:gd name="T3" fmla="*/ 19 h 36"/>
                  <a:gd name="T4" fmla="*/ 5 w 183"/>
                  <a:gd name="T5" fmla="*/ 3 h 36"/>
                  <a:gd name="T6" fmla="*/ 0 w 183"/>
                  <a:gd name="T7" fmla="*/ 0 h 36"/>
                  <a:gd name="T8" fmla="*/ 86 w 183"/>
                  <a:gd name="T9" fmla="*/ 16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3"/>
                  <a:gd name="T16" fmla="*/ 0 h 36"/>
                  <a:gd name="T17" fmla="*/ 183 w 183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3" h="36">
                    <a:moveTo>
                      <a:pt x="173" y="31"/>
                    </a:moveTo>
                    <a:lnTo>
                      <a:pt x="183" y="36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4" name="Freeform 22"/>
              <p:cNvSpPr>
                <a:spLocks/>
              </p:cNvSpPr>
              <p:nvPr/>
            </p:nvSpPr>
            <p:spPr bwMode="auto">
              <a:xfrm>
                <a:off x="762" y="1340"/>
                <a:ext cx="91" cy="20"/>
              </a:xfrm>
              <a:custGeom>
                <a:avLst/>
                <a:gdLst>
                  <a:gd name="T0" fmla="*/ 87 w 181"/>
                  <a:gd name="T1" fmla="*/ 15 h 40"/>
                  <a:gd name="T2" fmla="*/ 91 w 181"/>
                  <a:gd name="T3" fmla="*/ 20 h 40"/>
                  <a:gd name="T4" fmla="*/ 4 w 181"/>
                  <a:gd name="T5" fmla="*/ 4 h 40"/>
                  <a:gd name="T6" fmla="*/ 0 w 181"/>
                  <a:gd name="T7" fmla="*/ 0 h 40"/>
                  <a:gd name="T8" fmla="*/ 87 w 181"/>
                  <a:gd name="T9" fmla="*/ 15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40"/>
                  <a:gd name="T17" fmla="*/ 181 w 181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40">
                    <a:moveTo>
                      <a:pt x="173" y="31"/>
                    </a:moveTo>
                    <a:lnTo>
                      <a:pt x="181" y="40"/>
                    </a:lnTo>
                    <a:lnTo>
                      <a:pt x="8" y="8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5" name="Freeform 23"/>
              <p:cNvSpPr>
                <a:spLocks/>
              </p:cNvSpPr>
              <p:nvPr/>
            </p:nvSpPr>
            <p:spPr bwMode="auto">
              <a:xfrm>
                <a:off x="762" y="1340"/>
                <a:ext cx="89" cy="17"/>
              </a:xfrm>
              <a:custGeom>
                <a:avLst/>
                <a:gdLst>
                  <a:gd name="T0" fmla="*/ 87 w 178"/>
                  <a:gd name="T1" fmla="*/ 15 h 35"/>
                  <a:gd name="T2" fmla="*/ 89 w 178"/>
                  <a:gd name="T3" fmla="*/ 17 h 35"/>
                  <a:gd name="T4" fmla="*/ 3 w 178"/>
                  <a:gd name="T5" fmla="*/ 1 h 35"/>
                  <a:gd name="T6" fmla="*/ 0 w 178"/>
                  <a:gd name="T7" fmla="*/ 0 h 35"/>
                  <a:gd name="T8" fmla="*/ 87 w 178"/>
                  <a:gd name="T9" fmla="*/ 15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8"/>
                  <a:gd name="T16" fmla="*/ 0 h 35"/>
                  <a:gd name="T17" fmla="*/ 178 w 17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8" h="35">
                    <a:moveTo>
                      <a:pt x="173" y="31"/>
                    </a:moveTo>
                    <a:lnTo>
                      <a:pt x="178" y="35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6" name="Freeform 24"/>
              <p:cNvSpPr>
                <a:spLocks/>
              </p:cNvSpPr>
              <p:nvPr/>
            </p:nvSpPr>
            <p:spPr bwMode="auto">
              <a:xfrm>
                <a:off x="764" y="1341"/>
                <a:ext cx="89" cy="19"/>
              </a:xfrm>
              <a:custGeom>
                <a:avLst/>
                <a:gdLst>
                  <a:gd name="T0" fmla="*/ 87 w 176"/>
                  <a:gd name="T1" fmla="*/ 16 h 37"/>
                  <a:gd name="T2" fmla="*/ 89 w 176"/>
                  <a:gd name="T3" fmla="*/ 19 h 37"/>
                  <a:gd name="T4" fmla="*/ 2 w 176"/>
                  <a:gd name="T5" fmla="*/ 3 h 37"/>
                  <a:gd name="T6" fmla="*/ 0 w 176"/>
                  <a:gd name="T7" fmla="*/ 0 h 37"/>
                  <a:gd name="T8" fmla="*/ 87 w 176"/>
                  <a:gd name="T9" fmla="*/ 16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37"/>
                  <a:gd name="T17" fmla="*/ 176 w 176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37">
                    <a:moveTo>
                      <a:pt x="173" y="32"/>
                    </a:moveTo>
                    <a:lnTo>
                      <a:pt x="176" y="37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8B8B8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7" name="Freeform 25"/>
              <p:cNvSpPr>
                <a:spLocks/>
              </p:cNvSpPr>
              <p:nvPr/>
            </p:nvSpPr>
            <p:spPr bwMode="auto">
              <a:xfrm>
                <a:off x="766" y="1344"/>
                <a:ext cx="91" cy="21"/>
              </a:xfrm>
              <a:custGeom>
                <a:avLst/>
                <a:gdLst>
                  <a:gd name="T0" fmla="*/ 87 w 181"/>
                  <a:gd name="T1" fmla="*/ 16 h 42"/>
                  <a:gd name="T2" fmla="*/ 91 w 181"/>
                  <a:gd name="T3" fmla="*/ 21 h 42"/>
                  <a:gd name="T4" fmla="*/ 5 w 181"/>
                  <a:gd name="T5" fmla="*/ 5 h 42"/>
                  <a:gd name="T6" fmla="*/ 0 w 181"/>
                  <a:gd name="T7" fmla="*/ 0 h 42"/>
                  <a:gd name="T8" fmla="*/ 87 w 181"/>
                  <a:gd name="T9" fmla="*/ 16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42"/>
                  <a:gd name="T17" fmla="*/ 181 w 181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42">
                    <a:moveTo>
                      <a:pt x="173" y="32"/>
                    </a:moveTo>
                    <a:lnTo>
                      <a:pt x="181" y="42"/>
                    </a:lnTo>
                    <a:lnTo>
                      <a:pt x="9" y="10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8" name="Freeform 26"/>
              <p:cNvSpPr>
                <a:spLocks/>
              </p:cNvSpPr>
              <p:nvPr/>
            </p:nvSpPr>
            <p:spPr bwMode="auto">
              <a:xfrm>
                <a:off x="766" y="1344"/>
                <a:ext cx="88" cy="17"/>
              </a:xfrm>
              <a:custGeom>
                <a:avLst/>
                <a:gdLst>
                  <a:gd name="T0" fmla="*/ 87 w 176"/>
                  <a:gd name="T1" fmla="*/ 16 h 35"/>
                  <a:gd name="T2" fmla="*/ 88 w 176"/>
                  <a:gd name="T3" fmla="*/ 17 h 35"/>
                  <a:gd name="T4" fmla="*/ 2 w 176"/>
                  <a:gd name="T5" fmla="*/ 1 h 35"/>
                  <a:gd name="T6" fmla="*/ 0 w 176"/>
                  <a:gd name="T7" fmla="*/ 0 h 35"/>
                  <a:gd name="T8" fmla="*/ 87 w 176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35"/>
                  <a:gd name="T17" fmla="*/ 176 w 17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35">
                    <a:moveTo>
                      <a:pt x="173" y="32"/>
                    </a:moveTo>
                    <a:lnTo>
                      <a:pt x="176" y="35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9" name="Freeform 27"/>
              <p:cNvSpPr>
                <a:spLocks/>
              </p:cNvSpPr>
              <p:nvPr/>
            </p:nvSpPr>
            <p:spPr bwMode="auto">
              <a:xfrm>
                <a:off x="768" y="1346"/>
                <a:ext cx="87" cy="17"/>
              </a:xfrm>
              <a:custGeom>
                <a:avLst/>
                <a:gdLst>
                  <a:gd name="T0" fmla="*/ 86 w 174"/>
                  <a:gd name="T1" fmla="*/ 16 h 35"/>
                  <a:gd name="T2" fmla="*/ 87 w 174"/>
                  <a:gd name="T3" fmla="*/ 17 h 35"/>
                  <a:gd name="T4" fmla="*/ 1 w 174"/>
                  <a:gd name="T5" fmla="*/ 2 h 35"/>
                  <a:gd name="T6" fmla="*/ 0 w 174"/>
                  <a:gd name="T7" fmla="*/ 0 h 35"/>
                  <a:gd name="T8" fmla="*/ 86 w 174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5"/>
                  <a:gd name="T17" fmla="*/ 174 w 174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5">
                    <a:moveTo>
                      <a:pt x="172" y="32"/>
                    </a:moveTo>
                    <a:lnTo>
                      <a:pt x="174" y="3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9595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0" name="Freeform 28"/>
              <p:cNvSpPr>
                <a:spLocks/>
              </p:cNvSpPr>
              <p:nvPr/>
            </p:nvSpPr>
            <p:spPr bwMode="auto">
              <a:xfrm>
                <a:off x="769" y="1347"/>
                <a:ext cx="88" cy="18"/>
              </a:xfrm>
              <a:custGeom>
                <a:avLst/>
                <a:gdLst>
                  <a:gd name="T0" fmla="*/ 87 w 176"/>
                  <a:gd name="T1" fmla="*/ 16 h 35"/>
                  <a:gd name="T2" fmla="*/ 88 w 176"/>
                  <a:gd name="T3" fmla="*/ 18 h 35"/>
                  <a:gd name="T4" fmla="*/ 2 w 176"/>
                  <a:gd name="T5" fmla="*/ 2 h 35"/>
                  <a:gd name="T6" fmla="*/ 0 w 176"/>
                  <a:gd name="T7" fmla="*/ 0 h 35"/>
                  <a:gd name="T8" fmla="*/ 87 w 176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35"/>
                  <a:gd name="T17" fmla="*/ 176 w 17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35">
                    <a:moveTo>
                      <a:pt x="173" y="31"/>
                    </a:moveTo>
                    <a:lnTo>
                      <a:pt x="176" y="35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1" name="Freeform 29"/>
              <p:cNvSpPr>
                <a:spLocks/>
              </p:cNvSpPr>
              <p:nvPr/>
            </p:nvSpPr>
            <p:spPr bwMode="auto">
              <a:xfrm>
                <a:off x="770" y="1349"/>
                <a:ext cx="89" cy="22"/>
              </a:xfrm>
              <a:custGeom>
                <a:avLst/>
                <a:gdLst>
                  <a:gd name="T0" fmla="*/ 86 w 177"/>
                  <a:gd name="T1" fmla="*/ 16 h 43"/>
                  <a:gd name="T2" fmla="*/ 89 w 177"/>
                  <a:gd name="T3" fmla="*/ 22 h 43"/>
                  <a:gd name="T4" fmla="*/ 3 w 177"/>
                  <a:gd name="T5" fmla="*/ 6 h 43"/>
                  <a:gd name="T6" fmla="*/ 0 w 177"/>
                  <a:gd name="T7" fmla="*/ 0 h 43"/>
                  <a:gd name="T8" fmla="*/ 86 w 177"/>
                  <a:gd name="T9" fmla="*/ 16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"/>
                  <a:gd name="T16" fmla="*/ 0 h 43"/>
                  <a:gd name="T17" fmla="*/ 177 w 17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" h="43">
                    <a:moveTo>
                      <a:pt x="172" y="32"/>
                    </a:moveTo>
                    <a:lnTo>
                      <a:pt x="177" y="43"/>
                    </a:lnTo>
                    <a:lnTo>
                      <a:pt x="5" y="12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2" name="Freeform 30"/>
              <p:cNvSpPr>
                <a:spLocks/>
              </p:cNvSpPr>
              <p:nvPr/>
            </p:nvSpPr>
            <p:spPr bwMode="auto">
              <a:xfrm>
                <a:off x="770" y="1349"/>
                <a:ext cx="87" cy="17"/>
              </a:xfrm>
              <a:custGeom>
                <a:avLst/>
                <a:gdLst>
                  <a:gd name="T0" fmla="*/ 87 w 172"/>
                  <a:gd name="T1" fmla="*/ 16 h 33"/>
                  <a:gd name="T2" fmla="*/ 87 w 172"/>
                  <a:gd name="T3" fmla="*/ 17 h 33"/>
                  <a:gd name="T4" fmla="*/ 1 w 172"/>
                  <a:gd name="T5" fmla="*/ 1 h 33"/>
                  <a:gd name="T6" fmla="*/ 0 w 172"/>
                  <a:gd name="T7" fmla="*/ 0 h 33"/>
                  <a:gd name="T8" fmla="*/ 87 w 172"/>
                  <a:gd name="T9" fmla="*/ 16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"/>
                  <a:gd name="T16" fmla="*/ 0 h 33"/>
                  <a:gd name="T17" fmla="*/ 172 w 172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" h="33">
                    <a:moveTo>
                      <a:pt x="172" y="32"/>
                    </a:moveTo>
                    <a:lnTo>
                      <a:pt x="172" y="3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3" name="Freeform 31"/>
              <p:cNvSpPr>
                <a:spLocks/>
              </p:cNvSpPr>
              <p:nvPr/>
            </p:nvSpPr>
            <p:spPr bwMode="auto">
              <a:xfrm>
                <a:off x="771" y="1350"/>
                <a:ext cx="87" cy="17"/>
              </a:xfrm>
              <a:custGeom>
                <a:avLst/>
                <a:gdLst>
                  <a:gd name="T0" fmla="*/ 86 w 173"/>
                  <a:gd name="T1" fmla="*/ 15 h 34"/>
                  <a:gd name="T2" fmla="*/ 87 w 173"/>
                  <a:gd name="T3" fmla="*/ 17 h 34"/>
                  <a:gd name="T4" fmla="*/ 0 w 173"/>
                  <a:gd name="T5" fmla="*/ 1 h 34"/>
                  <a:gd name="T6" fmla="*/ 0 w 173"/>
                  <a:gd name="T7" fmla="*/ 0 h 34"/>
                  <a:gd name="T8" fmla="*/ 86 w 173"/>
                  <a:gd name="T9" fmla="*/ 15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34"/>
                  <a:gd name="T17" fmla="*/ 173 w 17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34">
                    <a:moveTo>
                      <a:pt x="171" y="31"/>
                    </a:moveTo>
                    <a:lnTo>
                      <a:pt x="173" y="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71" y="31"/>
                    </a:lnTo>
                    <a:close/>
                  </a:path>
                </a:pathLst>
              </a:custGeom>
              <a:solidFill>
                <a:srgbClr val="9F9F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4" name="Freeform 32"/>
              <p:cNvSpPr>
                <a:spLocks/>
              </p:cNvSpPr>
              <p:nvPr/>
            </p:nvSpPr>
            <p:spPr bwMode="auto">
              <a:xfrm>
                <a:off x="771" y="1351"/>
                <a:ext cx="87" cy="18"/>
              </a:xfrm>
              <a:custGeom>
                <a:avLst/>
                <a:gdLst>
                  <a:gd name="T0" fmla="*/ 86 w 175"/>
                  <a:gd name="T1" fmla="*/ 16 h 35"/>
                  <a:gd name="T2" fmla="*/ 87 w 175"/>
                  <a:gd name="T3" fmla="*/ 18 h 35"/>
                  <a:gd name="T4" fmla="*/ 1 w 175"/>
                  <a:gd name="T5" fmla="*/ 2 h 35"/>
                  <a:gd name="T6" fmla="*/ 0 w 175"/>
                  <a:gd name="T7" fmla="*/ 0 h 35"/>
                  <a:gd name="T8" fmla="*/ 86 w 175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"/>
                  <a:gd name="T16" fmla="*/ 0 h 35"/>
                  <a:gd name="T17" fmla="*/ 175 w 175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" h="35">
                    <a:moveTo>
                      <a:pt x="173" y="31"/>
                    </a:moveTo>
                    <a:lnTo>
                      <a:pt x="175" y="3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5" name="Freeform 33"/>
              <p:cNvSpPr>
                <a:spLocks/>
              </p:cNvSpPr>
              <p:nvPr/>
            </p:nvSpPr>
            <p:spPr bwMode="auto">
              <a:xfrm>
                <a:off x="772" y="1353"/>
                <a:ext cx="87" cy="18"/>
              </a:xfrm>
              <a:custGeom>
                <a:avLst/>
                <a:gdLst>
                  <a:gd name="T0" fmla="*/ 87 w 174"/>
                  <a:gd name="T1" fmla="*/ 16 h 35"/>
                  <a:gd name="T2" fmla="*/ 87 w 174"/>
                  <a:gd name="T3" fmla="*/ 18 h 35"/>
                  <a:gd name="T4" fmla="*/ 1 w 174"/>
                  <a:gd name="T5" fmla="*/ 2 h 35"/>
                  <a:gd name="T6" fmla="*/ 0 w 174"/>
                  <a:gd name="T7" fmla="*/ 0 h 35"/>
                  <a:gd name="T8" fmla="*/ 87 w 174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5"/>
                  <a:gd name="T17" fmla="*/ 174 w 174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5">
                    <a:moveTo>
                      <a:pt x="173" y="32"/>
                    </a:moveTo>
                    <a:lnTo>
                      <a:pt x="174" y="3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73" y="32"/>
                    </a:lnTo>
                    <a:close/>
                  </a:path>
                </a:pathLst>
              </a:custGeom>
              <a:solidFill>
                <a:srgbClr val="A3A3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6" name="Freeform 34"/>
              <p:cNvSpPr>
                <a:spLocks/>
              </p:cNvSpPr>
              <p:nvPr/>
            </p:nvSpPr>
            <p:spPr bwMode="auto">
              <a:xfrm>
                <a:off x="773" y="1355"/>
                <a:ext cx="88" cy="22"/>
              </a:xfrm>
              <a:custGeom>
                <a:avLst/>
                <a:gdLst>
                  <a:gd name="T0" fmla="*/ 86 w 176"/>
                  <a:gd name="T1" fmla="*/ 15 h 44"/>
                  <a:gd name="T2" fmla="*/ 88 w 176"/>
                  <a:gd name="T3" fmla="*/ 22 h 44"/>
                  <a:gd name="T4" fmla="*/ 1 w 176"/>
                  <a:gd name="T5" fmla="*/ 6 h 44"/>
                  <a:gd name="T6" fmla="*/ 0 w 176"/>
                  <a:gd name="T7" fmla="*/ 0 h 44"/>
                  <a:gd name="T8" fmla="*/ 86 w 176"/>
                  <a:gd name="T9" fmla="*/ 15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44"/>
                  <a:gd name="T17" fmla="*/ 176 w 176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44">
                    <a:moveTo>
                      <a:pt x="172" y="31"/>
                    </a:moveTo>
                    <a:lnTo>
                      <a:pt x="176" y="44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172" y="31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7" name="Freeform 35"/>
              <p:cNvSpPr>
                <a:spLocks/>
              </p:cNvSpPr>
              <p:nvPr/>
            </p:nvSpPr>
            <p:spPr bwMode="auto">
              <a:xfrm>
                <a:off x="773" y="1355"/>
                <a:ext cx="86" cy="16"/>
              </a:xfrm>
              <a:custGeom>
                <a:avLst/>
                <a:gdLst>
                  <a:gd name="T0" fmla="*/ 86 w 172"/>
                  <a:gd name="T1" fmla="*/ 15 h 33"/>
                  <a:gd name="T2" fmla="*/ 86 w 172"/>
                  <a:gd name="T3" fmla="*/ 16 h 33"/>
                  <a:gd name="T4" fmla="*/ 0 w 172"/>
                  <a:gd name="T5" fmla="*/ 0 h 33"/>
                  <a:gd name="T6" fmla="*/ 0 w 172"/>
                  <a:gd name="T7" fmla="*/ 0 h 33"/>
                  <a:gd name="T8" fmla="*/ 86 w 172"/>
                  <a:gd name="T9" fmla="*/ 15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"/>
                  <a:gd name="T16" fmla="*/ 0 h 33"/>
                  <a:gd name="T17" fmla="*/ 172 w 172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" h="33">
                    <a:moveTo>
                      <a:pt x="172" y="31"/>
                    </a:moveTo>
                    <a:lnTo>
                      <a:pt x="172" y="3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72" y="31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8" name="Freeform 36"/>
              <p:cNvSpPr>
                <a:spLocks/>
              </p:cNvSpPr>
              <p:nvPr/>
            </p:nvSpPr>
            <p:spPr bwMode="auto">
              <a:xfrm>
                <a:off x="773" y="1356"/>
                <a:ext cx="87" cy="17"/>
              </a:xfrm>
              <a:custGeom>
                <a:avLst/>
                <a:gdLst>
                  <a:gd name="T0" fmla="*/ 86 w 174"/>
                  <a:gd name="T1" fmla="*/ 16 h 35"/>
                  <a:gd name="T2" fmla="*/ 87 w 174"/>
                  <a:gd name="T3" fmla="*/ 17 h 35"/>
                  <a:gd name="T4" fmla="*/ 1 w 174"/>
                  <a:gd name="T5" fmla="*/ 2 h 35"/>
                  <a:gd name="T6" fmla="*/ 0 w 174"/>
                  <a:gd name="T7" fmla="*/ 0 h 35"/>
                  <a:gd name="T8" fmla="*/ 86 w 174"/>
                  <a:gd name="T9" fmla="*/ 1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5"/>
                  <a:gd name="T17" fmla="*/ 174 w 174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5">
                    <a:moveTo>
                      <a:pt x="172" y="32"/>
                    </a:moveTo>
                    <a:lnTo>
                      <a:pt x="174" y="3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72" y="32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39" name="Freeform 37"/>
              <p:cNvSpPr>
                <a:spLocks/>
              </p:cNvSpPr>
              <p:nvPr/>
            </p:nvSpPr>
            <p:spPr bwMode="auto">
              <a:xfrm>
                <a:off x="774" y="1357"/>
                <a:ext cx="86" cy="18"/>
              </a:xfrm>
              <a:custGeom>
                <a:avLst/>
                <a:gdLst>
                  <a:gd name="T0" fmla="*/ 86 w 173"/>
                  <a:gd name="T1" fmla="*/ 16 h 34"/>
                  <a:gd name="T2" fmla="*/ 86 w 173"/>
                  <a:gd name="T3" fmla="*/ 18 h 34"/>
                  <a:gd name="T4" fmla="*/ 0 w 173"/>
                  <a:gd name="T5" fmla="*/ 2 h 34"/>
                  <a:gd name="T6" fmla="*/ 0 w 173"/>
                  <a:gd name="T7" fmla="*/ 0 h 34"/>
                  <a:gd name="T8" fmla="*/ 86 w 173"/>
                  <a:gd name="T9" fmla="*/ 1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34"/>
                  <a:gd name="T17" fmla="*/ 173 w 17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34">
                    <a:moveTo>
                      <a:pt x="173" y="31"/>
                    </a:moveTo>
                    <a:lnTo>
                      <a:pt x="173" y="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7A7A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0" name="Freeform 38"/>
              <p:cNvSpPr>
                <a:spLocks/>
              </p:cNvSpPr>
              <p:nvPr/>
            </p:nvSpPr>
            <p:spPr bwMode="auto">
              <a:xfrm>
                <a:off x="774" y="1359"/>
                <a:ext cx="87" cy="17"/>
              </a:xfrm>
              <a:custGeom>
                <a:avLst/>
                <a:gdLst>
                  <a:gd name="T0" fmla="*/ 86 w 175"/>
                  <a:gd name="T1" fmla="*/ 16 h 33"/>
                  <a:gd name="T2" fmla="*/ 87 w 175"/>
                  <a:gd name="T3" fmla="*/ 17 h 33"/>
                  <a:gd name="T4" fmla="*/ 1 w 175"/>
                  <a:gd name="T5" fmla="*/ 1 h 33"/>
                  <a:gd name="T6" fmla="*/ 0 w 175"/>
                  <a:gd name="T7" fmla="*/ 0 h 33"/>
                  <a:gd name="T8" fmla="*/ 86 w 175"/>
                  <a:gd name="T9" fmla="*/ 16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"/>
                  <a:gd name="T16" fmla="*/ 0 h 33"/>
                  <a:gd name="T17" fmla="*/ 175 w 175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" h="33">
                    <a:moveTo>
                      <a:pt x="173" y="31"/>
                    </a:moveTo>
                    <a:lnTo>
                      <a:pt x="175" y="3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1" name="Freeform 39"/>
              <p:cNvSpPr>
                <a:spLocks/>
              </p:cNvSpPr>
              <p:nvPr/>
            </p:nvSpPr>
            <p:spPr bwMode="auto">
              <a:xfrm>
                <a:off x="774" y="1360"/>
                <a:ext cx="87" cy="17"/>
              </a:xfrm>
              <a:custGeom>
                <a:avLst/>
                <a:gdLst>
                  <a:gd name="T0" fmla="*/ 87 w 173"/>
                  <a:gd name="T1" fmla="*/ 15 h 34"/>
                  <a:gd name="T2" fmla="*/ 87 w 173"/>
                  <a:gd name="T3" fmla="*/ 17 h 34"/>
                  <a:gd name="T4" fmla="*/ 0 w 173"/>
                  <a:gd name="T5" fmla="*/ 1 h 34"/>
                  <a:gd name="T6" fmla="*/ 0 w 173"/>
                  <a:gd name="T7" fmla="*/ 0 h 34"/>
                  <a:gd name="T8" fmla="*/ 87 w 173"/>
                  <a:gd name="T9" fmla="*/ 15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34"/>
                  <a:gd name="T17" fmla="*/ 173 w 17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34">
                    <a:moveTo>
                      <a:pt x="173" y="31"/>
                    </a:moveTo>
                    <a:lnTo>
                      <a:pt x="173" y="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9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2" name="Freeform 40"/>
              <p:cNvSpPr>
                <a:spLocks/>
              </p:cNvSpPr>
              <p:nvPr/>
            </p:nvSpPr>
            <p:spPr bwMode="auto">
              <a:xfrm>
                <a:off x="774" y="1361"/>
                <a:ext cx="88" cy="24"/>
              </a:xfrm>
              <a:custGeom>
                <a:avLst/>
                <a:gdLst>
                  <a:gd name="T0" fmla="*/ 87 w 174"/>
                  <a:gd name="T1" fmla="*/ 16 h 46"/>
                  <a:gd name="T2" fmla="*/ 88 w 174"/>
                  <a:gd name="T3" fmla="*/ 24 h 46"/>
                  <a:gd name="T4" fmla="*/ 1 w 174"/>
                  <a:gd name="T5" fmla="*/ 8 h 46"/>
                  <a:gd name="T6" fmla="*/ 0 w 174"/>
                  <a:gd name="T7" fmla="*/ 0 h 46"/>
                  <a:gd name="T8" fmla="*/ 87 w 174"/>
                  <a:gd name="T9" fmla="*/ 16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46"/>
                  <a:gd name="T17" fmla="*/ 174 w 17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46">
                    <a:moveTo>
                      <a:pt x="173" y="31"/>
                    </a:moveTo>
                    <a:lnTo>
                      <a:pt x="174" y="46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3" name="Freeform 41"/>
              <p:cNvSpPr>
                <a:spLocks/>
              </p:cNvSpPr>
              <p:nvPr/>
            </p:nvSpPr>
            <p:spPr bwMode="auto">
              <a:xfrm>
                <a:off x="774" y="1143"/>
                <a:ext cx="88" cy="20"/>
              </a:xfrm>
              <a:custGeom>
                <a:avLst/>
                <a:gdLst>
                  <a:gd name="T0" fmla="*/ 88 w 174"/>
                  <a:gd name="T1" fmla="*/ 12 h 40"/>
                  <a:gd name="T2" fmla="*/ 87 w 174"/>
                  <a:gd name="T3" fmla="*/ 20 h 40"/>
                  <a:gd name="T4" fmla="*/ 0 w 174"/>
                  <a:gd name="T5" fmla="*/ 8 h 40"/>
                  <a:gd name="T6" fmla="*/ 1 w 174"/>
                  <a:gd name="T7" fmla="*/ 0 h 40"/>
                  <a:gd name="T8" fmla="*/ 88 w 174"/>
                  <a:gd name="T9" fmla="*/ 12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40"/>
                  <a:gd name="T17" fmla="*/ 174 w 174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40">
                    <a:moveTo>
                      <a:pt x="174" y="25"/>
                    </a:moveTo>
                    <a:lnTo>
                      <a:pt x="173" y="40"/>
                    </a:lnTo>
                    <a:lnTo>
                      <a:pt x="0" y="16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CACA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4" name="Freeform 42"/>
              <p:cNvSpPr>
                <a:spLocks/>
              </p:cNvSpPr>
              <p:nvPr/>
            </p:nvSpPr>
            <p:spPr bwMode="auto">
              <a:xfrm>
                <a:off x="773" y="1151"/>
                <a:ext cx="88" cy="19"/>
              </a:xfrm>
              <a:custGeom>
                <a:avLst/>
                <a:gdLst>
                  <a:gd name="T0" fmla="*/ 88 w 176"/>
                  <a:gd name="T1" fmla="*/ 12 h 39"/>
                  <a:gd name="T2" fmla="*/ 86 w 176"/>
                  <a:gd name="T3" fmla="*/ 19 h 39"/>
                  <a:gd name="T4" fmla="*/ 0 w 176"/>
                  <a:gd name="T5" fmla="*/ 7 h 39"/>
                  <a:gd name="T6" fmla="*/ 1 w 176"/>
                  <a:gd name="T7" fmla="*/ 0 h 39"/>
                  <a:gd name="T8" fmla="*/ 88 w 176"/>
                  <a:gd name="T9" fmla="*/ 12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39"/>
                  <a:gd name="T17" fmla="*/ 176 w 176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39">
                    <a:moveTo>
                      <a:pt x="176" y="24"/>
                    </a:moveTo>
                    <a:lnTo>
                      <a:pt x="172" y="39"/>
                    </a:lnTo>
                    <a:lnTo>
                      <a:pt x="0" y="14"/>
                    </a:lnTo>
                    <a:lnTo>
                      <a:pt x="3" y="0"/>
                    </a:lnTo>
                    <a:lnTo>
                      <a:pt x="176" y="2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5" name="Freeform 43"/>
              <p:cNvSpPr>
                <a:spLocks/>
              </p:cNvSpPr>
              <p:nvPr/>
            </p:nvSpPr>
            <p:spPr bwMode="auto">
              <a:xfrm>
                <a:off x="774" y="1151"/>
                <a:ext cx="87" cy="14"/>
              </a:xfrm>
              <a:custGeom>
                <a:avLst/>
                <a:gdLst>
                  <a:gd name="T0" fmla="*/ 87 w 173"/>
                  <a:gd name="T1" fmla="*/ 12 h 27"/>
                  <a:gd name="T2" fmla="*/ 87 w 173"/>
                  <a:gd name="T3" fmla="*/ 14 h 27"/>
                  <a:gd name="T4" fmla="*/ 0 w 173"/>
                  <a:gd name="T5" fmla="*/ 1 h 27"/>
                  <a:gd name="T6" fmla="*/ 0 w 173"/>
                  <a:gd name="T7" fmla="*/ 0 h 27"/>
                  <a:gd name="T8" fmla="*/ 87 w 173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7"/>
                  <a:gd name="T17" fmla="*/ 173 w 173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7">
                    <a:moveTo>
                      <a:pt x="173" y="24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73" y="2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6" name="Freeform 44"/>
              <p:cNvSpPr>
                <a:spLocks/>
              </p:cNvSpPr>
              <p:nvPr/>
            </p:nvSpPr>
            <p:spPr bwMode="auto">
              <a:xfrm>
                <a:off x="774" y="1152"/>
                <a:ext cx="87" cy="14"/>
              </a:xfrm>
              <a:custGeom>
                <a:avLst/>
                <a:gdLst>
                  <a:gd name="T0" fmla="*/ 87 w 175"/>
                  <a:gd name="T1" fmla="*/ 13 h 28"/>
                  <a:gd name="T2" fmla="*/ 86 w 175"/>
                  <a:gd name="T3" fmla="*/ 14 h 28"/>
                  <a:gd name="T4" fmla="*/ 0 w 175"/>
                  <a:gd name="T5" fmla="*/ 2 h 28"/>
                  <a:gd name="T6" fmla="*/ 1 w 175"/>
                  <a:gd name="T7" fmla="*/ 0 h 28"/>
                  <a:gd name="T8" fmla="*/ 87 w 175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"/>
                  <a:gd name="T16" fmla="*/ 0 h 28"/>
                  <a:gd name="T17" fmla="*/ 175 w 175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" h="28">
                    <a:moveTo>
                      <a:pt x="175" y="25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AAAA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7" name="Freeform 45"/>
              <p:cNvSpPr>
                <a:spLocks/>
              </p:cNvSpPr>
              <p:nvPr/>
            </p:nvSpPr>
            <p:spPr bwMode="auto">
              <a:xfrm>
                <a:off x="774" y="1154"/>
                <a:ext cx="86" cy="14"/>
              </a:xfrm>
              <a:custGeom>
                <a:avLst/>
                <a:gdLst>
                  <a:gd name="T0" fmla="*/ 86 w 173"/>
                  <a:gd name="T1" fmla="*/ 12 h 29"/>
                  <a:gd name="T2" fmla="*/ 86 w 173"/>
                  <a:gd name="T3" fmla="*/ 14 h 29"/>
                  <a:gd name="T4" fmla="*/ 0 w 173"/>
                  <a:gd name="T5" fmla="*/ 2 h 29"/>
                  <a:gd name="T6" fmla="*/ 0 w 173"/>
                  <a:gd name="T7" fmla="*/ 0 h 29"/>
                  <a:gd name="T8" fmla="*/ 86 w 173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9"/>
                  <a:gd name="T17" fmla="*/ 173 w 173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9">
                    <a:moveTo>
                      <a:pt x="173" y="25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9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8" name="Freeform 46"/>
              <p:cNvSpPr>
                <a:spLocks/>
              </p:cNvSpPr>
              <p:nvPr/>
            </p:nvSpPr>
            <p:spPr bwMode="auto">
              <a:xfrm>
                <a:off x="773" y="1155"/>
                <a:ext cx="87" cy="14"/>
              </a:xfrm>
              <a:custGeom>
                <a:avLst/>
                <a:gdLst>
                  <a:gd name="T0" fmla="*/ 87 w 174"/>
                  <a:gd name="T1" fmla="*/ 13 h 26"/>
                  <a:gd name="T2" fmla="*/ 86 w 174"/>
                  <a:gd name="T3" fmla="*/ 14 h 26"/>
                  <a:gd name="T4" fmla="*/ 0 w 174"/>
                  <a:gd name="T5" fmla="*/ 2 h 26"/>
                  <a:gd name="T6" fmla="*/ 1 w 174"/>
                  <a:gd name="T7" fmla="*/ 0 h 26"/>
                  <a:gd name="T8" fmla="*/ 87 w 174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6"/>
                  <a:gd name="T17" fmla="*/ 174 w 174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6">
                    <a:moveTo>
                      <a:pt x="174" y="25"/>
                    </a:moveTo>
                    <a:lnTo>
                      <a:pt x="172" y="2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49" name="Freeform 47"/>
              <p:cNvSpPr>
                <a:spLocks/>
              </p:cNvSpPr>
              <p:nvPr/>
            </p:nvSpPr>
            <p:spPr bwMode="auto">
              <a:xfrm>
                <a:off x="773" y="1157"/>
                <a:ext cx="86" cy="13"/>
              </a:xfrm>
              <a:custGeom>
                <a:avLst/>
                <a:gdLst>
                  <a:gd name="T0" fmla="*/ 86 w 172"/>
                  <a:gd name="T1" fmla="*/ 11 h 27"/>
                  <a:gd name="T2" fmla="*/ 86 w 172"/>
                  <a:gd name="T3" fmla="*/ 13 h 27"/>
                  <a:gd name="T4" fmla="*/ 0 w 172"/>
                  <a:gd name="T5" fmla="*/ 1 h 27"/>
                  <a:gd name="T6" fmla="*/ 0 w 172"/>
                  <a:gd name="T7" fmla="*/ 0 h 27"/>
                  <a:gd name="T8" fmla="*/ 86 w 172"/>
                  <a:gd name="T9" fmla="*/ 1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"/>
                  <a:gd name="T16" fmla="*/ 0 h 27"/>
                  <a:gd name="T17" fmla="*/ 172 w 17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" h="27">
                    <a:moveTo>
                      <a:pt x="172" y="23"/>
                    </a:moveTo>
                    <a:lnTo>
                      <a:pt x="172" y="2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72" y="23"/>
                    </a:lnTo>
                    <a:close/>
                  </a:path>
                </a:pathLst>
              </a:custGeom>
              <a:solidFill>
                <a:srgbClr val="A7A7A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0" name="Freeform 48"/>
              <p:cNvSpPr>
                <a:spLocks/>
              </p:cNvSpPr>
              <p:nvPr/>
            </p:nvSpPr>
            <p:spPr bwMode="auto">
              <a:xfrm>
                <a:off x="770" y="1158"/>
                <a:ext cx="89" cy="19"/>
              </a:xfrm>
              <a:custGeom>
                <a:avLst/>
                <a:gdLst>
                  <a:gd name="T0" fmla="*/ 89 w 177"/>
                  <a:gd name="T1" fmla="*/ 12 h 38"/>
                  <a:gd name="T2" fmla="*/ 86 w 177"/>
                  <a:gd name="T3" fmla="*/ 19 h 38"/>
                  <a:gd name="T4" fmla="*/ 0 w 177"/>
                  <a:gd name="T5" fmla="*/ 7 h 38"/>
                  <a:gd name="T6" fmla="*/ 3 w 177"/>
                  <a:gd name="T7" fmla="*/ 0 h 38"/>
                  <a:gd name="T8" fmla="*/ 89 w 177"/>
                  <a:gd name="T9" fmla="*/ 12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"/>
                  <a:gd name="T16" fmla="*/ 0 h 38"/>
                  <a:gd name="T17" fmla="*/ 177 w 177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" h="38">
                    <a:moveTo>
                      <a:pt x="177" y="25"/>
                    </a:moveTo>
                    <a:lnTo>
                      <a:pt x="172" y="38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177" y="25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1" name="Freeform 49"/>
              <p:cNvSpPr>
                <a:spLocks/>
              </p:cNvSpPr>
              <p:nvPr/>
            </p:nvSpPr>
            <p:spPr bwMode="auto">
              <a:xfrm>
                <a:off x="772" y="1158"/>
                <a:ext cx="87" cy="14"/>
              </a:xfrm>
              <a:custGeom>
                <a:avLst/>
                <a:gdLst>
                  <a:gd name="T0" fmla="*/ 87 w 174"/>
                  <a:gd name="T1" fmla="*/ 13 h 28"/>
                  <a:gd name="T2" fmla="*/ 87 w 174"/>
                  <a:gd name="T3" fmla="*/ 14 h 28"/>
                  <a:gd name="T4" fmla="*/ 0 w 174"/>
                  <a:gd name="T5" fmla="*/ 2 h 28"/>
                  <a:gd name="T6" fmla="*/ 1 w 174"/>
                  <a:gd name="T7" fmla="*/ 0 h 28"/>
                  <a:gd name="T8" fmla="*/ 87 w 174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8"/>
                  <a:gd name="T17" fmla="*/ 174 w 174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8">
                    <a:moveTo>
                      <a:pt x="174" y="25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2" name="Freeform 50"/>
              <p:cNvSpPr>
                <a:spLocks/>
              </p:cNvSpPr>
              <p:nvPr/>
            </p:nvSpPr>
            <p:spPr bwMode="auto">
              <a:xfrm>
                <a:off x="772" y="1160"/>
                <a:ext cx="86" cy="13"/>
              </a:xfrm>
              <a:custGeom>
                <a:avLst/>
                <a:gdLst>
                  <a:gd name="T0" fmla="*/ 86 w 173"/>
                  <a:gd name="T1" fmla="*/ 12 h 27"/>
                  <a:gd name="T2" fmla="*/ 86 w 173"/>
                  <a:gd name="T3" fmla="*/ 13 h 27"/>
                  <a:gd name="T4" fmla="*/ 0 w 173"/>
                  <a:gd name="T5" fmla="*/ 1 h 27"/>
                  <a:gd name="T6" fmla="*/ 0 w 173"/>
                  <a:gd name="T7" fmla="*/ 0 h 27"/>
                  <a:gd name="T8" fmla="*/ 86 w 173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7"/>
                  <a:gd name="T17" fmla="*/ 173 w 173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7">
                    <a:moveTo>
                      <a:pt x="173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4A4A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3" name="Freeform 51"/>
              <p:cNvSpPr>
                <a:spLocks/>
              </p:cNvSpPr>
              <p:nvPr/>
            </p:nvSpPr>
            <p:spPr bwMode="auto">
              <a:xfrm>
                <a:off x="771" y="1160"/>
                <a:ext cx="87" cy="14"/>
              </a:xfrm>
              <a:custGeom>
                <a:avLst/>
                <a:gdLst>
                  <a:gd name="T0" fmla="*/ 87 w 175"/>
                  <a:gd name="T1" fmla="*/ 13 h 26"/>
                  <a:gd name="T2" fmla="*/ 86 w 175"/>
                  <a:gd name="T3" fmla="*/ 14 h 26"/>
                  <a:gd name="T4" fmla="*/ 0 w 175"/>
                  <a:gd name="T5" fmla="*/ 1 h 26"/>
                  <a:gd name="T6" fmla="*/ 1 w 175"/>
                  <a:gd name="T7" fmla="*/ 0 h 26"/>
                  <a:gd name="T8" fmla="*/ 87 w 175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"/>
                  <a:gd name="T16" fmla="*/ 0 h 26"/>
                  <a:gd name="T17" fmla="*/ 175 w 175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" h="26">
                    <a:moveTo>
                      <a:pt x="175" y="25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A3A3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4" name="Freeform 52"/>
              <p:cNvSpPr>
                <a:spLocks/>
              </p:cNvSpPr>
              <p:nvPr/>
            </p:nvSpPr>
            <p:spPr bwMode="auto">
              <a:xfrm>
                <a:off x="771" y="1161"/>
                <a:ext cx="87" cy="14"/>
              </a:xfrm>
              <a:custGeom>
                <a:avLst/>
                <a:gdLst>
                  <a:gd name="T0" fmla="*/ 87 w 173"/>
                  <a:gd name="T1" fmla="*/ 12 h 29"/>
                  <a:gd name="T2" fmla="*/ 87 w 173"/>
                  <a:gd name="T3" fmla="*/ 14 h 29"/>
                  <a:gd name="T4" fmla="*/ 0 w 173"/>
                  <a:gd name="T5" fmla="*/ 2 h 29"/>
                  <a:gd name="T6" fmla="*/ 0 w 173"/>
                  <a:gd name="T7" fmla="*/ 0 h 29"/>
                  <a:gd name="T8" fmla="*/ 87 w 173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9"/>
                  <a:gd name="T17" fmla="*/ 173 w 173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9">
                    <a:moveTo>
                      <a:pt x="173" y="25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5" name="Freeform 53"/>
              <p:cNvSpPr>
                <a:spLocks/>
              </p:cNvSpPr>
              <p:nvPr/>
            </p:nvSpPr>
            <p:spPr bwMode="auto">
              <a:xfrm>
                <a:off x="770" y="1163"/>
                <a:ext cx="88" cy="13"/>
              </a:xfrm>
              <a:custGeom>
                <a:avLst/>
                <a:gdLst>
                  <a:gd name="T0" fmla="*/ 88 w 174"/>
                  <a:gd name="T1" fmla="*/ 13 h 26"/>
                  <a:gd name="T2" fmla="*/ 87 w 174"/>
                  <a:gd name="T3" fmla="*/ 13 h 26"/>
                  <a:gd name="T4" fmla="*/ 0 w 174"/>
                  <a:gd name="T5" fmla="*/ 1 h 26"/>
                  <a:gd name="T6" fmla="*/ 1 w 174"/>
                  <a:gd name="T7" fmla="*/ 0 h 26"/>
                  <a:gd name="T8" fmla="*/ 88 w 174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6"/>
                  <a:gd name="T17" fmla="*/ 174 w 174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6">
                    <a:moveTo>
                      <a:pt x="174" y="25"/>
                    </a:moveTo>
                    <a:lnTo>
                      <a:pt x="172" y="2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6" name="Freeform 54"/>
              <p:cNvSpPr>
                <a:spLocks/>
              </p:cNvSpPr>
              <p:nvPr/>
            </p:nvSpPr>
            <p:spPr bwMode="auto">
              <a:xfrm>
                <a:off x="770" y="1164"/>
                <a:ext cx="87" cy="13"/>
              </a:xfrm>
              <a:custGeom>
                <a:avLst/>
                <a:gdLst>
                  <a:gd name="T0" fmla="*/ 87 w 172"/>
                  <a:gd name="T1" fmla="*/ 12 h 27"/>
                  <a:gd name="T2" fmla="*/ 87 w 172"/>
                  <a:gd name="T3" fmla="*/ 13 h 27"/>
                  <a:gd name="T4" fmla="*/ 0 w 172"/>
                  <a:gd name="T5" fmla="*/ 2 h 27"/>
                  <a:gd name="T6" fmla="*/ 0 w 172"/>
                  <a:gd name="T7" fmla="*/ 0 h 27"/>
                  <a:gd name="T8" fmla="*/ 87 w 172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"/>
                  <a:gd name="T16" fmla="*/ 0 h 27"/>
                  <a:gd name="T17" fmla="*/ 172 w 17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" h="27">
                    <a:moveTo>
                      <a:pt x="172" y="25"/>
                    </a:moveTo>
                    <a:lnTo>
                      <a:pt x="172" y="2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72" y="25"/>
                    </a:lnTo>
                    <a:close/>
                  </a:path>
                </a:pathLst>
              </a:custGeom>
              <a:solidFill>
                <a:srgbClr val="9E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7" name="Freeform 55"/>
              <p:cNvSpPr>
                <a:spLocks/>
              </p:cNvSpPr>
              <p:nvPr/>
            </p:nvSpPr>
            <p:spPr bwMode="auto">
              <a:xfrm>
                <a:off x="766" y="1165"/>
                <a:ext cx="91" cy="19"/>
              </a:xfrm>
              <a:custGeom>
                <a:avLst/>
                <a:gdLst>
                  <a:gd name="T0" fmla="*/ 91 w 181"/>
                  <a:gd name="T1" fmla="*/ 12 h 36"/>
                  <a:gd name="T2" fmla="*/ 87 w 181"/>
                  <a:gd name="T3" fmla="*/ 19 h 36"/>
                  <a:gd name="T4" fmla="*/ 0 w 181"/>
                  <a:gd name="T5" fmla="*/ 6 h 36"/>
                  <a:gd name="T6" fmla="*/ 5 w 181"/>
                  <a:gd name="T7" fmla="*/ 0 h 36"/>
                  <a:gd name="T8" fmla="*/ 91 w 181"/>
                  <a:gd name="T9" fmla="*/ 12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36"/>
                  <a:gd name="T17" fmla="*/ 181 w 181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36">
                    <a:moveTo>
                      <a:pt x="181" y="23"/>
                    </a:moveTo>
                    <a:lnTo>
                      <a:pt x="173" y="36"/>
                    </a:lnTo>
                    <a:lnTo>
                      <a:pt x="0" y="11"/>
                    </a:lnTo>
                    <a:lnTo>
                      <a:pt x="9" y="0"/>
                    </a:lnTo>
                    <a:lnTo>
                      <a:pt x="181" y="23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8" name="Freeform 56"/>
              <p:cNvSpPr>
                <a:spLocks/>
              </p:cNvSpPr>
              <p:nvPr/>
            </p:nvSpPr>
            <p:spPr bwMode="auto">
              <a:xfrm>
                <a:off x="769" y="1165"/>
                <a:ext cx="88" cy="14"/>
              </a:xfrm>
              <a:custGeom>
                <a:avLst/>
                <a:gdLst>
                  <a:gd name="T0" fmla="*/ 88 w 174"/>
                  <a:gd name="T1" fmla="*/ 12 h 26"/>
                  <a:gd name="T2" fmla="*/ 87 w 174"/>
                  <a:gd name="T3" fmla="*/ 14 h 26"/>
                  <a:gd name="T4" fmla="*/ 0 w 174"/>
                  <a:gd name="T5" fmla="*/ 1 h 26"/>
                  <a:gd name="T6" fmla="*/ 1 w 174"/>
                  <a:gd name="T7" fmla="*/ 0 h 26"/>
                  <a:gd name="T8" fmla="*/ 88 w 174"/>
                  <a:gd name="T9" fmla="*/ 12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6"/>
                  <a:gd name="T17" fmla="*/ 174 w 174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6">
                    <a:moveTo>
                      <a:pt x="174" y="23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74" y="23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59" name="Freeform 57"/>
              <p:cNvSpPr>
                <a:spLocks/>
              </p:cNvSpPr>
              <p:nvPr/>
            </p:nvSpPr>
            <p:spPr bwMode="auto">
              <a:xfrm>
                <a:off x="769" y="1166"/>
                <a:ext cx="87" cy="13"/>
              </a:xfrm>
              <a:custGeom>
                <a:avLst/>
                <a:gdLst>
                  <a:gd name="T0" fmla="*/ 87 w 175"/>
                  <a:gd name="T1" fmla="*/ 12 h 27"/>
                  <a:gd name="T2" fmla="*/ 86 w 175"/>
                  <a:gd name="T3" fmla="*/ 13 h 27"/>
                  <a:gd name="T4" fmla="*/ 0 w 175"/>
                  <a:gd name="T5" fmla="*/ 1 h 27"/>
                  <a:gd name="T6" fmla="*/ 1 w 175"/>
                  <a:gd name="T7" fmla="*/ 0 h 27"/>
                  <a:gd name="T8" fmla="*/ 87 w 175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"/>
                  <a:gd name="T16" fmla="*/ 0 h 27"/>
                  <a:gd name="T17" fmla="*/ 175 w 175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" h="27">
                    <a:moveTo>
                      <a:pt x="175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9A9A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0" name="Freeform 58"/>
              <p:cNvSpPr>
                <a:spLocks/>
              </p:cNvSpPr>
              <p:nvPr/>
            </p:nvSpPr>
            <p:spPr bwMode="auto">
              <a:xfrm>
                <a:off x="768" y="1167"/>
                <a:ext cx="87" cy="14"/>
              </a:xfrm>
              <a:custGeom>
                <a:avLst/>
                <a:gdLst>
                  <a:gd name="T0" fmla="*/ 87 w 174"/>
                  <a:gd name="T1" fmla="*/ 13 h 28"/>
                  <a:gd name="T2" fmla="*/ 86 w 174"/>
                  <a:gd name="T3" fmla="*/ 14 h 28"/>
                  <a:gd name="T4" fmla="*/ 0 w 174"/>
                  <a:gd name="T5" fmla="*/ 2 h 28"/>
                  <a:gd name="T6" fmla="*/ 1 w 174"/>
                  <a:gd name="T7" fmla="*/ 0 h 28"/>
                  <a:gd name="T8" fmla="*/ 87 w 174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8"/>
                  <a:gd name="T17" fmla="*/ 174 w 174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8">
                    <a:moveTo>
                      <a:pt x="174" y="25"/>
                    </a:moveTo>
                    <a:lnTo>
                      <a:pt x="172" y="2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989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1" name="Freeform 59"/>
              <p:cNvSpPr>
                <a:spLocks/>
              </p:cNvSpPr>
              <p:nvPr/>
            </p:nvSpPr>
            <p:spPr bwMode="auto">
              <a:xfrm>
                <a:off x="767" y="1169"/>
                <a:ext cx="87" cy="13"/>
              </a:xfrm>
              <a:custGeom>
                <a:avLst/>
                <a:gdLst>
                  <a:gd name="T0" fmla="*/ 87 w 174"/>
                  <a:gd name="T1" fmla="*/ 12 h 27"/>
                  <a:gd name="T2" fmla="*/ 87 w 174"/>
                  <a:gd name="T3" fmla="*/ 13 h 27"/>
                  <a:gd name="T4" fmla="*/ 0 w 174"/>
                  <a:gd name="T5" fmla="*/ 1 h 27"/>
                  <a:gd name="T6" fmla="*/ 1 w 174"/>
                  <a:gd name="T7" fmla="*/ 0 h 27"/>
                  <a:gd name="T8" fmla="*/ 87 w 174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7"/>
                  <a:gd name="T17" fmla="*/ 174 w 174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7">
                    <a:moveTo>
                      <a:pt x="174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2" name="Freeform 60"/>
              <p:cNvSpPr>
                <a:spLocks/>
              </p:cNvSpPr>
              <p:nvPr/>
            </p:nvSpPr>
            <p:spPr bwMode="auto">
              <a:xfrm>
                <a:off x="766" y="1170"/>
                <a:ext cx="87" cy="14"/>
              </a:xfrm>
              <a:custGeom>
                <a:avLst/>
                <a:gdLst>
                  <a:gd name="T0" fmla="*/ 87 w 175"/>
                  <a:gd name="T1" fmla="*/ 13 h 28"/>
                  <a:gd name="T2" fmla="*/ 86 w 175"/>
                  <a:gd name="T3" fmla="*/ 14 h 28"/>
                  <a:gd name="T4" fmla="*/ 0 w 175"/>
                  <a:gd name="T5" fmla="*/ 2 h 28"/>
                  <a:gd name="T6" fmla="*/ 1 w 175"/>
                  <a:gd name="T7" fmla="*/ 0 h 28"/>
                  <a:gd name="T8" fmla="*/ 87 w 175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"/>
                  <a:gd name="T16" fmla="*/ 0 h 28"/>
                  <a:gd name="T17" fmla="*/ 175 w 175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" h="28">
                    <a:moveTo>
                      <a:pt x="175" y="25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94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3" name="Freeform 61"/>
              <p:cNvSpPr>
                <a:spLocks/>
              </p:cNvSpPr>
              <p:nvPr/>
            </p:nvSpPr>
            <p:spPr bwMode="auto">
              <a:xfrm>
                <a:off x="762" y="1171"/>
                <a:ext cx="91" cy="18"/>
              </a:xfrm>
              <a:custGeom>
                <a:avLst/>
                <a:gdLst>
                  <a:gd name="T0" fmla="*/ 91 w 181"/>
                  <a:gd name="T1" fmla="*/ 13 h 35"/>
                  <a:gd name="T2" fmla="*/ 87 w 181"/>
                  <a:gd name="T3" fmla="*/ 18 h 35"/>
                  <a:gd name="T4" fmla="*/ 0 w 181"/>
                  <a:gd name="T5" fmla="*/ 5 h 35"/>
                  <a:gd name="T6" fmla="*/ 4 w 181"/>
                  <a:gd name="T7" fmla="*/ 0 h 35"/>
                  <a:gd name="T8" fmla="*/ 91 w 181"/>
                  <a:gd name="T9" fmla="*/ 13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35"/>
                  <a:gd name="T17" fmla="*/ 181 w 181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35">
                    <a:moveTo>
                      <a:pt x="181" y="25"/>
                    </a:moveTo>
                    <a:lnTo>
                      <a:pt x="173" y="35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181" y="25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4" name="Freeform 62"/>
              <p:cNvSpPr>
                <a:spLocks/>
              </p:cNvSpPr>
              <p:nvPr/>
            </p:nvSpPr>
            <p:spPr bwMode="auto">
              <a:xfrm>
                <a:off x="765" y="1171"/>
                <a:ext cx="88" cy="14"/>
              </a:xfrm>
              <a:custGeom>
                <a:avLst/>
                <a:gdLst>
                  <a:gd name="T0" fmla="*/ 88 w 174"/>
                  <a:gd name="T1" fmla="*/ 12 h 29"/>
                  <a:gd name="T2" fmla="*/ 87 w 174"/>
                  <a:gd name="T3" fmla="*/ 14 h 29"/>
                  <a:gd name="T4" fmla="*/ 0 w 174"/>
                  <a:gd name="T5" fmla="*/ 1 h 29"/>
                  <a:gd name="T6" fmla="*/ 1 w 174"/>
                  <a:gd name="T7" fmla="*/ 0 h 29"/>
                  <a:gd name="T8" fmla="*/ 88 w 174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9"/>
                  <a:gd name="T17" fmla="*/ 174 w 174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9">
                    <a:moveTo>
                      <a:pt x="174" y="25"/>
                    </a:moveTo>
                    <a:lnTo>
                      <a:pt x="172" y="2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5" name="Freeform 63"/>
              <p:cNvSpPr>
                <a:spLocks/>
              </p:cNvSpPr>
              <p:nvPr/>
            </p:nvSpPr>
            <p:spPr bwMode="auto">
              <a:xfrm>
                <a:off x="764" y="1172"/>
                <a:ext cx="88" cy="14"/>
              </a:xfrm>
              <a:custGeom>
                <a:avLst/>
                <a:gdLst>
                  <a:gd name="T0" fmla="*/ 88 w 174"/>
                  <a:gd name="T1" fmla="*/ 14 h 28"/>
                  <a:gd name="T2" fmla="*/ 87 w 174"/>
                  <a:gd name="T3" fmla="*/ 14 h 28"/>
                  <a:gd name="T4" fmla="*/ 0 w 174"/>
                  <a:gd name="T5" fmla="*/ 2 h 28"/>
                  <a:gd name="T6" fmla="*/ 1 w 174"/>
                  <a:gd name="T7" fmla="*/ 0 h 28"/>
                  <a:gd name="T8" fmla="*/ 88 w 174"/>
                  <a:gd name="T9" fmla="*/ 14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8"/>
                  <a:gd name="T17" fmla="*/ 174 w 174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8">
                    <a:moveTo>
                      <a:pt x="174" y="27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74" y="27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6" name="Freeform 64"/>
              <p:cNvSpPr>
                <a:spLocks/>
              </p:cNvSpPr>
              <p:nvPr/>
            </p:nvSpPr>
            <p:spPr bwMode="auto">
              <a:xfrm>
                <a:off x="763" y="1174"/>
                <a:ext cx="88" cy="14"/>
              </a:xfrm>
              <a:custGeom>
                <a:avLst/>
                <a:gdLst>
                  <a:gd name="T0" fmla="*/ 88 w 176"/>
                  <a:gd name="T1" fmla="*/ 12 h 29"/>
                  <a:gd name="T2" fmla="*/ 86 w 176"/>
                  <a:gd name="T3" fmla="*/ 14 h 29"/>
                  <a:gd name="T4" fmla="*/ 0 w 176"/>
                  <a:gd name="T5" fmla="*/ 2 h 29"/>
                  <a:gd name="T6" fmla="*/ 1 w 176"/>
                  <a:gd name="T7" fmla="*/ 0 h 29"/>
                  <a:gd name="T8" fmla="*/ 88 w 176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29"/>
                  <a:gd name="T17" fmla="*/ 176 w 17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29">
                    <a:moveTo>
                      <a:pt x="176" y="25"/>
                    </a:moveTo>
                    <a:lnTo>
                      <a:pt x="172" y="29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176" y="25"/>
                    </a:lnTo>
                    <a:close/>
                  </a:path>
                </a:pathLst>
              </a:custGeom>
              <a:solidFill>
                <a:srgbClr val="8B8B8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7" name="Freeform 65"/>
              <p:cNvSpPr>
                <a:spLocks/>
              </p:cNvSpPr>
              <p:nvPr/>
            </p:nvSpPr>
            <p:spPr bwMode="auto">
              <a:xfrm>
                <a:off x="762" y="1175"/>
                <a:ext cx="87" cy="14"/>
              </a:xfrm>
              <a:custGeom>
                <a:avLst/>
                <a:gdLst>
                  <a:gd name="T0" fmla="*/ 87 w 174"/>
                  <a:gd name="T1" fmla="*/ 13 h 26"/>
                  <a:gd name="T2" fmla="*/ 87 w 174"/>
                  <a:gd name="T3" fmla="*/ 14 h 26"/>
                  <a:gd name="T4" fmla="*/ 0 w 174"/>
                  <a:gd name="T5" fmla="*/ 1 h 26"/>
                  <a:gd name="T6" fmla="*/ 1 w 174"/>
                  <a:gd name="T7" fmla="*/ 0 h 26"/>
                  <a:gd name="T8" fmla="*/ 87 w 174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6"/>
                  <a:gd name="T17" fmla="*/ 174 w 174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6">
                    <a:moveTo>
                      <a:pt x="174" y="25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74" y="25"/>
                    </a:lnTo>
                    <a:close/>
                  </a:path>
                </a:pathLst>
              </a:custGeom>
              <a:solidFill>
                <a:srgbClr val="8787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8" name="Freeform 66"/>
              <p:cNvSpPr>
                <a:spLocks/>
              </p:cNvSpPr>
              <p:nvPr/>
            </p:nvSpPr>
            <p:spPr bwMode="auto">
              <a:xfrm>
                <a:off x="757" y="1176"/>
                <a:ext cx="91" cy="17"/>
              </a:xfrm>
              <a:custGeom>
                <a:avLst/>
                <a:gdLst>
                  <a:gd name="T0" fmla="*/ 91 w 183"/>
                  <a:gd name="T1" fmla="*/ 12 h 34"/>
                  <a:gd name="T2" fmla="*/ 86 w 183"/>
                  <a:gd name="T3" fmla="*/ 17 h 34"/>
                  <a:gd name="T4" fmla="*/ 0 w 183"/>
                  <a:gd name="T5" fmla="*/ 4 h 34"/>
                  <a:gd name="T6" fmla="*/ 5 w 183"/>
                  <a:gd name="T7" fmla="*/ 0 h 34"/>
                  <a:gd name="T8" fmla="*/ 91 w 183"/>
                  <a:gd name="T9" fmla="*/ 12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3"/>
                  <a:gd name="T16" fmla="*/ 0 h 34"/>
                  <a:gd name="T17" fmla="*/ 183 w 18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3" h="34">
                    <a:moveTo>
                      <a:pt x="183" y="25"/>
                    </a:moveTo>
                    <a:lnTo>
                      <a:pt x="173" y="34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183" y="25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69" name="Freeform 67"/>
              <p:cNvSpPr>
                <a:spLocks/>
              </p:cNvSpPr>
              <p:nvPr/>
            </p:nvSpPr>
            <p:spPr bwMode="auto">
              <a:xfrm>
                <a:off x="761" y="1176"/>
                <a:ext cx="87" cy="14"/>
              </a:xfrm>
              <a:custGeom>
                <a:avLst/>
                <a:gdLst>
                  <a:gd name="T0" fmla="*/ 87 w 175"/>
                  <a:gd name="T1" fmla="*/ 12 h 29"/>
                  <a:gd name="T2" fmla="*/ 85 w 175"/>
                  <a:gd name="T3" fmla="*/ 14 h 29"/>
                  <a:gd name="T4" fmla="*/ 0 w 175"/>
                  <a:gd name="T5" fmla="*/ 1 h 29"/>
                  <a:gd name="T6" fmla="*/ 1 w 175"/>
                  <a:gd name="T7" fmla="*/ 0 h 29"/>
                  <a:gd name="T8" fmla="*/ 87 w 175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"/>
                  <a:gd name="T16" fmla="*/ 0 h 29"/>
                  <a:gd name="T17" fmla="*/ 175 w 175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" h="29">
                    <a:moveTo>
                      <a:pt x="175" y="25"/>
                    </a:moveTo>
                    <a:lnTo>
                      <a:pt x="171" y="2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0" name="Freeform 68"/>
              <p:cNvSpPr>
                <a:spLocks/>
              </p:cNvSpPr>
              <p:nvPr/>
            </p:nvSpPr>
            <p:spPr bwMode="auto">
              <a:xfrm>
                <a:off x="760" y="1177"/>
                <a:ext cx="87" cy="14"/>
              </a:xfrm>
              <a:custGeom>
                <a:avLst/>
                <a:gdLst>
                  <a:gd name="T0" fmla="*/ 87 w 174"/>
                  <a:gd name="T1" fmla="*/ 14 h 28"/>
                  <a:gd name="T2" fmla="*/ 87 w 174"/>
                  <a:gd name="T3" fmla="*/ 14 h 28"/>
                  <a:gd name="T4" fmla="*/ 0 w 174"/>
                  <a:gd name="T5" fmla="*/ 2 h 28"/>
                  <a:gd name="T6" fmla="*/ 1 w 174"/>
                  <a:gd name="T7" fmla="*/ 0 h 28"/>
                  <a:gd name="T8" fmla="*/ 87 w 174"/>
                  <a:gd name="T9" fmla="*/ 14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8"/>
                  <a:gd name="T17" fmla="*/ 174 w 174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8">
                    <a:moveTo>
                      <a:pt x="174" y="27"/>
                    </a:moveTo>
                    <a:lnTo>
                      <a:pt x="173" y="28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74" y="27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1" name="Freeform 69"/>
              <p:cNvSpPr>
                <a:spLocks/>
              </p:cNvSpPr>
              <p:nvPr/>
            </p:nvSpPr>
            <p:spPr bwMode="auto">
              <a:xfrm>
                <a:off x="758" y="1179"/>
                <a:ext cx="88" cy="13"/>
              </a:xfrm>
              <a:custGeom>
                <a:avLst/>
                <a:gdLst>
                  <a:gd name="T0" fmla="*/ 88 w 176"/>
                  <a:gd name="T1" fmla="*/ 12 h 27"/>
                  <a:gd name="T2" fmla="*/ 87 w 176"/>
                  <a:gd name="T3" fmla="*/ 13 h 27"/>
                  <a:gd name="T4" fmla="*/ 0 w 176"/>
                  <a:gd name="T5" fmla="*/ 1 h 27"/>
                  <a:gd name="T6" fmla="*/ 1 w 176"/>
                  <a:gd name="T7" fmla="*/ 0 h 27"/>
                  <a:gd name="T8" fmla="*/ 88 w 176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27"/>
                  <a:gd name="T17" fmla="*/ 176 w 176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27">
                    <a:moveTo>
                      <a:pt x="176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76" y="25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2" name="Freeform 70"/>
              <p:cNvSpPr>
                <a:spLocks/>
              </p:cNvSpPr>
              <p:nvPr/>
            </p:nvSpPr>
            <p:spPr bwMode="auto">
              <a:xfrm>
                <a:off x="757" y="1179"/>
                <a:ext cx="87" cy="14"/>
              </a:xfrm>
              <a:custGeom>
                <a:avLst/>
                <a:gdLst>
                  <a:gd name="T0" fmla="*/ 87 w 175"/>
                  <a:gd name="T1" fmla="*/ 13 h 27"/>
                  <a:gd name="T2" fmla="*/ 86 w 175"/>
                  <a:gd name="T3" fmla="*/ 14 h 27"/>
                  <a:gd name="T4" fmla="*/ 0 w 175"/>
                  <a:gd name="T5" fmla="*/ 1 h 27"/>
                  <a:gd name="T6" fmla="*/ 1 w 175"/>
                  <a:gd name="T7" fmla="*/ 0 h 27"/>
                  <a:gd name="T8" fmla="*/ 87 w 175"/>
                  <a:gd name="T9" fmla="*/ 13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5"/>
                  <a:gd name="T16" fmla="*/ 0 h 27"/>
                  <a:gd name="T17" fmla="*/ 175 w 175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5" h="27">
                    <a:moveTo>
                      <a:pt x="175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75" y="25"/>
                    </a:lnTo>
                    <a:close/>
                  </a:path>
                </a:pathLst>
              </a:custGeom>
              <a:solidFill>
                <a:srgbClr val="7878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3" name="Freeform 71"/>
              <p:cNvSpPr>
                <a:spLocks/>
              </p:cNvSpPr>
              <p:nvPr/>
            </p:nvSpPr>
            <p:spPr bwMode="auto">
              <a:xfrm>
                <a:off x="751" y="1180"/>
                <a:ext cx="92" cy="16"/>
              </a:xfrm>
              <a:custGeom>
                <a:avLst/>
                <a:gdLst>
                  <a:gd name="T0" fmla="*/ 92 w 185"/>
                  <a:gd name="T1" fmla="*/ 13 h 31"/>
                  <a:gd name="T2" fmla="*/ 86 w 185"/>
                  <a:gd name="T3" fmla="*/ 16 h 31"/>
                  <a:gd name="T4" fmla="*/ 0 w 185"/>
                  <a:gd name="T5" fmla="*/ 3 h 31"/>
                  <a:gd name="T6" fmla="*/ 6 w 185"/>
                  <a:gd name="T7" fmla="*/ 0 h 31"/>
                  <a:gd name="T8" fmla="*/ 92 w 185"/>
                  <a:gd name="T9" fmla="*/ 13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1"/>
                  <a:gd name="T17" fmla="*/ 185 w 185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1">
                    <a:moveTo>
                      <a:pt x="185" y="25"/>
                    </a:moveTo>
                    <a:lnTo>
                      <a:pt x="173" y="31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185" y="25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4" name="Freeform 72"/>
              <p:cNvSpPr>
                <a:spLocks/>
              </p:cNvSpPr>
              <p:nvPr/>
            </p:nvSpPr>
            <p:spPr bwMode="auto">
              <a:xfrm>
                <a:off x="755" y="1180"/>
                <a:ext cx="88" cy="14"/>
              </a:xfrm>
              <a:custGeom>
                <a:avLst/>
                <a:gdLst>
                  <a:gd name="T0" fmla="*/ 88 w 176"/>
                  <a:gd name="T1" fmla="*/ 13 h 28"/>
                  <a:gd name="T2" fmla="*/ 87 w 176"/>
                  <a:gd name="T3" fmla="*/ 14 h 28"/>
                  <a:gd name="T4" fmla="*/ 0 w 176"/>
                  <a:gd name="T5" fmla="*/ 1 h 28"/>
                  <a:gd name="T6" fmla="*/ 1 w 176"/>
                  <a:gd name="T7" fmla="*/ 0 h 28"/>
                  <a:gd name="T8" fmla="*/ 88 w 176"/>
                  <a:gd name="T9" fmla="*/ 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28"/>
                  <a:gd name="T17" fmla="*/ 176 w 176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28">
                    <a:moveTo>
                      <a:pt x="176" y="25"/>
                    </a:moveTo>
                    <a:lnTo>
                      <a:pt x="173" y="28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76" y="25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5" name="Freeform 73"/>
              <p:cNvSpPr>
                <a:spLocks/>
              </p:cNvSpPr>
              <p:nvPr/>
            </p:nvSpPr>
            <p:spPr bwMode="auto">
              <a:xfrm>
                <a:off x="753" y="1181"/>
                <a:ext cx="89" cy="14"/>
              </a:xfrm>
              <a:custGeom>
                <a:avLst/>
                <a:gdLst>
                  <a:gd name="T0" fmla="*/ 89 w 178"/>
                  <a:gd name="T1" fmla="*/ 13 h 29"/>
                  <a:gd name="T2" fmla="*/ 87 w 178"/>
                  <a:gd name="T3" fmla="*/ 14 h 29"/>
                  <a:gd name="T4" fmla="*/ 0 w 178"/>
                  <a:gd name="T5" fmla="*/ 2 h 29"/>
                  <a:gd name="T6" fmla="*/ 3 w 178"/>
                  <a:gd name="T7" fmla="*/ 0 h 29"/>
                  <a:gd name="T8" fmla="*/ 89 w 178"/>
                  <a:gd name="T9" fmla="*/ 13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8"/>
                  <a:gd name="T16" fmla="*/ 0 h 29"/>
                  <a:gd name="T17" fmla="*/ 178 w 178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8" h="29">
                    <a:moveTo>
                      <a:pt x="178" y="27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178" y="27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6" name="Freeform 74"/>
              <p:cNvSpPr>
                <a:spLocks/>
              </p:cNvSpPr>
              <p:nvPr/>
            </p:nvSpPr>
            <p:spPr bwMode="auto">
              <a:xfrm>
                <a:off x="751" y="1183"/>
                <a:ext cx="88" cy="13"/>
              </a:xfrm>
              <a:custGeom>
                <a:avLst/>
                <a:gdLst>
                  <a:gd name="T0" fmla="*/ 88 w 177"/>
                  <a:gd name="T1" fmla="*/ 13 h 26"/>
                  <a:gd name="T2" fmla="*/ 86 w 177"/>
                  <a:gd name="T3" fmla="*/ 13 h 26"/>
                  <a:gd name="T4" fmla="*/ 0 w 177"/>
                  <a:gd name="T5" fmla="*/ 1 h 26"/>
                  <a:gd name="T6" fmla="*/ 2 w 177"/>
                  <a:gd name="T7" fmla="*/ 0 h 26"/>
                  <a:gd name="T8" fmla="*/ 88 w 177"/>
                  <a:gd name="T9" fmla="*/ 1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"/>
                  <a:gd name="T16" fmla="*/ 0 h 26"/>
                  <a:gd name="T17" fmla="*/ 177 w 17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" h="26">
                    <a:moveTo>
                      <a:pt x="177" y="25"/>
                    </a:moveTo>
                    <a:lnTo>
                      <a:pt x="173" y="26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77" y="25"/>
                    </a:lnTo>
                    <a:close/>
                  </a:path>
                </a:pathLst>
              </a:custGeom>
              <a:solidFill>
                <a:srgbClr val="69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7" name="Freeform 75"/>
              <p:cNvSpPr>
                <a:spLocks/>
              </p:cNvSpPr>
              <p:nvPr/>
            </p:nvSpPr>
            <p:spPr bwMode="auto">
              <a:xfrm>
                <a:off x="745" y="1184"/>
                <a:ext cx="93" cy="14"/>
              </a:xfrm>
              <a:custGeom>
                <a:avLst/>
                <a:gdLst>
                  <a:gd name="T0" fmla="*/ 93 w 184"/>
                  <a:gd name="T1" fmla="*/ 12 h 29"/>
                  <a:gd name="T2" fmla="*/ 87 w 184"/>
                  <a:gd name="T3" fmla="*/ 14 h 29"/>
                  <a:gd name="T4" fmla="*/ 0 w 184"/>
                  <a:gd name="T5" fmla="*/ 2 h 29"/>
                  <a:gd name="T6" fmla="*/ 6 w 184"/>
                  <a:gd name="T7" fmla="*/ 0 h 29"/>
                  <a:gd name="T8" fmla="*/ 93 w 184"/>
                  <a:gd name="T9" fmla="*/ 1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29"/>
                  <a:gd name="T17" fmla="*/ 184 w 184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29">
                    <a:moveTo>
                      <a:pt x="184" y="25"/>
                    </a:moveTo>
                    <a:lnTo>
                      <a:pt x="173" y="29"/>
                    </a:lnTo>
                    <a:lnTo>
                      <a:pt x="0" y="4"/>
                    </a:lnTo>
                    <a:lnTo>
                      <a:pt x="11" y="0"/>
                    </a:lnTo>
                    <a:lnTo>
                      <a:pt x="184" y="25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8" name="Freeform 76"/>
              <p:cNvSpPr>
                <a:spLocks/>
              </p:cNvSpPr>
              <p:nvPr/>
            </p:nvSpPr>
            <p:spPr bwMode="auto">
              <a:xfrm>
                <a:off x="748" y="1184"/>
                <a:ext cx="90" cy="13"/>
              </a:xfrm>
              <a:custGeom>
                <a:avLst/>
                <a:gdLst>
                  <a:gd name="T0" fmla="*/ 90 w 179"/>
                  <a:gd name="T1" fmla="*/ 12 h 27"/>
                  <a:gd name="T2" fmla="*/ 87 w 179"/>
                  <a:gd name="T3" fmla="*/ 13 h 27"/>
                  <a:gd name="T4" fmla="*/ 0 w 179"/>
                  <a:gd name="T5" fmla="*/ 1 h 27"/>
                  <a:gd name="T6" fmla="*/ 3 w 179"/>
                  <a:gd name="T7" fmla="*/ 0 h 27"/>
                  <a:gd name="T8" fmla="*/ 90 w 179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9"/>
                  <a:gd name="T16" fmla="*/ 0 h 27"/>
                  <a:gd name="T17" fmla="*/ 179 w 179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9" h="27">
                    <a:moveTo>
                      <a:pt x="179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179" y="25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79" name="Freeform 77"/>
              <p:cNvSpPr>
                <a:spLocks/>
              </p:cNvSpPr>
              <p:nvPr/>
            </p:nvSpPr>
            <p:spPr bwMode="auto">
              <a:xfrm>
                <a:off x="745" y="1184"/>
                <a:ext cx="89" cy="14"/>
              </a:xfrm>
              <a:custGeom>
                <a:avLst/>
                <a:gdLst>
                  <a:gd name="T0" fmla="*/ 89 w 178"/>
                  <a:gd name="T1" fmla="*/ 13 h 27"/>
                  <a:gd name="T2" fmla="*/ 87 w 178"/>
                  <a:gd name="T3" fmla="*/ 14 h 27"/>
                  <a:gd name="T4" fmla="*/ 0 w 178"/>
                  <a:gd name="T5" fmla="*/ 1 h 27"/>
                  <a:gd name="T6" fmla="*/ 3 w 178"/>
                  <a:gd name="T7" fmla="*/ 0 h 27"/>
                  <a:gd name="T8" fmla="*/ 89 w 178"/>
                  <a:gd name="T9" fmla="*/ 13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8"/>
                  <a:gd name="T16" fmla="*/ 0 h 27"/>
                  <a:gd name="T17" fmla="*/ 178 w 178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8" h="27">
                    <a:moveTo>
                      <a:pt x="178" y="25"/>
                    </a:moveTo>
                    <a:lnTo>
                      <a:pt x="173" y="27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78" y="25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80" name="Freeform 78"/>
              <p:cNvSpPr>
                <a:spLocks/>
              </p:cNvSpPr>
              <p:nvPr/>
            </p:nvSpPr>
            <p:spPr bwMode="auto">
              <a:xfrm>
                <a:off x="745" y="1185"/>
                <a:ext cx="87" cy="167"/>
              </a:xfrm>
              <a:custGeom>
                <a:avLst/>
                <a:gdLst>
                  <a:gd name="T0" fmla="*/ 87 w 173"/>
                  <a:gd name="T1" fmla="*/ 12 h 334"/>
                  <a:gd name="T2" fmla="*/ 87 w 173"/>
                  <a:gd name="T3" fmla="*/ 167 h 334"/>
                  <a:gd name="T4" fmla="*/ 0 w 173"/>
                  <a:gd name="T5" fmla="*/ 151 h 334"/>
                  <a:gd name="T6" fmla="*/ 0 w 173"/>
                  <a:gd name="T7" fmla="*/ 0 h 334"/>
                  <a:gd name="T8" fmla="*/ 87 w 173"/>
                  <a:gd name="T9" fmla="*/ 12 h 3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334"/>
                  <a:gd name="T17" fmla="*/ 173 w 173"/>
                  <a:gd name="T18" fmla="*/ 334 h 3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334">
                    <a:moveTo>
                      <a:pt x="173" y="25"/>
                    </a:moveTo>
                    <a:lnTo>
                      <a:pt x="173" y="334"/>
                    </a:lnTo>
                    <a:lnTo>
                      <a:pt x="0" y="302"/>
                    </a:lnTo>
                    <a:lnTo>
                      <a:pt x="0" y="0"/>
                    </a:lnTo>
                    <a:lnTo>
                      <a:pt x="173" y="25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81" name="Freeform 79"/>
              <p:cNvSpPr>
                <a:spLocks/>
              </p:cNvSpPr>
              <p:nvPr/>
            </p:nvSpPr>
            <p:spPr bwMode="auto">
              <a:xfrm>
                <a:off x="914" y="1160"/>
                <a:ext cx="91" cy="12"/>
              </a:xfrm>
              <a:custGeom>
                <a:avLst/>
                <a:gdLst>
                  <a:gd name="T0" fmla="*/ 91 w 183"/>
                  <a:gd name="T1" fmla="*/ 12 h 23"/>
                  <a:gd name="T2" fmla="*/ 86 w 183"/>
                  <a:gd name="T3" fmla="*/ 12 h 23"/>
                  <a:gd name="T4" fmla="*/ 0 w 183"/>
                  <a:gd name="T5" fmla="*/ 0 h 23"/>
                  <a:gd name="T6" fmla="*/ 6 w 183"/>
                  <a:gd name="T7" fmla="*/ 0 h 23"/>
                  <a:gd name="T8" fmla="*/ 91 w 183"/>
                  <a:gd name="T9" fmla="*/ 1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3"/>
                  <a:gd name="T16" fmla="*/ 0 h 23"/>
                  <a:gd name="T17" fmla="*/ 183 w 183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3" h="23">
                    <a:moveTo>
                      <a:pt x="183" y="23"/>
                    </a:moveTo>
                    <a:lnTo>
                      <a:pt x="173" y="23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83" y="23"/>
                    </a:lnTo>
                    <a:close/>
                  </a:path>
                </a:pathLst>
              </a:custGeom>
              <a:solidFill>
                <a:srgbClr val="4E4E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82" name="Freeform 80"/>
              <p:cNvSpPr>
                <a:spLocks/>
              </p:cNvSpPr>
              <p:nvPr/>
            </p:nvSpPr>
            <p:spPr bwMode="auto">
              <a:xfrm>
                <a:off x="775" y="1128"/>
                <a:ext cx="203" cy="27"/>
              </a:xfrm>
              <a:custGeom>
                <a:avLst/>
                <a:gdLst>
                  <a:gd name="T0" fmla="*/ 203 w 405"/>
                  <a:gd name="T1" fmla="*/ 11 h 55"/>
                  <a:gd name="T2" fmla="*/ 86 w 405"/>
                  <a:gd name="T3" fmla="*/ 27 h 55"/>
                  <a:gd name="T4" fmla="*/ 0 w 405"/>
                  <a:gd name="T5" fmla="*/ 15 h 55"/>
                  <a:gd name="T6" fmla="*/ 116 w 405"/>
                  <a:gd name="T7" fmla="*/ 0 h 55"/>
                  <a:gd name="T8" fmla="*/ 203 w 405"/>
                  <a:gd name="T9" fmla="*/ 11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5"/>
                  <a:gd name="T16" fmla="*/ 0 h 55"/>
                  <a:gd name="T17" fmla="*/ 405 w 405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5" h="55">
                    <a:moveTo>
                      <a:pt x="405" y="22"/>
                    </a:moveTo>
                    <a:lnTo>
                      <a:pt x="172" y="55"/>
                    </a:lnTo>
                    <a:lnTo>
                      <a:pt x="0" y="30"/>
                    </a:lnTo>
                    <a:lnTo>
                      <a:pt x="232" y="0"/>
                    </a:lnTo>
                    <a:lnTo>
                      <a:pt x="405" y="22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83" name="Freeform 81"/>
              <p:cNvSpPr>
                <a:spLocks/>
              </p:cNvSpPr>
              <p:nvPr/>
            </p:nvSpPr>
            <p:spPr bwMode="auto">
              <a:xfrm>
                <a:off x="832" y="1139"/>
                <a:ext cx="173" cy="246"/>
              </a:xfrm>
              <a:custGeom>
                <a:avLst/>
                <a:gdLst>
                  <a:gd name="T0" fmla="*/ 29 w 347"/>
                  <a:gd name="T1" fmla="*/ 17 h 491"/>
                  <a:gd name="T2" fmla="*/ 29 w 347"/>
                  <a:gd name="T3" fmla="*/ 24 h 491"/>
                  <a:gd name="T4" fmla="*/ 27 w 347"/>
                  <a:gd name="T5" fmla="*/ 32 h 491"/>
                  <a:gd name="T6" fmla="*/ 24 w 347"/>
                  <a:gd name="T7" fmla="*/ 38 h 491"/>
                  <a:gd name="T8" fmla="*/ 20 w 347"/>
                  <a:gd name="T9" fmla="*/ 45 h 491"/>
                  <a:gd name="T10" fmla="*/ 16 w 347"/>
                  <a:gd name="T11" fmla="*/ 50 h 491"/>
                  <a:gd name="T12" fmla="*/ 11 w 347"/>
                  <a:gd name="T13" fmla="*/ 54 h 491"/>
                  <a:gd name="T14" fmla="*/ 5 w 347"/>
                  <a:gd name="T15" fmla="*/ 57 h 491"/>
                  <a:gd name="T16" fmla="*/ 0 w 347"/>
                  <a:gd name="T17" fmla="*/ 59 h 491"/>
                  <a:gd name="T18" fmla="*/ 0 w 347"/>
                  <a:gd name="T19" fmla="*/ 214 h 491"/>
                  <a:gd name="T20" fmla="*/ 5 w 347"/>
                  <a:gd name="T21" fmla="*/ 213 h 491"/>
                  <a:gd name="T22" fmla="*/ 11 w 347"/>
                  <a:gd name="T23" fmla="*/ 214 h 491"/>
                  <a:gd name="T24" fmla="*/ 16 w 347"/>
                  <a:gd name="T25" fmla="*/ 217 h 491"/>
                  <a:gd name="T26" fmla="*/ 20 w 347"/>
                  <a:gd name="T27" fmla="*/ 221 h 491"/>
                  <a:gd name="T28" fmla="*/ 24 w 347"/>
                  <a:gd name="T29" fmla="*/ 226 h 491"/>
                  <a:gd name="T30" fmla="*/ 27 w 347"/>
                  <a:gd name="T31" fmla="*/ 232 h 491"/>
                  <a:gd name="T32" fmla="*/ 29 w 347"/>
                  <a:gd name="T33" fmla="*/ 238 h 491"/>
                  <a:gd name="T34" fmla="*/ 29 w 347"/>
                  <a:gd name="T35" fmla="*/ 246 h 491"/>
                  <a:gd name="T36" fmla="*/ 146 w 347"/>
                  <a:gd name="T37" fmla="*/ 224 h 491"/>
                  <a:gd name="T38" fmla="*/ 146 w 347"/>
                  <a:gd name="T39" fmla="*/ 217 h 491"/>
                  <a:gd name="T40" fmla="*/ 147 w 347"/>
                  <a:gd name="T41" fmla="*/ 209 h 491"/>
                  <a:gd name="T42" fmla="*/ 150 w 347"/>
                  <a:gd name="T43" fmla="*/ 203 h 491"/>
                  <a:gd name="T44" fmla="*/ 153 w 347"/>
                  <a:gd name="T45" fmla="*/ 197 h 491"/>
                  <a:gd name="T46" fmla="*/ 158 w 347"/>
                  <a:gd name="T47" fmla="*/ 191 h 491"/>
                  <a:gd name="T48" fmla="*/ 162 w 347"/>
                  <a:gd name="T49" fmla="*/ 187 h 491"/>
                  <a:gd name="T50" fmla="*/ 168 w 347"/>
                  <a:gd name="T51" fmla="*/ 184 h 491"/>
                  <a:gd name="T52" fmla="*/ 173 w 347"/>
                  <a:gd name="T53" fmla="*/ 182 h 491"/>
                  <a:gd name="T54" fmla="*/ 173 w 347"/>
                  <a:gd name="T55" fmla="*/ 33 h 491"/>
                  <a:gd name="T56" fmla="*/ 168 w 347"/>
                  <a:gd name="T57" fmla="*/ 33 h 491"/>
                  <a:gd name="T58" fmla="*/ 162 w 347"/>
                  <a:gd name="T59" fmla="*/ 32 h 491"/>
                  <a:gd name="T60" fmla="*/ 158 w 347"/>
                  <a:gd name="T61" fmla="*/ 30 h 491"/>
                  <a:gd name="T62" fmla="*/ 153 w 347"/>
                  <a:gd name="T63" fmla="*/ 26 h 491"/>
                  <a:gd name="T64" fmla="*/ 150 w 347"/>
                  <a:gd name="T65" fmla="*/ 21 h 491"/>
                  <a:gd name="T66" fmla="*/ 147 w 347"/>
                  <a:gd name="T67" fmla="*/ 15 h 491"/>
                  <a:gd name="T68" fmla="*/ 146 w 347"/>
                  <a:gd name="T69" fmla="*/ 7 h 491"/>
                  <a:gd name="T70" fmla="*/ 146 w 347"/>
                  <a:gd name="T71" fmla="*/ 0 h 491"/>
                  <a:gd name="T72" fmla="*/ 29 w 347"/>
                  <a:gd name="T73" fmla="*/ 17 h 49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47"/>
                  <a:gd name="T112" fmla="*/ 0 h 491"/>
                  <a:gd name="T113" fmla="*/ 347 w 347"/>
                  <a:gd name="T114" fmla="*/ 491 h 49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47" h="491">
                    <a:moveTo>
                      <a:pt x="59" y="33"/>
                    </a:moveTo>
                    <a:lnTo>
                      <a:pt x="58" y="48"/>
                    </a:lnTo>
                    <a:lnTo>
                      <a:pt x="54" y="63"/>
                    </a:lnTo>
                    <a:lnTo>
                      <a:pt x="49" y="76"/>
                    </a:lnTo>
                    <a:lnTo>
                      <a:pt x="41" y="89"/>
                    </a:lnTo>
                    <a:lnTo>
                      <a:pt x="33" y="99"/>
                    </a:lnTo>
                    <a:lnTo>
                      <a:pt x="23" y="108"/>
                    </a:lnTo>
                    <a:lnTo>
                      <a:pt x="11" y="114"/>
                    </a:lnTo>
                    <a:lnTo>
                      <a:pt x="0" y="118"/>
                    </a:lnTo>
                    <a:lnTo>
                      <a:pt x="0" y="427"/>
                    </a:lnTo>
                    <a:lnTo>
                      <a:pt x="11" y="425"/>
                    </a:lnTo>
                    <a:lnTo>
                      <a:pt x="23" y="428"/>
                    </a:lnTo>
                    <a:lnTo>
                      <a:pt x="33" y="433"/>
                    </a:lnTo>
                    <a:lnTo>
                      <a:pt x="41" y="442"/>
                    </a:lnTo>
                    <a:lnTo>
                      <a:pt x="49" y="452"/>
                    </a:lnTo>
                    <a:lnTo>
                      <a:pt x="54" y="463"/>
                    </a:lnTo>
                    <a:lnTo>
                      <a:pt x="58" y="476"/>
                    </a:lnTo>
                    <a:lnTo>
                      <a:pt x="59" y="491"/>
                    </a:lnTo>
                    <a:lnTo>
                      <a:pt x="292" y="448"/>
                    </a:lnTo>
                    <a:lnTo>
                      <a:pt x="292" y="433"/>
                    </a:lnTo>
                    <a:lnTo>
                      <a:pt x="295" y="418"/>
                    </a:lnTo>
                    <a:lnTo>
                      <a:pt x="300" y="405"/>
                    </a:lnTo>
                    <a:lnTo>
                      <a:pt x="307" y="393"/>
                    </a:lnTo>
                    <a:lnTo>
                      <a:pt x="317" y="382"/>
                    </a:lnTo>
                    <a:lnTo>
                      <a:pt x="325" y="373"/>
                    </a:lnTo>
                    <a:lnTo>
                      <a:pt x="337" y="367"/>
                    </a:lnTo>
                    <a:lnTo>
                      <a:pt x="347" y="363"/>
                    </a:lnTo>
                    <a:lnTo>
                      <a:pt x="347" y="66"/>
                    </a:lnTo>
                    <a:lnTo>
                      <a:pt x="337" y="66"/>
                    </a:lnTo>
                    <a:lnTo>
                      <a:pt x="325" y="64"/>
                    </a:lnTo>
                    <a:lnTo>
                      <a:pt x="317" y="59"/>
                    </a:lnTo>
                    <a:lnTo>
                      <a:pt x="307" y="51"/>
                    </a:lnTo>
                    <a:lnTo>
                      <a:pt x="300" y="41"/>
                    </a:lnTo>
                    <a:lnTo>
                      <a:pt x="295" y="29"/>
                    </a:lnTo>
                    <a:lnTo>
                      <a:pt x="292" y="14"/>
                    </a:lnTo>
                    <a:lnTo>
                      <a:pt x="292" y="0"/>
                    </a:lnTo>
                    <a:lnTo>
                      <a:pt x="59" y="33"/>
                    </a:lnTo>
                    <a:close/>
                  </a:path>
                </a:pathLst>
              </a:custGeom>
              <a:solidFill>
                <a:srgbClr val="9393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954" name="Freeform 82"/>
            <p:cNvSpPr>
              <a:spLocks/>
            </p:cNvSpPr>
            <p:nvPr/>
          </p:nvSpPr>
          <p:spPr bwMode="auto">
            <a:xfrm>
              <a:off x="1273" y="1641"/>
              <a:ext cx="282" cy="58"/>
            </a:xfrm>
            <a:custGeom>
              <a:avLst/>
              <a:gdLst>
                <a:gd name="T0" fmla="*/ 282 w 565"/>
                <a:gd name="T1" fmla="*/ 19 h 114"/>
                <a:gd name="T2" fmla="*/ 280 w 565"/>
                <a:gd name="T3" fmla="*/ 0 h 114"/>
                <a:gd name="T4" fmla="*/ 0 w 565"/>
                <a:gd name="T5" fmla="*/ 39 h 114"/>
                <a:gd name="T6" fmla="*/ 2 w 565"/>
                <a:gd name="T7" fmla="*/ 58 h 114"/>
                <a:gd name="T8" fmla="*/ 282 w 565"/>
                <a:gd name="T9" fmla="*/ 19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5"/>
                <a:gd name="T16" fmla="*/ 0 h 114"/>
                <a:gd name="T17" fmla="*/ 565 w 565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5" h="114">
                  <a:moveTo>
                    <a:pt x="565" y="38"/>
                  </a:moveTo>
                  <a:lnTo>
                    <a:pt x="560" y="0"/>
                  </a:lnTo>
                  <a:lnTo>
                    <a:pt x="0" y="76"/>
                  </a:lnTo>
                  <a:lnTo>
                    <a:pt x="5" y="114"/>
                  </a:lnTo>
                  <a:lnTo>
                    <a:pt x="565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5" name="Rectangle 83"/>
            <p:cNvSpPr>
              <a:spLocks noChangeArrowheads="1"/>
            </p:cNvSpPr>
            <p:nvPr/>
          </p:nvSpPr>
          <p:spPr bwMode="auto">
            <a:xfrm>
              <a:off x="1812" y="1098"/>
              <a:ext cx="450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6" name="Rectangle 84"/>
            <p:cNvSpPr>
              <a:spLocks noChangeArrowheads="1"/>
            </p:cNvSpPr>
            <p:nvPr/>
          </p:nvSpPr>
          <p:spPr bwMode="auto">
            <a:xfrm>
              <a:off x="1939" y="1109"/>
              <a:ext cx="23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QUAD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9957" name="Rectangle 85"/>
            <p:cNvSpPr>
              <a:spLocks noChangeArrowheads="1"/>
            </p:cNvSpPr>
            <p:nvPr/>
          </p:nvSpPr>
          <p:spPr bwMode="auto">
            <a:xfrm>
              <a:off x="732" y="953"/>
              <a:ext cx="44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8" name="Rectangle 86"/>
            <p:cNvSpPr>
              <a:spLocks noChangeArrowheads="1"/>
            </p:cNvSpPr>
            <p:nvPr/>
          </p:nvSpPr>
          <p:spPr bwMode="auto">
            <a:xfrm>
              <a:off x="858" y="963"/>
              <a:ext cx="23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QUAD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9959" name="Rectangle 87"/>
            <p:cNvSpPr>
              <a:spLocks noChangeArrowheads="1"/>
            </p:cNvSpPr>
            <p:nvPr/>
          </p:nvSpPr>
          <p:spPr bwMode="auto">
            <a:xfrm>
              <a:off x="2548" y="1149"/>
              <a:ext cx="95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60" name="Rectangle 88"/>
            <p:cNvSpPr>
              <a:spLocks noChangeArrowheads="1"/>
            </p:cNvSpPr>
            <p:nvPr/>
          </p:nvSpPr>
          <p:spPr bwMode="auto">
            <a:xfrm>
              <a:off x="2622" y="1159"/>
              <a:ext cx="83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POWER EXTRACTION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9961" name="Rectangle 89"/>
            <p:cNvSpPr>
              <a:spLocks noChangeArrowheads="1"/>
            </p:cNvSpPr>
            <p:nvPr/>
          </p:nvSpPr>
          <p:spPr bwMode="auto">
            <a:xfrm>
              <a:off x="2796" y="1255"/>
              <a:ext cx="49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STRUCTURE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9962" name="Rectangle 90"/>
            <p:cNvSpPr>
              <a:spLocks noChangeArrowheads="1"/>
            </p:cNvSpPr>
            <p:nvPr/>
          </p:nvSpPr>
          <p:spPr bwMode="auto">
            <a:xfrm>
              <a:off x="3292" y="1978"/>
              <a:ext cx="78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963" name="Group 91"/>
            <p:cNvGrpSpPr>
              <a:grpSpLocks/>
            </p:cNvGrpSpPr>
            <p:nvPr/>
          </p:nvGrpSpPr>
          <p:grpSpPr bwMode="auto">
            <a:xfrm>
              <a:off x="295" y="1385"/>
              <a:ext cx="298" cy="163"/>
              <a:chOff x="295" y="1385"/>
              <a:chExt cx="298" cy="163"/>
            </a:xfrm>
          </p:grpSpPr>
          <p:sp>
            <p:nvSpPr>
              <p:cNvPr id="41551" name="Freeform 92"/>
              <p:cNvSpPr>
                <a:spLocks/>
              </p:cNvSpPr>
              <p:nvPr/>
            </p:nvSpPr>
            <p:spPr bwMode="auto">
              <a:xfrm>
                <a:off x="319" y="1386"/>
                <a:ext cx="245" cy="77"/>
              </a:xfrm>
              <a:custGeom>
                <a:avLst/>
                <a:gdLst>
                  <a:gd name="T0" fmla="*/ 245 w 491"/>
                  <a:gd name="T1" fmla="*/ 75 h 155"/>
                  <a:gd name="T2" fmla="*/ 239 w 491"/>
                  <a:gd name="T3" fmla="*/ 77 h 155"/>
                  <a:gd name="T4" fmla="*/ 0 w 491"/>
                  <a:gd name="T5" fmla="*/ 1 h 155"/>
                  <a:gd name="T6" fmla="*/ 7 w 491"/>
                  <a:gd name="T7" fmla="*/ 0 h 155"/>
                  <a:gd name="T8" fmla="*/ 245 w 491"/>
                  <a:gd name="T9" fmla="*/ 75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1"/>
                  <a:gd name="T16" fmla="*/ 0 h 155"/>
                  <a:gd name="T17" fmla="*/ 491 w 491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1" h="155">
                    <a:moveTo>
                      <a:pt x="491" y="150"/>
                    </a:moveTo>
                    <a:lnTo>
                      <a:pt x="479" y="155"/>
                    </a:lnTo>
                    <a:lnTo>
                      <a:pt x="0" y="3"/>
                    </a:lnTo>
                    <a:lnTo>
                      <a:pt x="14" y="0"/>
                    </a:lnTo>
                    <a:lnTo>
                      <a:pt x="491" y="15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2" name="Freeform 93"/>
              <p:cNvSpPr>
                <a:spLocks/>
              </p:cNvSpPr>
              <p:nvPr/>
            </p:nvSpPr>
            <p:spPr bwMode="auto">
              <a:xfrm>
                <a:off x="323" y="1386"/>
                <a:ext cx="241" cy="75"/>
              </a:xfrm>
              <a:custGeom>
                <a:avLst/>
                <a:gdLst>
                  <a:gd name="T0" fmla="*/ 241 w 482"/>
                  <a:gd name="T1" fmla="*/ 75 h 151"/>
                  <a:gd name="T2" fmla="*/ 239 w 482"/>
                  <a:gd name="T3" fmla="*/ 75 h 151"/>
                  <a:gd name="T4" fmla="*/ 0 w 482"/>
                  <a:gd name="T5" fmla="*/ 1 h 151"/>
                  <a:gd name="T6" fmla="*/ 3 w 482"/>
                  <a:gd name="T7" fmla="*/ 0 h 151"/>
                  <a:gd name="T8" fmla="*/ 241 w 482"/>
                  <a:gd name="T9" fmla="*/ 75 h 1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151"/>
                  <a:gd name="T17" fmla="*/ 482 w 482"/>
                  <a:gd name="T18" fmla="*/ 151 h 1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151">
                    <a:moveTo>
                      <a:pt x="482" y="150"/>
                    </a:moveTo>
                    <a:lnTo>
                      <a:pt x="477" y="151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482" y="15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3" name="Freeform 94"/>
              <p:cNvSpPr>
                <a:spLocks/>
              </p:cNvSpPr>
              <p:nvPr/>
            </p:nvSpPr>
            <p:spPr bwMode="auto">
              <a:xfrm>
                <a:off x="322" y="1386"/>
                <a:ext cx="240" cy="76"/>
              </a:xfrm>
              <a:custGeom>
                <a:avLst/>
                <a:gdLst>
                  <a:gd name="T0" fmla="*/ 240 w 481"/>
                  <a:gd name="T1" fmla="*/ 75 h 151"/>
                  <a:gd name="T2" fmla="*/ 238 w 481"/>
                  <a:gd name="T3" fmla="*/ 76 h 151"/>
                  <a:gd name="T4" fmla="*/ 0 w 481"/>
                  <a:gd name="T5" fmla="*/ 1 h 151"/>
                  <a:gd name="T6" fmla="*/ 2 w 481"/>
                  <a:gd name="T7" fmla="*/ 0 h 151"/>
                  <a:gd name="T8" fmla="*/ 240 w 481"/>
                  <a:gd name="T9" fmla="*/ 75 h 1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151"/>
                  <a:gd name="T17" fmla="*/ 481 w 481"/>
                  <a:gd name="T18" fmla="*/ 151 h 1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151">
                    <a:moveTo>
                      <a:pt x="481" y="149"/>
                    </a:moveTo>
                    <a:lnTo>
                      <a:pt x="477" y="15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81" y="149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4" name="Freeform 95"/>
              <p:cNvSpPr>
                <a:spLocks/>
              </p:cNvSpPr>
              <p:nvPr/>
            </p:nvSpPr>
            <p:spPr bwMode="auto">
              <a:xfrm>
                <a:off x="319" y="1387"/>
                <a:ext cx="241" cy="76"/>
              </a:xfrm>
              <a:custGeom>
                <a:avLst/>
                <a:gdLst>
                  <a:gd name="T0" fmla="*/ 241 w 482"/>
                  <a:gd name="T1" fmla="*/ 75 h 152"/>
                  <a:gd name="T2" fmla="*/ 240 w 482"/>
                  <a:gd name="T3" fmla="*/ 76 h 152"/>
                  <a:gd name="T4" fmla="*/ 0 w 482"/>
                  <a:gd name="T5" fmla="*/ 0 h 152"/>
                  <a:gd name="T6" fmla="*/ 3 w 482"/>
                  <a:gd name="T7" fmla="*/ 0 h 152"/>
                  <a:gd name="T8" fmla="*/ 241 w 482"/>
                  <a:gd name="T9" fmla="*/ 75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152"/>
                  <a:gd name="T17" fmla="*/ 482 w 482"/>
                  <a:gd name="T18" fmla="*/ 152 h 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152">
                    <a:moveTo>
                      <a:pt x="482" y="150"/>
                    </a:moveTo>
                    <a:lnTo>
                      <a:pt x="479" y="15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482" y="150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5" name="Freeform 96"/>
              <p:cNvSpPr>
                <a:spLocks/>
              </p:cNvSpPr>
              <p:nvPr/>
            </p:nvSpPr>
            <p:spPr bwMode="auto">
              <a:xfrm>
                <a:off x="314" y="1387"/>
                <a:ext cx="244" cy="80"/>
              </a:xfrm>
              <a:custGeom>
                <a:avLst/>
                <a:gdLst>
                  <a:gd name="T0" fmla="*/ 244 w 489"/>
                  <a:gd name="T1" fmla="*/ 76 h 160"/>
                  <a:gd name="T2" fmla="*/ 238 w 489"/>
                  <a:gd name="T3" fmla="*/ 80 h 160"/>
                  <a:gd name="T4" fmla="*/ 0 w 489"/>
                  <a:gd name="T5" fmla="*/ 5 h 160"/>
                  <a:gd name="T6" fmla="*/ 5 w 489"/>
                  <a:gd name="T7" fmla="*/ 0 h 160"/>
                  <a:gd name="T8" fmla="*/ 244 w 489"/>
                  <a:gd name="T9" fmla="*/ 76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9"/>
                  <a:gd name="T16" fmla="*/ 0 h 160"/>
                  <a:gd name="T17" fmla="*/ 489 w 489"/>
                  <a:gd name="T18" fmla="*/ 160 h 1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9" h="160">
                    <a:moveTo>
                      <a:pt x="489" y="152"/>
                    </a:moveTo>
                    <a:lnTo>
                      <a:pt x="477" y="160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489" y="15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6" name="Freeform 97"/>
              <p:cNvSpPr>
                <a:spLocks/>
              </p:cNvSpPr>
              <p:nvPr/>
            </p:nvSpPr>
            <p:spPr bwMode="auto">
              <a:xfrm>
                <a:off x="318" y="1387"/>
                <a:ext cx="240" cy="77"/>
              </a:xfrm>
              <a:custGeom>
                <a:avLst/>
                <a:gdLst>
                  <a:gd name="T0" fmla="*/ 240 w 480"/>
                  <a:gd name="T1" fmla="*/ 76 h 155"/>
                  <a:gd name="T2" fmla="*/ 239 w 480"/>
                  <a:gd name="T3" fmla="*/ 77 h 155"/>
                  <a:gd name="T4" fmla="*/ 0 w 480"/>
                  <a:gd name="T5" fmla="*/ 2 h 155"/>
                  <a:gd name="T6" fmla="*/ 1 w 480"/>
                  <a:gd name="T7" fmla="*/ 0 h 155"/>
                  <a:gd name="T8" fmla="*/ 240 w 480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55"/>
                  <a:gd name="T17" fmla="*/ 480 w 480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55">
                    <a:moveTo>
                      <a:pt x="480" y="152"/>
                    </a:moveTo>
                    <a:lnTo>
                      <a:pt x="477" y="15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480" y="15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7" name="Freeform 98"/>
              <p:cNvSpPr>
                <a:spLocks/>
              </p:cNvSpPr>
              <p:nvPr/>
            </p:nvSpPr>
            <p:spPr bwMode="auto">
              <a:xfrm>
                <a:off x="317" y="1389"/>
                <a:ext cx="240" cy="76"/>
              </a:xfrm>
              <a:custGeom>
                <a:avLst/>
                <a:gdLst>
                  <a:gd name="T0" fmla="*/ 240 w 481"/>
                  <a:gd name="T1" fmla="*/ 75 h 153"/>
                  <a:gd name="T2" fmla="*/ 238 w 481"/>
                  <a:gd name="T3" fmla="*/ 76 h 153"/>
                  <a:gd name="T4" fmla="*/ 0 w 481"/>
                  <a:gd name="T5" fmla="*/ 0 h 153"/>
                  <a:gd name="T6" fmla="*/ 2 w 481"/>
                  <a:gd name="T7" fmla="*/ 0 h 153"/>
                  <a:gd name="T8" fmla="*/ 240 w 481"/>
                  <a:gd name="T9" fmla="*/ 7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153"/>
                  <a:gd name="T17" fmla="*/ 481 w 481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153">
                    <a:moveTo>
                      <a:pt x="481" y="151"/>
                    </a:moveTo>
                    <a:lnTo>
                      <a:pt x="477" y="15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81" y="151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8" name="Freeform 99"/>
              <p:cNvSpPr>
                <a:spLocks/>
              </p:cNvSpPr>
              <p:nvPr/>
            </p:nvSpPr>
            <p:spPr bwMode="auto">
              <a:xfrm>
                <a:off x="315" y="1390"/>
                <a:ext cx="240" cy="76"/>
              </a:xfrm>
              <a:custGeom>
                <a:avLst/>
                <a:gdLst>
                  <a:gd name="T0" fmla="*/ 240 w 480"/>
                  <a:gd name="T1" fmla="*/ 76 h 153"/>
                  <a:gd name="T2" fmla="*/ 239 w 480"/>
                  <a:gd name="T3" fmla="*/ 76 h 153"/>
                  <a:gd name="T4" fmla="*/ 0 w 480"/>
                  <a:gd name="T5" fmla="*/ 1 h 153"/>
                  <a:gd name="T6" fmla="*/ 2 w 480"/>
                  <a:gd name="T7" fmla="*/ 0 h 153"/>
                  <a:gd name="T8" fmla="*/ 240 w 480"/>
                  <a:gd name="T9" fmla="*/ 76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53"/>
                  <a:gd name="T17" fmla="*/ 480 w 480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53">
                    <a:moveTo>
                      <a:pt x="480" y="152"/>
                    </a:moveTo>
                    <a:lnTo>
                      <a:pt x="477" y="15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0" y="152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9" name="Freeform 100"/>
              <p:cNvSpPr>
                <a:spLocks/>
              </p:cNvSpPr>
              <p:nvPr/>
            </p:nvSpPr>
            <p:spPr bwMode="auto">
              <a:xfrm>
                <a:off x="314" y="1391"/>
                <a:ext cx="239" cy="76"/>
              </a:xfrm>
              <a:custGeom>
                <a:avLst/>
                <a:gdLst>
                  <a:gd name="T0" fmla="*/ 239 w 479"/>
                  <a:gd name="T1" fmla="*/ 75 h 153"/>
                  <a:gd name="T2" fmla="*/ 238 w 479"/>
                  <a:gd name="T3" fmla="*/ 76 h 153"/>
                  <a:gd name="T4" fmla="*/ 0 w 479"/>
                  <a:gd name="T5" fmla="*/ 1 h 153"/>
                  <a:gd name="T6" fmla="*/ 1 w 479"/>
                  <a:gd name="T7" fmla="*/ 0 h 153"/>
                  <a:gd name="T8" fmla="*/ 239 w 479"/>
                  <a:gd name="T9" fmla="*/ 7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3"/>
                  <a:gd name="T17" fmla="*/ 479 w 479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3">
                    <a:moveTo>
                      <a:pt x="479" y="151"/>
                    </a:moveTo>
                    <a:lnTo>
                      <a:pt x="477" y="15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1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0" name="Freeform 101"/>
              <p:cNvSpPr>
                <a:spLocks/>
              </p:cNvSpPr>
              <p:nvPr/>
            </p:nvSpPr>
            <p:spPr bwMode="auto">
              <a:xfrm>
                <a:off x="308" y="1391"/>
                <a:ext cx="245" cy="82"/>
              </a:xfrm>
              <a:custGeom>
                <a:avLst/>
                <a:gdLst>
                  <a:gd name="T0" fmla="*/ 245 w 488"/>
                  <a:gd name="T1" fmla="*/ 76 h 163"/>
                  <a:gd name="T2" fmla="*/ 239 w 488"/>
                  <a:gd name="T3" fmla="*/ 82 h 163"/>
                  <a:gd name="T4" fmla="*/ 0 w 488"/>
                  <a:gd name="T5" fmla="*/ 5 h 163"/>
                  <a:gd name="T6" fmla="*/ 6 w 488"/>
                  <a:gd name="T7" fmla="*/ 0 h 163"/>
                  <a:gd name="T8" fmla="*/ 245 w 488"/>
                  <a:gd name="T9" fmla="*/ 76 h 1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8"/>
                  <a:gd name="T16" fmla="*/ 0 h 163"/>
                  <a:gd name="T17" fmla="*/ 488 w 488"/>
                  <a:gd name="T18" fmla="*/ 163 h 1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8" h="163">
                    <a:moveTo>
                      <a:pt x="488" y="151"/>
                    </a:moveTo>
                    <a:lnTo>
                      <a:pt x="477" y="163"/>
                    </a:lnTo>
                    <a:lnTo>
                      <a:pt x="0" y="10"/>
                    </a:lnTo>
                    <a:lnTo>
                      <a:pt x="11" y="0"/>
                    </a:lnTo>
                    <a:lnTo>
                      <a:pt x="488" y="151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1" name="Freeform 102"/>
              <p:cNvSpPr>
                <a:spLocks/>
              </p:cNvSpPr>
              <p:nvPr/>
            </p:nvSpPr>
            <p:spPr bwMode="auto">
              <a:xfrm>
                <a:off x="313" y="1391"/>
                <a:ext cx="240" cy="78"/>
              </a:xfrm>
              <a:custGeom>
                <a:avLst/>
                <a:gdLst>
                  <a:gd name="T0" fmla="*/ 240 w 480"/>
                  <a:gd name="T1" fmla="*/ 76 h 154"/>
                  <a:gd name="T2" fmla="*/ 239 w 480"/>
                  <a:gd name="T3" fmla="*/ 78 h 154"/>
                  <a:gd name="T4" fmla="*/ 0 w 480"/>
                  <a:gd name="T5" fmla="*/ 1 h 154"/>
                  <a:gd name="T6" fmla="*/ 2 w 480"/>
                  <a:gd name="T7" fmla="*/ 0 h 154"/>
                  <a:gd name="T8" fmla="*/ 240 w 480"/>
                  <a:gd name="T9" fmla="*/ 76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54"/>
                  <a:gd name="T17" fmla="*/ 480 w 480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54">
                    <a:moveTo>
                      <a:pt x="480" y="151"/>
                    </a:moveTo>
                    <a:lnTo>
                      <a:pt x="477" y="15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480" y="151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2" name="Freeform 103"/>
              <p:cNvSpPr>
                <a:spLocks/>
              </p:cNvSpPr>
              <p:nvPr/>
            </p:nvSpPr>
            <p:spPr bwMode="auto">
              <a:xfrm>
                <a:off x="312" y="1392"/>
                <a:ext cx="239" cy="77"/>
              </a:xfrm>
              <a:custGeom>
                <a:avLst/>
                <a:gdLst>
                  <a:gd name="T0" fmla="*/ 239 w 479"/>
                  <a:gd name="T1" fmla="*/ 76 h 155"/>
                  <a:gd name="T2" fmla="*/ 238 w 479"/>
                  <a:gd name="T3" fmla="*/ 77 h 155"/>
                  <a:gd name="T4" fmla="*/ 0 w 479"/>
                  <a:gd name="T5" fmla="*/ 2 h 155"/>
                  <a:gd name="T6" fmla="*/ 1 w 479"/>
                  <a:gd name="T7" fmla="*/ 0 h 155"/>
                  <a:gd name="T8" fmla="*/ 239 w 479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5"/>
                  <a:gd name="T17" fmla="*/ 479 w 479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5">
                    <a:moveTo>
                      <a:pt x="479" y="153"/>
                    </a:moveTo>
                    <a:lnTo>
                      <a:pt x="477" y="15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79" y="153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3" name="Freeform 104"/>
              <p:cNvSpPr>
                <a:spLocks/>
              </p:cNvSpPr>
              <p:nvPr/>
            </p:nvSpPr>
            <p:spPr bwMode="auto">
              <a:xfrm>
                <a:off x="311" y="1394"/>
                <a:ext cx="239" cy="76"/>
              </a:xfrm>
              <a:custGeom>
                <a:avLst/>
                <a:gdLst>
                  <a:gd name="T0" fmla="*/ 239 w 478"/>
                  <a:gd name="T1" fmla="*/ 75 h 153"/>
                  <a:gd name="T2" fmla="*/ 239 w 478"/>
                  <a:gd name="T3" fmla="*/ 76 h 153"/>
                  <a:gd name="T4" fmla="*/ 0 w 478"/>
                  <a:gd name="T5" fmla="*/ 0 h 153"/>
                  <a:gd name="T6" fmla="*/ 1 w 478"/>
                  <a:gd name="T7" fmla="*/ 0 h 153"/>
                  <a:gd name="T8" fmla="*/ 239 w 478"/>
                  <a:gd name="T9" fmla="*/ 7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153"/>
                  <a:gd name="T17" fmla="*/ 478 w 478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153">
                    <a:moveTo>
                      <a:pt x="478" y="151"/>
                    </a:moveTo>
                    <a:lnTo>
                      <a:pt x="477" y="15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78" y="151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4" name="Freeform 105"/>
              <p:cNvSpPr>
                <a:spLocks/>
              </p:cNvSpPr>
              <p:nvPr/>
            </p:nvSpPr>
            <p:spPr bwMode="auto">
              <a:xfrm>
                <a:off x="310" y="1395"/>
                <a:ext cx="239" cy="77"/>
              </a:xfrm>
              <a:custGeom>
                <a:avLst/>
                <a:gdLst>
                  <a:gd name="T0" fmla="*/ 239 w 479"/>
                  <a:gd name="T1" fmla="*/ 76 h 155"/>
                  <a:gd name="T2" fmla="*/ 238 w 479"/>
                  <a:gd name="T3" fmla="*/ 77 h 155"/>
                  <a:gd name="T4" fmla="*/ 0 w 479"/>
                  <a:gd name="T5" fmla="*/ 1 h 155"/>
                  <a:gd name="T6" fmla="*/ 1 w 479"/>
                  <a:gd name="T7" fmla="*/ 0 h 155"/>
                  <a:gd name="T8" fmla="*/ 239 w 479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5"/>
                  <a:gd name="T17" fmla="*/ 479 w 479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5">
                    <a:moveTo>
                      <a:pt x="479" y="152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2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5" name="Freeform 106"/>
              <p:cNvSpPr>
                <a:spLocks/>
              </p:cNvSpPr>
              <p:nvPr/>
            </p:nvSpPr>
            <p:spPr bwMode="auto">
              <a:xfrm>
                <a:off x="308" y="1395"/>
                <a:ext cx="240" cy="78"/>
              </a:xfrm>
              <a:custGeom>
                <a:avLst/>
                <a:gdLst>
                  <a:gd name="T0" fmla="*/ 240 w 480"/>
                  <a:gd name="T1" fmla="*/ 77 h 155"/>
                  <a:gd name="T2" fmla="*/ 239 w 480"/>
                  <a:gd name="T3" fmla="*/ 78 h 155"/>
                  <a:gd name="T4" fmla="*/ 0 w 480"/>
                  <a:gd name="T5" fmla="*/ 1 h 155"/>
                  <a:gd name="T6" fmla="*/ 2 w 480"/>
                  <a:gd name="T7" fmla="*/ 0 h 155"/>
                  <a:gd name="T8" fmla="*/ 240 w 480"/>
                  <a:gd name="T9" fmla="*/ 7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55"/>
                  <a:gd name="T17" fmla="*/ 480 w 480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55">
                    <a:moveTo>
                      <a:pt x="480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0" y="153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6" name="Freeform 107"/>
              <p:cNvSpPr>
                <a:spLocks/>
              </p:cNvSpPr>
              <p:nvPr/>
            </p:nvSpPr>
            <p:spPr bwMode="auto">
              <a:xfrm>
                <a:off x="304" y="1396"/>
                <a:ext cx="243" cy="83"/>
              </a:xfrm>
              <a:custGeom>
                <a:avLst/>
                <a:gdLst>
                  <a:gd name="T0" fmla="*/ 243 w 486"/>
                  <a:gd name="T1" fmla="*/ 77 h 166"/>
                  <a:gd name="T2" fmla="*/ 239 w 486"/>
                  <a:gd name="T3" fmla="*/ 83 h 166"/>
                  <a:gd name="T4" fmla="*/ 0 w 486"/>
                  <a:gd name="T5" fmla="*/ 6 h 166"/>
                  <a:gd name="T6" fmla="*/ 5 w 486"/>
                  <a:gd name="T7" fmla="*/ 0 h 166"/>
                  <a:gd name="T8" fmla="*/ 243 w 486"/>
                  <a:gd name="T9" fmla="*/ 77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166"/>
                  <a:gd name="T17" fmla="*/ 486 w 486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166">
                    <a:moveTo>
                      <a:pt x="486" y="153"/>
                    </a:moveTo>
                    <a:lnTo>
                      <a:pt x="477" y="166"/>
                    </a:lnTo>
                    <a:lnTo>
                      <a:pt x="0" y="13"/>
                    </a:lnTo>
                    <a:lnTo>
                      <a:pt x="9" y="0"/>
                    </a:lnTo>
                    <a:lnTo>
                      <a:pt x="486" y="15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7" name="Freeform 108"/>
              <p:cNvSpPr>
                <a:spLocks/>
              </p:cNvSpPr>
              <p:nvPr/>
            </p:nvSpPr>
            <p:spPr bwMode="auto">
              <a:xfrm>
                <a:off x="308" y="1396"/>
                <a:ext cx="239" cy="78"/>
              </a:xfrm>
              <a:custGeom>
                <a:avLst/>
                <a:gdLst>
                  <a:gd name="T0" fmla="*/ 239 w 477"/>
                  <a:gd name="T1" fmla="*/ 77 h 154"/>
                  <a:gd name="T2" fmla="*/ 239 w 477"/>
                  <a:gd name="T3" fmla="*/ 78 h 154"/>
                  <a:gd name="T4" fmla="*/ 0 w 477"/>
                  <a:gd name="T5" fmla="*/ 2 h 154"/>
                  <a:gd name="T6" fmla="*/ 0 w 477"/>
                  <a:gd name="T7" fmla="*/ 0 h 154"/>
                  <a:gd name="T8" fmla="*/ 239 w 477"/>
                  <a:gd name="T9" fmla="*/ 7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54"/>
                  <a:gd name="T17" fmla="*/ 477 w 477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54">
                    <a:moveTo>
                      <a:pt x="477" y="153"/>
                    </a:moveTo>
                    <a:lnTo>
                      <a:pt x="477" y="15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7" y="15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8" name="Freeform 109"/>
              <p:cNvSpPr>
                <a:spLocks/>
              </p:cNvSpPr>
              <p:nvPr/>
            </p:nvSpPr>
            <p:spPr bwMode="auto">
              <a:xfrm>
                <a:off x="308" y="1398"/>
                <a:ext cx="239" cy="77"/>
              </a:xfrm>
              <a:custGeom>
                <a:avLst/>
                <a:gdLst>
                  <a:gd name="T0" fmla="*/ 239 w 479"/>
                  <a:gd name="T1" fmla="*/ 76 h 154"/>
                  <a:gd name="T2" fmla="*/ 238 w 479"/>
                  <a:gd name="T3" fmla="*/ 77 h 154"/>
                  <a:gd name="T4" fmla="*/ 0 w 479"/>
                  <a:gd name="T5" fmla="*/ 1 h 154"/>
                  <a:gd name="T6" fmla="*/ 1 w 479"/>
                  <a:gd name="T7" fmla="*/ 0 h 154"/>
                  <a:gd name="T8" fmla="*/ 239 w 479"/>
                  <a:gd name="T9" fmla="*/ 76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4"/>
                  <a:gd name="T17" fmla="*/ 479 w 479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4">
                    <a:moveTo>
                      <a:pt x="479" y="151"/>
                    </a:moveTo>
                    <a:lnTo>
                      <a:pt x="477" y="15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9" name="Freeform 110"/>
              <p:cNvSpPr>
                <a:spLocks/>
              </p:cNvSpPr>
              <p:nvPr/>
            </p:nvSpPr>
            <p:spPr bwMode="auto">
              <a:xfrm>
                <a:off x="307" y="1399"/>
                <a:ext cx="239" cy="77"/>
              </a:xfrm>
              <a:custGeom>
                <a:avLst/>
                <a:gdLst>
                  <a:gd name="T0" fmla="*/ 239 w 479"/>
                  <a:gd name="T1" fmla="*/ 76 h 154"/>
                  <a:gd name="T2" fmla="*/ 238 w 479"/>
                  <a:gd name="T3" fmla="*/ 77 h 154"/>
                  <a:gd name="T4" fmla="*/ 0 w 479"/>
                  <a:gd name="T5" fmla="*/ 1 h 154"/>
                  <a:gd name="T6" fmla="*/ 1 w 479"/>
                  <a:gd name="T7" fmla="*/ 0 h 154"/>
                  <a:gd name="T8" fmla="*/ 239 w 479"/>
                  <a:gd name="T9" fmla="*/ 76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4"/>
                  <a:gd name="T17" fmla="*/ 479 w 479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4">
                    <a:moveTo>
                      <a:pt x="479" y="152"/>
                    </a:moveTo>
                    <a:lnTo>
                      <a:pt x="477" y="15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79" y="152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0" name="Freeform 111"/>
              <p:cNvSpPr>
                <a:spLocks/>
              </p:cNvSpPr>
              <p:nvPr/>
            </p:nvSpPr>
            <p:spPr bwMode="auto">
              <a:xfrm>
                <a:off x="306" y="1400"/>
                <a:ext cx="239" cy="77"/>
              </a:xfrm>
              <a:custGeom>
                <a:avLst/>
                <a:gdLst>
                  <a:gd name="T0" fmla="*/ 239 w 478"/>
                  <a:gd name="T1" fmla="*/ 76 h 155"/>
                  <a:gd name="T2" fmla="*/ 239 w 478"/>
                  <a:gd name="T3" fmla="*/ 77 h 155"/>
                  <a:gd name="T4" fmla="*/ 0 w 478"/>
                  <a:gd name="T5" fmla="*/ 1 h 155"/>
                  <a:gd name="T6" fmla="*/ 1 w 478"/>
                  <a:gd name="T7" fmla="*/ 0 h 155"/>
                  <a:gd name="T8" fmla="*/ 239 w 478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155"/>
                  <a:gd name="T17" fmla="*/ 478 w 478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155">
                    <a:moveTo>
                      <a:pt x="478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78" y="153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1" name="Freeform 112"/>
              <p:cNvSpPr>
                <a:spLocks/>
              </p:cNvSpPr>
              <p:nvPr/>
            </p:nvSpPr>
            <p:spPr bwMode="auto">
              <a:xfrm>
                <a:off x="305" y="1400"/>
                <a:ext cx="239" cy="79"/>
              </a:xfrm>
              <a:custGeom>
                <a:avLst/>
                <a:gdLst>
                  <a:gd name="T0" fmla="*/ 239 w 479"/>
                  <a:gd name="T1" fmla="*/ 77 h 156"/>
                  <a:gd name="T2" fmla="*/ 238 w 479"/>
                  <a:gd name="T3" fmla="*/ 79 h 156"/>
                  <a:gd name="T4" fmla="*/ 0 w 479"/>
                  <a:gd name="T5" fmla="*/ 2 h 156"/>
                  <a:gd name="T6" fmla="*/ 1 w 479"/>
                  <a:gd name="T7" fmla="*/ 0 h 156"/>
                  <a:gd name="T8" fmla="*/ 239 w 479"/>
                  <a:gd name="T9" fmla="*/ 7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6"/>
                  <a:gd name="T17" fmla="*/ 479 w 479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6">
                    <a:moveTo>
                      <a:pt x="479" y="153"/>
                    </a:moveTo>
                    <a:lnTo>
                      <a:pt x="477" y="15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79" y="153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2" name="Freeform 113"/>
              <p:cNvSpPr>
                <a:spLocks/>
              </p:cNvSpPr>
              <p:nvPr/>
            </p:nvSpPr>
            <p:spPr bwMode="auto">
              <a:xfrm>
                <a:off x="304" y="1402"/>
                <a:ext cx="239" cy="77"/>
              </a:xfrm>
              <a:custGeom>
                <a:avLst/>
                <a:gdLst>
                  <a:gd name="T0" fmla="*/ 239 w 479"/>
                  <a:gd name="T1" fmla="*/ 76 h 155"/>
                  <a:gd name="T2" fmla="*/ 238 w 479"/>
                  <a:gd name="T3" fmla="*/ 77 h 155"/>
                  <a:gd name="T4" fmla="*/ 0 w 479"/>
                  <a:gd name="T5" fmla="*/ 1 h 155"/>
                  <a:gd name="T6" fmla="*/ 1 w 479"/>
                  <a:gd name="T7" fmla="*/ 0 h 155"/>
                  <a:gd name="T8" fmla="*/ 239 w 479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5"/>
                  <a:gd name="T17" fmla="*/ 479 w 479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5">
                    <a:moveTo>
                      <a:pt x="479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79" y="153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3" name="Freeform 114"/>
              <p:cNvSpPr>
                <a:spLocks/>
              </p:cNvSpPr>
              <p:nvPr/>
            </p:nvSpPr>
            <p:spPr bwMode="auto">
              <a:xfrm>
                <a:off x="301" y="1403"/>
                <a:ext cx="242" cy="84"/>
              </a:xfrm>
              <a:custGeom>
                <a:avLst/>
                <a:gdLst>
                  <a:gd name="T0" fmla="*/ 242 w 483"/>
                  <a:gd name="T1" fmla="*/ 77 h 168"/>
                  <a:gd name="T2" fmla="*/ 238 w 483"/>
                  <a:gd name="T3" fmla="*/ 84 h 168"/>
                  <a:gd name="T4" fmla="*/ 0 w 483"/>
                  <a:gd name="T5" fmla="*/ 6 h 168"/>
                  <a:gd name="T6" fmla="*/ 3 w 483"/>
                  <a:gd name="T7" fmla="*/ 0 h 168"/>
                  <a:gd name="T8" fmla="*/ 242 w 483"/>
                  <a:gd name="T9" fmla="*/ 77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3"/>
                  <a:gd name="T16" fmla="*/ 0 h 168"/>
                  <a:gd name="T17" fmla="*/ 483 w 483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3" h="168">
                    <a:moveTo>
                      <a:pt x="483" y="153"/>
                    </a:moveTo>
                    <a:lnTo>
                      <a:pt x="475" y="168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483" y="153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4" name="Freeform 115"/>
              <p:cNvSpPr>
                <a:spLocks/>
              </p:cNvSpPr>
              <p:nvPr/>
            </p:nvSpPr>
            <p:spPr bwMode="auto">
              <a:xfrm>
                <a:off x="303" y="1403"/>
                <a:ext cx="240" cy="77"/>
              </a:xfrm>
              <a:custGeom>
                <a:avLst/>
                <a:gdLst>
                  <a:gd name="T0" fmla="*/ 240 w 478"/>
                  <a:gd name="T1" fmla="*/ 77 h 154"/>
                  <a:gd name="T2" fmla="*/ 239 w 478"/>
                  <a:gd name="T3" fmla="*/ 77 h 154"/>
                  <a:gd name="T4" fmla="*/ 0 w 478"/>
                  <a:gd name="T5" fmla="*/ 1 h 154"/>
                  <a:gd name="T6" fmla="*/ 1 w 478"/>
                  <a:gd name="T7" fmla="*/ 0 h 154"/>
                  <a:gd name="T8" fmla="*/ 240 w 478"/>
                  <a:gd name="T9" fmla="*/ 7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154"/>
                  <a:gd name="T17" fmla="*/ 478 w 478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154">
                    <a:moveTo>
                      <a:pt x="478" y="153"/>
                    </a:moveTo>
                    <a:lnTo>
                      <a:pt x="477" y="15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78" y="153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5" name="Freeform 116"/>
              <p:cNvSpPr>
                <a:spLocks/>
              </p:cNvSpPr>
              <p:nvPr/>
            </p:nvSpPr>
            <p:spPr bwMode="auto">
              <a:xfrm>
                <a:off x="303" y="1404"/>
                <a:ext cx="239" cy="78"/>
              </a:xfrm>
              <a:custGeom>
                <a:avLst/>
                <a:gdLst>
                  <a:gd name="T0" fmla="*/ 239 w 477"/>
                  <a:gd name="T1" fmla="*/ 76 h 156"/>
                  <a:gd name="T2" fmla="*/ 239 w 477"/>
                  <a:gd name="T3" fmla="*/ 78 h 156"/>
                  <a:gd name="T4" fmla="*/ 0 w 477"/>
                  <a:gd name="T5" fmla="*/ 1 h 156"/>
                  <a:gd name="T6" fmla="*/ 0 w 477"/>
                  <a:gd name="T7" fmla="*/ 0 h 156"/>
                  <a:gd name="T8" fmla="*/ 239 w 477"/>
                  <a:gd name="T9" fmla="*/ 7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56"/>
                  <a:gd name="T17" fmla="*/ 477 w 477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56">
                    <a:moveTo>
                      <a:pt x="477" y="152"/>
                    </a:moveTo>
                    <a:lnTo>
                      <a:pt x="477" y="15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7" y="152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6" name="Freeform 117"/>
              <p:cNvSpPr>
                <a:spLocks/>
              </p:cNvSpPr>
              <p:nvPr/>
            </p:nvSpPr>
            <p:spPr bwMode="auto">
              <a:xfrm>
                <a:off x="303" y="1405"/>
                <a:ext cx="239" cy="78"/>
              </a:xfrm>
              <a:custGeom>
                <a:avLst/>
                <a:gdLst>
                  <a:gd name="T0" fmla="*/ 239 w 479"/>
                  <a:gd name="T1" fmla="*/ 78 h 156"/>
                  <a:gd name="T2" fmla="*/ 238 w 479"/>
                  <a:gd name="T3" fmla="*/ 78 h 156"/>
                  <a:gd name="T4" fmla="*/ 0 w 479"/>
                  <a:gd name="T5" fmla="*/ 2 h 156"/>
                  <a:gd name="T6" fmla="*/ 1 w 479"/>
                  <a:gd name="T7" fmla="*/ 0 h 156"/>
                  <a:gd name="T8" fmla="*/ 239 w 479"/>
                  <a:gd name="T9" fmla="*/ 78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6"/>
                  <a:gd name="T17" fmla="*/ 479 w 479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6">
                    <a:moveTo>
                      <a:pt x="479" y="155"/>
                    </a:moveTo>
                    <a:lnTo>
                      <a:pt x="477" y="15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79" y="155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7" name="Freeform 118"/>
              <p:cNvSpPr>
                <a:spLocks/>
              </p:cNvSpPr>
              <p:nvPr/>
            </p:nvSpPr>
            <p:spPr bwMode="auto">
              <a:xfrm>
                <a:off x="302" y="1406"/>
                <a:ext cx="239" cy="78"/>
              </a:xfrm>
              <a:custGeom>
                <a:avLst/>
                <a:gdLst>
                  <a:gd name="T0" fmla="*/ 239 w 479"/>
                  <a:gd name="T1" fmla="*/ 77 h 154"/>
                  <a:gd name="T2" fmla="*/ 238 w 479"/>
                  <a:gd name="T3" fmla="*/ 78 h 154"/>
                  <a:gd name="T4" fmla="*/ 0 w 479"/>
                  <a:gd name="T5" fmla="*/ 1 h 154"/>
                  <a:gd name="T6" fmla="*/ 1 w 479"/>
                  <a:gd name="T7" fmla="*/ 0 h 154"/>
                  <a:gd name="T8" fmla="*/ 239 w 479"/>
                  <a:gd name="T9" fmla="*/ 7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4"/>
                  <a:gd name="T17" fmla="*/ 479 w 479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4">
                    <a:moveTo>
                      <a:pt x="479" y="152"/>
                    </a:moveTo>
                    <a:lnTo>
                      <a:pt x="477" y="15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79" y="152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8" name="Freeform 119"/>
              <p:cNvSpPr>
                <a:spLocks/>
              </p:cNvSpPr>
              <p:nvPr/>
            </p:nvSpPr>
            <p:spPr bwMode="auto">
              <a:xfrm>
                <a:off x="302" y="1407"/>
                <a:ext cx="238" cy="77"/>
              </a:xfrm>
              <a:custGeom>
                <a:avLst/>
                <a:gdLst>
                  <a:gd name="T0" fmla="*/ 238 w 477"/>
                  <a:gd name="T1" fmla="*/ 76 h 155"/>
                  <a:gd name="T2" fmla="*/ 238 w 477"/>
                  <a:gd name="T3" fmla="*/ 77 h 155"/>
                  <a:gd name="T4" fmla="*/ 0 w 477"/>
                  <a:gd name="T5" fmla="*/ 1 h 155"/>
                  <a:gd name="T6" fmla="*/ 0 w 477"/>
                  <a:gd name="T7" fmla="*/ 0 h 155"/>
                  <a:gd name="T8" fmla="*/ 238 w 477"/>
                  <a:gd name="T9" fmla="*/ 76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55"/>
                  <a:gd name="T17" fmla="*/ 477 w 477"/>
                  <a:gd name="T18" fmla="*/ 155 h 1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55">
                    <a:moveTo>
                      <a:pt x="477" y="153"/>
                    </a:moveTo>
                    <a:lnTo>
                      <a:pt x="477" y="15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7" y="15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9" name="Freeform 120"/>
              <p:cNvSpPr>
                <a:spLocks/>
              </p:cNvSpPr>
              <p:nvPr/>
            </p:nvSpPr>
            <p:spPr bwMode="auto">
              <a:xfrm>
                <a:off x="301" y="1408"/>
                <a:ext cx="239" cy="78"/>
              </a:xfrm>
              <a:custGeom>
                <a:avLst/>
                <a:gdLst>
                  <a:gd name="T0" fmla="*/ 239 w 478"/>
                  <a:gd name="T1" fmla="*/ 77 h 156"/>
                  <a:gd name="T2" fmla="*/ 239 w 478"/>
                  <a:gd name="T3" fmla="*/ 78 h 156"/>
                  <a:gd name="T4" fmla="*/ 0 w 478"/>
                  <a:gd name="T5" fmla="*/ 1 h 156"/>
                  <a:gd name="T6" fmla="*/ 1 w 478"/>
                  <a:gd name="T7" fmla="*/ 0 h 156"/>
                  <a:gd name="T8" fmla="*/ 239 w 478"/>
                  <a:gd name="T9" fmla="*/ 7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156"/>
                  <a:gd name="T17" fmla="*/ 478 w 47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156">
                    <a:moveTo>
                      <a:pt x="478" y="153"/>
                    </a:moveTo>
                    <a:lnTo>
                      <a:pt x="477" y="15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78" y="153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0" name="Freeform 121"/>
              <p:cNvSpPr>
                <a:spLocks/>
              </p:cNvSpPr>
              <p:nvPr/>
            </p:nvSpPr>
            <p:spPr bwMode="auto">
              <a:xfrm>
                <a:off x="301" y="1409"/>
                <a:ext cx="238" cy="78"/>
              </a:xfrm>
              <a:custGeom>
                <a:avLst/>
                <a:gdLst>
                  <a:gd name="T0" fmla="*/ 238 w 477"/>
                  <a:gd name="T1" fmla="*/ 77 h 156"/>
                  <a:gd name="T2" fmla="*/ 237 w 477"/>
                  <a:gd name="T3" fmla="*/ 78 h 156"/>
                  <a:gd name="T4" fmla="*/ 0 w 477"/>
                  <a:gd name="T5" fmla="*/ 1 h 156"/>
                  <a:gd name="T6" fmla="*/ 0 w 477"/>
                  <a:gd name="T7" fmla="*/ 0 h 156"/>
                  <a:gd name="T8" fmla="*/ 238 w 477"/>
                  <a:gd name="T9" fmla="*/ 7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56"/>
                  <a:gd name="T17" fmla="*/ 477 w 477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56">
                    <a:moveTo>
                      <a:pt x="477" y="154"/>
                    </a:moveTo>
                    <a:lnTo>
                      <a:pt x="475" y="15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7" y="154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1" name="Freeform 122"/>
              <p:cNvSpPr>
                <a:spLocks/>
              </p:cNvSpPr>
              <p:nvPr/>
            </p:nvSpPr>
            <p:spPr bwMode="auto">
              <a:xfrm>
                <a:off x="298" y="1410"/>
                <a:ext cx="241" cy="85"/>
              </a:xfrm>
              <a:custGeom>
                <a:avLst/>
                <a:gdLst>
                  <a:gd name="T0" fmla="*/ 241 w 482"/>
                  <a:gd name="T1" fmla="*/ 77 h 171"/>
                  <a:gd name="T2" fmla="*/ 239 w 482"/>
                  <a:gd name="T3" fmla="*/ 85 h 171"/>
                  <a:gd name="T4" fmla="*/ 0 w 482"/>
                  <a:gd name="T5" fmla="*/ 8 h 171"/>
                  <a:gd name="T6" fmla="*/ 4 w 482"/>
                  <a:gd name="T7" fmla="*/ 0 h 171"/>
                  <a:gd name="T8" fmla="*/ 241 w 482"/>
                  <a:gd name="T9" fmla="*/ 77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171"/>
                  <a:gd name="T17" fmla="*/ 482 w 482"/>
                  <a:gd name="T18" fmla="*/ 171 h 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171">
                    <a:moveTo>
                      <a:pt x="482" y="155"/>
                    </a:moveTo>
                    <a:lnTo>
                      <a:pt x="477" y="171"/>
                    </a:lnTo>
                    <a:lnTo>
                      <a:pt x="0" y="17"/>
                    </a:lnTo>
                    <a:lnTo>
                      <a:pt x="7" y="0"/>
                    </a:lnTo>
                    <a:lnTo>
                      <a:pt x="482" y="15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2" name="Freeform 123"/>
              <p:cNvSpPr>
                <a:spLocks/>
              </p:cNvSpPr>
              <p:nvPr/>
            </p:nvSpPr>
            <p:spPr bwMode="auto">
              <a:xfrm>
                <a:off x="300" y="1410"/>
                <a:ext cx="239" cy="79"/>
              </a:xfrm>
              <a:custGeom>
                <a:avLst/>
                <a:gdLst>
                  <a:gd name="T0" fmla="*/ 239 w 477"/>
                  <a:gd name="T1" fmla="*/ 78 h 158"/>
                  <a:gd name="T2" fmla="*/ 239 w 477"/>
                  <a:gd name="T3" fmla="*/ 79 h 158"/>
                  <a:gd name="T4" fmla="*/ 0 w 477"/>
                  <a:gd name="T5" fmla="*/ 2 h 158"/>
                  <a:gd name="T6" fmla="*/ 1 w 477"/>
                  <a:gd name="T7" fmla="*/ 0 h 158"/>
                  <a:gd name="T8" fmla="*/ 239 w 477"/>
                  <a:gd name="T9" fmla="*/ 78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58"/>
                  <a:gd name="T17" fmla="*/ 477 w 477"/>
                  <a:gd name="T18" fmla="*/ 158 h 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58">
                    <a:moveTo>
                      <a:pt x="477" y="155"/>
                    </a:moveTo>
                    <a:lnTo>
                      <a:pt x="477" y="15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77" y="15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3" name="Freeform 124"/>
              <p:cNvSpPr>
                <a:spLocks/>
              </p:cNvSpPr>
              <p:nvPr/>
            </p:nvSpPr>
            <p:spPr bwMode="auto">
              <a:xfrm>
                <a:off x="299" y="1411"/>
                <a:ext cx="240" cy="79"/>
              </a:xfrm>
              <a:custGeom>
                <a:avLst/>
                <a:gdLst>
                  <a:gd name="T0" fmla="*/ 240 w 479"/>
                  <a:gd name="T1" fmla="*/ 77 h 157"/>
                  <a:gd name="T2" fmla="*/ 239 w 479"/>
                  <a:gd name="T3" fmla="*/ 79 h 157"/>
                  <a:gd name="T4" fmla="*/ 0 w 479"/>
                  <a:gd name="T5" fmla="*/ 2 h 157"/>
                  <a:gd name="T6" fmla="*/ 1 w 479"/>
                  <a:gd name="T7" fmla="*/ 0 h 157"/>
                  <a:gd name="T8" fmla="*/ 240 w 479"/>
                  <a:gd name="T9" fmla="*/ 77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57"/>
                  <a:gd name="T17" fmla="*/ 479 w 479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57">
                    <a:moveTo>
                      <a:pt x="479" y="154"/>
                    </a:moveTo>
                    <a:lnTo>
                      <a:pt x="477" y="15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79" y="154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4" name="Freeform 125"/>
              <p:cNvSpPr>
                <a:spLocks/>
              </p:cNvSpPr>
              <p:nvPr/>
            </p:nvSpPr>
            <p:spPr bwMode="auto">
              <a:xfrm>
                <a:off x="298" y="1413"/>
                <a:ext cx="240" cy="79"/>
              </a:xfrm>
              <a:custGeom>
                <a:avLst/>
                <a:gdLst>
                  <a:gd name="T0" fmla="*/ 240 w 478"/>
                  <a:gd name="T1" fmla="*/ 77 h 158"/>
                  <a:gd name="T2" fmla="*/ 239 w 478"/>
                  <a:gd name="T3" fmla="*/ 79 h 158"/>
                  <a:gd name="T4" fmla="*/ 0 w 478"/>
                  <a:gd name="T5" fmla="*/ 1 h 158"/>
                  <a:gd name="T6" fmla="*/ 1 w 478"/>
                  <a:gd name="T7" fmla="*/ 0 h 158"/>
                  <a:gd name="T8" fmla="*/ 240 w 478"/>
                  <a:gd name="T9" fmla="*/ 77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158"/>
                  <a:gd name="T17" fmla="*/ 478 w 478"/>
                  <a:gd name="T18" fmla="*/ 158 h 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158">
                    <a:moveTo>
                      <a:pt x="478" y="154"/>
                    </a:moveTo>
                    <a:lnTo>
                      <a:pt x="477" y="15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78" y="154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5" name="Freeform 126"/>
              <p:cNvSpPr>
                <a:spLocks/>
              </p:cNvSpPr>
              <p:nvPr/>
            </p:nvSpPr>
            <p:spPr bwMode="auto">
              <a:xfrm>
                <a:off x="298" y="1415"/>
                <a:ext cx="239" cy="79"/>
              </a:xfrm>
              <a:custGeom>
                <a:avLst/>
                <a:gdLst>
                  <a:gd name="T0" fmla="*/ 239 w 477"/>
                  <a:gd name="T1" fmla="*/ 78 h 158"/>
                  <a:gd name="T2" fmla="*/ 238 w 477"/>
                  <a:gd name="T3" fmla="*/ 79 h 158"/>
                  <a:gd name="T4" fmla="*/ 0 w 477"/>
                  <a:gd name="T5" fmla="*/ 2 h 158"/>
                  <a:gd name="T6" fmla="*/ 0 w 477"/>
                  <a:gd name="T7" fmla="*/ 0 h 158"/>
                  <a:gd name="T8" fmla="*/ 239 w 477"/>
                  <a:gd name="T9" fmla="*/ 78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58"/>
                  <a:gd name="T17" fmla="*/ 477 w 477"/>
                  <a:gd name="T18" fmla="*/ 158 h 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58">
                    <a:moveTo>
                      <a:pt x="477" y="155"/>
                    </a:moveTo>
                    <a:lnTo>
                      <a:pt x="475" y="15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7" y="155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6" name="Freeform 127"/>
              <p:cNvSpPr>
                <a:spLocks/>
              </p:cNvSpPr>
              <p:nvPr/>
            </p:nvSpPr>
            <p:spPr bwMode="auto">
              <a:xfrm>
                <a:off x="298" y="1416"/>
                <a:ext cx="238" cy="79"/>
              </a:xfrm>
              <a:custGeom>
                <a:avLst/>
                <a:gdLst>
                  <a:gd name="T0" fmla="*/ 238 w 477"/>
                  <a:gd name="T1" fmla="*/ 77 h 157"/>
                  <a:gd name="T2" fmla="*/ 238 w 477"/>
                  <a:gd name="T3" fmla="*/ 79 h 157"/>
                  <a:gd name="T4" fmla="*/ 0 w 477"/>
                  <a:gd name="T5" fmla="*/ 2 h 157"/>
                  <a:gd name="T6" fmla="*/ 1 w 477"/>
                  <a:gd name="T7" fmla="*/ 0 h 157"/>
                  <a:gd name="T8" fmla="*/ 238 w 477"/>
                  <a:gd name="T9" fmla="*/ 77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57"/>
                  <a:gd name="T17" fmla="*/ 477 w 477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57">
                    <a:moveTo>
                      <a:pt x="477" y="154"/>
                    </a:moveTo>
                    <a:lnTo>
                      <a:pt x="477" y="15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77" y="154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7" name="Freeform 128"/>
              <p:cNvSpPr>
                <a:spLocks/>
              </p:cNvSpPr>
              <p:nvPr/>
            </p:nvSpPr>
            <p:spPr bwMode="auto">
              <a:xfrm>
                <a:off x="296" y="1418"/>
                <a:ext cx="240" cy="85"/>
              </a:xfrm>
              <a:custGeom>
                <a:avLst/>
                <a:gdLst>
                  <a:gd name="T0" fmla="*/ 240 w 480"/>
                  <a:gd name="T1" fmla="*/ 77 h 171"/>
                  <a:gd name="T2" fmla="*/ 238 w 480"/>
                  <a:gd name="T3" fmla="*/ 85 h 171"/>
                  <a:gd name="T4" fmla="*/ 0 w 480"/>
                  <a:gd name="T5" fmla="*/ 8 h 171"/>
                  <a:gd name="T6" fmla="*/ 2 w 480"/>
                  <a:gd name="T7" fmla="*/ 0 h 171"/>
                  <a:gd name="T8" fmla="*/ 240 w 480"/>
                  <a:gd name="T9" fmla="*/ 77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71"/>
                  <a:gd name="T17" fmla="*/ 480 w 480"/>
                  <a:gd name="T18" fmla="*/ 171 h 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71">
                    <a:moveTo>
                      <a:pt x="480" y="154"/>
                    </a:moveTo>
                    <a:lnTo>
                      <a:pt x="475" y="171"/>
                    </a:lnTo>
                    <a:lnTo>
                      <a:pt x="0" y="16"/>
                    </a:lnTo>
                    <a:lnTo>
                      <a:pt x="3" y="0"/>
                    </a:lnTo>
                    <a:lnTo>
                      <a:pt x="480" y="154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8" name="Freeform 129"/>
              <p:cNvSpPr>
                <a:spLocks/>
              </p:cNvSpPr>
              <p:nvPr/>
            </p:nvSpPr>
            <p:spPr bwMode="auto">
              <a:xfrm>
                <a:off x="295" y="1426"/>
                <a:ext cx="239" cy="87"/>
              </a:xfrm>
              <a:custGeom>
                <a:avLst/>
                <a:gdLst>
                  <a:gd name="T0" fmla="*/ 239 w 477"/>
                  <a:gd name="T1" fmla="*/ 78 h 173"/>
                  <a:gd name="T2" fmla="*/ 238 w 477"/>
                  <a:gd name="T3" fmla="*/ 87 h 173"/>
                  <a:gd name="T4" fmla="*/ 0 w 477"/>
                  <a:gd name="T5" fmla="*/ 9 h 173"/>
                  <a:gd name="T6" fmla="*/ 1 w 477"/>
                  <a:gd name="T7" fmla="*/ 0 h 173"/>
                  <a:gd name="T8" fmla="*/ 239 w 477"/>
                  <a:gd name="T9" fmla="*/ 78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73"/>
                  <a:gd name="T17" fmla="*/ 477 w 477"/>
                  <a:gd name="T18" fmla="*/ 173 h 1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73">
                    <a:moveTo>
                      <a:pt x="477" y="155"/>
                    </a:moveTo>
                    <a:lnTo>
                      <a:pt x="475" y="173"/>
                    </a:lnTo>
                    <a:lnTo>
                      <a:pt x="0" y="17"/>
                    </a:lnTo>
                    <a:lnTo>
                      <a:pt x="2" y="0"/>
                    </a:lnTo>
                    <a:lnTo>
                      <a:pt x="477" y="155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9" name="Freeform 130"/>
              <p:cNvSpPr>
                <a:spLocks/>
              </p:cNvSpPr>
              <p:nvPr/>
            </p:nvSpPr>
            <p:spPr bwMode="auto">
              <a:xfrm>
                <a:off x="296" y="1426"/>
                <a:ext cx="238" cy="80"/>
              </a:xfrm>
              <a:custGeom>
                <a:avLst/>
                <a:gdLst>
                  <a:gd name="T0" fmla="*/ 238 w 475"/>
                  <a:gd name="T1" fmla="*/ 78 h 160"/>
                  <a:gd name="T2" fmla="*/ 238 w 475"/>
                  <a:gd name="T3" fmla="*/ 80 h 160"/>
                  <a:gd name="T4" fmla="*/ 0 w 475"/>
                  <a:gd name="T5" fmla="*/ 2 h 160"/>
                  <a:gd name="T6" fmla="*/ 0 w 475"/>
                  <a:gd name="T7" fmla="*/ 0 h 160"/>
                  <a:gd name="T8" fmla="*/ 238 w 475"/>
                  <a:gd name="T9" fmla="*/ 78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5"/>
                  <a:gd name="T16" fmla="*/ 0 h 160"/>
                  <a:gd name="T17" fmla="*/ 475 w 475"/>
                  <a:gd name="T18" fmla="*/ 160 h 1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5" h="160">
                    <a:moveTo>
                      <a:pt x="475" y="155"/>
                    </a:moveTo>
                    <a:lnTo>
                      <a:pt x="475" y="1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5" y="155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0" name="Freeform 131"/>
              <p:cNvSpPr>
                <a:spLocks/>
              </p:cNvSpPr>
              <p:nvPr/>
            </p:nvSpPr>
            <p:spPr bwMode="auto">
              <a:xfrm>
                <a:off x="295" y="1428"/>
                <a:ext cx="239" cy="80"/>
              </a:xfrm>
              <a:custGeom>
                <a:avLst/>
                <a:gdLst>
                  <a:gd name="T0" fmla="*/ 239 w 477"/>
                  <a:gd name="T1" fmla="*/ 78 h 161"/>
                  <a:gd name="T2" fmla="*/ 239 w 477"/>
                  <a:gd name="T3" fmla="*/ 80 h 161"/>
                  <a:gd name="T4" fmla="*/ 0 w 477"/>
                  <a:gd name="T5" fmla="*/ 2 h 161"/>
                  <a:gd name="T6" fmla="*/ 1 w 477"/>
                  <a:gd name="T7" fmla="*/ 0 h 161"/>
                  <a:gd name="T8" fmla="*/ 239 w 477"/>
                  <a:gd name="T9" fmla="*/ 7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1"/>
                  <a:gd name="T17" fmla="*/ 477 w 477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1">
                    <a:moveTo>
                      <a:pt x="477" y="156"/>
                    </a:moveTo>
                    <a:lnTo>
                      <a:pt x="477" y="161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C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1" name="Freeform 132"/>
              <p:cNvSpPr>
                <a:spLocks/>
              </p:cNvSpPr>
              <p:nvPr/>
            </p:nvSpPr>
            <p:spPr bwMode="auto">
              <a:xfrm>
                <a:off x="295" y="1430"/>
                <a:ext cx="239" cy="80"/>
              </a:xfrm>
              <a:custGeom>
                <a:avLst/>
                <a:gdLst>
                  <a:gd name="T0" fmla="*/ 239 w 477"/>
                  <a:gd name="T1" fmla="*/ 78 h 159"/>
                  <a:gd name="T2" fmla="*/ 239 w 477"/>
                  <a:gd name="T3" fmla="*/ 80 h 159"/>
                  <a:gd name="T4" fmla="*/ 0 w 477"/>
                  <a:gd name="T5" fmla="*/ 2 h 159"/>
                  <a:gd name="T6" fmla="*/ 0 w 477"/>
                  <a:gd name="T7" fmla="*/ 0 h 159"/>
                  <a:gd name="T8" fmla="*/ 239 w 477"/>
                  <a:gd name="T9" fmla="*/ 78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59"/>
                  <a:gd name="T17" fmla="*/ 477 w 477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59">
                    <a:moveTo>
                      <a:pt x="477" y="156"/>
                    </a:moveTo>
                    <a:lnTo>
                      <a:pt x="477" y="15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2" name="Freeform 133"/>
              <p:cNvSpPr>
                <a:spLocks/>
              </p:cNvSpPr>
              <p:nvPr/>
            </p:nvSpPr>
            <p:spPr bwMode="auto">
              <a:xfrm>
                <a:off x="295" y="1432"/>
                <a:ext cx="239" cy="81"/>
              </a:xfrm>
              <a:custGeom>
                <a:avLst/>
                <a:gdLst>
                  <a:gd name="T0" fmla="*/ 239 w 477"/>
                  <a:gd name="T1" fmla="*/ 78 h 161"/>
                  <a:gd name="T2" fmla="*/ 238 w 477"/>
                  <a:gd name="T3" fmla="*/ 81 h 161"/>
                  <a:gd name="T4" fmla="*/ 0 w 477"/>
                  <a:gd name="T5" fmla="*/ 3 h 161"/>
                  <a:gd name="T6" fmla="*/ 0 w 477"/>
                  <a:gd name="T7" fmla="*/ 0 h 161"/>
                  <a:gd name="T8" fmla="*/ 239 w 477"/>
                  <a:gd name="T9" fmla="*/ 7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1"/>
                  <a:gd name="T17" fmla="*/ 477 w 477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1">
                    <a:moveTo>
                      <a:pt x="477" y="156"/>
                    </a:moveTo>
                    <a:lnTo>
                      <a:pt x="475" y="16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3" name="Freeform 134"/>
              <p:cNvSpPr>
                <a:spLocks/>
              </p:cNvSpPr>
              <p:nvPr/>
            </p:nvSpPr>
            <p:spPr bwMode="auto">
              <a:xfrm>
                <a:off x="295" y="1435"/>
                <a:ext cx="239" cy="86"/>
              </a:xfrm>
              <a:custGeom>
                <a:avLst/>
                <a:gdLst>
                  <a:gd name="T0" fmla="*/ 238 w 477"/>
                  <a:gd name="T1" fmla="*/ 78 h 173"/>
                  <a:gd name="T2" fmla="*/ 239 w 477"/>
                  <a:gd name="T3" fmla="*/ 86 h 173"/>
                  <a:gd name="T4" fmla="*/ 0 w 477"/>
                  <a:gd name="T5" fmla="*/ 8 h 173"/>
                  <a:gd name="T6" fmla="*/ 0 w 477"/>
                  <a:gd name="T7" fmla="*/ 0 h 173"/>
                  <a:gd name="T8" fmla="*/ 238 w 477"/>
                  <a:gd name="T9" fmla="*/ 78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73"/>
                  <a:gd name="T17" fmla="*/ 477 w 477"/>
                  <a:gd name="T18" fmla="*/ 173 h 1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73">
                    <a:moveTo>
                      <a:pt x="475" y="156"/>
                    </a:moveTo>
                    <a:lnTo>
                      <a:pt x="477" y="173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475" y="156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4" name="Freeform 135"/>
              <p:cNvSpPr>
                <a:spLocks/>
              </p:cNvSpPr>
              <p:nvPr/>
            </p:nvSpPr>
            <p:spPr bwMode="auto">
              <a:xfrm>
                <a:off x="295" y="1435"/>
                <a:ext cx="238" cy="79"/>
              </a:xfrm>
              <a:custGeom>
                <a:avLst/>
                <a:gdLst>
                  <a:gd name="T0" fmla="*/ 238 w 475"/>
                  <a:gd name="T1" fmla="*/ 77 h 160"/>
                  <a:gd name="T2" fmla="*/ 238 w 475"/>
                  <a:gd name="T3" fmla="*/ 79 h 160"/>
                  <a:gd name="T4" fmla="*/ 0 w 475"/>
                  <a:gd name="T5" fmla="*/ 1 h 160"/>
                  <a:gd name="T6" fmla="*/ 0 w 475"/>
                  <a:gd name="T7" fmla="*/ 0 h 160"/>
                  <a:gd name="T8" fmla="*/ 238 w 475"/>
                  <a:gd name="T9" fmla="*/ 77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5"/>
                  <a:gd name="T16" fmla="*/ 0 h 160"/>
                  <a:gd name="T17" fmla="*/ 475 w 475"/>
                  <a:gd name="T18" fmla="*/ 160 h 1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5" h="160">
                    <a:moveTo>
                      <a:pt x="475" y="156"/>
                    </a:moveTo>
                    <a:lnTo>
                      <a:pt x="475" y="16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5" y="156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5" name="Freeform 136"/>
              <p:cNvSpPr>
                <a:spLocks/>
              </p:cNvSpPr>
              <p:nvPr/>
            </p:nvSpPr>
            <p:spPr bwMode="auto">
              <a:xfrm>
                <a:off x="295" y="1436"/>
                <a:ext cx="238" cy="79"/>
              </a:xfrm>
              <a:custGeom>
                <a:avLst/>
                <a:gdLst>
                  <a:gd name="T0" fmla="*/ 238 w 475"/>
                  <a:gd name="T1" fmla="*/ 79 h 158"/>
                  <a:gd name="T2" fmla="*/ 238 w 475"/>
                  <a:gd name="T3" fmla="*/ 79 h 158"/>
                  <a:gd name="T4" fmla="*/ 0 w 475"/>
                  <a:gd name="T5" fmla="*/ 1 h 158"/>
                  <a:gd name="T6" fmla="*/ 0 w 475"/>
                  <a:gd name="T7" fmla="*/ 0 h 158"/>
                  <a:gd name="T8" fmla="*/ 238 w 475"/>
                  <a:gd name="T9" fmla="*/ 79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5"/>
                  <a:gd name="T16" fmla="*/ 0 h 158"/>
                  <a:gd name="T17" fmla="*/ 475 w 475"/>
                  <a:gd name="T18" fmla="*/ 158 h 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5" h="158">
                    <a:moveTo>
                      <a:pt x="475" y="157"/>
                    </a:moveTo>
                    <a:lnTo>
                      <a:pt x="475" y="15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5" y="157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6" name="Freeform 137"/>
              <p:cNvSpPr>
                <a:spLocks/>
              </p:cNvSpPr>
              <p:nvPr/>
            </p:nvSpPr>
            <p:spPr bwMode="auto">
              <a:xfrm>
                <a:off x="295" y="1437"/>
                <a:ext cx="239" cy="80"/>
              </a:xfrm>
              <a:custGeom>
                <a:avLst/>
                <a:gdLst>
                  <a:gd name="T0" fmla="*/ 238 w 477"/>
                  <a:gd name="T1" fmla="*/ 78 h 160"/>
                  <a:gd name="T2" fmla="*/ 239 w 477"/>
                  <a:gd name="T3" fmla="*/ 80 h 160"/>
                  <a:gd name="T4" fmla="*/ 0 w 477"/>
                  <a:gd name="T5" fmla="*/ 1 h 160"/>
                  <a:gd name="T6" fmla="*/ 0 w 477"/>
                  <a:gd name="T7" fmla="*/ 0 h 160"/>
                  <a:gd name="T8" fmla="*/ 238 w 477"/>
                  <a:gd name="T9" fmla="*/ 78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0"/>
                  <a:gd name="T17" fmla="*/ 477 w 477"/>
                  <a:gd name="T18" fmla="*/ 160 h 1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0">
                    <a:moveTo>
                      <a:pt x="475" y="156"/>
                    </a:moveTo>
                    <a:lnTo>
                      <a:pt x="477" y="16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5" y="156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7" name="Freeform 138"/>
              <p:cNvSpPr>
                <a:spLocks/>
              </p:cNvSpPr>
              <p:nvPr/>
            </p:nvSpPr>
            <p:spPr bwMode="auto">
              <a:xfrm>
                <a:off x="295" y="1439"/>
                <a:ext cx="239" cy="79"/>
              </a:xfrm>
              <a:custGeom>
                <a:avLst/>
                <a:gdLst>
                  <a:gd name="T0" fmla="*/ 239 w 477"/>
                  <a:gd name="T1" fmla="*/ 78 h 160"/>
                  <a:gd name="T2" fmla="*/ 239 w 477"/>
                  <a:gd name="T3" fmla="*/ 79 h 160"/>
                  <a:gd name="T4" fmla="*/ 0 w 477"/>
                  <a:gd name="T5" fmla="*/ 1 h 160"/>
                  <a:gd name="T6" fmla="*/ 0 w 477"/>
                  <a:gd name="T7" fmla="*/ 0 h 160"/>
                  <a:gd name="T8" fmla="*/ 239 w 477"/>
                  <a:gd name="T9" fmla="*/ 78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0"/>
                  <a:gd name="T17" fmla="*/ 477 w 477"/>
                  <a:gd name="T18" fmla="*/ 160 h 1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0">
                    <a:moveTo>
                      <a:pt x="477" y="157"/>
                    </a:moveTo>
                    <a:lnTo>
                      <a:pt x="477" y="16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7" y="157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8" name="Freeform 139"/>
              <p:cNvSpPr>
                <a:spLocks/>
              </p:cNvSpPr>
              <p:nvPr/>
            </p:nvSpPr>
            <p:spPr bwMode="auto">
              <a:xfrm>
                <a:off x="295" y="1440"/>
                <a:ext cx="239" cy="80"/>
              </a:xfrm>
              <a:custGeom>
                <a:avLst/>
                <a:gdLst>
                  <a:gd name="T0" fmla="*/ 239 w 477"/>
                  <a:gd name="T1" fmla="*/ 79 h 161"/>
                  <a:gd name="T2" fmla="*/ 239 w 477"/>
                  <a:gd name="T3" fmla="*/ 80 h 161"/>
                  <a:gd name="T4" fmla="*/ 0 w 477"/>
                  <a:gd name="T5" fmla="*/ 1 h 161"/>
                  <a:gd name="T6" fmla="*/ 0 w 477"/>
                  <a:gd name="T7" fmla="*/ 0 h 161"/>
                  <a:gd name="T8" fmla="*/ 239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1"/>
                  <a:gd name="T17" fmla="*/ 477 w 477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1">
                    <a:moveTo>
                      <a:pt x="477" y="158"/>
                    </a:moveTo>
                    <a:lnTo>
                      <a:pt x="477" y="16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9" name="Freeform 140"/>
              <p:cNvSpPr>
                <a:spLocks/>
              </p:cNvSpPr>
              <p:nvPr/>
            </p:nvSpPr>
            <p:spPr bwMode="auto">
              <a:xfrm>
                <a:off x="295" y="1441"/>
                <a:ext cx="239" cy="80"/>
              </a:xfrm>
              <a:custGeom>
                <a:avLst/>
                <a:gdLst>
                  <a:gd name="T0" fmla="*/ 239 w 477"/>
                  <a:gd name="T1" fmla="*/ 79 h 160"/>
                  <a:gd name="T2" fmla="*/ 239 w 477"/>
                  <a:gd name="T3" fmla="*/ 80 h 160"/>
                  <a:gd name="T4" fmla="*/ 0 w 477"/>
                  <a:gd name="T5" fmla="*/ 2 h 160"/>
                  <a:gd name="T6" fmla="*/ 0 w 477"/>
                  <a:gd name="T7" fmla="*/ 0 h 160"/>
                  <a:gd name="T8" fmla="*/ 239 w 477"/>
                  <a:gd name="T9" fmla="*/ 79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0"/>
                  <a:gd name="T17" fmla="*/ 477 w 477"/>
                  <a:gd name="T18" fmla="*/ 160 h 1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0">
                    <a:moveTo>
                      <a:pt x="477" y="158"/>
                    </a:moveTo>
                    <a:lnTo>
                      <a:pt x="477" y="1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0" name="Freeform 141"/>
              <p:cNvSpPr>
                <a:spLocks/>
              </p:cNvSpPr>
              <p:nvPr/>
            </p:nvSpPr>
            <p:spPr bwMode="auto">
              <a:xfrm>
                <a:off x="295" y="1443"/>
                <a:ext cx="240" cy="85"/>
              </a:xfrm>
              <a:custGeom>
                <a:avLst/>
                <a:gdLst>
                  <a:gd name="T0" fmla="*/ 239 w 480"/>
                  <a:gd name="T1" fmla="*/ 78 h 171"/>
                  <a:gd name="T2" fmla="*/ 240 w 480"/>
                  <a:gd name="T3" fmla="*/ 85 h 171"/>
                  <a:gd name="T4" fmla="*/ 2 w 480"/>
                  <a:gd name="T5" fmla="*/ 6 h 171"/>
                  <a:gd name="T6" fmla="*/ 0 w 480"/>
                  <a:gd name="T7" fmla="*/ 0 h 171"/>
                  <a:gd name="T8" fmla="*/ 239 w 480"/>
                  <a:gd name="T9" fmla="*/ 78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71"/>
                  <a:gd name="T17" fmla="*/ 480 w 480"/>
                  <a:gd name="T18" fmla="*/ 171 h 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71">
                    <a:moveTo>
                      <a:pt x="477" y="156"/>
                    </a:moveTo>
                    <a:lnTo>
                      <a:pt x="480" y="171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1" name="Freeform 142"/>
              <p:cNvSpPr>
                <a:spLocks/>
              </p:cNvSpPr>
              <p:nvPr/>
            </p:nvSpPr>
            <p:spPr bwMode="auto">
              <a:xfrm>
                <a:off x="295" y="1443"/>
                <a:ext cx="239" cy="80"/>
              </a:xfrm>
              <a:custGeom>
                <a:avLst/>
                <a:gdLst>
                  <a:gd name="T0" fmla="*/ 239 w 477"/>
                  <a:gd name="T1" fmla="*/ 78 h 159"/>
                  <a:gd name="T2" fmla="*/ 239 w 477"/>
                  <a:gd name="T3" fmla="*/ 80 h 159"/>
                  <a:gd name="T4" fmla="*/ 1 w 477"/>
                  <a:gd name="T5" fmla="*/ 1 h 159"/>
                  <a:gd name="T6" fmla="*/ 0 w 477"/>
                  <a:gd name="T7" fmla="*/ 0 h 159"/>
                  <a:gd name="T8" fmla="*/ 239 w 477"/>
                  <a:gd name="T9" fmla="*/ 78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59"/>
                  <a:gd name="T17" fmla="*/ 477 w 477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59">
                    <a:moveTo>
                      <a:pt x="477" y="156"/>
                    </a:moveTo>
                    <a:lnTo>
                      <a:pt x="477" y="159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477" y="156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2" name="Freeform 143"/>
              <p:cNvSpPr>
                <a:spLocks/>
              </p:cNvSpPr>
              <p:nvPr/>
            </p:nvSpPr>
            <p:spPr bwMode="auto">
              <a:xfrm>
                <a:off x="296" y="1444"/>
                <a:ext cx="238" cy="80"/>
              </a:xfrm>
              <a:custGeom>
                <a:avLst/>
                <a:gdLst>
                  <a:gd name="T0" fmla="*/ 237 w 477"/>
                  <a:gd name="T1" fmla="*/ 78 h 162"/>
                  <a:gd name="T2" fmla="*/ 238 w 477"/>
                  <a:gd name="T3" fmla="*/ 80 h 162"/>
                  <a:gd name="T4" fmla="*/ 0 w 477"/>
                  <a:gd name="T5" fmla="*/ 2 h 162"/>
                  <a:gd name="T6" fmla="*/ 0 w 477"/>
                  <a:gd name="T7" fmla="*/ 0 h 162"/>
                  <a:gd name="T8" fmla="*/ 237 w 477"/>
                  <a:gd name="T9" fmla="*/ 78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2"/>
                  <a:gd name="T17" fmla="*/ 477 w 477"/>
                  <a:gd name="T18" fmla="*/ 162 h 1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2">
                    <a:moveTo>
                      <a:pt x="475" y="158"/>
                    </a:moveTo>
                    <a:lnTo>
                      <a:pt x="477" y="16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3" name="Freeform 144"/>
              <p:cNvSpPr>
                <a:spLocks/>
              </p:cNvSpPr>
              <p:nvPr/>
            </p:nvSpPr>
            <p:spPr bwMode="auto">
              <a:xfrm>
                <a:off x="296" y="1445"/>
                <a:ext cx="238" cy="81"/>
              </a:xfrm>
              <a:custGeom>
                <a:avLst/>
                <a:gdLst>
                  <a:gd name="T0" fmla="*/ 238 w 477"/>
                  <a:gd name="T1" fmla="*/ 79 h 161"/>
                  <a:gd name="T2" fmla="*/ 238 w 477"/>
                  <a:gd name="T3" fmla="*/ 81 h 161"/>
                  <a:gd name="T4" fmla="*/ 0 w 477"/>
                  <a:gd name="T5" fmla="*/ 2 h 161"/>
                  <a:gd name="T6" fmla="*/ 0 w 477"/>
                  <a:gd name="T7" fmla="*/ 0 h 161"/>
                  <a:gd name="T8" fmla="*/ 238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1"/>
                  <a:gd name="T17" fmla="*/ 477 w 477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1">
                    <a:moveTo>
                      <a:pt x="477" y="158"/>
                    </a:moveTo>
                    <a:lnTo>
                      <a:pt x="477" y="16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4" name="Freeform 145"/>
              <p:cNvSpPr>
                <a:spLocks/>
              </p:cNvSpPr>
              <p:nvPr/>
            </p:nvSpPr>
            <p:spPr bwMode="auto">
              <a:xfrm>
                <a:off x="297" y="1447"/>
                <a:ext cx="237" cy="81"/>
              </a:xfrm>
              <a:custGeom>
                <a:avLst/>
                <a:gdLst>
                  <a:gd name="T0" fmla="*/ 237 w 476"/>
                  <a:gd name="T1" fmla="*/ 79 h 161"/>
                  <a:gd name="T2" fmla="*/ 237 w 476"/>
                  <a:gd name="T3" fmla="*/ 81 h 161"/>
                  <a:gd name="T4" fmla="*/ 0 w 476"/>
                  <a:gd name="T5" fmla="*/ 2 h 161"/>
                  <a:gd name="T6" fmla="*/ 0 w 476"/>
                  <a:gd name="T7" fmla="*/ 0 h 161"/>
                  <a:gd name="T8" fmla="*/ 237 w 476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6"/>
                  <a:gd name="T16" fmla="*/ 0 h 161"/>
                  <a:gd name="T17" fmla="*/ 476 w 476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6" h="161">
                    <a:moveTo>
                      <a:pt x="476" y="158"/>
                    </a:moveTo>
                    <a:lnTo>
                      <a:pt x="476" y="16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6" y="158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5" name="Freeform 146"/>
              <p:cNvSpPr>
                <a:spLocks/>
              </p:cNvSpPr>
              <p:nvPr/>
            </p:nvSpPr>
            <p:spPr bwMode="auto">
              <a:xfrm>
                <a:off x="297" y="1449"/>
                <a:ext cx="238" cy="79"/>
              </a:xfrm>
              <a:custGeom>
                <a:avLst/>
                <a:gdLst>
                  <a:gd name="T0" fmla="*/ 238 w 477"/>
                  <a:gd name="T1" fmla="*/ 78 h 160"/>
                  <a:gd name="T2" fmla="*/ 238 w 477"/>
                  <a:gd name="T3" fmla="*/ 79 h 160"/>
                  <a:gd name="T4" fmla="*/ 0 w 477"/>
                  <a:gd name="T5" fmla="*/ 1 h 160"/>
                  <a:gd name="T6" fmla="*/ 0 w 477"/>
                  <a:gd name="T7" fmla="*/ 0 h 160"/>
                  <a:gd name="T8" fmla="*/ 238 w 477"/>
                  <a:gd name="T9" fmla="*/ 78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0"/>
                  <a:gd name="T17" fmla="*/ 477 w 477"/>
                  <a:gd name="T18" fmla="*/ 160 h 1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0">
                    <a:moveTo>
                      <a:pt x="476" y="158"/>
                    </a:moveTo>
                    <a:lnTo>
                      <a:pt x="477" y="16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6" y="158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6" name="Freeform 147"/>
              <p:cNvSpPr>
                <a:spLocks/>
              </p:cNvSpPr>
              <p:nvPr/>
            </p:nvSpPr>
            <p:spPr bwMode="auto">
              <a:xfrm>
                <a:off x="297" y="1449"/>
                <a:ext cx="241" cy="86"/>
              </a:xfrm>
              <a:custGeom>
                <a:avLst/>
                <a:gdLst>
                  <a:gd name="T0" fmla="*/ 239 w 482"/>
                  <a:gd name="T1" fmla="*/ 79 h 171"/>
                  <a:gd name="T2" fmla="*/ 241 w 482"/>
                  <a:gd name="T3" fmla="*/ 86 h 171"/>
                  <a:gd name="T4" fmla="*/ 4 w 482"/>
                  <a:gd name="T5" fmla="*/ 7 h 171"/>
                  <a:gd name="T6" fmla="*/ 0 w 482"/>
                  <a:gd name="T7" fmla="*/ 0 h 171"/>
                  <a:gd name="T8" fmla="*/ 239 w 482"/>
                  <a:gd name="T9" fmla="*/ 79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171"/>
                  <a:gd name="T17" fmla="*/ 482 w 482"/>
                  <a:gd name="T18" fmla="*/ 171 h 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171">
                    <a:moveTo>
                      <a:pt x="477" y="158"/>
                    </a:moveTo>
                    <a:lnTo>
                      <a:pt x="482" y="171"/>
                    </a:lnTo>
                    <a:lnTo>
                      <a:pt x="7" y="1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7" name="Freeform 148"/>
              <p:cNvSpPr>
                <a:spLocks/>
              </p:cNvSpPr>
              <p:nvPr/>
            </p:nvSpPr>
            <p:spPr bwMode="auto">
              <a:xfrm>
                <a:off x="297" y="1449"/>
                <a:ext cx="238" cy="81"/>
              </a:xfrm>
              <a:custGeom>
                <a:avLst/>
                <a:gdLst>
                  <a:gd name="T0" fmla="*/ 238 w 477"/>
                  <a:gd name="T1" fmla="*/ 79 h 161"/>
                  <a:gd name="T2" fmla="*/ 238 w 477"/>
                  <a:gd name="T3" fmla="*/ 81 h 161"/>
                  <a:gd name="T4" fmla="*/ 1 w 477"/>
                  <a:gd name="T5" fmla="*/ 2 h 161"/>
                  <a:gd name="T6" fmla="*/ 0 w 477"/>
                  <a:gd name="T7" fmla="*/ 0 h 161"/>
                  <a:gd name="T8" fmla="*/ 238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1"/>
                  <a:gd name="T17" fmla="*/ 477 w 477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1">
                    <a:moveTo>
                      <a:pt x="477" y="158"/>
                    </a:moveTo>
                    <a:lnTo>
                      <a:pt x="477" y="16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8" name="Freeform 149"/>
              <p:cNvSpPr>
                <a:spLocks/>
              </p:cNvSpPr>
              <p:nvPr/>
            </p:nvSpPr>
            <p:spPr bwMode="auto">
              <a:xfrm>
                <a:off x="298" y="1451"/>
                <a:ext cx="238" cy="81"/>
              </a:xfrm>
              <a:custGeom>
                <a:avLst/>
                <a:gdLst>
                  <a:gd name="T0" fmla="*/ 237 w 477"/>
                  <a:gd name="T1" fmla="*/ 79 h 161"/>
                  <a:gd name="T2" fmla="*/ 238 w 477"/>
                  <a:gd name="T3" fmla="*/ 81 h 161"/>
                  <a:gd name="T4" fmla="*/ 1 w 477"/>
                  <a:gd name="T5" fmla="*/ 2 h 161"/>
                  <a:gd name="T6" fmla="*/ 0 w 477"/>
                  <a:gd name="T7" fmla="*/ 0 h 161"/>
                  <a:gd name="T8" fmla="*/ 237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1"/>
                  <a:gd name="T17" fmla="*/ 477 w 477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1">
                    <a:moveTo>
                      <a:pt x="475" y="158"/>
                    </a:moveTo>
                    <a:lnTo>
                      <a:pt x="477" y="161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9" name="Freeform 150"/>
              <p:cNvSpPr>
                <a:spLocks/>
              </p:cNvSpPr>
              <p:nvPr/>
            </p:nvSpPr>
            <p:spPr bwMode="auto">
              <a:xfrm>
                <a:off x="298" y="1453"/>
                <a:ext cx="239" cy="80"/>
              </a:xfrm>
              <a:custGeom>
                <a:avLst/>
                <a:gdLst>
                  <a:gd name="T0" fmla="*/ 238 w 477"/>
                  <a:gd name="T1" fmla="*/ 78 h 161"/>
                  <a:gd name="T2" fmla="*/ 239 w 477"/>
                  <a:gd name="T3" fmla="*/ 80 h 161"/>
                  <a:gd name="T4" fmla="*/ 1 w 477"/>
                  <a:gd name="T5" fmla="*/ 1 h 161"/>
                  <a:gd name="T6" fmla="*/ 0 w 477"/>
                  <a:gd name="T7" fmla="*/ 0 h 161"/>
                  <a:gd name="T8" fmla="*/ 238 w 477"/>
                  <a:gd name="T9" fmla="*/ 7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1"/>
                  <a:gd name="T17" fmla="*/ 477 w 477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1">
                    <a:moveTo>
                      <a:pt x="475" y="157"/>
                    </a:moveTo>
                    <a:lnTo>
                      <a:pt x="477" y="16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5" y="157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0" name="Freeform 151"/>
              <p:cNvSpPr>
                <a:spLocks/>
              </p:cNvSpPr>
              <p:nvPr/>
            </p:nvSpPr>
            <p:spPr bwMode="auto">
              <a:xfrm>
                <a:off x="299" y="1454"/>
                <a:ext cx="239" cy="81"/>
              </a:xfrm>
              <a:custGeom>
                <a:avLst/>
                <a:gdLst>
                  <a:gd name="T0" fmla="*/ 238 w 477"/>
                  <a:gd name="T1" fmla="*/ 79 h 161"/>
                  <a:gd name="T2" fmla="*/ 239 w 477"/>
                  <a:gd name="T3" fmla="*/ 81 h 161"/>
                  <a:gd name="T4" fmla="*/ 1 w 477"/>
                  <a:gd name="T5" fmla="*/ 2 h 161"/>
                  <a:gd name="T6" fmla="*/ 0 w 477"/>
                  <a:gd name="T7" fmla="*/ 0 h 161"/>
                  <a:gd name="T8" fmla="*/ 238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1"/>
                  <a:gd name="T17" fmla="*/ 477 w 477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1">
                    <a:moveTo>
                      <a:pt x="476" y="158"/>
                    </a:moveTo>
                    <a:lnTo>
                      <a:pt x="477" y="16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6" y="158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1" name="Freeform 152"/>
              <p:cNvSpPr>
                <a:spLocks/>
              </p:cNvSpPr>
              <p:nvPr/>
            </p:nvSpPr>
            <p:spPr bwMode="auto">
              <a:xfrm>
                <a:off x="300" y="1456"/>
                <a:ext cx="241" cy="85"/>
              </a:xfrm>
              <a:custGeom>
                <a:avLst/>
                <a:gdLst>
                  <a:gd name="T0" fmla="*/ 238 w 482"/>
                  <a:gd name="T1" fmla="*/ 79 h 170"/>
                  <a:gd name="T2" fmla="*/ 241 w 482"/>
                  <a:gd name="T3" fmla="*/ 85 h 170"/>
                  <a:gd name="T4" fmla="*/ 4 w 482"/>
                  <a:gd name="T5" fmla="*/ 5 h 170"/>
                  <a:gd name="T6" fmla="*/ 0 w 482"/>
                  <a:gd name="T7" fmla="*/ 0 h 170"/>
                  <a:gd name="T8" fmla="*/ 238 w 482"/>
                  <a:gd name="T9" fmla="*/ 79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170"/>
                  <a:gd name="T17" fmla="*/ 482 w 482"/>
                  <a:gd name="T18" fmla="*/ 170 h 1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170">
                    <a:moveTo>
                      <a:pt x="475" y="158"/>
                    </a:moveTo>
                    <a:lnTo>
                      <a:pt x="482" y="170"/>
                    </a:lnTo>
                    <a:lnTo>
                      <a:pt x="7" y="10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2" name="Freeform 153"/>
              <p:cNvSpPr>
                <a:spLocks/>
              </p:cNvSpPr>
              <p:nvPr/>
            </p:nvSpPr>
            <p:spPr bwMode="auto">
              <a:xfrm>
                <a:off x="300" y="1456"/>
                <a:ext cx="239" cy="81"/>
              </a:xfrm>
              <a:custGeom>
                <a:avLst/>
                <a:gdLst>
                  <a:gd name="T0" fmla="*/ 238 w 477"/>
                  <a:gd name="T1" fmla="*/ 79 h 161"/>
                  <a:gd name="T2" fmla="*/ 239 w 477"/>
                  <a:gd name="T3" fmla="*/ 81 h 161"/>
                  <a:gd name="T4" fmla="*/ 1 w 477"/>
                  <a:gd name="T5" fmla="*/ 2 h 161"/>
                  <a:gd name="T6" fmla="*/ 0 w 477"/>
                  <a:gd name="T7" fmla="*/ 0 h 161"/>
                  <a:gd name="T8" fmla="*/ 238 w 477"/>
                  <a:gd name="T9" fmla="*/ 79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7"/>
                  <a:gd name="T16" fmla="*/ 0 h 161"/>
                  <a:gd name="T17" fmla="*/ 477 w 477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7" h="161">
                    <a:moveTo>
                      <a:pt x="475" y="158"/>
                    </a:moveTo>
                    <a:lnTo>
                      <a:pt x="477" y="161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75" y="158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3" name="Freeform 154"/>
              <p:cNvSpPr>
                <a:spLocks/>
              </p:cNvSpPr>
              <p:nvPr/>
            </p:nvSpPr>
            <p:spPr bwMode="auto">
              <a:xfrm>
                <a:off x="301" y="1458"/>
                <a:ext cx="239" cy="80"/>
              </a:xfrm>
              <a:custGeom>
                <a:avLst/>
                <a:gdLst>
                  <a:gd name="T0" fmla="*/ 238 w 478"/>
                  <a:gd name="T1" fmla="*/ 78 h 161"/>
                  <a:gd name="T2" fmla="*/ 239 w 478"/>
                  <a:gd name="T3" fmla="*/ 80 h 161"/>
                  <a:gd name="T4" fmla="*/ 1 w 478"/>
                  <a:gd name="T5" fmla="*/ 1 h 161"/>
                  <a:gd name="T6" fmla="*/ 0 w 478"/>
                  <a:gd name="T7" fmla="*/ 0 h 161"/>
                  <a:gd name="T8" fmla="*/ 238 w 478"/>
                  <a:gd name="T9" fmla="*/ 7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161"/>
                  <a:gd name="T17" fmla="*/ 478 w 478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161">
                    <a:moveTo>
                      <a:pt x="475" y="157"/>
                    </a:moveTo>
                    <a:lnTo>
                      <a:pt x="478" y="16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5" y="157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4" name="Freeform 155"/>
              <p:cNvSpPr>
                <a:spLocks/>
              </p:cNvSpPr>
              <p:nvPr/>
            </p:nvSpPr>
            <p:spPr bwMode="auto">
              <a:xfrm>
                <a:off x="302" y="1459"/>
                <a:ext cx="239" cy="82"/>
              </a:xfrm>
              <a:custGeom>
                <a:avLst/>
                <a:gdLst>
                  <a:gd name="T0" fmla="*/ 238 w 479"/>
                  <a:gd name="T1" fmla="*/ 79 h 163"/>
                  <a:gd name="T2" fmla="*/ 239 w 479"/>
                  <a:gd name="T3" fmla="*/ 82 h 163"/>
                  <a:gd name="T4" fmla="*/ 2 w 479"/>
                  <a:gd name="T5" fmla="*/ 2 h 163"/>
                  <a:gd name="T6" fmla="*/ 0 w 479"/>
                  <a:gd name="T7" fmla="*/ 0 h 163"/>
                  <a:gd name="T8" fmla="*/ 238 w 479"/>
                  <a:gd name="T9" fmla="*/ 79 h 1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163"/>
                  <a:gd name="T17" fmla="*/ 479 w 479"/>
                  <a:gd name="T18" fmla="*/ 163 h 1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163">
                    <a:moveTo>
                      <a:pt x="477" y="158"/>
                    </a:moveTo>
                    <a:lnTo>
                      <a:pt x="479" y="16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77" y="15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5" name="Freeform 156"/>
              <p:cNvSpPr>
                <a:spLocks/>
              </p:cNvSpPr>
              <p:nvPr/>
            </p:nvSpPr>
            <p:spPr bwMode="auto">
              <a:xfrm>
                <a:off x="303" y="1461"/>
                <a:ext cx="242" cy="83"/>
              </a:xfrm>
              <a:custGeom>
                <a:avLst/>
                <a:gdLst>
                  <a:gd name="T0" fmla="*/ 238 w 483"/>
                  <a:gd name="T1" fmla="*/ 80 h 166"/>
                  <a:gd name="T2" fmla="*/ 242 w 483"/>
                  <a:gd name="T3" fmla="*/ 83 h 166"/>
                  <a:gd name="T4" fmla="*/ 4 w 483"/>
                  <a:gd name="T5" fmla="*/ 3 h 166"/>
                  <a:gd name="T6" fmla="*/ 0 w 483"/>
                  <a:gd name="T7" fmla="*/ 0 h 166"/>
                  <a:gd name="T8" fmla="*/ 238 w 483"/>
                  <a:gd name="T9" fmla="*/ 80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3"/>
                  <a:gd name="T16" fmla="*/ 0 h 166"/>
                  <a:gd name="T17" fmla="*/ 483 w 483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3" h="166">
                    <a:moveTo>
                      <a:pt x="475" y="160"/>
                    </a:moveTo>
                    <a:lnTo>
                      <a:pt x="483" y="166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75" y="160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6" name="Freeform 157"/>
              <p:cNvSpPr>
                <a:spLocks/>
              </p:cNvSpPr>
              <p:nvPr/>
            </p:nvSpPr>
            <p:spPr bwMode="auto">
              <a:xfrm>
                <a:off x="308" y="1464"/>
                <a:ext cx="242" cy="83"/>
              </a:xfrm>
              <a:custGeom>
                <a:avLst/>
                <a:gdLst>
                  <a:gd name="T0" fmla="*/ 237 w 485"/>
                  <a:gd name="T1" fmla="*/ 80 h 164"/>
                  <a:gd name="T2" fmla="*/ 242 w 485"/>
                  <a:gd name="T3" fmla="*/ 83 h 164"/>
                  <a:gd name="T4" fmla="*/ 5 w 485"/>
                  <a:gd name="T5" fmla="*/ 3 h 164"/>
                  <a:gd name="T6" fmla="*/ 0 w 485"/>
                  <a:gd name="T7" fmla="*/ 0 h 164"/>
                  <a:gd name="T8" fmla="*/ 237 w 485"/>
                  <a:gd name="T9" fmla="*/ 80 h 1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164"/>
                  <a:gd name="T17" fmla="*/ 485 w 485"/>
                  <a:gd name="T18" fmla="*/ 164 h 1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164">
                    <a:moveTo>
                      <a:pt x="475" y="159"/>
                    </a:moveTo>
                    <a:lnTo>
                      <a:pt x="485" y="164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475" y="159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7" name="Freeform 158"/>
              <p:cNvSpPr>
                <a:spLocks/>
              </p:cNvSpPr>
              <p:nvPr/>
            </p:nvSpPr>
            <p:spPr bwMode="auto">
              <a:xfrm>
                <a:off x="332" y="1385"/>
                <a:ext cx="244" cy="75"/>
              </a:xfrm>
              <a:custGeom>
                <a:avLst/>
                <a:gdLst>
                  <a:gd name="T0" fmla="*/ 244 w 489"/>
                  <a:gd name="T1" fmla="*/ 75 h 152"/>
                  <a:gd name="T2" fmla="*/ 238 w 489"/>
                  <a:gd name="T3" fmla="*/ 74 h 152"/>
                  <a:gd name="T4" fmla="*/ 0 w 489"/>
                  <a:gd name="T5" fmla="*/ 0 h 152"/>
                  <a:gd name="T6" fmla="*/ 6 w 489"/>
                  <a:gd name="T7" fmla="*/ 1 h 152"/>
                  <a:gd name="T8" fmla="*/ 244 w 489"/>
                  <a:gd name="T9" fmla="*/ 75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9"/>
                  <a:gd name="T16" fmla="*/ 0 h 152"/>
                  <a:gd name="T17" fmla="*/ 489 w 489"/>
                  <a:gd name="T18" fmla="*/ 152 h 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9" h="152">
                    <a:moveTo>
                      <a:pt x="489" y="152"/>
                    </a:moveTo>
                    <a:lnTo>
                      <a:pt x="477" y="150"/>
                    </a:lnTo>
                    <a:lnTo>
                      <a:pt x="0" y="0"/>
                    </a:lnTo>
                    <a:lnTo>
                      <a:pt x="12" y="2"/>
                    </a:lnTo>
                    <a:lnTo>
                      <a:pt x="489" y="152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8" name="Freeform 159"/>
              <p:cNvSpPr>
                <a:spLocks/>
              </p:cNvSpPr>
              <p:nvPr/>
            </p:nvSpPr>
            <p:spPr bwMode="auto">
              <a:xfrm>
                <a:off x="326" y="1385"/>
                <a:ext cx="244" cy="75"/>
              </a:xfrm>
              <a:custGeom>
                <a:avLst/>
                <a:gdLst>
                  <a:gd name="T0" fmla="*/ 244 w 488"/>
                  <a:gd name="T1" fmla="*/ 74 h 152"/>
                  <a:gd name="T2" fmla="*/ 239 w 488"/>
                  <a:gd name="T3" fmla="*/ 75 h 152"/>
                  <a:gd name="T4" fmla="*/ 0 w 488"/>
                  <a:gd name="T5" fmla="*/ 1 h 152"/>
                  <a:gd name="T6" fmla="*/ 6 w 488"/>
                  <a:gd name="T7" fmla="*/ 0 h 152"/>
                  <a:gd name="T8" fmla="*/ 244 w 488"/>
                  <a:gd name="T9" fmla="*/ 74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8"/>
                  <a:gd name="T16" fmla="*/ 0 h 152"/>
                  <a:gd name="T17" fmla="*/ 488 w 488"/>
                  <a:gd name="T18" fmla="*/ 152 h 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8" h="152">
                    <a:moveTo>
                      <a:pt x="488" y="150"/>
                    </a:moveTo>
                    <a:lnTo>
                      <a:pt x="477" y="152"/>
                    </a:lnTo>
                    <a:lnTo>
                      <a:pt x="0" y="2"/>
                    </a:lnTo>
                    <a:lnTo>
                      <a:pt x="11" y="0"/>
                    </a:lnTo>
                    <a:lnTo>
                      <a:pt x="488" y="150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9" name="Freeform 160"/>
              <p:cNvSpPr>
                <a:spLocks/>
              </p:cNvSpPr>
              <p:nvPr/>
            </p:nvSpPr>
            <p:spPr bwMode="auto">
              <a:xfrm>
                <a:off x="328" y="1385"/>
                <a:ext cx="242" cy="75"/>
              </a:xfrm>
              <a:custGeom>
                <a:avLst/>
                <a:gdLst>
                  <a:gd name="T0" fmla="*/ 242 w 483"/>
                  <a:gd name="T1" fmla="*/ 74 h 152"/>
                  <a:gd name="T2" fmla="*/ 239 w 483"/>
                  <a:gd name="T3" fmla="*/ 75 h 152"/>
                  <a:gd name="T4" fmla="*/ 0 w 483"/>
                  <a:gd name="T5" fmla="*/ 0 h 152"/>
                  <a:gd name="T6" fmla="*/ 3 w 483"/>
                  <a:gd name="T7" fmla="*/ 0 h 152"/>
                  <a:gd name="T8" fmla="*/ 242 w 483"/>
                  <a:gd name="T9" fmla="*/ 74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3"/>
                  <a:gd name="T16" fmla="*/ 0 h 152"/>
                  <a:gd name="T17" fmla="*/ 483 w 483"/>
                  <a:gd name="T18" fmla="*/ 152 h 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3" h="152">
                    <a:moveTo>
                      <a:pt x="483" y="150"/>
                    </a:moveTo>
                    <a:lnTo>
                      <a:pt x="478" y="15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483" y="150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0" name="Freeform 161"/>
              <p:cNvSpPr>
                <a:spLocks/>
              </p:cNvSpPr>
              <p:nvPr/>
            </p:nvSpPr>
            <p:spPr bwMode="auto">
              <a:xfrm>
                <a:off x="326" y="1385"/>
                <a:ext cx="242" cy="75"/>
              </a:xfrm>
              <a:custGeom>
                <a:avLst/>
                <a:gdLst>
                  <a:gd name="T0" fmla="*/ 242 w 483"/>
                  <a:gd name="T1" fmla="*/ 75 h 152"/>
                  <a:gd name="T2" fmla="*/ 239 w 483"/>
                  <a:gd name="T3" fmla="*/ 75 h 152"/>
                  <a:gd name="T4" fmla="*/ 0 w 483"/>
                  <a:gd name="T5" fmla="*/ 1 h 152"/>
                  <a:gd name="T6" fmla="*/ 3 w 483"/>
                  <a:gd name="T7" fmla="*/ 0 h 152"/>
                  <a:gd name="T8" fmla="*/ 242 w 483"/>
                  <a:gd name="T9" fmla="*/ 75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3"/>
                  <a:gd name="T16" fmla="*/ 0 h 152"/>
                  <a:gd name="T17" fmla="*/ 483 w 483"/>
                  <a:gd name="T18" fmla="*/ 152 h 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3" h="152">
                    <a:moveTo>
                      <a:pt x="483" y="152"/>
                    </a:moveTo>
                    <a:lnTo>
                      <a:pt x="477" y="152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483" y="152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1" name="Freeform 162"/>
              <p:cNvSpPr>
                <a:spLocks/>
              </p:cNvSpPr>
              <p:nvPr/>
            </p:nvSpPr>
            <p:spPr bwMode="auto">
              <a:xfrm>
                <a:off x="533" y="1459"/>
                <a:ext cx="60" cy="89"/>
              </a:xfrm>
              <a:custGeom>
                <a:avLst/>
                <a:gdLst>
                  <a:gd name="T0" fmla="*/ 32 w 120"/>
                  <a:gd name="T1" fmla="*/ 1 h 176"/>
                  <a:gd name="T2" fmla="*/ 26 w 120"/>
                  <a:gd name="T3" fmla="*/ 4 h 176"/>
                  <a:gd name="T4" fmla="*/ 20 w 120"/>
                  <a:gd name="T5" fmla="*/ 8 h 176"/>
                  <a:gd name="T6" fmla="*/ 15 w 120"/>
                  <a:gd name="T7" fmla="*/ 14 h 176"/>
                  <a:gd name="T8" fmla="*/ 10 w 120"/>
                  <a:gd name="T9" fmla="*/ 20 h 176"/>
                  <a:gd name="T10" fmla="*/ 6 w 120"/>
                  <a:gd name="T11" fmla="*/ 28 h 176"/>
                  <a:gd name="T12" fmla="*/ 4 w 120"/>
                  <a:gd name="T13" fmla="*/ 36 h 176"/>
                  <a:gd name="T14" fmla="*/ 1 w 120"/>
                  <a:gd name="T15" fmla="*/ 45 h 176"/>
                  <a:gd name="T16" fmla="*/ 0 w 120"/>
                  <a:gd name="T17" fmla="*/ 54 h 176"/>
                  <a:gd name="T18" fmla="*/ 1 w 120"/>
                  <a:gd name="T19" fmla="*/ 62 h 176"/>
                  <a:gd name="T20" fmla="*/ 3 w 120"/>
                  <a:gd name="T21" fmla="*/ 70 h 176"/>
                  <a:gd name="T22" fmla="*/ 5 w 120"/>
                  <a:gd name="T23" fmla="*/ 76 h 176"/>
                  <a:gd name="T24" fmla="*/ 9 w 120"/>
                  <a:gd name="T25" fmla="*/ 82 h 176"/>
                  <a:gd name="T26" fmla="*/ 13 w 120"/>
                  <a:gd name="T27" fmla="*/ 85 h 176"/>
                  <a:gd name="T28" fmla="*/ 18 w 120"/>
                  <a:gd name="T29" fmla="*/ 88 h 176"/>
                  <a:gd name="T30" fmla="*/ 24 w 120"/>
                  <a:gd name="T31" fmla="*/ 89 h 176"/>
                  <a:gd name="T32" fmla="*/ 30 w 120"/>
                  <a:gd name="T33" fmla="*/ 88 h 176"/>
                  <a:gd name="T34" fmla="*/ 35 w 120"/>
                  <a:gd name="T35" fmla="*/ 85 h 176"/>
                  <a:gd name="T36" fmla="*/ 41 w 120"/>
                  <a:gd name="T37" fmla="*/ 80 h 176"/>
                  <a:gd name="T38" fmla="*/ 46 w 120"/>
                  <a:gd name="T39" fmla="*/ 75 h 176"/>
                  <a:gd name="T40" fmla="*/ 51 w 120"/>
                  <a:gd name="T41" fmla="*/ 69 h 176"/>
                  <a:gd name="T42" fmla="*/ 54 w 120"/>
                  <a:gd name="T43" fmla="*/ 61 h 176"/>
                  <a:gd name="T44" fmla="*/ 58 w 120"/>
                  <a:gd name="T45" fmla="*/ 53 h 176"/>
                  <a:gd name="T46" fmla="*/ 59 w 120"/>
                  <a:gd name="T47" fmla="*/ 45 h 176"/>
                  <a:gd name="T48" fmla="*/ 60 w 120"/>
                  <a:gd name="T49" fmla="*/ 35 h 176"/>
                  <a:gd name="T50" fmla="*/ 60 w 120"/>
                  <a:gd name="T51" fmla="*/ 27 h 176"/>
                  <a:gd name="T52" fmla="*/ 59 w 120"/>
                  <a:gd name="T53" fmla="*/ 19 h 176"/>
                  <a:gd name="T54" fmla="*/ 56 w 120"/>
                  <a:gd name="T55" fmla="*/ 13 h 176"/>
                  <a:gd name="T56" fmla="*/ 53 w 120"/>
                  <a:gd name="T57" fmla="*/ 8 h 176"/>
                  <a:gd name="T58" fmla="*/ 49 w 120"/>
                  <a:gd name="T59" fmla="*/ 4 h 176"/>
                  <a:gd name="T60" fmla="*/ 44 w 120"/>
                  <a:gd name="T61" fmla="*/ 1 h 176"/>
                  <a:gd name="T62" fmla="*/ 38 w 120"/>
                  <a:gd name="T63" fmla="*/ 0 h 176"/>
                  <a:gd name="T64" fmla="*/ 32 w 120"/>
                  <a:gd name="T65" fmla="*/ 1 h 17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20"/>
                  <a:gd name="T100" fmla="*/ 0 h 176"/>
                  <a:gd name="T101" fmla="*/ 120 w 120"/>
                  <a:gd name="T102" fmla="*/ 176 h 17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20" h="176">
                    <a:moveTo>
                      <a:pt x="64" y="2"/>
                    </a:moveTo>
                    <a:lnTo>
                      <a:pt x="52" y="7"/>
                    </a:lnTo>
                    <a:lnTo>
                      <a:pt x="40" y="15"/>
                    </a:lnTo>
                    <a:lnTo>
                      <a:pt x="29" y="27"/>
                    </a:lnTo>
                    <a:lnTo>
                      <a:pt x="20" y="40"/>
                    </a:lnTo>
                    <a:lnTo>
                      <a:pt x="12" y="55"/>
                    </a:lnTo>
                    <a:lnTo>
                      <a:pt x="7" y="71"/>
                    </a:lnTo>
                    <a:lnTo>
                      <a:pt x="2" y="88"/>
                    </a:lnTo>
                    <a:lnTo>
                      <a:pt x="0" y="106"/>
                    </a:lnTo>
                    <a:lnTo>
                      <a:pt x="2" y="123"/>
                    </a:lnTo>
                    <a:lnTo>
                      <a:pt x="5" y="138"/>
                    </a:lnTo>
                    <a:lnTo>
                      <a:pt x="10" y="151"/>
                    </a:lnTo>
                    <a:lnTo>
                      <a:pt x="17" y="163"/>
                    </a:lnTo>
                    <a:lnTo>
                      <a:pt x="25" y="169"/>
                    </a:lnTo>
                    <a:lnTo>
                      <a:pt x="35" y="174"/>
                    </a:lnTo>
                    <a:lnTo>
                      <a:pt x="47" y="176"/>
                    </a:lnTo>
                    <a:lnTo>
                      <a:pt x="59" y="174"/>
                    </a:lnTo>
                    <a:lnTo>
                      <a:pt x="70" y="168"/>
                    </a:lnTo>
                    <a:lnTo>
                      <a:pt x="82" y="159"/>
                    </a:lnTo>
                    <a:lnTo>
                      <a:pt x="92" y="149"/>
                    </a:lnTo>
                    <a:lnTo>
                      <a:pt x="102" y="136"/>
                    </a:lnTo>
                    <a:lnTo>
                      <a:pt x="108" y="121"/>
                    </a:lnTo>
                    <a:lnTo>
                      <a:pt x="115" y="105"/>
                    </a:lnTo>
                    <a:lnTo>
                      <a:pt x="118" y="88"/>
                    </a:lnTo>
                    <a:lnTo>
                      <a:pt x="120" y="70"/>
                    </a:lnTo>
                    <a:lnTo>
                      <a:pt x="120" y="53"/>
                    </a:lnTo>
                    <a:lnTo>
                      <a:pt x="117" y="38"/>
                    </a:lnTo>
                    <a:lnTo>
                      <a:pt x="112" y="25"/>
                    </a:lnTo>
                    <a:lnTo>
                      <a:pt x="105" y="15"/>
                    </a:lnTo>
                    <a:lnTo>
                      <a:pt x="97" y="7"/>
                    </a:lnTo>
                    <a:lnTo>
                      <a:pt x="87" y="2"/>
                    </a:lnTo>
                    <a:lnTo>
                      <a:pt x="75" y="0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964" name="Freeform 163"/>
            <p:cNvSpPr>
              <a:spLocks/>
            </p:cNvSpPr>
            <p:nvPr/>
          </p:nvSpPr>
          <p:spPr bwMode="auto">
            <a:xfrm>
              <a:off x="2506" y="1901"/>
              <a:ext cx="1000" cy="280"/>
            </a:xfrm>
            <a:custGeom>
              <a:avLst/>
              <a:gdLst>
                <a:gd name="T0" fmla="*/ 5 w 2000"/>
                <a:gd name="T1" fmla="*/ 0 h 562"/>
                <a:gd name="T2" fmla="*/ 0 w 2000"/>
                <a:gd name="T3" fmla="*/ 19 h 562"/>
                <a:gd name="T4" fmla="*/ 995 w 2000"/>
                <a:gd name="T5" fmla="*/ 280 h 562"/>
                <a:gd name="T6" fmla="*/ 1000 w 2000"/>
                <a:gd name="T7" fmla="*/ 261 h 562"/>
                <a:gd name="T8" fmla="*/ 5 w 2000"/>
                <a:gd name="T9" fmla="*/ 0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"/>
                <a:gd name="T16" fmla="*/ 0 h 562"/>
                <a:gd name="T17" fmla="*/ 2000 w 2000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" h="562">
                  <a:moveTo>
                    <a:pt x="10" y="0"/>
                  </a:moveTo>
                  <a:lnTo>
                    <a:pt x="0" y="38"/>
                  </a:lnTo>
                  <a:lnTo>
                    <a:pt x="1990" y="562"/>
                  </a:lnTo>
                  <a:lnTo>
                    <a:pt x="2000" y="52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965" name="Group 164"/>
            <p:cNvGrpSpPr>
              <a:grpSpLocks/>
            </p:cNvGrpSpPr>
            <p:nvPr/>
          </p:nvGrpSpPr>
          <p:grpSpPr bwMode="auto">
            <a:xfrm>
              <a:off x="550" y="1482"/>
              <a:ext cx="209" cy="104"/>
              <a:chOff x="550" y="1482"/>
              <a:chExt cx="209" cy="104"/>
            </a:xfrm>
          </p:grpSpPr>
          <p:sp>
            <p:nvSpPr>
              <p:cNvPr id="41506" name="Freeform 165"/>
              <p:cNvSpPr>
                <a:spLocks/>
              </p:cNvSpPr>
              <p:nvPr/>
            </p:nvSpPr>
            <p:spPr bwMode="auto">
              <a:xfrm>
                <a:off x="564" y="1483"/>
                <a:ext cx="177" cy="56"/>
              </a:xfrm>
              <a:custGeom>
                <a:avLst/>
                <a:gdLst>
                  <a:gd name="T0" fmla="*/ 177 w 353"/>
                  <a:gd name="T1" fmla="*/ 55 h 113"/>
                  <a:gd name="T2" fmla="*/ 174 w 353"/>
                  <a:gd name="T3" fmla="*/ 56 h 113"/>
                  <a:gd name="T4" fmla="*/ 0 w 353"/>
                  <a:gd name="T5" fmla="*/ 2 h 113"/>
                  <a:gd name="T6" fmla="*/ 3 w 353"/>
                  <a:gd name="T7" fmla="*/ 0 h 113"/>
                  <a:gd name="T8" fmla="*/ 177 w 353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13"/>
                  <a:gd name="T17" fmla="*/ 353 w 353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13">
                    <a:moveTo>
                      <a:pt x="353" y="110"/>
                    </a:moveTo>
                    <a:lnTo>
                      <a:pt x="347" y="113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353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7" name="Freeform 166"/>
              <p:cNvSpPr>
                <a:spLocks/>
              </p:cNvSpPr>
              <p:nvPr/>
            </p:nvSpPr>
            <p:spPr bwMode="auto">
              <a:xfrm>
                <a:off x="566" y="1483"/>
                <a:ext cx="175" cy="55"/>
              </a:xfrm>
              <a:custGeom>
                <a:avLst/>
                <a:gdLst>
                  <a:gd name="T0" fmla="*/ 175 w 350"/>
                  <a:gd name="T1" fmla="*/ 54 h 112"/>
                  <a:gd name="T2" fmla="*/ 174 w 350"/>
                  <a:gd name="T3" fmla="*/ 55 h 112"/>
                  <a:gd name="T4" fmla="*/ 0 w 350"/>
                  <a:gd name="T5" fmla="*/ 1 h 112"/>
                  <a:gd name="T6" fmla="*/ 1 w 350"/>
                  <a:gd name="T7" fmla="*/ 0 h 112"/>
                  <a:gd name="T8" fmla="*/ 175 w 350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112"/>
                  <a:gd name="T17" fmla="*/ 350 w 350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112">
                    <a:moveTo>
                      <a:pt x="350" y="110"/>
                    </a:moveTo>
                    <a:lnTo>
                      <a:pt x="347" y="11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0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8" name="Freeform 167"/>
              <p:cNvSpPr>
                <a:spLocks/>
              </p:cNvSpPr>
              <p:nvPr/>
            </p:nvSpPr>
            <p:spPr bwMode="auto">
              <a:xfrm>
                <a:off x="564" y="1484"/>
                <a:ext cx="176" cy="55"/>
              </a:xfrm>
              <a:custGeom>
                <a:avLst/>
                <a:gdLst>
                  <a:gd name="T0" fmla="*/ 176 w 350"/>
                  <a:gd name="T1" fmla="*/ 55 h 111"/>
                  <a:gd name="T2" fmla="*/ 174 w 350"/>
                  <a:gd name="T3" fmla="*/ 55 h 111"/>
                  <a:gd name="T4" fmla="*/ 0 w 350"/>
                  <a:gd name="T5" fmla="*/ 1 h 111"/>
                  <a:gd name="T6" fmla="*/ 2 w 350"/>
                  <a:gd name="T7" fmla="*/ 0 h 111"/>
                  <a:gd name="T8" fmla="*/ 176 w 350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111"/>
                  <a:gd name="T17" fmla="*/ 350 w 350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111">
                    <a:moveTo>
                      <a:pt x="350" y="110"/>
                    </a:moveTo>
                    <a:lnTo>
                      <a:pt x="347" y="11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0" y="110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9" name="Freeform 168"/>
              <p:cNvSpPr>
                <a:spLocks/>
              </p:cNvSpPr>
              <p:nvPr/>
            </p:nvSpPr>
            <p:spPr bwMode="auto">
              <a:xfrm>
                <a:off x="561" y="1484"/>
                <a:ext cx="177" cy="58"/>
              </a:xfrm>
              <a:custGeom>
                <a:avLst/>
                <a:gdLst>
                  <a:gd name="T0" fmla="*/ 177 w 354"/>
                  <a:gd name="T1" fmla="*/ 55 h 114"/>
                  <a:gd name="T2" fmla="*/ 174 w 354"/>
                  <a:gd name="T3" fmla="*/ 58 h 114"/>
                  <a:gd name="T4" fmla="*/ 0 w 354"/>
                  <a:gd name="T5" fmla="*/ 3 h 114"/>
                  <a:gd name="T6" fmla="*/ 3 w 354"/>
                  <a:gd name="T7" fmla="*/ 0 h 114"/>
                  <a:gd name="T8" fmla="*/ 177 w 354"/>
                  <a:gd name="T9" fmla="*/ 55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4"/>
                  <a:gd name="T17" fmla="*/ 354 w 35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4">
                    <a:moveTo>
                      <a:pt x="354" y="109"/>
                    </a:moveTo>
                    <a:lnTo>
                      <a:pt x="347" y="114"/>
                    </a:lnTo>
                    <a:lnTo>
                      <a:pt x="0" y="5"/>
                    </a:lnTo>
                    <a:lnTo>
                      <a:pt x="7" y="0"/>
                    </a:lnTo>
                    <a:lnTo>
                      <a:pt x="354" y="109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0" name="Freeform 169"/>
              <p:cNvSpPr>
                <a:spLocks/>
              </p:cNvSpPr>
              <p:nvPr/>
            </p:nvSpPr>
            <p:spPr bwMode="auto">
              <a:xfrm>
                <a:off x="563" y="1484"/>
                <a:ext cx="175" cy="56"/>
              </a:xfrm>
              <a:custGeom>
                <a:avLst/>
                <a:gdLst>
                  <a:gd name="T0" fmla="*/ 175 w 351"/>
                  <a:gd name="T1" fmla="*/ 55 h 111"/>
                  <a:gd name="T2" fmla="*/ 173 w 351"/>
                  <a:gd name="T3" fmla="*/ 56 h 111"/>
                  <a:gd name="T4" fmla="*/ 0 w 351"/>
                  <a:gd name="T5" fmla="*/ 1 h 111"/>
                  <a:gd name="T6" fmla="*/ 2 w 351"/>
                  <a:gd name="T7" fmla="*/ 0 h 111"/>
                  <a:gd name="T8" fmla="*/ 175 w 351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11"/>
                  <a:gd name="T17" fmla="*/ 351 w 35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11">
                    <a:moveTo>
                      <a:pt x="351" y="109"/>
                    </a:moveTo>
                    <a:lnTo>
                      <a:pt x="347" y="11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351" y="109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1" name="Freeform 170"/>
              <p:cNvSpPr>
                <a:spLocks/>
              </p:cNvSpPr>
              <p:nvPr/>
            </p:nvSpPr>
            <p:spPr bwMode="auto">
              <a:xfrm>
                <a:off x="561" y="1485"/>
                <a:ext cx="175" cy="57"/>
              </a:xfrm>
              <a:custGeom>
                <a:avLst/>
                <a:gdLst>
                  <a:gd name="T0" fmla="*/ 175 w 350"/>
                  <a:gd name="T1" fmla="*/ 55 h 113"/>
                  <a:gd name="T2" fmla="*/ 174 w 350"/>
                  <a:gd name="T3" fmla="*/ 57 h 113"/>
                  <a:gd name="T4" fmla="*/ 0 w 350"/>
                  <a:gd name="T5" fmla="*/ 2 h 113"/>
                  <a:gd name="T6" fmla="*/ 1 w 350"/>
                  <a:gd name="T7" fmla="*/ 0 h 113"/>
                  <a:gd name="T8" fmla="*/ 175 w 350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113"/>
                  <a:gd name="T17" fmla="*/ 350 w 350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113">
                    <a:moveTo>
                      <a:pt x="350" y="110"/>
                    </a:moveTo>
                    <a:lnTo>
                      <a:pt x="347" y="113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350" y="110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2" name="Freeform 171"/>
              <p:cNvSpPr>
                <a:spLocks/>
              </p:cNvSpPr>
              <p:nvPr/>
            </p:nvSpPr>
            <p:spPr bwMode="auto">
              <a:xfrm>
                <a:off x="558" y="1487"/>
                <a:ext cx="177" cy="58"/>
              </a:xfrm>
              <a:custGeom>
                <a:avLst/>
                <a:gdLst>
                  <a:gd name="T0" fmla="*/ 177 w 352"/>
                  <a:gd name="T1" fmla="*/ 55 h 116"/>
                  <a:gd name="T2" fmla="*/ 174 w 352"/>
                  <a:gd name="T3" fmla="*/ 58 h 116"/>
                  <a:gd name="T4" fmla="*/ 0 w 352"/>
                  <a:gd name="T5" fmla="*/ 3 h 116"/>
                  <a:gd name="T6" fmla="*/ 3 w 352"/>
                  <a:gd name="T7" fmla="*/ 0 h 116"/>
                  <a:gd name="T8" fmla="*/ 177 w 352"/>
                  <a:gd name="T9" fmla="*/ 55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16"/>
                  <a:gd name="T17" fmla="*/ 352 w 352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16">
                    <a:moveTo>
                      <a:pt x="352" y="109"/>
                    </a:moveTo>
                    <a:lnTo>
                      <a:pt x="346" y="116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352" y="109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3" name="Freeform 172"/>
              <p:cNvSpPr>
                <a:spLocks/>
              </p:cNvSpPr>
              <p:nvPr/>
            </p:nvSpPr>
            <p:spPr bwMode="auto">
              <a:xfrm>
                <a:off x="560" y="1487"/>
                <a:ext cx="175" cy="56"/>
              </a:xfrm>
              <a:custGeom>
                <a:avLst/>
                <a:gdLst>
                  <a:gd name="T0" fmla="*/ 175 w 349"/>
                  <a:gd name="T1" fmla="*/ 55 h 111"/>
                  <a:gd name="T2" fmla="*/ 174 w 349"/>
                  <a:gd name="T3" fmla="*/ 56 h 111"/>
                  <a:gd name="T4" fmla="*/ 0 w 349"/>
                  <a:gd name="T5" fmla="*/ 1 h 111"/>
                  <a:gd name="T6" fmla="*/ 1 w 349"/>
                  <a:gd name="T7" fmla="*/ 0 h 111"/>
                  <a:gd name="T8" fmla="*/ 175 w 349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1"/>
                  <a:gd name="T17" fmla="*/ 349 w 349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1">
                    <a:moveTo>
                      <a:pt x="349" y="109"/>
                    </a:moveTo>
                    <a:lnTo>
                      <a:pt x="348" y="11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4" name="Freeform 173"/>
              <p:cNvSpPr>
                <a:spLocks/>
              </p:cNvSpPr>
              <p:nvPr/>
            </p:nvSpPr>
            <p:spPr bwMode="auto">
              <a:xfrm>
                <a:off x="559" y="1488"/>
                <a:ext cx="175" cy="55"/>
              </a:xfrm>
              <a:custGeom>
                <a:avLst/>
                <a:gdLst>
                  <a:gd name="T0" fmla="*/ 175 w 349"/>
                  <a:gd name="T1" fmla="*/ 54 h 112"/>
                  <a:gd name="T2" fmla="*/ 173 w 349"/>
                  <a:gd name="T3" fmla="*/ 55 h 112"/>
                  <a:gd name="T4" fmla="*/ 0 w 349"/>
                  <a:gd name="T5" fmla="*/ 1 h 112"/>
                  <a:gd name="T6" fmla="*/ 1 w 349"/>
                  <a:gd name="T7" fmla="*/ 0 h 112"/>
                  <a:gd name="T8" fmla="*/ 175 w 349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2"/>
                  <a:gd name="T17" fmla="*/ 349 w 349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2">
                    <a:moveTo>
                      <a:pt x="349" y="110"/>
                    </a:moveTo>
                    <a:lnTo>
                      <a:pt x="345" y="112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49" y="110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5" name="Freeform 174"/>
              <p:cNvSpPr>
                <a:spLocks/>
              </p:cNvSpPr>
              <p:nvPr/>
            </p:nvSpPr>
            <p:spPr bwMode="auto">
              <a:xfrm>
                <a:off x="558" y="1489"/>
                <a:ext cx="174" cy="56"/>
              </a:xfrm>
              <a:custGeom>
                <a:avLst/>
                <a:gdLst>
                  <a:gd name="T0" fmla="*/ 174 w 347"/>
                  <a:gd name="T1" fmla="*/ 55 h 113"/>
                  <a:gd name="T2" fmla="*/ 173 w 347"/>
                  <a:gd name="T3" fmla="*/ 56 h 113"/>
                  <a:gd name="T4" fmla="*/ 0 w 347"/>
                  <a:gd name="T5" fmla="*/ 1 h 113"/>
                  <a:gd name="T6" fmla="*/ 1 w 347"/>
                  <a:gd name="T7" fmla="*/ 0 h 113"/>
                  <a:gd name="T8" fmla="*/ 174 w 347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3"/>
                  <a:gd name="T17" fmla="*/ 347 w 347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3">
                    <a:moveTo>
                      <a:pt x="347" y="110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7" y="110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6" name="Freeform 175"/>
              <p:cNvSpPr>
                <a:spLocks/>
              </p:cNvSpPr>
              <p:nvPr/>
            </p:nvSpPr>
            <p:spPr bwMode="auto">
              <a:xfrm>
                <a:off x="555" y="1489"/>
                <a:ext cx="176" cy="59"/>
              </a:xfrm>
              <a:custGeom>
                <a:avLst/>
                <a:gdLst>
                  <a:gd name="T0" fmla="*/ 176 w 353"/>
                  <a:gd name="T1" fmla="*/ 56 h 118"/>
                  <a:gd name="T2" fmla="*/ 174 w 353"/>
                  <a:gd name="T3" fmla="*/ 59 h 118"/>
                  <a:gd name="T4" fmla="*/ 0 w 353"/>
                  <a:gd name="T5" fmla="*/ 3 h 118"/>
                  <a:gd name="T6" fmla="*/ 3 w 353"/>
                  <a:gd name="T7" fmla="*/ 0 h 118"/>
                  <a:gd name="T8" fmla="*/ 176 w 353"/>
                  <a:gd name="T9" fmla="*/ 56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18"/>
                  <a:gd name="T17" fmla="*/ 353 w 353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18">
                    <a:moveTo>
                      <a:pt x="353" y="111"/>
                    </a:moveTo>
                    <a:lnTo>
                      <a:pt x="348" y="118"/>
                    </a:lnTo>
                    <a:lnTo>
                      <a:pt x="0" y="6"/>
                    </a:lnTo>
                    <a:lnTo>
                      <a:pt x="7" y="0"/>
                    </a:lnTo>
                    <a:lnTo>
                      <a:pt x="353" y="11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7" name="Freeform 176"/>
              <p:cNvSpPr>
                <a:spLocks/>
              </p:cNvSpPr>
              <p:nvPr/>
            </p:nvSpPr>
            <p:spPr bwMode="auto">
              <a:xfrm>
                <a:off x="557" y="1489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3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11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8" name="Freeform 177"/>
              <p:cNvSpPr>
                <a:spLocks/>
              </p:cNvSpPr>
              <p:nvPr/>
            </p:nvSpPr>
            <p:spPr bwMode="auto">
              <a:xfrm>
                <a:off x="556" y="1490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3 w 349"/>
                  <a:gd name="T3" fmla="*/ 57 h 113"/>
                  <a:gd name="T4" fmla="*/ 0 w 349"/>
                  <a:gd name="T5" fmla="*/ 2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19" name="Freeform 178"/>
              <p:cNvSpPr>
                <a:spLocks/>
              </p:cNvSpPr>
              <p:nvPr/>
            </p:nvSpPr>
            <p:spPr bwMode="auto">
              <a:xfrm>
                <a:off x="555" y="1492"/>
                <a:ext cx="175" cy="56"/>
              </a:xfrm>
              <a:custGeom>
                <a:avLst/>
                <a:gdLst>
                  <a:gd name="T0" fmla="*/ 175 w 349"/>
                  <a:gd name="T1" fmla="*/ 54 h 113"/>
                  <a:gd name="T2" fmla="*/ 174 w 349"/>
                  <a:gd name="T3" fmla="*/ 56 h 113"/>
                  <a:gd name="T4" fmla="*/ 0 w 349"/>
                  <a:gd name="T5" fmla="*/ 0 h 113"/>
                  <a:gd name="T6" fmla="*/ 1 w 349"/>
                  <a:gd name="T7" fmla="*/ 0 h 113"/>
                  <a:gd name="T8" fmla="*/ 175 w 349"/>
                  <a:gd name="T9" fmla="*/ 5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09"/>
                    </a:moveTo>
                    <a:lnTo>
                      <a:pt x="34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0" name="Freeform 179"/>
              <p:cNvSpPr>
                <a:spLocks/>
              </p:cNvSpPr>
              <p:nvPr/>
            </p:nvSpPr>
            <p:spPr bwMode="auto">
              <a:xfrm>
                <a:off x="553" y="1493"/>
                <a:ext cx="176" cy="60"/>
              </a:xfrm>
              <a:custGeom>
                <a:avLst/>
                <a:gdLst>
                  <a:gd name="T0" fmla="*/ 176 w 351"/>
                  <a:gd name="T1" fmla="*/ 56 h 120"/>
                  <a:gd name="T2" fmla="*/ 173 w 351"/>
                  <a:gd name="T3" fmla="*/ 60 h 120"/>
                  <a:gd name="T4" fmla="*/ 0 w 351"/>
                  <a:gd name="T5" fmla="*/ 5 h 120"/>
                  <a:gd name="T6" fmla="*/ 2 w 351"/>
                  <a:gd name="T7" fmla="*/ 0 h 120"/>
                  <a:gd name="T8" fmla="*/ 176 w 351"/>
                  <a:gd name="T9" fmla="*/ 56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0"/>
                  <a:gd name="T17" fmla="*/ 351 w 351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0">
                    <a:moveTo>
                      <a:pt x="351" y="112"/>
                    </a:moveTo>
                    <a:lnTo>
                      <a:pt x="346" y="120"/>
                    </a:lnTo>
                    <a:lnTo>
                      <a:pt x="0" y="9"/>
                    </a:lnTo>
                    <a:lnTo>
                      <a:pt x="3" y="0"/>
                    </a:lnTo>
                    <a:lnTo>
                      <a:pt x="351" y="112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1" name="Freeform 180"/>
              <p:cNvSpPr>
                <a:spLocks/>
              </p:cNvSpPr>
              <p:nvPr/>
            </p:nvSpPr>
            <p:spPr bwMode="auto">
              <a:xfrm>
                <a:off x="554" y="1493"/>
                <a:ext cx="175" cy="57"/>
              </a:xfrm>
              <a:custGeom>
                <a:avLst/>
                <a:gdLst>
                  <a:gd name="T0" fmla="*/ 175 w 349"/>
                  <a:gd name="T1" fmla="*/ 56 h 115"/>
                  <a:gd name="T2" fmla="*/ 174 w 349"/>
                  <a:gd name="T3" fmla="*/ 57 h 115"/>
                  <a:gd name="T4" fmla="*/ 0 w 349"/>
                  <a:gd name="T5" fmla="*/ 2 h 115"/>
                  <a:gd name="T6" fmla="*/ 1 w 349"/>
                  <a:gd name="T7" fmla="*/ 0 h 115"/>
                  <a:gd name="T8" fmla="*/ 175 w 349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5"/>
                  <a:gd name="T17" fmla="*/ 349 w 349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5">
                    <a:moveTo>
                      <a:pt x="349" y="112"/>
                    </a:moveTo>
                    <a:lnTo>
                      <a:pt x="347" y="11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2" name="Freeform 181"/>
              <p:cNvSpPr>
                <a:spLocks/>
              </p:cNvSpPr>
              <p:nvPr/>
            </p:nvSpPr>
            <p:spPr bwMode="auto">
              <a:xfrm>
                <a:off x="554" y="1494"/>
                <a:ext cx="174" cy="57"/>
              </a:xfrm>
              <a:custGeom>
                <a:avLst/>
                <a:gdLst>
                  <a:gd name="T0" fmla="*/ 174 w 347"/>
                  <a:gd name="T1" fmla="*/ 56 h 113"/>
                  <a:gd name="T2" fmla="*/ 173 w 347"/>
                  <a:gd name="T3" fmla="*/ 57 h 113"/>
                  <a:gd name="T4" fmla="*/ 0 w 347"/>
                  <a:gd name="T5" fmla="*/ 1 h 113"/>
                  <a:gd name="T6" fmla="*/ 0 w 347"/>
                  <a:gd name="T7" fmla="*/ 0 h 113"/>
                  <a:gd name="T8" fmla="*/ 174 w 347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3"/>
                  <a:gd name="T17" fmla="*/ 347 w 347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3">
                    <a:moveTo>
                      <a:pt x="347" y="111"/>
                    </a:moveTo>
                    <a:lnTo>
                      <a:pt x="345" y="11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3" name="Freeform 182"/>
              <p:cNvSpPr>
                <a:spLocks/>
              </p:cNvSpPr>
              <p:nvPr/>
            </p:nvSpPr>
            <p:spPr bwMode="auto">
              <a:xfrm>
                <a:off x="553" y="1495"/>
                <a:ext cx="174" cy="58"/>
              </a:xfrm>
              <a:custGeom>
                <a:avLst/>
                <a:gdLst>
                  <a:gd name="T0" fmla="*/ 174 w 347"/>
                  <a:gd name="T1" fmla="*/ 56 h 115"/>
                  <a:gd name="T2" fmla="*/ 173 w 347"/>
                  <a:gd name="T3" fmla="*/ 58 h 115"/>
                  <a:gd name="T4" fmla="*/ 0 w 347"/>
                  <a:gd name="T5" fmla="*/ 2 h 115"/>
                  <a:gd name="T6" fmla="*/ 1 w 347"/>
                  <a:gd name="T7" fmla="*/ 0 h 115"/>
                  <a:gd name="T8" fmla="*/ 174 w 347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5"/>
                  <a:gd name="T17" fmla="*/ 347 w 347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5">
                    <a:moveTo>
                      <a:pt x="347" y="112"/>
                    </a:moveTo>
                    <a:lnTo>
                      <a:pt x="346" y="11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7" y="11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4" name="Freeform 183"/>
              <p:cNvSpPr>
                <a:spLocks/>
              </p:cNvSpPr>
              <p:nvPr/>
            </p:nvSpPr>
            <p:spPr bwMode="auto">
              <a:xfrm>
                <a:off x="552" y="1497"/>
                <a:ext cx="174" cy="60"/>
              </a:xfrm>
              <a:custGeom>
                <a:avLst/>
                <a:gdLst>
                  <a:gd name="T0" fmla="*/ 174 w 349"/>
                  <a:gd name="T1" fmla="*/ 56 h 119"/>
                  <a:gd name="T2" fmla="*/ 172 w 349"/>
                  <a:gd name="T3" fmla="*/ 60 h 119"/>
                  <a:gd name="T4" fmla="*/ 0 w 349"/>
                  <a:gd name="T5" fmla="*/ 4 h 119"/>
                  <a:gd name="T6" fmla="*/ 1 w 349"/>
                  <a:gd name="T7" fmla="*/ 0 h 119"/>
                  <a:gd name="T8" fmla="*/ 174 w 349"/>
                  <a:gd name="T9" fmla="*/ 56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9"/>
                  <a:gd name="T17" fmla="*/ 349 w 349"/>
                  <a:gd name="T18" fmla="*/ 119 h 1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9">
                    <a:moveTo>
                      <a:pt x="349" y="111"/>
                    </a:moveTo>
                    <a:lnTo>
                      <a:pt x="345" y="119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5" name="Freeform 184"/>
              <p:cNvSpPr>
                <a:spLocks/>
              </p:cNvSpPr>
              <p:nvPr/>
            </p:nvSpPr>
            <p:spPr bwMode="auto">
              <a:xfrm>
                <a:off x="553" y="1497"/>
                <a:ext cx="173" cy="56"/>
              </a:xfrm>
              <a:custGeom>
                <a:avLst/>
                <a:gdLst>
                  <a:gd name="T0" fmla="*/ 173 w 348"/>
                  <a:gd name="T1" fmla="*/ 55 h 113"/>
                  <a:gd name="T2" fmla="*/ 173 w 348"/>
                  <a:gd name="T3" fmla="*/ 56 h 113"/>
                  <a:gd name="T4" fmla="*/ 0 w 348"/>
                  <a:gd name="T5" fmla="*/ 0 h 113"/>
                  <a:gd name="T6" fmla="*/ 1 w 348"/>
                  <a:gd name="T7" fmla="*/ 0 h 113"/>
                  <a:gd name="T8" fmla="*/ 173 w 348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3"/>
                  <a:gd name="T17" fmla="*/ 348 w 348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3">
                    <a:moveTo>
                      <a:pt x="348" y="111"/>
                    </a:moveTo>
                    <a:lnTo>
                      <a:pt x="34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8" y="111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6" name="Freeform 185"/>
              <p:cNvSpPr>
                <a:spLocks/>
              </p:cNvSpPr>
              <p:nvPr/>
            </p:nvSpPr>
            <p:spPr bwMode="auto">
              <a:xfrm>
                <a:off x="553" y="1498"/>
                <a:ext cx="173" cy="57"/>
              </a:xfrm>
              <a:custGeom>
                <a:avLst/>
                <a:gdLst>
                  <a:gd name="T0" fmla="*/ 173 w 348"/>
                  <a:gd name="T1" fmla="*/ 56 h 115"/>
                  <a:gd name="T2" fmla="*/ 172 w 348"/>
                  <a:gd name="T3" fmla="*/ 57 h 115"/>
                  <a:gd name="T4" fmla="*/ 0 w 348"/>
                  <a:gd name="T5" fmla="*/ 2 h 115"/>
                  <a:gd name="T6" fmla="*/ 0 w 348"/>
                  <a:gd name="T7" fmla="*/ 0 h 115"/>
                  <a:gd name="T8" fmla="*/ 173 w 348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5"/>
                  <a:gd name="T17" fmla="*/ 348 w 348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5">
                    <a:moveTo>
                      <a:pt x="348" y="112"/>
                    </a:moveTo>
                    <a:lnTo>
                      <a:pt x="346" y="11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8" y="112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7" name="Freeform 186"/>
              <p:cNvSpPr>
                <a:spLocks/>
              </p:cNvSpPr>
              <p:nvPr/>
            </p:nvSpPr>
            <p:spPr bwMode="auto">
              <a:xfrm>
                <a:off x="552" y="1499"/>
                <a:ext cx="173" cy="57"/>
              </a:xfrm>
              <a:custGeom>
                <a:avLst/>
                <a:gdLst>
                  <a:gd name="T0" fmla="*/ 173 w 347"/>
                  <a:gd name="T1" fmla="*/ 56 h 113"/>
                  <a:gd name="T2" fmla="*/ 173 w 347"/>
                  <a:gd name="T3" fmla="*/ 57 h 113"/>
                  <a:gd name="T4" fmla="*/ 0 w 347"/>
                  <a:gd name="T5" fmla="*/ 1 h 113"/>
                  <a:gd name="T6" fmla="*/ 0 w 347"/>
                  <a:gd name="T7" fmla="*/ 0 h 113"/>
                  <a:gd name="T8" fmla="*/ 173 w 347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3"/>
                  <a:gd name="T17" fmla="*/ 347 w 347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3">
                    <a:moveTo>
                      <a:pt x="347" y="111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8" name="Freeform 187"/>
              <p:cNvSpPr>
                <a:spLocks/>
              </p:cNvSpPr>
              <p:nvPr/>
            </p:nvSpPr>
            <p:spPr bwMode="auto">
              <a:xfrm>
                <a:off x="552" y="1500"/>
                <a:ext cx="173" cy="57"/>
              </a:xfrm>
              <a:custGeom>
                <a:avLst/>
                <a:gdLst>
                  <a:gd name="T0" fmla="*/ 173 w 347"/>
                  <a:gd name="T1" fmla="*/ 56 h 113"/>
                  <a:gd name="T2" fmla="*/ 172 w 347"/>
                  <a:gd name="T3" fmla="*/ 57 h 113"/>
                  <a:gd name="T4" fmla="*/ 0 w 347"/>
                  <a:gd name="T5" fmla="*/ 1 h 113"/>
                  <a:gd name="T6" fmla="*/ 0 w 347"/>
                  <a:gd name="T7" fmla="*/ 0 h 113"/>
                  <a:gd name="T8" fmla="*/ 173 w 347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3"/>
                  <a:gd name="T17" fmla="*/ 347 w 347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3">
                    <a:moveTo>
                      <a:pt x="347" y="112"/>
                    </a:moveTo>
                    <a:lnTo>
                      <a:pt x="345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7" y="112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9" name="Freeform 188"/>
              <p:cNvSpPr>
                <a:spLocks/>
              </p:cNvSpPr>
              <p:nvPr/>
            </p:nvSpPr>
            <p:spPr bwMode="auto">
              <a:xfrm>
                <a:off x="550" y="1501"/>
                <a:ext cx="175" cy="61"/>
              </a:xfrm>
              <a:custGeom>
                <a:avLst/>
                <a:gdLst>
                  <a:gd name="T0" fmla="*/ 175 w 349"/>
                  <a:gd name="T1" fmla="*/ 56 h 121"/>
                  <a:gd name="T2" fmla="*/ 174 w 349"/>
                  <a:gd name="T3" fmla="*/ 61 h 121"/>
                  <a:gd name="T4" fmla="*/ 0 w 349"/>
                  <a:gd name="T5" fmla="*/ 5 h 121"/>
                  <a:gd name="T6" fmla="*/ 2 w 349"/>
                  <a:gd name="T7" fmla="*/ 0 h 121"/>
                  <a:gd name="T8" fmla="*/ 175 w 349"/>
                  <a:gd name="T9" fmla="*/ 56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21"/>
                  <a:gd name="T17" fmla="*/ 349 w 349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21">
                    <a:moveTo>
                      <a:pt x="349" y="111"/>
                    </a:moveTo>
                    <a:lnTo>
                      <a:pt x="348" y="121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0" name="Freeform 189"/>
              <p:cNvSpPr>
                <a:spLocks/>
              </p:cNvSpPr>
              <p:nvPr/>
            </p:nvSpPr>
            <p:spPr bwMode="auto">
              <a:xfrm>
                <a:off x="550" y="1506"/>
                <a:ext cx="174" cy="61"/>
              </a:xfrm>
              <a:custGeom>
                <a:avLst/>
                <a:gdLst>
                  <a:gd name="T0" fmla="*/ 174 w 348"/>
                  <a:gd name="T1" fmla="*/ 56 h 121"/>
                  <a:gd name="T2" fmla="*/ 173 w 348"/>
                  <a:gd name="T3" fmla="*/ 61 h 121"/>
                  <a:gd name="T4" fmla="*/ 0 w 348"/>
                  <a:gd name="T5" fmla="*/ 4 h 121"/>
                  <a:gd name="T6" fmla="*/ 0 w 348"/>
                  <a:gd name="T7" fmla="*/ 0 h 121"/>
                  <a:gd name="T8" fmla="*/ 174 w 348"/>
                  <a:gd name="T9" fmla="*/ 56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21"/>
                  <a:gd name="T17" fmla="*/ 348 w 348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21">
                    <a:moveTo>
                      <a:pt x="348" y="111"/>
                    </a:moveTo>
                    <a:lnTo>
                      <a:pt x="346" y="121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348" y="111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1" name="Freeform 190"/>
              <p:cNvSpPr>
                <a:spLocks/>
              </p:cNvSpPr>
              <p:nvPr/>
            </p:nvSpPr>
            <p:spPr bwMode="auto">
              <a:xfrm>
                <a:off x="550" y="1506"/>
                <a:ext cx="174" cy="57"/>
              </a:xfrm>
              <a:custGeom>
                <a:avLst/>
                <a:gdLst>
                  <a:gd name="T0" fmla="*/ 174 w 348"/>
                  <a:gd name="T1" fmla="*/ 55 h 115"/>
                  <a:gd name="T2" fmla="*/ 174 w 348"/>
                  <a:gd name="T3" fmla="*/ 57 h 115"/>
                  <a:gd name="T4" fmla="*/ 0 w 348"/>
                  <a:gd name="T5" fmla="*/ 1 h 115"/>
                  <a:gd name="T6" fmla="*/ 0 w 348"/>
                  <a:gd name="T7" fmla="*/ 0 h 115"/>
                  <a:gd name="T8" fmla="*/ 174 w 348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5"/>
                  <a:gd name="T17" fmla="*/ 348 w 348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5">
                    <a:moveTo>
                      <a:pt x="348" y="111"/>
                    </a:moveTo>
                    <a:lnTo>
                      <a:pt x="348" y="1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8" y="111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2" name="Freeform 191"/>
              <p:cNvSpPr>
                <a:spLocks/>
              </p:cNvSpPr>
              <p:nvPr/>
            </p:nvSpPr>
            <p:spPr bwMode="auto">
              <a:xfrm>
                <a:off x="550" y="1507"/>
                <a:ext cx="174" cy="57"/>
              </a:xfrm>
              <a:custGeom>
                <a:avLst/>
                <a:gdLst>
                  <a:gd name="T0" fmla="*/ 174 w 348"/>
                  <a:gd name="T1" fmla="*/ 57 h 114"/>
                  <a:gd name="T2" fmla="*/ 173 w 348"/>
                  <a:gd name="T3" fmla="*/ 57 h 114"/>
                  <a:gd name="T4" fmla="*/ 0 w 348"/>
                  <a:gd name="T5" fmla="*/ 2 h 114"/>
                  <a:gd name="T6" fmla="*/ 0 w 348"/>
                  <a:gd name="T7" fmla="*/ 0 h 114"/>
                  <a:gd name="T8" fmla="*/ 174 w 348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4"/>
                  <a:gd name="T17" fmla="*/ 348 w 348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4">
                    <a:moveTo>
                      <a:pt x="348" y="113"/>
                    </a:moveTo>
                    <a:lnTo>
                      <a:pt x="346" y="11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8" y="113"/>
                    </a:lnTo>
                    <a:close/>
                  </a:path>
                </a:pathLst>
              </a:custGeom>
              <a:solidFill>
                <a:srgbClr val="EC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3" name="Freeform 192"/>
              <p:cNvSpPr>
                <a:spLocks/>
              </p:cNvSpPr>
              <p:nvPr/>
            </p:nvSpPr>
            <p:spPr bwMode="auto">
              <a:xfrm>
                <a:off x="550" y="1508"/>
                <a:ext cx="173" cy="57"/>
              </a:xfrm>
              <a:custGeom>
                <a:avLst/>
                <a:gdLst>
                  <a:gd name="T0" fmla="*/ 173 w 346"/>
                  <a:gd name="T1" fmla="*/ 56 h 113"/>
                  <a:gd name="T2" fmla="*/ 173 w 346"/>
                  <a:gd name="T3" fmla="*/ 57 h 113"/>
                  <a:gd name="T4" fmla="*/ 0 w 346"/>
                  <a:gd name="T5" fmla="*/ 1 h 113"/>
                  <a:gd name="T6" fmla="*/ 0 w 346"/>
                  <a:gd name="T7" fmla="*/ 0 h 113"/>
                  <a:gd name="T8" fmla="*/ 173 w 346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"/>
                  <a:gd name="T16" fmla="*/ 0 h 113"/>
                  <a:gd name="T17" fmla="*/ 346 w 346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" h="113">
                    <a:moveTo>
                      <a:pt x="346" y="111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6" y="111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4" name="Freeform 193"/>
              <p:cNvSpPr>
                <a:spLocks/>
              </p:cNvSpPr>
              <p:nvPr/>
            </p:nvSpPr>
            <p:spPr bwMode="auto">
              <a:xfrm>
                <a:off x="550" y="1509"/>
                <a:ext cx="173" cy="58"/>
              </a:xfrm>
              <a:custGeom>
                <a:avLst/>
                <a:gdLst>
                  <a:gd name="T0" fmla="*/ 173 w 346"/>
                  <a:gd name="T1" fmla="*/ 56 h 114"/>
                  <a:gd name="T2" fmla="*/ 173 w 346"/>
                  <a:gd name="T3" fmla="*/ 58 h 114"/>
                  <a:gd name="T4" fmla="*/ 0 w 346"/>
                  <a:gd name="T5" fmla="*/ 1 h 114"/>
                  <a:gd name="T6" fmla="*/ 0 w 346"/>
                  <a:gd name="T7" fmla="*/ 0 h 114"/>
                  <a:gd name="T8" fmla="*/ 173 w 346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"/>
                  <a:gd name="T16" fmla="*/ 0 h 114"/>
                  <a:gd name="T17" fmla="*/ 346 w 346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" h="114">
                    <a:moveTo>
                      <a:pt x="346" y="111"/>
                    </a:moveTo>
                    <a:lnTo>
                      <a:pt x="346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6" y="111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5" name="Freeform 194"/>
              <p:cNvSpPr>
                <a:spLocks/>
              </p:cNvSpPr>
              <p:nvPr/>
            </p:nvSpPr>
            <p:spPr bwMode="auto">
              <a:xfrm>
                <a:off x="550" y="1510"/>
                <a:ext cx="173" cy="62"/>
              </a:xfrm>
              <a:custGeom>
                <a:avLst/>
                <a:gdLst>
                  <a:gd name="T0" fmla="*/ 173 w 346"/>
                  <a:gd name="T1" fmla="*/ 57 h 123"/>
                  <a:gd name="T2" fmla="*/ 173 w 346"/>
                  <a:gd name="T3" fmla="*/ 62 h 123"/>
                  <a:gd name="T4" fmla="*/ 0 w 346"/>
                  <a:gd name="T5" fmla="*/ 5 h 123"/>
                  <a:gd name="T6" fmla="*/ 0 w 346"/>
                  <a:gd name="T7" fmla="*/ 0 h 123"/>
                  <a:gd name="T8" fmla="*/ 173 w 346"/>
                  <a:gd name="T9" fmla="*/ 57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"/>
                  <a:gd name="T16" fmla="*/ 0 h 123"/>
                  <a:gd name="T17" fmla="*/ 346 w 346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" h="123">
                    <a:moveTo>
                      <a:pt x="346" y="113"/>
                    </a:moveTo>
                    <a:lnTo>
                      <a:pt x="346" y="123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6" name="Freeform 195"/>
              <p:cNvSpPr>
                <a:spLocks/>
              </p:cNvSpPr>
              <p:nvPr/>
            </p:nvSpPr>
            <p:spPr bwMode="auto">
              <a:xfrm>
                <a:off x="550" y="1510"/>
                <a:ext cx="173" cy="58"/>
              </a:xfrm>
              <a:custGeom>
                <a:avLst/>
                <a:gdLst>
                  <a:gd name="T0" fmla="*/ 173 w 346"/>
                  <a:gd name="T1" fmla="*/ 56 h 117"/>
                  <a:gd name="T2" fmla="*/ 173 w 346"/>
                  <a:gd name="T3" fmla="*/ 58 h 117"/>
                  <a:gd name="T4" fmla="*/ 0 w 346"/>
                  <a:gd name="T5" fmla="*/ 2 h 117"/>
                  <a:gd name="T6" fmla="*/ 0 w 346"/>
                  <a:gd name="T7" fmla="*/ 0 h 117"/>
                  <a:gd name="T8" fmla="*/ 173 w 346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"/>
                  <a:gd name="T16" fmla="*/ 0 h 117"/>
                  <a:gd name="T17" fmla="*/ 346 w 34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" h="117">
                    <a:moveTo>
                      <a:pt x="346" y="113"/>
                    </a:moveTo>
                    <a:lnTo>
                      <a:pt x="346" y="11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7" name="Freeform 196"/>
              <p:cNvSpPr>
                <a:spLocks/>
              </p:cNvSpPr>
              <p:nvPr/>
            </p:nvSpPr>
            <p:spPr bwMode="auto">
              <a:xfrm>
                <a:off x="550" y="1512"/>
                <a:ext cx="173" cy="58"/>
              </a:xfrm>
              <a:custGeom>
                <a:avLst/>
                <a:gdLst>
                  <a:gd name="T0" fmla="*/ 173 w 346"/>
                  <a:gd name="T1" fmla="*/ 57 h 116"/>
                  <a:gd name="T2" fmla="*/ 173 w 346"/>
                  <a:gd name="T3" fmla="*/ 58 h 116"/>
                  <a:gd name="T4" fmla="*/ 0 w 346"/>
                  <a:gd name="T5" fmla="*/ 2 h 116"/>
                  <a:gd name="T6" fmla="*/ 0 w 346"/>
                  <a:gd name="T7" fmla="*/ 0 h 116"/>
                  <a:gd name="T8" fmla="*/ 173 w 346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"/>
                  <a:gd name="T16" fmla="*/ 0 h 116"/>
                  <a:gd name="T17" fmla="*/ 346 w 34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" h="116">
                    <a:moveTo>
                      <a:pt x="346" y="113"/>
                    </a:moveTo>
                    <a:lnTo>
                      <a:pt x="346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8" name="Freeform 197"/>
              <p:cNvSpPr>
                <a:spLocks/>
              </p:cNvSpPr>
              <p:nvPr/>
            </p:nvSpPr>
            <p:spPr bwMode="auto">
              <a:xfrm>
                <a:off x="550" y="1513"/>
                <a:ext cx="173" cy="59"/>
              </a:xfrm>
              <a:custGeom>
                <a:avLst/>
                <a:gdLst>
                  <a:gd name="T0" fmla="*/ 173 w 346"/>
                  <a:gd name="T1" fmla="*/ 57 h 116"/>
                  <a:gd name="T2" fmla="*/ 173 w 346"/>
                  <a:gd name="T3" fmla="*/ 59 h 116"/>
                  <a:gd name="T4" fmla="*/ 0 w 346"/>
                  <a:gd name="T5" fmla="*/ 2 h 116"/>
                  <a:gd name="T6" fmla="*/ 0 w 346"/>
                  <a:gd name="T7" fmla="*/ 0 h 116"/>
                  <a:gd name="T8" fmla="*/ 173 w 346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"/>
                  <a:gd name="T16" fmla="*/ 0 h 116"/>
                  <a:gd name="T17" fmla="*/ 346 w 34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" h="116">
                    <a:moveTo>
                      <a:pt x="346" y="113"/>
                    </a:moveTo>
                    <a:lnTo>
                      <a:pt x="346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9" name="Freeform 198"/>
              <p:cNvSpPr>
                <a:spLocks/>
              </p:cNvSpPr>
              <p:nvPr/>
            </p:nvSpPr>
            <p:spPr bwMode="auto">
              <a:xfrm>
                <a:off x="550" y="1515"/>
                <a:ext cx="175" cy="60"/>
              </a:xfrm>
              <a:custGeom>
                <a:avLst/>
                <a:gdLst>
                  <a:gd name="T0" fmla="*/ 173 w 349"/>
                  <a:gd name="T1" fmla="*/ 57 h 120"/>
                  <a:gd name="T2" fmla="*/ 175 w 349"/>
                  <a:gd name="T3" fmla="*/ 60 h 120"/>
                  <a:gd name="T4" fmla="*/ 1 w 349"/>
                  <a:gd name="T5" fmla="*/ 5 h 120"/>
                  <a:gd name="T6" fmla="*/ 0 w 349"/>
                  <a:gd name="T7" fmla="*/ 0 h 120"/>
                  <a:gd name="T8" fmla="*/ 173 w 349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20"/>
                  <a:gd name="T17" fmla="*/ 349 w 349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20">
                    <a:moveTo>
                      <a:pt x="346" y="113"/>
                    </a:moveTo>
                    <a:lnTo>
                      <a:pt x="349" y="120"/>
                    </a:lnTo>
                    <a:lnTo>
                      <a:pt x="2" y="9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0" name="Freeform 199"/>
              <p:cNvSpPr>
                <a:spLocks/>
              </p:cNvSpPr>
              <p:nvPr/>
            </p:nvSpPr>
            <p:spPr bwMode="auto">
              <a:xfrm>
                <a:off x="550" y="1515"/>
                <a:ext cx="174" cy="57"/>
              </a:xfrm>
              <a:custGeom>
                <a:avLst/>
                <a:gdLst>
                  <a:gd name="T0" fmla="*/ 173 w 348"/>
                  <a:gd name="T1" fmla="*/ 56 h 115"/>
                  <a:gd name="T2" fmla="*/ 174 w 348"/>
                  <a:gd name="T3" fmla="*/ 57 h 115"/>
                  <a:gd name="T4" fmla="*/ 0 w 348"/>
                  <a:gd name="T5" fmla="*/ 1 h 115"/>
                  <a:gd name="T6" fmla="*/ 0 w 348"/>
                  <a:gd name="T7" fmla="*/ 0 h 115"/>
                  <a:gd name="T8" fmla="*/ 173 w 348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5"/>
                  <a:gd name="T17" fmla="*/ 348 w 348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5">
                    <a:moveTo>
                      <a:pt x="346" y="113"/>
                    </a:moveTo>
                    <a:lnTo>
                      <a:pt x="348" y="1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1" name="Freeform 200"/>
              <p:cNvSpPr>
                <a:spLocks/>
              </p:cNvSpPr>
              <p:nvPr/>
            </p:nvSpPr>
            <p:spPr bwMode="auto">
              <a:xfrm>
                <a:off x="550" y="1516"/>
                <a:ext cx="174" cy="58"/>
              </a:xfrm>
              <a:custGeom>
                <a:avLst/>
                <a:gdLst>
                  <a:gd name="T0" fmla="*/ 174 w 348"/>
                  <a:gd name="T1" fmla="*/ 57 h 116"/>
                  <a:gd name="T2" fmla="*/ 174 w 348"/>
                  <a:gd name="T3" fmla="*/ 58 h 116"/>
                  <a:gd name="T4" fmla="*/ 1 w 348"/>
                  <a:gd name="T5" fmla="*/ 2 h 116"/>
                  <a:gd name="T6" fmla="*/ 0 w 348"/>
                  <a:gd name="T7" fmla="*/ 0 h 116"/>
                  <a:gd name="T8" fmla="*/ 174 w 348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6"/>
                  <a:gd name="T17" fmla="*/ 348 w 34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6">
                    <a:moveTo>
                      <a:pt x="348" y="113"/>
                    </a:moveTo>
                    <a:lnTo>
                      <a:pt x="348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8" y="113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2" name="Freeform 201"/>
              <p:cNvSpPr>
                <a:spLocks/>
              </p:cNvSpPr>
              <p:nvPr/>
            </p:nvSpPr>
            <p:spPr bwMode="auto">
              <a:xfrm>
                <a:off x="551" y="1518"/>
                <a:ext cx="174" cy="57"/>
              </a:xfrm>
              <a:custGeom>
                <a:avLst/>
                <a:gdLst>
                  <a:gd name="T0" fmla="*/ 173 w 347"/>
                  <a:gd name="T1" fmla="*/ 56 h 115"/>
                  <a:gd name="T2" fmla="*/ 174 w 347"/>
                  <a:gd name="T3" fmla="*/ 57 h 115"/>
                  <a:gd name="T4" fmla="*/ 0 w 347"/>
                  <a:gd name="T5" fmla="*/ 2 h 115"/>
                  <a:gd name="T6" fmla="*/ 0 w 347"/>
                  <a:gd name="T7" fmla="*/ 0 h 115"/>
                  <a:gd name="T8" fmla="*/ 173 w 347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5"/>
                  <a:gd name="T17" fmla="*/ 347 w 347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5">
                    <a:moveTo>
                      <a:pt x="346" y="113"/>
                    </a:moveTo>
                    <a:lnTo>
                      <a:pt x="347" y="11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3" name="Freeform 202"/>
              <p:cNvSpPr>
                <a:spLocks/>
              </p:cNvSpPr>
              <p:nvPr/>
            </p:nvSpPr>
            <p:spPr bwMode="auto">
              <a:xfrm>
                <a:off x="551" y="1519"/>
                <a:ext cx="174" cy="60"/>
              </a:xfrm>
              <a:custGeom>
                <a:avLst/>
                <a:gdLst>
                  <a:gd name="T0" fmla="*/ 173 w 349"/>
                  <a:gd name="T1" fmla="*/ 56 h 119"/>
                  <a:gd name="T2" fmla="*/ 174 w 349"/>
                  <a:gd name="T3" fmla="*/ 60 h 119"/>
                  <a:gd name="T4" fmla="*/ 1 w 349"/>
                  <a:gd name="T5" fmla="*/ 3 h 119"/>
                  <a:gd name="T6" fmla="*/ 0 w 349"/>
                  <a:gd name="T7" fmla="*/ 0 h 119"/>
                  <a:gd name="T8" fmla="*/ 173 w 349"/>
                  <a:gd name="T9" fmla="*/ 56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9"/>
                  <a:gd name="T17" fmla="*/ 349 w 349"/>
                  <a:gd name="T18" fmla="*/ 119 h 1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9">
                    <a:moveTo>
                      <a:pt x="347" y="111"/>
                    </a:moveTo>
                    <a:lnTo>
                      <a:pt x="349" y="119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4" name="Freeform 203"/>
              <p:cNvSpPr>
                <a:spLocks/>
              </p:cNvSpPr>
              <p:nvPr/>
            </p:nvSpPr>
            <p:spPr bwMode="auto">
              <a:xfrm>
                <a:off x="551" y="1519"/>
                <a:ext cx="174" cy="58"/>
              </a:xfrm>
              <a:custGeom>
                <a:avLst/>
                <a:gdLst>
                  <a:gd name="T0" fmla="*/ 174 w 347"/>
                  <a:gd name="T1" fmla="*/ 56 h 116"/>
                  <a:gd name="T2" fmla="*/ 174 w 347"/>
                  <a:gd name="T3" fmla="*/ 58 h 116"/>
                  <a:gd name="T4" fmla="*/ 1 w 347"/>
                  <a:gd name="T5" fmla="*/ 2 h 116"/>
                  <a:gd name="T6" fmla="*/ 0 w 347"/>
                  <a:gd name="T7" fmla="*/ 0 h 116"/>
                  <a:gd name="T8" fmla="*/ 174 w 347"/>
                  <a:gd name="T9" fmla="*/ 5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6"/>
                  <a:gd name="T17" fmla="*/ 347 w 347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6">
                    <a:moveTo>
                      <a:pt x="347" y="111"/>
                    </a:moveTo>
                    <a:lnTo>
                      <a:pt x="347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5" name="Freeform 204"/>
              <p:cNvSpPr>
                <a:spLocks/>
              </p:cNvSpPr>
              <p:nvPr/>
            </p:nvSpPr>
            <p:spPr bwMode="auto">
              <a:xfrm>
                <a:off x="552" y="1521"/>
                <a:ext cx="173" cy="58"/>
              </a:xfrm>
              <a:custGeom>
                <a:avLst/>
                <a:gdLst>
                  <a:gd name="T0" fmla="*/ 172 w 347"/>
                  <a:gd name="T1" fmla="*/ 57 h 116"/>
                  <a:gd name="T2" fmla="*/ 173 w 347"/>
                  <a:gd name="T3" fmla="*/ 58 h 116"/>
                  <a:gd name="T4" fmla="*/ 0 w 347"/>
                  <a:gd name="T5" fmla="*/ 2 h 116"/>
                  <a:gd name="T6" fmla="*/ 0 w 347"/>
                  <a:gd name="T7" fmla="*/ 0 h 116"/>
                  <a:gd name="T8" fmla="*/ 172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6"/>
                  <a:gd name="T17" fmla="*/ 347 w 347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6">
                    <a:moveTo>
                      <a:pt x="345" y="113"/>
                    </a:moveTo>
                    <a:lnTo>
                      <a:pt x="347" y="11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6" name="Freeform 205"/>
              <p:cNvSpPr>
                <a:spLocks/>
              </p:cNvSpPr>
              <p:nvPr/>
            </p:nvSpPr>
            <p:spPr bwMode="auto">
              <a:xfrm>
                <a:off x="553" y="1523"/>
                <a:ext cx="175" cy="59"/>
              </a:xfrm>
              <a:custGeom>
                <a:avLst/>
                <a:gdLst>
                  <a:gd name="T0" fmla="*/ 173 w 351"/>
                  <a:gd name="T1" fmla="*/ 57 h 118"/>
                  <a:gd name="T2" fmla="*/ 175 w 351"/>
                  <a:gd name="T3" fmla="*/ 59 h 118"/>
                  <a:gd name="T4" fmla="*/ 2 w 351"/>
                  <a:gd name="T5" fmla="*/ 3 h 118"/>
                  <a:gd name="T6" fmla="*/ 0 w 351"/>
                  <a:gd name="T7" fmla="*/ 0 h 118"/>
                  <a:gd name="T8" fmla="*/ 173 w 351"/>
                  <a:gd name="T9" fmla="*/ 57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18"/>
                  <a:gd name="T17" fmla="*/ 351 w 351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18">
                    <a:moveTo>
                      <a:pt x="346" y="113"/>
                    </a:moveTo>
                    <a:lnTo>
                      <a:pt x="351" y="118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C2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7" name="Freeform 206"/>
              <p:cNvSpPr>
                <a:spLocks/>
              </p:cNvSpPr>
              <p:nvPr/>
            </p:nvSpPr>
            <p:spPr bwMode="auto">
              <a:xfrm>
                <a:off x="555" y="1525"/>
                <a:ext cx="179" cy="60"/>
              </a:xfrm>
              <a:custGeom>
                <a:avLst/>
                <a:gdLst>
                  <a:gd name="T0" fmla="*/ 173 w 358"/>
                  <a:gd name="T1" fmla="*/ 57 h 120"/>
                  <a:gd name="T2" fmla="*/ 179 w 358"/>
                  <a:gd name="T3" fmla="*/ 60 h 120"/>
                  <a:gd name="T4" fmla="*/ 5 w 358"/>
                  <a:gd name="T5" fmla="*/ 4 h 120"/>
                  <a:gd name="T6" fmla="*/ 0 w 358"/>
                  <a:gd name="T7" fmla="*/ 0 h 120"/>
                  <a:gd name="T8" fmla="*/ 173 w 358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8"/>
                  <a:gd name="T16" fmla="*/ 0 h 120"/>
                  <a:gd name="T17" fmla="*/ 358 w 358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8" h="120">
                    <a:moveTo>
                      <a:pt x="346" y="113"/>
                    </a:moveTo>
                    <a:lnTo>
                      <a:pt x="358" y="120"/>
                    </a:lnTo>
                    <a:lnTo>
                      <a:pt x="10" y="7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8" name="Freeform 207"/>
              <p:cNvSpPr>
                <a:spLocks/>
              </p:cNvSpPr>
              <p:nvPr/>
            </p:nvSpPr>
            <p:spPr bwMode="auto">
              <a:xfrm>
                <a:off x="572" y="1482"/>
                <a:ext cx="176" cy="56"/>
              </a:xfrm>
              <a:custGeom>
                <a:avLst/>
                <a:gdLst>
                  <a:gd name="T0" fmla="*/ 176 w 353"/>
                  <a:gd name="T1" fmla="*/ 56 h 111"/>
                  <a:gd name="T2" fmla="*/ 174 w 353"/>
                  <a:gd name="T3" fmla="*/ 55 h 111"/>
                  <a:gd name="T4" fmla="*/ 0 w 353"/>
                  <a:gd name="T5" fmla="*/ 0 h 111"/>
                  <a:gd name="T6" fmla="*/ 3 w 353"/>
                  <a:gd name="T7" fmla="*/ 1 h 111"/>
                  <a:gd name="T8" fmla="*/ 176 w 353"/>
                  <a:gd name="T9" fmla="*/ 56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11"/>
                  <a:gd name="T17" fmla="*/ 353 w 353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11">
                    <a:moveTo>
                      <a:pt x="353" y="111"/>
                    </a:moveTo>
                    <a:lnTo>
                      <a:pt x="348" y="109"/>
                    </a:lnTo>
                    <a:lnTo>
                      <a:pt x="0" y="0"/>
                    </a:lnTo>
                    <a:lnTo>
                      <a:pt x="7" y="1"/>
                    </a:lnTo>
                    <a:lnTo>
                      <a:pt x="353" y="111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9" name="Freeform 208"/>
              <p:cNvSpPr>
                <a:spLocks/>
              </p:cNvSpPr>
              <p:nvPr/>
            </p:nvSpPr>
            <p:spPr bwMode="auto">
              <a:xfrm>
                <a:off x="568" y="1482"/>
                <a:ext cx="177" cy="56"/>
              </a:xfrm>
              <a:custGeom>
                <a:avLst/>
                <a:gdLst>
                  <a:gd name="T0" fmla="*/ 177 w 356"/>
                  <a:gd name="T1" fmla="*/ 55 h 111"/>
                  <a:gd name="T2" fmla="*/ 173 w 356"/>
                  <a:gd name="T3" fmla="*/ 56 h 111"/>
                  <a:gd name="T4" fmla="*/ 0 w 356"/>
                  <a:gd name="T5" fmla="*/ 1 h 111"/>
                  <a:gd name="T6" fmla="*/ 4 w 356"/>
                  <a:gd name="T7" fmla="*/ 0 h 111"/>
                  <a:gd name="T8" fmla="*/ 177 w 356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1"/>
                  <a:gd name="T17" fmla="*/ 356 w 356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1">
                    <a:moveTo>
                      <a:pt x="356" y="109"/>
                    </a:moveTo>
                    <a:lnTo>
                      <a:pt x="347" y="111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356" y="109"/>
                    </a:lnTo>
                    <a:close/>
                  </a:path>
                </a:pathLst>
              </a:custGeom>
              <a:solidFill>
                <a:srgbClr val="824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0" name="Freeform 209"/>
              <p:cNvSpPr>
                <a:spLocks/>
              </p:cNvSpPr>
              <p:nvPr/>
            </p:nvSpPr>
            <p:spPr bwMode="auto">
              <a:xfrm>
                <a:off x="723" y="1537"/>
                <a:ext cx="36" cy="49"/>
              </a:xfrm>
              <a:custGeom>
                <a:avLst/>
                <a:gdLst>
                  <a:gd name="T0" fmla="*/ 18 w 71"/>
                  <a:gd name="T1" fmla="*/ 1 h 98"/>
                  <a:gd name="T2" fmla="*/ 15 w 71"/>
                  <a:gd name="T3" fmla="*/ 3 h 98"/>
                  <a:gd name="T4" fmla="*/ 12 w 71"/>
                  <a:gd name="T5" fmla="*/ 5 h 98"/>
                  <a:gd name="T6" fmla="*/ 9 w 71"/>
                  <a:gd name="T7" fmla="*/ 9 h 98"/>
                  <a:gd name="T8" fmla="*/ 6 w 71"/>
                  <a:gd name="T9" fmla="*/ 12 h 98"/>
                  <a:gd name="T10" fmla="*/ 4 w 71"/>
                  <a:gd name="T11" fmla="*/ 16 h 98"/>
                  <a:gd name="T12" fmla="*/ 2 w 71"/>
                  <a:gd name="T13" fmla="*/ 20 h 98"/>
                  <a:gd name="T14" fmla="*/ 1 w 71"/>
                  <a:gd name="T15" fmla="*/ 25 h 98"/>
                  <a:gd name="T16" fmla="*/ 0 w 71"/>
                  <a:gd name="T17" fmla="*/ 30 h 98"/>
                  <a:gd name="T18" fmla="*/ 0 w 71"/>
                  <a:gd name="T19" fmla="*/ 35 h 98"/>
                  <a:gd name="T20" fmla="*/ 2 w 71"/>
                  <a:gd name="T21" fmla="*/ 39 h 98"/>
                  <a:gd name="T22" fmla="*/ 3 w 71"/>
                  <a:gd name="T23" fmla="*/ 43 h 98"/>
                  <a:gd name="T24" fmla="*/ 5 w 71"/>
                  <a:gd name="T25" fmla="*/ 45 h 98"/>
                  <a:gd name="T26" fmla="*/ 8 w 71"/>
                  <a:gd name="T27" fmla="*/ 48 h 98"/>
                  <a:gd name="T28" fmla="*/ 11 w 71"/>
                  <a:gd name="T29" fmla="*/ 49 h 98"/>
                  <a:gd name="T30" fmla="*/ 13 w 71"/>
                  <a:gd name="T31" fmla="*/ 49 h 98"/>
                  <a:gd name="T32" fmla="*/ 18 w 71"/>
                  <a:gd name="T33" fmla="*/ 49 h 98"/>
                  <a:gd name="T34" fmla="*/ 21 w 71"/>
                  <a:gd name="T35" fmla="*/ 47 h 98"/>
                  <a:gd name="T36" fmla="*/ 24 w 71"/>
                  <a:gd name="T37" fmla="*/ 45 h 98"/>
                  <a:gd name="T38" fmla="*/ 28 w 71"/>
                  <a:gd name="T39" fmla="*/ 41 h 98"/>
                  <a:gd name="T40" fmla="*/ 30 w 71"/>
                  <a:gd name="T41" fmla="*/ 38 h 98"/>
                  <a:gd name="T42" fmla="*/ 33 w 71"/>
                  <a:gd name="T43" fmla="*/ 34 h 98"/>
                  <a:gd name="T44" fmla="*/ 34 w 71"/>
                  <a:gd name="T45" fmla="*/ 29 h 98"/>
                  <a:gd name="T46" fmla="*/ 35 w 71"/>
                  <a:gd name="T47" fmla="*/ 25 h 98"/>
                  <a:gd name="T48" fmla="*/ 36 w 71"/>
                  <a:gd name="T49" fmla="*/ 20 h 98"/>
                  <a:gd name="T50" fmla="*/ 35 w 71"/>
                  <a:gd name="T51" fmla="*/ 15 h 98"/>
                  <a:gd name="T52" fmla="*/ 34 w 71"/>
                  <a:gd name="T53" fmla="*/ 11 h 98"/>
                  <a:gd name="T54" fmla="*/ 33 w 71"/>
                  <a:gd name="T55" fmla="*/ 7 h 98"/>
                  <a:gd name="T56" fmla="*/ 31 w 71"/>
                  <a:gd name="T57" fmla="*/ 5 h 98"/>
                  <a:gd name="T58" fmla="*/ 28 w 71"/>
                  <a:gd name="T59" fmla="*/ 2 h 98"/>
                  <a:gd name="T60" fmla="*/ 25 w 71"/>
                  <a:gd name="T61" fmla="*/ 1 h 98"/>
                  <a:gd name="T62" fmla="*/ 23 w 71"/>
                  <a:gd name="T63" fmla="*/ 0 h 98"/>
                  <a:gd name="T64" fmla="*/ 18 w 71"/>
                  <a:gd name="T65" fmla="*/ 1 h 9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1"/>
                  <a:gd name="T100" fmla="*/ 0 h 98"/>
                  <a:gd name="T101" fmla="*/ 71 w 71"/>
                  <a:gd name="T102" fmla="*/ 98 h 9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1" h="98">
                    <a:moveTo>
                      <a:pt x="36" y="2"/>
                    </a:moveTo>
                    <a:lnTo>
                      <a:pt x="30" y="5"/>
                    </a:lnTo>
                    <a:lnTo>
                      <a:pt x="23" y="10"/>
                    </a:lnTo>
                    <a:lnTo>
                      <a:pt x="17" y="17"/>
                    </a:lnTo>
                    <a:lnTo>
                      <a:pt x="12" y="24"/>
                    </a:lnTo>
                    <a:lnTo>
                      <a:pt x="7" y="32"/>
                    </a:lnTo>
                    <a:lnTo>
                      <a:pt x="3" y="40"/>
                    </a:lnTo>
                    <a:lnTo>
                      <a:pt x="2" y="50"/>
                    </a:lnTo>
                    <a:lnTo>
                      <a:pt x="0" y="60"/>
                    </a:lnTo>
                    <a:lnTo>
                      <a:pt x="0" y="70"/>
                    </a:lnTo>
                    <a:lnTo>
                      <a:pt x="3" y="77"/>
                    </a:lnTo>
                    <a:lnTo>
                      <a:pt x="5" y="85"/>
                    </a:lnTo>
                    <a:lnTo>
                      <a:pt x="10" y="90"/>
                    </a:lnTo>
                    <a:lnTo>
                      <a:pt x="15" y="95"/>
                    </a:lnTo>
                    <a:lnTo>
                      <a:pt x="22" y="97"/>
                    </a:lnTo>
                    <a:lnTo>
                      <a:pt x="26" y="98"/>
                    </a:lnTo>
                    <a:lnTo>
                      <a:pt x="35" y="97"/>
                    </a:lnTo>
                    <a:lnTo>
                      <a:pt x="41" y="94"/>
                    </a:lnTo>
                    <a:lnTo>
                      <a:pt x="48" y="89"/>
                    </a:lnTo>
                    <a:lnTo>
                      <a:pt x="55" y="82"/>
                    </a:lnTo>
                    <a:lnTo>
                      <a:pt x="60" y="75"/>
                    </a:lnTo>
                    <a:lnTo>
                      <a:pt x="65" y="67"/>
                    </a:lnTo>
                    <a:lnTo>
                      <a:pt x="68" y="59"/>
                    </a:lnTo>
                    <a:lnTo>
                      <a:pt x="70" y="49"/>
                    </a:lnTo>
                    <a:lnTo>
                      <a:pt x="71" y="39"/>
                    </a:lnTo>
                    <a:lnTo>
                      <a:pt x="70" y="30"/>
                    </a:lnTo>
                    <a:lnTo>
                      <a:pt x="68" y="22"/>
                    </a:lnTo>
                    <a:lnTo>
                      <a:pt x="65" y="14"/>
                    </a:lnTo>
                    <a:lnTo>
                      <a:pt x="61" y="9"/>
                    </a:lnTo>
                    <a:lnTo>
                      <a:pt x="56" y="4"/>
                    </a:lnTo>
                    <a:lnTo>
                      <a:pt x="50" y="2"/>
                    </a:lnTo>
                    <a:lnTo>
                      <a:pt x="45" y="0"/>
                    </a:lnTo>
                    <a:lnTo>
                      <a:pt x="36" y="2"/>
                    </a:lnTo>
                    <a:close/>
                  </a:path>
                </a:pathLst>
              </a:custGeom>
              <a:solidFill>
                <a:srgbClr val="79B2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66" name="Group 210"/>
            <p:cNvGrpSpPr>
              <a:grpSpLocks/>
            </p:cNvGrpSpPr>
            <p:nvPr/>
          </p:nvGrpSpPr>
          <p:grpSpPr bwMode="auto">
            <a:xfrm>
              <a:off x="886" y="1220"/>
              <a:ext cx="260" cy="128"/>
              <a:chOff x="886" y="1220"/>
              <a:chExt cx="260" cy="128"/>
            </a:xfrm>
          </p:grpSpPr>
          <p:sp>
            <p:nvSpPr>
              <p:cNvPr id="41425" name="Freeform 211"/>
              <p:cNvSpPr>
                <a:spLocks/>
              </p:cNvSpPr>
              <p:nvPr/>
            </p:nvSpPr>
            <p:spPr bwMode="auto">
              <a:xfrm>
                <a:off x="913" y="1220"/>
                <a:ext cx="200" cy="29"/>
              </a:xfrm>
              <a:custGeom>
                <a:avLst/>
                <a:gdLst>
                  <a:gd name="T0" fmla="*/ 200 w 399"/>
                  <a:gd name="T1" fmla="*/ 27 h 59"/>
                  <a:gd name="T2" fmla="*/ 193 w 399"/>
                  <a:gd name="T3" fmla="*/ 29 h 59"/>
                  <a:gd name="T4" fmla="*/ 0 w 399"/>
                  <a:gd name="T5" fmla="*/ 2 h 59"/>
                  <a:gd name="T6" fmla="*/ 7 w 399"/>
                  <a:gd name="T7" fmla="*/ 0 h 59"/>
                  <a:gd name="T8" fmla="*/ 200 w 399"/>
                  <a:gd name="T9" fmla="*/ 27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9"/>
                  <a:gd name="T16" fmla="*/ 0 h 59"/>
                  <a:gd name="T17" fmla="*/ 399 w 399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9" h="59">
                    <a:moveTo>
                      <a:pt x="399" y="55"/>
                    </a:moveTo>
                    <a:lnTo>
                      <a:pt x="386" y="59"/>
                    </a:lnTo>
                    <a:lnTo>
                      <a:pt x="0" y="5"/>
                    </a:lnTo>
                    <a:lnTo>
                      <a:pt x="14" y="0"/>
                    </a:lnTo>
                    <a:lnTo>
                      <a:pt x="399" y="55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6" name="Freeform 212"/>
              <p:cNvSpPr>
                <a:spLocks/>
              </p:cNvSpPr>
              <p:nvPr/>
            </p:nvSpPr>
            <p:spPr bwMode="auto">
              <a:xfrm>
                <a:off x="917" y="1220"/>
                <a:ext cx="196" cy="28"/>
              </a:xfrm>
              <a:custGeom>
                <a:avLst/>
                <a:gdLst>
                  <a:gd name="T0" fmla="*/ 196 w 392"/>
                  <a:gd name="T1" fmla="*/ 27 h 57"/>
                  <a:gd name="T2" fmla="*/ 193 w 392"/>
                  <a:gd name="T3" fmla="*/ 28 h 57"/>
                  <a:gd name="T4" fmla="*/ 0 w 392"/>
                  <a:gd name="T5" fmla="*/ 1 h 57"/>
                  <a:gd name="T6" fmla="*/ 3 w 392"/>
                  <a:gd name="T7" fmla="*/ 0 h 57"/>
                  <a:gd name="T8" fmla="*/ 196 w 392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2"/>
                  <a:gd name="T16" fmla="*/ 0 h 57"/>
                  <a:gd name="T17" fmla="*/ 392 w 392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2" h="57">
                    <a:moveTo>
                      <a:pt x="392" y="55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392" y="55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7" name="Freeform 213"/>
              <p:cNvSpPr>
                <a:spLocks/>
              </p:cNvSpPr>
              <p:nvPr/>
            </p:nvSpPr>
            <p:spPr bwMode="auto">
              <a:xfrm>
                <a:off x="913" y="1221"/>
                <a:ext cx="196" cy="28"/>
              </a:xfrm>
              <a:custGeom>
                <a:avLst/>
                <a:gdLst>
                  <a:gd name="T0" fmla="*/ 196 w 393"/>
                  <a:gd name="T1" fmla="*/ 27 h 57"/>
                  <a:gd name="T2" fmla="*/ 193 w 393"/>
                  <a:gd name="T3" fmla="*/ 28 h 57"/>
                  <a:gd name="T4" fmla="*/ 0 w 393"/>
                  <a:gd name="T5" fmla="*/ 1 h 57"/>
                  <a:gd name="T6" fmla="*/ 3 w 393"/>
                  <a:gd name="T7" fmla="*/ 0 h 57"/>
                  <a:gd name="T8" fmla="*/ 196 w 393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3"/>
                  <a:gd name="T16" fmla="*/ 0 h 57"/>
                  <a:gd name="T17" fmla="*/ 393 w 393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3" h="57">
                    <a:moveTo>
                      <a:pt x="393" y="55"/>
                    </a:moveTo>
                    <a:lnTo>
                      <a:pt x="386" y="57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393" y="55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8" name="Freeform 214"/>
              <p:cNvSpPr>
                <a:spLocks/>
              </p:cNvSpPr>
              <p:nvPr/>
            </p:nvSpPr>
            <p:spPr bwMode="auto">
              <a:xfrm>
                <a:off x="907" y="1223"/>
                <a:ext cx="199" cy="30"/>
              </a:xfrm>
              <a:custGeom>
                <a:avLst/>
                <a:gdLst>
                  <a:gd name="T0" fmla="*/ 199 w 399"/>
                  <a:gd name="T1" fmla="*/ 26 h 62"/>
                  <a:gd name="T2" fmla="*/ 193 w 399"/>
                  <a:gd name="T3" fmla="*/ 30 h 62"/>
                  <a:gd name="T4" fmla="*/ 0 w 399"/>
                  <a:gd name="T5" fmla="*/ 3 h 62"/>
                  <a:gd name="T6" fmla="*/ 6 w 399"/>
                  <a:gd name="T7" fmla="*/ 0 h 62"/>
                  <a:gd name="T8" fmla="*/ 199 w 399"/>
                  <a:gd name="T9" fmla="*/ 26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9"/>
                  <a:gd name="T16" fmla="*/ 0 h 62"/>
                  <a:gd name="T17" fmla="*/ 399 w 399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9" h="62">
                    <a:moveTo>
                      <a:pt x="399" y="54"/>
                    </a:moveTo>
                    <a:lnTo>
                      <a:pt x="386" y="62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399" y="54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9" name="Freeform 215"/>
              <p:cNvSpPr>
                <a:spLocks/>
              </p:cNvSpPr>
              <p:nvPr/>
            </p:nvSpPr>
            <p:spPr bwMode="auto">
              <a:xfrm>
                <a:off x="911" y="1223"/>
                <a:ext cx="195" cy="28"/>
              </a:xfrm>
              <a:custGeom>
                <a:avLst/>
                <a:gdLst>
                  <a:gd name="T0" fmla="*/ 195 w 391"/>
                  <a:gd name="T1" fmla="*/ 27 h 57"/>
                  <a:gd name="T2" fmla="*/ 193 w 391"/>
                  <a:gd name="T3" fmla="*/ 28 h 57"/>
                  <a:gd name="T4" fmla="*/ 0 w 391"/>
                  <a:gd name="T5" fmla="*/ 1 h 57"/>
                  <a:gd name="T6" fmla="*/ 2 w 391"/>
                  <a:gd name="T7" fmla="*/ 0 h 57"/>
                  <a:gd name="T8" fmla="*/ 195 w 391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"/>
                  <a:gd name="T16" fmla="*/ 0 h 57"/>
                  <a:gd name="T17" fmla="*/ 391 w 391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" h="57">
                    <a:moveTo>
                      <a:pt x="391" y="54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91" y="54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0" name="Freeform 216"/>
              <p:cNvSpPr>
                <a:spLocks/>
              </p:cNvSpPr>
              <p:nvPr/>
            </p:nvSpPr>
            <p:spPr bwMode="auto">
              <a:xfrm>
                <a:off x="909" y="1224"/>
                <a:ext cx="194" cy="28"/>
              </a:xfrm>
              <a:custGeom>
                <a:avLst/>
                <a:gdLst>
                  <a:gd name="T0" fmla="*/ 194 w 389"/>
                  <a:gd name="T1" fmla="*/ 27 h 57"/>
                  <a:gd name="T2" fmla="*/ 193 w 389"/>
                  <a:gd name="T3" fmla="*/ 28 h 57"/>
                  <a:gd name="T4" fmla="*/ 0 w 389"/>
                  <a:gd name="T5" fmla="*/ 1 h 57"/>
                  <a:gd name="T6" fmla="*/ 1 w 389"/>
                  <a:gd name="T7" fmla="*/ 0 h 57"/>
                  <a:gd name="T8" fmla="*/ 194 w 389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57"/>
                  <a:gd name="T17" fmla="*/ 389 w 389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57">
                    <a:moveTo>
                      <a:pt x="389" y="55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89" y="55"/>
                    </a:lnTo>
                    <a:close/>
                  </a:path>
                </a:pathLst>
              </a:custGeom>
              <a:solidFill>
                <a:srgbClr val="974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1" name="Freeform 217"/>
              <p:cNvSpPr>
                <a:spLocks/>
              </p:cNvSpPr>
              <p:nvPr/>
            </p:nvSpPr>
            <p:spPr bwMode="auto">
              <a:xfrm>
                <a:off x="907" y="1224"/>
                <a:ext cx="195" cy="29"/>
              </a:xfrm>
              <a:custGeom>
                <a:avLst/>
                <a:gdLst>
                  <a:gd name="T0" fmla="*/ 195 w 391"/>
                  <a:gd name="T1" fmla="*/ 28 h 58"/>
                  <a:gd name="T2" fmla="*/ 193 w 391"/>
                  <a:gd name="T3" fmla="*/ 29 h 58"/>
                  <a:gd name="T4" fmla="*/ 0 w 391"/>
                  <a:gd name="T5" fmla="*/ 2 h 58"/>
                  <a:gd name="T6" fmla="*/ 2 w 391"/>
                  <a:gd name="T7" fmla="*/ 0 h 58"/>
                  <a:gd name="T8" fmla="*/ 195 w 391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"/>
                  <a:gd name="T16" fmla="*/ 0 h 58"/>
                  <a:gd name="T17" fmla="*/ 391 w 391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" h="58">
                    <a:moveTo>
                      <a:pt x="391" y="55"/>
                    </a:moveTo>
                    <a:lnTo>
                      <a:pt x="386" y="58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391" y="55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2" name="Freeform 218"/>
              <p:cNvSpPr>
                <a:spLocks/>
              </p:cNvSpPr>
              <p:nvPr/>
            </p:nvSpPr>
            <p:spPr bwMode="auto">
              <a:xfrm>
                <a:off x="901" y="1226"/>
                <a:ext cx="198" cy="32"/>
              </a:xfrm>
              <a:custGeom>
                <a:avLst/>
                <a:gdLst>
                  <a:gd name="T0" fmla="*/ 198 w 397"/>
                  <a:gd name="T1" fmla="*/ 27 h 65"/>
                  <a:gd name="T2" fmla="*/ 192 w 397"/>
                  <a:gd name="T3" fmla="*/ 32 h 65"/>
                  <a:gd name="T4" fmla="*/ 0 w 397"/>
                  <a:gd name="T5" fmla="*/ 5 h 65"/>
                  <a:gd name="T6" fmla="*/ 5 w 397"/>
                  <a:gd name="T7" fmla="*/ 0 h 65"/>
                  <a:gd name="T8" fmla="*/ 198 w 397"/>
                  <a:gd name="T9" fmla="*/ 27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7"/>
                  <a:gd name="T16" fmla="*/ 0 h 65"/>
                  <a:gd name="T17" fmla="*/ 397 w 397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7" h="65">
                    <a:moveTo>
                      <a:pt x="397" y="55"/>
                    </a:moveTo>
                    <a:lnTo>
                      <a:pt x="385" y="65"/>
                    </a:lnTo>
                    <a:lnTo>
                      <a:pt x="0" y="10"/>
                    </a:lnTo>
                    <a:lnTo>
                      <a:pt x="11" y="0"/>
                    </a:lnTo>
                    <a:lnTo>
                      <a:pt x="397" y="55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3" name="Freeform 219"/>
              <p:cNvSpPr>
                <a:spLocks/>
              </p:cNvSpPr>
              <p:nvPr/>
            </p:nvSpPr>
            <p:spPr bwMode="auto">
              <a:xfrm>
                <a:off x="906" y="1226"/>
                <a:ext cx="193" cy="28"/>
              </a:xfrm>
              <a:custGeom>
                <a:avLst/>
                <a:gdLst>
                  <a:gd name="T0" fmla="*/ 193 w 388"/>
                  <a:gd name="T1" fmla="*/ 27 h 57"/>
                  <a:gd name="T2" fmla="*/ 192 w 388"/>
                  <a:gd name="T3" fmla="*/ 28 h 57"/>
                  <a:gd name="T4" fmla="*/ 0 w 388"/>
                  <a:gd name="T5" fmla="*/ 1 h 57"/>
                  <a:gd name="T6" fmla="*/ 1 w 388"/>
                  <a:gd name="T7" fmla="*/ 0 h 57"/>
                  <a:gd name="T8" fmla="*/ 193 w 388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8"/>
                  <a:gd name="T16" fmla="*/ 0 h 57"/>
                  <a:gd name="T17" fmla="*/ 388 w 388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8" h="57">
                    <a:moveTo>
                      <a:pt x="388" y="55"/>
                    </a:moveTo>
                    <a:lnTo>
                      <a:pt x="386" y="5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8" y="55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4" name="Freeform 220"/>
              <p:cNvSpPr>
                <a:spLocks/>
              </p:cNvSpPr>
              <p:nvPr/>
            </p:nvSpPr>
            <p:spPr bwMode="auto">
              <a:xfrm>
                <a:off x="904" y="1227"/>
                <a:ext cx="194" cy="28"/>
              </a:xfrm>
              <a:custGeom>
                <a:avLst/>
                <a:gdLst>
                  <a:gd name="T0" fmla="*/ 194 w 389"/>
                  <a:gd name="T1" fmla="*/ 28 h 56"/>
                  <a:gd name="T2" fmla="*/ 193 w 389"/>
                  <a:gd name="T3" fmla="*/ 28 h 56"/>
                  <a:gd name="T4" fmla="*/ 0 w 389"/>
                  <a:gd name="T5" fmla="*/ 1 h 56"/>
                  <a:gd name="T6" fmla="*/ 1 w 389"/>
                  <a:gd name="T7" fmla="*/ 0 h 56"/>
                  <a:gd name="T8" fmla="*/ 194 w 389"/>
                  <a:gd name="T9" fmla="*/ 28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56"/>
                  <a:gd name="T17" fmla="*/ 389 w 389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56">
                    <a:moveTo>
                      <a:pt x="389" y="55"/>
                    </a:moveTo>
                    <a:lnTo>
                      <a:pt x="387" y="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89" y="55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5" name="Freeform 221"/>
              <p:cNvSpPr>
                <a:spLocks/>
              </p:cNvSpPr>
              <p:nvPr/>
            </p:nvSpPr>
            <p:spPr bwMode="auto">
              <a:xfrm>
                <a:off x="903" y="1228"/>
                <a:ext cx="195" cy="29"/>
              </a:xfrm>
              <a:custGeom>
                <a:avLst/>
                <a:gdLst>
                  <a:gd name="T0" fmla="*/ 195 w 389"/>
                  <a:gd name="T1" fmla="*/ 28 h 58"/>
                  <a:gd name="T2" fmla="*/ 193 w 389"/>
                  <a:gd name="T3" fmla="*/ 29 h 58"/>
                  <a:gd name="T4" fmla="*/ 0 w 389"/>
                  <a:gd name="T5" fmla="*/ 2 h 58"/>
                  <a:gd name="T6" fmla="*/ 1 w 389"/>
                  <a:gd name="T7" fmla="*/ 0 h 58"/>
                  <a:gd name="T8" fmla="*/ 195 w 389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58"/>
                  <a:gd name="T17" fmla="*/ 389 w 389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58">
                    <a:moveTo>
                      <a:pt x="389" y="55"/>
                    </a:moveTo>
                    <a:lnTo>
                      <a:pt x="386" y="5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89" y="55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6" name="Freeform 222"/>
              <p:cNvSpPr>
                <a:spLocks/>
              </p:cNvSpPr>
              <p:nvPr/>
            </p:nvSpPr>
            <p:spPr bwMode="auto">
              <a:xfrm>
                <a:off x="902" y="1229"/>
                <a:ext cx="194" cy="29"/>
              </a:xfrm>
              <a:custGeom>
                <a:avLst/>
                <a:gdLst>
                  <a:gd name="T0" fmla="*/ 194 w 387"/>
                  <a:gd name="T1" fmla="*/ 28 h 56"/>
                  <a:gd name="T2" fmla="*/ 193 w 387"/>
                  <a:gd name="T3" fmla="*/ 29 h 56"/>
                  <a:gd name="T4" fmla="*/ 0 w 387"/>
                  <a:gd name="T5" fmla="*/ 1 h 56"/>
                  <a:gd name="T6" fmla="*/ 1 w 387"/>
                  <a:gd name="T7" fmla="*/ 0 h 56"/>
                  <a:gd name="T8" fmla="*/ 194 w 387"/>
                  <a:gd name="T9" fmla="*/ 28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6"/>
                  <a:gd name="T17" fmla="*/ 387 w 387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6">
                    <a:moveTo>
                      <a:pt x="387" y="54"/>
                    </a:moveTo>
                    <a:lnTo>
                      <a:pt x="385" y="5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4"/>
                    </a:lnTo>
                    <a:close/>
                  </a:path>
                </a:pathLst>
              </a:custGeom>
              <a:solidFill>
                <a:srgbClr val="B1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7" name="Freeform 223"/>
              <p:cNvSpPr>
                <a:spLocks/>
              </p:cNvSpPr>
              <p:nvPr/>
            </p:nvSpPr>
            <p:spPr bwMode="auto">
              <a:xfrm>
                <a:off x="901" y="1230"/>
                <a:ext cx="194" cy="28"/>
              </a:xfrm>
              <a:custGeom>
                <a:avLst/>
                <a:gdLst>
                  <a:gd name="T0" fmla="*/ 194 w 388"/>
                  <a:gd name="T1" fmla="*/ 27 h 57"/>
                  <a:gd name="T2" fmla="*/ 193 w 388"/>
                  <a:gd name="T3" fmla="*/ 28 h 57"/>
                  <a:gd name="T4" fmla="*/ 0 w 388"/>
                  <a:gd name="T5" fmla="*/ 1 h 57"/>
                  <a:gd name="T6" fmla="*/ 2 w 388"/>
                  <a:gd name="T7" fmla="*/ 0 h 57"/>
                  <a:gd name="T8" fmla="*/ 194 w 388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8"/>
                  <a:gd name="T16" fmla="*/ 0 h 57"/>
                  <a:gd name="T17" fmla="*/ 388 w 388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8" h="57">
                    <a:moveTo>
                      <a:pt x="388" y="55"/>
                    </a:moveTo>
                    <a:lnTo>
                      <a:pt x="385" y="5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88" y="55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8" name="Freeform 224"/>
              <p:cNvSpPr>
                <a:spLocks/>
              </p:cNvSpPr>
              <p:nvPr/>
            </p:nvSpPr>
            <p:spPr bwMode="auto">
              <a:xfrm>
                <a:off x="896" y="1231"/>
                <a:ext cx="198" cy="35"/>
              </a:xfrm>
              <a:custGeom>
                <a:avLst/>
                <a:gdLst>
                  <a:gd name="T0" fmla="*/ 198 w 395"/>
                  <a:gd name="T1" fmla="*/ 27 h 70"/>
                  <a:gd name="T2" fmla="*/ 193 w 395"/>
                  <a:gd name="T3" fmla="*/ 35 h 70"/>
                  <a:gd name="T4" fmla="*/ 0 w 395"/>
                  <a:gd name="T5" fmla="*/ 6 h 70"/>
                  <a:gd name="T6" fmla="*/ 5 w 395"/>
                  <a:gd name="T7" fmla="*/ 0 h 70"/>
                  <a:gd name="T8" fmla="*/ 198 w 395"/>
                  <a:gd name="T9" fmla="*/ 27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5"/>
                  <a:gd name="T16" fmla="*/ 0 h 70"/>
                  <a:gd name="T17" fmla="*/ 395 w 395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5" h="70">
                    <a:moveTo>
                      <a:pt x="395" y="55"/>
                    </a:moveTo>
                    <a:lnTo>
                      <a:pt x="385" y="70"/>
                    </a:lnTo>
                    <a:lnTo>
                      <a:pt x="0" y="13"/>
                    </a:lnTo>
                    <a:lnTo>
                      <a:pt x="10" y="0"/>
                    </a:lnTo>
                    <a:lnTo>
                      <a:pt x="395" y="55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9" name="Freeform 225"/>
              <p:cNvSpPr>
                <a:spLocks/>
              </p:cNvSpPr>
              <p:nvPr/>
            </p:nvSpPr>
            <p:spPr bwMode="auto">
              <a:xfrm>
                <a:off x="900" y="1231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5"/>
                    </a:moveTo>
                    <a:lnTo>
                      <a:pt x="385" y="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7" y="55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0" name="Freeform 226"/>
              <p:cNvSpPr>
                <a:spLocks/>
              </p:cNvSpPr>
              <p:nvPr/>
            </p:nvSpPr>
            <p:spPr bwMode="auto">
              <a:xfrm>
                <a:off x="899" y="1232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3 w 387"/>
                  <a:gd name="T3" fmla="*/ 29 h 58"/>
                  <a:gd name="T4" fmla="*/ 0 w 387"/>
                  <a:gd name="T5" fmla="*/ 2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6"/>
                    </a:moveTo>
                    <a:lnTo>
                      <a:pt x="386" y="5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1" name="Freeform 227"/>
              <p:cNvSpPr>
                <a:spLocks/>
              </p:cNvSpPr>
              <p:nvPr/>
            </p:nvSpPr>
            <p:spPr bwMode="auto">
              <a:xfrm>
                <a:off x="898" y="1233"/>
                <a:ext cx="194" cy="29"/>
              </a:xfrm>
              <a:custGeom>
                <a:avLst/>
                <a:gdLst>
                  <a:gd name="T0" fmla="*/ 194 w 387"/>
                  <a:gd name="T1" fmla="*/ 28 h 56"/>
                  <a:gd name="T2" fmla="*/ 193 w 387"/>
                  <a:gd name="T3" fmla="*/ 29 h 56"/>
                  <a:gd name="T4" fmla="*/ 0 w 387"/>
                  <a:gd name="T5" fmla="*/ 1 h 56"/>
                  <a:gd name="T6" fmla="*/ 1 w 387"/>
                  <a:gd name="T7" fmla="*/ 0 h 56"/>
                  <a:gd name="T8" fmla="*/ 194 w 387"/>
                  <a:gd name="T9" fmla="*/ 28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6"/>
                  <a:gd name="T17" fmla="*/ 387 w 387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6">
                    <a:moveTo>
                      <a:pt x="387" y="55"/>
                    </a:moveTo>
                    <a:lnTo>
                      <a:pt x="385" y="5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87" y="55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2" name="Freeform 228"/>
              <p:cNvSpPr>
                <a:spLocks/>
              </p:cNvSpPr>
              <p:nvPr/>
            </p:nvSpPr>
            <p:spPr bwMode="auto">
              <a:xfrm>
                <a:off x="897" y="1234"/>
                <a:ext cx="194" cy="29"/>
              </a:xfrm>
              <a:custGeom>
                <a:avLst/>
                <a:gdLst>
                  <a:gd name="T0" fmla="*/ 194 w 387"/>
                  <a:gd name="T1" fmla="*/ 27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7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4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4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3" name="Freeform 229"/>
              <p:cNvSpPr>
                <a:spLocks/>
              </p:cNvSpPr>
              <p:nvPr/>
            </p:nvSpPr>
            <p:spPr bwMode="auto">
              <a:xfrm>
                <a:off x="897" y="1235"/>
                <a:ext cx="193" cy="29"/>
              </a:xfrm>
              <a:custGeom>
                <a:avLst/>
                <a:gdLst>
                  <a:gd name="T0" fmla="*/ 193 w 387"/>
                  <a:gd name="T1" fmla="*/ 29 h 58"/>
                  <a:gd name="T2" fmla="*/ 193 w 387"/>
                  <a:gd name="T3" fmla="*/ 29 h 58"/>
                  <a:gd name="T4" fmla="*/ 0 w 387"/>
                  <a:gd name="T5" fmla="*/ 2 h 58"/>
                  <a:gd name="T6" fmla="*/ 1 w 387"/>
                  <a:gd name="T7" fmla="*/ 0 h 58"/>
                  <a:gd name="T8" fmla="*/ 193 w 387"/>
                  <a:gd name="T9" fmla="*/ 29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7"/>
                    </a:moveTo>
                    <a:lnTo>
                      <a:pt x="386" y="5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87" y="57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4" name="Freeform 230"/>
              <p:cNvSpPr>
                <a:spLocks/>
              </p:cNvSpPr>
              <p:nvPr/>
            </p:nvSpPr>
            <p:spPr bwMode="auto">
              <a:xfrm>
                <a:off x="896" y="1237"/>
                <a:ext cx="193" cy="29"/>
              </a:xfrm>
              <a:custGeom>
                <a:avLst/>
                <a:gdLst>
                  <a:gd name="T0" fmla="*/ 193 w 387"/>
                  <a:gd name="T1" fmla="*/ 27 h 58"/>
                  <a:gd name="T2" fmla="*/ 192 w 387"/>
                  <a:gd name="T3" fmla="*/ 29 h 58"/>
                  <a:gd name="T4" fmla="*/ 0 w 387"/>
                  <a:gd name="T5" fmla="*/ 1 h 58"/>
                  <a:gd name="T6" fmla="*/ 0 w 387"/>
                  <a:gd name="T7" fmla="*/ 0 h 58"/>
                  <a:gd name="T8" fmla="*/ 193 w 387"/>
                  <a:gd name="T9" fmla="*/ 27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4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4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5" name="Freeform 231"/>
              <p:cNvSpPr>
                <a:spLocks/>
              </p:cNvSpPr>
              <p:nvPr/>
            </p:nvSpPr>
            <p:spPr bwMode="auto">
              <a:xfrm>
                <a:off x="892" y="1238"/>
                <a:ext cx="197" cy="35"/>
              </a:xfrm>
              <a:custGeom>
                <a:avLst/>
                <a:gdLst>
                  <a:gd name="T0" fmla="*/ 197 w 394"/>
                  <a:gd name="T1" fmla="*/ 28 h 72"/>
                  <a:gd name="T2" fmla="*/ 193 w 394"/>
                  <a:gd name="T3" fmla="*/ 35 h 72"/>
                  <a:gd name="T4" fmla="*/ 0 w 394"/>
                  <a:gd name="T5" fmla="*/ 7 h 72"/>
                  <a:gd name="T6" fmla="*/ 5 w 394"/>
                  <a:gd name="T7" fmla="*/ 0 h 72"/>
                  <a:gd name="T8" fmla="*/ 197 w 394"/>
                  <a:gd name="T9" fmla="*/ 2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4"/>
                  <a:gd name="T16" fmla="*/ 0 h 72"/>
                  <a:gd name="T17" fmla="*/ 394 w 394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4" h="72">
                    <a:moveTo>
                      <a:pt x="394" y="57"/>
                    </a:moveTo>
                    <a:lnTo>
                      <a:pt x="386" y="72"/>
                    </a:lnTo>
                    <a:lnTo>
                      <a:pt x="0" y="15"/>
                    </a:lnTo>
                    <a:lnTo>
                      <a:pt x="9" y="0"/>
                    </a:lnTo>
                    <a:lnTo>
                      <a:pt x="394" y="57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6" name="Freeform 232"/>
              <p:cNvSpPr>
                <a:spLocks/>
              </p:cNvSpPr>
              <p:nvPr/>
            </p:nvSpPr>
            <p:spPr bwMode="auto">
              <a:xfrm>
                <a:off x="896" y="1238"/>
                <a:ext cx="193" cy="29"/>
              </a:xfrm>
              <a:custGeom>
                <a:avLst/>
                <a:gdLst>
                  <a:gd name="T0" fmla="*/ 193 w 385"/>
                  <a:gd name="T1" fmla="*/ 29 h 58"/>
                  <a:gd name="T2" fmla="*/ 193 w 385"/>
                  <a:gd name="T3" fmla="*/ 29 h 58"/>
                  <a:gd name="T4" fmla="*/ 0 w 385"/>
                  <a:gd name="T5" fmla="*/ 1 h 58"/>
                  <a:gd name="T6" fmla="*/ 0 w 385"/>
                  <a:gd name="T7" fmla="*/ 0 h 58"/>
                  <a:gd name="T8" fmla="*/ 193 w 385"/>
                  <a:gd name="T9" fmla="*/ 29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58"/>
                  <a:gd name="T17" fmla="*/ 385 w 385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58">
                    <a:moveTo>
                      <a:pt x="385" y="57"/>
                    </a:moveTo>
                    <a:lnTo>
                      <a:pt x="385" y="5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57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7" name="Freeform 233"/>
              <p:cNvSpPr>
                <a:spLocks/>
              </p:cNvSpPr>
              <p:nvPr/>
            </p:nvSpPr>
            <p:spPr bwMode="auto">
              <a:xfrm>
                <a:off x="895" y="1238"/>
                <a:ext cx="194" cy="30"/>
              </a:xfrm>
              <a:custGeom>
                <a:avLst/>
                <a:gdLst>
                  <a:gd name="T0" fmla="*/ 194 w 387"/>
                  <a:gd name="T1" fmla="*/ 29 h 58"/>
                  <a:gd name="T2" fmla="*/ 193 w 387"/>
                  <a:gd name="T3" fmla="*/ 30 h 58"/>
                  <a:gd name="T4" fmla="*/ 0 w 387"/>
                  <a:gd name="T5" fmla="*/ 2 h 58"/>
                  <a:gd name="T6" fmla="*/ 1 w 387"/>
                  <a:gd name="T7" fmla="*/ 0 h 58"/>
                  <a:gd name="T8" fmla="*/ 194 w 387"/>
                  <a:gd name="T9" fmla="*/ 29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8" name="Freeform 234"/>
              <p:cNvSpPr>
                <a:spLocks/>
              </p:cNvSpPr>
              <p:nvPr/>
            </p:nvSpPr>
            <p:spPr bwMode="auto">
              <a:xfrm>
                <a:off x="894" y="1240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5"/>
                    </a:moveTo>
                    <a:lnTo>
                      <a:pt x="386" y="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7" y="55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9" name="Freeform 235"/>
              <p:cNvSpPr>
                <a:spLocks/>
              </p:cNvSpPr>
              <p:nvPr/>
            </p:nvSpPr>
            <p:spPr bwMode="auto">
              <a:xfrm>
                <a:off x="893" y="1241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4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6"/>
                    </a:moveTo>
                    <a:lnTo>
                      <a:pt x="387" y="5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0" name="Freeform 236"/>
              <p:cNvSpPr>
                <a:spLocks/>
              </p:cNvSpPr>
              <p:nvPr/>
            </p:nvSpPr>
            <p:spPr bwMode="auto">
              <a:xfrm>
                <a:off x="893" y="1242"/>
                <a:ext cx="194" cy="30"/>
              </a:xfrm>
              <a:custGeom>
                <a:avLst/>
                <a:gdLst>
                  <a:gd name="T0" fmla="*/ 194 w 387"/>
                  <a:gd name="T1" fmla="*/ 28 h 59"/>
                  <a:gd name="T2" fmla="*/ 193 w 387"/>
                  <a:gd name="T3" fmla="*/ 30 h 59"/>
                  <a:gd name="T4" fmla="*/ 0 w 387"/>
                  <a:gd name="T5" fmla="*/ 2 h 59"/>
                  <a:gd name="T6" fmla="*/ 0 w 387"/>
                  <a:gd name="T7" fmla="*/ 0 h 59"/>
                  <a:gd name="T8" fmla="*/ 194 w 387"/>
                  <a:gd name="T9" fmla="*/ 28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9"/>
                  <a:gd name="T17" fmla="*/ 387 w 387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9">
                    <a:moveTo>
                      <a:pt x="387" y="56"/>
                    </a:moveTo>
                    <a:lnTo>
                      <a:pt x="385" y="5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1" name="Freeform 237"/>
              <p:cNvSpPr>
                <a:spLocks/>
              </p:cNvSpPr>
              <p:nvPr/>
            </p:nvSpPr>
            <p:spPr bwMode="auto">
              <a:xfrm>
                <a:off x="892" y="1243"/>
                <a:ext cx="194" cy="30"/>
              </a:xfrm>
              <a:custGeom>
                <a:avLst/>
                <a:gdLst>
                  <a:gd name="T0" fmla="*/ 194 w 387"/>
                  <a:gd name="T1" fmla="*/ 29 h 58"/>
                  <a:gd name="T2" fmla="*/ 193 w 387"/>
                  <a:gd name="T3" fmla="*/ 30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9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2" name="Freeform 238"/>
              <p:cNvSpPr>
                <a:spLocks/>
              </p:cNvSpPr>
              <p:nvPr/>
            </p:nvSpPr>
            <p:spPr bwMode="auto">
              <a:xfrm>
                <a:off x="892" y="1244"/>
                <a:ext cx="193" cy="29"/>
              </a:xfrm>
              <a:custGeom>
                <a:avLst/>
                <a:gdLst>
                  <a:gd name="T0" fmla="*/ 193 w 387"/>
                  <a:gd name="T1" fmla="*/ 28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3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6"/>
                    </a:moveTo>
                    <a:lnTo>
                      <a:pt x="386" y="5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3" name="Freeform 239"/>
              <p:cNvSpPr>
                <a:spLocks/>
              </p:cNvSpPr>
              <p:nvPr/>
            </p:nvSpPr>
            <p:spPr bwMode="auto">
              <a:xfrm>
                <a:off x="889" y="1245"/>
                <a:ext cx="195" cy="37"/>
              </a:xfrm>
              <a:custGeom>
                <a:avLst/>
                <a:gdLst>
                  <a:gd name="T0" fmla="*/ 195 w 391"/>
                  <a:gd name="T1" fmla="*/ 28 h 75"/>
                  <a:gd name="T2" fmla="*/ 193 w 391"/>
                  <a:gd name="T3" fmla="*/ 37 h 75"/>
                  <a:gd name="T4" fmla="*/ 0 w 391"/>
                  <a:gd name="T5" fmla="*/ 9 h 75"/>
                  <a:gd name="T6" fmla="*/ 2 w 391"/>
                  <a:gd name="T7" fmla="*/ 0 h 75"/>
                  <a:gd name="T8" fmla="*/ 195 w 391"/>
                  <a:gd name="T9" fmla="*/ 2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"/>
                  <a:gd name="T16" fmla="*/ 0 h 75"/>
                  <a:gd name="T17" fmla="*/ 391 w 391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" h="75">
                    <a:moveTo>
                      <a:pt x="391" y="57"/>
                    </a:moveTo>
                    <a:lnTo>
                      <a:pt x="386" y="75"/>
                    </a:lnTo>
                    <a:lnTo>
                      <a:pt x="0" y="19"/>
                    </a:lnTo>
                    <a:lnTo>
                      <a:pt x="5" y="0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4" name="Freeform 240"/>
              <p:cNvSpPr>
                <a:spLocks/>
              </p:cNvSpPr>
              <p:nvPr/>
            </p:nvSpPr>
            <p:spPr bwMode="auto">
              <a:xfrm>
                <a:off x="892" y="1245"/>
                <a:ext cx="192" cy="30"/>
              </a:xfrm>
              <a:custGeom>
                <a:avLst/>
                <a:gdLst>
                  <a:gd name="T0" fmla="*/ 192 w 386"/>
                  <a:gd name="T1" fmla="*/ 29 h 60"/>
                  <a:gd name="T2" fmla="*/ 192 w 386"/>
                  <a:gd name="T3" fmla="*/ 30 h 60"/>
                  <a:gd name="T4" fmla="*/ 0 w 386"/>
                  <a:gd name="T5" fmla="*/ 2 h 60"/>
                  <a:gd name="T6" fmla="*/ 0 w 386"/>
                  <a:gd name="T7" fmla="*/ 0 h 60"/>
                  <a:gd name="T8" fmla="*/ 192 w 386"/>
                  <a:gd name="T9" fmla="*/ 29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6"/>
                  <a:gd name="T16" fmla="*/ 0 h 60"/>
                  <a:gd name="T17" fmla="*/ 386 w 38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6" h="60">
                    <a:moveTo>
                      <a:pt x="386" y="57"/>
                    </a:moveTo>
                    <a:lnTo>
                      <a:pt x="386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6" y="57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5" name="Freeform 241"/>
              <p:cNvSpPr>
                <a:spLocks/>
              </p:cNvSpPr>
              <p:nvPr/>
            </p:nvSpPr>
            <p:spPr bwMode="auto">
              <a:xfrm>
                <a:off x="891" y="1247"/>
                <a:ext cx="193" cy="29"/>
              </a:xfrm>
              <a:custGeom>
                <a:avLst/>
                <a:gdLst>
                  <a:gd name="T0" fmla="*/ 193 w 387"/>
                  <a:gd name="T1" fmla="*/ 28 h 58"/>
                  <a:gd name="T2" fmla="*/ 192 w 387"/>
                  <a:gd name="T3" fmla="*/ 29 h 58"/>
                  <a:gd name="T4" fmla="*/ 0 w 387"/>
                  <a:gd name="T5" fmla="*/ 1 h 58"/>
                  <a:gd name="T6" fmla="*/ 0 w 387"/>
                  <a:gd name="T7" fmla="*/ 0 h 58"/>
                  <a:gd name="T8" fmla="*/ 193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6" name="Freeform 242"/>
              <p:cNvSpPr>
                <a:spLocks/>
              </p:cNvSpPr>
              <p:nvPr/>
            </p:nvSpPr>
            <p:spPr bwMode="auto">
              <a:xfrm>
                <a:off x="891" y="1248"/>
                <a:ext cx="193" cy="30"/>
              </a:xfrm>
              <a:custGeom>
                <a:avLst/>
                <a:gdLst>
                  <a:gd name="T0" fmla="*/ 193 w 385"/>
                  <a:gd name="T1" fmla="*/ 29 h 60"/>
                  <a:gd name="T2" fmla="*/ 193 w 385"/>
                  <a:gd name="T3" fmla="*/ 30 h 60"/>
                  <a:gd name="T4" fmla="*/ 0 w 385"/>
                  <a:gd name="T5" fmla="*/ 2 h 60"/>
                  <a:gd name="T6" fmla="*/ 0 w 385"/>
                  <a:gd name="T7" fmla="*/ 0 h 60"/>
                  <a:gd name="T8" fmla="*/ 193 w 385"/>
                  <a:gd name="T9" fmla="*/ 29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0"/>
                  <a:gd name="T17" fmla="*/ 385 w 385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0">
                    <a:moveTo>
                      <a:pt x="385" y="57"/>
                    </a:moveTo>
                    <a:lnTo>
                      <a:pt x="385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57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7" name="Freeform 243"/>
              <p:cNvSpPr>
                <a:spLocks/>
              </p:cNvSpPr>
              <p:nvPr/>
            </p:nvSpPr>
            <p:spPr bwMode="auto">
              <a:xfrm>
                <a:off x="890" y="1249"/>
                <a:ext cx="194" cy="29"/>
              </a:xfrm>
              <a:custGeom>
                <a:avLst/>
                <a:gdLst>
                  <a:gd name="T0" fmla="*/ 194 w 387"/>
                  <a:gd name="T1" fmla="*/ 28 h 58"/>
                  <a:gd name="T2" fmla="*/ 193 w 387"/>
                  <a:gd name="T3" fmla="*/ 29 h 58"/>
                  <a:gd name="T4" fmla="*/ 0 w 387"/>
                  <a:gd name="T5" fmla="*/ 1 h 58"/>
                  <a:gd name="T6" fmla="*/ 1 w 387"/>
                  <a:gd name="T7" fmla="*/ 0 h 58"/>
                  <a:gd name="T8" fmla="*/ 194 w 387"/>
                  <a:gd name="T9" fmla="*/ 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8"/>
                  <a:gd name="T17" fmla="*/ 387 w 38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8">
                    <a:moveTo>
                      <a:pt x="387" y="56"/>
                    </a:moveTo>
                    <a:lnTo>
                      <a:pt x="385" y="5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8" name="Freeform 244"/>
              <p:cNvSpPr>
                <a:spLocks/>
              </p:cNvSpPr>
              <p:nvPr/>
            </p:nvSpPr>
            <p:spPr bwMode="auto">
              <a:xfrm>
                <a:off x="890" y="1250"/>
                <a:ext cx="193" cy="30"/>
              </a:xfrm>
              <a:custGeom>
                <a:avLst/>
                <a:gdLst>
                  <a:gd name="T0" fmla="*/ 193 w 385"/>
                  <a:gd name="T1" fmla="*/ 29 h 60"/>
                  <a:gd name="T2" fmla="*/ 193 w 385"/>
                  <a:gd name="T3" fmla="*/ 30 h 60"/>
                  <a:gd name="T4" fmla="*/ 0 w 385"/>
                  <a:gd name="T5" fmla="*/ 2 h 60"/>
                  <a:gd name="T6" fmla="*/ 0 w 385"/>
                  <a:gd name="T7" fmla="*/ 0 h 60"/>
                  <a:gd name="T8" fmla="*/ 193 w 385"/>
                  <a:gd name="T9" fmla="*/ 29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0"/>
                  <a:gd name="T17" fmla="*/ 385 w 385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0">
                    <a:moveTo>
                      <a:pt x="385" y="57"/>
                    </a:moveTo>
                    <a:lnTo>
                      <a:pt x="385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57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9" name="Freeform 245"/>
              <p:cNvSpPr>
                <a:spLocks/>
              </p:cNvSpPr>
              <p:nvPr/>
            </p:nvSpPr>
            <p:spPr bwMode="auto">
              <a:xfrm>
                <a:off x="889" y="1252"/>
                <a:ext cx="194" cy="30"/>
              </a:xfrm>
              <a:custGeom>
                <a:avLst/>
                <a:gdLst>
                  <a:gd name="T0" fmla="*/ 194 w 387"/>
                  <a:gd name="T1" fmla="*/ 28 h 59"/>
                  <a:gd name="T2" fmla="*/ 193 w 387"/>
                  <a:gd name="T3" fmla="*/ 30 h 59"/>
                  <a:gd name="T4" fmla="*/ 0 w 387"/>
                  <a:gd name="T5" fmla="*/ 1 h 59"/>
                  <a:gd name="T6" fmla="*/ 1 w 387"/>
                  <a:gd name="T7" fmla="*/ 0 h 59"/>
                  <a:gd name="T8" fmla="*/ 194 w 387"/>
                  <a:gd name="T9" fmla="*/ 28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9"/>
                  <a:gd name="T17" fmla="*/ 387 w 387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9">
                    <a:moveTo>
                      <a:pt x="387" y="56"/>
                    </a:moveTo>
                    <a:lnTo>
                      <a:pt x="386" y="59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0" name="Freeform 246"/>
              <p:cNvSpPr>
                <a:spLocks/>
              </p:cNvSpPr>
              <p:nvPr/>
            </p:nvSpPr>
            <p:spPr bwMode="auto">
              <a:xfrm>
                <a:off x="889" y="1253"/>
                <a:ext cx="193" cy="29"/>
              </a:xfrm>
              <a:custGeom>
                <a:avLst/>
                <a:gdLst>
                  <a:gd name="T0" fmla="*/ 193 w 386"/>
                  <a:gd name="T1" fmla="*/ 28 h 60"/>
                  <a:gd name="T2" fmla="*/ 193 w 386"/>
                  <a:gd name="T3" fmla="*/ 29 h 60"/>
                  <a:gd name="T4" fmla="*/ 0 w 386"/>
                  <a:gd name="T5" fmla="*/ 2 h 60"/>
                  <a:gd name="T6" fmla="*/ 0 w 386"/>
                  <a:gd name="T7" fmla="*/ 0 h 60"/>
                  <a:gd name="T8" fmla="*/ 193 w 386"/>
                  <a:gd name="T9" fmla="*/ 28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6"/>
                  <a:gd name="T16" fmla="*/ 0 h 60"/>
                  <a:gd name="T17" fmla="*/ 386 w 38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6" h="60">
                    <a:moveTo>
                      <a:pt x="386" y="58"/>
                    </a:moveTo>
                    <a:lnTo>
                      <a:pt x="386" y="6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6" y="58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1" name="Freeform 247"/>
              <p:cNvSpPr>
                <a:spLocks/>
              </p:cNvSpPr>
              <p:nvPr/>
            </p:nvSpPr>
            <p:spPr bwMode="auto">
              <a:xfrm>
                <a:off x="887" y="1254"/>
                <a:ext cx="195" cy="38"/>
              </a:xfrm>
              <a:custGeom>
                <a:avLst/>
                <a:gdLst>
                  <a:gd name="T0" fmla="*/ 195 w 391"/>
                  <a:gd name="T1" fmla="*/ 28 h 76"/>
                  <a:gd name="T2" fmla="*/ 193 w 391"/>
                  <a:gd name="T3" fmla="*/ 38 h 76"/>
                  <a:gd name="T4" fmla="*/ 0 w 391"/>
                  <a:gd name="T5" fmla="*/ 9 h 76"/>
                  <a:gd name="T6" fmla="*/ 2 w 391"/>
                  <a:gd name="T7" fmla="*/ 0 h 76"/>
                  <a:gd name="T8" fmla="*/ 195 w 391"/>
                  <a:gd name="T9" fmla="*/ 28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"/>
                  <a:gd name="T16" fmla="*/ 0 h 76"/>
                  <a:gd name="T17" fmla="*/ 391 w 391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" h="76">
                    <a:moveTo>
                      <a:pt x="391" y="56"/>
                    </a:moveTo>
                    <a:lnTo>
                      <a:pt x="386" y="76"/>
                    </a:lnTo>
                    <a:lnTo>
                      <a:pt x="0" y="18"/>
                    </a:lnTo>
                    <a:lnTo>
                      <a:pt x="5" y="0"/>
                    </a:lnTo>
                    <a:lnTo>
                      <a:pt x="391" y="56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2" name="Freeform 248"/>
              <p:cNvSpPr>
                <a:spLocks/>
              </p:cNvSpPr>
              <p:nvPr/>
            </p:nvSpPr>
            <p:spPr bwMode="auto">
              <a:xfrm>
                <a:off x="888" y="1254"/>
                <a:ext cx="194" cy="30"/>
              </a:xfrm>
              <a:custGeom>
                <a:avLst/>
                <a:gdLst>
                  <a:gd name="T0" fmla="*/ 194 w 387"/>
                  <a:gd name="T1" fmla="*/ 28 h 59"/>
                  <a:gd name="T2" fmla="*/ 193 w 387"/>
                  <a:gd name="T3" fmla="*/ 30 h 59"/>
                  <a:gd name="T4" fmla="*/ 0 w 387"/>
                  <a:gd name="T5" fmla="*/ 1 h 59"/>
                  <a:gd name="T6" fmla="*/ 1 w 387"/>
                  <a:gd name="T7" fmla="*/ 0 h 59"/>
                  <a:gd name="T8" fmla="*/ 194 w 387"/>
                  <a:gd name="T9" fmla="*/ 28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59"/>
                  <a:gd name="T17" fmla="*/ 387 w 387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59">
                    <a:moveTo>
                      <a:pt x="387" y="56"/>
                    </a:moveTo>
                    <a:lnTo>
                      <a:pt x="385" y="59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87" y="56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3" name="Freeform 249"/>
              <p:cNvSpPr>
                <a:spLocks/>
              </p:cNvSpPr>
              <p:nvPr/>
            </p:nvSpPr>
            <p:spPr bwMode="auto">
              <a:xfrm>
                <a:off x="888" y="1255"/>
                <a:ext cx="193" cy="31"/>
              </a:xfrm>
              <a:custGeom>
                <a:avLst/>
                <a:gdLst>
                  <a:gd name="T0" fmla="*/ 193 w 385"/>
                  <a:gd name="T1" fmla="*/ 29 h 62"/>
                  <a:gd name="T2" fmla="*/ 193 w 385"/>
                  <a:gd name="T3" fmla="*/ 31 h 62"/>
                  <a:gd name="T4" fmla="*/ 0 w 385"/>
                  <a:gd name="T5" fmla="*/ 2 h 62"/>
                  <a:gd name="T6" fmla="*/ 0 w 385"/>
                  <a:gd name="T7" fmla="*/ 0 h 62"/>
                  <a:gd name="T8" fmla="*/ 193 w 385"/>
                  <a:gd name="T9" fmla="*/ 29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2"/>
                  <a:gd name="T17" fmla="*/ 385 w 385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2">
                    <a:moveTo>
                      <a:pt x="385" y="58"/>
                    </a:moveTo>
                    <a:lnTo>
                      <a:pt x="385" y="6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5" y="58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4" name="Freeform 250"/>
              <p:cNvSpPr>
                <a:spLocks/>
              </p:cNvSpPr>
              <p:nvPr/>
            </p:nvSpPr>
            <p:spPr bwMode="auto">
              <a:xfrm>
                <a:off x="888" y="1257"/>
                <a:ext cx="193" cy="30"/>
              </a:xfrm>
              <a:custGeom>
                <a:avLst/>
                <a:gdLst>
                  <a:gd name="T0" fmla="*/ 193 w 385"/>
                  <a:gd name="T1" fmla="*/ 30 h 60"/>
                  <a:gd name="T2" fmla="*/ 193 w 385"/>
                  <a:gd name="T3" fmla="*/ 30 h 60"/>
                  <a:gd name="T4" fmla="*/ 0 w 385"/>
                  <a:gd name="T5" fmla="*/ 1 h 60"/>
                  <a:gd name="T6" fmla="*/ 0 w 385"/>
                  <a:gd name="T7" fmla="*/ 0 h 60"/>
                  <a:gd name="T8" fmla="*/ 193 w 385"/>
                  <a:gd name="T9" fmla="*/ 3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0"/>
                  <a:gd name="T17" fmla="*/ 385 w 385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0">
                    <a:moveTo>
                      <a:pt x="385" y="59"/>
                    </a:moveTo>
                    <a:lnTo>
                      <a:pt x="385" y="6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59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5" name="Freeform 251"/>
              <p:cNvSpPr>
                <a:spLocks/>
              </p:cNvSpPr>
              <p:nvPr/>
            </p:nvSpPr>
            <p:spPr bwMode="auto">
              <a:xfrm>
                <a:off x="887" y="1258"/>
                <a:ext cx="194" cy="30"/>
              </a:xfrm>
              <a:custGeom>
                <a:avLst/>
                <a:gdLst>
                  <a:gd name="T0" fmla="*/ 194 w 387"/>
                  <a:gd name="T1" fmla="*/ 28 h 62"/>
                  <a:gd name="T2" fmla="*/ 193 w 387"/>
                  <a:gd name="T3" fmla="*/ 30 h 62"/>
                  <a:gd name="T4" fmla="*/ 0 w 387"/>
                  <a:gd name="T5" fmla="*/ 1 h 62"/>
                  <a:gd name="T6" fmla="*/ 1 w 387"/>
                  <a:gd name="T7" fmla="*/ 0 h 62"/>
                  <a:gd name="T8" fmla="*/ 194 w 387"/>
                  <a:gd name="T9" fmla="*/ 28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2"/>
                  <a:gd name="T17" fmla="*/ 387 w 387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2">
                    <a:moveTo>
                      <a:pt x="387" y="58"/>
                    </a:moveTo>
                    <a:lnTo>
                      <a:pt x="385" y="6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6" name="Freeform 252"/>
              <p:cNvSpPr>
                <a:spLocks/>
              </p:cNvSpPr>
              <p:nvPr/>
            </p:nvSpPr>
            <p:spPr bwMode="auto">
              <a:xfrm>
                <a:off x="887" y="1259"/>
                <a:ext cx="193" cy="31"/>
              </a:xfrm>
              <a:custGeom>
                <a:avLst/>
                <a:gdLst>
                  <a:gd name="T0" fmla="*/ 193 w 385"/>
                  <a:gd name="T1" fmla="*/ 30 h 62"/>
                  <a:gd name="T2" fmla="*/ 193 w 385"/>
                  <a:gd name="T3" fmla="*/ 31 h 62"/>
                  <a:gd name="T4" fmla="*/ 0 w 385"/>
                  <a:gd name="T5" fmla="*/ 2 h 62"/>
                  <a:gd name="T6" fmla="*/ 0 w 385"/>
                  <a:gd name="T7" fmla="*/ 0 h 62"/>
                  <a:gd name="T8" fmla="*/ 193 w 385"/>
                  <a:gd name="T9" fmla="*/ 30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2"/>
                  <a:gd name="T17" fmla="*/ 385 w 385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2">
                    <a:moveTo>
                      <a:pt x="385" y="59"/>
                    </a:moveTo>
                    <a:lnTo>
                      <a:pt x="385" y="6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59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7" name="Freeform 253"/>
              <p:cNvSpPr>
                <a:spLocks/>
              </p:cNvSpPr>
              <p:nvPr/>
            </p:nvSpPr>
            <p:spPr bwMode="auto">
              <a:xfrm>
                <a:off x="887" y="1261"/>
                <a:ext cx="193" cy="30"/>
              </a:xfrm>
              <a:custGeom>
                <a:avLst/>
                <a:gdLst>
                  <a:gd name="T0" fmla="*/ 193 w 385"/>
                  <a:gd name="T1" fmla="*/ 29 h 60"/>
                  <a:gd name="T2" fmla="*/ 193 w 385"/>
                  <a:gd name="T3" fmla="*/ 30 h 60"/>
                  <a:gd name="T4" fmla="*/ 0 w 385"/>
                  <a:gd name="T5" fmla="*/ 1 h 60"/>
                  <a:gd name="T6" fmla="*/ 0 w 385"/>
                  <a:gd name="T7" fmla="*/ 0 h 60"/>
                  <a:gd name="T8" fmla="*/ 193 w 385"/>
                  <a:gd name="T9" fmla="*/ 29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0"/>
                  <a:gd name="T17" fmla="*/ 385 w 385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0">
                    <a:moveTo>
                      <a:pt x="385" y="58"/>
                    </a:moveTo>
                    <a:lnTo>
                      <a:pt x="385" y="6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85" y="58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8" name="Freeform 254"/>
              <p:cNvSpPr>
                <a:spLocks/>
              </p:cNvSpPr>
              <p:nvPr/>
            </p:nvSpPr>
            <p:spPr bwMode="auto">
              <a:xfrm>
                <a:off x="887" y="1262"/>
                <a:ext cx="193" cy="30"/>
              </a:xfrm>
              <a:custGeom>
                <a:avLst/>
                <a:gdLst>
                  <a:gd name="T0" fmla="*/ 193 w 387"/>
                  <a:gd name="T1" fmla="*/ 29 h 62"/>
                  <a:gd name="T2" fmla="*/ 193 w 387"/>
                  <a:gd name="T3" fmla="*/ 30 h 62"/>
                  <a:gd name="T4" fmla="*/ 0 w 387"/>
                  <a:gd name="T5" fmla="*/ 2 h 62"/>
                  <a:gd name="T6" fmla="*/ 1 w 387"/>
                  <a:gd name="T7" fmla="*/ 0 h 62"/>
                  <a:gd name="T8" fmla="*/ 193 w 387"/>
                  <a:gd name="T9" fmla="*/ 29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2"/>
                  <a:gd name="T17" fmla="*/ 387 w 387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2">
                    <a:moveTo>
                      <a:pt x="387" y="59"/>
                    </a:moveTo>
                    <a:lnTo>
                      <a:pt x="386" y="6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87" y="5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9" name="Freeform 255"/>
              <p:cNvSpPr>
                <a:spLocks/>
              </p:cNvSpPr>
              <p:nvPr/>
            </p:nvSpPr>
            <p:spPr bwMode="auto">
              <a:xfrm>
                <a:off x="886" y="1263"/>
                <a:ext cx="193" cy="39"/>
              </a:xfrm>
              <a:custGeom>
                <a:avLst/>
                <a:gdLst>
                  <a:gd name="T0" fmla="*/ 193 w 387"/>
                  <a:gd name="T1" fmla="*/ 29 h 78"/>
                  <a:gd name="T2" fmla="*/ 193 w 387"/>
                  <a:gd name="T3" fmla="*/ 39 h 78"/>
                  <a:gd name="T4" fmla="*/ 0 w 387"/>
                  <a:gd name="T5" fmla="*/ 10 h 78"/>
                  <a:gd name="T6" fmla="*/ 0 w 387"/>
                  <a:gd name="T7" fmla="*/ 0 h 78"/>
                  <a:gd name="T8" fmla="*/ 193 w 387"/>
                  <a:gd name="T9" fmla="*/ 2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78"/>
                  <a:gd name="T17" fmla="*/ 387 w 387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78">
                    <a:moveTo>
                      <a:pt x="387" y="58"/>
                    </a:moveTo>
                    <a:lnTo>
                      <a:pt x="387" y="78"/>
                    </a:lnTo>
                    <a:lnTo>
                      <a:pt x="0" y="20"/>
                    </a:lnTo>
                    <a:lnTo>
                      <a:pt x="1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0" name="Freeform 256"/>
              <p:cNvSpPr>
                <a:spLocks/>
              </p:cNvSpPr>
              <p:nvPr/>
            </p:nvSpPr>
            <p:spPr bwMode="auto">
              <a:xfrm>
                <a:off x="887" y="1263"/>
                <a:ext cx="192" cy="34"/>
              </a:xfrm>
              <a:custGeom>
                <a:avLst/>
                <a:gdLst>
                  <a:gd name="T0" fmla="*/ 192 w 386"/>
                  <a:gd name="T1" fmla="*/ 29 h 68"/>
                  <a:gd name="T2" fmla="*/ 192 w 386"/>
                  <a:gd name="T3" fmla="*/ 34 h 68"/>
                  <a:gd name="T4" fmla="*/ 0 w 386"/>
                  <a:gd name="T5" fmla="*/ 5 h 68"/>
                  <a:gd name="T6" fmla="*/ 0 w 386"/>
                  <a:gd name="T7" fmla="*/ 0 h 68"/>
                  <a:gd name="T8" fmla="*/ 192 w 386"/>
                  <a:gd name="T9" fmla="*/ 29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6"/>
                  <a:gd name="T16" fmla="*/ 0 h 68"/>
                  <a:gd name="T17" fmla="*/ 386 w 386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6" h="68">
                    <a:moveTo>
                      <a:pt x="386" y="58"/>
                    </a:moveTo>
                    <a:lnTo>
                      <a:pt x="386" y="68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386" y="5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1" name="Freeform 257"/>
              <p:cNvSpPr>
                <a:spLocks/>
              </p:cNvSpPr>
              <p:nvPr/>
            </p:nvSpPr>
            <p:spPr bwMode="auto">
              <a:xfrm>
                <a:off x="886" y="1268"/>
                <a:ext cx="193" cy="34"/>
              </a:xfrm>
              <a:custGeom>
                <a:avLst/>
                <a:gdLst>
                  <a:gd name="T0" fmla="*/ 193 w 387"/>
                  <a:gd name="T1" fmla="*/ 29 h 68"/>
                  <a:gd name="T2" fmla="*/ 193 w 387"/>
                  <a:gd name="T3" fmla="*/ 34 h 68"/>
                  <a:gd name="T4" fmla="*/ 0 w 387"/>
                  <a:gd name="T5" fmla="*/ 5 h 68"/>
                  <a:gd name="T6" fmla="*/ 0 w 387"/>
                  <a:gd name="T7" fmla="*/ 0 h 68"/>
                  <a:gd name="T8" fmla="*/ 193 w 387"/>
                  <a:gd name="T9" fmla="*/ 29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8"/>
                  <a:gd name="T17" fmla="*/ 387 w 387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8">
                    <a:moveTo>
                      <a:pt x="387" y="58"/>
                    </a:moveTo>
                    <a:lnTo>
                      <a:pt x="387" y="68"/>
                    </a:lnTo>
                    <a:lnTo>
                      <a:pt x="0" y="10"/>
                    </a:lnTo>
                    <a:lnTo>
                      <a:pt x="1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2" name="Freeform 258"/>
              <p:cNvSpPr>
                <a:spLocks/>
              </p:cNvSpPr>
              <p:nvPr/>
            </p:nvSpPr>
            <p:spPr bwMode="auto">
              <a:xfrm>
                <a:off x="886" y="1273"/>
                <a:ext cx="193" cy="39"/>
              </a:xfrm>
              <a:custGeom>
                <a:avLst/>
                <a:gdLst>
                  <a:gd name="T0" fmla="*/ 193 w 387"/>
                  <a:gd name="T1" fmla="*/ 29 h 78"/>
                  <a:gd name="T2" fmla="*/ 193 w 387"/>
                  <a:gd name="T3" fmla="*/ 39 h 78"/>
                  <a:gd name="T4" fmla="*/ 0 w 387"/>
                  <a:gd name="T5" fmla="*/ 9 h 78"/>
                  <a:gd name="T6" fmla="*/ 0 w 387"/>
                  <a:gd name="T7" fmla="*/ 0 h 78"/>
                  <a:gd name="T8" fmla="*/ 193 w 387"/>
                  <a:gd name="T9" fmla="*/ 2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78"/>
                  <a:gd name="T17" fmla="*/ 387 w 387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78">
                    <a:moveTo>
                      <a:pt x="387" y="58"/>
                    </a:moveTo>
                    <a:lnTo>
                      <a:pt x="387" y="78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3" name="Freeform 259"/>
              <p:cNvSpPr>
                <a:spLocks/>
              </p:cNvSpPr>
              <p:nvPr/>
            </p:nvSpPr>
            <p:spPr bwMode="auto">
              <a:xfrm>
                <a:off x="886" y="1273"/>
                <a:ext cx="193" cy="34"/>
              </a:xfrm>
              <a:custGeom>
                <a:avLst/>
                <a:gdLst>
                  <a:gd name="T0" fmla="*/ 193 w 387"/>
                  <a:gd name="T1" fmla="*/ 29 h 68"/>
                  <a:gd name="T2" fmla="*/ 193 w 387"/>
                  <a:gd name="T3" fmla="*/ 34 h 68"/>
                  <a:gd name="T4" fmla="*/ 0 w 387"/>
                  <a:gd name="T5" fmla="*/ 5 h 68"/>
                  <a:gd name="T6" fmla="*/ 0 w 387"/>
                  <a:gd name="T7" fmla="*/ 0 h 68"/>
                  <a:gd name="T8" fmla="*/ 193 w 387"/>
                  <a:gd name="T9" fmla="*/ 29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8"/>
                  <a:gd name="T17" fmla="*/ 387 w 387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8">
                    <a:moveTo>
                      <a:pt x="387" y="58"/>
                    </a:moveTo>
                    <a:lnTo>
                      <a:pt x="387" y="68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387" y="58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4" name="Freeform 260"/>
              <p:cNvSpPr>
                <a:spLocks/>
              </p:cNvSpPr>
              <p:nvPr/>
            </p:nvSpPr>
            <p:spPr bwMode="auto">
              <a:xfrm>
                <a:off x="887" y="1278"/>
                <a:ext cx="192" cy="34"/>
              </a:xfrm>
              <a:custGeom>
                <a:avLst/>
                <a:gdLst>
                  <a:gd name="T0" fmla="*/ 192 w 386"/>
                  <a:gd name="T1" fmla="*/ 29 h 68"/>
                  <a:gd name="T2" fmla="*/ 192 w 386"/>
                  <a:gd name="T3" fmla="*/ 34 h 68"/>
                  <a:gd name="T4" fmla="*/ 0 w 386"/>
                  <a:gd name="T5" fmla="*/ 4 h 68"/>
                  <a:gd name="T6" fmla="*/ 0 w 386"/>
                  <a:gd name="T7" fmla="*/ 0 h 68"/>
                  <a:gd name="T8" fmla="*/ 192 w 386"/>
                  <a:gd name="T9" fmla="*/ 29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6"/>
                  <a:gd name="T16" fmla="*/ 0 h 68"/>
                  <a:gd name="T17" fmla="*/ 386 w 386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6" h="68">
                    <a:moveTo>
                      <a:pt x="386" y="58"/>
                    </a:moveTo>
                    <a:lnTo>
                      <a:pt x="386" y="6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386" y="58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5" name="Freeform 261"/>
              <p:cNvSpPr>
                <a:spLocks/>
              </p:cNvSpPr>
              <p:nvPr/>
            </p:nvSpPr>
            <p:spPr bwMode="auto">
              <a:xfrm>
                <a:off x="887" y="1282"/>
                <a:ext cx="195" cy="40"/>
              </a:xfrm>
              <a:custGeom>
                <a:avLst/>
                <a:gdLst>
                  <a:gd name="T0" fmla="*/ 193 w 391"/>
                  <a:gd name="T1" fmla="*/ 30 h 80"/>
                  <a:gd name="T2" fmla="*/ 195 w 391"/>
                  <a:gd name="T3" fmla="*/ 40 h 80"/>
                  <a:gd name="T4" fmla="*/ 2 w 391"/>
                  <a:gd name="T5" fmla="*/ 9 h 80"/>
                  <a:gd name="T6" fmla="*/ 0 w 391"/>
                  <a:gd name="T7" fmla="*/ 0 h 80"/>
                  <a:gd name="T8" fmla="*/ 193 w 391"/>
                  <a:gd name="T9" fmla="*/ 30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"/>
                  <a:gd name="T16" fmla="*/ 0 h 80"/>
                  <a:gd name="T17" fmla="*/ 391 w 391"/>
                  <a:gd name="T18" fmla="*/ 80 h 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" h="80">
                    <a:moveTo>
                      <a:pt x="386" y="60"/>
                    </a:moveTo>
                    <a:lnTo>
                      <a:pt x="391" y="80"/>
                    </a:lnTo>
                    <a:lnTo>
                      <a:pt x="5" y="18"/>
                    </a:lnTo>
                    <a:lnTo>
                      <a:pt x="0" y="0"/>
                    </a:lnTo>
                    <a:lnTo>
                      <a:pt x="386" y="60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6" name="Freeform 262"/>
              <p:cNvSpPr>
                <a:spLocks/>
              </p:cNvSpPr>
              <p:nvPr/>
            </p:nvSpPr>
            <p:spPr bwMode="auto">
              <a:xfrm>
                <a:off x="887" y="1282"/>
                <a:ext cx="193" cy="32"/>
              </a:xfrm>
              <a:custGeom>
                <a:avLst/>
                <a:gdLst>
                  <a:gd name="T0" fmla="*/ 193 w 387"/>
                  <a:gd name="T1" fmla="*/ 30 h 63"/>
                  <a:gd name="T2" fmla="*/ 193 w 387"/>
                  <a:gd name="T3" fmla="*/ 32 h 63"/>
                  <a:gd name="T4" fmla="*/ 1 w 387"/>
                  <a:gd name="T5" fmla="*/ 2 h 63"/>
                  <a:gd name="T6" fmla="*/ 0 w 387"/>
                  <a:gd name="T7" fmla="*/ 0 h 63"/>
                  <a:gd name="T8" fmla="*/ 193 w 387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3"/>
                  <a:gd name="T17" fmla="*/ 387 w 387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3">
                    <a:moveTo>
                      <a:pt x="386" y="60"/>
                    </a:moveTo>
                    <a:lnTo>
                      <a:pt x="387" y="6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86" y="60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7" name="Freeform 263"/>
              <p:cNvSpPr>
                <a:spLocks/>
              </p:cNvSpPr>
              <p:nvPr/>
            </p:nvSpPr>
            <p:spPr bwMode="auto">
              <a:xfrm>
                <a:off x="887" y="1284"/>
                <a:ext cx="193" cy="32"/>
              </a:xfrm>
              <a:custGeom>
                <a:avLst/>
                <a:gdLst>
                  <a:gd name="T0" fmla="*/ 193 w 385"/>
                  <a:gd name="T1" fmla="*/ 30 h 63"/>
                  <a:gd name="T2" fmla="*/ 193 w 385"/>
                  <a:gd name="T3" fmla="*/ 32 h 63"/>
                  <a:gd name="T4" fmla="*/ 0 w 385"/>
                  <a:gd name="T5" fmla="*/ 1 h 63"/>
                  <a:gd name="T6" fmla="*/ 0 w 385"/>
                  <a:gd name="T7" fmla="*/ 0 h 63"/>
                  <a:gd name="T8" fmla="*/ 193 w 385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3"/>
                  <a:gd name="T17" fmla="*/ 385 w 385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3">
                    <a:moveTo>
                      <a:pt x="385" y="60"/>
                    </a:moveTo>
                    <a:lnTo>
                      <a:pt x="385" y="6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60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8" name="Freeform 264"/>
              <p:cNvSpPr>
                <a:spLocks/>
              </p:cNvSpPr>
              <p:nvPr/>
            </p:nvSpPr>
            <p:spPr bwMode="auto">
              <a:xfrm>
                <a:off x="887" y="1285"/>
                <a:ext cx="193" cy="32"/>
              </a:xfrm>
              <a:custGeom>
                <a:avLst/>
                <a:gdLst>
                  <a:gd name="T0" fmla="*/ 193 w 385"/>
                  <a:gd name="T1" fmla="*/ 31 h 63"/>
                  <a:gd name="T2" fmla="*/ 193 w 385"/>
                  <a:gd name="T3" fmla="*/ 32 h 63"/>
                  <a:gd name="T4" fmla="*/ 0 w 385"/>
                  <a:gd name="T5" fmla="*/ 2 h 63"/>
                  <a:gd name="T6" fmla="*/ 0 w 385"/>
                  <a:gd name="T7" fmla="*/ 0 h 63"/>
                  <a:gd name="T8" fmla="*/ 193 w 385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3"/>
                  <a:gd name="T17" fmla="*/ 385 w 385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3">
                    <a:moveTo>
                      <a:pt x="385" y="61"/>
                    </a:moveTo>
                    <a:lnTo>
                      <a:pt x="385" y="6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9" name="Freeform 265"/>
              <p:cNvSpPr>
                <a:spLocks/>
              </p:cNvSpPr>
              <p:nvPr/>
            </p:nvSpPr>
            <p:spPr bwMode="auto">
              <a:xfrm>
                <a:off x="887" y="1287"/>
                <a:ext cx="194" cy="31"/>
              </a:xfrm>
              <a:custGeom>
                <a:avLst/>
                <a:gdLst>
                  <a:gd name="T0" fmla="*/ 193 w 387"/>
                  <a:gd name="T1" fmla="*/ 30 h 63"/>
                  <a:gd name="T2" fmla="*/ 194 w 387"/>
                  <a:gd name="T3" fmla="*/ 31 h 63"/>
                  <a:gd name="T4" fmla="*/ 1 w 387"/>
                  <a:gd name="T5" fmla="*/ 1 h 63"/>
                  <a:gd name="T6" fmla="*/ 0 w 387"/>
                  <a:gd name="T7" fmla="*/ 0 h 63"/>
                  <a:gd name="T8" fmla="*/ 193 w 387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3"/>
                  <a:gd name="T17" fmla="*/ 387 w 387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3">
                    <a:moveTo>
                      <a:pt x="385" y="60"/>
                    </a:moveTo>
                    <a:lnTo>
                      <a:pt x="387" y="6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85" y="60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0" name="Freeform 266"/>
              <p:cNvSpPr>
                <a:spLocks/>
              </p:cNvSpPr>
              <p:nvPr/>
            </p:nvSpPr>
            <p:spPr bwMode="auto">
              <a:xfrm>
                <a:off x="888" y="1287"/>
                <a:ext cx="193" cy="32"/>
              </a:xfrm>
              <a:custGeom>
                <a:avLst/>
                <a:gdLst>
                  <a:gd name="T0" fmla="*/ 193 w 385"/>
                  <a:gd name="T1" fmla="*/ 31 h 63"/>
                  <a:gd name="T2" fmla="*/ 193 w 385"/>
                  <a:gd name="T3" fmla="*/ 32 h 63"/>
                  <a:gd name="T4" fmla="*/ 0 w 385"/>
                  <a:gd name="T5" fmla="*/ 2 h 63"/>
                  <a:gd name="T6" fmla="*/ 0 w 385"/>
                  <a:gd name="T7" fmla="*/ 0 h 63"/>
                  <a:gd name="T8" fmla="*/ 193 w 385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3"/>
                  <a:gd name="T17" fmla="*/ 385 w 385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3">
                    <a:moveTo>
                      <a:pt x="385" y="61"/>
                    </a:moveTo>
                    <a:lnTo>
                      <a:pt x="385" y="6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1" name="Freeform 267"/>
              <p:cNvSpPr>
                <a:spLocks/>
              </p:cNvSpPr>
              <p:nvPr/>
            </p:nvSpPr>
            <p:spPr bwMode="auto">
              <a:xfrm>
                <a:off x="888" y="1289"/>
                <a:ext cx="193" cy="32"/>
              </a:xfrm>
              <a:custGeom>
                <a:avLst/>
                <a:gdLst>
                  <a:gd name="T0" fmla="*/ 193 w 385"/>
                  <a:gd name="T1" fmla="*/ 30 h 63"/>
                  <a:gd name="T2" fmla="*/ 193 w 385"/>
                  <a:gd name="T3" fmla="*/ 32 h 63"/>
                  <a:gd name="T4" fmla="*/ 0 w 385"/>
                  <a:gd name="T5" fmla="*/ 1 h 63"/>
                  <a:gd name="T6" fmla="*/ 0 w 385"/>
                  <a:gd name="T7" fmla="*/ 0 h 63"/>
                  <a:gd name="T8" fmla="*/ 193 w 385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5"/>
                  <a:gd name="T16" fmla="*/ 0 h 63"/>
                  <a:gd name="T17" fmla="*/ 385 w 385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5" h="63">
                    <a:moveTo>
                      <a:pt x="385" y="60"/>
                    </a:moveTo>
                    <a:lnTo>
                      <a:pt x="385" y="6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85" y="60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2" name="Freeform 268"/>
              <p:cNvSpPr>
                <a:spLocks/>
              </p:cNvSpPr>
              <p:nvPr/>
            </p:nvSpPr>
            <p:spPr bwMode="auto">
              <a:xfrm>
                <a:off x="888" y="1290"/>
                <a:ext cx="194" cy="32"/>
              </a:xfrm>
              <a:custGeom>
                <a:avLst/>
                <a:gdLst>
                  <a:gd name="T0" fmla="*/ 193 w 387"/>
                  <a:gd name="T1" fmla="*/ 30 h 65"/>
                  <a:gd name="T2" fmla="*/ 194 w 387"/>
                  <a:gd name="T3" fmla="*/ 32 h 65"/>
                  <a:gd name="T4" fmla="*/ 1 w 387"/>
                  <a:gd name="T5" fmla="*/ 1 h 65"/>
                  <a:gd name="T6" fmla="*/ 0 w 387"/>
                  <a:gd name="T7" fmla="*/ 0 h 65"/>
                  <a:gd name="T8" fmla="*/ 193 w 387"/>
                  <a:gd name="T9" fmla="*/ 30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5"/>
                  <a:gd name="T17" fmla="*/ 387 w 387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5">
                    <a:moveTo>
                      <a:pt x="385" y="61"/>
                    </a:moveTo>
                    <a:lnTo>
                      <a:pt x="387" y="6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3" name="Freeform 269"/>
              <p:cNvSpPr>
                <a:spLocks/>
              </p:cNvSpPr>
              <p:nvPr/>
            </p:nvSpPr>
            <p:spPr bwMode="auto">
              <a:xfrm>
                <a:off x="889" y="1292"/>
                <a:ext cx="195" cy="38"/>
              </a:xfrm>
              <a:custGeom>
                <a:avLst/>
                <a:gdLst>
                  <a:gd name="T0" fmla="*/ 193 w 391"/>
                  <a:gd name="T1" fmla="*/ 31 h 77"/>
                  <a:gd name="T2" fmla="*/ 195 w 391"/>
                  <a:gd name="T3" fmla="*/ 38 h 77"/>
                  <a:gd name="T4" fmla="*/ 2 w 391"/>
                  <a:gd name="T5" fmla="*/ 7 h 77"/>
                  <a:gd name="T6" fmla="*/ 0 w 391"/>
                  <a:gd name="T7" fmla="*/ 0 h 77"/>
                  <a:gd name="T8" fmla="*/ 193 w 391"/>
                  <a:gd name="T9" fmla="*/ 31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"/>
                  <a:gd name="T16" fmla="*/ 0 h 77"/>
                  <a:gd name="T17" fmla="*/ 391 w 391"/>
                  <a:gd name="T18" fmla="*/ 77 h 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" h="77">
                    <a:moveTo>
                      <a:pt x="386" y="62"/>
                    </a:moveTo>
                    <a:lnTo>
                      <a:pt x="391" y="77"/>
                    </a:lnTo>
                    <a:lnTo>
                      <a:pt x="5" y="15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4" name="Freeform 270"/>
              <p:cNvSpPr>
                <a:spLocks/>
              </p:cNvSpPr>
              <p:nvPr/>
            </p:nvSpPr>
            <p:spPr bwMode="auto">
              <a:xfrm>
                <a:off x="889" y="1292"/>
                <a:ext cx="193" cy="31"/>
              </a:xfrm>
              <a:custGeom>
                <a:avLst/>
                <a:gdLst>
                  <a:gd name="T0" fmla="*/ 193 w 386"/>
                  <a:gd name="T1" fmla="*/ 31 h 63"/>
                  <a:gd name="T2" fmla="*/ 193 w 386"/>
                  <a:gd name="T3" fmla="*/ 31 h 63"/>
                  <a:gd name="T4" fmla="*/ 0 w 386"/>
                  <a:gd name="T5" fmla="*/ 2 h 63"/>
                  <a:gd name="T6" fmla="*/ 0 w 386"/>
                  <a:gd name="T7" fmla="*/ 0 h 63"/>
                  <a:gd name="T8" fmla="*/ 193 w 386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6"/>
                  <a:gd name="T16" fmla="*/ 0 h 63"/>
                  <a:gd name="T17" fmla="*/ 386 w 386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6" h="63">
                    <a:moveTo>
                      <a:pt x="386" y="62"/>
                    </a:moveTo>
                    <a:lnTo>
                      <a:pt x="386" y="6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5" name="Freeform 271"/>
              <p:cNvSpPr>
                <a:spLocks/>
              </p:cNvSpPr>
              <p:nvPr/>
            </p:nvSpPr>
            <p:spPr bwMode="auto">
              <a:xfrm>
                <a:off x="889" y="1293"/>
                <a:ext cx="194" cy="32"/>
              </a:xfrm>
              <a:custGeom>
                <a:avLst/>
                <a:gdLst>
                  <a:gd name="T0" fmla="*/ 193 w 387"/>
                  <a:gd name="T1" fmla="*/ 30 h 63"/>
                  <a:gd name="T2" fmla="*/ 194 w 387"/>
                  <a:gd name="T3" fmla="*/ 32 h 63"/>
                  <a:gd name="T4" fmla="*/ 1 w 387"/>
                  <a:gd name="T5" fmla="*/ 1 h 63"/>
                  <a:gd name="T6" fmla="*/ 0 w 387"/>
                  <a:gd name="T7" fmla="*/ 0 h 63"/>
                  <a:gd name="T8" fmla="*/ 193 w 387"/>
                  <a:gd name="T9" fmla="*/ 3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3"/>
                  <a:gd name="T17" fmla="*/ 387 w 387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3">
                    <a:moveTo>
                      <a:pt x="386" y="59"/>
                    </a:moveTo>
                    <a:lnTo>
                      <a:pt x="387" y="6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86" y="59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6" name="Freeform 272"/>
              <p:cNvSpPr>
                <a:spLocks/>
              </p:cNvSpPr>
              <p:nvPr/>
            </p:nvSpPr>
            <p:spPr bwMode="auto">
              <a:xfrm>
                <a:off x="890" y="1294"/>
                <a:ext cx="194" cy="32"/>
              </a:xfrm>
              <a:custGeom>
                <a:avLst/>
                <a:gdLst>
                  <a:gd name="T0" fmla="*/ 193 w 387"/>
                  <a:gd name="T1" fmla="*/ 31 h 63"/>
                  <a:gd name="T2" fmla="*/ 194 w 387"/>
                  <a:gd name="T3" fmla="*/ 32 h 63"/>
                  <a:gd name="T4" fmla="*/ 0 w 387"/>
                  <a:gd name="T5" fmla="*/ 2 h 63"/>
                  <a:gd name="T6" fmla="*/ 0 w 387"/>
                  <a:gd name="T7" fmla="*/ 0 h 63"/>
                  <a:gd name="T8" fmla="*/ 193 w 387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3"/>
                  <a:gd name="T17" fmla="*/ 387 w 387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3">
                    <a:moveTo>
                      <a:pt x="385" y="62"/>
                    </a:moveTo>
                    <a:lnTo>
                      <a:pt x="387" y="6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7" name="Freeform 273"/>
              <p:cNvSpPr>
                <a:spLocks/>
              </p:cNvSpPr>
              <p:nvPr/>
            </p:nvSpPr>
            <p:spPr bwMode="auto">
              <a:xfrm>
                <a:off x="890" y="1296"/>
                <a:ext cx="194" cy="31"/>
              </a:xfrm>
              <a:custGeom>
                <a:avLst/>
                <a:gdLst>
                  <a:gd name="T0" fmla="*/ 194 w 387"/>
                  <a:gd name="T1" fmla="*/ 29 h 63"/>
                  <a:gd name="T2" fmla="*/ 194 w 387"/>
                  <a:gd name="T3" fmla="*/ 31 h 63"/>
                  <a:gd name="T4" fmla="*/ 1 w 387"/>
                  <a:gd name="T5" fmla="*/ 0 h 63"/>
                  <a:gd name="T6" fmla="*/ 0 w 387"/>
                  <a:gd name="T7" fmla="*/ 0 h 63"/>
                  <a:gd name="T8" fmla="*/ 194 w 387"/>
                  <a:gd name="T9" fmla="*/ 29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3"/>
                  <a:gd name="T17" fmla="*/ 387 w 387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3">
                    <a:moveTo>
                      <a:pt x="387" y="59"/>
                    </a:moveTo>
                    <a:lnTo>
                      <a:pt x="387" y="6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87" y="59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8" name="Freeform 274"/>
              <p:cNvSpPr>
                <a:spLocks/>
              </p:cNvSpPr>
              <p:nvPr/>
            </p:nvSpPr>
            <p:spPr bwMode="auto">
              <a:xfrm>
                <a:off x="891" y="1297"/>
                <a:ext cx="193" cy="32"/>
              </a:xfrm>
              <a:custGeom>
                <a:avLst/>
                <a:gdLst>
                  <a:gd name="T0" fmla="*/ 192 w 387"/>
                  <a:gd name="T1" fmla="*/ 31 h 65"/>
                  <a:gd name="T2" fmla="*/ 193 w 387"/>
                  <a:gd name="T3" fmla="*/ 32 h 65"/>
                  <a:gd name="T4" fmla="*/ 0 w 387"/>
                  <a:gd name="T5" fmla="*/ 2 h 65"/>
                  <a:gd name="T6" fmla="*/ 0 w 387"/>
                  <a:gd name="T7" fmla="*/ 0 h 65"/>
                  <a:gd name="T8" fmla="*/ 192 w 387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5"/>
                  <a:gd name="T17" fmla="*/ 387 w 387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5">
                    <a:moveTo>
                      <a:pt x="385" y="62"/>
                    </a:moveTo>
                    <a:lnTo>
                      <a:pt x="387" y="6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9" name="Freeform 275"/>
              <p:cNvSpPr>
                <a:spLocks/>
              </p:cNvSpPr>
              <p:nvPr/>
            </p:nvSpPr>
            <p:spPr bwMode="auto">
              <a:xfrm>
                <a:off x="892" y="1298"/>
                <a:ext cx="192" cy="32"/>
              </a:xfrm>
              <a:custGeom>
                <a:avLst/>
                <a:gdLst>
                  <a:gd name="T0" fmla="*/ 192 w 386"/>
                  <a:gd name="T1" fmla="*/ 31 h 63"/>
                  <a:gd name="T2" fmla="*/ 192 w 386"/>
                  <a:gd name="T3" fmla="*/ 32 h 63"/>
                  <a:gd name="T4" fmla="*/ 0 w 386"/>
                  <a:gd name="T5" fmla="*/ 1 h 63"/>
                  <a:gd name="T6" fmla="*/ 0 w 386"/>
                  <a:gd name="T7" fmla="*/ 0 h 63"/>
                  <a:gd name="T8" fmla="*/ 192 w 386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6"/>
                  <a:gd name="T16" fmla="*/ 0 h 63"/>
                  <a:gd name="T17" fmla="*/ 386 w 386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6" h="63">
                    <a:moveTo>
                      <a:pt x="386" y="61"/>
                    </a:moveTo>
                    <a:lnTo>
                      <a:pt x="386" y="6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86" y="61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0" name="Freeform 276"/>
              <p:cNvSpPr>
                <a:spLocks/>
              </p:cNvSpPr>
              <p:nvPr/>
            </p:nvSpPr>
            <p:spPr bwMode="auto">
              <a:xfrm>
                <a:off x="892" y="1299"/>
                <a:ext cx="197" cy="38"/>
              </a:xfrm>
              <a:custGeom>
                <a:avLst/>
                <a:gdLst>
                  <a:gd name="T0" fmla="*/ 193 w 394"/>
                  <a:gd name="T1" fmla="*/ 31 h 77"/>
                  <a:gd name="T2" fmla="*/ 197 w 394"/>
                  <a:gd name="T3" fmla="*/ 38 h 77"/>
                  <a:gd name="T4" fmla="*/ 5 w 394"/>
                  <a:gd name="T5" fmla="*/ 7 h 77"/>
                  <a:gd name="T6" fmla="*/ 0 w 394"/>
                  <a:gd name="T7" fmla="*/ 0 h 77"/>
                  <a:gd name="T8" fmla="*/ 193 w 394"/>
                  <a:gd name="T9" fmla="*/ 31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4"/>
                  <a:gd name="T16" fmla="*/ 0 h 77"/>
                  <a:gd name="T17" fmla="*/ 394 w 394"/>
                  <a:gd name="T18" fmla="*/ 77 h 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4" h="77">
                    <a:moveTo>
                      <a:pt x="386" y="62"/>
                    </a:moveTo>
                    <a:lnTo>
                      <a:pt x="394" y="77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1" name="Freeform 277"/>
              <p:cNvSpPr>
                <a:spLocks/>
              </p:cNvSpPr>
              <p:nvPr/>
            </p:nvSpPr>
            <p:spPr bwMode="auto">
              <a:xfrm>
                <a:off x="892" y="1299"/>
                <a:ext cx="193" cy="33"/>
              </a:xfrm>
              <a:custGeom>
                <a:avLst/>
                <a:gdLst>
                  <a:gd name="T0" fmla="*/ 193 w 387"/>
                  <a:gd name="T1" fmla="*/ 31 h 65"/>
                  <a:gd name="T2" fmla="*/ 193 w 387"/>
                  <a:gd name="T3" fmla="*/ 33 h 65"/>
                  <a:gd name="T4" fmla="*/ 1 w 387"/>
                  <a:gd name="T5" fmla="*/ 2 h 65"/>
                  <a:gd name="T6" fmla="*/ 0 w 387"/>
                  <a:gd name="T7" fmla="*/ 0 h 65"/>
                  <a:gd name="T8" fmla="*/ 193 w 387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5"/>
                  <a:gd name="T17" fmla="*/ 387 w 387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5">
                    <a:moveTo>
                      <a:pt x="386" y="62"/>
                    </a:moveTo>
                    <a:lnTo>
                      <a:pt x="387" y="6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2" name="Freeform 278"/>
              <p:cNvSpPr>
                <a:spLocks/>
              </p:cNvSpPr>
              <p:nvPr/>
            </p:nvSpPr>
            <p:spPr bwMode="auto">
              <a:xfrm>
                <a:off x="892" y="1301"/>
                <a:ext cx="194" cy="32"/>
              </a:xfrm>
              <a:custGeom>
                <a:avLst/>
                <a:gdLst>
                  <a:gd name="T0" fmla="*/ 193 w 387"/>
                  <a:gd name="T1" fmla="*/ 30 h 64"/>
                  <a:gd name="T2" fmla="*/ 194 w 387"/>
                  <a:gd name="T3" fmla="*/ 32 h 64"/>
                  <a:gd name="T4" fmla="*/ 1 w 387"/>
                  <a:gd name="T5" fmla="*/ 1 h 64"/>
                  <a:gd name="T6" fmla="*/ 0 w 387"/>
                  <a:gd name="T7" fmla="*/ 0 h 64"/>
                  <a:gd name="T8" fmla="*/ 193 w 387"/>
                  <a:gd name="T9" fmla="*/ 30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4"/>
                  <a:gd name="T17" fmla="*/ 387 w 387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4">
                    <a:moveTo>
                      <a:pt x="385" y="61"/>
                    </a:moveTo>
                    <a:lnTo>
                      <a:pt x="387" y="6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3" name="Freeform 279"/>
              <p:cNvSpPr>
                <a:spLocks/>
              </p:cNvSpPr>
              <p:nvPr/>
            </p:nvSpPr>
            <p:spPr bwMode="auto">
              <a:xfrm>
                <a:off x="893" y="1302"/>
                <a:ext cx="194" cy="32"/>
              </a:xfrm>
              <a:custGeom>
                <a:avLst/>
                <a:gdLst>
                  <a:gd name="T0" fmla="*/ 193 w 387"/>
                  <a:gd name="T1" fmla="*/ 31 h 63"/>
                  <a:gd name="T2" fmla="*/ 194 w 387"/>
                  <a:gd name="T3" fmla="*/ 32 h 63"/>
                  <a:gd name="T4" fmla="*/ 1 w 387"/>
                  <a:gd name="T5" fmla="*/ 1 h 63"/>
                  <a:gd name="T6" fmla="*/ 0 w 387"/>
                  <a:gd name="T7" fmla="*/ 0 h 63"/>
                  <a:gd name="T8" fmla="*/ 193 w 387"/>
                  <a:gd name="T9" fmla="*/ 3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3"/>
                  <a:gd name="T17" fmla="*/ 387 w 387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3">
                    <a:moveTo>
                      <a:pt x="385" y="61"/>
                    </a:moveTo>
                    <a:lnTo>
                      <a:pt x="387" y="6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4" name="Freeform 280"/>
              <p:cNvSpPr>
                <a:spLocks/>
              </p:cNvSpPr>
              <p:nvPr/>
            </p:nvSpPr>
            <p:spPr bwMode="auto">
              <a:xfrm>
                <a:off x="894" y="1303"/>
                <a:ext cx="194" cy="33"/>
              </a:xfrm>
              <a:custGeom>
                <a:avLst/>
                <a:gdLst>
                  <a:gd name="T0" fmla="*/ 193 w 387"/>
                  <a:gd name="T1" fmla="*/ 31 h 64"/>
                  <a:gd name="T2" fmla="*/ 194 w 387"/>
                  <a:gd name="T3" fmla="*/ 33 h 64"/>
                  <a:gd name="T4" fmla="*/ 1 w 387"/>
                  <a:gd name="T5" fmla="*/ 2 h 64"/>
                  <a:gd name="T6" fmla="*/ 0 w 387"/>
                  <a:gd name="T7" fmla="*/ 0 h 64"/>
                  <a:gd name="T8" fmla="*/ 193 w 387"/>
                  <a:gd name="T9" fmla="*/ 31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4"/>
                  <a:gd name="T17" fmla="*/ 387 w 387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4">
                    <a:moveTo>
                      <a:pt x="386" y="61"/>
                    </a:moveTo>
                    <a:lnTo>
                      <a:pt x="387" y="6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86" y="6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5" name="Freeform 281"/>
              <p:cNvSpPr>
                <a:spLocks/>
              </p:cNvSpPr>
              <p:nvPr/>
            </p:nvSpPr>
            <p:spPr bwMode="auto">
              <a:xfrm>
                <a:off x="895" y="1305"/>
                <a:ext cx="194" cy="32"/>
              </a:xfrm>
              <a:custGeom>
                <a:avLst/>
                <a:gdLst>
                  <a:gd name="T0" fmla="*/ 193 w 387"/>
                  <a:gd name="T1" fmla="*/ 30 h 65"/>
                  <a:gd name="T2" fmla="*/ 194 w 387"/>
                  <a:gd name="T3" fmla="*/ 32 h 65"/>
                  <a:gd name="T4" fmla="*/ 1 w 387"/>
                  <a:gd name="T5" fmla="*/ 1 h 65"/>
                  <a:gd name="T6" fmla="*/ 0 w 387"/>
                  <a:gd name="T7" fmla="*/ 0 h 65"/>
                  <a:gd name="T8" fmla="*/ 193 w 387"/>
                  <a:gd name="T9" fmla="*/ 30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5"/>
                  <a:gd name="T17" fmla="*/ 387 w 387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5">
                    <a:moveTo>
                      <a:pt x="385" y="61"/>
                    </a:moveTo>
                    <a:lnTo>
                      <a:pt x="387" y="6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85" y="61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6" name="Freeform 282"/>
              <p:cNvSpPr>
                <a:spLocks/>
              </p:cNvSpPr>
              <p:nvPr/>
            </p:nvSpPr>
            <p:spPr bwMode="auto">
              <a:xfrm>
                <a:off x="896" y="1306"/>
                <a:ext cx="198" cy="36"/>
              </a:xfrm>
              <a:custGeom>
                <a:avLst/>
                <a:gdLst>
                  <a:gd name="T0" fmla="*/ 193 w 395"/>
                  <a:gd name="T1" fmla="*/ 31 h 73"/>
                  <a:gd name="T2" fmla="*/ 198 w 395"/>
                  <a:gd name="T3" fmla="*/ 36 h 73"/>
                  <a:gd name="T4" fmla="*/ 5 w 395"/>
                  <a:gd name="T5" fmla="*/ 5 h 73"/>
                  <a:gd name="T6" fmla="*/ 0 w 395"/>
                  <a:gd name="T7" fmla="*/ 0 h 73"/>
                  <a:gd name="T8" fmla="*/ 193 w 395"/>
                  <a:gd name="T9" fmla="*/ 31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5"/>
                  <a:gd name="T16" fmla="*/ 0 h 73"/>
                  <a:gd name="T17" fmla="*/ 395 w 395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5" h="73">
                    <a:moveTo>
                      <a:pt x="385" y="63"/>
                    </a:moveTo>
                    <a:lnTo>
                      <a:pt x="395" y="73"/>
                    </a:lnTo>
                    <a:lnTo>
                      <a:pt x="10" y="11"/>
                    </a:lnTo>
                    <a:lnTo>
                      <a:pt x="0" y="0"/>
                    </a:lnTo>
                    <a:lnTo>
                      <a:pt x="385" y="63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7" name="Freeform 283"/>
              <p:cNvSpPr>
                <a:spLocks/>
              </p:cNvSpPr>
              <p:nvPr/>
            </p:nvSpPr>
            <p:spPr bwMode="auto">
              <a:xfrm>
                <a:off x="896" y="1306"/>
                <a:ext cx="194" cy="33"/>
              </a:xfrm>
              <a:custGeom>
                <a:avLst/>
                <a:gdLst>
                  <a:gd name="T0" fmla="*/ 193 w 388"/>
                  <a:gd name="T1" fmla="*/ 31 h 66"/>
                  <a:gd name="T2" fmla="*/ 194 w 388"/>
                  <a:gd name="T3" fmla="*/ 33 h 66"/>
                  <a:gd name="T4" fmla="*/ 2 w 388"/>
                  <a:gd name="T5" fmla="*/ 1 h 66"/>
                  <a:gd name="T6" fmla="*/ 0 w 388"/>
                  <a:gd name="T7" fmla="*/ 0 h 66"/>
                  <a:gd name="T8" fmla="*/ 193 w 388"/>
                  <a:gd name="T9" fmla="*/ 31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8"/>
                  <a:gd name="T16" fmla="*/ 0 h 66"/>
                  <a:gd name="T17" fmla="*/ 388 w 388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8" h="66">
                    <a:moveTo>
                      <a:pt x="385" y="63"/>
                    </a:moveTo>
                    <a:lnTo>
                      <a:pt x="388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85" y="63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8" name="Freeform 284"/>
              <p:cNvSpPr>
                <a:spLocks/>
              </p:cNvSpPr>
              <p:nvPr/>
            </p:nvSpPr>
            <p:spPr bwMode="auto">
              <a:xfrm>
                <a:off x="897" y="1307"/>
                <a:ext cx="195" cy="34"/>
              </a:xfrm>
              <a:custGeom>
                <a:avLst/>
                <a:gdLst>
                  <a:gd name="T0" fmla="*/ 193 w 389"/>
                  <a:gd name="T1" fmla="*/ 32 h 66"/>
                  <a:gd name="T2" fmla="*/ 195 w 389"/>
                  <a:gd name="T3" fmla="*/ 34 h 66"/>
                  <a:gd name="T4" fmla="*/ 2 w 389"/>
                  <a:gd name="T5" fmla="*/ 2 h 66"/>
                  <a:gd name="T6" fmla="*/ 0 w 389"/>
                  <a:gd name="T7" fmla="*/ 0 h 66"/>
                  <a:gd name="T8" fmla="*/ 193 w 389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66"/>
                  <a:gd name="T17" fmla="*/ 389 w 389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66">
                    <a:moveTo>
                      <a:pt x="385" y="63"/>
                    </a:moveTo>
                    <a:lnTo>
                      <a:pt x="389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85" y="63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9" name="Freeform 285"/>
              <p:cNvSpPr>
                <a:spLocks/>
              </p:cNvSpPr>
              <p:nvPr/>
            </p:nvSpPr>
            <p:spPr bwMode="auto">
              <a:xfrm>
                <a:off x="899" y="1309"/>
                <a:ext cx="195" cy="33"/>
              </a:xfrm>
              <a:custGeom>
                <a:avLst/>
                <a:gdLst>
                  <a:gd name="T0" fmla="*/ 193 w 389"/>
                  <a:gd name="T1" fmla="*/ 31 h 67"/>
                  <a:gd name="T2" fmla="*/ 195 w 389"/>
                  <a:gd name="T3" fmla="*/ 33 h 67"/>
                  <a:gd name="T4" fmla="*/ 2 w 389"/>
                  <a:gd name="T5" fmla="*/ 2 h 67"/>
                  <a:gd name="T6" fmla="*/ 0 w 389"/>
                  <a:gd name="T7" fmla="*/ 0 h 67"/>
                  <a:gd name="T8" fmla="*/ 193 w 389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67"/>
                  <a:gd name="T17" fmla="*/ 389 w 389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67">
                    <a:moveTo>
                      <a:pt x="386" y="63"/>
                    </a:moveTo>
                    <a:lnTo>
                      <a:pt x="389" y="67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386" y="63"/>
                    </a:lnTo>
                    <a:close/>
                  </a:path>
                </a:pathLst>
              </a:custGeom>
              <a:solidFill>
                <a:srgbClr val="BE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0" name="Freeform 286"/>
              <p:cNvSpPr>
                <a:spLocks/>
              </p:cNvSpPr>
              <p:nvPr/>
            </p:nvSpPr>
            <p:spPr bwMode="auto">
              <a:xfrm>
                <a:off x="901" y="1312"/>
                <a:ext cx="198" cy="34"/>
              </a:xfrm>
              <a:custGeom>
                <a:avLst/>
                <a:gdLst>
                  <a:gd name="T0" fmla="*/ 192 w 397"/>
                  <a:gd name="T1" fmla="*/ 30 h 70"/>
                  <a:gd name="T2" fmla="*/ 198 w 397"/>
                  <a:gd name="T3" fmla="*/ 34 h 70"/>
                  <a:gd name="T4" fmla="*/ 5 w 397"/>
                  <a:gd name="T5" fmla="*/ 3 h 70"/>
                  <a:gd name="T6" fmla="*/ 0 w 397"/>
                  <a:gd name="T7" fmla="*/ 0 h 70"/>
                  <a:gd name="T8" fmla="*/ 192 w 397"/>
                  <a:gd name="T9" fmla="*/ 3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7"/>
                  <a:gd name="T16" fmla="*/ 0 h 70"/>
                  <a:gd name="T17" fmla="*/ 397 w 397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7" h="70">
                    <a:moveTo>
                      <a:pt x="385" y="62"/>
                    </a:moveTo>
                    <a:lnTo>
                      <a:pt x="397" y="70"/>
                    </a:lnTo>
                    <a:lnTo>
                      <a:pt x="11" y="7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1" name="Freeform 287"/>
              <p:cNvSpPr>
                <a:spLocks/>
              </p:cNvSpPr>
              <p:nvPr/>
            </p:nvSpPr>
            <p:spPr bwMode="auto">
              <a:xfrm>
                <a:off x="901" y="1312"/>
                <a:ext cx="196" cy="32"/>
              </a:xfrm>
              <a:custGeom>
                <a:avLst/>
                <a:gdLst>
                  <a:gd name="T0" fmla="*/ 193 w 392"/>
                  <a:gd name="T1" fmla="*/ 31 h 65"/>
                  <a:gd name="T2" fmla="*/ 196 w 392"/>
                  <a:gd name="T3" fmla="*/ 32 h 65"/>
                  <a:gd name="T4" fmla="*/ 3 w 392"/>
                  <a:gd name="T5" fmla="*/ 1 h 65"/>
                  <a:gd name="T6" fmla="*/ 0 w 392"/>
                  <a:gd name="T7" fmla="*/ 0 h 65"/>
                  <a:gd name="T8" fmla="*/ 193 w 392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2"/>
                  <a:gd name="T16" fmla="*/ 0 h 65"/>
                  <a:gd name="T17" fmla="*/ 392 w 392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2" h="65">
                    <a:moveTo>
                      <a:pt x="385" y="62"/>
                    </a:moveTo>
                    <a:lnTo>
                      <a:pt x="392" y="65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385" y="62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2" name="Freeform 288"/>
              <p:cNvSpPr>
                <a:spLocks/>
              </p:cNvSpPr>
              <p:nvPr/>
            </p:nvSpPr>
            <p:spPr bwMode="auto">
              <a:xfrm>
                <a:off x="904" y="1313"/>
                <a:ext cx="195" cy="33"/>
              </a:xfrm>
              <a:custGeom>
                <a:avLst/>
                <a:gdLst>
                  <a:gd name="T0" fmla="*/ 193 w 391"/>
                  <a:gd name="T1" fmla="*/ 31 h 67"/>
                  <a:gd name="T2" fmla="*/ 195 w 391"/>
                  <a:gd name="T3" fmla="*/ 33 h 67"/>
                  <a:gd name="T4" fmla="*/ 2 w 391"/>
                  <a:gd name="T5" fmla="*/ 2 h 67"/>
                  <a:gd name="T6" fmla="*/ 0 w 391"/>
                  <a:gd name="T7" fmla="*/ 0 h 67"/>
                  <a:gd name="T8" fmla="*/ 193 w 391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"/>
                  <a:gd name="T16" fmla="*/ 0 h 67"/>
                  <a:gd name="T17" fmla="*/ 391 w 391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" h="67">
                    <a:moveTo>
                      <a:pt x="386" y="62"/>
                    </a:moveTo>
                    <a:lnTo>
                      <a:pt x="391" y="6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386" y="62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3" name="Freeform 289"/>
              <p:cNvSpPr>
                <a:spLocks/>
              </p:cNvSpPr>
              <p:nvPr/>
            </p:nvSpPr>
            <p:spPr bwMode="auto">
              <a:xfrm>
                <a:off x="907" y="1315"/>
                <a:ext cx="199" cy="33"/>
              </a:xfrm>
              <a:custGeom>
                <a:avLst/>
                <a:gdLst>
                  <a:gd name="T0" fmla="*/ 193 w 399"/>
                  <a:gd name="T1" fmla="*/ 31 h 66"/>
                  <a:gd name="T2" fmla="*/ 199 w 399"/>
                  <a:gd name="T3" fmla="*/ 33 h 66"/>
                  <a:gd name="T4" fmla="*/ 6 w 399"/>
                  <a:gd name="T5" fmla="*/ 1 h 66"/>
                  <a:gd name="T6" fmla="*/ 0 w 399"/>
                  <a:gd name="T7" fmla="*/ 0 h 66"/>
                  <a:gd name="T8" fmla="*/ 193 w 399"/>
                  <a:gd name="T9" fmla="*/ 31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9"/>
                  <a:gd name="T16" fmla="*/ 0 h 66"/>
                  <a:gd name="T17" fmla="*/ 399 w 399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9" h="66">
                    <a:moveTo>
                      <a:pt x="386" y="63"/>
                    </a:moveTo>
                    <a:lnTo>
                      <a:pt x="399" y="66"/>
                    </a:lnTo>
                    <a:lnTo>
                      <a:pt x="13" y="3"/>
                    </a:lnTo>
                    <a:lnTo>
                      <a:pt x="0" y="0"/>
                    </a:lnTo>
                    <a:lnTo>
                      <a:pt x="386" y="6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4" name="Freeform 290"/>
              <p:cNvSpPr>
                <a:spLocks/>
              </p:cNvSpPr>
              <p:nvPr/>
            </p:nvSpPr>
            <p:spPr bwMode="auto">
              <a:xfrm>
                <a:off x="920" y="1220"/>
                <a:ext cx="199" cy="28"/>
              </a:xfrm>
              <a:custGeom>
                <a:avLst/>
                <a:gdLst>
                  <a:gd name="T0" fmla="*/ 199 w 399"/>
                  <a:gd name="T1" fmla="*/ 28 h 55"/>
                  <a:gd name="T2" fmla="*/ 192 w 399"/>
                  <a:gd name="T3" fmla="*/ 28 h 55"/>
                  <a:gd name="T4" fmla="*/ 0 w 399"/>
                  <a:gd name="T5" fmla="*/ 0 h 55"/>
                  <a:gd name="T6" fmla="*/ 6 w 399"/>
                  <a:gd name="T7" fmla="*/ 1 h 55"/>
                  <a:gd name="T8" fmla="*/ 199 w 399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9"/>
                  <a:gd name="T16" fmla="*/ 0 h 55"/>
                  <a:gd name="T17" fmla="*/ 399 w 399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9" h="55">
                    <a:moveTo>
                      <a:pt x="399" y="55"/>
                    </a:moveTo>
                    <a:lnTo>
                      <a:pt x="385" y="55"/>
                    </a:lnTo>
                    <a:lnTo>
                      <a:pt x="0" y="0"/>
                    </a:lnTo>
                    <a:lnTo>
                      <a:pt x="13" y="2"/>
                    </a:lnTo>
                    <a:lnTo>
                      <a:pt x="399" y="55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05" name="Freeform 291"/>
              <p:cNvSpPr>
                <a:spLocks/>
              </p:cNvSpPr>
              <p:nvPr/>
            </p:nvSpPr>
            <p:spPr bwMode="auto">
              <a:xfrm>
                <a:off x="1079" y="1248"/>
                <a:ext cx="67" cy="100"/>
              </a:xfrm>
              <a:custGeom>
                <a:avLst/>
                <a:gdLst>
                  <a:gd name="T0" fmla="*/ 33 w 133"/>
                  <a:gd name="T1" fmla="*/ 0 h 201"/>
                  <a:gd name="T2" fmla="*/ 27 w 133"/>
                  <a:gd name="T3" fmla="*/ 2 h 201"/>
                  <a:gd name="T4" fmla="*/ 20 w 133"/>
                  <a:gd name="T5" fmla="*/ 6 h 201"/>
                  <a:gd name="T6" fmla="*/ 14 w 133"/>
                  <a:gd name="T7" fmla="*/ 11 h 201"/>
                  <a:gd name="T8" fmla="*/ 9 w 133"/>
                  <a:gd name="T9" fmla="*/ 18 h 201"/>
                  <a:gd name="T10" fmla="*/ 5 w 133"/>
                  <a:gd name="T11" fmla="*/ 26 h 201"/>
                  <a:gd name="T12" fmla="*/ 3 w 133"/>
                  <a:gd name="T13" fmla="*/ 35 h 201"/>
                  <a:gd name="T14" fmla="*/ 0 w 133"/>
                  <a:gd name="T15" fmla="*/ 45 h 201"/>
                  <a:gd name="T16" fmla="*/ 0 w 133"/>
                  <a:gd name="T17" fmla="*/ 55 h 201"/>
                  <a:gd name="T18" fmla="*/ 0 w 133"/>
                  <a:gd name="T19" fmla="*/ 65 h 201"/>
                  <a:gd name="T20" fmla="*/ 3 w 133"/>
                  <a:gd name="T21" fmla="*/ 75 h 201"/>
                  <a:gd name="T22" fmla="*/ 5 w 133"/>
                  <a:gd name="T23" fmla="*/ 82 h 201"/>
                  <a:gd name="T24" fmla="*/ 9 w 133"/>
                  <a:gd name="T25" fmla="*/ 90 h 201"/>
                  <a:gd name="T26" fmla="*/ 14 w 133"/>
                  <a:gd name="T27" fmla="*/ 95 h 201"/>
                  <a:gd name="T28" fmla="*/ 20 w 133"/>
                  <a:gd name="T29" fmla="*/ 99 h 201"/>
                  <a:gd name="T30" fmla="*/ 27 w 133"/>
                  <a:gd name="T31" fmla="*/ 100 h 201"/>
                  <a:gd name="T32" fmla="*/ 33 w 133"/>
                  <a:gd name="T33" fmla="*/ 100 h 201"/>
                  <a:gd name="T34" fmla="*/ 40 w 133"/>
                  <a:gd name="T35" fmla="*/ 99 h 201"/>
                  <a:gd name="T36" fmla="*/ 47 w 133"/>
                  <a:gd name="T37" fmla="*/ 95 h 201"/>
                  <a:gd name="T38" fmla="*/ 52 w 133"/>
                  <a:gd name="T39" fmla="*/ 89 h 201"/>
                  <a:gd name="T40" fmla="*/ 57 w 133"/>
                  <a:gd name="T41" fmla="*/ 82 h 201"/>
                  <a:gd name="T42" fmla="*/ 61 w 133"/>
                  <a:gd name="T43" fmla="*/ 74 h 201"/>
                  <a:gd name="T44" fmla="*/ 64 w 133"/>
                  <a:gd name="T45" fmla="*/ 65 h 201"/>
                  <a:gd name="T46" fmla="*/ 66 w 133"/>
                  <a:gd name="T47" fmla="*/ 56 h 201"/>
                  <a:gd name="T48" fmla="*/ 67 w 133"/>
                  <a:gd name="T49" fmla="*/ 46 h 201"/>
                  <a:gd name="T50" fmla="*/ 66 w 133"/>
                  <a:gd name="T51" fmla="*/ 36 h 201"/>
                  <a:gd name="T52" fmla="*/ 64 w 133"/>
                  <a:gd name="T53" fmla="*/ 26 h 201"/>
                  <a:gd name="T54" fmla="*/ 61 w 133"/>
                  <a:gd name="T55" fmla="*/ 18 h 201"/>
                  <a:gd name="T56" fmla="*/ 57 w 133"/>
                  <a:gd name="T57" fmla="*/ 11 h 201"/>
                  <a:gd name="T58" fmla="*/ 52 w 133"/>
                  <a:gd name="T59" fmla="*/ 6 h 201"/>
                  <a:gd name="T60" fmla="*/ 47 w 133"/>
                  <a:gd name="T61" fmla="*/ 2 h 201"/>
                  <a:gd name="T62" fmla="*/ 40 w 133"/>
                  <a:gd name="T63" fmla="*/ 0 h 201"/>
                  <a:gd name="T64" fmla="*/ 33 w 133"/>
                  <a:gd name="T65" fmla="*/ 0 h 20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3"/>
                  <a:gd name="T100" fmla="*/ 0 h 201"/>
                  <a:gd name="T101" fmla="*/ 133 w 133"/>
                  <a:gd name="T102" fmla="*/ 201 h 20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3" h="201">
                    <a:moveTo>
                      <a:pt x="66" y="0"/>
                    </a:moveTo>
                    <a:lnTo>
                      <a:pt x="53" y="4"/>
                    </a:lnTo>
                    <a:lnTo>
                      <a:pt x="40" y="12"/>
                    </a:lnTo>
                    <a:lnTo>
                      <a:pt x="28" y="22"/>
                    </a:lnTo>
                    <a:lnTo>
                      <a:pt x="18" y="37"/>
                    </a:lnTo>
                    <a:lnTo>
                      <a:pt x="10" y="52"/>
                    </a:lnTo>
                    <a:lnTo>
                      <a:pt x="5" y="70"/>
                    </a:lnTo>
                    <a:lnTo>
                      <a:pt x="0" y="90"/>
                    </a:lnTo>
                    <a:lnTo>
                      <a:pt x="0" y="110"/>
                    </a:lnTo>
                    <a:lnTo>
                      <a:pt x="0" y="130"/>
                    </a:lnTo>
                    <a:lnTo>
                      <a:pt x="5" y="150"/>
                    </a:lnTo>
                    <a:lnTo>
                      <a:pt x="10" y="165"/>
                    </a:lnTo>
                    <a:lnTo>
                      <a:pt x="18" y="180"/>
                    </a:lnTo>
                    <a:lnTo>
                      <a:pt x="28" y="190"/>
                    </a:lnTo>
                    <a:lnTo>
                      <a:pt x="40" y="198"/>
                    </a:lnTo>
                    <a:lnTo>
                      <a:pt x="53" y="201"/>
                    </a:lnTo>
                    <a:lnTo>
                      <a:pt x="66" y="201"/>
                    </a:lnTo>
                    <a:lnTo>
                      <a:pt x="80" y="198"/>
                    </a:lnTo>
                    <a:lnTo>
                      <a:pt x="93" y="190"/>
                    </a:lnTo>
                    <a:lnTo>
                      <a:pt x="103" y="178"/>
                    </a:lnTo>
                    <a:lnTo>
                      <a:pt x="113" y="165"/>
                    </a:lnTo>
                    <a:lnTo>
                      <a:pt x="121" y="148"/>
                    </a:lnTo>
                    <a:lnTo>
                      <a:pt x="128" y="131"/>
                    </a:lnTo>
                    <a:lnTo>
                      <a:pt x="131" y="112"/>
                    </a:lnTo>
                    <a:lnTo>
                      <a:pt x="133" y="92"/>
                    </a:lnTo>
                    <a:lnTo>
                      <a:pt x="131" y="72"/>
                    </a:lnTo>
                    <a:lnTo>
                      <a:pt x="128" y="53"/>
                    </a:lnTo>
                    <a:lnTo>
                      <a:pt x="121" y="37"/>
                    </a:lnTo>
                    <a:lnTo>
                      <a:pt x="113" y="23"/>
                    </a:lnTo>
                    <a:lnTo>
                      <a:pt x="103" y="12"/>
                    </a:lnTo>
                    <a:lnTo>
                      <a:pt x="93" y="5"/>
                    </a:lnTo>
                    <a:lnTo>
                      <a:pt x="80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7AB4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67" name="Group 292"/>
            <p:cNvGrpSpPr>
              <a:grpSpLocks/>
            </p:cNvGrpSpPr>
            <p:nvPr/>
          </p:nvGrpSpPr>
          <p:grpSpPr bwMode="auto">
            <a:xfrm>
              <a:off x="973" y="1205"/>
              <a:ext cx="776" cy="284"/>
              <a:chOff x="973" y="1205"/>
              <a:chExt cx="776" cy="284"/>
            </a:xfrm>
          </p:grpSpPr>
          <p:sp>
            <p:nvSpPr>
              <p:cNvPr id="41369" name="Freeform 293"/>
              <p:cNvSpPr>
                <a:spLocks/>
              </p:cNvSpPr>
              <p:nvPr/>
            </p:nvSpPr>
            <p:spPr bwMode="auto">
              <a:xfrm>
                <a:off x="989" y="1214"/>
                <a:ext cx="659" cy="93"/>
              </a:xfrm>
              <a:custGeom>
                <a:avLst/>
                <a:gdLst>
                  <a:gd name="T0" fmla="*/ 659 w 1317"/>
                  <a:gd name="T1" fmla="*/ 92 h 188"/>
                  <a:gd name="T2" fmla="*/ 655 w 1317"/>
                  <a:gd name="T3" fmla="*/ 93 h 188"/>
                  <a:gd name="T4" fmla="*/ 0 w 1317"/>
                  <a:gd name="T5" fmla="*/ 1 h 188"/>
                  <a:gd name="T6" fmla="*/ 4 w 1317"/>
                  <a:gd name="T7" fmla="*/ 0 h 188"/>
                  <a:gd name="T8" fmla="*/ 659 w 1317"/>
                  <a:gd name="T9" fmla="*/ 92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7"/>
                  <a:gd name="T16" fmla="*/ 0 h 188"/>
                  <a:gd name="T17" fmla="*/ 1317 w 1317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7" h="188">
                    <a:moveTo>
                      <a:pt x="1317" y="186"/>
                    </a:moveTo>
                    <a:lnTo>
                      <a:pt x="1309" y="188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317" y="186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0" name="Freeform 294"/>
              <p:cNvSpPr>
                <a:spLocks/>
              </p:cNvSpPr>
              <p:nvPr/>
            </p:nvSpPr>
            <p:spPr bwMode="auto">
              <a:xfrm>
                <a:off x="985" y="1214"/>
                <a:ext cx="659" cy="96"/>
              </a:xfrm>
              <a:custGeom>
                <a:avLst/>
                <a:gdLst>
                  <a:gd name="T0" fmla="*/ 659 w 1316"/>
                  <a:gd name="T1" fmla="*/ 93 h 191"/>
                  <a:gd name="T2" fmla="*/ 655 w 1316"/>
                  <a:gd name="T3" fmla="*/ 96 h 191"/>
                  <a:gd name="T4" fmla="*/ 0 w 1316"/>
                  <a:gd name="T5" fmla="*/ 2 h 191"/>
                  <a:gd name="T6" fmla="*/ 4 w 1316"/>
                  <a:gd name="T7" fmla="*/ 0 h 191"/>
                  <a:gd name="T8" fmla="*/ 659 w 1316"/>
                  <a:gd name="T9" fmla="*/ 93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6"/>
                  <a:gd name="T16" fmla="*/ 0 h 191"/>
                  <a:gd name="T17" fmla="*/ 1316 w 1316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6" h="191">
                    <a:moveTo>
                      <a:pt x="1316" y="186"/>
                    </a:moveTo>
                    <a:lnTo>
                      <a:pt x="1308" y="191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1316" y="186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1" name="Freeform 295"/>
              <p:cNvSpPr>
                <a:spLocks/>
              </p:cNvSpPr>
              <p:nvPr/>
            </p:nvSpPr>
            <p:spPr bwMode="auto">
              <a:xfrm>
                <a:off x="987" y="1214"/>
                <a:ext cx="657" cy="94"/>
              </a:xfrm>
              <a:custGeom>
                <a:avLst/>
                <a:gdLst>
                  <a:gd name="T0" fmla="*/ 657 w 1313"/>
                  <a:gd name="T1" fmla="*/ 93 h 188"/>
                  <a:gd name="T2" fmla="*/ 655 w 1313"/>
                  <a:gd name="T3" fmla="*/ 94 h 188"/>
                  <a:gd name="T4" fmla="*/ 0 w 1313"/>
                  <a:gd name="T5" fmla="*/ 1 h 188"/>
                  <a:gd name="T6" fmla="*/ 2 w 1313"/>
                  <a:gd name="T7" fmla="*/ 0 h 188"/>
                  <a:gd name="T8" fmla="*/ 657 w 1313"/>
                  <a:gd name="T9" fmla="*/ 93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3"/>
                  <a:gd name="T16" fmla="*/ 0 h 188"/>
                  <a:gd name="T17" fmla="*/ 1313 w 1313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3" h="188">
                    <a:moveTo>
                      <a:pt x="1313" y="186"/>
                    </a:moveTo>
                    <a:lnTo>
                      <a:pt x="1310" y="188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313" y="186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2" name="Freeform 296"/>
              <p:cNvSpPr>
                <a:spLocks/>
              </p:cNvSpPr>
              <p:nvPr/>
            </p:nvSpPr>
            <p:spPr bwMode="auto">
              <a:xfrm>
                <a:off x="985" y="1215"/>
                <a:ext cx="657" cy="95"/>
              </a:xfrm>
              <a:custGeom>
                <a:avLst/>
                <a:gdLst>
                  <a:gd name="T0" fmla="*/ 657 w 1313"/>
                  <a:gd name="T1" fmla="*/ 94 h 190"/>
                  <a:gd name="T2" fmla="*/ 654 w 1313"/>
                  <a:gd name="T3" fmla="*/ 95 h 190"/>
                  <a:gd name="T4" fmla="*/ 0 w 1313"/>
                  <a:gd name="T5" fmla="*/ 1 h 190"/>
                  <a:gd name="T6" fmla="*/ 2 w 1313"/>
                  <a:gd name="T7" fmla="*/ 0 h 190"/>
                  <a:gd name="T8" fmla="*/ 657 w 1313"/>
                  <a:gd name="T9" fmla="*/ 94 h 1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3"/>
                  <a:gd name="T16" fmla="*/ 0 h 190"/>
                  <a:gd name="T17" fmla="*/ 1313 w 1313"/>
                  <a:gd name="T18" fmla="*/ 190 h 1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3" h="190">
                    <a:moveTo>
                      <a:pt x="1313" y="187"/>
                    </a:moveTo>
                    <a:lnTo>
                      <a:pt x="1308" y="19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313" y="187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3" name="Freeform 297"/>
              <p:cNvSpPr>
                <a:spLocks/>
              </p:cNvSpPr>
              <p:nvPr/>
            </p:nvSpPr>
            <p:spPr bwMode="auto">
              <a:xfrm>
                <a:off x="982" y="1216"/>
                <a:ext cx="657" cy="97"/>
              </a:xfrm>
              <a:custGeom>
                <a:avLst/>
                <a:gdLst>
                  <a:gd name="T0" fmla="*/ 657 w 1315"/>
                  <a:gd name="T1" fmla="*/ 94 h 194"/>
                  <a:gd name="T2" fmla="*/ 654 w 1315"/>
                  <a:gd name="T3" fmla="*/ 97 h 194"/>
                  <a:gd name="T4" fmla="*/ 0 w 1315"/>
                  <a:gd name="T5" fmla="*/ 3 h 194"/>
                  <a:gd name="T6" fmla="*/ 3 w 1315"/>
                  <a:gd name="T7" fmla="*/ 0 h 194"/>
                  <a:gd name="T8" fmla="*/ 657 w 1315"/>
                  <a:gd name="T9" fmla="*/ 94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5"/>
                  <a:gd name="T16" fmla="*/ 0 h 194"/>
                  <a:gd name="T17" fmla="*/ 1315 w 1315"/>
                  <a:gd name="T18" fmla="*/ 194 h 1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5" h="194">
                    <a:moveTo>
                      <a:pt x="1315" y="188"/>
                    </a:moveTo>
                    <a:lnTo>
                      <a:pt x="1308" y="194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315" y="188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4" name="Freeform 298"/>
              <p:cNvSpPr>
                <a:spLocks/>
              </p:cNvSpPr>
              <p:nvPr/>
            </p:nvSpPr>
            <p:spPr bwMode="auto">
              <a:xfrm>
                <a:off x="984" y="1216"/>
                <a:ext cx="655" cy="95"/>
              </a:xfrm>
              <a:custGeom>
                <a:avLst/>
                <a:gdLst>
                  <a:gd name="T0" fmla="*/ 655 w 1311"/>
                  <a:gd name="T1" fmla="*/ 94 h 189"/>
                  <a:gd name="T2" fmla="*/ 654 w 1311"/>
                  <a:gd name="T3" fmla="*/ 95 h 189"/>
                  <a:gd name="T4" fmla="*/ 0 w 1311"/>
                  <a:gd name="T5" fmla="*/ 2 h 189"/>
                  <a:gd name="T6" fmla="*/ 1 w 1311"/>
                  <a:gd name="T7" fmla="*/ 0 h 189"/>
                  <a:gd name="T8" fmla="*/ 655 w 1311"/>
                  <a:gd name="T9" fmla="*/ 94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189"/>
                  <a:gd name="T17" fmla="*/ 1311 w 1311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189">
                    <a:moveTo>
                      <a:pt x="1311" y="188"/>
                    </a:moveTo>
                    <a:lnTo>
                      <a:pt x="1309" y="189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311" y="188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5" name="Freeform 299"/>
              <p:cNvSpPr>
                <a:spLocks/>
              </p:cNvSpPr>
              <p:nvPr/>
            </p:nvSpPr>
            <p:spPr bwMode="auto">
              <a:xfrm>
                <a:off x="983" y="1218"/>
                <a:ext cx="656" cy="94"/>
              </a:xfrm>
              <a:custGeom>
                <a:avLst/>
                <a:gdLst>
                  <a:gd name="T0" fmla="*/ 656 w 1311"/>
                  <a:gd name="T1" fmla="*/ 93 h 188"/>
                  <a:gd name="T2" fmla="*/ 654 w 1311"/>
                  <a:gd name="T3" fmla="*/ 94 h 188"/>
                  <a:gd name="T4" fmla="*/ 0 w 1311"/>
                  <a:gd name="T5" fmla="*/ 1 h 188"/>
                  <a:gd name="T6" fmla="*/ 1 w 1311"/>
                  <a:gd name="T7" fmla="*/ 0 h 188"/>
                  <a:gd name="T8" fmla="*/ 656 w 1311"/>
                  <a:gd name="T9" fmla="*/ 93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188"/>
                  <a:gd name="T17" fmla="*/ 1311 w 1311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188">
                    <a:moveTo>
                      <a:pt x="1311" y="186"/>
                    </a:moveTo>
                    <a:lnTo>
                      <a:pt x="1308" y="18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311" y="186"/>
                    </a:lnTo>
                    <a:close/>
                  </a:path>
                </a:pathLst>
              </a:custGeom>
              <a:solidFill>
                <a:srgbClr val="AB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6" name="Freeform 300"/>
              <p:cNvSpPr>
                <a:spLocks/>
              </p:cNvSpPr>
              <p:nvPr/>
            </p:nvSpPr>
            <p:spPr bwMode="auto">
              <a:xfrm>
                <a:off x="982" y="1219"/>
                <a:ext cx="655" cy="94"/>
              </a:xfrm>
              <a:custGeom>
                <a:avLst/>
                <a:gdLst>
                  <a:gd name="T0" fmla="*/ 655 w 1310"/>
                  <a:gd name="T1" fmla="*/ 93 h 189"/>
                  <a:gd name="T2" fmla="*/ 654 w 1310"/>
                  <a:gd name="T3" fmla="*/ 94 h 189"/>
                  <a:gd name="T4" fmla="*/ 0 w 1310"/>
                  <a:gd name="T5" fmla="*/ 1 h 189"/>
                  <a:gd name="T6" fmla="*/ 1 w 1310"/>
                  <a:gd name="T7" fmla="*/ 0 h 189"/>
                  <a:gd name="T8" fmla="*/ 655 w 1310"/>
                  <a:gd name="T9" fmla="*/ 93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0"/>
                  <a:gd name="T16" fmla="*/ 0 h 189"/>
                  <a:gd name="T17" fmla="*/ 1310 w 1310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0" h="189">
                    <a:moveTo>
                      <a:pt x="1310" y="186"/>
                    </a:moveTo>
                    <a:lnTo>
                      <a:pt x="1308" y="18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310" y="186"/>
                    </a:lnTo>
                    <a:close/>
                  </a:path>
                </a:pathLst>
              </a:custGeom>
              <a:solidFill>
                <a:srgbClr val="B2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7" name="Freeform 301"/>
              <p:cNvSpPr>
                <a:spLocks/>
              </p:cNvSpPr>
              <p:nvPr/>
            </p:nvSpPr>
            <p:spPr bwMode="auto">
              <a:xfrm>
                <a:off x="979" y="1219"/>
                <a:ext cx="657" cy="98"/>
              </a:xfrm>
              <a:custGeom>
                <a:avLst/>
                <a:gdLst>
                  <a:gd name="T0" fmla="*/ 657 w 1314"/>
                  <a:gd name="T1" fmla="*/ 94 h 196"/>
                  <a:gd name="T2" fmla="*/ 654 w 1314"/>
                  <a:gd name="T3" fmla="*/ 98 h 196"/>
                  <a:gd name="T4" fmla="*/ 0 w 1314"/>
                  <a:gd name="T5" fmla="*/ 3 h 196"/>
                  <a:gd name="T6" fmla="*/ 3 w 1314"/>
                  <a:gd name="T7" fmla="*/ 0 h 196"/>
                  <a:gd name="T8" fmla="*/ 657 w 1314"/>
                  <a:gd name="T9" fmla="*/ 94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4"/>
                  <a:gd name="T16" fmla="*/ 0 h 196"/>
                  <a:gd name="T17" fmla="*/ 1314 w 1314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4" h="196">
                    <a:moveTo>
                      <a:pt x="1314" y="187"/>
                    </a:moveTo>
                    <a:lnTo>
                      <a:pt x="1307" y="196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314" y="187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8" name="Freeform 302"/>
              <p:cNvSpPr>
                <a:spLocks/>
              </p:cNvSpPr>
              <p:nvPr/>
            </p:nvSpPr>
            <p:spPr bwMode="auto">
              <a:xfrm>
                <a:off x="981" y="1219"/>
                <a:ext cx="655" cy="95"/>
              </a:xfrm>
              <a:custGeom>
                <a:avLst/>
                <a:gdLst>
                  <a:gd name="T0" fmla="*/ 655 w 1311"/>
                  <a:gd name="T1" fmla="*/ 94 h 189"/>
                  <a:gd name="T2" fmla="*/ 654 w 1311"/>
                  <a:gd name="T3" fmla="*/ 95 h 189"/>
                  <a:gd name="T4" fmla="*/ 0 w 1311"/>
                  <a:gd name="T5" fmla="*/ 1 h 189"/>
                  <a:gd name="T6" fmla="*/ 1 w 1311"/>
                  <a:gd name="T7" fmla="*/ 0 h 189"/>
                  <a:gd name="T8" fmla="*/ 655 w 1311"/>
                  <a:gd name="T9" fmla="*/ 94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189"/>
                  <a:gd name="T17" fmla="*/ 1311 w 1311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189">
                    <a:moveTo>
                      <a:pt x="1311" y="187"/>
                    </a:moveTo>
                    <a:lnTo>
                      <a:pt x="1309" y="189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311" y="187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9" name="Freeform 303"/>
              <p:cNvSpPr>
                <a:spLocks/>
              </p:cNvSpPr>
              <p:nvPr/>
            </p:nvSpPr>
            <p:spPr bwMode="auto">
              <a:xfrm>
                <a:off x="980" y="1220"/>
                <a:ext cx="655" cy="96"/>
              </a:xfrm>
              <a:custGeom>
                <a:avLst/>
                <a:gdLst>
                  <a:gd name="T0" fmla="*/ 655 w 1311"/>
                  <a:gd name="T1" fmla="*/ 94 h 191"/>
                  <a:gd name="T2" fmla="*/ 655 w 1311"/>
                  <a:gd name="T3" fmla="*/ 96 h 191"/>
                  <a:gd name="T4" fmla="*/ 0 w 1311"/>
                  <a:gd name="T5" fmla="*/ 2 h 191"/>
                  <a:gd name="T6" fmla="*/ 1 w 1311"/>
                  <a:gd name="T7" fmla="*/ 0 h 191"/>
                  <a:gd name="T8" fmla="*/ 655 w 1311"/>
                  <a:gd name="T9" fmla="*/ 94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191"/>
                  <a:gd name="T17" fmla="*/ 1311 w 1311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191">
                    <a:moveTo>
                      <a:pt x="1311" y="188"/>
                    </a:moveTo>
                    <a:lnTo>
                      <a:pt x="1310" y="191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11" y="188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0" name="Freeform 304"/>
              <p:cNvSpPr>
                <a:spLocks/>
              </p:cNvSpPr>
              <p:nvPr/>
            </p:nvSpPr>
            <p:spPr bwMode="auto">
              <a:xfrm>
                <a:off x="979" y="1222"/>
                <a:ext cx="655" cy="95"/>
              </a:xfrm>
              <a:custGeom>
                <a:avLst/>
                <a:gdLst>
                  <a:gd name="T0" fmla="*/ 655 w 1311"/>
                  <a:gd name="T1" fmla="*/ 93 h 191"/>
                  <a:gd name="T2" fmla="*/ 653 w 1311"/>
                  <a:gd name="T3" fmla="*/ 95 h 191"/>
                  <a:gd name="T4" fmla="*/ 0 w 1311"/>
                  <a:gd name="T5" fmla="*/ 0 h 191"/>
                  <a:gd name="T6" fmla="*/ 0 w 1311"/>
                  <a:gd name="T7" fmla="*/ 0 h 191"/>
                  <a:gd name="T8" fmla="*/ 655 w 1311"/>
                  <a:gd name="T9" fmla="*/ 93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191"/>
                  <a:gd name="T17" fmla="*/ 1311 w 1311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191">
                    <a:moveTo>
                      <a:pt x="1311" y="187"/>
                    </a:moveTo>
                    <a:lnTo>
                      <a:pt x="1307" y="19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311" y="187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1" name="Freeform 305"/>
              <p:cNvSpPr>
                <a:spLocks/>
              </p:cNvSpPr>
              <p:nvPr/>
            </p:nvSpPr>
            <p:spPr bwMode="auto">
              <a:xfrm>
                <a:off x="976" y="1223"/>
                <a:ext cx="657" cy="99"/>
              </a:xfrm>
              <a:custGeom>
                <a:avLst/>
                <a:gdLst>
                  <a:gd name="T0" fmla="*/ 657 w 1312"/>
                  <a:gd name="T1" fmla="*/ 94 h 200"/>
                  <a:gd name="T2" fmla="*/ 654 w 1312"/>
                  <a:gd name="T3" fmla="*/ 99 h 200"/>
                  <a:gd name="T4" fmla="*/ 0 w 1312"/>
                  <a:gd name="T5" fmla="*/ 4 h 200"/>
                  <a:gd name="T6" fmla="*/ 3 w 1312"/>
                  <a:gd name="T7" fmla="*/ 0 h 200"/>
                  <a:gd name="T8" fmla="*/ 657 w 1312"/>
                  <a:gd name="T9" fmla="*/ 94 h 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2"/>
                  <a:gd name="T16" fmla="*/ 0 h 200"/>
                  <a:gd name="T17" fmla="*/ 1312 w 1312"/>
                  <a:gd name="T18" fmla="*/ 200 h 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2" h="200">
                    <a:moveTo>
                      <a:pt x="1312" y="190"/>
                    </a:moveTo>
                    <a:lnTo>
                      <a:pt x="1307" y="200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1312" y="190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2" name="Freeform 306"/>
              <p:cNvSpPr>
                <a:spLocks/>
              </p:cNvSpPr>
              <p:nvPr/>
            </p:nvSpPr>
            <p:spPr bwMode="auto">
              <a:xfrm>
                <a:off x="978" y="1223"/>
                <a:ext cx="655" cy="95"/>
              </a:xfrm>
              <a:custGeom>
                <a:avLst/>
                <a:gdLst>
                  <a:gd name="T0" fmla="*/ 655 w 1309"/>
                  <a:gd name="T1" fmla="*/ 95 h 191"/>
                  <a:gd name="T2" fmla="*/ 655 w 1309"/>
                  <a:gd name="T3" fmla="*/ 95 h 191"/>
                  <a:gd name="T4" fmla="*/ 0 w 1309"/>
                  <a:gd name="T5" fmla="*/ 1 h 191"/>
                  <a:gd name="T6" fmla="*/ 1 w 1309"/>
                  <a:gd name="T7" fmla="*/ 0 h 191"/>
                  <a:gd name="T8" fmla="*/ 655 w 1309"/>
                  <a:gd name="T9" fmla="*/ 95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191"/>
                  <a:gd name="T17" fmla="*/ 1309 w 1309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191">
                    <a:moveTo>
                      <a:pt x="1309" y="190"/>
                    </a:moveTo>
                    <a:lnTo>
                      <a:pt x="1309" y="19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309" y="190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3" name="Freeform 307"/>
              <p:cNvSpPr>
                <a:spLocks/>
              </p:cNvSpPr>
              <p:nvPr/>
            </p:nvSpPr>
            <p:spPr bwMode="auto">
              <a:xfrm>
                <a:off x="978" y="1224"/>
                <a:ext cx="655" cy="96"/>
              </a:xfrm>
              <a:custGeom>
                <a:avLst/>
                <a:gdLst>
                  <a:gd name="T0" fmla="*/ 655 w 1309"/>
                  <a:gd name="T1" fmla="*/ 94 h 193"/>
                  <a:gd name="T2" fmla="*/ 654 w 1309"/>
                  <a:gd name="T3" fmla="*/ 96 h 193"/>
                  <a:gd name="T4" fmla="*/ 0 w 1309"/>
                  <a:gd name="T5" fmla="*/ 1 h 193"/>
                  <a:gd name="T6" fmla="*/ 0 w 1309"/>
                  <a:gd name="T7" fmla="*/ 0 h 193"/>
                  <a:gd name="T8" fmla="*/ 655 w 1309"/>
                  <a:gd name="T9" fmla="*/ 94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193"/>
                  <a:gd name="T17" fmla="*/ 1309 w 1309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193">
                    <a:moveTo>
                      <a:pt x="1309" y="189"/>
                    </a:moveTo>
                    <a:lnTo>
                      <a:pt x="1308" y="19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309" y="189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4" name="Freeform 308"/>
              <p:cNvSpPr>
                <a:spLocks/>
              </p:cNvSpPr>
              <p:nvPr/>
            </p:nvSpPr>
            <p:spPr bwMode="auto">
              <a:xfrm>
                <a:off x="977" y="1224"/>
                <a:ext cx="655" cy="97"/>
              </a:xfrm>
              <a:custGeom>
                <a:avLst/>
                <a:gdLst>
                  <a:gd name="T0" fmla="*/ 655 w 1310"/>
                  <a:gd name="T1" fmla="*/ 96 h 192"/>
                  <a:gd name="T2" fmla="*/ 654 w 1310"/>
                  <a:gd name="T3" fmla="*/ 97 h 192"/>
                  <a:gd name="T4" fmla="*/ 0 w 1310"/>
                  <a:gd name="T5" fmla="*/ 2 h 192"/>
                  <a:gd name="T6" fmla="*/ 1 w 1310"/>
                  <a:gd name="T7" fmla="*/ 0 h 192"/>
                  <a:gd name="T8" fmla="*/ 655 w 1310"/>
                  <a:gd name="T9" fmla="*/ 96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0"/>
                  <a:gd name="T16" fmla="*/ 0 h 192"/>
                  <a:gd name="T17" fmla="*/ 1310 w 1310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0" h="192">
                    <a:moveTo>
                      <a:pt x="1310" y="191"/>
                    </a:moveTo>
                    <a:lnTo>
                      <a:pt x="1308" y="19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310" y="191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5" name="Freeform 309"/>
              <p:cNvSpPr>
                <a:spLocks/>
              </p:cNvSpPr>
              <p:nvPr/>
            </p:nvSpPr>
            <p:spPr bwMode="auto">
              <a:xfrm>
                <a:off x="976" y="1226"/>
                <a:ext cx="655" cy="96"/>
              </a:xfrm>
              <a:custGeom>
                <a:avLst/>
                <a:gdLst>
                  <a:gd name="T0" fmla="*/ 655 w 1309"/>
                  <a:gd name="T1" fmla="*/ 94 h 193"/>
                  <a:gd name="T2" fmla="*/ 654 w 1309"/>
                  <a:gd name="T3" fmla="*/ 96 h 193"/>
                  <a:gd name="T4" fmla="*/ 0 w 1309"/>
                  <a:gd name="T5" fmla="*/ 1 h 193"/>
                  <a:gd name="T6" fmla="*/ 1 w 1309"/>
                  <a:gd name="T7" fmla="*/ 0 h 193"/>
                  <a:gd name="T8" fmla="*/ 655 w 1309"/>
                  <a:gd name="T9" fmla="*/ 94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193"/>
                  <a:gd name="T17" fmla="*/ 1309 w 1309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193">
                    <a:moveTo>
                      <a:pt x="1309" y="189"/>
                    </a:moveTo>
                    <a:lnTo>
                      <a:pt x="1307" y="19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309" y="189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6" name="Freeform 310"/>
              <p:cNvSpPr>
                <a:spLocks/>
              </p:cNvSpPr>
              <p:nvPr/>
            </p:nvSpPr>
            <p:spPr bwMode="auto">
              <a:xfrm>
                <a:off x="975" y="1227"/>
                <a:ext cx="655" cy="100"/>
              </a:xfrm>
              <a:custGeom>
                <a:avLst/>
                <a:gdLst>
                  <a:gd name="T0" fmla="*/ 655 w 1311"/>
                  <a:gd name="T1" fmla="*/ 95 h 201"/>
                  <a:gd name="T2" fmla="*/ 654 w 1311"/>
                  <a:gd name="T3" fmla="*/ 100 h 201"/>
                  <a:gd name="T4" fmla="*/ 0 w 1311"/>
                  <a:gd name="T5" fmla="*/ 5 h 201"/>
                  <a:gd name="T6" fmla="*/ 2 w 1311"/>
                  <a:gd name="T7" fmla="*/ 0 h 201"/>
                  <a:gd name="T8" fmla="*/ 655 w 1311"/>
                  <a:gd name="T9" fmla="*/ 95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201"/>
                  <a:gd name="T17" fmla="*/ 1311 w 1311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201">
                    <a:moveTo>
                      <a:pt x="1311" y="191"/>
                    </a:moveTo>
                    <a:lnTo>
                      <a:pt x="1308" y="201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1311" y="19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7" name="Freeform 311"/>
              <p:cNvSpPr>
                <a:spLocks/>
              </p:cNvSpPr>
              <p:nvPr/>
            </p:nvSpPr>
            <p:spPr bwMode="auto">
              <a:xfrm>
                <a:off x="976" y="1227"/>
                <a:ext cx="654" cy="96"/>
              </a:xfrm>
              <a:custGeom>
                <a:avLst/>
                <a:gdLst>
                  <a:gd name="T0" fmla="*/ 654 w 1307"/>
                  <a:gd name="T1" fmla="*/ 96 h 192"/>
                  <a:gd name="T2" fmla="*/ 654 w 1307"/>
                  <a:gd name="T3" fmla="*/ 96 h 192"/>
                  <a:gd name="T4" fmla="*/ 0 w 1307"/>
                  <a:gd name="T5" fmla="*/ 1 h 192"/>
                  <a:gd name="T6" fmla="*/ 0 w 1307"/>
                  <a:gd name="T7" fmla="*/ 0 h 192"/>
                  <a:gd name="T8" fmla="*/ 654 w 1307"/>
                  <a:gd name="T9" fmla="*/ 96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7"/>
                  <a:gd name="T16" fmla="*/ 0 h 192"/>
                  <a:gd name="T17" fmla="*/ 1307 w 1307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7" h="192">
                    <a:moveTo>
                      <a:pt x="1307" y="191"/>
                    </a:moveTo>
                    <a:lnTo>
                      <a:pt x="1307" y="19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307" y="19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8" name="Freeform 312"/>
              <p:cNvSpPr>
                <a:spLocks/>
              </p:cNvSpPr>
              <p:nvPr/>
            </p:nvSpPr>
            <p:spPr bwMode="auto">
              <a:xfrm>
                <a:off x="976" y="1228"/>
                <a:ext cx="654" cy="97"/>
              </a:xfrm>
              <a:custGeom>
                <a:avLst/>
                <a:gdLst>
                  <a:gd name="T0" fmla="*/ 654 w 1309"/>
                  <a:gd name="T1" fmla="*/ 95 h 195"/>
                  <a:gd name="T2" fmla="*/ 654 w 1309"/>
                  <a:gd name="T3" fmla="*/ 97 h 195"/>
                  <a:gd name="T4" fmla="*/ 0 w 1309"/>
                  <a:gd name="T5" fmla="*/ 2 h 195"/>
                  <a:gd name="T6" fmla="*/ 1 w 1309"/>
                  <a:gd name="T7" fmla="*/ 0 h 195"/>
                  <a:gd name="T8" fmla="*/ 654 w 1309"/>
                  <a:gd name="T9" fmla="*/ 95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195"/>
                  <a:gd name="T17" fmla="*/ 1309 w 1309"/>
                  <a:gd name="T18" fmla="*/ 195 h 1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195">
                    <a:moveTo>
                      <a:pt x="1309" y="191"/>
                    </a:moveTo>
                    <a:lnTo>
                      <a:pt x="1308" y="19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09" y="191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9" name="Freeform 313"/>
              <p:cNvSpPr>
                <a:spLocks/>
              </p:cNvSpPr>
              <p:nvPr/>
            </p:nvSpPr>
            <p:spPr bwMode="auto">
              <a:xfrm>
                <a:off x="975" y="1229"/>
                <a:ext cx="654" cy="98"/>
              </a:xfrm>
              <a:custGeom>
                <a:avLst/>
                <a:gdLst>
                  <a:gd name="T0" fmla="*/ 654 w 1310"/>
                  <a:gd name="T1" fmla="*/ 96 h 194"/>
                  <a:gd name="T2" fmla="*/ 654 w 1310"/>
                  <a:gd name="T3" fmla="*/ 98 h 194"/>
                  <a:gd name="T4" fmla="*/ 0 w 1310"/>
                  <a:gd name="T5" fmla="*/ 1 h 194"/>
                  <a:gd name="T6" fmla="*/ 1 w 1310"/>
                  <a:gd name="T7" fmla="*/ 0 h 194"/>
                  <a:gd name="T8" fmla="*/ 654 w 1310"/>
                  <a:gd name="T9" fmla="*/ 96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0"/>
                  <a:gd name="T16" fmla="*/ 0 h 194"/>
                  <a:gd name="T17" fmla="*/ 1310 w 1310"/>
                  <a:gd name="T18" fmla="*/ 194 h 1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0" h="194">
                    <a:moveTo>
                      <a:pt x="1310" y="191"/>
                    </a:moveTo>
                    <a:lnTo>
                      <a:pt x="1310" y="19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310" y="191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0" name="Freeform 314"/>
              <p:cNvSpPr>
                <a:spLocks/>
              </p:cNvSpPr>
              <p:nvPr/>
            </p:nvSpPr>
            <p:spPr bwMode="auto">
              <a:xfrm>
                <a:off x="975" y="1230"/>
                <a:ext cx="654" cy="97"/>
              </a:xfrm>
              <a:custGeom>
                <a:avLst/>
                <a:gdLst>
                  <a:gd name="T0" fmla="*/ 654 w 1310"/>
                  <a:gd name="T1" fmla="*/ 96 h 195"/>
                  <a:gd name="T2" fmla="*/ 653 w 1310"/>
                  <a:gd name="T3" fmla="*/ 97 h 195"/>
                  <a:gd name="T4" fmla="*/ 0 w 1310"/>
                  <a:gd name="T5" fmla="*/ 2 h 195"/>
                  <a:gd name="T6" fmla="*/ 0 w 1310"/>
                  <a:gd name="T7" fmla="*/ 0 h 195"/>
                  <a:gd name="T8" fmla="*/ 654 w 1310"/>
                  <a:gd name="T9" fmla="*/ 96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0"/>
                  <a:gd name="T16" fmla="*/ 0 h 195"/>
                  <a:gd name="T17" fmla="*/ 1310 w 1310"/>
                  <a:gd name="T18" fmla="*/ 195 h 1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0" h="195">
                    <a:moveTo>
                      <a:pt x="1310" y="193"/>
                    </a:moveTo>
                    <a:lnTo>
                      <a:pt x="1308" y="19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10" y="193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1" name="Freeform 315"/>
              <p:cNvSpPr>
                <a:spLocks/>
              </p:cNvSpPr>
              <p:nvPr/>
            </p:nvSpPr>
            <p:spPr bwMode="auto">
              <a:xfrm>
                <a:off x="973" y="1232"/>
                <a:ext cx="656" cy="101"/>
              </a:xfrm>
              <a:custGeom>
                <a:avLst/>
                <a:gdLst>
                  <a:gd name="T0" fmla="*/ 656 w 1311"/>
                  <a:gd name="T1" fmla="*/ 96 h 202"/>
                  <a:gd name="T2" fmla="*/ 655 w 1311"/>
                  <a:gd name="T3" fmla="*/ 101 h 202"/>
                  <a:gd name="T4" fmla="*/ 0 w 1311"/>
                  <a:gd name="T5" fmla="*/ 5 h 202"/>
                  <a:gd name="T6" fmla="*/ 2 w 1311"/>
                  <a:gd name="T7" fmla="*/ 0 h 202"/>
                  <a:gd name="T8" fmla="*/ 656 w 1311"/>
                  <a:gd name="T9" fmla="*/ 96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202"/>
                  <a:gd name="T17" fmla="*/ 1311 w 1311"/>
                  <a:gd name="T18" fmla="*/ 202 h 2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202">
                    <a:moveTo>
                      <a:pt x="1311" y="191"/>
                    </a:moveTo>
                    <a:lnTo>
                      <a:pt x="1309" y="202"/>
                    </a:lnTo>
                    <a:lnTo>
                      <a:pt x="0" y="10"/>
                    </a:lnTo>
                    <a:lnTo>
                      <a:pt x="3" y="0"/>
                    </a:lnTo>
                    <a:lnTo>
                      <a:pt x="1311" y="191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2" name="Freeform 316"/>
              <p:cNvSpPr>
                <a:spLocks/>
              </p:cNvSpPr>
              <p:nvPr/>
            </p:nvSpPr>
            <p:spPr bwMode="auto">
              <a:xfrm>
                <a:off x="975" y="1232"/>
                <a:ext cx="654" cy="97"/>
              </a:xfrm>
              <a:custGeom>
                <a:avLst/>
                <a:gdLst>
                  <a:gd name="T0" fmla="*/ 654 w 1308"/>
                  <a:gd name="T1" fmla="*/ 96 h 194"/>
                  <a:gd name="T2" fmla="*/ 654 w 1308"/>
                  <a:gd name="T3" fmla="*/ 97 h 194"/>
                  <a:gd name="T4" fmla="*/ 0 w 1308"/>
                  <a:gd name="T5" fmla="*/ 1 h 194"/>
                  <a:gd name="T6" fmla="*/ 0 w 1308"/>
                  <a:gd name="T7" fmla="*/ 0 h 194"/>
                  <a:gd name="T8" fmla="*/ 654 w 1308"/>
                  <a:gd name="T9" fmla="*/ 96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8"/>
                  <a:gd name="T16" fmla="*/ 0 h 194"/>
                  <a:gd name="T17" fmla="*/ 1308 w 1308"/>
                  <a:gd name="T18" fmla="*/ 194 h 1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8" h="194">
                    <a:moveTo>
                      <a:pt x="1308" y="191"/>
                    </a:moveTo>
                    <a:lnTo>
                      <a:pt x="1308" y="19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308" y="191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3" name="Freeform 317"/>
              <p:cNvSpPr>
                <a:spLocks/>
              </p:cNvSpPr>
              <p:nvPr/>
            </p:nvSpPr>
            <p:spPr bwMode="auto">
              <a:xfrm>
                <a:off x="974" y="1233"/>
                <a:ext cx="655" cy="97"/>
              </a:xfrm>
              <a:custGeom>
                <a:avLst/>
                <a:gdLst>
                  <a:gd name="T0" fmla="*/ 655 w 1309"/>
                  <a:gd name="T1" fmla="*/ 96 h 195"/>
                  <a:gd name="T2" fmla="*/ 655 w 1309"/>
                  <a:gd name="T3" fmla="*/ 97 h 195"/>
                  <a:gd name="T4" fmla="*/ 0 w 1309"/>
                  <a:gd name="T5" fmla="*/ 1 h 195"/>
                  <a:gd name="T6" fmla="*/ 1 w 1309"/>
                  <a:gd name="T7" fmla="*/ 0 h 195"/>
                  <a:gd name="T8" fmla="*/ 655 w 1309"/>
                  <a:gd name="T9" fmla="*/ 96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195"/>
                  <a:gd name="T17" fmla="*/ 1309 w 1309"/>
                  <a:gd name="T18" fmla="*/ 195 h 1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195">
                    <a:moveTo>
                      <a:pt x="1309" y="193"/>
                    </a:moveTo>
                    <a:lnTo>
                      <a:pt x="1309" y="19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309" y="19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4" name="Freeform 318"/>
              <p:cNvSpPr>
                <a:spLocks/>
              </p:cNvSpPr>
              <p:nvPr/>
            </p:nvSpPr>
            <p:spPr bwMode="auto">
              <a:xfrm>
                <a:off x="974" y="1233"/>
                <a:ext cx="655" cy="98"/>
              </a:xfrm>
              <a:custGeom>
                <a:avLst/>
                <a:gdLst>
                  <a:gd name="T0" fmla="*/ 655 w 1309"/>
                  <a:gd name="T1" fmla="*/ 97 h 194"/>
                  <a:gd name="T2" fmla="*/ 654 w 1309"/>
                  <a:gd name="T3" fmla="*/ 98 h 194"/>
                  <a:gd name="T4" fmla="*/ 0 w 1309"/>
                  <a:gd name="T5" fmla="*/ 1 h 194"/>
                  <a:gd name="T6" fmla="*/ 0 w 1309"/>
                  <a:gd name="T7" fmla="*/ 0 h 194"/>
                  <a:gd name="T8" fmla="*/ 655 w 1309"/>
                  <a:gd name="T9" fmla="*/ 97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194"/>
                  <a:gd name="T17" fmla="*/ 1309 w 1309"/>
                  <a:gd name="T18" fmla="*/ 194 h 1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194">
                    <a:moveTo>
                      <a:pt x="1309" y="193"/>
                    </a:moveTo>
                    <a:lnTo>
                      <a:pt x="1307" y="19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309" y="193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5" name="Freeform 319"/>
              <p:cNvSpPr>
                <a:spLocks/>
              </p:cNvSpPr>
              <p:nvPr/>
            </p:nvSpPr>
            <p:spPr bwMode="auto">
              <a:xfrm>
                <a:off x="974" y="1234"/>
                <a:ext cx="654" cy="98"/>
              </a:xfrm>
              <a:custGeom>
                <a:avLst/>
                <a:gdLst>
                  <a:gd name="T0" fmla="*/ 654 w 1307"/>
                  <a:gd name="T1" fmla="*/ 96 h 196"/>
                  <a:gd name="T2" fmla="*/ 654 w 1307"/>
                  <a:gd name="T3" fmla="*/ 98 h 196"/>
                  <a:gd name="T4" fmla="*/ 0 w 1307"/>
                  <a:gd name="T5" fmla="*/ 1 h 196"/>
                  <a:gd name="T6" fmla="*/ 0 w 1307"/>
                  <a:gd name="T7" fmla="*/ 0 h 196"/>
                  <a:gd name="T8" fmla="*/ 654 w 1307"/>
                  <a:gd name="T9" fmla="*/ 96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7"/>
                  <a:gd name="T16" fmla="*/ 0 h 196"/>
                  <a:gd name="T17" fmla="*/ 1307 w 1307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7" h="196">
                    <a:moveTo>
                      <a:pt x="1307" y="192"/>
                    </a:moveTo>
                    <a:lnTo>
                      <a:pt x="1307" y="19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307" y="192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6" name="Freeform 320"/>
              <p:cNvSpPr>
                <a:spLocks/>
              </p:cNvSpPr>
              <p:nvPr/>
            </p:nvSpPr>
            <p:spPr bwMode="auto">
              <a:xfrm>
                <a:off x="973" y="1235"/>
                <a:ext cx="655" cy="98"/>
              </a:xfrm>
              <a:custGeom>
                <a:avLst/>
                <a:gdLst>
                  <a:gd name="T0" fmla="*/ 655 w 1309"/>
                  <a:gd name="T1" fmla="*/ 98 h 196"/>
                  <a:gd name="T2" fmla="*/ 655 w 1309"/>
                  <a:gd name="T3" fmla="*/ 98 h 196"/>
                  <a:gd name="T4" fmla="*/ 0 w 1309"/>
                  <a:gd name="T5" fmla="*/ 2 h 196"/>
                  <a:gd name="T6" fmla="*/ 1 w 1309"/>
                  <a:gd name="T7" fmla="*/ 0 h 196"/>
                  <a:gd name="T8" fmla="*/ 655 w 1309"/>
                  <a:gd name="T9" fmla="*/ 98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196"/>
                  <a:gd name="T17" fmla="*/ 1309 w 1309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196">
                    <a:moveTo>
                      <a:pt x="1309" y="195"/>
                    </a:moveTo>
                    <a:lnTo>
                      <a:pt x="1309" y="19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09" y="19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7" name="Freeform 321"/>
              <p:cNvSpPr>
                <a:spLocks/>
              </p:cNvSpPr>
              <p:nvPr/>
            </p:nvSpPr>
            <p:spPr bwMode="auto">
              <a:xfrm>
                <a:off x="973" y="1237"/>
                <a:ext cx="655" cy="103"/>
              </a:xfrm>
              <a:custGeom>
                <a:avLst/>
                <a:gdLst>
                  <a:gd name="T0" fmla="*/ 655 w 1309"/>
                  <a:gd name="T1" fmla="*/ 96 h 206"/>
                  <a:gd name="T2" fmla="*/ 654 w 1309"/>
                  <a:gd name="T3" fmla="*/ 103 h 206"/>
                  <a:gd name="T4" fmla="*/ 0 w 1309"/>
                  <a:gd name="T5" fmla="*/ 5 h 206"/>
                  <a:gd name="T6" fmla="*/ 0 w 1309"/>
                  <a:gd name="T7" fmla="*/ 0 h 206"/>
                  <a:gd name="T8" fmla="*/ 655 w 1309"/>
                  <a:gd name="T9" fmla="*/ 96 h 2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206"/>
                  <a:gd name="T17" fmla="*/ 1309 w 1309"/>
                  <a:gd name="T18" fmla="*/ 206 h 2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206">
                    <a:moveTo>
                      <a:pt x="1309" y="192"/>
                    </a:moveTo>
                    <a:lnTo>
                      <a:pt x="1308" y="206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1309" y="192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8" name="Freeform 322"/>
              <p:cNvSpPr>
                <a:spLocks/>
              </p:cNvSpPr>
              <p:nvPr/>
            </p:nvSpPr>
            <p:spPr bwMode="auto">
              <a:xfrm>
                <a:off x="973" y="1237"/>
                <a:ext cx="655" cy="100"/>
              </a:xfrm>
              <a:custGeom>
                <a:avLst/>
                <a:gdLst>
                  <a:gd name="T0" fmla="*/ 655 w 1309"/>
                  <a:gd name="T1" fmla="*/ 96 h 199"/>
                  <a:gd name="T2" fmla="*/ 654 w 1309"/>
                  <a:gd name="T3" fmla="*/ 100 h 199"/>
                  <a:gd name="T4" fmla="*/ 0 w 1309"/>
                  <a:gd name="T5" fmla="*/ 3 h 199"/>
                  <a:gd name="T6" fmla="*/ 0 w 1309"/>
                  <a:gd name="T7" fmla="*/ 0 h 199"/>
                  <a:gd name="T8" fmla="*/ 655 w 1309"/>
                  <a:gd name="T9" fmla="*/ 96 h 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199"/>
                  <a:gd name="T17" fmla="*/ 1309 w 1309"/>
                  <a:gd name="T18" fmla="*/ 199 h 1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199">
                    <a:moveTo>
                      <a:pt x="1309" y="192"/>
                    </a:moveTo>
                    <a:lnTo>
                      <a:pt x="1308" y="199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09" y="192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9" name="Freeform 323"/>
              <p:cNvSpPr>
                <a:spLocks/>
              </p:cNvSpPr>
              <p:nvPr/>
            </p:nvSpPr>
            <p:spPr bwMode="auto">
              <a:xfrm>
                <a:off x="973" y="1239"/>
                <a:ext cx="654" cy="101"/>
              </a:xfrm>
              <a:custGeom>
                <a:avLst/>
                <a:gdLst>
                  <a:gd name="T0" fmla="*/ 654 w 1308"/>
                  <a:gd name="T1" fmla="*/ 97 h 201"/>
                  <a:gd name="T2" fmla="*/ 654 w 1308"/>
                  <a:gd name="T3" fmla="*/ 101 h 201"/>
                  <a:gd name="T4" fmla="*/ 0 w 1308"/>
                  <a:gd name="T5" fmla="*/ 3 h 201"/>
                  <a:gd name="T6" fmla="*/ 0 w 1308"/>
                  <a:gd name="T7" fmla="*/ 0 h 201"/>
                  <a:gd name="T8" fmla="*/ 654 w 1308"/>
                  <a:gd name="T9" fmla="*/ 9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8"/>
                  <a:gd name="T16" fmla="*/ 0 h 201"/>
                  <a:gd name="T17" fmla="*/ 1308 w 1308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8" h="201">
                    <a:moveTo>
                      <a:pt x="1308" y="194"/>
                    </a:moveTo>
                    <a:lnTo>
                      <a:pt x="1308" y="20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08" y="194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0" name="Freeform 324"/>
              <p:cNvSpPr>
                <a:spLocks/>
              </p:cNvSpPr>
              <p:nvPr/>
            </p:nvSpPr>
            <p:spPr bwMode="auto">
              <a:xfrm>
                <a:off x="973" y="1242"/>
                <a:ext cx="654" cy="220"/>
              </a:xfrm>
              <a:custGeom>
                <a:avLst/>
                <a:gdLst>
                  <a:gd name="T0" fmla="*/ 654 w 1308"/>
                  <a:gd name="T1" fmla="*/ 98 h 440"/>
                  <a:gd name="T2" fmla="*/ 654 w 1308"/>
                  <a:gd name="T3" fmla="*/ 220 h 440"/>
                  <a:gd name="T4" fmla="*/ 0 w 1308"/>
                  <a:gd name="T5" fmla="*/ 105 h 440"/>
                  <a:gd name="T6" fmla="*/ 0 w 1308"/>
                  <a:gd name="T7" fmla="*/ 0 h 440"/>
                  <a:gd name="T8" fmla="*/ 654 w 1308"/>
                  <a:gd name="T9" fmla="*/ 98 h 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8"/>
                  <a:gd name="T16" fmla="*/ 0 h 440"/>
                  <a:gd name="T17" fmla="*/ 1308 w 1308"/>
                  <a:gd name="T18" fmla="*/ 440 h 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8" h="440">
                    <a:moveTo>
                      <a:pt x="1308" y="196"/>
                    </a:moveTo>
                    <a:lnTo>
                      <a:pt x="1308" y="440"/>
                    </a:lnTo>
                    <a:lnTo>
                      <a:pt x="0" y="209"/>
                    </a:lnTo>
                    <a:lnTo>
                      <a:pt x="0" y="0"/>
                    </a:lnTo>
                    <a:lnTo>
                      <a:pt x="1308" y="196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1" name="Freeform 325"/>
              <p:cNvSpPr>
                <a:spLocks/>
              </p:cNvSpPr>
              <p:nvPr/>
            </p:nvSpPr>
            <p:spPr bwMode="auto">
              <a:xfrm>
                <a:off x="973" y="1346"/>
                <a:ext cx="655" cy="122"/>
              </a:xfrm>
              <a:custGeom>
                <a:avLst/>
                <a:gdLst>
                  <a:gd name="T0" fmla="*/ 654 w 1309"/>
                  <a:gd name="T1" fmla="*/ 116 h 243"/>
                  <a:gd name="T2" fmla="*/ 655 w 1309"/>
                  <a:gd name="T3" fmla="*/ 122 h 243"/>
                  <a:gd name="T4" fmla="*/ 0 w 1309"/>
                  <a:gd name="T5" fmla="*/ 6 h 243"/>
                  <a:gd name="T6" fmla="*/ 0 w 1309"/>
                  <a:gd name="T7" fmla="*/ 0 h 243"/>
                  <a:gd name="T8" fmla="*/ 654 w 1309"/>
                  <a:gd name="T9" fmla="*/ 116 h 2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243"/>
                  <a:gd name="T17" fmla="*/ 1309 w 1309"/>
                  <a:gd name="T18" fmla="*/ 243 h 2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243">
                    <a:moveTo>
                      <a:pt x="1308" y="231"/>
                    </a:moveTo>
                    <a:lnTo>
                      <a:pt x="1309" y="243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308" y="231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2" name="Freeform 326"/>
              <p:cNvSpPr>
                <a:spLocks/>
              </p:cNvSpPr>
              <p:nvPr/>
            </p:nvSpPr>
            <p:spPr bwMode="auto">
              <a:xfrm>
                <a:off x="973" y="1346"/>
                <a:ext cx="654" cy="119"/>
              </a:xfrm>
              <a:custGeom>
                <a:avLst/>
                <a:gdLst>
                  <a:gd name="T0" fmla="*/ 654 w 1308"/>
                  <a:gd name="T1" fmla="*/ 116 h 238"/>
                  <a:gd name="T2" fmla="*/ 654 w 1308"/>
                  <a:gd name="T3" fmla="*/ 119 h 238"/>
                  <a:gd name="T4" fmla="*/ 0 w 1308"/>
                  <a:gd name="T5" fmla="*/ 4 h 238"/>
                  <a:gd name="T6" fmla="*/ 0 w 1308"/>
                  <a:gd name="T7" fmla="*/ 0 h 238"/>
                  <a:gd name="T8" fmla="*/ 654 w 1308"/>
                  <a:gd name="T9" fmla="*/ 116 h 2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8"/>
                  <a:gd name="T16" fmla="*/ 0 h 238"/>
                  <a:gd name="T17" fmla="*/ 1308 w 1308"/>
                  <a:gd name="T18" fmla="*/ 238 h 2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8" h="238">
                    <a:moveTo>
                      <a:pt x="1308" y="231"/>
                    </a:moveTo>
                    <a:lnTo>
                      <a:pt x="1308" y="238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1308" y="231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3" name="Freeform 327"/>
              <p:cNvSpPr>
                <a:spLocks/>
              </p:cNvSpPr>
              <p:nvPr/>
            </p:nvSpPr>
            <p:spPr bwMode="auto">
              <a:xfrm>
                <a:off x="973" y="1350"/>
                <a:ext cx="655" cy="118"/>
              </a:xfrm>
              <a:custGeom>
                <a:avLst/>
                <a:gdLst>
                  <a:gd name="T0" fmla="*/ 654 w 1309"/>
                  <a:gd name="T1" fmla="*/ 116 h 236"/>
                  <a:gd name="T2" fmla="*/ 655 w 1309"/>
                  <a:gd name="T3" fmla="*/ 118 h 236"/>
                  <a:gd name="T4" fmla="*/ 0 w 1309"/>
                  <a:gd name="T5" fmla="*/ 3 h 236"/>
                  <a:gd name="T6" fmla="*/ 0 w 1309"/>
                  <a:gd name="T7" fmla="*/ 0 h 236"/>
                  <a:gd name="T8" fmla="*/ 654 w 1309"/>
                  <a:gd name="T9" fmla="*/ 116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236"/>
                  <a:gd name="T17" fmla="*/ 1309 w 1309"/>
                  <a:gd name="T18" fmla="*/ 236 h 2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236">
                    <a:moveTo>
                      <a:pt x="1308" y="231"/>
                    </a:moveTo>
                    <a:lnTo>
                      <a:pt x="1309" y="236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08" y="231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4" name="Freeform 328"/>
              <p:cNvSpPr>
                <a:spLocks/>
              </p:cNvSpPr>
              <p:nvPr/>
            </p:nvSpPr>
            <p:spPr bwMode="auto">
              <a:xfrm>
                <a:off x="973" y="1352"/>
                <a:ext cx="656" cy="122"/>
              </a:xfrm>
              <a:custGeom>
                <a:avLst/>
                <a:gdLst>
                  <a:gd name="T0" fmla="*/ 655 w 1311"/>
                  <a:gd name="T1" fmla="*/ 116 h 242"/>
                  <a:gd name="T2" fmla="*/ 656 w 1311"/>
                  <a:gd name="T3" fmla="*/ 122 h 242"/>
                  <a:gd name="T4" fmla="*/ 2 w 1311"/>
                  <a:gd name="T5" fmla="*/ 5 h 242"/>
                  <a:gd name="T6" fmla="*/ 0 w 1311"/>
                  <a:gd name="T7" fmla="*/ 0 h 242"/>
                  <a:gd name="T8" fmla="*/ 655 w 1311"/>
                  <a:gd name="T9" fmla="*/ 116 h 2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242"/>
                  <a:gd name="T17" fmla="*/ 1311 w 1311"/>
                  <a:gd name="T18" fmla="*/ 242 h 2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242">
                    <a:moveTo>
                      <a:pt x="1309" y="231"/>
                    </a:moveTo>
                    <a:lnTo>
                      <a:pt x="1311" y="242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1309" y="231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5" name="Freeform 329"/>
              <p:cNvSpPr>
                <a:spLocks/>
              </p:cNvSpPr>
              <p:nvPr/>
            </p:nvSpPr>
            <p:spPr bwMode="auto">
              <a:xfrm>
                <a:off x="973" y="1352"/>
                <a:ext cx="655" cy="117"/>
              </a:xfrm>
              <a:custGeom>
                <a:avLst/>
                <a:gdLst>
                  <a:gd name="T0" fmla="*/ 655 w 1309"/>
                  <a:gd name="T1" fmla="*/ 116 h 234"/>
                  <a:gd name="T2" fmla="*/ 655 w 1309"/>
                  <a:gd name="T3" fmla="*/ 117 h 234"/>
                  <a:gd name="T4" fmla="*/ 1 w 1309"/>
                  <a:gd name="T5" fmla="*/ 1 h 234"/>
                  <a:gd name="T6" fmla="*/ 0 w 1309"/>
                  <a:gd name="T7" fmla="*/ 0 h 234"/>
                  <a:gd name="T8" fmla="*/ 655 w 1309"/>
                  <a:gd name="T9" fmla="*/ 116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234"/>
                  <a:gd name="T17" fmla="*/ 1309 w 1309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234">
                    <a:moveTo>
                      <a:pt x="1309" y="231"/>
                    </a:moveTo>
                    <a:lnTo>
                      <a:pt x="1309" y="23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309" y="231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6" name="Freeform 330"/>
              <p:cNvSpPr>
                <a:spLocks/>
              </p:cNvSpPr>
              <p:nvPr/>
            </p:nvSpPr>
            <p:spPr bwMode="auto">
              <a:xfrm>
                <a:off x="974" y="1353"/>
                <a:ext cx="654" cy="118"/>
              </a:xfrm>
              <a:custGeom>
                <a:avLst/>
                <a:gdLst>
                  <a:gd name="T0" fmla="*/ 654 w 1307"/>
                  <a:gd name="T1" fmla="*/ 117 h 236"/>
                  <a:gd name="T2" fmla="*/ 654 w 1307"/>
                  <a:gd name="T3" fmla="*/ 118 h 236"/>
                  <a:gd name="T4" fmla="*/ 0 w 1307"/>
                  <a:gd name="T5" fmla="*/ 2 h 236"/>
                  <a:gd name="T6" fmla="*/ 0 w 1307"/>
                  <a:gd name="T7" fmla="*/ 0 h 236"/>
                  <a:gd name="T8" fmla="*/ 654 w 1307"/>
                  <a:gd name="T9" fmla="*/ 117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7"/>
                  <a:gd name="T16" fmla="*/ 0 h 236"/>
                  <a:gd name="T17" fmla="*/ 1307 w 1307"/>
                  <a:gd name="T18" fmla="*/ 236 h 2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7" h="236">
                    <a:moveTo>
                      <a:pt x="1307" y="233"/>
                    </a:moveTo>
                    <a:lnTo>
                      <a:pt x="1307" y="23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07" y="233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7" name="Freeform 331"/>
              <p:cNvSpPr>
                <a:spLocks/>
              </p:cNvSpPr>
              <p:nvPr/>
            </p:nvSpPr>
            <p:spPr bwMode="auto">
              <a:xfrm>
                <a:off x="974" y="1355"/>
                <a:ext cx="655" cy="117"/>
              </a:xfrm>
              <a:custGeom>
                <a:avLst/>
                <a:gdLst>
                  <a:gd name="T0" fmla="*/ 654 w 1309"/>
                  <a:gd name="T1" fmla="*/ 116 h 234"/>
                  <a:gd name="T2" fmla="*/ 655 w 1309"/>
                  <a:gd name="T3" fmla="*/ 117 h 234"/>
                  <a:gd name="T4" fmla="*/ 1 w 1309"/>
                  <a:gd name="T5" fmla="*/ 1 h 234"/>
                  <a:gd name="T6" fmla="*/ 0 w 1309"/>
                  <a:gd name="T7" fmla="*/ 0 h 234"/>
                  <a:gd name="T8" fmla="*/ 654 w 1309"/>
                  <a:gd name="T9" fmla="*/ 116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234"/>
                  <a:gd name="T17" fmla="*/ 1309 w 1309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234">
                    <a:moveTo>
                      <a:pt x="1307" y="232"/>
                    </a:moveTo>
                    <a:lnTo>
                      <a:pt x="1309" y="234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307" y="232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8" name="Freeform 332"/>
              <p:cNvSpPr>
                <a:spLocks/>
              </p:cNvSpPr>
              <p:nvPr/>
            </p:nvSpPr>
            <p:spPr bwMode="auto">
              <a:xfrm>
                <a:off x="975" y="1356"/>
                <a:ext cx="654" cy="118"/>
              </a:xfrm>
              <a:custGeom>
                <a:avLst/>
                <a:gdLst>
                  <a:gd name="T0" fmla="*/ 654 w 1308"/>
                  <a:gd name="T1" fmla="*/ 117 h 236"/>
                  <a:gd name="T2" fmla="*/ 654 w 1308"/>
                  <a:gd name="T3" fmla="*/ 118 h 236"/>
                  <a:gd name="T4" fmla="*/ 0 w 1308"/>
                  <a:gd name="T5" fmla="*/ 2 h 236"/>
                  <a:gd name="T6" fmla="*/ 0 w 1308"/>
                  <a:gd name="T7" fmla="*/ 0 h 236"/>
                  <a:gd name="T8" fmla="*/ 654 w 1308"/>
                  <a:gd name="T9" fmla="*/ 117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8"/>
                  <a:gd name="T16" fmla="*/ 0 h 236"/>
                  <a:gd name="T17" fmla="*/ 1308 w 1308"/>
                  <a:gd name="T18" fmla="*/ 236 h 2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8" h="236">
                    <a:moveTo>
                      <a:pt x="1308" y="233"/>
                    </a:moveTo>
                    <a:lnTo>
                      <a:pt x="1308" y="23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08" y="23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9" name="Freeform 333"/>
              <p:cNvSpPr>
                <a:spLocks/>
              </p:cNvSpPr>
              <p:nvPr/>
            </p:nvSpPr>
            <p:spPr bwMode="auto">
              <a:xfrm>
                <a:off x="975" y="1357"/>
                <a:ext cx="655" cy="122"/>
              </a:xfrm>
              <a:custGeom>
                <a:avLst/>
                <a:gdLst>
                  <a:gd name="T0" fmla="*/ 654 w 1311"/>
                  <a:gd name="T1" fmla="*/ 117 h 242"/>
                  <a:gd name="T2" fmla="*/ 655 w 1311"/>
                  <a:gd name="T3" fmla="*/ 122 h 242"/>
                  <a:gd name="T4" fmla="*/ 2 w 1311"/>
                  <a:gd name="T5" fmla="*/ 4 h 242"/>
                  <a:gd name="T6" fmla="*/ 0 w 1311"/>
                  <a:gd name="T7" fmla="*/ 0 h 242"/>
                  <a:gd name="T8" fmla="*/ 654 w 1311"/>
                  <a:gd name="T9" fmla="*/ 117 h 2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242"/>
                  <a:gd name="T17" fmla="*/ 1311 w 1311"/>
                  <a:gd name="T18" fmla="*/ 242 h 2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242">
                    <a:moveTo>
                      <a:pt x="1308" y="232"/>
                    </a:moveTo>
                    <a:lnTo>
                      <a:pt x="1311" y="242"/>
                    </a:lnTo>
                    <a:lnTo>
                      <a:pt x="4" y="8"/>
                    </a:lnTo>
                    <a:lnTo>
                      <a:pt x="0" y="0"/>
                    </a:lnTo>
                    <a:lnTo>
                      <a:pt x="1308" y="23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0" name="Freeform 334"/>
              <p:cNvSpPr>
                <a:spLocks/>
              </p:cNvSpPr>
              <p:nvPr/>
            </p:nvSpPr>
            <p:spPr bwMode="auto">
              <a:xfrm>
                <a:off x="975" y="1357"/>
                <a:ext cx="654" cy="118"/>
              </a:xfrm>
              <a:custGeom>
                <a:avLst/>
                <a:gdLst>
                  <a:gd name="T0" fmla="*/ 653 w 1310"/>
                  <a:gd name="T1" fmla="*/ 116 h 235"/>
                  <a:gd name="T2" fmla="*/ 654 w 1310"/>
                  <a:gd name="T3" fmla="*/ 118 h 235"/>
                  <a:gd name="T4" fmla="*/ 1 w 1310"/>
                  <a:gd name="T5" fmla="*/ 1 h 235"/>
                  <a:gd name="T6" fmla="*/ 0 w 1310"/>
                  <a:gd name="T7" fmla="*/ 0 h 235"/>
                  <a:gd name="T8" fmla="*/ 653 w 1310"/>
                  <a:gd name="T9" fmla="*/ 116 h 2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0"/>
                  <a:gd name="T16" fmla="*/ 0 h 235"/>
                  <a:gd name="T17" fmla="*/ 1310 w 1310"/>
                  <a:gd name="T18" fmla="*/ 235 h 2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0" h="235">
                    <a:moveTo>
                      <a:pt x="1308" y="232"/>
                    </a:moveTo>
                    <a:lnTo>
                      <a:pt x="1310" y="23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308" y="23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1" name="Freeform 335"/>
              <p:cNvSpPr>
                <a:spLocks/>
              </p:cNvSpPr>
              <p:nvPr/>
            </p:nvSpPr>
            <p:spPr bwMode="auto">
              <a:xfrm>
                <a:off x="976" y="1358"/>
                <a:ext cx="654" cy="119"/>
              </a:xfrm>
              <a:custGeom>
                <a:avLst/>
                <a:gdLst>
                  <a:gd name="T0" fmla="*/ 654 w 1309"/>
                  <a:gd name="T1" fmla="*/ 117 h 238"/>
                  <a:gd name="T2" fmla="*/ 654 w 1309"/>
                  <a:gd name="T3" fmla="*/ 119 h 238"/>
                  <a:gd name="T4" fmla="*/ 0 w 1309"/>
                  <a:gd name="T5" fmla="*/ 2 h 238"/>
                  <a:gd name="T6" fmla="*/ 0 w 1309"/>
                  <a:gd name="T7" fmla="*/ 0 h 238"/>
                  <a:gd name="T8" fmla="*/ 654 w 1309"/>
                  <a:gd name="T9" fmla="*/ 117 h 2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238"/>
                  <a:gd name="T17" fmla="*/ 1309 w 1309"/>
                  <a:gd name="T18" fmla="*/ 238 h 2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238">
                    <a:moveTo>
                      <a:pt x="1308" y="234"/>
                    </a:moveTo>
                    <a:lnTo>
                      <a:pt x="1309" y="23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308" y="234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2" name="Freeform 336"/>
              <p:cNvSpPr>
                <a:spLocks/>
              </p:cNvSpPr>
              <p:nvPr/>
            </p:nvSpPr>
            <p:spPr bwMode="auto">
              <a:xfrm>
                <a:off x="976" y="1360"/>
                <a:ext cx="654" cy="119"/>
              </a:xfrm>
              <a:custGeom>
                <a:avLst/>
                <a:gdLst>
                  <a:gd name="T0" fmla="*/ 654 w 1309"/>
                  <a:gd name="T1" fmla="*/ 117 h 237"/>
                  <a:gd name="T2" fmla="*/ 654 w 1309"/>
                  <a:gd name="T3" fmla="*/ 119 h 237"/>
                  <a:gd name="T4" fmla="*/ 1 w 1309"/>
                  <a:gd name="T5" fmla="*/ 2 h 237"/>
                  <a:gd name="T6" fmla="*/ 0 w 1309"/>
                  <a:gd name="T7" fmla="*/ 0 h 237"/>
                  <a:gd name="T8" fmla="*/ 654 w 1309"/>
                  <a:gd name="T9" fmla="*/ 117 h 2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237"/>
                  <a:gd name="T17" fmla="*/ 1309 w 1309"/>
                  <a:gd name="T18" fmla="*/ 237 h 2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237">
                    <a:moveTo>
                      <a:pt x="1309" y="234"/>
                    </a:moveTo>
                    <a:lnTo>
                      <a:pt x="1309" y="237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309" y="234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3" name="Freeform 337"/>
              <p:cNvSpPr>
                <a:spLocks/>
              </p:cNvSpPr>
              <p:nvPr/>
            </p:nvSpPr>
            <p:spPr bwMode="auto">
              <a:xfrm>
                <a:off x="976" y="1361"/>
                <a:ext cx="657" cy="122"/>
              </a:xfrm>
              <a:custGeom>
                <a:avLst/>
                <a:gdLst>
                  <a:gd name="T0" fmla="*/ 654 w 1312"/>
                  <a:gd name="T1" fmla="*/ 118 h 242"/>
                  <a:gd name="T2" fmla="*/ 657 w 1312"/>
                  <a:gd name="T3" fmla="*/ 122 h 242"/>
                  <a:gd name="T4" fmla="*/ 3 w 1312"/>
                  <a:gd name="T5" fmla="*/ 4 h 242"/>
                  <a:gd name="T6" fmla="*/ 0 w 1312"/>
                  <a:gd name="T7" fmla="*/ 0 h 242"/>
                  <a:gd name="T8" fmla="*/ 654 w 1312"/>
                  <a:gd name="T9" fmla="*/ 118 h 2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2"/>
                  <a:gd name="T16" fmla="*/ 0 h 242"/>
                  <a:gd name="T17" fmla="*/ 1312 w 1312"/>
                  <a:gd name="T18" fmla="*/ 242 h 2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2" h="242">
                    <a:moveTo>
                      <a:pt x="1307" y="234"/>
                    </a:moveTo>
                    <a:lnTo>
                      <a:pt x="1312" y="242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1307" y="234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4" name="Freeform 338"/>
              <p:cNvSpPr>
                <a:spLocks/>
              </p:cNvSpPr>
              <p:nvPr/>
            </p:nvSpPr>
            <p:spPr bwMode="auto">
              <a:xfrm>
                <a:off x="976" y="1361"/>
                <a:ext cx="655" cy="118"/>
              </a:xfrm>
              <a:custGeom>
                <a:avLst/>
                <a:gdLst>
                  <a:gd name="T0" fmla="*/ 654 w 1309"/>
                  <a:gd name="T1" fmla="*/ 117 h 236"/>
                  <a:gd name="T2" fmla="*/ 655 w 1309"/>
                  <a:gd name="T3" fmla="*/ 118 h 236"/>
                  <a:gd name="T4" fmla="*/ 1 w 1309"/>
                  <a:gd name="T5" fmla="*/ 1 h 236"/>
                  <a:gd name="T6" fmla="*/ 0 w 1309"/>
                  <a:gd name="T7" fmla="*/ 0 h 236"/>
                  <a:gd name="T8" fmla="*/ 654 w 1309"/>
                  <a:gd name="T9" fmla="*/ 117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236"/>
                  <a:gd name="T17" fmla="*/ 1309 w 1309"/>
                  <a:gd name="T18" fmla="*/ 236 h 2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236">
                    <a:moveTo>
                      <a:pt x="1307" y="234"/>
                    </a:moveTo>
                    <a:lnTo>
                      <a:pt x="1309" y="236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307" y="234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5" name="Freeform 339"/>
              <p:cNvSpPr>
                <a:spLocks/>
              </p:cNvSpPr>
              <p:nvPr/>
            </p:nvSpPr>
            <p:spPr bwMode="auto">
              <a:xfrm>
                <a:off x="977" y="1362"/>
                <a:ext cx="655" cy="119"/>
              </a:xfrm>
              <a:custGeom>
                <a:avLst/>
                <a:gdLst>
                  <a:gd name="T0" fmla="*/ 654 w 1310"/>
                  <a:gd name="T1" fmla="*/ 117 h 237"/>
                  <a:gd name="T2" fmla="*/ 655 w 1310"/>
                  <a:gd name="T3" fmla="*/ 119 h 237"/>
                  <a:gd name="T4" fmla="*/ 1 w 1310"/>
                  <a:gd name="T5" fmla="*/ 1 h 237"/>
                  <a:gd name="T6" fmla="*/ 0 w 1310"/>
                  <a:gd name="T7" fmla="*/ 0 h 237"/>
                  <a:gd name="T8" fmla="*/ 654 w 1310"/>
                  <a:gd name="T9" fmla="*/ 117 h 2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0"/>
                  <a:gd name="T16" fmla="*/ 0 h 237"/>
                  <a:gd name="T17" fmla="*/ 1310 w 1310"/>
                  <a:gd name="T18" fmla="*/ 237 h 2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0" h="237">
                    <a:moveTo>
                      <a:pt x="1308" y="234"/>
                    </a:moveTo>
                    <a:lnTo>
                      <a:pt x="1310" y="237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308" y="234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6" name="Freeform 340"/>
              <p:cNvSpPr>
                <a:spLocks/>
              </p:cNvSpPr>
              <p:nvPr/>
            </p:nvSpPr>
            <p:spPr bwMode="auto">
              <a:xfrm>
                <a:off x="978" y="1363"/>
                <a:ext cx="655" cy="120"/>
              </a:xfrm>
              <a:custGeom>
                <a:avLst/>
                <a:gdLst>
                  <a:gd name="T0" fmla="*/ 654 w 1309"/>
                  <a:gd name="T1" fmla="*/ 118 h 239"/>
                  <a:gd name="T2" fmla="*/ 655 w 1309"/>
                  <a:gd name="T3" fmla="*/ 120 h 239"/>
                  <a:gd name="T4" fmla="*/ 1 w 1309"/>
                  <a:gd name="T5" fmla="*/ 2 h 239"/>
                  <a:gd name="T6" fmla="*/ 0 w 1309"/>
                  <a:gd name="T7" fmla="*/ 0 h 239"/>
                  <a:gd name="T8" fmla="*/ 654 w 1309"/>
                  <a:gd name="T9" fmla="*/ 118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9"/>
                  <a:gd name="T16" fmla="*/ 0 h 239"/>
                  <a:gd name="T17" fmla="*/ 1309 w 1309"/>
                  <a:gd name="T18" fmla="*/ 239 h 2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9" h="239">
                    <a:moveTo>
                      <a:pt x="1308" y="236"/>
                    </a:moveTo>
                    <a:lnTo>
                      <a:pt x="1309" y="23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308" y="236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7" name="Freeform 341"/>
              <p:cNvSpPr>
                <a:spLocks/>
              </p:cNvSpPr>
              <p:nvPr/>
            </p:nvSpPr>
            <p:spPr bwMode="auto">
              <a:xfrm>
                <a:off x="979" y="1365"/>
                <a:ext cx="657" cy="121"/>
              </a:xfrm>
              <a:custGeom>
                <a:avLst/>
                <a:gdLst>
                  <a:gd name="T0" fmla="*/ 654 w 1314"/>
                  <a:gd name="T1" fmla="*/ 118 h 242"/>
                  <a:gd name="T2" fmla="*/ 657 w 1314"/>
                  <a:gd name="T3" fmla="*/ 121 h 242"/>
                  <a:gd name="T4" fmla="*/ 3 w 1314"/>
                  <a:gd name="T5" fmla="*/ 2 h 242"/>
                  <a:gd name="T6" fmla="*/ 0 w 1314"/>
                  <a:gd name="T7" fmla="*/ 0 h 242"/>
                  <a:gd name="T8" fmla="*/ 654 w 1314"/>
                  <a:gd name="T9" fmla="*/ 118 h 2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4"/>
                  <a:gd name="T16" fmla="*/ 0 h 242"/>
                  <a:gd name="T17" fmla="*/ 1314 w 1314"/>
                  <a:gd name="T18" fmla="*/ 242 h 2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4" h="242">
                    <a:moveTo>
                      <a:pt x="1307" y="235"/>
                    </a:moveTo>
                    <a:lnTo>
                      <a:pt x="1314" y="242"/>
                    </a:lnTo>
                    <a:lnTo>
                      <a:pt x="6" y="4"/>
                    </a:lnTo>
                    <a:lnTo>
                      <a:pt x="0" y="0"/>
                    </a:lnTo>
                    <a:lnTo>
                      <a:pt x="1307" y="235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8" name="Freeform 342"/>
              <p:cNvSpPr>
                <a:spLocks/>
              </p:cNvSpPr>
              <p:nvPr/>
            </p:nvSpPr>
            <p:spPr bwMode="auto">
              <a:xfrm>
                <a:off x="979" y="1365"/>
                <a:ext cx="655" cy="119"/>
              </a:xfrm>
              <a:custGeom>
                <a:avLst/>
                <a:gdLst>
                  <a:gd name="T0" fmla="*/ 653 w 1311"/>
                  <a:gd name="T1" fmla="*/ 117 h 239"/>
                  <a:gd name="T2" fmla="*/ 655 w 1311"/>
                  <a:gd name="T3" fmla="*/ 119 h 239"/>
                  <a:gd name="T4" fmla="*/ 1 w 1311"/>
                  <a:gd name="T5" fmla="*/ 1 h 239"/>
                  <a:gd name="T6" fmla="*/ 0 w 1311"/>
                  <a:gd name="T7" fmla="*/ 0 h 239"/>
                  <a:gd name="T8" fmla="*/ 653 w 1311"/>
                  <a:gd name="T9" fmla="*/ 117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239"/>
                  <a:gd name="T17" fmla="*/ 1311 w 1311"/>
                  <a:gd name="T18" fmla="*/ 239 h 2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239">
                    <a:moveTo>
                      <a:pt x="1307" y="235"/>
                    </a:moveTo>
                    <a:lnTo>
                      <a:pt x="1311" y="239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307" y="235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9" name="Freeform 343"/>
              <p:cNvSpPr>
                <a:spLocks/>
              </p:cNvSpPr>
              <p:nvPr/>
            </p:nvSpPr>
            <p:spPr bwMode="auto">
              <a:xfrm>
                <a:off x="981" y="1366"/>
                <a:ext cx="655" cy="120"/>
              </a:xfrm>
              <a:custGeom>
                <a:avLst/>
                <a:gdLst>
                  <a:gd name="T0" fmla="*/ 654 w 1311"/>
                  <a:gd name="T1" fmla="*/ 118 h 239"/>
                  <a:gd name="T2" fmla="*/ 655 w 1311"/>
                  <a:gd name="T3" fmla="*/ 120 h 239"/>
                  <a:gd name="T4" fmla="*/ 1 w 1311"/>
                  <a:gd name="T5" fmla="*/ 1 h 239"/>
                  <a:gd name="T6" fmla="*/ 0 w 1311"/>
                  <a:gd name="T7" fmla="*/ 0 h 239"/>
                  <a:gd name="T8" fmla="*/ 654 w 1311"/>
                  <a:gd name="T9" fmla="*/ 118 h 2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1"/>
                  <a:gd name="T16" fmla="*/ 0 h 239"/>
                  <a:gd name="T17" fmla="*/ 1311 w 1311"/>
                  <a:gd name="T18" fmla="*/ 239 h 2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1" h="239">
                    <a:moveTo>
                      <a:pt x="1308" y="236"/>
                    </a:moveTo>
                    <a:lnTo>
                      <a:pt x="1311" y="239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1308" y="236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0" name="Freeform 344"/>
              <p:cNvSpPr>
                <a:spLocks/>
              </p:cNvSpPr>
              <p:nvPr/>
            </p:nvSpPr>
            <p:spPr bwMode="auto">
              <a:xfrm>
                <a:off x="982" y="1367"/>
                <a:ext cx="657" cy="121"/>
              </a:xfrm>
              <a:custGeom>
                <a:avLst/>
                <a:gdLst>
                  <a:gd name="T0" fmla="*/ 654 w 1315"/>
                  <a:gd name="T1" fmla="*/ 119 h 241"/>
                  <a:gd name="T2" fmla="*/ 657 w 1315"/>
                  <a:gd name="T3" fmla="*/ 121 h 241"/>
                  <a:gd name="T4" fmla="*/ 3 w 1315"/>
                  <a:gd name="T5" fmla="*/ 3 h 241"/>
                  <a:gd name="T6" fmla="*/ 0 w 1315"/>
                  <a:gd name="T7" fmla="*/ 0 h 241"/>
                  <a:gd name="T8" fmla="*/ 654 w 1315"/>
                  <a:gd name="T9" fmla="*/ 119 h 2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5"/>
                  <a:gd name="T16" fmla="*/ 0 h 241"/>
                  <a:gd name="T17" fmla="*/ 1315 w 1315"/>
                  <a:gd name="T18" fmla="*/ 241 h 2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5" h="241">
                    <a:moveTo>
                      <a:pt x="1308" y="238"/>
                    </a:moveTo>
                    <a:lnTo>
                      <a:pt x="1315" y="241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1308" y="23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1" name="Freeform 345"/>
              <p:cNvSpPr>
                <a:spLocks/>
              </p:cNvSpPr>
              <p:nvPr/>
            </p:nvSpPr>
            <p:spPr bwMode="auto">
              <a:xfrm>
                <a:off x="985" y="1370"/>
                <a:ext cx="659" cy="119"/>
              </a:xfrm>
              <a:custGeom>
                <a:avLst/>
                <a:gdLst>
                  <a:gd name="T0" fmla="*/ 655 w 1316"/>
                  <a:gd name="T1" fmla="*/ 117 h 240"/>
                  <a:gd name="T2" fmla="*/ 659 w 1316"/>
                  <a:gd name="T3" fmla="*/ 119 h 240"/>
                  <a:gd name="T4" fmla="*/ 4 w 1316"/>
                  <a:gd name="T5" fmla="*/ 1 h 240"/>
                  <a:gd name="T6" fmla="*/ 0 w 1316"/>
                  <a:gd name="T7" fmla="*/ 0 h 240"/>
                  <a:gd name="T8" fmla="*/ 655 w 1316"/>
                  <a:gd name="T9" fmla="*/ 117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6"/>
                  <a:gd name="T16" fmla="*/ 0 h 240"/>
                  <a:gd name="T17" fmla="*/ 1316 w 1316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6" h="240">
                    <a:moveTo>
                      <a:pt x="1308" y="236"/>
                    </a:moveTo>
                    <a:lnTo>
                      <a:pt x="1316" y="240"/>
                    </a:lnTo>
                    <a:lnTo>
                      <a:pt x="7" y="2"/>
                    </a:lnTo>
                    <a:lnTo>
                      <a:pt x="0" y="0"/>
                    </a:lnTo>
                    <a:lnTo>
                      <a:pt x="1308" y="236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2" name="Freeform 346"/>
              <p:cNvSpPr>
                <a:spLocks/>
              </p:cNvSpPr>
              <p:nvPr/>
            </p:nvSpPr>
            <p:spPr bwMode="auto">
              <a:xfrm>
                <a:off x="1073" y="1205"/>
                <a:ext cx="660" cy="91"/>
              </a:xfrm>
              <a:custGeom>
                <a:avLst/>
                <a:gdLst>
                  <a:gd name="T0" fmla="*/ 660 w 1321"/>
                  <a:gd name="T1" fmla="*/ 91 h 182"/>
                  <a:gd name="T2" fmla="*/ 656 w 1321"/>
                  <a:gd name="T3" fmla="*/ 90 h 182"/>
                  <a:gd name="T4" fmla="*/ 0 w 1321"/>
                  <a:gd name="T5" fmla="*/ 0 h 182"/>
                  <a:gd name="T6" fmla="*/ 4 w 1321"/>
                  <a:gd name="T7" fmla="*/ 0 h 182"/>
                  <a:gd name="T8" fmla="*/ 660 w 1321"/>
                  <a:gd name="T9" fmla="*/ 91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1"/>
                  <a:gd name="T16" fmla="*/ 0 h 182"/>
                  <a:gd name="T17" fmla="*/ 1321 w 1321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1" h="182">
                    <a:moveTo>
                      <a:pt x="1321" y="182"/>
                    </a:moveTo>
                    <a:lnTo>
                      <a:pt x="1313" y="18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321" y="182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3" name="Freeform 347"/>
              <p:cNvSpPr>
                <a:spLocks/>
              </p:cNvSpPr>
              <p:nvPr/>
            </p:nvSpPr>
            <p:spPr bwMode="auto">
              <a:xfrm>
                <a:off x="993" y="1205"/>
                <a:ext cx="736" cy="102"/>
              </a:xfrm>
              <a:custGeom>
                <a:avLst/>
                <a:gdLst>
                  <a:gd name="T0" fmla="*/ 736 w 1472"/>
                  <a:gd name="T1" fmla="*/ 90 h 203"/>
                  <a:gd name="T2" fmla="*/ 655 w 1472"/>
                  <a:gd name="T3" fmla="*/ 102 h 203"/>
                  <a:gd name="T4" fmla="*/ 0 w 1472"/>
                  <a:gd name="T5" fmla="*/ 9 h 203"/>
                  <a:gd name="T6" fmla="*/ 80 w 1472"/>
                  <a:gd name="T7" fmla="*/ 0 h 203"/>
                  <a:gd name="T8" fmla="*/ 736 w 1472"/>
                  <a:gd name="T9" fmla="*/ 90 h 2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2"/>
                  <a:gd name="T16" fmla="*/ 0 h 203"/>
                  <a:gd name="T17" fmla="*/ 1472 w 1472"/>
                  <a:gd name="T18" fmla="*/ 203 h 2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2" h="203">
                    <a:moveTo>
                      <a:pt x="1472" y="180"/>
                    </a:moveTo>
                    <a:lnTo>
                      <a:pt x="1309" y="203"/>
                    </a:lnTo>
                    <a:lnTo>
                      <a:pt x="0" y="17"/>
                    </a:lnTo>
                    <a:lnTo>
                      <a:pt x="159" y="0"/>
                    </a:lnTo>
                    <a:lnTo>
                      <a:pt x="1472" y="180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4" name="Freeform 348"/>
              <p:cNvSpPr>
                <a:spLocks/>
              </p:cNvSpPr>
              <p:nvPr/>
            </p:nvSpPr>
            <p:spPr bwMode="auto">
              <a:xfrm>
                <a:off x="1627" y="1295"/>
                <a:ext cx="122" cy="194"/>
              </a:xfrm>
              <a:custGeom>
                <a:avLst/>
                <a:gdLst>
                  <a:gd name="T0" fmla="*/ 21 w 244"/>
                  <a:gd name="T1" fmla="*/ 11 h 389"/>
                  <a:gd name="T2" fmla="*/ 17 w 244"/>
                  <a:gd name="T3" fmla="*/ 12 h 389"/>
                  <a:gd name="T4" fmla="*/ 13 w 244"/>
                  <a:gd name="T5" fmla="*/ 15 h 389"/>
                  <a:gd name="T6" fmla="*/ 9 w 244"/>
                  <a:gd name="T7" fmla="*/ 18 h 389"/>
                  <a:gd name="T8" fmla="*/ 6 w 244"/>
                  <a:gd name="T9" fmla="*/ 22 h 389"/>
                  <a:gd name="T10" fmla="*/ 3 w 244"/>
                  <a:gd name="T11" fmla="*/ 27 h 389"/>
                  <a:gd name="T12" fmla="*/ 2 w 244"/>
                  <a:gd name="T13" fmla="*/ 32 h 389"/>
                  <a:gd name="T14" fmla="*/ 1 w 244"/>
                  <a:gd name="T15" fmla="*/ 38 h 389"/>
                  <a:gd name="T16" fmla="*/ 0 w 244"/>
                  <a:gd name="T17" fmla="*/ 45 h 389"/>
                  <a:gd name="T18" fmla="*/ 0 w 244"/>
                  <a:gd name="T19" fmla="*/ 167 h 389"/>
                  <a:gd name="T20" fmla="*/ 1 w 244"/>
                  <a:gd name="T21" fmla="*/ 173 h 389"/>
                  <a:gd name="T22" fmla="*/ 2 w 244"/>
                  <a:gd name="T23" fmla="*/ 178 h 389"/>
                  <a:gd name="T24" fmla="*/ 3 w 244"/>
                  <a:gd name="T25" fmla="*/ 183 h 389"/>
                  <a:gd name="T26" fmla="*/ 6 w 244"/>
                  <a:gd name="T27" fmla="*/ 187 h 389"/>
                  <a:gd name="T28" fmla="*/ 9 w 244"/>
                  <a:gd name="T29" fmla="*/ 191 h 389"/>
                  <a:gd name="T30" fmla="*/ 13 w 244"/>
                  <a:gd name="T31" fmla="*/ 192 h 389"/>
                  <a:gd name="T32" fmla="*/ 17 w 244"/>
                  <a:gd name="T33" fmla="*/ 194 h 389"/>
                  <a:gd name="T34" fmla="*/ 21 w 244"/>
                  <a:gd name="T35" fmla="*/ 194 h 389"/>
                  <a:gd name="T36" fmla="*/ 102 w 244"/>
                  <a:gd name="T37" fmla="*/ 180 h 389"/>
                  <a:gd name="T38" fmla="*/ 106 w 244"/>
                  <a:gd name="T39" fmla="*/ 178 h 389"/>
                  <a:gd name="T40" fmla="*/ 111 w 244"/>
                  <a:gd name="T41" fmla="*/ 176 h 389"/>
                  <a:gd name="T42" fmla="*/ 114 w 244"/>
                  <a:gd name="T43" fmla="*/ 173 h 389"/>
                  <a:gd name="T44" fmla="*/ 116 w 244"/>
                  <a:gd name="T45" fmla="*/ 168 h 389"/>
                  <a:gd name="T46" fmla="*/ 119 w 244"/>
                  <a:gd name="T47" fmla="*/ 163 h 389"/>
                  <a:gd name="T48" fmla="*/ 121 w 244"/>
                  <a:gd name="T49" fmla="*/ 158 h 389"/>
                  <a:gd name="T50" fmla="*/ 122 w 244"/>
                  <a:gd name="T51" fmla="*/ 153 h 389"/>
                  <a:gd name="T52" fmla="*/ 122 w 244"/>
                  <a:gd name="T53" fmla="*/ 147 h 389"/>
                  <a:gd name="T54" fmla="*/ 122 w 244"/>
                  <a:gd name="T55" fmla="*/ 27 h 389"/>
                  <a:gd name="T56" fmla="*/ 122 w 244"/>
                  <a:gd name="T57" fmla="*/ 21 h 389"/>
                  <a:gd name="T58" fmla="*/ 121 w 244"/>
                  <a:gd name="T59" fmla="*/ 15 h 389"/>
                  <a:gd name="T60" fmla="*/ 119 w 244"/>
                  <a:gd name="T61" fmla="*/ 11 h 389"/>
                  <a:gd name="T62" fmla="*/ 116 w 244"/>
                  <a:gd name="T63" fmla="*/ 7 h 389"/>
                  <a:gd name="T64" fmla="*/ 114 w 244"/>
                  <a:gd name="T65" fmla="*/ 4 h 389"/>
                  <a:gd name="T66" fmla="*/ 111 w 244"/>
                  <a:gd name="T67" fmla="*/ 1 h 389"/>
                  <a:gd name="T68" fmla="*/ 106 w 244"/>
                  <a:gd name="T69" fmla="*/ 1 h 389"/>
                  <a:gd name="T70" fmla="*/ 102 w 244"/>
                  <a:gd name="T71" fmla="*/ 0 h 389"/>
                  <a:gd name="T72" fmla="*/ 21 w 244"/>
                  <a:gd name="T73" fmla="*/ 11 h 38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44"/>
                  <a:gd name="T112" fmla="*/ 0 h 389"/>
                  <a:gd name="T113" fmla="*/ 244 w 244"/>
                  <a:gd name="T114" fmla="*/ 389 h 38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44" h="389">
                    <a:moveTo>
                      <a:pt x="41" y="23"/>
                    </a:moveTo>
                    <a:lnTo>
                      <a:pt x="33" y="25"/>
                    </a:lnTo>
                    <a:lnTo>
                      <a:pt x="25" y="30"/>
                    </a:lnTo>
                    <a:lnTo>
                      <a:pt x="18" y="36"/>
                    </a:lnTo>
                    <a:lnTo>
                      <a:pt x="11" y="45"/>
                    </a:lnTo>
                    <a:lnTo>
                      <a:pt x="6" y="55"/>
                    </a:lnTo>
                    <a:lnTo>
                      <a:pt x="3" y="65"/>
                    </a:lnTo>
                    <a:lnTo>
                      <a:pt x="1" y="76"/>
                    </a:lnTo>
                    <a:lnTo>
                      <a:pt x="0" y="90"/>
                    </a:lnTo>
                    <a:lnTo>
                      <a:pt x="0" y="334"/>
                    </a:lnTo>
                    <a:lnTo>
                      <a:pt x="1" y="346"/>
                    </a:lnTo>
                    <a:lnTo>
                      <a:pt x="3" y="357"/>
                    </a:lnTo>
                    <a:lnTo>
                      <a:pt x="6" y="367"/>
                    </a:lnTo>
                    <a:lnTo>
                      <a:pt x="11" y="375"/>
                    </a:lnTo>
                    <a:lnTo>
                      <a:pt x="18" y="382"/>
                    </a:lnTo>
                    <a:lnTo>
                      <a:pt x="25" y="385"/>
                    </a:lnTo>
                    <a:lnTo>
                      <a:pt x="33" y="389"/>
                    </a:lnTo>
                    <a:lnTo>
                      <a:pt x="41" y="389"/>
                    </a:lnTo>
                    <a:lnTo>
                      <a:pt x="204" y="360"/>
                    </a:lnTo>
                    <a:lnTo>
                      <a:pt x="212" y="357"/>
                    </a:lnTo>
                    <a:lnTo>
                      <a:pt x="221" y="352"/>
                    </a:lnTo>
                    <a:lnTo>
                      <a:pt x="227" y="346"/>
                    </a:lnTo>
                    <a:lnTo>
                      <a:pt x="232" y="337"/>
                    </a:lnTo>
                    <a:lnTo>
                      <a:pt x="237" y="327"/>
                    </a:lnTo>
                    <a:lnTo>
                      <a:pt x="241" y="317"/>
                    </a:lnTo>
                    <a:lnTo>
                      <a:pt x="244" y="306"/>
                    </a:lnTo>
                    <a:lnTo>
                      <a:pt x="244" y="294"/>
                    </a:lnTo>
                    <a:lnTo>
                      <a:pt x="244" y="55"/>
                    </a:lnTo>
                    <a:lnTo>
                      <a:pt x="244" y="43"/>
                    </a:lnTo>
                    <a:lnTo>
                      <a:pt x="241" y="31"/>
                    </a:lnTo>
                    <a:lnTo>
                      <a:pt x="237" y="23"/>
                    </a:lnTo>
                    <a:lnTo>
                      <a:pt x="232" y="15"/>
                    </a:lnTo>
                    <a:lnTo>
                      <a:pt x="227" y="8"/>
                    </a:lnTo>
                    <a:lnTo>
                      <a:pt x="221" y="3"/>
                    </a:lnTo>
                    <a:lnTo>
                      <a:pt x="212" y="2"/>
                    </a:lnTo>
                    <a:lnTo>
                      <a:pt x="204" y="0"/>
                    </a:lnTo>
                    <a:lnTo>
                      <a:pt x="41" y="23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68" name="Group 349"/>
            <p:cNvGrpSpPr>
              <a:grpSpLocks/>
            </p:cNvGrpSpPr>
            <p:nvPr/>
          </p:nvGrpSpPr>
          <p:grpSpPr bwMode="auto">
            <a:xfrm>
              <a:off x="1654" y="1335"/>
              <a:ext cx="327" cy="164"/>
              <a:chOff x="1654" y="1335"/>
              <a:chExt cx="327" cy="164"/>
            </a:xfrm>
          </p:grpSpPr>
          <p:sp>
            <p:nvSpPr>
              <p:cNvPr id="41270" name="Freeform 350"/>
              <p:cNvSpPr>
                <a:spLocks/>
              </p:cNvSpPr>
              <p:nvPr/>
            </p:nvSpPr>
            <p:spPr bwMode="auto">
              <a:xfrm>
                <a:off x="1693" y="1336"/>
                <a:ext cx="245" cy="34"/>
              </a:xfrm>
              <a:custGeom>
                <a:avLst/>
                <a:gdLst>
                  <a:gd name="T0" fmla="*/ 245 w 488"/>
                  <a:gd name="T1" fmla="*/ 34 h 68"/>
                  <a:gd name="T2" fmla="*/ 241 w 488"/>
                  <a:gd name="T3" fmla="*/ 34 h 68"/>
                  <a:gd name="T4" fmla="*/ 0 w 488"/>
                  <a:gd name="T5" fmla="*/ 1 h 68"/>
                  <a:gd name="T6" fmla="*/ 5 w 488"/>
                  <a:gd name="T7" fmla="*/ 0 h 68"/>
                  <a:gd name="T8" fmla="*/ 245 w 488"/>
                  <a:gd name="T9" fmla="*/ 34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8"/>
                  <a:gd name="T16" fmla="*/ 0 h 68"/>
                  <a:gd name="T17" fmla="*/ 488 w 488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8" h="68">
                    <a:moveTo>
                      <a:pt x="488" y="67"/>
                    </a:moveTo>
                    <a:lnTo>
                      <a:pt x="480" y="68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488" y="67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1" name="Freeform 351"/>
              <p:cNvSpPr>
                <a:spLocks/>
              </p:cNvSpPr>
              <p:nvPr/>
            </p:nvSpPr>
            <p:spPr bwMode="auto">
              <a:xfrm>
                <a:off x="1689" y="1337"/>
                <a:ext cx="244" cy="34"/>
              </a:xfrm>
              <a:custGeom>
                <a:avLst/>
                <a:gdLst>
                  <a:gd name="T0" fmla="*/ 244 w 489"/>
                  <a:gd name="T1" fmla="*/ 32 h 70"/>
                  <a:gd name="T2" fmla="*/ 239 w 489"/>
                  <a:gd name="T3" fmla="*/ 34 h 70"/>
                  <a:gd name="T4" fmla="*/ 0 w 489"/>
                  <a:gd name="T5" fmla="*/ 1 h 70"/>
                  <a:gd name="T6" fmla="*/ 4 w 489"/>
                  <a:gd name="T7" fmla="*/ 0 h 70"/>
                  <a:gd name="T8" fmla="*/ 244 w 489"/>
                  <a:gd name="T9" fmla="*/ 32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9"/>
                  <a:gd name="T16" fmla="*/ 0 h 70"/>
                  <a:gd name="T17" fmla="*/ 489 w 489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9" h="70">
                    <a:moveTo>
                      <a:pt x="489" y="66"/>
                    </a:moveTo>
                    <a:lnTo>
                      <a:pt x="479" y="70"/>
                    </a:lnTo>
                    <a:lnTo>
                      <a:pt x="0" y="2"/>
                    </a:lnTo>
                    <a:lnTo>
                      <a:pt x="9" y="0"/>
                    </a:lnTo>
                    <a:lnTo>
                      <a:pt x="489" y="66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2" name="Freeform 352"/>
              <p:cNvSpPr>
                <a:spLocks/>
              </p:cNvSpPr>
              <p:nvPr/>
            </p:nvSpPr>
            <p:spPr bwMode="auto">
              <a:xfrm>
                <a:off x="1685" y="1337"/>
                <a:ext cx="243" cy="37"/>
              </a:xfrm>
              <a:custGeom>
                <a:avLst/>
                <a:gdLst>
                  <a:gd name="T0" fmla="*/ 243 w 487"/>
                  <a:gd name="T1" fmla="*/ 34 h 73"/>
                  <a:gd name="T2" fmla="*/ 239 w 487"/>
                  <a:gd name="T3" fmla="*/ 37 h 73"/>
                  <a:gd name="T4" fmla="*/ 0 w 487"/>
                  <a:gd name="T5" fmla="*/ 3 h 73"/>
                  <a:gd name="T6" fmla="*/ 4 w 487"/>
                  <a:gd name="T7" fmla="*/ 0 h 73"/>
                  <a:gd name="T8" fmla="*/ 243 w 487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7"/>
                  <a:gd name="T16" fmla="*/ 0 h 73"/>
                  <a:gd name="T17" fmla="*/ 487 w 487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7" h="73">
                    <a:moveTo>
                      <a:pt x="487" y="68"/>
                    </a:moveTo>
                    <a:lnTo>
                      <a:pt x="479" y="73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3" name="Freeform 353"/>
              <p:cNvSpPr>
                <a:spLocks/>
              </p:cNvSpPr>
              <p:nvPr/>
            </p:nvSpPr>
            <p:spPr bwMode="auto">
              <a:xfrm>
                <a:off x="1688" y="1337"/>
                <a:ext cx="240" cy="35"/>
              </a:xfrm>
              <a:custGeom>
                <a:avLst/>
                <a:gdLst>
                  <a:gd name="T0" fmla="*/ 240 w 482"/>
                  <a:gd name="T1" fmla="*/ 34 h 69"/>
                  <a:gd name="T2" fmla="*/ 239 w 482"/>
                  <a:gd name="T3" fmla="*/ 35 h 69"/>
                  <a:gd name="T4" fmla="*/ 0 w 482"/>
                  <a:gd name="T5" fmla="*/ 2 h 69"/>
                  <a:gd name="T6" fmla="*/ 1 w 482"/>
                  <a:gd name="T7" fmla="*/ 0 h 69"/>
                  <a:gd name="T8" fmla="*/ 240 w 482"/>
                  <a:gd name="T9" fmla="*/ 3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69"/>
                  <a:gd name="T17" fmla="*/ 482 w 482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69">
                    <a:moveTo>
                      <a:pt x="482" y="68"/>
                    </a:moveTo>
                    <a:lnTo>
                      <a:pt x="479" y="69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4" name="Freeform 354"/>
              <p:cNvSpPr>
                <a:spLocks/>
              </p:cNvSpPr>
              <p:nvPr/>
            </p:nvSpPr>
            <p:spPr bwMode="auto">
              <a:xfrm>
                <a:off x="1685" y="1339"/>
                <a:ext cx="242" cy="35"/>
              </a:xfrm>
              <a:custGeom>
                <a:avLst/>
                <a:gdLst>
                  <a:gd name="T0" fmla="*/ 242 w 484"/>
                  <a:gd name="T1" fmla="*/ 33 h 70"/>
                  <a:gd name="T2" fmla="*/ 240 w 484"/>
                  <a:gd name="T3" fmla="*/ 35 h 70"/>
                  <a:gd name="T4" fmla="*/ 0 w 484"/>
                  <a:gd name="T5" fmla="*/ 1 h 70"/>
                  <a:gd name="T6" fmla="*/ 3 w 484"/>
                  <a:gd name="T7" fmla="*/ 0 h 70"/>
                  <a:gd name="T8" fmla="*/ 242 w 484"/>
                  <a:gd name="T9" fmla="*/ 33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4"/>
                  <a:gd name="T16" fmla="*/ 0 h 70"/>
                  <a:gd name="T17" fmla="*/ 484 w 484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4" h="70">
                    <a:moveTo>
                      <a:pt x="484" y="66"/>
                    </a:moveTo>
                    <a:lnTo>
                      <a:pt x="479" y="70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484" y="66"/>
                    </a:lnTo>
                    <a:close/>
                  </a:path>
                </a:pathLst>
              </a:custGeom>
              <a:solidFill>
                <a:srgbClr val="954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5" name="Freeform 355"/>
              <p:cNvSpPr>
                <a:spLocks/>
              </p:cNvSpPr>
              <p:nvPr/>
            </p:nvSpPr>
            <p:spPr bwMode="auto">
              <a:xfrm>
                <a:off x="1681" y="1340"/>
                <a:ext cx="243" cy="36"/>
              </a:xfrm>
              <a:custGeom>
                <a:avLst/>
                <a:gdLst>
                  <a:gd name="T0" fmla="*/ 243 w 487"/>
                  <a:gd name="T1" fmla="*/ 34 h 73"/>
                  <a:gd name="T2" fmla="*/ 240 w 487"/>
                  <a:gd name="T3" fmla="*/ 36 h 73"/>
                  <a:gd name="T4" fmla="*/ 0 w 487"/>
                  <a:gd name="T5" fmla="*/ 2 h 73"/>
                  <a:gd name="T6" fmla="*/ 4 w 487"/>
                  <a:gd name="T7" fmla="*/ 0 h 73"/>
                  <a:gd name="T8" fmla="*/ 243 w 487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7"/>
                  <a:gd name="T16" fmla="*/ 0 h 73"/>
                  <a:gd name="T17" fmla="*/ 487 w 487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7" h="73">
                    <a:moveTo>
                      <a:pt x="487" y="68"/>
                    </a:moveTo>
                    <a:lnTo>
                      <a:pt x="480" y="73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6" name="Freeform 356"/>
              <p:cNvSpPr>
                <a:spLocks/>
              </p:cNvSpPr>
              <p:nvPr/>
            </p:nvSpPr>
            <p:spPr bwMode="auto">
              <a:xfrm>
                <a:off x="1683" y="1340"/>
                <a:ext cx="241" cy="35"/>
              </a:xfrm>
              <a:custGeom>
                <a:avLst/>
                <a:gdLst>
                  <a:gd name="T0" fmla="*/ 241 w 482"/>
                  <a:gd name="T1" fmla="*/ 34 h 69"/>
                  <a:gd name="T2" fmla="*/ 239 w 482"/>
                  <a:gd name="T3" fmla="*/ 35 h 69"/>
                  <a:gd name="T4" fmla="*/ 0 w 482"/>
                  <a:gd name="T5" fmla="*/ 1 h 69"/>
                  <a:gd name="T6" fmla="*/ 2 w 482"/>
                  <a:gd name="T7" fmla="*/ 0 h 69"/>
                  <a:gd name="T8" fmla="*/ 241 w 482"/>
                  <a:gd name="T9" fmla="*/ 3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69"/>
                  <a:gd name="T17" fmla="*/ 482 w 482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69">
                    <a:moveTo>
                      <a:pt x="482" y="68"/>
                    </a:moveTo>
                    <a:lnTo>
                      <a:pt x="478" y="69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7" name="Freeform 357"/>
              <p:cNvSpPr>
                <a:spLocks/>
              </p:cNvSpPr>
              <p:nvPr/>
            </p:nvSpPr>
            <p:spPr bwMode="auto">
              <a:xfrm>
                <a:off x="1681" y="1341"/>
                <a:ext cx="242" cy="35"/>
              </a:xfrm>
              <a:custGeom>
                <a:avLst/>
                <a:gdLst>
                  <a:gd name="T0" fmla="*/ 242 w 483"/>
                  <a:gd name="T1" fmla="*/ 33 h 72"/>
                  <a:gd name="T2" fmla="*/ 240 w 483"/>
                  <a:gd name="T3" fmla="*/ 35 h 72"/>
                  <a:gd name="T4" fmla="*/ 0 w 483"/>
                  <a:gd name="T5" fmla="*/ 2 h 72"/>
                  <a:gd name="T6" fmla="*/ 3 w 483"/>
                  <a:gd name="T7" fmla="*/ 0 h 72"/>
                  <a:gd name="T8" fmla="*/ 242 w 483"/>
                  <a:gd name="T9" fmla="*/ 3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3"/>
                  <a:gd name="T16" fmla="*/ 0 h 72"/>
                  <a:gd name="T17" fmla="*/ 483 w 483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3" h="72">
                    <a:moveTo>
                      <a:pt x="483" y="68"/>
                    </a:moveTo>
                    <a:lnTo>
                      <a:pt x="480" y="72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483" y="68"/>
                    </a:lnTo>
                    <a:close/>
                  </a:path>
                </a:pathLst>
              </a:custGeom>
              <a:solidFill>
                <a:srgbClr val="A0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8" name="Freeform 358"/>
              <p:cNvSpPr>
                <a:spLocks/>
              </p:cNvSpPr>
              <p:nvPr/>
            </p:nvSpPr>
            <p:spPr bwMode="auto">
              <a:xfrm>
                <a:off x="1678" y="1342"/>
                <a:ext cx="243" cy="38"/>
              </a:xfrm>
              <a:custGeom>
                <a:avLst/>
                <a:gdLst>
                  <a:gd name="T0" fmla="*/ 243 w 487"/>
                  <a:gd name="T1" fmla="*/ 35 h 74"/>
                  <a:gd name="T2" fmla="*/ 239 w 487"/>
                  <a:gd name="T3" fmla="*/ 38 h 74"/>
                  <a:gd name="T4" fmla="*/ 0 w 487"/>
                  <a:gd name="T5" fmla="*/ 3 h 74"/>
                  <a:gd name="T6" fmla="*/ 3 w 487"/>
                  <a:gd name="T7" fmla="*/ 0 h 74"/>
                  <a:gd name="T8" fmla="*/ 243 w 487"/>
                  <a:gd name="T9" fmla="*/ 35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7"/>
                  <a:gd name="T16" fmla="*/ 0 h 74"/>
                  <a:gd name="T17" fmla="*/ 487 w 487"/>
                  <a:gd name="T18" fmla="*/ 74 h 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7" h="74">
                    <a:moveTo>
                      <a:pt x="487" y="68"/>
                    </a:moveTo>
                    <a:lnTo>
                      <a:pt x="479" y="74"/>
                    </a:lnTo>
                    <a:lnTo>
                      <a:pt x="0" y="6"/>
                    </a:lnTo>
                    <a:lnTo>
                      <a:pt x="7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9" name="Freeform 359"/>
              <p:cNvSpPr>
                <a:spLocks/>
              </p:cNvSpPr>
              <p:nvPr/>
            </p:nvSpPr>
            <p:spPr bwMode="auto">
              <a:xfrm>
                <a:off x="1680" y="1342"/>
                <a:ext cx="241" cy="35"/>
              </a:xfrm>
              <a:custGeom>
                <a:avLst/>
                <a:gdLst>
                  <a:gd name="T0" fmla="*/ 241 w 482"/>
                  <a:gd name="T1" fmla="*/ 34 h 69"/>
                  <a:gd name="T2" fmla="*/ 240 w 482"/>
                  <a:gd name="T3" fmla="*/ 35 h 69"/>
                  <a:gd name="T4" fmla="*/ 0 w 482"/>
                  <a:gd name="T5" fmla="*/ 1 h 69"/>
                  <a:gd name="T6" fmla="*/ 1 w 482"/>
                  <a:gd name="T7" fmla="*/ 0 h 69"/>
                  <a:gd name="T8" fmla="*/ 241 w 482"/>
                  <a:gd name="T9" fmla="*/ 3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69"/>
                  <a:gd name="T17" fmla="*/ 482 w 482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69">
                    <a:moveTo>
                      <a:pt x="482" y="68"/>
                    </a:moveTo>
                    <a:lnTo>
                      <a:pt x="479" y="69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0" name="Freeform 360"/>
              <p:cNvSpPr>
                <a:spLocks/>
              </p:cNvSpPr>
              <p:nvPr/>
            </p:nvSpPr>
            <p:spPr bwMode="auto">
              <a:xfrm>
                <a:off x="1678" y="1343"/>
                <a:ext cx="241" cy="35"/>
              </a:xfrm>
              <a:custGeom>
                <a:avLst/>
                <a:gdLst>
                  <a:gd name="T0" fmla="*/ 241 w 482"/>
                  <a:gd name="T1" fmla="*/ 34 h 70"/>
                  <a:gd name="T2" fmla="*/ 240 w 482"/>
                  <a:gd name="T3" fmla="*/ 35 h 70"/>
                  <a:gd name="T4" fmla="*/ 0 w 482"/>
                  <a:gd name="T5" fmla="*/ 1 h 70"/>
                  <a:gd name="T6" fmla="*/ 2 w 482"/>
                  <a:gd name="T7" fmla="*/ 0 h 70"/>
                  <a:gd name="T8" fmla="*/ 241 w 482"/>
                  <a:gd name="T9" fmla="*/ 34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70"/>
                  <a:gd name="T17" fmla="*/ 482 w 482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70">
                    <a:moveTo>
                      <a:pt x="482" y="68"/>
                    </a:moveTo>
                    <a:lnTo>
                      <a:pt x="480" y="7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8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1" name="Freeform 361"/>
              <p:cNvSpPr>
                <a:spLocks/>
              </p:cNvSpPr>
              <p:nvPr/>
            </p:nvSpPr>
            <p:spPr bwMode="auto">
              <a:xfrm>
                <a:off x="1678" y="1344"/>
                <a:ext cx="241" cy="36"/>
              </a:xfrm>
              <a:custGeom>
                <a:avLst/>
                <a:gdLst>
                  <a:gd name="T0" fmla="*/ 241 w 482"/>
                  <a:gd name="T1" fmla="*/ 34 h 71"/>
                  <a:gd name="T2" fmla="*/ 240 w 482"/>
                  <a:gd name="T3" fmla="*/ 36 h 71"/>
                  <a:gd name="T4" fmla="*/ 0 w 482"/>
                  <a:gd name="T5" fmla="*/ 2 h 71"/>
                  <a:gd name="T6" fmla="*/ 1 w 482"/>
                  <a:gd name="T7" fmla="*/ 0 h 71"/>
                  <a:gd name="T8" fmla="*/ 241 w 482"/>
                  <a:gd name="T9" fmla="*/ 3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71"/>
                  <a:gd name="T17" fmla="*/ 482 w 482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71">
                    <a:moveTo>
                      <a:pt x="482" y="68"/>
                    </a:moveTo>
                    <a:lnTo>
                      <a:pt x="479" y="7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B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2" name="Freeform 362"/>
              <p:cNvSpPr>
                <a:spLocks/>
              </p:cNvSpPr>
              <p:nvPr/>
            </p:nvSpPr>
            <p:spPr bwMode="auto">
              <a:xfrm>
                <a:off x="1674" y="1346"/>
                <a:ext cx="243" cy="37"/>
              </a:xfrm>
              <a:custGeom>
                <a:avLst/>
                <a:gdLst>
                  <a:gd name="T0" fmla="*/ 243 w 485"/>
                  <a:gd name="T1" fmla="*/ 34 h 75"/>
                  <a:gd name="T2" fmla="*/ 239 w 485"/>
                  <a:gd name="T3" fmla="*/ 37 h 75"/>
                  <a:gd name="T4" fmla="*/ 0 w 485"/>
                  <a:gd name="T5" fmla="*/ 3 h 75"/>
                  <a:gd name="T6" fmla="*/ 3 w 485"/>
                  <a:gd name="T7" fmla="*/ 0 h 75"/>
                  <a:gd name="T8" fmla="*/ 243 w 485"/>
                  <a:gd name="T9" fmla="*/ 34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75"/>
                  <a:gd name="T17" fmla="*/ 485 w 485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75">
                    <a:moveTo>
                      <a:pt x="485" y="68"/>
                    </a:moveTo>
                    <a:lnTo>
                      <a:pt x="478" y="75"/>
                    </a:lnTo>
                    <a:lnTo>
                      <a:pt x="0" y="7"/>
                    </a:lnTo>
                    <a:lnTo>
                      <a:pt x="6" y="0"/>
                    </a:lnTo>
                    <a:lnTo>
                      <a:pt x="485" y="68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3" name="Freeform 363"/>
              <p:cNvSpPr>
                <a:spLocks/>
              </p:cNvSpPr>
              <p:nvPr/>
            </p:nvSpPr>
            <p:spPr bwMode="auto">
              <a:xfrm>
                <a:off x="1676" y="1346"/>
                <a:ext cx="241" cy="35"/>
              </a:xfrm>
              <a:custGeom>
                <a:avLst/>
                <a:gdLst>
                  <a:gd name="T0" fmla="*/ 241 w 482"/>
                  <a:gd name="T1" fmla="*/ 34 h 70"/>
                  <a:gd name="T2" fmla="*/ 240 w 482"/>
                  <a:gd name="T3" fmla="*/ 35 h 70"/>
                  <a:gd name="T4" fmla="*/ 0 w 482"/>
                  <a:gd name="T5" fmla="*/ 1 h 70"/>
                  <a:gd name="T6" fmla="*/ 2 w 482"/>
                  <a:gd name="T7" fmla="*/ 0 h 70"/>
                  <a:gd name="T8" fmla="*/ 241 w 482"/>
                  <a:gd name="T9" fmla="*/ 34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70"/>
                  <a:gd name="T17" fmla="*/ 482 w 482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70">
                    <a:moveTo>
                      <a:pt x="482" y="68"/>
                    </a:moveTo>
                    <a:lnTo>
                      <a:pt x="480" y="7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4" name="Freeform 364"/>
              <p:cNvSpPr>
                <a:spLocks/>
              </p:cNvSpPr>
              <p:nvPr/>
            </p:nvSpPr>
            <p:spPr bwMode="auto">
              <a:xfrm>
                <a:off x="1675" y="1346"/>
                <a:ext cx="241" cy="36"/>
              </a:xfrm>
              <a:custGeom>
                <a:avLst/>
                <a:gdLst>
                  <a:gd name="T0" fmla="*/ 241 w 482"/>
                  <a:gd name="T1" fmla="*/ 34 h 71"/>
                  <a:gd name="T2" fmla="*/ 240 w 482"/>
                  <a:gd name="T3" fmla="*/ 36 h 71"/>
                  <a:gd name="T4" fmla="*/ 0 w 482"/>
                  <a:gd name="T5" fmla="*/ 1 h 71"/>
                  <a:gd name="T6" fmla="*/ 1 w 482"/>
                  <a:gd name="T7" fmla="*/ 0 h 71"/>
                  <a:gd name="T8" fmla="*/ 241 w 482"/>
                  <a:gd name="T9" fmla="*/ 3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71"/>
                  <a:gd name="T17" fmla="*/ 482 w 482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71">
                    <a:moveTo>
                      <a:pt x="482" y="68"/>
                    </a:moveTo>
                    <a:lnTo>
                      <a:pt x="479" y="7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B2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5" name="Freeform 365"/>
              <p:cNvSpPr>
                <a:spLocks/>
              </p:cNvSpPr>
              <p:nvPr/>
            </p:nvSpPr>
            <p:spPr bwMode="auto">
              <a:xfrm>
                <a:off x="1674" y="1347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39 w 480"/>
                  <a:gd name="T3" fmla="*/ 36 h 71"/>
                  <a:gd name="T4" fmla="*/ 0 w 480"/>
                  <a:gd name="T5" fmla="*/ 2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1"/>
                  <a:gd name="T17" fmla="*/ 480 w 48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1">
                    <a:moveTo>
                      <a:pt x="480" y="69"/>
                    </a:moveTo>
                    <a:lnTo>
                      <a:pt x="478" y="7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6" name="Freeform 366"/>
              <p:cNvSpPr>
                <a:spLocks/>
              </p:cNvSpPr>
              <p:nvPr/>
            </p:nvSpPr>
            <p:spPr bwMode="auto">
              <a:xfrm>
                <a:off x="1671" y="1349"/>
                <a:ext cx="243" cy="38"/>
              </a:xfrm>
              <a:custGeom>
                <a:avLst/>
                <a:gdLst>
                  <a:gd name="T0" fmla="*/ 243 w 485"/>
                  <a:gd name="T1" fmla="*/ 34 h 76"/>
                  <a:gd name="T2" fmla="*/ 239 w 485"/>
                  <a:gd name="T3" fmla="*/ 38 h 76"/>
                  <a:gd name="T4" fmla="*/ 0 w 485"/>
                  <a:gd name="T5" fmla="*/ 4 h 76"/>
                  <a:gd name="T6" fmla="*/ 4 w 485"/>
                  <a:gd name="T7" fmla="*/ 0 h 76"/>
                  <a:gd name="T8" fmla="*/ 243 w 485"/>
                  <a:gd name="T9" fmla="*/ 34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76"/>
                  <a:gd name="T17" fmla="*/ 485 w 485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76">
                    <a:moveTo>
                      <a:pt x="485" y="68"/>
                    </a:moveTo>
                    <a:lnTo>
                      <a:pt x="478" y="76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485" y="6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7" name="Freeform 367"/>
              <p:cNvSpPr>
                <a:spLocks/>
              </p:cNvSpPr>
              <p:nvPr/>
            </p:nvSpPr>
            <p:spPr bwMode="auto">
              <a:xfrm>
                <a:off x="1673" y="1349"/>
                <a:ext cx="241" cy="36"/>
              </a:xfrm>
              <a:custGeom>
                <a:avLst/>
                <a:gdLst>
                  <a:gd name="T0" fmla="*/ 241 w 482"/>
                  <a:gd name="T1" fmla="*/ 34 h 71"/>
                  <a:gd name="T2" fmla="*/ 240 w 482"/>
                  <a:gd name="T3" fmla="*/ 36 h 71"/>
                  <a:gd name="T4" fmla="*/ 0 w 482"/>
                  <a:gd name="T5" fmla="*/ 1 h 71"/>
                  <a:gd name="T6" fmla="*/ 2 w 482"/>
                  <a:gd name="T7" fmla="*/ 0 h 71"/>
                  <a:gd name="T8" fmla="*/ 241 w 482"/>
                  <a:gd name="T9" fmla="*/ 3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71"/>
                  <a:gd name="T17" fmla="*/ 482 w 482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71">
                    <a:moveTo>
                      <a:pt x="482" y="68"/>
                    </a:moveTo>
                    <a:lnTo>
                      <a:pt x="479" y="7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82" y="6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8" name="Freeform 368"/>
              <p:cNvSpPr>
                <a:spLocks/>
              </p:cNvSpPr>
              <p:nvPr/>
            </p:nvSpPr>
            <p:spPr bwMode="auto">
              <a:xfrm>
                <a:off x="1672" y="1350"/>
                <a:ext cx="240" cy="36"/>
              </a:xfrm>
              <a:custGeom>
                <a:avLst/>
                <a:gdLst>
                  <a:gd name="T0" fmla="*/ 240 w 480"/>
                  <a:gd name="T1" fmla="*/ 34 h 73"/>
                  <a:gd name="T2" fmla="*/ 239 w 480"/>
                  <a:gd name="T3" fmla="*/ 36 h 73"/>
                  <a:gd name="T4" fmla="*/ 0 w 480"/>
                  <a:gd name="T5" fmla="*/ 1 h 73"/>
                  <a:gd name="T6" fmla="*/ 1 w 480"/>
                  <a:gd name="T7" fmla="*/ 0 h 73"/>
                  <a:gd name="T8" fmla="*/ 240 w 480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69"/>
                    </a:moveTo>
                    <a:lnTo>
                      <a:pt x="478" y="7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9" name="Freeform 369"/>
              <p:cNvSpPr>
                <a:spLocks/>
              </p:cNvSpPr>
              <p:nvPr/>
            </p:nvSpPr>
            <p:spPr bwMode="auto">
              <a:xfrm>
                <a:off x="1671" y="1351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39 w 480"/>
                  <a:gd name="T3" fmla="*/ 36 h 71"/>
                  <a:gd name="T4" fmla="*/ 0 w 480"/>
                  <a:gd name="T5" fmla="*/ 2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1"/>
                  <a:gd name="T17" fmla="*/ 480 w 48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1">
                    <a:moveTo>
                      <a:pt x="480" y="70"/>
                    </a:moveTo>
                    <a:lnTo>
                      <a:pt x="478" y="7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0" name="Freeform 370"/>
              <p:cNvSpPr>
                <a:spLocks/>
              </p:cNvSpPr>
              <p:nvPr/>
            </p:nvSpPr>
            <p:spPr bwMode="auto">
              <a:xfrm>
                <a:off x="1668" y="1353"/>
                <a:ext cx="242" cy="39"/>
              </a:xfrm>
              <a:custGeom>
                <a:avLst/>
                <a:gdLst>
                  <a:gd name="T0" fmla="*/ 242 w 485"/>
                  <a:gd name="T1" fmla="*/ 34 h 78"/>
                  <a:gd name="T2" fmla="*/ 239 w 485"/>
                  <a:gd name="T3" fmla="*/ 39 h 78"/>
                  <a:gd name="T4" fmla="*/ 0 w 485"/>
                  <a:gd name="T5" fmla="*/ 5 h 78"/>
                  <a:gd name="T6" fmla="*/ 3 w 485"/>
                  <a:gd name="T7" fmla="*/ 0 h 78"/>
                  <a:gd name="T8" fmla="*/ 242 w 485"/>
                  <a:gd name="T9" fmla="*/ 34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78"/>
                  <a:gd name="T17" fmla="*/ 485 w 485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78">
                    <a:moveTo>
                      <a:pt x="485" y="68"/>
                    </a:moveTo>
                    <a:lnTo>
                      <a:pt x="479" y="78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485" y="68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1" name="Freeform 371"/>
              <p:cNvSpPr>
                <a:spLocks/>
              </p:cNvSpPr>
              <p:nvPr/>
            </p:nvSpPr>
            <p:spPr bwMode="auto">
              <a:xfrm>
                <a:off x="1670" y="1353"/>
                <a:ext cx="240" cy="36"/>
              </a:xfrm>
              <a:custGeom>
                <a:avLst/>
                <a:gdLst>
                  <a:gd name="T0" fmla="*/ 240 w 480"/>
                  <a:gd name="T1" fmla="*/ 34 h 72"/>
                  <a:gd name="T2" fmla="*/ 240 w 480"/>
                  <a:gd name="T3" fmla="*/ 36 h 72"/>
                  <a:gd name="T4" fmla="*/ 0 w 480"/>
                  <a:gd name="T5" fmla="*/ 1 h 72"/>
                  <a:gd name="T6" fmla="*/ 1 w 480"/>
                  <a:gd name="T7" fmla="*/ 0 h 72"/>
                  <a:gd name="T8" fmla="*/ 240 w 480"/>
                  <a:gd name="T9" fmla="*/ 34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2"/>
                  <a:gd name="T17" fmla="*/ 480 w 480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2">
                    <a:moveTo>
                      <a:pt x="480" y="68"/>
                    </a:moveTo>
                    <a:lnTo>
                      <a:pt x="479" y="7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68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2" name="Freeform 372"/>
              <p:cNvSpPr>
                <a:spLocks/>
              </p:cNvSpPr>
              <p:nvPr/>
            </p:nvSpPr>
            <p:spPr bwMode="auto">
              <a:xfrm>
                <a:off x="1669" y="1354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39 w 480"/>
                  <a:gd name="T3" fmla="*/ 36 h 71"/>
                  <a:gd name="T4" fmla="*/ 0 w 480"/>
                  <a:gd name="T5" fmla="*/ 1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1"/>
                  <a:gd name="T17" fmla="*/ 480 w 48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1">
                    <a:moveTo>
                      <a:pt x="480" y="70"/>
                    </a:moveTo>
                    <a:lnTo>
                      <a:pt x="478" y="71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3" name="Freeform 373"/>
              <p:cNvSpPr>
                <a:spLocks/>
              </p:cNvSpPr>
              <p:nvPr/>
            </p:nvSpPr>
            <p:spPr bwMode="auto">
              <a:xfrm>
                <a:off x="1668" y="1355"/>
                <a:ext cx="241" cy="36"/>
              </a:xfrm>
              <a:custGeom>
                <a:avLst/>
                <a:gdLst>
                  <a:gd name="T0" fmla="*/ 241 w 480"/>
                  <a:gd name="T1" fmla="*/ 34 h 73"/>
                  <a:gd name="T2" fmla="*/ 240 w 480"/>
                  <a:gd name="T3" fmla="*/ 36 h 73"/>
                  <a:gd name="T4" fmla="*/ 0 w 480"/>
                  <a:gd name="T5" fmla="*/ 1 h 73"/>
                  <a:gd name="T6" fmla="*/ 1 w 480"/>
                  <a:gd name="T7" fmla="*/ 0 h 73"/>
                  <a:gd name="T8" fmla="*/ 241 w 480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69"/>
                    </a:moveTo>
                    <a:lnTo>
                      <a:pt x="478" y="7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4" name="Freeform 374"/>
              <p:cNvSpPr>
                <a:spLocks/>
              </p:cNvSpPr>
              <p:nvPr/>
            </p:nvSpPr>
            <p:spPr bwMode="auto">
              <a:xfrm>
                <a:off x="1668" y="1356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40 w 480"/>
                  <a:gd name="T3" fmla="*/ 36 h 71"/>
                  <a:gd name="T4" fmla="*/ 0 w 480"/>
                  <a:gd name="T5" fmla="*/ 1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1"/>
                  <a:gd name="T17" fmla="*/ 480 w 48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1">
                    <a:moveTo>
                      <a:pt x="480" y="70"/>
                    </a:moveTo>
                    <a:lnTo>
                      <a:pt x="479" y="7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5" name="Freeform 375"/>
              <p:cNvSpPr>
                <a:spLocks/>
              </p:cNvSpPr>
              <p:nvPr/>
            </p:nvSpPr>
            <p:spPr bwMode="auto">
              <a:xfrm>
                <a:off x="1664" y="1357"/>
                <a:ext cx="243" cy="40"/>
              </a:xfrm>
              <a:custGeom>
                <a:avLst/>
                <a:gdLst>
                  <a:gd name="T0" fmla="*/ 243 w 485"/>
                  <a:gd name="T1" fmla="*/ 35 h 79"/>
                  <a:gd name="T2" fmla="*/ 240 w 485"/>
                  <a:gd name="T3" fmla="*/ 40 h 79"/>
                  <a:gd name="T4" fmla="*/ 0 w 485"/>
                  <a:gd name="T5" fmla="*/ 5 h 79"/>
                  <a:gd name="T6" fmla="*/ 3 w 485"/>
                  <a:gd name="T7" fmla="*/ 0 h 79"/>
                  <a:gd name="T8" fmla="*/ 243 w 485"/>
                  <a:gd name="T9" fmla="*/ 35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79"/>
                  <a:gd name="T17" fmla="*/ 485 w 485"/>
                  <a:gd name="T18" fmla="*/ 79 h 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79">
                    <a:moveTo>
                      <a:pt x="485" y="69"/>
                    </a:moveTo>
                    <a:lnTo>
                      <a:pt x="480" y="79"/>
                    </a:lnTo>
                    <a:lnTo>
                      <a:pt x="0" y="10"/>
                    </a:lnTo>
                    <a:lnTo>
                      <a:pt x="6" y="0"/>
                    </a:lnTo>
                    <a:lnTo>
                      <a:pt x="485" y="69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6" name="Freeform 376"/>
              <p:cNvSpPr>
                <a:spLocks/>
              </p:cNvSpPr>
              <p:nvPr/>
            </p:nvSpPr>
            <p:spPr bwMode="auto">
              <a:xfrm>
                <a:off x="1667" y="1357"/>
                <a:ext cx="240" cy="36"/>
              </a:xfrm>
              <a:custGeom>
                <a:avLst/>
                <a:gdLst>
                  <a:gd name="T0" fmla="*/ 240 w 480"/>
                  <a:gd name="T1" fmla="*/ 35 h 71"/>
                  <a:gd name="T2" fmla="*/ 239 w 480"/>
                  <a:gd name="T3" fmla="*/ 36 h 71"/>
                  <a:gd name="T4" fmla="*/ 0 w 480"/>
                  <a:gd name="T5" fmla="*/ 1 h 71"/>
                  <a:gd name="T6" fmla="*/ 1 w 480"/>
                  <a:gd name="T7" fmla="*/ 0 h 71"/>
                  <a:gd name="T8" fmla="*/ 240 w 480"/>
                  <a:gd name="T9" fmla="*/ 35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1"/>
                  <a:gd name="T17" fmla="*/ 480 w 48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1">
                    <a:moveTo>
                      <a:pt x="480" y="69"/>
                    </a:moveTo>
                    <a:lnTo>
                      <a:pt x="478" y="7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7" name="Freeform 377"/>
              <p:cNvSpPr>
                <a:spLocks/>
              </p:cNvSpPr>
              <p:nvPr/>
            </p:nvSpPr>
            <p:spPr bwMode="auto">
              <a:xfrm>
                <a:off x="1666" y="1358"/>
                <a:ext cx="240" cy="37"/>
              </a:xfrm>
              <a:custGeom>
                <a:avLst/>
                <a:gdLst>
                  <a:gd name="T0" fmla="*/ 240 w 480"/>
                  <a:gd name="T1" fmla="*/ 35 h 73"/>
                  <a:gd name="T2" fmla="*/ 239 w 480"/>
                  <a:gd name="T3" fmla="*/ 37 h 73"/>
                  <a:gd name="T4" fmla="*/ 0 w 480"/>
                  <a:gd name="T5" fmla="*/ 2 h 73"/>
                  <a:gd name="T6" fmla="*/ 1 w 480"/>
                  <a:gd name="T7" fmla="*/ 0 h 73"/>
                  <a:gd name="T8" fmla="*/ 240 w 480"/>
                  <a:gd name="T9" fmla="*/ 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70"/>
                    </a:moveTo>
                    <a:lnTo>
                      <a:pt x="478" y="7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8" name="Freeform 378"/>
              <p:cNvSpPr>
                <a:spLocks/>
              </p:cNvSpPr>
              <p:nvPr/>
            </p:nvSpPr>
            <p:spPr bwMode="auto">
              <a:xfrm>
                <a:off x="1665" y="1360"/>
                <a:ext cx="240" cy="35"/>
              </a:xfrm>
              <a:custGeom>
                <a:avLst/>
                <a:gdLst>
                  <a:gd name="T0" fmla="*/ 240 w 480"/>
                  <a:gd name="T1" fmla="*/ 34 h 71"/>
                  <a:gd name="T2" fmla="*/ 240 w 480"/>
                  <a:gd name="T3" fmla="*/ 35 h 71"/>
                  <a:gd name="T4" fmla="*/ 0 w 480"/>
                  <a:gd name="T5" fmla="*/ 0 h 71"/>
                  <a:gd name="T6" fmla="*/ 1 w 480"/>
                  <a:gd name="T7" fmla="*/ 0 h 71"/>
                  <a:gd name="T8" fmla="*/ 240 w 480"/>
                  <a:gd name="T9" fmla="*/ 3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1"/>
                  <a:gd name="T17" fmla="*/ 480 w 48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1">
                    <a:moveTo>
                      <a:pt x="480" y="69"/>
                    </a:moveTo>
                    <a:lnTo>
                      <a:pt x="479" y="7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9" name="Freeform 379"/>
              <p:cNvSpPr>
                <a:spLocks/>
              </p:cNvSpPr>
              <p:nvPr/>
            </p:nvSpPr>
            <p:spPr bwMode="auto">
              <a:xfrm>
                <a:off x="1664" y="1361"/>
                <a:ext cx="240" cy="36"/>
              </a:xfrm>
              <a:custGeom>
                <a:avLst/>
                <a:gdLst>
                  <a:gd name="T0" fmla="*/ 240 w 480"/>
                  <a:gd name="T1" fmla="*/ 35 h 73"/>
                  <a:gd name="T2" fmla="*/ 240 w 480"/>
                  <a:gd name="T3" fmla="*/ 36 h 73"/>
                  <a:gd name="T4" fmla="*/ 0 w 480"/>
                  <a:gd name="T5" fmla="*/ 2 h 73"/>
                  <a:gd name="T6" fmla="*/ 1 w 480"/>
                  <a:gd name="T7" fmla="*/ 0 h 73"/>
                  <a:gd name="T8" fmla="*/ 240 w 480"/>
                  <a:gd name="T9" fmla="*/ 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70"/>
                    </a:moveTo>
                    <a:lnTo>
                      <a:pt x="480" y="73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480" y="70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0" name="Freeform 380"/>
              <p:cNvSpPr>
                <a:spLocks/>
              </p:cNvSpPr>
              <p:nvPr/>
            </p:nvSpPr>
            <p:spPr bwMode="auto">
              <a:xfrm>
                <a:off x="1662" y="1362"/>
                <a:ext cx="242" cy="40"/>
              </a:xfrm>
              <a:custGeom>
                <a:avLst/>
                <a:gdLst>
                  <a:gd name="T0" fmla="*/ 242 w 485"/>
                  <a:gd name="T1" fmla="*/ 35 h 79"/>
                  <a:gd name="T2" fmla="*/ 239 w 485"/>
                  <a:gd name="T3" fmla="*/ 40 h 79"/>
                  <a:gd name="T4" fmla="*/ 0 w 485"/>
                  <a:gd name="T5" fmla="*/ 5 h 79"/>
                  <a:gd name="T6" fmla="*/ 2 w 485"/>
                  <a:gd name="T7" fmla="*/ 0 h 79"/>
                  <a:gd name="T8" fmla="*/ 242 w 485"/>
                  <a:gd name="T9" fmla="*/ 35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79"/>
                  <a:gd name="T17" fmla="*/ 485 w 485"/>
                  <a:gd name="T18" fmla="*/ 79 h 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79">
                    <a:moveTo>
                      <a:pt x="485" y="69"/>
                    </a:moveTo>
                    <a:lnTo>
                      <a:pt x="478" y="79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485" y="6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1" name="Freeform 381"/>
              <p:cNvSpPr>
                <a:spLocks/>
              </p:cNvSpPr>
              <p:nvPr/>
            </p:nvSpPr>
            <p:spPr bwMode="auto">
              <a:xfrm>
                <a:off x="1664" y="1362"/>
                <a:ext cx="240" cy="37"/>
              </a:xfrm>
              <a:custGeom>
                <a:avLst/>
                <a:gdLst>
                  <a:gd name="T0" fmla="*/ 240 w 480"/>
                  <a:gd name="T1" fmla="*/ 35 h 73"/>
                  <a:gd name="T2" fmla="*/ 239 w 480"/>
                  <a:gd name="T3" fmla="*/ 37 h 73"/>
                  <a:gd name="T4" fmla="*/ 0 w 480"/>
                  <a:gd name="T5" fmla="*/ 1 h 73"/>
                  <a:gd name="T6" fmla="*/ 0 w 480"/>
                  <a:gd name="T7" fmla="*/ 0 h 73"/>
                  <a:gd name="T8" fmla="*/ 240 w 480"/>
                  <a:gd name="T9" fmla="*/ 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69"/>
                    </a:moveTo>
                    <a:lnTo>
                      <a:pt x="478" y="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2" name="Freeform 382"/>
              <p:cNvSpPr>
                <a:spLocks/>
              </p:cNvSpPr>
              <p:nvPr/>
            </p:nvSpPr>
            <p:spPr bwMode="auto">
              <a:xfrm>
                <a:off x="1663" y="1363"/>
                <a:ext cx="241" cy="37"/>
              </a:xfrm>
              <a:custGeom>
                <a:avLst/>
                <a:gdLst>
                  <a:gd name="T0" fmla="*/ 241 w 480"/>
                  <a:gd name="T1" fmla="*/ 36 h 73"/>
                  <a:gd name="T2" fmla="*/ 240 w 480"/>
                  <a:gd name="T3" fmla="*/ 37 h 73"/>
                  <a:gd name="T4" fmla="*/ 0 w 480"/>
                  <a:gd name="T5" fmla="*/ 2 h 73"/>
                  <a:gd name="T6" fmla="*/ 1 w 480"/>
                  <a:gd name="T7" fmla="*/ 0 h 73"/>
                  <a:gd name="T8" fmla="*/ 241 w 480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72"/>
                    </a:moveTo>
                    <a:lnTo>
                      <a:pt x="478" y="7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3" name="Freeform 383"/>
              <p:cNvSpPr>
                <a:spLocks/>
              </p:cNvSpPr>
              <p:nvPr/>
            </p:nvSpPr>
            <p:spPr bwMode="auto">
              <a:xfrm>
                <a:off x="1663" y="1365"/>
                <a:ext cx="240" cy="36"/>
              </a:xfrm>
              <a:custGeom>
                <a:avLst/>
                <a:gdLst>
                  <a:gd name="T0" fmla="*/ 240 w 480"/>
                  <a:gd name="T1" fmla="*/ 34 h 73"/>
                  <a:gd name="T2" fmla="*/ 240 w 480"/>
                  <a:gd name="T3" fmla="*/ 36 h 73"/>
                  <a:gd name="T4" fmla="*/ 0 w 480"/>
                  <a:gd name="T5" fmla="*/ 0 h 73"/>
                  <a:gd name="T6" fmla="*/ 1 w 480"/>
                  <a:gd name="T7" fmla="*/ 0 h 73"/>
                  <a:gd name="T8" fmla="*/ 240 w 480"/>
                  <a:gd name="T9" fmla="*/ 34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69"/>
                    </a:moveTo>
                    <a:lnTo>
                      <a:pt x="479" y="7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80" y="69"/>
                    </a:lnTo>
                    <a:close/>
                  </a:path>
                </a:pathLst>
              </a:custGeom>
              <a:solidFill>
                <a:srgbClr val="D4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4" name="Freeform 384"/>
              <p:cNvSpPr>
                <a:spLocks/>
              </p:cNvSpPr>
              <p:nvPr/>
            </p:nvSpPr>
            <p:spPr bwMode="auto">
              <a:xfrm>
                <a:off x="1662" y="1366"/>
                <a:ext cx="240" cy="36"/>
              </a:xfrm>
              <a:custGeom>
                <a:avLst/>
                <a:gdLst>
                  <a:gd name="T0" fmla="*/ 240 w 480"/>
                  <a:gd name="T1" fmla="*/ 36 h 73"/>
                  <a:gd name="T2" fmla="*/ 239 w 480"/>
                  <a:gd name="T3" fmla="*/ 36 h 73"/>
                  <a:gd name="T4" fmla="*/ 0 w 480"/>
                  <a:gd name="T5" fmla="*/ 1 h 73"/>
                  <a:gd name="T6" fmla="*/ 1 w 480"/>
                  <a:gd name="T7" fmla="*/ 0 h 73"/>
                  <a:gd name="T8" fmla="*/ 240 w 480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72"/>
                    </a:moveTo>
                    <a:lnTo>
                      <a:pt x="478" y="7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5" name="Freeform 385"/>
              <p:cNvSpPr>
                <a:spLocks/>
              </p:cNvSpPr>
              <p:nvPr/>
            </p:nvSpPr>
            <p:spPr bwMode="auto">
              <a:xfrm>
                <a:off x="1660" y="1367"/>
                <a:ext cx="241" cy="41"/>
              </a:xfrm>
              <a:custGeom>
                <a:avLst/>
                <a:gdLst>
                  <a:gd name="T0" fmla="*/ 241 w 482"/>
                  <a:gd name="T1" fmla="*/ 35 h 82"/>
                  <a:gd name="T2" fmla="*/ 240 w 482"/>
                  <a:gd name="T3" fmla="*/ 41 h 82"/>
                  <a:gd name="T4" fmla="*/ 0 w 482"/>
                  <a:gd name="T5" fmla="*/ 5 h 82"/>
                  <a:gd name="T6" fmla="*/ 2 w 482"/>
                  <a:gd name="T7" fmla="*/ 0 h 82"/>
                  <a:gd name="T8" fmla="*/ 241 w 482"/>
                  <a:gd name="T9" fmla="*/ 35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2"/>
                  <a:gd name="T17" fmla="*/ 482 w 482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2">
                    <a:moveTo>
                      <a:pt x="482" y="70"/>
                    </a:moveTo>
                    <a:lnTo>
                      <a:pt x="479" y="82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482" y="70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6" name="Freeform 386"/>
              <p:cNvSpPr>
                <a:spLocks/>
              </p:cNvSpPr>
              <p:nvPr/>
            </p:nvSpPr>
            <p:spPr bwMode="auto">
              <a:xfrm>
                <a:off x="1662" y="1367"/>
                <a:ext cx="239" cy="37"/>
              </a:xfrm>
              <a:custGeom>
                <a:avLst/>
                <a:gdLst>
                  <a:gd name="T0" fmla="*/ 239 w 478"/>
                  <a:gd name="T1" fmla="*/ 35 h 74"/>
                  <a:gd name="T2" fmla="*/ 239 w 478"/>
                  <a:gd name="T3" fmla="*/ 37 h 74"/>
                  <a:gd name="T4" fmla="*/ 0 w 478"/>
                  <a:gd name="T5" fmla="*/ 1 h 74"/>
                  <a:gd name="T6" fmla="*/ 0 w 478"/>
                  <a:gd name="T7" fmla="*/ 0 h 74"/>
                  <a:gd name="T8" fmla="*/ 239 w 478"/>
                  <a:gd name="T9" fmla="*/ 35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74"/>
                  <a:gd name="T17" fmla="*/ 478 w 478"/>
                  <a:gd name="T18" fmla="*/ 74 h 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74">
                    <a:moveTo>
                      <a:pt x="478" y="70"/>
                    </a:moveTo>
                    <a:lnTo>
                      <a:pt x="478" y="7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8" y="70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7" name="Freeform 387"/>
              <p:cNvSpPr>
                <a:spLocks/>
              </p:cNvSpPr>
              <p:nvPr/>
            </p:nvSpPr>
            <p:spPr bwMode="auto">
              <a:xfrm>
                <a:off x="1661" y="1368"/>
                <a:ext cx="240" cy="37"/>
              </a:xfrm>
              <a:custGeom>
                <a:avLst/>
                <a:gdLst>
                  <a:gd name="T0" fmla="*/ 240 w 480"/>
                  <a:gd name="T1" fmla="*/ 36 h 73"/>
                  <a:gd name="T2" fmla="*/ 239 w 480"/>
                  <a:gd name="T3" fmla="*/ 37 h 73"/>
                  <a:gd name="T4" fmla="*/ 0 w 480"/>
                  <a:gd name="T5" fmla="*/ 1 h 73"/>
                  <a:gd name="T6" fmla="*/ 1 w 480"/>
                  <a:gd name="T7" fmla="*/ 0 h 73"/>
                  <a:gd name="T8" fmla="*/ 240 w 480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72"/>
                    </a:moveTo>
                    <a:lnTo>
                      <a:pt x="478" y="7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8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8" name="Freeform 388"/>
              <p:cNvSpPr>
                <a:spLocks/>
              </p:cNvSpPr>
              <p:nvPr/>
            </p:nvSpPr>
            <p:spPr bwMode="auto">
              <a:xfrm>
                <a:off x="1661" y="1369"/>
                <a:ext cx="239" cy="37"/>
              </a:xfrm>
              <a:custGeom>
                <a:avLst/>
                <a:gdLst>
                  <a:gd name="T0" fmla="*/ 239 w 478"/>
                  <a:gd name="T1" fmla="*/ 35 h 75"/>
                  <a:gd name="T2" fmla="*/ 239 w 478"/>
                  <a:gd name="T3" fmla="*/ 37 h 75"/>
                  <a:gd name="T4" fmla="*/ 0 w 478"/>
                  <a:gd name="T5" fmla="*/ 1 h 75"/>
                  <a:gd name="T6" fmla="*/ 0 w 478"/>
                  <a:gd name="T7" fmla="*/ 0 h 75"/>
                  <a:gd name="T8" fmla="*/ 239 w 478"/>
                  <a:gd name="T9" fmla="*/ 35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75"/>
                  <a:gd name="T17" fmla="*/ 478 w 478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75">
                    <a:moveTo>
                      <a:pt x="478" y="71"/>
                    </a:moveTo>
                    <a:lnTo>
                      <a:pt x="478" y="7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1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9" name="Freeform 389"/>
              <p:cNvSpPr>
                <a:spLocks/>
              </p:cNvSpPr>
              <p:nvPr/>
            </p:nvSpPr>
            <p:spPr bwMode="auto">
              <a:xfrm>
                <a:off x="1660" y="1371"/>
                <a:ext cx="240" cy="36"/>
              </a:xfrm>
              <a:custGeom>
                <a:avLst/>
                <a:gdLst>
                  <a:gd name="T0" fmla="*/ 240 w 480"/>
                  <a:gd name="T1" fmla="*/ 36 h 73"/>
                  <a:gd name="T2" fmla="*/ 240 w 480"/>
                  <a:gd name="T3" fmla="*/ 36 h 73"/>
                  <a:gd name="T4" fmla="*/ 0 w 480"/>
                  <a:gd name="T5" fmla="*/ 1 h 73"/>
                  <a:gd name="T6" fmla="*/ 1 w 480"/>
                  <a:gd name="T7" fmla="*/ 0 h 73"/>
                  <a:gd name="T8" fmla="*/ 240 w 480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3"/>
                  <a:gd name="T17" fmla="*/ 480 w 48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3">
                    <a:moveTo>
                      <a:pt x="480" y="72"/>
                    </a:moveTo>
                    <a:lnTo>
                      <a:pt x="479" y="7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A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0" name="Freeform 390"/>
              <p:cNvSpPr>
                <a:spLocks/>
              </p:cNvSpPr>
              <p:nvPr/>
            </p:nvSpPr>
            <p:spPr bwMode="auto">
              <a:xfrm>
                <a:off x="1660" y="1371"/>
                <a:ext cx="239" cy="37"/>
              </a:xfrm>
              <a:custGeom>
                <a:avLst/>
                <a:gdLst>
                  <a:gd name="T0" fmla="*/ 239 w 479"/>
                  <a:gd name="T1" fmla="*/ 36 h 73"/>
                  <a:gd name="T2" fmla="*/ 239 w 479"/>
                  <a:gd name="T3" fmla="*/ 37 h 73"/>
                  <a:gd name="T4" fmla="*/ 0 w 479"/>
                  <a:gd name="T5" fmla="*/ 1 h 73"/>
                  <a:gd name="T6" fmla="*/ 0 w 479"/>
                  <a:gd name="T7" fmla="*/ 0 h 73"/>
                  <a:gd name="T8" fmla="*/ 239 w 479"/>
                  <a:gd name="T9" fmla="*/ 3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73"/>
                  <a:gd name="T17" fmla="*/ 479 w 47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73">
                    <a:moveTo>
                      <a:pt x="479" y="71"/>
                    </a:moveTo>
                    <a:lnTo>
                      <a:pt x="479" y="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9" y="71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1" name="Freeform 391"/>
              <p:cNvSpPr>
                <a:spLocks/>
              </p:cNvSpPr>
              <p:nvPr/>
            </p:nvSpPr>
            <p:spPr bwMode="auto">
              <a:xfrm>
                <a:off x="1658" y="1372"/>
                <a:ext cx="241" cy="43"/>
              </a:xfrm>
              <a:custGeom>
                <a:avLst/>
                <a:gdLst>
                  <a:gd name="T0" fmla="*/ 241 w 482"/>
                  <a:gd name="T1" fmla="*/ 36 h 85"/>
                  <a:gd name="T2" fmla="*/ 239 w 482"/>
                  <a:gd name="T3" fmla="*/ 43 h 85"/>
                  <a:gd name="T4" fmla="*/ 0 w 482"/>
                  <a:gd name="T5" fmla="*/ 6 h 85"/>
                  <a:gd name="T6" fmla="*/ 2 w 482"/>
                  <a:gd name="T7" fmla="*/ 0 h 85"/>
                  <a:gd name="T8" fmla="*/ 241 w 482"/>
                  <a:gd name="T9" fmla="*/ 3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5"/>
                  <a:gd name="T17" fmla="*/ 482 w 482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5">
                    <a:moveTo>
                      <a:pt x="482" y="72"/>
                    </a:moveTo>
                    <a:lnTo>
                      <a:pt x="478" y="85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482" y="72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2" name="Freeform 392"/>
              <p:cNvSpPr>
                <a:spLocks/>
              </p:cNvSpPr>
              <p:nvPr/>
            </p:nvSpPr>
            <p:spPr bwMode="auto">
              <a:xfrm>
                <a:off x="1659" y="1372"/>
                <a:ext cx="240" cy="38"/>
              </a:xfrm>
              <a:custGeom>
                <a:avLst/>
                <a:gdLst>
                  <a:gd name="T0" fmla="*/ 240 w 480"/>
                  <a:gd name="T1" fmla="*/ 36 h 75"/>
                  <a:gd name="T2" fmla="*/ 239 w 480"/>
                  <a:gd name="T3" fmla="*/ 38 h 75"/>
                  <a:gd name="T4" fmla="*/ 0 w 480"/>
                  <a:gd name="T5" fmla="*/ 2 h 75"/>
                  <a:gd name="T6" fmla="*/ 1 w 480"/>
                  <a:gd name="T7" fmla="*/ 0 h 75"/>
                  <a:gd name="T8" fmla="*/ 240 w 480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5"/>
                  <a:gd name="T17" fmla="*/ 480 w 480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5">
                    <a:moveTo>
                      <a:pt x="480" y="72"/>
                    </a:moveTo>
                    <a:lnTo>
                      <a:pt x="478" y="7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3" name="Freeform 393"/>
              <p:cNvSpPr>
                <a:spLocks/>
              </p:cNvSpPr>
              <p:nvPr/>
            </p:nvSpPr>
            <p:spPr bwMode="auto">
              <a:xfrm>
                <a:off x="1659" y="1374"/>
                <a:ext cx="240" cy="36"/>
              </a:xfrm>
              <a:custGeom>
                <a:avLst/>
                <a:gdLst>
                  <a:gd name="T0" fmla="*/ 240 w 478"/>
                  <a:gd name="T1" fmla="*/ 35 h 73"/>
                  <a:gd name="T2" fmla="*/ 240 w 478"/>
                  <a:gd name="T3" fmla="*/ 36 h 73"/>
                  <a:gd name="T4" fmla="*/ 0 w 478"/>
                  <a:gd name="T5" fmla="*/ 0 h 73"/>
                  <a:gd name="T6" fmla="*/ 0 w 478"/>
                  <a:gd name="T7" fmla="*/ 0 h 73"/>
                  <a:gd name="T8" fmla="*/ 240 w 478"/>
                  <a:gd name="T9" fmla="*/ 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73"/>
                  <a:gd name="T17" fmla="*/ 478 w 478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73">
                    <a:moveTo>
                      <a:pt x="478" y="71"/>
                    </a:moveTo>
                    <a:lnTo>
                      <a:pt x="478" y="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78" y="71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4" name="Freeform 394"/>
              <p:cNvSpPr>
                <a:spLocks/>
              </p:cNvSpPr>
              <p:nvPr/>
            </p:nvSpPr>
            <p:spPr bwMode="auto">
              <a:xfrm>
                <a:off x="1658" y="1375"/>
                <a:ext cx="241" cy="37"/>
              </a:xfrm>
              <a:custGeom>
                <a:avLst/>
                <a:gdLst>
                  <a:gd name="T0" fmla="*/ 241 w 480"/>
                  <a:gd name="T1" fmla="*/ 36 h 75"/>
                  <a:gd name="T2" fmla="*/ 240 w 480"/>
                  <a:gd name="T3" fmla="*/ 37 h 75"/>
                  <a:gd name="T4" fmla="*/ 0 w 480"/>
                  <a:gd name="T5" fmla="*/ 1 h 75"/>
                  <a:gd name="T6" fmla="*/ 1 w 480"/>
                  <a:gd name="T7" fmla="*/ 0 h 75"/>
                  <a:gd name="T8" fmla="*/ 241 w 480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5"/>
                  <a:gd name="T17" fmla="*/ 480 w 480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5">
                    <a:moveTo>
                      <a:pt x="480" y="72"/>
                    </a:moveTo>
                    <a:lnTo>
                      <a:pt x="478" y="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80" y="72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5" name="Freeform 395"/>
              <p:cNvSpPr>
                <a:spLocks/>
              </p:cNvSpPr>
              <p:nvPr/>
            </p:nvSpPr>
            <p:spPr bwMode="auto">
              <a:xfrm>
                <a:off x="1658" y="1376"/>
                <a:ext cx="240" cy="37"/>
              </a:xfrm>
              <a:custGeom>
                <a:avLst/>
                <a:gdLst>
                  <a:gd name="T0" fmla="*/ 240 w 478"/>
                  <a:gd name="T1" fmla="*/ 36 h 75"/>
                  <a:gd name="T2" fmla="*/ 240 w 478"/>
                  <a:gd name="T3" fmla="*/ 37 h 75"/>
                  <a:gd name="T4" fmla="*/ 0 w 478"/>
                  <a:gd name="T5" fmla="*/ 1 h 75"/>
                  <a:gd name="T6" fmla="*/ 0 w 478"/>
                  <a:gd name="T7" fmla="*/ 0 h 75"/>
                  <a:gd name="T8" fmla="*/ 240 w 478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75"/>
                  <a:gd name="T17" fmla="*/ 478 w 478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75">
                    <a:moveTo>
                      <a:pt x="478" y="73"/>
                    </a:moveTo>
                    <a:lnTo>
                      <a:pt x="478" y="7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3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6" name="Freeform 396"/>
              <p:cNvSpPr>
                <a:spLocks/>
              </p:cNvSpPr>
              <p:nvPr/>
            </p:nvSpPr>
            <p:spPr bwMode="auto">
              <a:xfrm>
                <a:off x="1658" y="1377"/>
                <a:ext cx="240" cy="38"/>
              </a:xfrm>
              <a:custGeom>
                <a:avLst/>
                <a:gdLst>
                  <a:gd name="T0" fmla="*/ 240 w 478"/>
                  <a:gd name="T1" fmla="*/ 36 h 75"/>
                  <a:gd name="T2" fmla="*/ 240 w 478"/>
                  <a:gd name="T3" fmla="*/ 38 h 75"/>
                  <a:gd name="T4" fmla="*/ 0 w 478"/>
                  <a:gd name="T5" fmla="*/ 1 h 75"/>
                  <a:gd name="T6" fmla="*/ 0 w 478"/>
                  <a:gd name="T7" fmla="*/ 0 h 75"/>
                  <a:gd name="T8" fmla="*/ 240 w 478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75"/>
                  <a:gd name="T17" fmla="*/ 478 w 478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75">
                    <a:moveTo>
                      <a:pt x="478" y="72"/>
                    </a:moveTo>
                    <a:lnTo>
                      <a:pt x="478" y="7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8" y="72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7" name="Freeform 397"/>
              <p:cNvSpPr>
                <a:spLocks/>
              </p:cNvSpPr>
              <p:nvPr/>
            </p:nvSpPr>
            <p:spPr bwMode="auto">
              <a:xfrm>
                <a:off x="1657" y="1378"/>
                <a:ext cx="241" cy="42"/>
              </a:xfrm>
              <a:custGeom>
                <a:avLst/>
                <a:gdLst>
                  <a:gd name="T0" fmla="*/ 241 w 481"/>
                  <a:gd name="T1" fmla="*/ 36 h 85"/>
                  <a:gd name="T2" fmla="*/ 239 w 481"/>
                  <a:gd name="T3" fmla="*/ 42 h 85"/>
                  <a:gd name="T4" fmla="*/ 0 w 481"/>
                  <a:gd name="T5" fmla="*/ 6 h 85"/>
                  <a:gd name="T6" fmla="*/ 2 w 481"/>
                  <a:gd name="T7" fmla="*/ 0 h 85"/>
                  <a:gd name="T8" fmla="*/ 241 w 481"/>
                  <a:gd name="T9" fmla="*/ 3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85"/>
                  <a:gd name="T17" fmla="*/ 481 w 481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85">
                    <a:moveTo>
                      <a:pt x="481" y="73"/>
                    </a:moveTo>
                    <a:lnTo>
                      <a:pt x="478" y="85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481" y="73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8" name="Freeform 398"/>
              <p:cNvSpPr>
                <a:spLocks/>
              </p:cNvSpPr>
              <p:nvPr/>
            </p:nvSpPr>
            <p:spPr bwMode="auto">
              <a:xfrm>
                <a:off x="1658" y="1378"/>
                <a:ext cx="240" cy="37"/>
              </a:xfrm>
              <a:custGeom>
                <a:avLst/>
                <a:gdLst>
                  <a:gd name="T0" fmla="*/ 240 w 480"/>
                  <a:gd name="T1" fmla="*/ 36 h 75"/>
                  <a:gd name="T2" fmla="*/ 240 w 480"/>
                  <a:gd name="T3" fmla="*/ 37 h 75"/>
                  <a:gd name="T4" fmla="*/ 0 w 480"/>
                  <a:gd name="T5" fmla="*/ 1 h 75"/>
                  <a:gd name="T6" fmla="*/ 1 w 480"/>
                  <a:gd name="T7" fmla="*/ 0 h 75"/>
                  <a:gd name="T8" fmla="*/ 240 w 480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5"/>
                  <a:gd name="T17" fmla="*/ 480 w 480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5">
                    <a:moveTo>
                      <a:pt x="480" y="73"/>
                    </a:moveTo>
                    <a:lnTo>
                      <a:pt x="479" y="7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73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9" name="Freeform 399"/>
              <p:cNvSpPr>
                <a:spLocks/>
              </p:cNvSpPr>
              <p:nvPr/>
            </p:nvSpPr>
            <p:spPr bwMode="auto">
              <a:xfrm>
                <a:off x="1658" y="1380"/>
                <a:ext cx="239" cy="37"/>
              </a:xfrm>
              <a:custGeom>
                <a:avLst/>
                <a:gdLst>
                  <a:gd name="T0" fmla="*/ 239 w 479"/>
                  <a:gd name="T1" fmla="*/ 36 h 75"/>
                  <a:gd name="T2" fmla="*/ 239 w 479"/>
                  <a:gd name="T3" fmla="*/ 37 h 75"/>
                  <a:gd name="T4" fmla="*/ 0 w 479"/>
                  <a:gd name="T5" fmla="*/ 2 h 75"/>
                  <a:gd name="T6" fmla="*/ 0 w 479"/>
                  <a:gd name="T7" fmla="*/ 0 h 75"/>
                  <a:gd name="T8" fmla="*/ 239 w 479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75"/>
                  <a:gd name="T17" fmla="*/ 479 w 479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75">
                    <a:moveTo>
                      <a:pt x="479" y="72"/>
                    </a:moveTo>
                    <a:lnTo>
                      <a:pt x="479" y="7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9" y="72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0" name="Freeform 400"/>
              <p:cNvSpPr>
                <a:spLocks/>
              </p:cNvSpPr>
              <p:nvPr/>
            </p:nvSpPr>
            <p:spPr bwMode="auto">
              <a:xfrm>
                <a:off x="1657" y="1381"/>
                <a:ext cx="240" cy="38"/>
              </a:xfrm>
              <a:custGeom>
                <a:avLst/>
                <a:gdLst>
                  <a:gd name="T0" fmla="*/ 240 w 480"/>
                  <a:gd name="T1" fmla="*/ 36 h 75"/>
                  <a:gd name="T2" fmla="*/ 239 w 480"/>
                  <a:gd name="T3" fmla="*/ 38 h 75"/>
                  <a:gd name="T4" fmla="*/ 0 w 480"/>
                  <a:gd name="T5" fmla="*/ 1 h 75"/>
                  <a:gd name="T6" fmla="*/ 1 w 480"/>
                  <a:gd name="T7" fmla="*/ 0 h 75"/>
                  <a:gd name="T8" fmla="*/ 240 w 480"/>
                  <a:gd name="T9" fmla="*/ 36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5"/>
                  <a:gd name="T17" fmla="*/ 480 w 480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5">
                    <a:moveTo>
                      <a:pt x="480" y="71"/>
                    </a:moveTo>
                    <a:lnTo>
                      <a:pt x="478" y="75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80" y="71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1" name="Freeform 401"/>
              <p:cNvSpPr>
                <a:spLocks/>
              </p:cNvSpPr>
              <p:nvPr/>
            </p:nvSpPr>
            <p:spPr bwMode="auto">
              <a:xfrm>
                <a:off x="1657" y="1382"/>
                <a:ext cx="239" cy="38"/>
              </a:xfrm>
              <a:custGeom>
                <a:avLst/>
                <a:gdLst>
                  <a:gd name="T0" fmla="*/ 239 w 478"/>
                  <a:gd name="T1" fmla="*/ 37 h 77"/>
                  <a:gd name="T2" fmla="*/ 239 w 478"/>
                  <a:gd name="T3" fmla="*/ 38 h 77"/>
                  <a:gd name="T4" fmla="*/ 0 w 478"/>
                  <a:gd name="T5" fmla="*/ 2 h 77"/>
                  <a:gd name="T6" fmla="*/ 0 w 478"/>
                  <a:gd name="T7" fmla="*/ 0 h 77"/>
                  <a:gd name="T8" fmla="*/ 239 w 478"/>
                  <a:gd name="T9" fmla="*/ 37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77"/>
                  <a:gd name="T17" fmla="*/ 478 w 478"/>
                  <a:gd name="T18" fmla="*/ 77 h 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77">
                    <a:moveTo>
                      <a:pt x="478" y="74"/>
                    </a:moveTo>
                    <a:lnTo>
                      <a:pt x="478" y="7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8" y="74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2" name="Freeform 402"/>
              <p:cNvSpPr>
                <a:spLocks/>
              </p:cNvSpPr>
              <p:nvPr/>
            </p:nvSpPr>
            <p:spPr bwMode="auto">
              <a:xfrm>
                <a:off x="1655" y="1384"/>
                <a:ext cx="241" cy="43"/>
              </a:xfrm>
              <a:custGeom>
                <a:avLst/>
                <a:gdLst>
                  <a:gd name="T0" fmla="*/ 241 w 482"/>
                  <a:gd name="T1" fmla="*/ 37 h 86"/>
                  <a:gd name="T2" fmla="*/ 241 w 482"/>
                  <a:gd name="T3" fmla="*/ 43 h 86"/>
                  <a:gd name="T4" fmla="*/ 0 w 482"/>
                  <a:gd name="T5" fmla="*/ 5 h 86"/>
                  <a:gd name="T6" fmla="*/ 2 w 482"/>
                  <a:gd name="T7" fmla="*/ 0 h 86"/>
                  <a:gd name="T8" fmla="*/ 241 w 482"/>
                  <a:gd name="T9" fmla="*/ 37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6"/>
                  <a:gd name="T17" fmla="*/ 482 w 482"/>
                  <a:gd name="T18" fmla="*/ 86 h 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6">
                    <a:moveTo>
                      <a:pt x="482" y="73"/>
                    </a:moveTo>
                    <a:lnTo>
                      <a:pt x="481" y="86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482" y="73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3" name="Freeform 403"/>
              <p:cNvSpPr>
                <a:spLocks/>
              </p:cNvSpPr>
              <p:nvPr/>
            </p:nvSpPr>
            <p:spPr bwMode="auto">
              <a:xfrm>
                <a:off x="1656" y="1384"/>
                <a:ext cx="240" cy="39"/>
              </a:xfrm>
              <a:custGeom>
                <a:avLst/>
                <a:gdLst>
                  <a:gd name="T0" fmla="*/ 240 w 480"/>
                  <a:gd name="T1" fmla="*/ 37 h 78"/>
                  <a:gd name="T2" fmla="*/ 240 w 480"/>
                  <a:gd name="T3" fmla="*/ 39 h 78"/>
                  <a:gd name="T4" fmla="*/ 0 w 480"/>
                  <a:gd name="T5" fmla="*/ 1 h 78"/>
                  <a:gd name="T6" fmla="*/ 1 w 480"/>
                  <a:gd name="T7" fmla="*/ 0 h 78"/>
                  <a:gd name="T8" fmla="*/ 240 w 480"/>
                  <a:gd name="T9" fmla="*/ 37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78"/>
                  <a:gd name="T17" fmla="*/ 480 w 480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78">
                    <a:moveTo>
                      <a:pt x="480" y="73"/>
                    </a:moveTo>
                    <a:lnTo>
                      <a:pt x="479" y="7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0" y="73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4" name="Freeform 404"/>
              <p:cNvSpPr>
                <a:spLocks/>
              </p:cNvSpPr>
              <p:nvPr/>
            </p:nvSpPr>
            <p:spPr bwMode="auto">
              <a:xfrm>
                <a:off x="1656" y="1386"/>
                <a:ext cx="239" cy="39"/>
              </a:xfrm>
              <a:custGeom>
                <a:avLst/>
                <a:gdLst>
                  <a:gd name="T0" fmla="*/ 239 w 479"/>
                  <a:gd name="T1" fmla="*/ 38 h 78"/>
                  <a:gd name="T2" fmla="*/ 239 w 479"/>
                  <a:gd name="T3" fmla="*/ 39 h 78"/>
                  <a:gd name="T4" fmla="*/ 0 w 479"/>
                  <a:gd name="T5" fmla="*/ 2 h 78"/>
                  <a:gd name="T6" fmla="*/ 0 w 479"/>
                  <a:gd name="T7" fmla="*/ 0 h 78"/>
                  <a:gd name="T8" fmla="*/ 239 w 479"/>
                  <a:gd name="T9" fmla="*/ 3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78"/>
                  <a:gd name="T17" fmla="*/ 479 w 479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78">
                    <a:moveTo>
                      <a:pt x="479" y="75"/>
                    </a:moveTo>
                    <a:lnTo>
                      <a:pt x="479" y="7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479" y="75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5" name="Freeform 405"/>
              <p:cNvSpPr>
                <a:spLocks/>
              </p:cNvSpPr>
              <p:nvPr/>
            </p:nvSpPr>
            <p:spPr bwMode="auto">
              <a:xfrm>
                <a:off x="1655" y="1388"/>
                <a:ext cx="240" cy="39"/>
              </a:xfrm>
              <a:custGeom>
                <a:avLst/>
                <a:gdLst>
                  <a:gd name="T0" fmla="*/ 240 w 481"/>
                  <a:gd name="T1" fmla="*/ 37 h 78"/>
                  <a:gd name="T2" fmla="*/ 240 w 481"/>
                  <a:gd name="T3" fmla="*/ 39 h 78"/>
                  <a:gd name="T4" fmla="*/ 0 w 481"/>
                  <a:gd name="T5" fmla="*/ 1 h 78"/>
                  <a:gd name="T6" fmla="*/ 1 w 481"/>
                  <a:gd name="T7" fmla="*/ 0 h 78"/>
                  <a:gd name="T8" fmla="*/ 240 w 481"/>
                  <a:gd name="T9" fmla="*/ 37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78"/>
                  <a:gd name="T17" fmla="*/ 481 w 481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78">
                    <a:moveTo>
                      <a:pt x="481" y="73"/>
                    </a:moveTo>
                    <a:lnTo>
                      <a:pt x="481" y="7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81" y="73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6" name="Freeform 406"/>
              <p:cNvSpPr>
                <a:spLocks/>
              </p:cNvSpPr>
              <p:nvPr/>
            </p:nvSpPr>
            <p:spPr bwMode="auto">
              <a:xfrm>
                <a:off x="1655" y="1390"/>
                <a:ext cx="240" cy="44"/>
              </a:xfrm>
              <a:custGeom>
                <a:avLst/>
                <a:gdLst>
                  <a:gd name="T0" fmla="*/ 240 w 481"/>
                  <a:gd name="T1" fmla="*/ 38 h 88"/>
                  <a:gd name="T2" fmla="*/ 239 w 481"/>
                  <a:gd name="T3" fmla="*/ 44 h 88"/>
                  <a:gd name="T4" fmla="*/ 0 w 481"/>
                  <a:gd name="T5" fmla="*/ 7 h 88"/>
                  <a:gd name="T6" fmla="*/ 0 w 481"/>
                  <a:gd name="T7" fmla="*/ 0 h 88"/>
                  <a:gd name="T8" fmla="*/ 240 w 481"/>
                  <a:gd name="T9" fmla="*/ 38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88"/>
                  <a:gd name="T17" fmla="*/ 481 w 481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88">
                    <a:moveTo>
                      <a:pt x="481" y="75"/>
                    </a:moveTo>
                    <a:lnTo>
                      <a:pt x="479" y="88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481" y="75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7" name="Freeform 407"/>
              <p:cNvSpPr>
                <a:spLocks/>
              </p:cNvSpPr>
              <p:nvPr/>
            </p:nvSpPr>
            <p:spPr bwMode="auto">
              <a:xfrm>
                <a:off x="1654" y="1396"/>
                <a:ext cx="240" cy="44"/>
              </a:xfrm>
              <a:custGeom>
                <a:avLst/>
                <a:gdLst>
                  <a:gd name="T0" fmla="*/ 240 w 480"/>
                  <a:gd name="T1" fmla="*/ 37 h 88"/>
                  <a:gd name="T2" fmla="*/ 239 w 480"/>
                  <a:gd name="T3" fmla="*/ 44 h 88"/>
                  <a:gd name="T4" fmla="*/ 0 w 480"/>
                  <a:gd name="T5" fmla="*/ 6 h 88"/>
                  <a:gd name="T6" fmla="*/ 1 w 480"/>
                  <a:gd name="T7" fmla="*/ 0 h 88"/>
                  <a:gd name="T8" fmla="*/ 240 w 480"/>
                  <a:gd name="T9" fmla="*/ 37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8"/>
                  <a:gd name="T17" fmla="*/ 480 w 480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8">
                    <a:moveTo>
                      <a:pt x="480" y="74"/>
                    </a:moveTo>
                    <a:lnTo>
                      <a:pt x="478" y="88"/>
                    </a:lnTo>
                    <a:lnTo>
                      <a:pt x="0" y="13"/>
                    </a:lnTo>
                    <a:lnTo>
                      <a:pt x="1" y="0"/>
                    </a:lnTo>
                    <a:lnTo>
                      <a:pt x="480" y="74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8" name="Freeform 408"/>
              <p:cNvSpPr>
                <a:spLocks/>
              </p:cNvSpPr>
              <p:nvPr/>
            </p:nvSpPr>
            <p:spPr bwMode="auto">
              <a:xfrm>
                <a:off x="1654" y="1403"/>
                <a:ext cx="240" cy="44"/>
              </a:xfrm>
              <a:custGeom>
                <a:avLst/>
                <a:gdLst>
                  <a:gd name="T0" fmla="*/ 239 w 480"/>
                  <a:gd name="T1" fmla="*/ 38 h 88"/>
                  <a:gd name="T2" fmla="*/ 240 w 480"/>
                  <a:gd name="T3" fmla="*/ 44 h 88"/>
                  <a:gd name="T4" fmla="*/ 1 w 480"/>
                  <a:gd name="T5" fmla="*/ 6 h 88"/>
                  <a:gd name="T6" fmla="*/ 0 w 480"/>
                  <a:gd name="T7" fmla="*/ 0 h 88"/>
                  <a:gd name="T8" fmla="*/ 239 w 480"/>
                  <a:gd name="T9" fmla="*/ 38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8"/>
                  <a:gd name="T17" fmla="*/ 480 w 480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8">
                    <a:moveTo>
                      <a:pt x="478" y="75"/>
                    </a:moveTo>
                    <a:lnTo>
                      <a:pt x="480" y="88"/>
                    </a:lnTo>
                    <a:lnTo>
                      <a:pt x="1" y="12"/>
                    </a:lnTo>
                    <a:lnTo>
                      <a:pt x="0" y="0"/>
                    </a:lnTo>
                    <a:lnTo>
                      <a:pt x="478" y="75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29" name="Freeform 409"/>
              <p:cNvSpPr>
                <a:spLocks/>
              </p:cNvSpPr>
              <p:nvPr/>
            </p:nvSpPr>
            <p:spPr bwMode="auto">
              <a:xfrm>
                <a:off x="1655" y="1409"/>
                <a:ext cx="240" cy="44"/>
              </a:xfrm>
              <a:custGeom>
                <a:avLst/>
                <a:gdLst>
                  <a:gd name="T0" fmla="*/ 239 w 481"/>
                  <a:gd name="T1" fmla="*/ 38 h 88"/>
                  <a:gd name="T2" fmla="*/ 240 w 481"/>
                  <a:gd name="T3" fmla="*/ 44 h 88"/>
                  <a:gd name="T4" fmla="*/ 0 w 481"/>
                  <a:gd name="T5" fmla="*/ 6 h 88"/>
                  <a:gd name="T6" fmla="*/ 0 w 481"/>
                  <a:gd name="T7" fmla="*/ 0 h 88"/>
                  <a:gd name="T8" fmla="*/ 239 w 481"/>
                  <a:gd name="T9" fmla="*/ 38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88"/>
                  <a:gd name="T17" fmla="*/ 481 w 481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88">
                    <a:moveTo>
                      <a:pt x="479" y="76"/>
                    </a:moveTo>
                    <a:lnTo>
                      <a:pt x="481" y="88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479" y="7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0" name="Freeform 410"/>
              <p:cNvSpPr>
                <a:spLocks/>
              </p:cNvSpPr>
              <p:nvPr/>
            </p:nvSpPr>
            <p:spPr bwMode="auto">
              <a:xfrm>
                <a:off x="1655" y="1415"/>
                <a:ext cx="241" cy="44"/>
              </a:xfrm>
              <a:custGeom>
                <a:avLst/>
                <a:gdLst>
                  <a:gd name="T0" fmla="*/ 241 w 482"/>
                  <a:gd name="T1" fmla="*/ 38 h 90"/>
                  <a:gd name="T2" fmla="*/ 241 w 482"/>
                  <a:gd name="T3" fmla="*/ 44 h 90"/>
                  <a:gd name="T4" fmla="*/ 2 w 482"/>
                  <a:gd name="T5" fmla="*/ 6 h 90"/>
                  <a:gd name="T6" fmla="*/ 0 w 482"/>
                  <a:gd name="T7" fmla="*/ 0 h 90"/>
                  <a:gd name="T8" fmla="*/ 241 w 482"/>
                  <a:gd name="T9" fmla="*/ 38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90"/>
                  <a:gd name="T17" fmla="*/ 482 w 482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90">
                    <a:moveTo>
                      <a:pt x="481" y="77"/>
                    </a:moveTo>
                    <a:lnTo>
                      <a:pt x="482" y="90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481" y="77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1" name="Freeform 411"/>
              <p:cNvSpPr>
                <a:spLocks/>
              </p:cNvSpPr>
              <p:nvPr/>
            </p:nvSpPr>
            <p:spPr bwMode="auto">
              <a:xfrm>
                <a:off x="1655" y="1415"/>
                <a:ext cx="240" cy="40"/>
              </a:xfrm>
              <a:custGeom>
                <a:avLst/>
                <a:gdLst>
                  <a:gd name="T0" fmla="*/ 240 w 481"/>
                  <a:gd name="T1" fmla="*/ 38 h 82"/>
                  <a:gd name="T2" fmla="*/ 240 w 481"/>
                  <a:gd name="T3" fmla="*/ 40 h 82"/>
                  <a:gd name="T4" fmla="*/ 1 w 481"/>
                  <a:gd name="T5" fmla="*/ 2 h 82"/>
                  <a:gd name="T6" fmla="*/ 0 w 481"/>
                  <a:gd name="T7" fmla="*/ 0 h 82"/>
                  <a:gd name="T8" fmla="*/ 240 w 481"/>
                  <a:gd name="T9" fmla="*/ 38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82"/>
                  <a:gd name="T17" fmla="*/ 481 w 481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82">
                    <a:moveTo>
                      <a:pt x="481" y="77"/>
                    </a:moveTo>
                    <a:lnTo>
                      <a:pt x="481" y="82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481" y="77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2" name="Freeform 412"/>
              <p:cNvSpPr>
                <a:spLocks/>
              </p:cNvSpPr>
              <p:nvPr/>
            </p:nvSpPr>
            <p:spPr bwMode="auto">
              <a:xfrm>
                <a:off x="1656" y="1417"/>
                <a:ext cx="239" cy="40"/>
              </a:xfrm>
              <a:custGeom>
                <a:avLst/>
                <a:gdLst>
                  <a:gd name="T0" fmla="*/ 239 w 479"/>
                  <a:gd name="T1" fmla="*/ 39 h 80"/>
                  <a:gd name="T2" fmla="*/ 239 w 479"/>
                  <a:gd name="T3" fmla="*/ 40 h 80"/>
                  <a:gd name="T4" fmla="*/ 0 w 479"/>
                  <a:gd name="T5" fmla="*/ 2 h 80"/>
                  <a:gd name="T6" fmla="*/ 0 w 479"/>
                  <a:gd name="T7" fmla="*/ 0 h 80"/>
                  <a:gd name="T8" fmla="*/ 239 w 479"/>
                  <a:gd name="T9" fmla="*/ 39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80"/>
                  <a:gd name="T17" fmla="*/ 479 w 479"/>
                  <a:gd name="T18" fmla="*/ 80 h 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80">
                    <a:moveTo>
                      <a:pt x="479" y="77"/>
                    </a:moveTo>
                    <a:lnTo>
                      <a:pt x="479" y="8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9" y="77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3" name="Freeform 413"/>
              <p:cNvSpPr>
                <a:spLocks/>
              </p:cNvSpPr>
              <p:nvPr/>
            </p:nvSpPr>
            <p:spPr bwMode="auto">
              <a:xfrm>
                <a:off x="1656" y="1419"/>
                <a:ext cx="240" cy="40"/>
              </a:xfrm>
              <a:custGeom>
                <a:avLst/>
                <a:gdLst>
                  <a:gd name="T0" fmla="*/ 240 w 480"/>
                  <a:gd name="T1" fmla="*/ 38 h 81"/>
                  <a:gd name="T2" fmla="*/ 240 w 480"/>
                  <a:gd name="T3" fmla="*/ 40 h 81"/>
                  <a:gd name="T4" fmla="*/ 1 w 480"/>
                  <a:gd name="T5" fmla="*/ 1 h 81"/>
                  <a:gd name="T6" fmla="*/ 0 w 480"/>
                  <a:gd name="T7" fmla="*/ 0 h 81"/>
                  <a:gd name="T8" fmla="*/ 240 w 480"/>
                  <a:gd name="T9" fmla="*/ 38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1"/>
                  <a:gd name="T17" fmla="*/ 480 w 480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1">
                    <a:moveTo>
                      <a:pt x="479" y="76"/>
                    </a:moveTo>
                    <a:lnTo>
                      <a:pt x="480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9" y="76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4" name="Freeform 414"/>
              <p:cNvSpPr>
                <a:spLocks/>
              </p:cNvSpPr>
              <p:nvPr/>
            </p:nvSpPr>
            <p:spPr bwMode="auto">
              <a:xfrm>
                <a:off x="1657" y="1420"/>
                <a:ext cx="241" cy="45"/>
              </a:xfrm>
              <a:custGeom>
                <a:avLst/>
                <a:gdLst>
                  <a:gd name="T0" fmla="*/ 239 w 481"/>
                  <a:gd name="T1" fmla="*/ 39 h 90"/>
                  <a:gd name="T2" fmla="*/ 241 w 481"/>
                  <a:gd name="T3" fmla="*/ 45 h 90"/>
                  <a:gd name="T4" fmla="*/ 2 w 481"/>
                  <a:gd name="T5" fmla="*/ 6 h 90"/>
                  <a:gd name="T6" fmla="*/ 0 w 481"/>
                  <a:gd name="T7" fmla="*/ 0 h 90"/>
                  <a:gd name="T8" fmla="*/ 239 w 481"/>
                  <a:gd name="T9" fmla="*/ 39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90"/>
                  <a:gd name="T17" fmla="*/ 481 w 481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90">
                    <a:moveTo>
                      <a:pt x="478" y="78"/>
                    </a:moveTo>
                    <a:lnTo>
                      <a:pt x="481" y="90"/>
                    </a:lnTo>
                    <a:lnTo>
                      <a:pt x="3" y="11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5" name="Freeform 415"/>
              <p:cNvSpPr>
                <a:spLocks/>
              </p:cNvSpPr>
              <p:nvPr/>
            </p:nvSpPr>
            <p:spPr bwMode="auto">
              <a:xfrm>
                <a:off x="1657" y="1420"/>
                <a:ext cx="239" cy="41"/>
              </a:xfrm>
              <a:custGeom>
                <a:avLst/>
                <a:gdLst>
                  <a:gd name="T0" fmla="*/ 239 w 478"/>
                  <a:gd name="T1" fmla="*/ 39 h 81"/>
                  <a:gd name="T2" fmla="*/ 239 w 478"/>
                  <a:gd name="T3" fmla="*/ 41 h 81"/>
                  <a:gd name="T4" fmla="*/ 0 w 478"/>
                  <a:gd name="T5" fmla="*/ 2 h 81"/>
                  <a:gd name="T6" fmla="*/ 0 w 478"/>
                  <a:gd name="T7" fmla="*/ 0 h 81"/>
                  <a:gd name="T8" fmla="*/ 239 w 478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81"/>
                  <a:gd name="T17" fmla="*/ 478 w 478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81">
                    <a:moveTo>
                      <a:pt x="478" y="78"/>
                    </a:moveTo>
                    <a:lnTo>
                      <a:pt x="478" y="8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6" name="Freeform 416"/>
              <p:cNvSpPr>
                <a:spLocks/>
              </p:cNvSpPr>
              <p:nvPr/>
            </p:nvSpPr>
            <p:spPr bwMode="auto">
              <a:xfrm>
                <a:off x="1657" y="1422"/>
                <a:ext cx="240" cy="40"/>
              </a:xfrm>
              <a:custGeom>
                <a:avLst/>
                <a:gdLst>
                  <a:gd name="T0" fmla="*/ 239 w 480"/>
                  <a:gd name="T1" fmla="*/ 39 h 80"/>
                  <a:gd name="T2" fmla="*/ 240 w 480"/>
                  <a:gd name="T3" fmla="*/ 40 h 80"/>
                  <a:gd name="T4" fmla="*/ 1 w 480"/>
                  <a:gd name="T5" fmla="*/ 1 h 80"/>
                  <a:gd name="T6" fmla="*/ 0 w 480"/>
                  <a:gd name="T7" fmla="*/ 0 h 80"/>
                  <a:gd name="T8" fmla="*/ 239 w 480"/>
                  <a:gd name="T9" fmla="*/ 39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0"/>
                  <a:gd name="T17" fmla="*/ 480 w 480"/>
                  <a:gd name="T18" fmla="*/ 80 h 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0">
                    <a:moveTo>
                      <a:pt x="478" y="78"/>
                    </a:moveTo>
                    <a:lnTo>
                      <a:pt x="480" y="80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7" name="Freeform 417"/>
              <p:cNvSpPr>
                <a:spLocks/>
              </p:cNvSpPr>
              <p:nvPr/>
            </p:nvSpPr>
            <p:spPr bwMode="auto">
              <a:xfrm>
                <a:off x="1658" y="1424"/>
                <a:ext cx="239" cy="40"/>
              </a:xfrm>
              <a:custGeom>
                <a:avLst/>
                <a:gdLst>
                  <a:gd name="T0" fmla="*/ 239 w 479"/>
                  <a:gd name="T1" fmla="*/ 39 h 80"/>
                  <a:gd name="T2" fmla="*/ 239 w 479"/>
                  <a:gd name="T3" fmla="*/ 40 h 80"/>
                  <a:gd name="T4" fmla="*/ 0 w 479"/>
                  <a:gd name="T5" fmla="*/ 1 h 80"/>
                  <a:gd name="T6" fmla="*/ 0 w 479"/>
                  <a:gd name="T7" fmla="*/ 0 h 80"/>
                  <a:gd name="T8" fmla="*/ 239 w 479"/>
                  <a:gd name="T9" fmla="*/ 39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9"/>
                  <a:gd name="T16" fmla="*/ 0 h 80"/>
                  <a:gd name="T17" fmla="*/ 479 w 479"/>
                  <a:gd name="T18" fmla="*/ 80 h 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9" h="80">
                    <a:moveTo>
                      <a:pt x="479" y="77"/>
                    </a:moveTo>
                    <a:lnTo>
                      <a:pt x="479" y="8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79" y="77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8" name="Freeform 418"/>
              <p:cNvSpPr>
                <a:spLocks/>
              </p:cNvSpPr>
              <p:nvPr/>
            </p:nvSpPr>
            <p:spPr bwMode="auto">
              <a:xfrm>
                <a:off x="1658" y="1425"/>
                <a:ext cx="240" cy="40"/>
              </a:xfrm>
              <a:custGeom>
                <a:avLst/>
                <a:gdLst>
                  <a:gd name="T0" fmla="*/ 240 w 480"/>
                  <a:gd name="T1" fmla="*/ 38 h 82"/>
                  <a:gd name="T2" fmla="*/ 240 w 480"/>
                  <a:gd name="T3" fmla="*/ 40 h 82"/>
                  <a:gd name="T4" fmla="*/ 1 w 480"/>
                  <a:gd name="T5" fmla="*/ 1 h 82"/>
                  <a:gd name="T6" fmla="*/ 0 w 480"/>
                  <a:gd name="T7" fmla="*/ 0 h 82"/>
                  <a:gd name="T8" fmla="*/ 240 w 480"/>
                  <a:gd name="T9" fmla="*/ 38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2"/>
                  <a:gd name="T17" fmla="*/ 480 w 480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2">
                    <a:moveTo>
                      <a:pt x="479" y="78"/>
                    </a:moveTo>
                    <a:lnTo>
                      <a:pt x="480" y="82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9" y="78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39" name="Freeform 419"/>
              <p:cNvSpPr>
                <a:spLocks/>
              </p:cNvSpPr>
              <p:nvPr/>
            </p:nvSpPr>
            <p:spPr bwMode="auto">
              <a:xfrm>
                <a:off x="1658" y="1426"/>
                <a:ext cx="241" cy="44"/>
              </a:xfrm>
              <a:custGeom>
                <a:avLst/>
                <a:gdLst>
                  <a:gd name="T0" fmla="*/ 239 w 482"/>
                  <a:gd name="T1" fmla="*/ 39 h 89"/>
                  <a:gd name="T2" fmla="*/ 241 w 482"/>
                  <a:gd name="T3" fmla="*/ 44 h 89"/>
                  <a:gd name="T4" fmla="*/ 2 w 482"/>
                  <a:gd name="T5" fmla="*/ 5 h 89"/>
                  <a:gd name="T6" fmla="*/ 0 w 482"/>
                  <a:gd name="T7" fmla="*/ 0 h 89"/>
                  <a:gd name="T8" fmla="*/ 239 w 482"/>
                  <a:gd name="T9" fmla="*/ 39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9"/>
                  <a:gd name="T17" fmla="*/ 482 w 482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9">
                    <a:moveTo>
                      <a:pt x="478" y="79"/>
                    </a:moveTo>
                    <a:lnTo>
                      <a:pt x="482" y="89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0" name="Freeform 420"/>
              <p:cNvSpPr>
                <a:spLocks/>
              </p:cNvSpPr>
              <p:nvPr/>
            </p:nvSpPr>
            <p:spPr bwMode="auto">
              <a:xfrm>
                <a:off x="1658" y="1426"/>
                <a:ext cx="240" cy="40"/>
              </a:xfrm>
              <a:custGeom>
                <a:avLst/>
                <a:gdLst>
                  <a:gd name="T0" fmla="*/ 240 w 478"/>
                  <a:gd name="T1" fmla="*/ 40 h 80"/>
                  <a:gd name="T2" fmla="*/ 240 w 478"/>
                  <a:gd name="T3" fmla="*/ 40 h 80"/>
                  <a:gd name="T4" fmla="*/ 0 w 478"/>
                  <a:gd name="T5" fmla="*/ 2 h 80"/>
                  <a:gd name="T6" fmla="*/ 0 w 478"/>
                  <a:gd name="T7" fmla="*/ 0 h 80"/>
                  <a:gd name="T8" fmla="*/ 240 w 478"/>
                  <a:gd name="T9" fmla="*/ 40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80"/>
                  <a:gd name="T17" fmla="*/ 478 w 478"/>
                  <a:gd name="T18" fmla="*/ 80 h 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80">
                    <a:moveTo>
                      <a:pt x="478" y="79"/>
                    </a:moveTo>
                    <a:lnTo>
                      <a:pt x="478" y="8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1" name="Freeform 421"/>
              <p:cNvSpPr>
                <a:spLocks/>
              </p:cNvSpPr>
              <p:nvPr/>
            </p:nvSpPr>
            <p:spPr bwMode="auto">
              <a:xfrm>
                <a:off x="1658" y="1428"/>
                <a:ext cx="241" cy="40"/>
              </a:xfrm>
              <a:custGeom>
                <a:avLst/>
                <a:gdLst>
                  <a:gd name="T0" fmla="*/ 240 w 480"/>
                  <a:gd name="T1" fmla="*/ 38 h 80"/>
                  <a:gd name="T2" fmla="*/ 241 w 480"/>
                  <a:gd name="T3" fmla="*/ 40 h 80"/>
                  <a:gd name="T4" fmla="*/ 1 w 480"/>
                  <a:gd name="T5" fmla="*/ 1 h 80"/>
                  <a:gd name="T6" fmla="*/ 0 w 480"/>
                  <a:gd name="T7" fmla="*/ 0 h 80"/>
                  <a:gd name="T8" fmla="*/ 240 w 480"/>
                  <a:gd name="T9" fmla="*/ 38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0"/>
                  <a:gd name="T17" fmla="*/ 480 w 480"/>
                  <a:gd name="T18" fmla="*/ 80 h 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0">
                    <a:moveTo>
                      <a:pt x="478" y="76"/>
                    </a:moveTo>
                    <a:lnTo>
                      <a:pt x="480" y="80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478" y="76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2" name="Freeform 422"/>
              <p:cNvSpPr>
                <a:spLocks/>
              </p:cNvSpPr>
              <p:nvPr/>
            </p:nvSpPr>
            <p:spPr bwMode="auto">
              <a:xfrm>
                <a:off x="1659" y="1429"/>
                <a:ext cx="240" cy="40"/>
              </a:xfrm>
              <a:custGeom>
                <a:avLst/>
                <a:gdLst>
                  <a:gd name="T0" fmla="*/ 240 w 478"/>
                  <a:gd name="T1" fmla="*/ 39 h 82"/>
                  <a:gd name="T2" fmla="*/ 240 w 478"/>
                  <a:gd name="T3" fmla="*/ 40 h 82"/>
                  <a:gd name="T4" fmla="*/ 0 w 478"/>
                  <a:gd name="T5" fmla="*/ 2 h 82"/>
                  <a:gd name="T6" fmla="*/ 0 w 478"/>
                  <a:gd name="T7" fmla="*/ 0 h 82"/>
                  <a:gd name="T8" fmla="*/ 240 w 478"/>
                  <a:gd name="T9" fmla="*/ 39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82"/>
                  <a:gd name="T17" fmla="*/ 478 w 478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82">
                    <a:moveTo>
                      <a:pt x="478" y="79"/>
                    </a:moveTo>
                    <a:lnTo>
                      <a:pt x="478" y="8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3" name="Freeform 423"/>
              <p:cNvSpPr>
                <a:spLocks/>
              </p:cNvSpPr>
              <p:nvPr/>
            </p:nvSpPr>
            <p:spPr bwMode="auto">
              <a:xfrm>
                <a:off x="1659" y="1430"/>
                <a:ext cx="240" cy="40"/>
              </a:xfrm>
              <a:custGeom>
                <a:avLst/>
                <a:gdLst>
                  <a:gd name="T0" fmla="*/ 239 w 480"/>
                  <a:gd name="T1" fmla="*/ 39 h 80"/>
                  <a:gd name="T2" fmla="*/ 240 w 480"/>
                  <a:gd name="T3" fmla="*/ 40 h 80"/>
                  <a:gd name="T4" fmla="*/ 1 w 480"/>
                  <a:gd name="T5" fmla="*/ 1 h 80"/>
                  <a:gd name="T6" fmla="*/ 0 w 480"/>
                  <a:gd name="T7" fmla="*/ 0 h 80"/>
                  <a:gd name="T8" fmla="*/ 239 w 480"/>
                  <a:gd name="T9" fmla="*/ 39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0"/>
                  <a:gd name="T17" fmla="*/ 480 w 480"/>
                  <a:gd name="T18" fmla="*/ 80 h 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0">
                    <a:moveTo>
                      <a:pt x="478" y="78"/>
                    </a:moveTo>
                    <a:lnTo>
                      <a:pt x="480" y="80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4" name="Freeform 424"/>
              <p:cNvSpPr>
                <a:spLocks/>
              </p:cNvSpPr>
              <p:nvPr/>
            </p:nvSpPr>
            <p:spPr bwMode="auto">
              <a:xfrm>
                <a:off x="1660" y="1431"/>
                <a:ext cx="241" cy="44"/>
              </a:xfrm>
              <a:custGeom>
                <a:avLst/>
                <a:gdLst>
                  <a:gd name="T0" fmla="*/ 240 w 482"/>
                  <a:gd name="T1" fmla="*/ 40 h 88"/>
                  <a:gd name="T2" fmla="*/ 241 w 482"/>
                  <a:gd name="T3" fmla="*/ 44 h 88"/>
                  <a:gd name="T4" fmla="*/ 2 w 482"/>
                  <a:gd name="T5" fmla="*/ 5 h 88"/>
                  <a:gd name="T6" fmla="*/ 0 w 482"/>
                  <a:gd name="T7" fmla="*/ 0 h 88"/>
                  <a:gd name="T8" fmla="*/ 240 w 482"/>
                  <a:gd name="T9" fmla="*/ 40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8"/>
                  <a:gd name="T17" fmla="*/ 482 w 482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8">
                    <a:moveTo>
                      <a:pt x="479" y="79"/>
                    </a:moveTo>
                    <a:lnTo>
                      <a:pt x="482" y="88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479" y="79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5" name="Freeform 425"/>
              <p:cNvSpPr>
                <a:spLocks/>
              </p:cNvSpPr>
              <p:nvPr/>
            </p:nvSpPr>
            <p:spPr bwMode="auto">
              <a:xfrm>
                <a:off x="1660" y="1431"/>
                <a:ext cx="240" cy="41"/>
              </a:xfrm>
              <a:custGeom>
                <a:avLst/>
                <a:gdLst>
                  <a:gd name="T0" fmla="*/ 240 w 480"/>
                  <a:gd name="T1" fmla="*/ 40 h 82"/>
                  <a:gd name="T2" fmla="*/ 240 w 480"/>
                  <a:gd name="T3" fmla="*/ 41 h 82"/>
                  <a:gd name="T4" fmla="*/ 1 w 480"/>
                  <a:gd name="T5" fmla="*/ 2 h 82"/>
                  <a:gd name="T6" fmla="*/ 0 w 480"/>
                  <a:gd name="T7" fmla="*/ 0 h 82"/>
                  <a:gd name="T8" fmla="*/ 240 w 480"/>
                  <a:gd name="T9" fmla="*/ 4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2"/>
                  <a:gd name="T17" fmla="*/ 480 w 480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2">
                    <a:moveTo>
                      <a:pt x="479" y="79"/>
                    </a:moveTo>
                    <a:lnTo>
                      <a:pt x="480" y="82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79" y="79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6" name="Freeform 426"/>
              <p:cNvSpPr>
                <a:spLocks/>
              </p:cNvSpPr>
              <p:nvPr/>
            </p:nvSpPr>
            <p:spPr bwMode="auto">
              <a:xfrm>
                <a:off x="1661" y="1433"/>
                <a:ext cx="240" cy="41"/>
              </a:xfrm>
              <a:custGeom>
                <a:avLst/>
                <a:gdLst>
                  <a:gd name="T0" fmla="*/ 239 w 480"/>
                  <a:gd name="T1" fmla="*/ 39 h 81"/>
                  <a:gd name="T2" fmla="*/ 240 w 480"/>
                  <a:gd name="T3" fmla="*/ 41 h 81"/>
                  <a:gd name="T4" fmla="*/ 1 w 480"/>
                  <a:gd name="T5" fmla="*/ 2 h 81"/>
                  <a:gd name="T6" fmla="*/ 0 w 480"/>
                  <a:gd name="T7" fmla="*/ 0 h 81"/>
                  <a:gd name="T8" fmla="*/ 239 w 480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1"/>
                  <a:gd name="T17" fmla="*/ 480 w 480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1">
                    <a:moveTo>
                      <a:pt x="478" y="78"/>
                    </a:moveTo>
                    <a:lnTo>
                      <a:pt x="480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7" name="Freeform 427"/>
              <p:cNvSpPr>
                <a:spLocks/>
              </p:cNvSpPr>
              <p:nvPr/>
            </p:nvSpPr>
            <p:spPr bwMode="auto">
              <a:xfrm>
                <a:off x="1662" y="1435"/>
                <a:ext cx="239" cy="40"/>
              </a:xfrm>
              <a:custGeom>
                <a:avLst/>
                <a:gdLst>
                  <a:gd name="T0" fmla="*/ 239 w 478"/>
                  <a:gd name="T1" fmla="*/ 39 h 81"/>
                  <a:gd name="T2" fmla="*/ 239 w 478"/>
                  <a:gd name="T3" fmla="*/ 40 h 81"/>
                  <a:gd name="T4" fmla="*/ 0 w 478"/>
                  <a:gd name="T5" fmla="*/ 1 h 81"/>
                  <a:gd name="T6" fmla="*/ 0 w 478"/>
                  <a:gd name="T7" fmla="*/ 0 h 81"/>
                  <a:gd name="T8" fmla="*/ 239 w 478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8"/>
                  <a:gd name="T16" fmla="*/ 0 h 81"/>
                  <a:gd name="T17" fmla="*/ 478 w 478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8" h="81">
                    <a:moveTo>
                      <a:pt x="478" y="78"/>
                    </a:moveTo>
                    <a:lnTo>
                      <a:pt x="478" y="8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8" name="Freeform 428"/>
              <p:cNvSpPr>
                <a:spLocks/>
              </p:cNvSpPr>
              <p:nvPr/>
            </p:nvSpPr>
            <p:spPr bwMode="auto">
              <a:xfrm>
                <a:off x="1662" y="1436"/>
                <a:ext cx="242" cy="44"/>
              </a:xfrm>
              <a:custGeom>
                <a:avLst/>
                <a:gdLst>
                  <a:gd name="T0" fmla="*/ 239 w 485"/>
                  <a:gd name="T1" fmla="*/ 39 h 88"/>
                  <a:gd name="T2" fmla="*/ 242 w 485"/>
                  <a:gd name="T3" fmla="*/ 44 h 88"/>
                  <a:gd name="T4" fmla="*/ 2 w 485"/>
                  <a:gd name="T5" fmla="*/ 5 h 88"/>
                  <a:gd name="T6" fmla="*/ 0 w 485"/>
                  <a:gd name="T7" fmla="*/ 0 h 88"/>
                  <a:gd name="T8" fmla="*/ 239 w 485"/>
                  <a:gd name="T9" fmla="*/ 39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88"/>
                  <a:gd name="T17" fmla="*/ 485 w 485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88">
                    <a:moveTo>
                      <a:pt x="478" y="78"/>
                    </a:moveTo>
                    <a:lnTo>
                      <a:pt x="485" y="88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9" name="Freeform 429"/>
              <p:cNvSpPr>
                <a:spLocks/>
              </p:cNvSpPr>
              <p:nvPr/>
            </p:nvSpPr>
            <p:spPr bwMode="auto">
              <a:xfrm>
                <a:off x="1662" y="1436"/>
                <a:ext cx="240" cy="41"/>
              </a:xfrm>
              <a:custGeom>
                <a:avLst/>
                <a:gdLst>
                  <a:gd name="T0" fmla="*/ 239 w 480"/>
                  <a:gd name="T1" fmla="*/ 39 h 82"/>
                  <a:gd name="T2" fmla="*/ 240 w 480"/>
                  <a:gd name="T3" fmla="*/ 41 h 82"/>
                  <a:gd name="T4" fmla="*/ 1 w 480"/>
                  <a:gd name="T5" fmla="*/ 2 h 82"/>
                  <a:gd name="T6" fmla="*/ 0 w 480"/>
                  <a:gd name="T7" fmla="*/ 0 h 82"/>
                  <a:gd name="T8" fmla="*/ 239 w 480"/>
                  <a:gd name="T9" fmla="*/ 39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2"/>
                  <a:gd name="T17" fmla="*/ 480 w 480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2">
                    <a:moveTo>
                      <a:pt x="478" y="78"/>
                    </a:moveTo>
                    <a:lnTo>
                      <a:pt x="480" y="82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0" name="Freeform 430"/>
              <p:cNvSpPr>
                <a:spLocks/>
              </p:cNvSpPr>
              <p:nvPr/>
            </p:nvSpPr>
            <p:spPr bwMode="auto">
              <a:xfrm>
                <a:off x="1663" y="1438"/>
                <a:ext cx="241" cy="41"/>
              </a:xfrm>
              <a:custGeom>
                <a:avLst/>
                <a:gdLst>
                  <a:gd name="T0" fmla="*/ 240 w 482"/>
                  <a:gd name="T1" fmla="*/ 39 h 81"/>
                  <a:gd name="T2" fmla="*/ 241 w 482"/>
                  <a:gd name="T3" fmla="*/ 41 h 81"/>
                  <a:gd name="T4" fmla="*/ 1 w 482"/>
                  <a:gd name="T5" fmla="*/ 2 h 81"/>
                  <a:gd name="T6" fmla="*/ 0 w 482"/>
                  <a:gd name="T7" fmla="*/ 0 h 81"/>
                  <a:gd name="T8" fmla="*/ 240 w 482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1"/>
                  <a:gd name="T17" fmla="*/ 482 w 482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1">
                    <a:moveTo>
                      <a:pt x="479" y="78"/>
                    </a:moveTo>
                    <a:lnTo>
                      <a:pt x="482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9" y="78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1" name="Freeform 431"/>
              <p:cNvSpPr>
                <a:spLocks/>
              </p:cNvSpPr>
              <p:nvPr/>
            </p:nvSpPr>
            <p:spPr bwMode="auto">
              <a:xfrm>
                <a:off x="1663" y="1440"/>
                <a:ext cx="241" cy="40"/>
              </a:xfrm>
              <a:custGeom>
                <a:avLst/>
                <a:gdLst>
                  <a:gd name="T0" fmla="*/ 240 w 482"/>
                  <a:gd name="T1" fmla="*/ 39 h 81"/>
                  <a:gd name="T2" fmla="*/ 241 w 482"/>
                  <a:gd name="T3" fmla="*/ 40 h 81"/>
                  <a:gd name="T4" fmla="*/ 1 w 482"/>
                  <a:gd name="T5" fmla="*/ 1 h 81"/>
                  <a:gd name="T6" fmla="*/ 0 w 482"/>
                  <a:gd name="T7" fmla="*/ 0 h 81"/>
                  <a:gd name="T8" fmla="*/ 240 w 482"/>
                  <a:gd name="T9" fmla="*/ 39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1"/>
                  <a:gd name="T17" fmla="*/ 482 w 482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1">
                    <a:moveTo>
                      <a:pt x="480" y="78"/>
                    </a:moveTo>
                    <a:lnTo>
                      <a:pt x="482" y="81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480" y="78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2" name="Freeform 432"/>
              <p:cNvSpPr>
                <a:spLocks/>
              </p:cNvSpPr>
              <p:nvPr/>
            </p:nvSpPr>
            <p:spPr bwMode="auto">
              <a:xfrm>
                <a:off x="1664" y="1440"/>
                <a:ext cx="243" cy="44"/>
              </a:xfrm>
              <a:custGeom>
                <a:avLst/>
                <a:gdLst>
                  <a:gd name="T0" fmla="*/ 240 w 485"/>
                  <a:gd name="T1" fmla="*/ 40 h 88"/>
                  <a:gd name="T2" fmla="*/ 243 w 485"/>
                  <a:gd name="T3" fmla="*/ 44 h 88"/>
                  <a:gd name="T4" fmla="*/ 3 w 485"/>
                  <a:gd name="T5" fmla="*/ 4 h 88"/>
                  <a:gd name="T6" fmla="*/ 0 w 485"/>
                  <a:gd name="T7" fmla="*/ 0 h 88"/>
                  <a:gd name="T8" fmla="*/ 240 w 485"/>
                  <a:gd name="T9" fmla="*/ 40 h 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88"/>
                  <a:gd name="T17" fmla="*/ 485 w 485"/>
                  <a:gd name="T18" fmla="*/ 88 h 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88">
                    <a:moveTo>
                      <a:pt x="480" y="79"/>
                    </a:moveTo>
                    <a:lnTo>
                      <a:pt x="485" y="88"/>
                    </a:lnTo>
                    <a:lnTo>
                      <a:pt x="6" y="8"/>
                    </a:lnTo>
                    <a:lnTo>
                      <a:pt x="0" y="0"/>
                    </a:lnTo>
                    <a:lnTo>
                      <a:pt x="480" y="7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3" name="Freeform 433"/>
              <p:cNvSpPr>
                <a:spLocks/>
              </p:cNvSpPr>
              <p:nvPr/>
            </p:nvSpPr>
            <p:spPr bwMode="auto">
              <a:xfrm>
                <a:off x="1664" y="1440"/>
                <a:ext cx="241" cy="42"/>
              </a:xfrm>
              <a:custGeom>
                <a:avLst/>
                <a:gdLst>
                  <a:gd name="T0" fmla="*/ 240 w 481"/>
                  <a:gd name="T1" fmla="*/ 40 h 83"/>
                  <a:gd name="T2" fmla="*/ 241 w 481"/>
                  <a:gd name="T3" fmla="*/ 42 h 83"/>
                  <a:gd name="T4" fmla="*/ 2 w 481"/>
                  <a:gd name="T5" fmla="*/ 2 h 83"/>
                  <a:gd name="T6" fmla="*/ 0 w 481"/>
                  <a:gd name="T7" fmla="*/ 0 h 83"/>
                  <a:gd name="T8" fmla="*/ 240 w 481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83"/>
                  <a:gd name="T17" fmla="*/ 481 w 481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83">
                    <a:moveTo>
                      <a:pt x="480" y="79"/>
                    </a:moveTo>
                    <a:lnTo>
                      <a:pt x="481" y="8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480" y="7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4" name="Freeform 434"/>
              <p:cNvSpPr>
                <a:spLocks/>
              </p:cNvSpPr>
              <p:nvPr/>
            </p:nvSpPr>
            <p:spPr bwMode="auto">
              <a:xfrm>
                <a:off x="1666" y="1442"/>
                <a:ext cx="240" cy="41"/>
              </a:xfrm>
              <a:custGeom>
                <a:avLst/>
                <a:gdLst>
                  <a:gd name="T0" fmla="*/ 239 w 480"/>
                  <a:gd name="T1" fmla="*/ 40 h 81"/>
                  <a:gd name="T2" fmla="*/ 240 w 480"/>
                  <a:gd name="T3" fmla="*/ 41 h 81"/>
                  <a:gd name="T4" fmla="*/ 1 w 480"/>
                  <a:gd name="T5" fmla="*/ 2 h 81"/>
                  <a:gd name="T6" fmla="*/ 0 w 480"/>
                  <a:gd name="T7" fmla="*/ 0 h 81"/>
                  <a:gd name="T8" fmla="*/ 239 w 480"/>
                  <a:gd name="T9" fmla="*/ 40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1"/>
                  <a:gd name="T17" fmla="*/ 480 w 480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1">
                    <a:moveTo>
                      <a:pt x="478" y="80"/>
                    </a:moveTo>
                    <a:lnTo>
                      <a:pt x="480" y="8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478" y="80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5" name="Freeform 435"/>
              <p:cNvSpPr>
                <a:spLocks/>
              </p:cNvSpPr>
              <p:nvPr/>
            </p:nvSpPr>
            <p:spPr bwMode="auto">
              <a:xfrm>
                <a:off x="1667" y="1444"/>
                <a:ext cx="240" cy="40"/>
              </a:xfrm>
              <a:custGeom>
                <a:avLst/>
                <a:gdLst>
                  <a:gd name="T0" fmla="*/ 239 w 480"/>
                  <a:gd name="T1" fmla="*/ 38 h 82"/>
                  <a:gd name="T2" fmla="*/ 240 w 480"/>
                  <a:gd name="T3" fmla="*/ 40 h 82"/>
                  <a:gd name="T4" fmla="*/ 1 w 480"/>
                  <a:gd name="T5" fmla="*/ 1 h 82"/>
                  <a:gd name="T6" fmla="*/ 0 w 480"/>
                  <a:gd name="T7" fmla="*/ 0 h 82"/>
                  <a:gd name="T8" fmla="*/ 239 w 480"/>
                  <a:gd name="T9" fmla="*/ 38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82"/>
                  <a:gd name="T17" fmla="*/ 480 w 480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82">
                    <a:moveTo>
                      <a:pt x="478" y="78"/>
                    </a:moveTo>
                    <a:lnTo>
                      <a:pt x="480" y="8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478" y="78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6" name="Freeform 436"/>
              <p:cNvSpPr>
                <a:spLocks/>
              </p:cNvSpPr>
              <p:nvPr/>
            </p:nvSpPr>
            <p:spPr bwMode="auto">
              <a:xfrm>
                <a:off x="1668" y="1445"/>
                <a:ext cx="242" cy="43"/>
              </a:xfrm>
              <a:custGeom>
                <a:avLst/>
                <a:gdLst>
                  <a:gd name="T0" fmla="*/ 239 w 485"/>
                  <a:gd name="T1" fmla="*/ 40 h 86"/>
                  <a:gd name="T2" fmla="*/ 242 w 485"/>
                  <a:gd name="T3" fmla="*/ 43 h 86"/>
                  <a:gd name="T4" fmla="*/ 3 w 485"/>
                  <a:gd name="T5" fmla="*/ 3 h 86"/>
                  <a:gd name="T6" fmla="*/ 0 w 485"/>
                  <a:gd name="T7" fmla="*/ 0 h 86"/>
                  <a:gd name="T8" fmla="*/ 239 w 485"/>
                  <a:gd name="T9" fmla="*/ 40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86"/>
                  <a:gd name="T17" fmla="*/ 485 w 485"/>
                  <a:gd name="T18" fmla="*/ 86 h 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86">
                    <a:moveTo>
                      <a:pt x="479" y="80"/>
                    </a:moveTo>
                    <a:lnTo>
                      <a:pt x="485" y="86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479" y="80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7" name="Freeform 437"/>
              <p:cNvSpPr>
                <a:spLocks/>
              </p:cNvSpPr>
              <p:nvPr/>
            </p:nvSpPr>
            <p:spPr bwMode="auto">
              <a:xfrm>
                <a:off x="1668" y="1445"/>
                <a:ext cx="241" cy="41"/>
              </a:xfrm>
              <a:custGeom>
                <a:avLst/>
                <a:gdLst>
                  <a:gd name="T0" fmla="*/ 240 w 482"/>
                  <a:gd name="T1" fmla="*/ 40 h 83"/>
                  <a:gd name="T2" fmla="*/ 241 w 482"/>
                  <a:gd name="T3" fmla="*/ 41 h 83"/>
                  <a:gd name="T4" fmla="*/ 2 w 482"/>
                  <a:gd name="T5" fmla="*/ 1 h 83"/>
                  <a:gd name="T6" fmla="*/ 0 w 482"/>
                  <a:gd name="T7" fmla="*/ 0 h 83"/>
                  <a:gd name="T8" fmla="*/ 240 w 482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3"/>
                  <a:gd name="T17" fmla="*/ 482 w 482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3">
                    <a:moveTo>
                      <a:pt x="479" y="80"/>
                    </a:moveTo>
                    <a:lnTo>
                      <a:pt x="482" y="8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79" y="80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8" name="Freeform 438"/>
              <p:cNvSpPr>
                <a:spLocks/>
              </p:cNvSpPr>
              <p:nvPr/>
            </p:nvSpPr>
            <p:spPr bwMode="auto">
              <a:xfrm>
                <a:off x="1669" y="1446"/>
                <a:ext cx="241" cy="42"/>
              </a:xfrm>
              <a:custGeom>
                <a:avLst/>
                <a:gdLst>
                  <a:gd name="T0" fmla="*/ 239 w 481"/>
                  <a:gd name="T1" fmla="*/ 40 h 83"/>
                  <a:gd name="T2" fmla="*/ 241 w 481"/>
                  <a:gd name="T3" fmla="*/ 42 h 83"/>
                  <a:gd name="T4" fmla="*/ 2 w 481"/>
                  <a:gd name="T5" fmla="*/ 2 h 83"/>
                  <a:gd name="T6" fmla="*/ 0 w 481"/>
                  <a:gd name="T7" fmla="*/ 0 h 83"/>
                  <a:gd name="T8" fmla="*/ 239 w 481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1"/>
                  <a:gd name="T16" fmla="*/ 0 h 83"/>
                  <a:gd name="T17" fmla="*/ 481 w 481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1" h="83">
                    <a:moveTo>
                      <a:pt x="478" y="80"/>
                    </a:moveTo>
                    <a:lnTo>
                      <a:pt x="481" y="83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478" y="80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9" name="Freeform 439"/>
              <p:cNvSpPr>
                <a:spLocks/>
              </p:cNvSpPr>
              <p:nvPr/>
            </p:nvSpPr>
            <p:spPr bwMode="auto">
              <a:xfrm>
                <a:off x="1671" y="1448"/>
                <a:ext cx="243" cy="43"/>
              </a:xfrm>
              <a:custGeom>
                <a:avLst/>
                <a:gdLst>
                  <a:gd name="T0" fmla="*/ 239 w 485"/>
                  <a:gd name="T1" fmla="*/ 40 h 86"/>
                  <a:gd name="T2" fmla="*/ 243 w 485"/>
                  <a:gd name="T3" fmla="*/ 43 h 86"/>
                  <a:gd name="T4" fmla="*/ 4 w 485"/>
                  <a:gd name="T5" fmla="*/ 3 h 86"/>
                  <a:gd name="T6" fmla="*/ 0 w 485"/>
                  <a:gd name="T7" fmla="*/ 0 h 86"/>
                  <a:gd name="T8" fmla="*/ 239 w 485"/>
                  <a:gd name="T9" fmla="*/ 40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86"/>
                  <a:gd name="T17" fmla="*/ 485 w 485"/>
                  <a:gd name="T18" fmla="*/ 86 h 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86">
                    <a:moveTo>
                      <a:pt x="478" y="79"/>
                    </a:moveTo>
                    <a:lnTo>
                      <a:pt x="485" y="86"/>
                    </a:lnTo>
                    <a:lnTo>
                      <a:pt x="7" y="6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0" name="Freeform 440"/>
              <p:cNvSpPr>
                <a:spLocks/>
              </p:cNvSpPr>
              <p:nvPr/>
            </p:nvSpPr>
            <p:spPr bwMode="auto">
              <a:xfrm>
                <a:off x="1671" y="1448"/>
                <a:ext cx="241" cy="41"/>
              </a:xfrm>
              <a:custGeom>
                <a:avLst/>
                <a:gdLst>
                  <a:gd name="T0" fmla="*/ 239 w 482"/>
                  <a:gd name="T1" fmla="*/ 39 h 83"/>
                  <a:gd name="T2" fmla="*/ 241 w 482"/>
                  <a:gd name="T3" fmla="*/ 41 h 83"/>
                  <a:gd name="T4" fmla="*/ 2 w 482"/>
                  <a:gd name="T5" fmla="*/ 1 h 83"/>
                  <a:gd name="T6" fmla="*/ 0 w 482"/>
                  <a:gd name="T7" fmla="*/ 0 h 83"/>
                  <a:gd name="T8" fmla="*/ 239 w 482"/>
                  <a:gd name="T9" fmla="*/ 39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3"/>
                  <a:gd name="T17" fmla="*/ 482 w 482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3">
                    <a:moveTo>
                      <a:pt x="478" y="79"/>
                    </a:moveTo>
                    <a:lnTo>
                      <a:pt x="482" y="8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478" y="79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1" name="Freeform 441"/>
              <p:cNvSpPr>
                <a:spLocks/>
              </p:cNvSpPr>
              <p:nvPr/>
            </p:nvSpPr>
            <p:spPr bwMode="auto">
              <a:xfrm>
                <a:off x="1673" y="1449"/>
                <a:ext cx="241" cy="42"/>
              </a:xfrm>
              <a:custGeom>
                <a:avLst/>
                <a:gdLst>
                  <a:gd name="T0" fmla="*/ 240 w 482"/>
                  <a:gd name="T1" fmla="*/ 40 h 83"/>
                  <a:gd name="T2" fmla="*/ 241 w 482"/>
                  <a:gd name="T3" fmla="*/ 42 h 83"/>
                  <a:gd name="T4" fmla="*/ 2 w 482"/>
                  <a:gd name="T5" fmla="*/ 2 h 83"/>
                  <a:gd name="T6" fmla="*/ 0 w 482"/>
                  <a:gd name="T7" fmla="*/ 0 h 83"/>
                  <a:gd name="T8" fmla="*/ 240 w 482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2"/>
                  <a:gd name="T16" fmla="*/ 0 h 83"/>
                  <a:gd name="T17" fmla="*/ 482 w 482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2" h="83">
                    <a:moveTo>
                      <a:pt x="479" y="80"/>
                    </a:moveTo>
                    <a:lnTo>
                      <a:pt x="482" y="8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479" y="80"/>
                    </a:lnTo>
                    <a:close/>
                  </a:path>
                </a:pathLst>
              </a:custGeom>
              <a:solidFill>
                <a:srgbClr val="BD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2" name="Freeform 442"/>
              <p:cNvSpPr>
                <a:spLocks/>
              </p:cNvSpPr>
              <p:nvPr/>
            </p:nvSpPr>
            <p:spPr bwMode="auto">
              <a:xfrm>
                <a:off x="1674" y="1451"/>
                <a:ext cx="243" cy="43"/>
              </a:xfrm>
              <a:custGeom>
                <a:avLst/>
                <a:gdLst>
                  <a:gd name="T0" fmla="*/ 239 w 485"/>
                  <a:gd name="T1" fmla="*/ 40 h 87"/>
                  <a:gd name="T2" fmla="*/ 243 w 485"/>
                  <a:gd name="T3" fmla="*/ 43 h 87"/>
                  <a:gd name="T4" fmla="*/ 3 w 485"/>
                  <a:gd name="T5" fmla="*/ 2 h 87"/>
                  <a:gd name="T6" fmla="*/ 0 w 485"/>
                  <a:gd name="T7" fmla="*/ 0 h 87"/>
                  <a:gd name="T8" fmla="*/ 239 w 485"/>
                  <a:gd name="T9" fmla="*/ 40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87"/>
                  <a:gd name="T17" fmla="*/ 485 w 485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87">
                    <a:moveTo>
                      <a:pt x="478" y="80"/>
                    </a:moveTo>
                    <a:lnTo>
                      <a:pt x="485" y="87"/>
                    </a:lnTo>
                    <a:lnTo>
                      <a:pt x="6" y="5"/>
                    </a:lnTo>
                    <a:lnTo>
                      <a:pt x="0" y="0"/>
                    </a:lnTo>
                    <a:lnTo>
                      <a:pt x="478" y="80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3" name="Freeform 443"/>
              <p:cNvSpPr>
                <a:spLocks/>
              </p:cNvSpPr>
              <p:nvPr/>
            </p:nvSpPr>
            <p:spPr bwMode="auto">
              <a:xfrm>
                <a:off x="1678" y="1454"/>
                <a:ext cx="243" cy="42"/>
              </a:xfrm>
              <a:custGeom>
                <a:avLst/>
                <a:gdLst>
                  <a:gd name="T0" fmla="*/ 239 w 487"/>
                  <a:gd name="T1" fmla="*/ 41 h 85"/>
                  <a:gd name="T2" fmla="*/ 243 w 487"/>
                  <a:gd name="T3" fmla="*/ 42 h 85"/>
                  <a:gd name="T4" fmla="*/ 3 w 487"/>
                  <a:gd name="T5" fmla="*/ 2 h 85"/>
                  <a:gd name="T6" fmla="*/ 0 w 487"/>
                  <a:gd name="T7" fmla="*/ 0 h 85"/>
                  <a:gd name="T8" fmla="*/ 239 w 487"/>
                  <a:gd name="T9" fmla="*/ 41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7"/>
                  <a:gd name="T16" fmla="*/ 0 h 85"/>
                  <a:gd name="T17" fmla="*/ 487 w 487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7" h="85">
                    <a:moveTo>
                      <a:pt x="479" y="82"/>
                    </a:moveTo>
                    <a:lnTo>
                      <a:pt x="487" y="85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479" y="82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4" name="Freeform 444"/>
              <p:cNvSpPr>
                <a:spLocks/>
              </p:cNvSpPr>
              <p:nvPr/>
            </p:nvSpPr>
            <p:spPr bwMode="auto">
              <a:xfrm>
                <a:off x="1681" y="1456"/>
                <a:ext cx="243" cy="42"/>
              </a:xfrm>
              <a:custGeom>
                <a:avLst/>
                <a:gdLst>
                  <a:gd name="T0" fmla="*/ 240 w 487"/>
                  <a:gd name="T1" fmla="*/ 40 h 83"/>
                  <a:gd name="T2" fmla="*/ 243 w 487"/>
                  <a:gd name="T3" fmla="*/ 42 h 83"/>
                  <a:gd name="T4" fmla="*/ 4 w 487"/>
                  <a:gd name="T5" fmla="*/ 2 h 83"/>
                  <a:gd name="T6" fmla="*/ 0 w 487"/>
                  <a:gd name="T7" fmla="*/ 0 h 83"/>
                  <a:gd name="T8" fmla="*/ 240 w 487"/>
                  <a:gd name="T9" fmla="*/ 4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7"/>
                  <a:gd name="T16" fmla="*/ 0 h 83"/>
                  <a:gd name="T17" fmla="*/ 487 w 487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7" h="83">
                    <a:moveTo>
                      <a:pt x="480" y="80"/>
                    </a:moveTo>
                    <a:lnTo>
                      <a:pt x="487" y="83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480" y="80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5" name="Freeform 445"/>
              <p:cNvSpPr>
                <a:spLocks/>
              </p:cNvSpPr>
              <p:nvPr/>
            </p:nvSpPr>
            <p:spPr bwMode="auto">
              <a:xfrm>
                <a:off x="1685" y="1458"/>
                <a:ext cx="243" cy="41"/>
              </a:xfrm>
              <a:custGeom>
                <a:avLst/>
                <a:gdLst>
                  <a:gd name="T0" fmla="*/ 239 w 487"/>
                  <a:gd name="T1" fmla="*/ 40 h 81"/>
                  <a:gd name="T2" fmla="*/ 243 w 487"/>
                  <a:gd name="T3" fmla="*/ 41 h 81"/>
                  <a:gd name="T4" fmla="*/ 4 w 487"/>
                  <a:gd name="T5" fmla="*/ 1 h 81"/>
                  <a:gd name="T6" fmla="*/ 0 w 487"/>
                  <a:gd name="T7" fmla="*/ 0 h 81"/>
                  <a:gd name="T8" fmla="*/ 239 w 487"/>
                  <a:gd name="T9" fmla="*/ 40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7"/>
                  <a:gd name="T16" fmla="*/ 0 h 81"/>
                  <a:gd name="T17" fmla="*/ 487 w 487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7" h="81">
                    <a:moveTo>
                      <a:pt x="479" y="79"/>
                    </a:moveTo>
                    <a:lnTo>
                      <a:pt x="487" y="81"/>
                    </a:lnTo>
                    <a:lnTo>
                      <a:pt x="8" y="1"/>
                    </a:lnTo>
                    <a:lnTo>
                      <a:pt x="0" y="0"/>
                    </a:lnTo>
                    <a:lnTo>
                      <a:pt x="479" y="79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6" name="Freeform 446"/>
              <p:cNvSpPr>
                <a:spLocks/>
              </p:cNvSpPr>
              <p:nvPr/>
            </p:nvSpPr>
            <p:spPr bwMode="auto">
              <a:xfrm>
                <a:off x="1702" y="1335"/>
                <a:ext cx="244" cy="34"/>
              </a:xfrm>
              <a:custGeom>
                <a:avLst/>
                <a:gdLst>
                  <a:gd name="T0" fmla="*/ 244 w 487"/>
                  <a:gd name="T1" fmla="*/ 34 h 68"/>
                  <a:gd name="T2" fmla="*/ 240 w 487"/>
                  <a:gd name="T3" fmla="*/ 34 h 68"/>
                  <a:gd name="T4" fmla="*/ 0 w 487"/>
                  <a:gd name="T5" fmla="*/ 0 h 68"/>
                  <a:gd name="T6" fmla="*/ 4 w 487"/>
                  <a:gd name="T7" fmla="*/ 1 h 68"/>
                  <a:gd name="T8" fmla="*/ 244 w 487"/>
                  <a:gd name="T9" fmla="*/ 34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7"/>
                  <a:gd name="T16" fmla="*/ 0 h 68"/>
                  <a:gd name="T17" fmla="*/ 487 w 487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7" h="68">
                    <a:moveTo>
                      <a:pt x="487" y="68"/>
                    </a:moveTo>
                    <a:lnTo>
                      <a:pt x="479" y="68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7" name="Freeform 447"/>
              <p:cNvSpPr>
                <a:spLocks/>
              </p:cNvSpPr>
              <p:nvPr/>
            </p:nvSpPr>
            <p:spPr bwMode="auto">
              <a:xfrm>
                <a:off x="1698" y="1335"/>
                <a:ext cx="244" cy="34"/>
              </a:xfrm>
              <a:custGeom>
                <a:avLst/>
                <a:gdLst>
                  <a:gd name="T0" fmla="*/ 244 w 487"/>
                  <a:gd name="T1" fmla="*/ 34 h 68"/>
                  <a:gd name="T2" fmla="*/ 239 w 487"/>
                  <a:gd name="T3" fmla="*/ 34 h 68"/>
                  <a:gd name="T4" fmla="*/ 0 w 487"/>
                  <a:gd name="T5" fmla="*/ 1 h 68"/>
                  <a:gd name="T6" fmla="*/ 4 w 487"/>
                  <a:gd name="T7" fmla="*/ 0 h 68"/>
                  <a:gd name="T8" fmla="*/ 244 w 487"/>
                  <a:gd name="T9" fmla="*/ 34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7"/>
                  <a:gd name="T16" fmla="*/ 0 h 68"/>
                  <a:gd name="T17" fmla="*/ 487 w 487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7" h="68">
                    <a:moveTo>
                      <a:pt x="487" y="68"/>
                    </a:moveTo>
                    <a:lnTo>
                      <a:pt x="478" y="68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487" y="68"/>
                    </a:lnTo>
                    <a:close/>
                  </a:path>
                </a:pathLst>
              </a:custGeom>
              <a:solidFill>
                <a:srgbClr val="75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8" name="Freeform 448"/>
              <p:cNvSpPr>
                <a:spLocks/>
              </p:cNvSpPr>
              <p:nvPr/>
            </p:nvSpPr>
            <p:spPr bwMode="auto">
              <a:xfrm>
                <a:off x="1894" y="1369"/>
                <a:ext cx="87" cy="130"/>
              </a:xfrm>
              <a:custGeom>
                <a:avLst/>
                <a:gdLst>
                  <a:gd name="T0" fmla="*/ 40 w 175"/>
                  <a:gd name="T1" fmla="*/ 1 h 259"/>
                  <a:gd name="T2" fmla="*/ 31 w 175"/>
                  <a:gd name="T3" fmla="*/ 5 h 259"/>
                  <a:gd name="T4" fmla="*/ 23 w 175"/>
                  <a:gd name="T5" fmla="*/ 11 h 259"/>
                  <a:gd name="T6" fmla="*/ 16 w 175"/>
                  <a:gd name="T7" fmla="*/ 18 h 259"/>
                  <a:gd name="T8" fmla="*/ 11 w 175"/>
                  <a:gd name="T9" fmla="*/ 28 h 259"/>
                  <a:gd name="T10" fmla="*/ 6 w 175"/>
                  <a:gd name="T11" fmla="*/ 39 h 259"/>
                  <a:gd name="T12" fmla="*/ 2 w 175"/>
                  <a:gd name="T13" fmla="*/ 52 h 259"/>
                  <a:gd name="T14" fmla="*/ 1 w 175"/>
                  <a:gd name="T15" fmla="*/ 65 h 259"/>
                  <a:gd name="T16" fmla="*/ 1 w 175"/>
                  <a:gd name="T17" fmla="*/ 78 h 259"/>
                  <a:gd name="T18" fmla="*/ 2 w 175"/>
                  <a:gd name="T19" fmla="*/ 91 h 259"/>
                  <a:gd name="T20" fmla="*/ 6 w 175"/>
                  <a:gd name="T21" fmla="*/ 102 h 259"/>
                  <a:gd name="T22" fmla="*/ 11 w 175"/>
                  <a:gd name="T23" fmla="*/ 111 h 259"/>
                  <a:gd name="T24" fmla="*/ 16 w 175"/>
                  <a:gd name="T25" fmla="*/ 119 h 259"/>
                  <a:gd name="T26" fmla="*/ 23 w 175"/>
                  <a:gd name="T27" fmla="*/ 126 h 259"/>
                  <a:gd name="T28" fmla="*/ 31 w 175"/>
                  <a:gd name="T29" fmla="*/ 129 h 259"/>
                  <a:gd name="T30" fmla="*/ 40 w 175"/>
                  <a:gd name="T31" fmla="*/ 130 h 259"/>
                  <a:gd name="T32" fmla="*/ 48 w 175"/>
                  <a:gd name="T33" fmla="*/ 129 h 259"/>
                  <a:gd name="T34" fmla="*/ 56 w 175"/>
                  <a:gd name="T35" fmla="*/ 125 h 259"/>
                  <a:gd name="T36" fmla="*/ 65 w 175"/>
                  <a:gd name="T37" fmla="*/ 119 h 259"/>
                  <a:gd name="T38" fmla="*/ 71 w 175"/>
                  <a:gd name="T39" fmla="*/ 111 h 259"/>
                  <a:gd name="T40" fmla="*/ 77 w 175"/>
                  <a:gd name="T41" fmla="*/ 101 h 259"/>
                  <a:gd name="T42" fmla="*/ 81 w 175"/>
                  <a:gd name="T43" fmla="*/ 90 h 259"/>
                  <a:gd name="T44" fmla="*/ 85 w 175"/>
                  <a:gd name="T45" fmla="*/ 78 h 259"/>
                  <a:gd name="T46" fmla="*/ 86 w 175"/>
                  <a:gd name="T47" fmla="*/ 65 h 259"/>
                  <a:gd name="T48" fmla="*/ 86 w 175"/>
                  <a:gd name="T49" fmla="*/ 52 h 259"/>
                  <a:gd name="T50" fmla="*/ 85 w 175"/>
                  <a:gd name="T51" fmla="*/ 40 h 259"/>
                  <a:gd name="T52" fmla="*/ 81 w 175"/>
                  <a:gd name="T53" fmla="*/ 28 h 259"/>
                  <a:gd name="T54" fmla="*/ 77 w 175"/>
                  <a:gd name="T55" fmla="*/ 19 h 259"/>
                  <a:gd name="T56" fmla="*/ 71 w 175"/>
                  <a:gd name="T57" fmla="*/ 11 h 259"/>
                  <a:gd name="T58" fmla="*/ 65 w 175"/>
                  <a:gd name="T59" fmla="*/ 5 h 259"/>
                  <a:gd name="T60" fmla="*/ 56 w 175"/>
                  <a:gd name="T61" fmla="*/ 1 h 259"/>
                  <a:gd name="T62" fmla="*/ 48 w 175"/>
                  <a:gd name="T63" fmla="*/ 0 h 25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75"/>
                  <a:gd name="T97" fmla="*/ 0 h 259"/>
                  <a:gd name="T98" fmla="*/ 175 w 175"/>
                  <a:gd name="T99" fmla="*/ 259 h 25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75" h="259">
                    <a:moveTo>
                      <a:pt x="88" y="0"/>
                    </a:moveTo>
                    <a:lnTo>
                      <a:pt x="80" y="1"/>
                    </a:lnTo>
                    <a:lnTo>
                      <a:pt x="70" y="5"/>
                    </a:lnTo>
                    <a:lnTo>
                      <a:pt x="62" y="10"/>
                    </a:lnTo>
                    <a:lnTo>
                      <a:pt x="55" y="15"/>
                    </a:lnTo>
                    <a:lnTo>
                      <a:pt x="47" y="21"/>
                    </a:lnTo>
                    <a:lnTo>
                      <a:pt x="40" y="28"/>
                    </a:lnTo>
                    <a:lnTo>
                      <a:pt x="33" y="36"/>
                    </a:lnTo>
                    <a:lnTo>
                      <a:pt x="27" y="46"/>
                    </a:lnTo>
                    <a:lnTo>
                      <a:pt x="22" y="56"/>
                    </a:lnTo>
                    <a:lnTo>
                      <a:pt x="15" y="66"/>
                    </a:lnTo>
                    <a:lnTo>
                      <a:pt x="12" y="78"/>
                    </a:lnTo>
                    <a:lnTo>
                      <a:pt x="8" y="91"/>
                    </a:lnTo>
                    <a:lnTo>
                      <a:pt x="5" y="103"/>
                    </a:lnTo>
                    <a:lnTo>
                      <a:pt x="4" y="116"/>
                    </a:lnTo>
                    <a:lnTo>
                      <a:pt x="2" y="129"/>
                    </a:lnTo>
                    <a:lnTo>
                      <a:pt x="0" y="143"/>
                    </a:lnTo>
                    <a:lnTo>
                      <a:pt x="2" y="156"/>
                    </a:lnTo>
                    <a:lnTo>
                      <a:pt x="4" y="168"/>
                    </a:lnTo>
                    <a:lnTo>
                      <a:pt x="5" y="181"/>
                    </a:lnTo>
                    <a:lnTo>
                      <a:pt x="8" y="193"/>
                    </a:lnTo>
                    <a:lnTo>
                      <a:pt x="12" y="203"/>
                    </a:lnTo>
                    <a:lnTo>
                      <a:pt x="15" y="212"/>
                    </a:lnTo>
                    <a:lnTo>
                      <a:pt x="22" y="222"/>
                    </a:lnTo>
                    <a:lnTo>
                      <a:pt x="27" y="231"/>
                    </a:lnTo>
                    <a:lnTo>
                      <a:pt x="33" y="237"/>
                    </a:lnTo>
                    <a:lnTo>
                      <a:pt x="40" y="244"/>
                    </a:lnTo>
                    <a:lnTo>
                      <a:pt x="47" y="251"/>
                    </a:lnTo>
                    <a:lnTo>
                      <a:pt x="55" y="254"/>
                    </a:lnTo>
                    <a:lnTo>
                      <a:pt x="62" y="257"/>
                    </a:lnTo>
                    <a:lnTo>
                      <a:pt x="70" y="259"/>
                    </a:lnTo>
                    <a:lnTo>
                      <a:pt x="80" y="259"/>
                    </a:lnTo>
                    <a:lnTo>
                      <a:pt x="88" y="259"/>
                    </a:lnTo>
                    <a:lnTo>
                      <a:pt x="97" y="257"/>
                    </a:lnTo>
                    <a:lnTo>
                      <a:pt x="105" y="254"/>
                    </a:lnTo>
                    <a:lnTo>
                      <a:pt x="113" y="249"/>
                    </a:lnTo>
                    <a:lnTo>
                      <a:pt x="121" y="244"/>
                    </a:lnTo>
                    <a:lnTo>
                      <a:pt x="130" y="237"/>
                    </a:lnTo>
                    <a:lnTo>
                      <a:pt x="136" y="229"/>
                    </a:lnTo>
                    <a:lnTo>
                      <a:pt x="143" y="221"/>
                    </a:lnTo>
                    <a:lnTo>
                      <a:pt x="150" y="211"/>
                    </a:lnTo>
                    <a:lnTo>
                      <a:pt x="155" y="201"/>
                    </a:lnTo>
                    <a:lnTo>
                      <a:pt x="160" y="191"/>
                    </a:lnTo>
                    <a:lnTo>
                      <a:pt x="163" y="179"/>
                    </a:lnTo>
                    <a:lnTo>
                      <a:pt x="168" y="168"/>
                    </a:lnTo>
                    <a:lnTo>
                      <a:pt x="170" y="156"/>
                    </a:lnTo>
                    <a:lnTo>
                      <a:pt x="173" y="143"/>
                    </a:lnTo>
                    <a:lnTo>
                      <a:pt x="173" y="129"/>
                    </a:lnTo>
                    <a:lnTo>
                      <a:pt x="175" y="116"/>
                    </a:lnTo>
                    <a:lnTo>
                      <a:pt x="173" y="104"/>
                    </a:lnTo>
                    <a:lnTo>
                      <a:pt x="173" y="91"/>
                    </a:lnTo>
                    <a:lnTo>
                      <a:pt x="170" y="80"/>
                    </a:lnTo>
                    <a:lnTo>
                      <a:pt x="168" y="68"/>
                    </a:lnTo>
                    <a:lnTo>
                      <a:pt x="163" y="56"/>
                    </a:lnTo>
                    <a:lnTo>
                      <a:pt x="160" y="46"/>
                    </a:lnTo>
                    <a:lnTo>
                      <a:pt x="155" y="38"/>
                    </a:lnTo>
                    <a:lnTo>
                      <a:pt x="150" y="30"/>
                    </a:lnTo>
                    <a:lnTo>
                      <a:pt x="143" y="21"/>
                    </a:lnTo>
                    <a:lnTo>
                      <a:pt x="136" y="15"/>
                    </a:lnTo>
                    <a:lnTo>
                      <a:pt x="130" y="10"/>
                    </a:lnTo>
                    <a:lnTo>
                      <a:pt x="121" y="5"/>
                    </a:lnTo>
                    <a:lnTo>
                      <a:pt x="113" y="1"/>
                    </a:lnTo>
                    <a:lnTo>
                      <a:pt x="105" y="0"/>
                    </a:lnTo>
                    <a:lnTo>
                      <a:pt x="97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7AB4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69" name="Group 449"/>
            <p:cNvGrpSpPr>
              <a:grpSpLocks/>
            </p:cNvGrpSpPr>
            <p:nvPr/>
          </p:nvGrpSpPr>
          <p:grpSpPr bwMode="auto">
            <a:xfrm>
              <a:off x="1774" y="1256"/>
              <a:ext cx="403" cy="382"/>
              <a:chOff x="1774" y="1256"/>
              <a:chExt cx="403" cy="382"/>
            </a:xfrm>
          </p:grpSpPr>
          <p:sp>
            <p:nvSpPr>
              <p:cNvPr id="41193" name="Freeform 450"/>
              <p:cNvSpPr>
                <a:spLocks/>
              </p:cNvSpPr>
              <p:nvPr/>
            </p:nvSpPr>
            <p:spPr bwMode="auto">
              <a:xfrm>
                <a:off x="1791" y="1562"/>
                <a:ext cx="159" cy="35"/>
              </a:xfrm>
              <a:custGeom>
                <a:avLst/>
                <a:gdLst>
                  <a:gd name="T0" fmla="*/ 151 w 317"/>
                  <a:gd name="T1" fmla="*/ 31 h 70"/>
                  <a:gd name="T2" fmla="*/ 159 w 317"/>
                  <a:gd name="T3" fmla="*/ 35 h 70"/>
                  <a:gd name="T4" fmla="*/ 8 w 317"/>
                  <a:gd name="T5" fmla="*/ 4 h 70"/>
                  <a:gd name="T6" fmla="*/ 0 w 317"/>
                  <a:gd name="T7" fmla="*/ 0 h 70"/>
                  <a:gd name="T8" fmla="*/ 151 w 317"/>
                  <a:gd name="T9" fmla="*/ 31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"/>
                  <a:gd name="T16" fmla="*/ 0 h 70"/>
                  <a:gd name="T17" fmla="*/ 317 w 317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" h="70">
                    <a:moveTo>
                      <a:pt x="302" y="63"/>
                    </a:moveTo>
                    <a:lnTo>
                      <a:pt x="317" y="70"/>
                    </a:lnTo>
                    <a:lnTo>
                      <a:pt x="15" y="9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6D6D6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4" name="Freeform 451"/>
              <p:cNvSpPr>
                <a:spLocks/>
              </p:cNvSpPr>
              <p:nvPr/>
            </p:nvSpPr>
            <p:spPr bwMode="auto">
              <a:xfrm>
                <a:off x="1799" y="1566"/>
                <a:ext cx="158" cy="36"/>
              </a:xfrm>
              <a:custGeom>
                <a:avLst/>
                <a:gdLst>
                  <a:gd name="T0" fmla="*/ 151 w 315"/>
                  <a:gd name="T1" fmla="*/ 30 h 73"/>
                  <a:gd name="T2" fmla="*/ 158 w 315"/>
                  <a:gd name="T3" fmla="*/ 36 h 73"/>
                  <a:gd name="T4" fmla="*/ 7 w 315"/>
                  <a:gd name="T5" fmla="*/ 5 h 73"/>
                  <a:gd name="T6" fmla="*/ 0 w 315"/>
                  <a:gd name="T7" fmla="*/ 0 h 73"/>
                  <a:gd name="T8" fmla="*/ 151 w 315"/>
                  <a:gd name="T9" fmla="*/ 3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5"/>
                  <a:gd name="T16" fmla="*/ 0 h 73"/>
                  <a:gd name="T17" fmla="*/ 315 w 315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5" h="73">
                    <a:moveTo>
                      <a:pt x="302" y="61"/>
                    </a:moveTo>
                    <a:lnTo>
                      <a:pt x="315" y="73"/>
                    </a:lnTo>
                    <a:lnTo>
                      <a:pt x="13" y="10"/>
                    </a:lnTo>
                    <a:lnTo>
                      <a:pt x="0" y="0"/>
                    </a:lnTo>
                    <a:lnTo>
                      <a:pt x="302" y="61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5" name="Freeform 452"/>
              <p:cNvSpPr>
                <a:spLocks/>
              </p:cNvSpPr>
              <p:nvPr/>
            </p:nvSpPr>
            <p:spPr bwMode="auto">
              <a:xfrm>
                <a:off x="1799" y="1566"/>
                <a:ext cx="154" cy="32"/>
              </a:xfrm>
              <a:custGeom>
                <a:avLst/>
                <a:gdLst>
                  <a:gd name="T0" fmla="*/ 151 w 307"/>
                  <a:gd name="T1" fmla="*/ 30 h 64"/>
                  <a:gd name="T2" fmla="*/ 154 w 307"/>
                  <a:gd name="T3" fmla="*/ 32 h 64"/>
                  <a:gd name="T4" fmla="*/ 2 w 307"/>
                  <a:gd name="T5" fmla="*/ 1 h 64"/>
                  <a:gd name="T6" fmla="*/ 0 w 307"/>
                  <a:gd name="T7" fmla="*/ 0 h 64"/>
                  <a:gd name="T8" fmla="*/ 151 w 307"/>
                  <a:gd name="T9" fmla="*/ 30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64"/>
                  <a:gd name="T17" fmla="*/ 307 w 307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64">
                    <a:moveTo>
                      <a:pt x="302" y="61"/>
                    </a:moveTo>
                    <a:lnTo>
                      <a:pt x="307" y="6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02" y="61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6" name="Freeform 453"/>
              <p:cNvSpPr>
                <a:spLocks/>
              </p:cNvSpPr>
              <p:nvPr/>
            </p:nvSpPr>
            <p:spPr bwMode="auto">
              <a:xfrm>
                <a:off x="1801" y="1567"/>
                <a:ext cx="153" cy="33"/>
              </a:xfrm>
              <a:custGeom>
                <a:avLst/>
                <a:gdLst>
                  <a:gd name="T0" fmla="*/ 152 w 307"/>
                  <a:gd name="T1" fmla="*/ 31 h 65"/>
                  <a:gd name="T2" fmla="*/ 153 w 307"/>
                  <a:gd name="T3" fmla="*/ 33 h 65"/>
                  <a:gd name="T4" fmla="*/ 2 w 307"/>
                  <a:gd name="T5" fmla="*/ 2 h 65"/>
                  <a:gd name="T6" fmla="*/ 0 w 307"/>
                  <a:gd name="T7" fmla="*/ 0 h 65"/>
                  <a:gd name="T8" fmla="*/ 152 w 307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65"/>
                  <a:gd name="T17" fmla="*/ 307 w 307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65">
                    <a:moveTo>
                      <a:pt x="304" y="61"/>
                    </a:moveTo>
                    <a:lnTo>
                      <a:pt x="307" y="65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304" y="61"/>
                    </a:lnTo>
                    <a:close/>
                  </a:path>
                </a:pathLst>
              </a:custGeom>
              <a:solidFill>
                <a:srgbClr val="8888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7" name="Freeform 454"/>
              <p:cNvSpPr>
                <a:spLocks/>
              </p:cNvSpPr>
              <p:nvPr/>
            </p:nvSpPr>
            <p:spPr bwMode="auto">
              <a:xfrm>
                <a:off x="1803" y="1569"/>
                <a:ext cx="154" cy="33"/>
              </a:xfrm>
              <a:custGeom>
                <a:avLst/>
                <a:gdLst>
                  <a:gd name="T0" fmla="*/ 151 w 307"/>
                  <a:gd name="T1" fmla="*/ 31 h 67"/>
                  <a:gd name="T2" fmla="*/ 154 w 307"/>
                  <a:gd name="T3" fmla="*/ 33 h 67"/>
                  <a:gd name="T4" fmla="*/ 3 w 307"/>
                  <a:gd name="T5" fmla="*/ 2 h 67"/>
                  <a:gd name="T6" fmla="*/ 0 w 307"/>
                  <a:gd name="T7" fmla="*/ 0 h 67"/>
                  <a:gd name="T8" fmla="*/ 151 w 307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67"/>
                  <a:gd name="T17" fmla="*/ 307 w 307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67">
                    <a:moveTo>
                      <a:pt x="302" y="62"/>
                    </a:moveTo>
                    <a:lnTo>
                      <a:pt x="307" y="6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302" y="62"/>
                    </a:lnTo>
                    <a:close/>
                  </a:path>
                </a:pathLst>
              </a:custGeom>
              <a:solidFill>
                <a:srgbClr val="8D8D8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8" name="Freeform 455"/>
              <p:cNvSpPr>
                <a:spLocks/>
              </p:cNvSpPr>
              <p:nvPr/>
            </p:nvSpPr>
            <p:spPr bwMode="auto">
              <a:xfrm>
                <a:off x="1806" y="1571"/>
                <a:ext cx="156" cy="38"/>
              </a:xfrm>
              <a:custGeom>
                <a:avLst/>
                <a:gdLst>
                  <a:gd name="T0" fmla="*/ 151 w 312"/>
                  <a:gd name="T1" fmla="*/ 31 h 76"/>
                  <a:gd name="T2" fmla="*/ 156 w 312"/>
                  <a:gd name="T3" fmla="*/ 38 h 76"/>
                  <a:gd name="T4" fmla="*/ 5 w 312"/>
                  <a:gd name="T5" fmla="*/ 6 h 76"/>
                  <a:gd name="T6" fmla="*/ 0 w 312"/>
                  <a:gd name="T7" fmla="*/ 0 h 76"/>
                  <a:gd name="T8" fmla="*/ 151 w 312"/>
                  <a:gd name="T9" fmla="*/ 31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76"/>
                  <a:gd name="T17" fmla="*/ 312 w 312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76">
                    <a:moveTo>
                      <a:pt x="302" y="63"/>
                    </a:moveTo>
                    <a:lnTo>
                      <a:pt x="312" y="76"/>
                    </a:lnTo>
                    <a:lnTo>
                      <a:pt x="10" y="1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9" name="Freeform 456"/>
              <p:cNvSpPr>
                <a:spLocks/>
              </p:cNvSpPr>
              <p:nvPr/>
            </p:nvSpPr>
            <p:spPr bwMode="auto">
              <a:xfrm>
                <a:off x="1806" y="1571"/>
                <a:ext cx="152" cy="33"/>
              </a:xfrm>
              <a:custGeom>
                <a:avLst/>
                <a:gdLst>
                  <a:gd name="T0" fmla="*/ 150 w 306"/>
                  <a:gd name="T1" fmla="*/ 31 h 66"/>
                  <a:gd name="T2" fmla="*/ 152 w 306"/>
                  <a:gd name="T3" fmla="*/ 33 h 66"/>
                  <a:gd name="T4" fmla="*/ 1 w 306"/>
                  <a:gd name="T5" fmla="*/ 1 h 66"/>
                  <a:gd name="T6" fmla="*/ 0 w 306"/>
                  <a:gd name="T7" fmla="*/ 0 h 66"/>
                  <a:gd name="T8" fmla="*/ 150 w 306"/>
                  <a:gd name="T9" fmla="*/ 31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66"/>
                  <a:gd name="T17" fmla="*/ 306 w 306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66">
                    <a:moveTo>
                      <a:pt x="302" y="63"/>
                    </a:moveTo>
                    <a:lnTo>
                      <a:pt x="306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0" name="Freeform 457"/>
              <p:cNvSpPr>
                <a:spLocks/>
              </p:cNvSpPr>
              <p:nvPr/>
            </p:nvSpPr>
            <p:spPr bwMode="auto">
              <a:xfrm>
                <a:off x="1806" y="1572"/>
                <a:ext cx="153" cy="34"/>
              </a:xfrm>
              <a:custGeom>
                <a:avLst/>
                <a:gdLst>
                  <a:gd name="T0" fmla="*/ 152 w 305"/>
                  <a:gd name="T1" fmla="*/ 32 h 66"/>
                  <a:gd name="T2" fmla="*/ 153 w 305"/>
                  <a:gd name="T3" fmla="*/ 34 h 66"/>
                  <a:gd name="T4" fmla="*/ 2 w 305"/>
                  <a:gd name="T5" fmla="*/ 2 h 66"/>
                  <a:gd name="T6" fmla="*/ 0 w 305"/>
                  <a:gd name="T7" fmla="*/ 0 h 66"/>
                  <a:gd name="T8" fmla="*/ 152 w 305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5"/>
                  <a:gd name="T16" fmla="*/ 0 h 66"/>
                  <a:gd name="T17" fmla="*/ 305 w 305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5" h="66">
                    <a:moveTo>
                      <a:pt x="304" y="63"/>
                    </a:moveTo>
                    <a:lnTo>
                      <a:pt x="305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94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1" name="Freeform 458"/>
              <p:cNvSpPr>
                <a:spLocks/>
              </p:cNvSpPr>
              <p:nvPr/>
            </p:nvSpPr>
            <p:spPr bwMode="auto">
              <a:xfrm>
                <a:off x="1808" y="1574"/>
                <a:ext cx="153" cy="33"/>
              </a:xfrm>
              <a:custGeom>
                <a:avLst/>
                <a:gdLst>
                  <a:gd name="T0" fmla="*/ 151 w 306"/>
                  <a:gd name="T1" fmla="*/ 31 h 67"/>
                  <a:gd name="T2" fmla="*/ 153 w 306"/>
                  <a:gd name="T3" fmla="*/ 33 h 67"/>
                  <a:gd name="T4" fmla="*/ 1 w 306"/>
                  <a:gd name="T5" fmla="*/ 2 h 67"/>
                  <a:gd name="T6" fmla="*/ 0 w 306"/>
                  <a:gd name="T7" fmla="*/ 0 h 67"/>
                  <a:gd name="T8" fmla="*/ 151 w 306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67"/>
                  <a:gd name="T17" fmla="*/ 306 w 30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67">
                    <a:moveTo>
                      <a:pt x="302" y="63"/>
                    </a:moveTo>
                    <a:lnTo>
                      <a:pt x="306" y="6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797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2" name="Freeform 459"/>
              <p:cNvSpPr>
                <a:spLocks/>
              </p:cNvSpPr>
              <p:nvPr/>
            </p:nvSpPr>
            <p:spPr bwMode="auto">
              <a:xfrm>
                <a:off x="1809" y="1576"/>
                <a:ext cx="153" cy="33"/>
              </a:xfrm>
              <a:custGeom>
                <a:avLst/>
                <a:gdLst>
                  <a:gd name="T0" fmla="*/ 152 w 305"/>
                  <a:gd name="T1" fmla="*/ 31 h 66"/>
                  <a:gd name="T2" fmla="*/ 153 w 305"/>
                  <a:gd name="T3" fmla="*/ 33 h 66"/>
                  <a:gd name="T4" fmla="*/ 2 w 305"/>
                  <a:gd name="T5" fmla="*/ 1 h 66"/>
                  <a:gd name="T6" fmla="*/ 0 w 305"/>
                  <a:gd name="T7" fmla="*/ 0 h 66"/>
                  <a:gd name="T8" fmla="*/ 152 w 305"/>
                  <a:gd name="T9" fmla="*/ 31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5"/>
                  <a:gd name="T16" fmla="*/ 0 h 66"/>
                  <a:gd name="T17" fmla="*/ 305 w 305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5" h="66">
                    <a:moveTo>
                      <a:pt x="304" y="63"/>
                    </a:moveTo>
                    <a:lnTo>
                      <a:pt x="305" y="6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9A9A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3" name="Freeform 460"/>
              <p:cNvSpPr>
                <a:spLocks/>
              </p:cNvSpPr>
              <p:nvPr/>
            </p:nvSpPr>
            <p:spPr bwMode="auto">
              <a:xfrm>
                <a:off x="1811" y="1577"/>
                <a:ext cx="155" cy="40"/>
              </a:xfrm>
              <a:custGeom>
                <a:avLst/>
                <a:gdLst>
                  <a:gd name="T0" fmla="*/ 151 w 311"/>
                  <a:gd name="T1" fmla="*/ 31 h 80"/>
                  <a:gd name="T2" fmla="*/ 155 w 311"/>
                  <a:gd name="T3" fmla="*/ 40 h 80"/>
                  <a:gd name="T4" fmla="*/ 4 w 311"/>
                  <a:gd name="T5" fmla="*/ 8 h 80"/>
                  <a:gd name="T6" fmla="*/ 0 w 311"/>
                  <a:gd name="T7" fmla="*/ 0 h 80"/>
                  <a:gd name="T8" fmla="*/ 151 w 311"/>
                  <a:gd name="T9" fmla="*/ 31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1"/>
                  <a:gd name="T16" fmla="*/ 0 h 80"/>
                  <a:gd name="T17" fmla="*/ 311 w 311"/>
                  <a:gd name="T18" fmla="*/ 80 h 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1" h="80">
                    <a:moveTo>
                      <a:pt x="302" y="63"/>
                    </a:moveTo>
                    <a:lnTo>
                      <a:pt x="311" y="80"/>
                    </a:lnTo>
                    <a:lnTo>
                      <a:pt x="8" y="16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4" name="Freeform 461"/>
              <p:cNvSpPr>
                <a:spLocks/>
              </p:cNvSpPr>
              <p:nvPr/>
            </p:nvSpPr>
            <p:spPr bwMode="auto">
              <a:xfrm>
                <a:off x="1811" y="1577"/>
                <a:ext cx="152" cy="34"/>
              </a:xfrm>
              <a:custGeom>
                <a:avLst/>
                <a:gdLst>
                  <a:gd name="T0" fmla="*/ 151 w 304"/>
                  <a:gd name="T1" fmla="*/ 32 h 66"/>
                  <a:gd name="T2" fmla="*/ 152 w 304"/>
                  <a:gd name="T3" fmla="*/ 34 h 66"/>
                  <a:gd name="T4" fmla="*/ 1 w 304"/>
                  <a:gd name="T5" fmla="*/ 2 h 66"/>
                  <a:gd name="T6" fmla="*/ 0 w 304"/>
                  <a:gd name="T7" fmla="*/ 0 h 66"/>
                  <a:gd name="T8" fmla="*/ 151 w 304"/>
                  <a:gd name="T9" fmla="*/ 3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6"/>
                  <a:gd name="T17" fmla="*/ 304 w 30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6">
                    <a:moveTo>
                      <a:pt x="302" y="63"/>
                    </a:moveTo>
                    <a:lnTo>
                      <a:pt x="304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5" name="Freeform 462"/>
              <p:cNvSpPr>
                <a:spLocks/>
              </p:cNvSpPr>
              <p:nvPr/>
            </p:nvSpPr>
            <p:spPr bwMode="auto">
              <a:xfrm>
                <a:off x="1811" y="1579"/>
                <a:ext cx="152" cy="33"/>
              </a:xfrm>
              <a:custGeom>
                <a:avLst/>
                <a:gdLst>
                  <a:gd name="T0" fmla="*/ 151 w 304"/>
                  <a:gd name="T1" fmla="*/ 32 h 65"/>
                  <a:gd name="T2" fmla="*/ 152 w 304"/>
                  <a:gd name="T3" fmla="*/ 33 h 65"/>
                  <a:gd name="T4" fmla="*/ 1 w 304"/>
                  <a:gd name="T5" fmla="*/ 2 h 65"/>
                  <a:gd name="T6" fmla="*/ 0 w 304"/>
                  <a:gd name="T7" fmla="*/ 0 h 65"/>
                  <a:gd name="T8" fmla="*/ 151 w 304"/>
                  <a:gd name="T9" fmla="*/ 32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5"/>
                  <a:gd name="T17" fmla="*/ 304 w 304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5">
                    <a:moveTo>
                      <a:pt x="302" y="63"/>
                    </a:moveTo>
                    <a:lnTo>
                      <a:pt x="304" y="6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9E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6" name="Freeform 463"/>
              <p:cNvSpPr>
                <a:spLocks/>
              </p:cNvSpPr>
              <p:nvPr/>
            </p:nvSpPr>
            <p:spPr bwMode="auto">
              <a:xfrm>
                <a:off x="1812" y="1581"/>
                <a:ext cx="152" cy="32"/>
              </a:xfrm>
              <a:custGeom>
                <a:avLst/>
                <a:gdLst>
                  <a:gd name="T0" fmla="*/ 152 w 304"/>
                  <a:gd name="T1" fmla="*/ 30 h 64"/>
                  <a:gd name="T2" fmla="*/ 152 w 304"/>
                  <a:gd name="T3" fmla="*/ 32 h 64"/>
                  <a:gd name="T4" fmla="*/ 0 w 304"/>
                  <a:gd name="T5" fmla="*/ 1 h 64"/>
                  <a:gd name="T6" fmla="*/ 0 w 304"/>
                  <a:gd name="T7" fmla="*/ 0 h 64"/>
                  <a:gd name="T8" fmla="*/ 152 w 304"/>
                  <a:gd name="T9" fmla="*/ 30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4"/>
                  <a:gd name="T17" fmla="*/ 304 w 304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4">
                    <a:moveTo>
                      <a:pt x="303" y="61"/>
                    </a:moveTo>
                    <a:lnTo>
                      <a:pt x="304" y="6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03" y="61"/>
                    </a:lnTo>
                    <a:close/>
                  </a:path>
                </a:pathLst>
              </a:custGeom>
              <a:solidFill>
                <a:srgbClr val="9F9F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7" name="Freeform 464"/>
              <p:cNvSpPr>
                <a:spLocks/>
              </p:cNvSpPr>
              <p:nvPr/>
            </p:nvSpPr>
            <p:spPr bwMode="auto">
              <a:xfrm>
                <a:off x="1812" y="1582"/>
                <a:ext cx="153" cy="33"/>
              </a:xfrm>
              <a:custGeom>
                <a:avLst/>
                <a:gdLst>
                  <a:gd name="T0" fmla="*/ 152 w 306"/>
                  <a:gd name="T1" fmla="*/ 31 h 67"/>
                  <a:gd name="T2" fmla="*/ 153 w 306"/>
                  <a:gd name="T3" fmla="*/ 33 h 67"/>
                  <a:gd name="T4" fmla="*/ 1 w 306"/>
                  <a:gd name="T5" fmla="*/ 2 h 67"/>
                  <a:gd name="T6" fmla="*/ 0 w 306"/>
                  <a:gd name="T7" fmla="*/ 0 h 67"/>
                  <a:gd name="T8" fmla="*/ 152 w 306"/>
                  <a:gd name="T9" fmla="*/ 3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67"/>
                  <a:gd name="T17" fmla="*/ 306 w 30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67">
                    <a:moveTo>
                      <a:pt x="304" y="63"/>
                    </a:moveTo>
                    <a:lnTo>
                      <a:pt x="306" y="6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8" name="Freeform 465"/>
              <p:cNvSpPr>
                <a:spLocks/>
              </p:cNvSpPr>
              <p:nvPr/>
            </p:nvSpPr>
            <p:spPr bwMode="auto">
              <a:xfrm>
                <a:off x="1813" y="1583"/>
                <a:ext cx="152" cy="33"/>
              </a:xfrm>
              <a:custGeom>
                <a:avLst/>
                <a:gdLst>
                  <a:gd name="T0" fmla="*/ 152 w 304"/>
                  <a:gd name="T1" fmla="*/ 31 h 66"/>
                  <a:gd name="T2" fmla="*/ 152 w 304"/>
                  <a:gd name="T3" fmla="*/ 33 h 66"/>
                  <a:gd name="T4" fmla="*/ 1 w 304"/>
                  <a:gd name="T5" fmla="*/ 1 h 66"/>
                  <a:gd name="T6" fmla="*/ 0 w 304"/>
                  <a:gd name="T7" fmla="*/ 0 h 66"/>
                  <a:gd name="T8" fmla="*/ 152 w 304"/>
                  <a:gd name="T9" fmla="*/ 31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6"/>
                  <a:gd name="T17" fmla="*/ 304 w 30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6">
                    <a:moveTo>
                      <a:pt x="304" y="63"/>
                    </a:moveTo>
                    <a:lnTo>
                      <a:pt x="304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4" y="63"/>
                    </a:lnTo>
                    <a:close/>
                  </a:path>
                </a:pathLst>
              </a:custGeom>
              <a:solidFill>
                <a:srgbClr val="A2A2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9" name="Freeform 466"/>
              <p:cNvSpPr>
                <a:spLocks/>
              </p:cNvSpPr>
              <p:nvPr/>
            </p:nvSpPr>
            <p:spPr bwMode="auto">
              <a:xfrm>
                <a:off x="1814" y="1585"/>
                <a:ext cx="152" cy="32"/>
              </a:xfrm>
              <a:custGeom>
                <a:avLst/>
                <a:gdLst>
                  <a:gd name="T0" fmla="*/ 151 w 304"/>
                  <a:gd name="T1" fmla="*/ 31 h 65"/>
                  <a:gd name="T2" fmla="*/ 152 w 304"/>
                  <a:gd name="T3" fmla="*/ 32 h 65"/>
                  <a:gd name="T4" fmla="*/ 1 w 304"/>
                  <a:gd name="T5" fmla="*/ 0 h 65"/>
                  <a:gd name="T6" fmla="*/ 0 w 304"/>
                  <a:gd name="T7" fmla="*/ 0 h 65"/>
                  <a:gd name="T8" fmla="*/ 151 w 304"/>
                  <a:gd name="T9" fmla="*/ 31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5"/>
                  <a:gd name="T17" fmla="*/ 304 w 304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5">
                    <a:moveTo>
                      <a:pt x="302" y="63"/>
                    </a:moveTo>
                    <a:lnTo>
                      <a:pt x="304" y="65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A4A4A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0" name="Freeform 467"/>
              <p:cNvSpPr>
                <a:spLocks/>
              </p:cNvSpPr>
              <p:nvPr/>
            </p:nvSpPr>
            <p:spPr bwMode="auto">
              <a:xfrm>
                <a:off x="1815" y="1586"/>
                <a:ext cx="153" cy="41"/>
              </a:xfrm>
              <a:custGeom>
                <a:avLst/>
                <a:gdLst>
                  <a:gd name="T0" fmla="*/ 151 w 308"/>
                  <a:gd name="T1" fmla="*/ 31 h 84"/>
                  <a:gd name="T2" fmla="*/ 153 w 308"/>
                  <a:gd name="T3" fmla="*/ 41 h 84"/>
                  <a:gd name="T4" fmla="*/ 2 w 308"/>
                  <a:gd name="T5" fmla="*/ 10 h 84"/>
                  <a:gd name="T6" fmla="*/ 0 w 308"/>
                  <a:gd name="T7" fmla="*/ 0 h 84"/>
                  <a:gd name="T8" fmla="*/ 151 w 308"/>
                  <a:gd name="T9" fmla="*/ 31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8"/>
                  <a:gd name="T16" fmla="*/ 0 h 84"/>
                  <a:gd name="T17" fmla="*/ 308 w 308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8" h="84">
                    <a:moveTo>
                      <a:pt x="303" y="64"/>
                    </a:moveTo>
                    <a:lnTo>
                      <a:pt x="308" y="84"/>
                    </a:lnTo>
                    <a:lnTo>
                      <a:pt x="5" y="20"/>
                    </a:lnTo>
                    <a:lnTo>
                      <a:pt x="0" y="0"/>
                    </a:lnTo>
                    <a:lnTo>
                      <a:pt x="303" y="64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1" name="Freeform 468"/>
              <p:cNvSpPr>
                <a:spLocks/>
              </p:cNvSpPr>
              <p:nvPr/>
            </p:nvSpPr>
            <p:spPr bwMode="auto">
              <a:xfrm>
                <a:off x="1815" y="1586"/>
                <a:ext cx="152" cy="34"/>
              </a:xfrm>
              <a:custGeom>
                <a:avLst/>
                <a:gdLst>
                  <a:gd name="T0" fmla="*/ 152 w 304"/>
                  <a:gd name="T1" fmla="*/ 32 h 69"/>
                  <a:gd name="T2" fmla="*/ 152 w 304"/>
                  <a:gd name="T3" fmla="*/ 34 h 69"/>
                  <a:gd name="T4" fmla="*/ 0 w 304"/>
                  <a:gd name="T5" fmla="*/ 2 h 69"/>
                  <a:gd name="T6" fmla="*/ 0 w 304"/>
                  <a:gd name="T7" fmla="*/ 0 h 69"/>
                  <a:gd name="T8" fmla="*/ 152 w 304"/>
                  <a:gd name="T9" fmla="*/ 32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9"/>
                  <a:gd name="T17" fmla="*/ 304 w 304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9">
                    <a:moveTo>
                      <a:pt x="303" y="64"/>
                    </a:moveTo>
                    <a:lnTo>
                      <a:pt x="304" y="6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03" y="64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2" name="Freeform 469"/>
              <p:cNvSpPr>
                <a:spLocks/>
              </p:cNvSpPr>
              <p:nvPr/>
            </p:nvSpPr>
            <p:spPr bwMode="auto">
              <a:xfrm>
                <a:off x="1815" y="1587"/>
                <a:ext cx="152" cy="34"/>
              </a:xfrm>
              <a:custGeom>
                <a:avLst/>
                <a:gdLst>
                  <a:gd name="T0" fmla="*/ 152 w 304"/>
                  <a:gd name="T1" fmla="*/ 33 h 68"/>
                  <a:gd name="T2" fmla="*/ 152 w 304"/>
                  <a:gd name="T3" fmla="*/ 34 h 68"/>
                  <a:gd name="T4" fmla="*/ 1 w 304"/>
                  <a:gd name="T5" fmla="*/ 2 h 68"/>
                  <a:gd name="T6" fmla="*/ 0 w 304"/>
                  <a:gd name="T7" fmla="*/ 0 h 68"/>
                  <a:gd name="T8" fmla="*/ 152 w 304"/>
                  <a:gd name="T9" fmla="*/ 33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8"/>
                  <a:gd name="T17" fmla="*/ 304 w 304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8">
                    <a:moveTo>
                      <a:pt x="304" y="65"/>
                    </a:moveTo>
                    <a:lnTo>
                      <a:pt x="304" y="68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304" y="65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3" name="Freeform 470"/>
              <p:cNvSpPr>
                <a:spLocks/>
              </p:cNvSpPr>
              <p:nvPr/>
            </p:nvSpPr>
            <p:spPr bwMode="auto">
              <a:xfrm>
                <a:off x="1815" y="1590"/>
                <a:ext cx="153" cy="33"/>
              </a:xfrm>
              <a:custGeom>
                <a:avLst/>
                <a:gdLst>
                  <a:gd name="T0" fmla="*/ 152 w 304"/>
                  <a:gd name="T1" fmla="*/ 31 h 66"/>
                  <a:gd name="T2" fmla="*/ 153 w 304"/>
                  <a:gd name="T3" fmla="*/ 33 h 66"/>
                  <a:gd name="T4" fmla="*/ 1 w 304"/>
                  <a:gd name="T5" fmla="*/ 1 h 66"/>
                  <a:gd name="T6" fmla="*/ 0 w 304"/>
                  <a:gd name="T7" fmla="*/ 0 h 66"/>
                  <a:gd name="T8" fmla="*/ 152 w 304"/>
                  <a:gd name="T9" fmla="*/ 31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6"/>
                  <a:gd name="T17" fmla="*/ 304 w 30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6">
                    <a:moveTo>
                      <a:pt x="302" y="63"/>
                    </a:moveTo>
                    <a:lnTo>
                      <a:pt x="304" y="6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A7A7A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4" name="Freeform 471"/>
              <p:cNvSpPr>
                <a:spLocks/>
              </p:cNvSpPr>
              <p:nvPr/>
            </p:nvSpPr>
            <p:spPr bwMode="auto">
              <a:xfrm>
                <a:off x="1816" y="1592"/>
                <a:ext cx="152" cy="34"/>
              </a:xfrm>
              <a:custGeom>
                <a:avLst/>
                <a:gdLst>
                  <a:gd name="T0" fmla="*/ 151 w 304"/>
                  <a:gd name="T1" fmla="*/ 31 h 68"/>
                  <a:gd name="T2" fmla="*/ 152 w 304"/>
                  <a:gd name="T3" fmla="*/ 34 h 68"/>
                  <a:gd name="T4" fmla="*/ 0 w 304"/>
                  <a:gd name="T5" fmla="*/ 1 h 68"/>
                  <a:gd name="T6" fmla="*/ 0 w 304"/>
                  <a:gd name="T7" fmla="*/ 0 h 68"/>
                  <a:gd name="T8" fmla="*/ 151 w 304"/>
                  <a:gd name="T9" fmla="*/ 31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8"/>
                  <a:gd name="T17" fmla="*/ 304 w 304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8">
                    <a:moveTo>
                      <a:pt x="302" y="63"/>
                    </a:moveTo>
                    <a:lnTo>
                      <a:pt x="304" y="6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2" y="63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5" name="Freeform 472"/>
              <p:cNvSpPr>
                <a:spLocks/>
              </p:cNvSpPr>
              <p:nvPr/>
            </p:nvSpPr>
            <p:spPr bwMode="auto">
              <a:xfrm>
                <a:off x="1816" y="1593"/>
                <a:ext cx="152" cy="34"/>
              </a:xfrm>
              <a:custGeom>
                <a:avLst/>
                <a:gdLst>
                  <a:gd name="T0" fmla="*/ 152 w 304"/>
                  <a:gd name="T1" fmla="*/ 32 h 69"/>
                  <a:gd name="T2" fmla="*/ 152 w 304"/>
                  <a:gd name="T3" fmla="*/ 34 h 69"/>
                  <a:gd name="T4" fmla="*/ 1 w 304"/>
                  <a:gd name="T5" fmla="*/ 2 h 69"/>
                  <a:gd name="T6" fmla="*/ 0 w 304"/>
                  <a:gd name="T7" fmla="*/ 0 h 69"/>
                  <a:gd name="T8" fmla="*/ 152 w 304"/>
                  <a:gd name="T9" fmla="*/ 32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9"/>
                  <a:gd name="T17" fmla="*/ 304 w 304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9">
                    <a:moveTo>
                      <a:pt x="304" y="65"/>
                    </a:moveTo>
                    <a:lnTo>
                      <a:pt x="304" y="69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304" y="65"/>
                    </a:lnTo>
                    <a:close/>
                  </a:path>
                </a:pathLst>
              </a:custGeom>
              <a:solidFill>
                <a:srgbClr val="A9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6" name="Freeform 473"/>
              <p:cNvSpPr>
                <a:spLocks/>
              </p:cNvSpPr>
              <p:nvPr/>
            </p:nvSpPr>
            <p:spPr bwMode="auto">
              <a:xfrm>
                <a:off x="1817" y="1596"/>
                <a:ext cx="152" cy="42"/>
              </a:xfrm>
              <a:custGeom>
                <a:avLst/>
                <a:gdLst>
                  <a:gd name="T0" fmla="*/ 152 w 304"/>
                  <a:gd name="T1" fmla="*/ 32 h 85"/>
                  <a:gd name="T2" fmla="*/ 152 w 304"/>
                  <a:gd name="T3" fmla="*/ 42 h 85"/>
                  <a:gd name="T4" fmla="*/ 1 w 304"/>
                  <a:gd name="T5" fmla="*/ 10 h 85"/>
                  <a:gd name="T6" fmla="*/ 0 w 304"/>
                  <a:gd name="T7" fmla="*/ 0 h 85"/>
                  <a:gd name="T8" fmla="*/ 152 w 304"/>
                  <a:gd name="T9" fmla="*/ 32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85"/>
                  <a:gd name="T17" fmla="*/ 304 w 304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85">
                    <a:moveTo>
                      <a:pt x="303" y="64"/>
                    </a:moveTo>
                    <a:lnTo>
                      <a:pt x="304" y="85"/>
                    </a:lnTo>
                    <a:lnTo>
                      <a:pt x="2" y="20"/>
                    </a:lnTo>
                    <a:lnTo>
                      <a:pt x="0" y="0"/>
                    </a:lnTo>
                    <a:lnTo>
                      <a:pt x="303" y="6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7" name="Freeform 474"/>
              <p:cNvSpPr>
                <a:spLocks/>
              </p:cNvSpPr>
              <p:nvPr/>
            </p:nvSpPr>
            <p:spPr bwMode="auto">
              <a:xfrm>
                <a:off x="1817" y="1278"/>
                <a:ext cx="152" cy="33"/>
              </a:xfrm>
              <a:custGeom>
                <a:avLst/>
                <a:gdLst>
                  <a:gd name="T0" fmla="*/ 152 w 304"/>
                  <a:gd name="T1" fmla="*/ 21 h 66"/>
                  <a:gd name="T2" fmla="*/ 152 w 304"/>
                  <a:gd name="T3" fmla="*/ 33 h 66"/>
                  <a:gd name="T4" fmla="*/ 0 w 304"/>
                  <a:gd name="T5" fmla="*/ 11 h 66"/>
                  <a:gd name="T6" fmla="*/ 1 w 304"/>
                  <a:gd name="T7" fmla="*/ 0 h 66"/>
                  <a:gd name="T8" fmla="*/ 152 w 304"/>
                  <a:gd name="T9" fmla="*/ 21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6"/>
                  <a:gd name="T17" fmla="*/ 304 w 30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6">
                    <a:moveTo>
                      <a:pt x="304" y="43"/>
                    </a:moveTo>
                    <a:lnTo>
                      <a:pt x="303" y="66"/>
                    </a:lnTo>
                    <a:lnTo>
                      <a:pt x="0" y="22"/>
                    </a:lnTo>
                    <a:lnTo>
                      <a:pt x="2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CACA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8" name="Freeform 475"/>
              <p:cNvSpPr>
                <a:spLocks/>
              </p:cNvSpPr>
              <p:nvPr/>
            </p:nvSpPr>
            <p:spPr bwMode="auto">
              <a:xfrm>
                <a:off x="1815" y="1288"/>
                <a:ext cx="153" cy="33"/>
              </a:xfrm>
              <a:custGeom>
                <a:avLst/>
                <a:gdLst>
                  <a:gd name="T0" fmla="*/ 153 w 308"/>
                  <a:gd name="T1" fmla="*/ 23 h 64"/>
                  <a:gd name="T2" fmla="*/ 151 w 308"/>
                  <a:gd name="T3" fmla="*/ 33 h 64"/>
                  <a:gd name="T4" fmla="*/ 0 w 308"/>
                  <a:gd name="T5" fmla="*/ 11 h 64"/>
                  <a:gd name="T6" fmla="*/ 2 w 308"/>
                  <a:gd name="T7" fmla="*/ 0 h 64"/>
                  <a:gd name="T8" fmla="*/ 153 w 308"/>
                  <a:gd name="T9" fmla="*/ 23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8"/>
                  <a:gd name="T16" fmla="*/ 0 h 64"/>
                  <a:gd name="T17" fmla="*/ 308 w 308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8" h="64">
                    <a:moveTo>
                      <a:pt x="308" y="44"/>
                    </a:moveTo>
                    <a:lnTo>
                      <a:pt x="303" y="64"/>
                    </a:lnTo>
                    <a:lnTo>
                      <a:pt x="0" y="21"/>
                    </a:lnTo>
                    <a:lnTo>
                      <a:pt x="5" y="0"/>
                    </a:lnTo>
                    <a:lnTo>
                      <a:pt x="308" y="4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9" name="Freeform 476"/>
              <p:cNvSpPr>
                <a:spLocks/>
              </p:cNvSpPr>
              <p:nvPr/>
            </p:nvSpPr>
            <p:spPr bwMode="auto">
              <a:xfrm>
                <a:off x="1816" y="1288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2 w 304"/>
                  <a:gd name="T3" fmla="*/ 24 h 48"/>
                  <a:gd name="T4" fmla="*/ 0 w 304"/>
                  <a:gd name="T5" fmla="*/ 3 h 48"/>
                  <a:gd name="T6" fmla="*/ 1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4"/>
                    </a:moveTo>
                    <a:lnTo>
                      <a:pt x="304" y="48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304" y="44"/>
                    </a:lnTo>
                    <a:close/>
                  </a:path>
                </a:pathLst>
              </a:custGeom>
              <a:solidFill>
                <a:srgbClr val="ABA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0" name="Freeform 477"/>
              <p:cNvSpPr>
                <a:spLocks/>
              </p:cNvSpPr>
              <p:nvPr/>
            </p:nvSpPr>
            <p:spPr bwMode="auto">
              <a:xfrm>
                <a:off x="1816" y="1291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1 w 304"/>
                  <a:gd name="T3" fmla="*/ 24 h 48"/>
                  <a:gd name="T4" fmla="*/ 0 w 304"/>
                  <a:gd name="T5" fmla="*/ 2 h 48"/>
                  <a:gd name="T6" fmla="*/ 0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3"/>
                    </a:moveTo>
                    <a:lnTo>
                      <a:pt x="302" y="4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AAA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1" name="Freeform 478"/>
              <p:cNvSpPr>
                <a:spLocks/>
              </p:cNvSpPr>
              <p:nvPr/>
            </p:nvSpPr>
            <p:spPr bwMode="auto">
              <a:xfrm>
                <a:off x="1815" y="1292"/>
                <a:ext cx="153" cy="25"/>
              </a:xfrm>
              <a:custGeom>
                <a:avLst/>
                <a:gdLst>
                  <a:gd name="T0" fmla="*/ 153 w 304"/>
                  <a:gd name="T1" fmla="*/ 23 h 48"/>
                  <a:gd name="T2" fmla="*/ 152 w 304"/>
                  <a:gd name="T3" fmla="*/ 25 h 48"/>
                  <a:gd name="T4" fmla="*/ 0 w 304"/>
                  <a:gd name="T5" fmla="*/ 3 h 48"/>
                  <a:gd name="T6" fmla="*/ 1 w 304"/>
                  <a:gd name="T7" fmla="*/ 0 h 48"/>
                  <a:gd name="T8" fmla="*/ 153 w 304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5"/>
                    </a:moveTo>
                    <a:lnTo>
                      <a:pt x="302" y="48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9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2" name="Freeform 479"/>
              <p:cNvSpPr>
                <a:spLocks/>
              </p:cNvSpPr>
              <p:nvPr/>
            </p:nvSpPr>
            <p:spPr bwMode="auto">
              <a:xfrm>
                <a:off x="1815" y="1295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2 w 304"/>
                  <a:gd name="T3" fmla="*/ 24 h 48"/>
                  <a:gd name="T4" fmla="*/ 0 w 304"/>
                  <a:gd name="T5" fmla="*/ 2 h 48"/>
                  <a:gd name="T6" fmla="*/ 1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3"/>
                    </a:moveTo>
                    <a:lnTo>
                      <a:pt x="304" y="4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8A8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3" name="Freeform 480"/>
              <p:cNvSpPr>
                <a:spLocks/>
              </p:cNvSpPr>
              <p:nvPr/>
            </p:nvSpPr>
            <p:spPr bwMode="auto">
              <a:xfrm>
                <a:off x="1815" y="1297"/>
                <a:ext cx="152" cy="24"/>
              </a:xfrm>
              <a:custGeom>
                <a:avLst/>
                <a:gdLst>
                  <a:gd name="T0" fmla="*/ 152 w 304"/>
                  <a:gd name="T1" fmla="*/ 23 h 48"/>
                  <a:gd name="T2" fmla="*/ 152 w 304"/>
                  <a:gd name="T3" fmla="*/ 24 h 48"/>
                  <a:gd name="T4" fmla="*/ 0 w 304"/>
                  <a:gd name="T5" fmla="*/ 3 h 48"/>
                  <a:gd name="T6" fmla="*/ 0 w 304"/>
                  <a:gd name="T7" fmla="*/ 0 h 48"/>
                  <a:gd name="T8" fmla="*/ 152 w 304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5"/>
                    </a:moveTo>
                    <a:lnTo>
                      <a:pt x="303" y="4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7A7A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4" name="Freeform 481"/>
              <p:cNvSpPr>
                <a:spLocks/>
              </p:cNvSpPr>
              <p:nvPr/>
            </p:nvSpPr>
            <p:spPr bwMode="auto">
              <a:xfrm>
                <a:off x="1811" y="1299"/>
                <a:ext cx="155" cy="32"/>
              </a:xfrm>
              <a:custGeom>
                <a:avLst/>
                <a:gdLst>
                  <a:gd name="T0" fmla="*/ 155 w 311"/>
                  <a:gd name="T1" fmla="*/ 22 h 63"/>
                  <a:gd name="T2" fmla="*/ 151 w 311"/>
                  <a:gd name="T3" fmla="*/ 32 h 63"/>
                  <a:gd name="T4" fmla="*/ 0 w 311"/>
                  <a:gd name="T5" fmla="*/ 10 h 63"/>
                  <a:gd name="T6" fmla="*/ 4 w 311"/>
                  <a:gd name="T7" fmla="*/ 0 h 63"/>
                  <a:gd name="T8" fmla="*/ 155 w 311"/>
                  <a:gd name="T9" fmla="*/ 22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1"/>
                  <a:gd name="T16" fmla="*/ 0 h 63"/>
                  <a:gd name="T17" fmla="*/ 311 w 311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1" h="63">
                    <a:moveTo>
                      <a:pt x="311" y="43"/>
                    </a:moveTo>
                    <a:lnTo>
                      <a:pt x="302" y="63"/>
                    </a:lnTo>
                    <a:lnTo>
                      <a:pt x="0" y="19"/>
                    </a:lnTo>
                    <a:lnTo>
                      <a:pt x="8" y="0"/>
                    </a:lnTo>
                    <a:lnTo>
                      <a:pt x="311" y="43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5" name="Freeform 482"/>
              <p:cNvSpPr>
                <a:spLocks/>
              </p:cNvSpPr>
              <p:nvPr/>
            </p:nvSpPr>
            <p:spPr bwMode="auto">
              <a:xfrm>
                <a:off x="1814" y="1299"/>
                <a:ext cx="152" cy="23"/>
              </a:xfrm>
              <a:custGeom>
                <a:avLst/>
                <a:gdLst>
                  <a:gd name="T0" fmla="*/ 152 w 304"/>
                  <a:gd name="T1" fmla="*/ 21 h 47"/>
                  <a:gd name="T2" fmla="*/ 152 w 304"/>
                  <a:gd name="T3" fmla="*/ 23 h 47"/>
                  <a:gd name="T4" fmla="*/ 0 w 304"/>
                  <a:gd name="T5" fmla="*/ 1 h 47"/>
                  <a:gd name="T6" fmla="*/ 1 w 304"/>
                  <a:gd name="T7" fmla="*/ 0 h 47"/>
                  <a:gd name="T8" fmla="*/ 152 w 304"/>
                  <a:gd name="T9" fmla="*/ 21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7"/>
                  <a:gd name="T17" fmla="*/ 304 w 304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7">
                    <a:moveTo>
                      <a:pt x="304" y="43"/>
                    </a:moveTo>
                    <a:lnTo>
                      <a:pt x="304" y="4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6A6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6" name="Freeform 483"/>
              <p:cNvSpPr>
                <a:spLocks/>
              </p:cNvSpPr>
              <p:nvPr/>
            </p:nvSpPr>
            <p:spPr bwMode="auto">
              <a:xfrm>
                <a:off x="1814" y="1300"/>
                <a:ext cx="152" cy="23"/>
              </a:xfrm>
              <a:custGeom>
                <a:avLst/>
                <a:gdLst>
                  <a:gd name="T0" fmla="*/ 152 w 304"/>
                  <a:gd name="T1" fmla="*/ 23 h 46"/>
                  <a:gd name="T2" fmla="*/ 151 w 304"/>
                  <a:gd name="T3" fmla="*/ 23 h 46"/>
                  <a:gd name="T4" fmla="*/ 0 w 304"/>
                  <a:gd name="T5" fmla="*/ 1 h 46"/>
                  <a:gd name="T6" fmla="*/ 0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6"/>
                  <a:gd name="T17" fmla="*/ 304 w 30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6">
                    <a:moveTo>
                      <a:pt x="304" y="45"/>
                    </a:moveTo>
                    <a:lnTo>
                      <a:pt x="302" y="4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4A4A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7" name="Freeform 484"/>
              <p:cNvSpPr>
                <a:spLocks/>
              </p:cNvSpPr>
              <p:nvPr/>
            </p:nvSpPr>
            <p:spPr bwMode="auto">
              <a:xfrm>
                <a:off x="1813" y="1302"/>
                <a:ext cx="152" cy="23"/>
              </a:xfrm>
              <a:custGeom>
                <a:avLst/>
                <a:gdLst>
                  <a:gd name="T0" fmla="*/ 152 w 304"/>
                  <a:gd name="T1" fmla="*/ 21 h 47"/>
                  <a:gd name="T2" fmla="*/ 151 w 304"/>
                  <a:gd name="T3" fmla="*/ 23 h 47"/>
                  <a:gd name="T4" fmla="*/ 0 w 304"/>
                  <a:gd name="T5" fmla="*/ 1 h 47"/>
                  <a:gd name="T6" fmla="*/ 1 w 304"/>
                  <a:gd name="T7" fmla="*/ 0 h 47"/>
                  <a:gd name="T8" fmla="*/ 152 w 304"/>
                  <a:gd name="T9" fmla="*/ 21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7"/>
                  <a:gd name="T17" fmla="*/ 304 w 304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7">
                    <a:moveTo>
                      <a:pt x="304" y="43"/>
                    </a:moveTo>
                    <a:lnTo>
                      <a:pt x="302" y="4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3A3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8" name="Freeform 485"/>
              <p:cNvSpPr>
                <a:spLocks/>
              </p:cNvSpPr>
              <p:nvPr/>
            </p:nvSpPr>
            <p:spPr bwMode="auto">
              <a:xfrm>
                <a:off x="1812" y="1302"/>
                <a:ext cx="152" cy="24"/>
              </a:xfrm>
              <a:custGeom>
                <a:avLst/>
                <a:gdLst>
                  <a:gd name="T0" fmla="*/ 152 w 304"/>
                  <a:gd name="T1" fmla="*/ 23 h 46"/>
                  <a:gd name="T2" fmla="*/ 152 w 304"/>
                  <a:gd name="T3" fmla="*/ 24 h 46"/>
                  <a:gd name="T4" fmla="*/ 0 w 304"/>
                  <a:gd name="T5" fmla="*/ 2 h 46"/>
                  <a:gd name="T6" fmla="*/ 1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6"/>
                  <a:gd name="T17" fmla="*/ 304 w 30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6">
                    <a:moveTo>
                      <a:pt x="304" y="45"/>
                    </a:moveTo>
                    <a:lnTo>
                      <a:pt x="304" y="4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2A2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9" name="Freeform 486"/>
              <p:cNvSpPr>
                <a:spLocks/>
              </p:cNvSpPr>
              <p:nvPr/>
            </p:nvSpPr>
            <p:spPr bwMode="auto">
              <a:xfrm>
                <a:off x="1812" y="1304"/>
                <a:ext cx="152" cy="23"/>
              </a:xfrm>
              <a:custGeom>
                <a:avLst/>
                <a:gdLst>
                  <a:gd name="T0" fmla="*/ 152 w 304"/>
                  <a:gd name="T1" fmla="*/ 21 h 47"/>
                  <a:gd name="T2" fmla="*/ 152 w 304"/>
                  <a:gd name="T3" fmla="*/ 23 h 47"/>
                  <a:gd name="T4" fmla="*/ 0 w 304"/>
                  <a:gd name="T5" fmla="*/ 1 h 47"/>
                  <a:gd name="T6" fmla="*/ 0 w 304"/>
                  <a:gd name="T7" fmla="*/ 0 h 47"/>
                  <a:gd name="T8" fmla="*/ 152 w 304"/>
                  <a:gd name="T9" fmla="*/ 21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7"/>
                  <a:gd name="T17" fmla="*/ 304 w 304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7">
                    <a:moveTo>
                      <a:pt x="304" y="43"/>
                    </a:moveTo>
                    <a:lnTo>
                      <a:pt x="303" y="4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04" y="43"/>
                    </a:lnTo>
                    <a:close/>
                  </a:path>
                </a:pathLst>
              </a:custGeom>
              <a:solidFill>
                <a:srgbClr val="A1A1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0" name="Freeform 487"/>
              <p:cNvSpPr>
                <a:spLocks/>
              </p:cNvSpPr>
              <p:nvPr/>
            </p:nvSpPr>
            <p:spPr bwMode="auto">
              <a:xfrm>
                <a:off x="1811" y="1305"/>
                <a:ext cx="152" cy="23"/>
              </a:xfrm>
              <a:custGeom>
                <a:avLst/>
                <a:gdLst>
                  <a:gd name="T0" fmla="*/ 152 w 304"/>
                  <a:gd name="T1" fmla="*/ 23 h 46"/>
                  <a:gd name="T2" fmla="*/ 152 w 304"/>
                  <a:gd name="T3" fmla="*/ 23 h 46"/>
                  <a:gd name="T4" fmla="*/ 0 w 304"/>
                  <a:gd name="T5" fmla="*/ 1 h 46"/>
                  <a:gd name="T6" fmla="*/ 1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6"/>
                  <a:gd name="T17" fmla="*/ 304 w 30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6">
                    <a:moveTo>
                      <a:pt x="304" y="45"/>
                    </a:moveTo>
                    <a:lnTo>
                      <a:pt x="304" y="4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1" name="Freeform 488"/>
              <p:cNvSpPr>
                <a:spLocks/>
              </p:cNvSpPr>
              <p:nvPr/>
            </p:nvSpPr>
            <p:spPr bwMode="auto">
              <a:xfrm>
                <a:off x="1811" y="1306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1 w 304"/>
                  <a:gd name="T3" fmla="*/ 24 h 48"/>
                  <a:gd name="T4" fmla="*/ 0 w 304"/>
                  <a:gd name="T5" fmla="*/ 2 h 48"/>
                  <a:gd name="T6" fmla="*/ 0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4"/>
                    </a:moveTo>
                    <a:lnTo>
                      <a:pt x="302" y="4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04" y="44"/>
                    </a:lnTo>
                    <a:close/>
                  </a:path>
                </a:pathLst>
              </a:custGeom>
              <a:solidFill>
                <a:srgbClr val="9F9F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2" name="Freeform 489"/>
              <p:cNvSpPr>
                <a:spLocks/>
              </p:cNvSpPr>
              <p:nvPr/>
            </p:nvSpPr>
            <p:spPr bwMode="auto">
              <a:xfrm>
                <a:off x="1811" y="1307"/>
                <a:ext cx="152" cy="24"/>
              </a:xfrm>
              <a:custGeom>
                <a:avLst/>
                <a:gdLst>
                  <a:gd name="T0" fmla="*/ 152 w 304"/>
                  <a:gd name="T1" fmla="*/ 23 h 46"/>
                  <a:gd name="T2" fmla="*/ 151 w 304"/>
                  <a:gd name="T3" fmla="*/ 24 h 46"/>
                  <a:gd name="T4" fmla="*/ 0 w 304"/>
                  <a:gd name="T5" fmla="*/ 1 h 46"/>
                  <a:gd name="T6" fmla="*/ 1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6"/>
                  <a:gd name="T17" fmla="*/ 304 w 30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6">
                    <a:moveTo>
                      <a:pt x="304" y="45"/>
                    </a:moveTo>
                    <a:lnTo>
                      <a:pt x="302" y="4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E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3" name="Freeform 490"/>
              <p:cNvSpPr>
                <a:spLocks/>
              </p:cNvSpPr>
              <p:nvPr/>
            </p:nvSpPr>
            <p:spPr bwMode="auto">
              <a:xfrm>
                <a:off x="1806" y="1308"/>
                <a:ext cx="156" cy="32"/>
              </a:xfrm>
              <a:custGeom>
                <a:avLst/>
                <a:gdLst>
                  <a:gd name="T0" fmla="*/ 156 w 312"/>
                  <a:gd name="T1" fmla="*/ 22 h 63"/>
                  <a:gd name="T2" fmla="*/ 151 w 312"/>
                  <a:gd name="T3" fmla="*/ 32 h 63"/>
                  <a:gd name="T4" fmla="*/ 0 w 312"/>
                  <a:gd name="T5" fmla="*/ 9 h 63"/>
                  <a:gd name="T6" fmla="*/ 5 w 312"/>
                  <a:gd name="T7" fmla="*/ 0 h 63"/>
                  <a:gd name="T8" fmla="*/ 156 w 312"/>
                  <a:gd name="T9" fmla="*/ 22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63"/>
                  <a:gd name="T17" fmla="*/ 312 w 312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63">
                    <a:moveTo>
                      <a:pt x="312" y="44"/>
                    </a:moveTo>
                    <a:lnTo>
                      <a:pt x="302" y="63"/>
                    </a:lnTo>
                    <a:lnTo>
                      <a:pt x="0" y="18"/>
                    </a:lnTo>
                    <a:lnTo>
                      <a:pt x="10" y="0"/>
                    </a:lnTo>
                    <a:lnTo>
                      <a:pt x="312" y="44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4" name="Freeform 491"/>
              <p:cNvSpPr>
                <a:spLocks/>
              </p:cNvSpPr>
              <p:nvPr/>
            </p:nvSpPr>
            <p:spPr bwMode="auto">
              <a:xfrm>
                <a:off x="1810" y="1308"/>
                <a:ext cx="152" cy="24"/>
              </a:xfrm>
              <a:custGeom>
                <a:avLst/>
                <a:gdLst>
                  <a:gd name="T0" fmla="*/ 152 w 304"/>
                  <a:gd name="T1" fmla="*/ 22 h 48"/>
                  <a:gd name="T2" fmla="*/ 152 w 304"/>
                  <a:gd name="T3" fmla="*/ 24 h 48"/>
                  <a:gd name="T4" fmla="*/ 0 w 304"/>
                  <a:gd name="T5" fmla="*/ 2 h 48"/>
                  <a:gd name="T6" fmla="*/ 1 w 304"/>
                  <a:gd name="T7" fmla="*/ 0 h 48"/>
                  <a:gd name="T8" fmla="*/ 152 w 304"/>
                  <a:gd name="T9" fmla="*/ 2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4"/>
                    </a:moveTo>
                    <a:lnTo>
                      <a:pt x="304" y="4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4"/>
                    </a:lnTo>
                    <a:close/>
                  </a:path>
                </a:pathLst>
              </a:custGeom>
              <a:solidFill>
                <a:srgbClr val="9D9D9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5" name="Freeform 492"/>
              <p:cNvSpPr>
                <a:spLocks/>
              </p:cNvSpPr>
              <p:nvPr/>
            </p:nvSpPr>
            <p:spPr bwMode="auto">
              <a:xfrm>
                <a:off x="1809" y="1310"/>
                <a:ext cx="153" cy="23"/>
              </a:xfrm>
              <a:custGeom>
                <a:avLst/>
                <a:gdLst>
                  <a:gd name="T0" fmla="*/ 153 w 305"/>
                  <a:gd name="T1" fmla="*/ 23 h 46"/>
                  <a:gd name="T2" fmla="*/ 152 w 305"/>
                  <a:gd name="T3" fmla="*/ 23 h 46"/>
                  <a:gd name="T4" fmla="*/ 0 w 305"/>
                  <a:gd name="T5" fmla="*/ 1 h 46"/>
                  <a:gd name="T6" fmla="*/ 1 w 305"/>
                  <a:gd name="T7" fmla="*/ 0 h 46"/>
                  <a:gd name="T8" fmla="*/ 153 w 305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5"/>
                  <a:gd name="T16" fmla="*/ 0 h 46"/>
                  <a:gd name="T17" fmla="*/ 305 w 305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5" h="46">
                    <a:moveTo>
                      <a:pt x="305" y="45"/>
                    </a:moveTo>
                    <a:lnTo>
                      <a:pt x="304" y="4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05" y="45"/>
                    </a:lnTo>
                    <a:close/>
                  </a:path>
                </a:pathLst>
              </a:custGeom>
              <a:solidFill>
                <a:srgbClr val="9B9B9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6" name="Freeform 493"/>
              <p:cNvSpPr>
                <a:spLocks/>
              </p:cNvSpPr>
              <p:nvPr/>
            </p:nvSpPr>
            <p:spPr bwMode="auto">
              <a:xfrm>
                <a:off x="1809" y="1311"/>
                <a:ext cx="152" cy="23"/>
              </a:xfrm>
              <a:custGeom>
                <a:avLst/>
                <a:gdLst>
                  <a:gd name="T0" fmla="*/ 152 w 304"/>
                  <a:gd name="T1" fmla="*/ 22 h 47"/>
                  <a:gd name="T2" fmla="*/ 151 w 304"/>
                  <a:gd name="T3" fmla="*/ 23 h 47"/>
                  <a:gd name="T4" fmla="*/ 0 w 304"/>
                  <a:gd name="T5" fmla="*/ 1 h 47"/>
                  <a:gd name="T6" fmla="*/ 0 w 304"/>
                  <a:gd name="T7" fmla="*/ 0 h 47"/>
                  <a:gd name="T8" fmla="*/ 152 w 304"/>
                  <a:gd name="T9" fmla="*/ 22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7"/>
                  <a:gd name="T17" fmla="*/ 304 w 304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7">
                    <a:moveTo>
                      <a:pt x="304" y="45"/>
                    </a:moveTo>
                    <a:lnTo>
                      <a:pt x="302" y="4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A9A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7" name="Freeform 494"/>
              <p:cNvSpPr>
                <a:spLocks/>
              </p:cNvSpPr>
              <p:nvPr/>
            </p:nvSpPr>
            <p:spPr bwMode="auto">
              <a:xfrm>
                <a:off x="1808" y="1312"/>
                <a:ext cx="152" cy="24"/>
              </a:xfrm>
              <a:custGeom>
                <a:avLst/>
                <a:gdLst>
                  <a:gd name="T0" fmla="*/ 152 w 304"/>
                  <a:gd name="T1" fmla="*/ 23 h 48"/>
                  <a:gd name="T2" fmla="*/ 151 w 304"/>
                  <a:gd name="T3" fmla="*/ 24 h 48"/>
                  <a:gd name="T4" fmla="*/ 0 w 304"/>
                  <a:gd name="T5" fmla="*/ 1 h 48"/>
                  <a:gd name="T6" fmla="*/ 1 w 304"/>
                  <a:gd name="T7" fmla="*/ 0 h 48"/>
                  <a:gd name="T8" fmla="*/ 152 w 304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5"/>
                    </a:moveTo>
                    <a:lnTo>
                      <a:pt x="302" y="4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89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8" name="Freeform 495"/>
              <p:cNvSpPr>
                <a:spLocks/>
              </p:cNvSpPr>
              <p:nvPr/>
            </p:nvSpPr>
            <p:spPr bwMode="auto">
              <a:xfrm>
                <a:off x="1807" y="1312"/>
                <a:ext cx="152" cy="25"/>
              </a:xfrm>
              <a:custGeom>
                <a:avLst/>
                <a:gdLst>
                  <a:gd name="T0" fmla="*/ 152 w 304"/>
                  <a:gd name="T1" fmla="*/ 24 h 48"/>
                  <a:gd name="T2" fmla="*/ 152 w 304"/>
                  <a:gd name="T3" fmla="*/ 25 h 48"/>
                  <a:gd name="T4" fmla="*/ 0 w 304"/>
                  <a:gd name="T5" fmla="*/ 2 h 48"/>
                  <a:gd name="T6" fmla="*/ 1 w 304"/>
                  <a:gd name="T7" fmla="*/ 0 h 48"/>
                  <a:gd name="T8" fmla="*/ 152 w 304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6"/>
                    </a:moveTo>
                    <a:lnTo>
                      <a:pt x="303" y="4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04" y="46"/>
                    </a:lnTo>
                    <a:close/>
                  </a:path>
                </a:pathLst>
              </a:custGeom>
              <a:solidFill>
                <a:srgbClr val="9797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9" name="Freeform 496"/>
              <p:cNvSpPr>
                <a:spLocks/>
              </p:cNvSpPr>
              <p:nvPr/>
            </p:nvSpPr>
            <p:spPr bwMode="auto">
              <a:xfrm>
                <a:off x="1806" y="1314"/>
                <a:ext cx="152" cy="23"/>
              </a:xfrm>
              <a:custGeom>
                <a:avLst/>
                <a:gdLst>
                  <a:gd name="T0" fmla="*/ 152 w 304"/>
                  <a:gd name="T1" fmla="*/ 22 h 47"/>
                  <a:gd name="T2" fmla="*/ 152 w 304"/>
                  <a:gd name="T3" fmla="*/ 23 h 47"/>
                  <a:gd name="T4" fmla="*/ 0 w 304"/>
                  <a:gd name="T5" fmla="*/ 1 h 47"/>
                  <a:gd name="T6" fmla="*/ 1 w 304"/>
                  <a:gd name="T7" fmla="*/ 0 h 47"/>
                  <a:gd name="T8" fmla="*/ 152 w 304"/>
                  <a:gd name="T9" fmla="*/ 22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7"/>
                  <a:gd name="T17" fmla="*/ 304 w 304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7">
                    <a:moveTo>
                      <a:pt x="304" y="45"/>
                    </a:moveTo>
                    <a:lnTo>
                      <a:pt x="304" y="4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0" name="Freeform 497"/>
              <p:cNvSpPr>
                <a:spLocks/>
              </p:cNvSpPr>
              <p:nvPr/>
            </p:nvSpPr>
            <p:spPr bwMode="auto">
              <a:xfrm>
                <a:off x="1806" y="1315"/>
                <a:ext cx="152" cy="24"/>
              </a:xfrm>
              <a:custGeom>
                <a:avLst/>
                <a:gdLst>
                  <a:gd name="T0" fmla="*/ 152 w 306"/>
                  <a:gd name="T1" fmla="*/ 23 h 48"/>
                  <a:gd name="T2" fmla="*/ 151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2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48"/>
                  <a:gd name="T17" fmla="*/ 306 w 30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48">
                    <a:moveTo>
                      <a:pt x="306" y="45"/>
                    </a:moveTo>
                    <a:lnTo>
                      <a:pt x="304" y="4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94949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1" name="Freeform 498"/>
              <p:cNvSpPr>
                <a:spLocks/>
              </p:cNvSpPr>
              <p:nvPr/>
            </p:nvSpPr>
            <p:spPr bwMode="auto">
              <a:xfrm>
                <a:off x="1806" y="1316"/>
                <a:ext cx="152" cy="24"/>
              </a:xfrm>
              <a:custGeom>
                <a:avLst/>
                <a:gdLst>
                  <a:gd name="T0" fmla="*/ 152 w 304"/>
                  <a:gd name="T1" fmla="*/ 23 h 49"/>
                  <a:gd name="T2" fmla="*/ 151 w 304"/>
                  <a:gd name="T3" fmla="*/ 24 h 49"/>
                  <a:gd name="T4" fmla="*/ 0 w 304"/>
                  <a:gd name="T5" fmla="*/ 2 h 49"/>
                  <a:gd name="T6" fmla="*/ 0 w 304"/>
                  <a:gd name="T7" fmla="*/ 0 h 49"/>
                  <a:gd name="T8" fmla="*/ 152 w 304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9"/>
                  <a:gd name="T17" fmla="*/ 304 w 304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9">
                    <a:moveTo>
                      <a:pt x="304" y="47"/>
                    </a:moveTo>
                    <a:lnTo>
                      <a:pt x="302" y="4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04" y="47"/>
                    </a:lnTo>
                    <a:close/>
                  </a:path>
                </a:pathLst>
              </a:custGeom>
              <a:solidFill>
                <a:srgbClr val="9393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2" name="Freeform 499"/>
              <p:cNvSpPr>
                <a:spLocks/>
              </p:cNvSpPr>
              <p:nvPr/>
            </p:nvSpPr>
            <p:spPr bwMode="auto">
              <a:xfrm>
                <a:off x="1799" y="1317"/>
                <a:ext cx="158" cy="30"/>
              </a:xfrm>
              <a:custGeom>
                <a:avLst/>
                <a:gdLst>
                  <a:gd name="T0" fmla="*/ 158 w 315"/>
                  <a:gd name="T1" fmla="*/ 23 h 60"/>
                  <a:gd name="T2" fmla="*/ 151 w 315"/>
                  <a:gd name="T3" fmla="*/ 30 h 60"/>
                  <a:gd name="T4" fmla="*/ 0 w 315"/>
                  <a:gd name="T5" fmla="*/ 8 h 60"/>
                  <a:gd name="T6" fmla="*/ 7 w 315"/>
                  <a:gd name="T7" fmla="*/ 0 h 60"/>
                  <a:gd name="T8" fmla="*/ 158 w 315"/>
                  <a:gd name="T9" fmla="*/ 23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5"/>
                  <a:gd name="T16" fmla="*/ 0 h 60"/>
                  <a:gd name="T17" fmla="*/ 315 w 315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5" h="60">
                    <a:moveTo>
                      <a:pt x="315" y="45"/>
                    </a:moveTo>
                    <a:lnTo>
                      <a:pt x="302" y="60"/>
                    </a:lnTo>
                    <a:lnTo>
                      <a:pt x="0" y="15"/>
                    </a:lnTo>
                    <a:lnTo>
                      <a:pt x="13" y="0"/>
                    </a:lnTo>
                    <a:lnTo>
                      <a:pt x="315" y="45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3" name="Freeform 500"/>
              <p:cNvSpPr>
                <a:spLocks/>
              </p:cNvSpPr>
              <p:nvPr/>
            </p:nvSpPr>
            <p:spPr bwMode="auto">
              <a:xfrm>
                <a:off x="1805" y="1317"/>
                <a:ext cx="152" cy="24"/>
              </a:xfrm>
              <a:custGeom>
                <a:avLst/>
                <a:gdLst>
                  <a:gd name="T0" fmla="*/ 152 w 304"/>
                  <a:gd name="T1" fmla="*/ 23 h 46"/>
                  <a:gd name="T2" fmla="*/ 152 w 304"/>
                  <a:gd name="T3" fmla="*/ 24 h 46"/>
                  <a:gd name="T4" fmla="*/ 0 w 304"/>
                  <a:gd name="T5" fmla="*/ 1 h 46"/>
                  <a:gd name="T6" fmla="*/ 1 w 304"/>
                  <a:gd name="T7" fmla="*/ 0 h 46"/>
                  <a:gd name="T8" fmla="*/ 152 w 304"/>
                  <a:gd name="T9" fmla="*/ 2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6"/>
                  <a:gd name="T17" fmla="*/ 304 w 30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6">
                    <a:moveTo>
                      <a:pt x="304" y="45"/>
                    </a:moveTo>
                    <a:lnTo>
                      <a:pt x="303" y="4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04" y="45"/>
                    </a:lnTo>
                    <a:close/>
                  </a:path>
                </a:pathLst>
              </a:custGeom>
              <a:solidFill>
                <a:srgbClr val="9292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4" name="Freeform 501"/>
              <p:cNvSpPr>
                <a:spLocks/>
              </p:cNvSpPr>
              <p:nvPr/>
            </p:nvSpPr>
            <p:spPr bwMode="auto">
              <a:xfrm>
                <a:off x="1803" y="1318"/>
                <a:ext cx="153" cy="24"/>
              </a:xfrm>
              <a:custGeom>
                <a:avLst/>
                <a:gdLst>
                  <a:gd name="T0" fmla="*/ 153 w 306"/>
                  <a:gd name="T1" fmla="*/ 22 h 49"/>
                  <a:gd name="T2" fmla="*/ 152 w 306"/>
                  <a:gd name="T3" fmla="*/ 24 h 49"/>
                  <a:gd name="T4" fmla="*/ 0 w 306"/>
                  <a:gd name="T5" fmla="*/ 1 h 49"/>
                  <a:gd name="T6" fmla="*/ 1 w 306"/>
                  <a:gd name="T7" fmla="*/ 0 h 49"/>
                  <a:gd name="T8" fmla="*/ 153 w 306"/>
                  <a:gd name="T9" fmla="*/ 22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49"/>
                  <a:gd name="T17" fmla="*/ 306 w 306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49">
                    <a:moveTo>
                      <a:pt x="306" y="45"/>
                    </a:moveTo>
                    <a:lnTo>
                      <a:pt x="304" y="49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9090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5" name="Freeform 502"/>
              <p:cNvSpPr>
                <a:spLocks/>
              </p:cNvSpPr>
              <p:nvPr/>
            </p:nvSpPr>
            <p:spPr bwMode="auto">
              <a:xfrm>
                <a:off x="1802" y="1319"/>
                <a:ext cx="153" cy="24"/>
              </a:xfrm>
              <a:custGeom>
                <a:avLst/>
                <a:gdLst>
                  <a:gd name="T0" fmla="*/ 153 w 306"/>
                  <a:gd name="T1" fmla="*/ 24 h 48"/>
                  <a:gd name="T2" fmla="*/ 152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3 w 306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48"/>
                  <a:gd name="T17" fmla="*/ 306 w 30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48">
                    <a:moveTo>
                      <a:pt x="306" y="47"/>
                    </a:moveTo>
                    <a:lnTo>
                      <a:pt x="304" y="4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8E8E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6" name="Freeform 503"/>
              <p:cNvSpPr>
                <a:spLocks/>
              </p:cNvSpPr>
              <p:nvPr/>
            </p:nvSpPr>
            <p:spPr bwMode="auto">
              <a:xfrm>
                <a:off x="1801" y="1320"/>
                <a:ext cx="153" cy="24"/>
              </a:xfrm>
              <a:custGeom>
                <a:avLst/>
                <a:gdLst>
                  <a:gd name="T0" fmla="*/ 153 w 305"/>
                  <a:gd name="T1" fmla="*/ 23 h 48"/>
                  <a:gd name="T2" fmla="*/ 152 w 305"/>
                  <a:gd name="T3" fmla="*/ 24 h 48"/>
                  <a:gd name="T4" fmla="*/ 0 w 305"/>
                  <a:gd name="T5" fmla="*/ 2 h 48"/>
                  <a:gd name="T6" fmla="*/ 1 w 305"/>
                  <a:gd name="T7" fmla="*/ 0 h 48"/>
                  <a:gd name="T8" fmla="*/ 153 w 305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5"/>
                  <a:gd name="T16" fmla="*/ 0 h 48"/>
                  <a:gd name="T17" fmla="*/ 305 w 305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5" h="48">
                    <a:moveTo>
                      <a:pt x="305" y="46"/>
                    </a:moveTo>
                    <a:lnTo>
                      <a:pt x="304" y="4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05" y="46"/>
                    </a:lnTo>
                    <a:close/>
                  </a:path>
                </a:pathLst>
              </a:custGeom>
              <a:solidFill>
                <a:srgbClr val="8C8C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7" name="Freeform 504"/>
              <p:cNvSpPr>
                <a:spLocks/>
              </p:cNvSpPr>
              <p:nvPr/>
            </p:nvSpPr>
            <p:spPr bwMode="auto">
              <a:xfrm>
                <a:off x="1801" y="1322"/>
                <a:ext cx="152" cy="24"/>
              </a:xfrm>
              <a:custGeom>
                <a:avLst/>
                <a:gdLst>
                  <a:gd name="T0" fmla="*/ 152 w 306"/>
                  <a:gd name="T1" fmla="*/ 23 h 48"/>
                  <a:gd name="T2" fmla="*/ 150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2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48"/>
                  <a:gd name="T17" fmla="*/ 306 w 30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48">
                    <a:moveTo>
                      <a:pt x="306" y="45"/>
                    </a:moveTo>
                    <a:lnTo>
                      <a:pt x="302" y="4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8A8A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8" name="Freeform 505"/>
              <p:cNvSpPr>
                <a:spLocks/>
              </p:cNvSpPr>
              <p:nvPr/>
            </p:nvSpPr>
            <p:spPr bwMode="auto">
              <a:xfrm>
                <a:off x="1800" y="1322"/>
                <a:ext cx="152" cy="24"/>
              </a:xfrm>
              <a:custGeom>
                <a:avLst/>
                <a:gdLst>
                  <a:gd name="T0" fmla="*/ 152 w 304"/>
                  <a:gd name="T1" fmla="*/ 23 h 48"/>
                  <a:gd name="T2" fmla="*/ 152 w 304"/>
                  <a:gd name="T3" fmla="*/ 24 h 48"/>
                  <a:gd name="T4" fmla="*/ 0 w 304"/>
                  <a:gd name="T5" fmla="*/ 1 h 48"/>
                  <a:gd name="T6" fmla="*/ 1 w 304"/>
                  <a:gd name="T7" fmla="*/ 0 h 48"/>
                  <a:gd name="T8" fmla="*/ 152 w 304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8"/>
                  <a:gd name="T17" fmla="*/ 304 w 3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8">
                    <a:moveTo>
                      <a:pt x="304" y="46"/>
                    </a:moveTo>
                    <a:lnTo>
                      <a:pt x="303" y="4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04" y="46"/>
                    </a:lnTo>
                    <a:close/>
                  </a:path>
                </a:pathLst>
              </a:custGeom>
              <a:solidFill>
                <a:srgbClr val="8888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9" name="Freeform 506"/>
              <p:cNvSpPr>
                <a:spLocks/>
              </p:cNvSpPr>
              <p:nvPr/>
            </p:nvSpPr>
            <p:spPr bwMode="auto">
              <a:xfrm>
                <a:off x="1799" y="1323"/>
                <a:ext cx="152" cy="24"/>
              </a:xfrm>
              <a:custGeom>
                <a:avLst/>
                <a:gdLst>
                  <a:gd name="T0" fmla="*/ 152 w 304"/>
                  <a:gd name="T1" fmla="*/ 23 h 49"/>
                  <a:gd name="T2" fmla="*/ 151 w 304"/>
                  <a:gd name="T3" fmla="*/ 24 h 49"/>
                  <a:gd name="T4" fmla="*/ 0 w 304"/>
                  <a:gd name="T5" fmla="*/ 2 h 49"/>
                  <a:gd name="T6" fmla="*/ 1 w 304"/>
                  <a:gd name="T7" fmla="*/ 0 h 49"/>
                  <a:gd name="T8" fmla="*/ 152 w 304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49"/>
                  <a:gd name="T17" fmla="*/ 304 w 304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49">
                    <a:moveTo>
                      <a:pt x="304" y="47"/>
                    </a:moveTo>
                    <a:lnTo>
                      <a:pt x="302" y="49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04" y="47"/>
                    </a:lnTo>
                    <a:close/>
                  </a:path>
                </a:pathLst>
              </a:custGeom>
              <a:solidFill>
                <a:srgbClr val="86868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0" name="Freeform 507"/>
              <p:cNvSpPr>
                <a:spLocks/>
              </p:cNvSpPr>
              <p:nvPr/>
            </p:nvSpPr>
            <p:spPr bwMode="auto">
              <a:xfrm>
                <a:off x="1791" y="1325"/>
                <a:ext cx="159" cy="29"/>
              </a:xfrm>
              <a:custGeom>
                <a:avLst/>
                <a:gdLst>
                  <a:gd name="T0" fmla="*/ 159 w 317"/>
                  <a:gd name="T1" fmla="*/ 23 h 58"/>
                  <a:gd name="T2" fmla="*/ 151 w 317"/>
                  <a:gd name="T3" fmla="*/ 29 h 58"/>
                  <a:gd name="T4" fmla="*/ 0 w 317"/>
                  <a:gd name="T5" fmla="*/ 6 h 58"/>
                  <a:gd name="T6" fmla="*/ 8 w 317"/>
                  <a:gd name="T7" fmla="*/ 0 h 58"/>
                  <a:gd name="T8" fmla="*/ 159 w 317"/>
                  <a:gd name="T9" fmla="*/ 23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"/>
                  <a:gd name="T16" fmla="*/ 0 h 58"/>
                  <a:gd name="T17" fmla="*/ 317 w 317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" h="58">
                    <a:moveTo>
                      <a:pt x="317" y="45"/>
                    </a:moveTo>
                    <a:lnTo>
                      <a:pt x="302" y="58"/>
                    </a:lnTo>
                    <a:lnTo>
                      <a:pt x="0" y="11"/>
                    </a:lnTo>
                    <a:lnTo>
                      <a:pt x="15" y="0"/>
                    </a:lnTo>
                    <a:lnTo>
                      <a:pt x="317" y="45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1" name="Freeform 508"/>
              <p:cNvSpPr>
                <a:spLocks/>
              </p:cNvSpPr>
              <p:nvPr/>
            </p:nvSpPr>
            <p:spPr bwMode="auto">
              <a:xfrm>
                <a:off x="1797" y="1325"/>
                <a:ext cx="153" cy="24"/>
              </a:xfrm>
              <a:custGeom>
                <a:avLst/>
                <a:gdLst>
                  <a:gd name="T0" fmla="*/ 153 w 306"/>
                  <a:gd name="T1" fmla="*/ 23 h 48"/>
                  <a:gd name="T2" fmla="*/ 153 w 306"/>
                  <a:gd name="T3" fmla="*/ 24 h 48"/>
                  <a:gd name="T4" fmla="*/ 0 w 306"/>
                  <a:gd name="T5" fmla="*/ 1 h 48"/>
                  <a:gd name="T6" fmla="*/ 2 w 306"/>
                  <a:gd name="T7" fmla="*/ 0 h 48"/>
                  <a:gd name="T8" fmla="*/ 153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48"/>
                  <a:gd name="T17" fmla="*/ 306 w 30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48">
                    <a:moveTo>
                      <a:pt x="306" y="45"/>
                    </a:moveTo>
                    <a:lnTo>
                      <a:pt x="305" y="48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306" y="45"/>
                    </a:lnTo>
                    <a:close/>
                  </a:path>
                </a:pathLst>
              </a:custGeom>
              <a:solidFill>
                <a:srgbClr val="84848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2" name="Freeform 509"/>
              <p:cNvSpPr>
                <a:spLocks/>
              </p:cNvSpPr>
              <p:nvPr/>
            </p:nvSpPr>
            <p:spPr bwMode="auto">
              <a:xfrm>
                <a:off x="1796" y="1326"/>
                <a:ext cx="153" cy="24"/>
              </a:xfrm>
              <a:custGeom>
                <a:avLst/>
                <a:gdLst>
                  <a:gd name="T0" fmla="*/ 153 w 306"/>
                  <a:gd name="T1" fmla="*/ 23 h 49"/>
                  <a:gd name="T2" fmla="*/ 151 w 306"/>
                  <a:gd name="T3" fmla="*/ 24 h 49"/>
                  <a:gd name="T4" fmla="*/ 0 w 306"/>
                  <a:gd name="T5" fmla="*/ 1 h 49"/>
                  <a:gd name="T6" fmla="*/ 1 w 306"/>
                  <a:gd name="T7" fmla="*/ 0 h 49"/>
                  <a:gd name="T8" fmla="*/ 153 w 306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49"/>
                  <a:gd name="T17" fmla="*/ 306 w 306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49">
                    <a:moveTo>
                      <a:pt x="306" y="47"/>
                    </a:moveTo>
                    <a:lnTo>
                      <a:pt x="302" y="4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8181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3" name="Freeform 510"/>
              <p:cNvSpPr>
                <a:spLocks/>
              </p:cNvSpPr>
              <p:nvPr/>
            </p:nvSpPr>
            <p:spPr bwMode="auto">
              <a:xfrm>
                <a:off x="1795" y="1327"/>
                <a:ext cx="153" cy="24"/>
              </a:xfrm>
              <a:custGeom>
                <a:avLst/>
                <a:gdLst>
                  <a:gd name="T0" fmla="*/ 153 w 306"/>
                  <a:gd name="T1" fmla="*/ 24 h 48"/>
                  <a:gd name="T2" fmla="*/ 153 w 306"/>
                  <a:gd name="T3" fmla="*/ 24 h 48"/>
                  <a:gd name="T4" fmla="*/ 0 w 306"/>
                  <a:gd name="T5" fmla="*/ 1 h 48"/>
                  <a:gd name="T6" fmla="*/ 2 w 306"/>
                  <a:gd name="T7" fmla="*/ 0 h 48"/>
                  <a:gd name="T8" fmla="*/ 153 w 306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48"/>
                  <a:gd name="T17" fmla="*/ 306 w 30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48">
                    <a:moveTo>
                      <a:pt x="306" y="47"/>
                    </a:moveTo>
                    <a:lnTo>
                      <a:pt x="305" y="48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4" name="Freeform 511"/>
              <p:cNvSpPr>
                <a:spLocks/>
              </p:cNvSpPr>
              <p:nvPr/>
            </p:nvSpPr>
            <p:spPr bwMode="auto">
              <a:xfrm>
                <a:off x="1794" y="1327"/>
                <a:ext cx="153" cy="24"/>
              </a:xfrm>
              <a:custGeom>
                <a:avLst/>
                <a:gdLst>
                  <a:gd name="T0" fmla="*/ 153 w 306"/>
                  <a:gd name="T1" fmla="*/ 23 h 48"/>
                  <a:gd name="T2" fmla="*/ 151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3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48"/>
                  <a:gd name="T17" fmla="*/ 306 w 30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48">
                    <a:moveTo>
                      <a:pt x="306" y="46"/>
                    </a:moveTo>
                    <a:lnTo>
                      <a:pt x="302" y="4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06" y="46"/>
                    </a:lnTo>
                    <a:close/>
                  </a:path>
                </a:pathLst>
              </a:custGeom>
              <a:solidFill>
                <a:srgbClr val="7C7C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5" name="Freeform 512"/>
              <p:cNvSpPr>
                <a:spLocks/>
              </p:cNvSpPr>
              <p:nvPr/>
            </p:nvSpPr>
            <p:spPr bwMode="auto">
              <a:xfrm>
                <a:off x="1792" y="1328"/>
                <a:ext cx="153" cy="25"/>
              </a:xfrm>
              <a:custGeom>
                <a:avLst/>
                <a:gdLst>
                  <a:gd name="T0" fmla="*/ 153 w 306"/>
                  <a:gd name="T1" fmla="*/ 24 h 50"/>
                  <a:gd name="T2" fmla="*/ 153 w 306"/>
                  <a:gd name="T3" fmla="*/ 25 h 50"/>
                  <a:gd name="T4" fmla="*/ 0 w 306"/>
                  <a:gd name="T5" fmla="*/ 2 h 50"/>
                  <a:gd name="T6" fmla="*/ 2 w 306"/>
                  <a:gd name="T7" fmla="*/ 0 h 50"/>
                  <a:gd name="T8" fmla="*/ 153 w 306"/>
                  <a:gd name="T9" fmla="*/ 24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50"/>
                  <a:gd name="T17" fmla="*/ 306 w 306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50">
                    <a:moveTo>
                      <a:pt x="306" y="47"/>
                    </a:moveTo>
                    <a:lnTo>
                      <a:pt x="305" y="50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306" y="47"/>
                    </a:lnTo>
                    <a:close/>
                  </a:path>
                </a:pathLst>
              </a:custGeom>
              <a:solidFill>
                <a:srgbClr val="7A7A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6" name="Freeform 513"/>
              <p:cNvSpPr>
                <a:spLocks/>
              </p:cNvSpPr>
              <p:nvPr/>
            </p:nvSpPr>
            <p:spPr bwMode="auto">
              <a:xfrm>
                <a:off x="1791" y="1330"/>
                <a:ext cx="153" cy="24"/>
              </a:xfrm>
              <a:custGeom>
                <a:avLst/>
                <a:gdLst>
                  <a:gd name="T0" fmla="*/ 153 w 306"/>
                  <a:gd name="T1" fmla="*/ 23 h 48"/>
                  <a:gd name="T2" fmla="*/ 151 w 306"/>
                  <a:gd name="T3" fmla="*/ 24 h 48"/>
                  <a:gd name="T4" fmla="*/ 0 w 306"/>
                  <a:gd name="T5" fmla="*/ 1 h 48"/>
                  <a:gd name="T6" fmla="*/ 1 w 306"/>
                  <a:gd name="T7" fmla="*/ 0 h 48"/>
                  <a:gd name="T8" fmla="*/ 153 w 306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48"/>
                  <a:gd name="T17" fmla="*/ 306 w 30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48">
                    <a:moveTo>
                      <a:pt x="306" y="46"/>
                    </a:moveTo>
                    <a:lnTo>
                      <a:pt x="302" y="4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06" y="46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7" name="Freeform 514"/>
              <p:cNvSpPr>
                <a:spLocks/>
              </p:cNvSpPr>
              <p:nvPr/>
            </p:nvSpPr>
            <p:spPr bwMode="auto">
              <a:xfrm>
                <a:off x="1783" y="1331"/>
                <a:ext cx="160" cy="27"/>
              </a:xfrm>
              <a:custGeom>
                <a:avLst/>
                <a:gdLst>
                  <a:gd name="T0" fmla="*/ 160 w 319"/>
                  <a:gd name="T1" fmla="*/ 23 h 55"/>
                  <a:gd name="T2" fmla="*/ 152 w 319"/>
                  <a:gd name="T3" fmla="*/ 27 h 55"/>
                  <a:gd name="T4" fmla="*/ 0 w 319"/>
                  <a:gd name="T5" fmla="*/ 4 h 55"/>
                  <a:gd name="T6" fmla="*/ 9 w 319"/>
                  <a:gd name="T7" fmla="*/ 0 h 55"/>
                  <a:gd name="T8" fmla="*/ 160 w 319"/>
                  <a:gd name="T9" fmla="*/ 23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9"/>
                  <a:gd name="T16" fmla="*/ 0 h 55"/>
                  <a:gd name="T17" fmla="*/ 319 w 319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9" h="55">
                    <a:moveTo>
                      <a:pt x="319" y="47"/>
                    </a:moveTo>
                    <a:lnTo>
                      <a:pt x="303" y="55"/>
                    </a:lnTo>
                    <a:lnTo>
                      <a:pt x="0" y="9"/>
                    </a:lnTo>
                    <a:lnTo>
                      <a:pt x="17" y="0"/>
                    </a:lnTo>
                    <a:lnTo>
                      <a:pt x="319" y="47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8" name="Freeform 515"/>
              <p:cNvSpPr>
                <a:spLocks/>
              </p:cNvSpPr>
              <p:nvPr/>
            </p:nvSpPr>
            <p:spPr bwMode="auto">
              <a:xfrm>
                <a:off x="1789" y="1331"/>
                <a:ext cx="154" cy="24"/>
              </a:xfrm>
              <a:custGeom>
                <a:avLst/>
                <a:gdLst>
                  <a:gd name="T0" fmla="*/ 154 w 307"/>
                  <a:gd name="T1" fmla="*/ 23 h 49"/>
                  <a:gd name="T2" fmla="*/ 152 w 307"/>
                  <a:gd name="T3" fmla="*/ 24 h 49"/>
                  <a:gd name="T4" fmla="*/ 0 w 307"/>
                  <a:gd name="T5" fmla="*/ 1 h 49"/>
                  <a:gd name="T6" fmla="*/ 3 w 307"/>
                  <a:gd name="T7" fmla="*/ 0 h 49"/>
                  <a:gd name="T8" fmla="*/ 154 w 307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49"/>
                  <a:gd name="T17" fmla="*/ 307 w 307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49">
                    <a:moveTo>
                      <a:pt x="307" y="47"/>
                    </a:moveTo>
                    <a:lnTo>
                      <a:pt x="304" y="4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07" y="47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9" name="Freeform 516"/>
              <p:cNvSpPr>
                <a:spLocks/>
              </p:cNvSpPr>
              <p:nvPr/>
            </p:nvSpPr>
            <p:spPr bwMode="auto">
              <a:xfrm>
                <a:off x="1787" y="1332"/>
                <a:ext cx="154" cy="24"/>
              </a:xfrm>
              <a:custGeom>
                <a:avLst/>
                <a:gdLst>
                  <a:gd name="T0" fmla="*/ 154 w 308"/>
                  <a:gd name="T1" fmla="*/ 24 h 48"/>
                  <a:gd name="T2" fmla="*/ 152 w 308"/>
                  <a:gd name="T3" fmla="*/ 24 h 48"/>
                  <a:gd name="T4" fmla="*/ 0 w 308"/>
                  <a:gd name="T5" fmla="*/ 1 h 48"/>
                  <a:gd name="T6" fmla="*/ 2 w 308"/>
                  <a:gd name="T7" fmla="*/ 0 h 48"/>
                  <a:gd name="T8" fmla="*/ 154 w 308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8"/>
                  <a:gd name="T16" fmla="*/ 0 h 48"/>
                  <a:gd name="T17" fmla="*/ 308 w 308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8" h="48">
                    <a:moveTo>
                      <a:pt x="308" y="47"/>
                    </a:moveTo>
                    <a:lnTo>
                      <a:pt x="303" y="48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08" y="47"/>
                    </a:lnTo>
                    <a:close/>
                  </a:path>
                </a:pathLst>
              </a:custGeom>
              <a:solidFill>
                <a:srgbClr val="7070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0" name="Freeform 517"/>
              <p:cNvSpPr>
                <a:spLocks/>
              </p:cNvSpPr>
              <p:nvPr/>
            </p:nvSpPr>
            <p:spPr bwMode="auto">
              <a:xfrm>
                <a:off x="1786" y="1332"/>
                <a:ext cx="152" cy="25"/>
              </a:xfrm>
              <a:custGeom>
                <a:avLst/>
                <a:gdLst>
                  <a:gd name="T0" fmla="*/ 152 w 306"/>
                  <a:gd name="T1" fmla="*/ 23 h 50"/>
                  <a:gd name="T2" fmla="*/ 151 w 306"/>
                  <a:gd name="T3" fmla="*/ 25 h 50"/>
                  <a:gd name="T4" fmla="*/ 0 w 306"/>
                  <a:gd name="T5" fmla="*/ 2 h 50"/>
                  <a:gd name="T6" fmla="*/ 1 w 306"/>
                  <a:gd name="T7" fmla="*/ 0 h 50"/>
                  <a:gd name="T8" fmla="*/ 152 w 306"/>
                  <a:gd name="T9" fmla="*/ 23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50"/>
                  <a:gd name="T17" fmla="*/ 306 w 306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50">
                    <a:moveTo>
                      <a:pt x="306" y="46"/>
                    </a:moveTo>
                    <a:lnTo>
                      <a:pt x="303" y="5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306" y="46"/>
                    </a:lnTo>
                    <a:close/>
                  </a:path>
                </a:pathLst>
              </a:custGeom>
              <a:solidFill>
                <a:srgbClr val="6C6C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1" name="Freeform 518"/>
              <p:cNvSpPr>
                <a:spLocks/>
              </p:cNvSpPr>
              <p:nvPr/>
            </p:nvSpPr>
            <p:spPr bwMode="auto">
              <a:xfrm>
                <a:off x="1783" y="1334"/>
                <a:ext cx="154" cy="24"/>
              </a:xfrm>
              <a:custGeom>
                <a:avLst/>
                <a:gdLst>
                  <a:gd name="T0" fmla="*/ 154 w 308"/>
                  <a:gd name="T1" fmla="*/ 24 h 48"/>
                  <a:gd name="T2" fmla="*/ 152 w 308"/>
                  <a:gd name="T3" fmla="*/ 24 h 48"/>
                  <a:gd name="T4" fmla="*/ 0 w 308"/>
                  <a:gd name="T5" fmla="*/ 1 h 48"/>
                  <a:gd name="T6" fmla="*/ 2 w 308"/>
                  <a:gd name="T7" fmla="*/ 0 h 48"/>
                  <a:gd name="T8" fmla="*/ 154 w 308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8"/>
                  <a:gd name="T16" fmla="*/ 0 h 48"/>
                  <a:gd name="T17" fmla="*/ 308 w 308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8" h="48">
                    <a:moveTo>
                      <a:pt x="308" y="47"/>
                    </a:moveTo>
                    <a:lnTo>
                      <a:pt x="303" y="48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08" y="47"/>
                    </a:lnTo>
                    <a:close/>
                  </a:path>
                </a:pathLst>
              </a:custGeom>
              <a:solidFill>
                <a:srgbClr val="6868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2" name="Freeform 519"/>
              <p:cNvSpPr>
                <a:spLocks/>
              </p:cNvSpPr>
              <p:nvPr/>
            </p:nvSpPr>
            <p:spPr bwMode="auto">
              <a:xfrm>
                <a:off x="1774" y="1335"/>
                <a:ext cx="160" cy="26"/>
              </a:xfrm>
              <a:custGeom>
                <a:avLst/>
                <a:gdLst>
                  <a:gd name="T0" fmla="*/ 160 w 321"/>
                  <a:gd name="T1" fmla="*/ 23 h 51"/>
                  <a:gd name="T2" fmla="*/ 152 w 321"/>
                  <a:gd name="T3" fmla="*/ 26 h 51"/>
                  <a:gd name="T4" fmla="*/ 0 w 321"/>
                  <a:gd name="T5" fmla="*/ 3 h 51"/>
                  <a:gd name="T6" fmla="*/ 9 w 321"/>
                  <a:gd name="T7" fmla="*/ 0 h 51"/>
                  <a:gd name="T8" fmla="*/ 160 w 321"/>
                  <a:gd name="T9" fmla="*/ 23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1"/>
                  <a:gd name="T16" fmla="*/ 0 h 51"/>
                  <a:gd name="T17" fmla="*/ 321 w 321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1" h="51">
                    <a:moveTo>
                      <a:pt x="321" y="46"/>
                    </a:moveTo>
                    <a:lnTo>
                      <a:pt x="304" y="51"/>
                    </a:lnTo>
                    <a:lnTo>
                      <a:pt x="0" y="5"/>
                    </a:lnTo>
                    <a:lnTo>
                      <a:pt x="18" y="0"/>
                    </a:lnTo>
                    <a:lnTo>
                      <a:pt x="321" y="46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3" name="Freeform 520"/>
              <p:cNvSpPr>
                <a:spLocks/>
              </p:cNvSpPr>
              <p:nvPr/>
            </p:nvSpPr>
            <p:spPr bwMode="auto">
              <a:xfrm>
                <a:off x="1780" y="1335"/>
                <a:ext cx="154" cy="24"/>
              </a:xfrm>
              <a:custGeom>
                <a:avLst/>
                <a:gdLst>
                  <a:gd name="T0" fmla="*/ 154 w 309"/>
                  <a:gd name="T1" fmla="*/ 23 h 48"/>
                  <a:gd name="T2" fmla="*/ 152 w 309"/>
                  <a:gd name="T3" fmla="*/ 24 h 48"/>
                  <a:gd name="T4" fmla="*/ 0 w 309"/>
                  <a:gd name="T5" fmla="*/ 1 h 48"/>
                  <a:gd name="T6" fmla="*/ 3 w 309"/>
                  <a:gd name="T7" fmla="*/ 0 h 48"/>
                  <a:gd name="T8" fmla="*/ 154 w 309"/>
                  <a:gd name="T9" fmla="*/ 23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9"/>
                  <a:gd name="T16" fmla="*/ 0 h 48"/>
                  <a:gd name="T17" fmla="*/ 309 w 309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9" h="48">
                    <a:moveTo>
                      <a:pt x="309" y="46"/>
                    </a:moveTo>
                    <a:lnTo>
                      <a:pt x="304" y="48"/>
                    </a:lnTo>
                    <a:lnTo>
                      <a:pt x="0" y="1"/>
                    </a:lnTo>
                    <a:lnTo>
                      <a:pt x="6" y="0"/>
                    </a:lnTo>
                    <a:lnTo>
                      <a:pt x="309" y="46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4" name="Freeform 521"/>
              <p:cNvSpPr>
                <a:spLocks/>
              </p:cNvSpPr>
              <p:nvPr/>
            </p:nvSpPr>
            <p:spPr bwMode="auto">
              <a:xfrm>
                <a:off x="1777" y="1336"/>
                <a:ext cx="155" cy="24"/>
              </a:xfrm>
              <a:custGeom>
                <a:avLst/>
                <a:gdLst>
                  <a:gd name="T0" fmla="*/ 155 w 309"/>
                  <a:gd name="T1" fmla="*/ 23 h 49"/>
                  <a:gd name="T2" fmla="*/ 151 w 309"/>
                  <a:gd name="T3" fmla="*/ 24 h 49"/>
                  <a:gd name="T4" fmla="*/ 0 w 309"/>
                  <a:gd name="T5" fmla="*/ 1 h 49"/>
                  <a:gd name="T6" fmla="*/ 3 w 309"/>
                  <a:gd name="T7" fmla="*/ 0 h 49"/>
                  <a:gd name="T8" fmla="*/ 155 w 309"/>
                  <a:gd name="T9" fmla="*/ 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9"/>
                  <a:gd name="T16" fmla="*/ 0 h 49"/>
                  <a:gd name="T17" fmla="*/ 309 w 309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9" h="49">
                    <a:moveTo>
                      <a:pt x="309" y="47"/>
                    </a:moveTo>
                    <a:lnTo>
                      <a:pt x="302" y="4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09" y="47"/>
                    </a:lnTo>
                    <a:close/>
                  </a:path>
                </a:pathLst>
              </a:custGeom>
              <a:solidFill>
                <a:srgbClr val="6060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5" name="Freeform 522"/>
              <p:cNvSpPr>
                <a:spLocks/>
              </p:cNvSpPr>
              <p:nvPr/>
            </p:nvSpPr>
            <p:spPr bwMode="auto">
              <a:xfrm>
                <a:off x="1774" y="1337"/>
                <a:ext cx="154" cy="24"/>
              </a:xfrm>
              <a:custGeom>
                <a:avLst/>
                <a:gdLst>
                  <a:gd name="T0" fmla="*/ 154 w 309"/>
                  <a:gd name="T1" fmla="*/ 24 h 48"/>
                  <a:gd name="T2" fmla="*/ 152 w 309"/>
                  <a:gd name="T3" fmla="*/ 24 h 48"/>
                  <a:gd name="T4" fmla="*/ 0 w 309"/>
                  <a:gd name="T5" fmla="*/ 1 h 48"/>
                  <a:gd name="T6" fmla="*/ 3 w 309"/>
                  <a:gd name="T7" fmla="*/ 0 h 48"/>
                  <a:gd name="T8" fmla="*/ 154 w 309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9"/>
                  <a:gd name="T16" fmla="*/ 0 h 48"/>
                  <a:gd name="T17" fmla="*/ 309 w 309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9" h="48">
                    <a:moveTo>
                      <a:pt x="309" y="47"/>
                    </a:moveTo>
                    <a:lnTo>
                      <a:pt x="304" y="48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309" y="47"/>
                    </a:lnTo>
                    <a:close/>
                  </a:path>
                </a:pathLst>
              </a:custGeom>
              <a:solidFill>
                <a:srgbClr val="5D5D5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6" name="Freeform 523"/>
              <p:cNvSpPr>
                <a:spLocks/>
              </p:cNvSpPr>
              <p:nvPr/>
            </p:nvSpPr>
            <p:spPr bwMode="auto">
              <a:xfrm>
                <a:off x="1774" y="1337"/>
                <a:ext cx="152" cy="255"/>
              </a:xfrm>
              <a:custGeom>
                <a:avLst/>
                <a:gdLst>
                  <a:gd name="T0" fmla="*/ 152 w 304"/>
                  <a:gd name="T1" fmla="*/ 23 h 508"/>
                  <a:gd name="T2" fmla="*/ 152 w 304"/>
                  <a:gd name="T3" fmla="*/ 255 h 508"/>
                  <a:gd name="T4" fmla="*/ 0 w 304"/>
                  <a:gd name="T5" fmla="*/ 224 h 508"/>
                  <a:gd name="T6" fmla="*/ 0 w 304"/>
                  <a:gd name="T7" fmla="*/ 0 h 508"/>
                  <a:gd name="T8" fmla="*/ 152 w 304"/>
                  <a:gd name="T9" fmla="*/ 23 h 5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508"/>
                  <a:gd name="T17" fmla="*/ 304 w 304"/>
                  <a:gd name="T18" fmla="*/ 508 h 5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508">
                    <a:moveTo>
                      <a:pt x="304" y="46"/>
                    </a:moveTo>
                    <a:lnTo>
                      <a:pt x="304" y="508"/>
                    </a:lnTo>
                    <a:lnTo>
                      <a:pt x="0" y="447"/>
                    </a:lnTo>
                    <a:lnTo>
                      <a:pt x="0" y="0"/>
                    </a:lnTo>
                    <a:lnTo>
                      <a:pt x="304" y="46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7" name="Freeform 524"/>
              <p:cNvSpPr>
                <a:spLocks/>
              </p:cNvSpPr>
              <p:nvPr/>
            </p:nvSpPr>
            <p:spPr bwMode="auto">
              <a:xfrm>
                <a:off x="2017" y="1302"/>
                <a:ext cx="160" cy="21"/>
              </a:xfrm>
              <a:custGeom>
                <a:avLst/>
                <a:gdLst>
                  <a:gd name="T0" fmla="*/ 160 w 319"/>
                  <a:gd name="T1" fmla="*/ 21 h 43"/>
                  <a:gd name="T2" fmla="*/ 152 w 319"/>
                  <a:gd name="T3" fmla="*/ 21 h 43"/>
                  <a:gd name="T4" fmla="*/ 0 w 319"/>
                  <a:gd name="T5" fmla="*/ 1 h 43"/>
                  <a:gd name="T6" fmla="*/ 8 w 319"/>
                  <a:gd name="T7" fmla="*/ 0 h 43"/>
                  <a:gd name="T8" fmla="*/ 160 w 319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9"/>
                  <a:gd name="T16" fmla="*/ 0 h 43"/>
                  <a:gd name="T17" fmla="*/ 319 w 319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9" h="43">
                    <a:moveTo>
                      <a:pt x="319" y="43"/>
                    </a:moveTo>
                    <a:lnTo>
                      <a:pt x="304" y="43"/>
                    </a:lnTo>
                    <a:lnTo>
                      <a:pt x="0" y="2"/>
                    </a:lnTo>
                    <a:lnTo>
                      <a:pt x="16" y="0"/>
                    </a:lnTo>
                    <a:lnTo>
                      <a:pt x="319" y="43"/>
                    </a:lnTo>
                    <a:close/>
                  </a:path>
                </a:pathLst>
              </a:custGeom>
              <a:solidFill>
                <a:srgbClr val="4E4E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8" name="Freeform 525"/>
              <p:cNvSpPr>
                <a:spLocks/>
              </p:cNvSpPr>
              <p:nvPr/>
            </p:nvSpPr>
            <p:spPr bwMode="auto">
              <a:xfrm>
                <a:off x="1818" y="1256"/>
                <a:ext cx="319" cy="43"/>
              </a:xfrm>
              <a:custGeom>
                <a:avLst/>
                <a:gdLst>
                  <a:gd name="T0" fmla="*/ 319 w 638"/>
                  <a:gd name="T1" fmla="*/ 20 h 86"/>
                  <a:gd name="T2" fmla="*/ 151 w 638"/>
                  <a:gd name="T3" fmla="*/ 43 h 86"/>
                  <a:gd name="T4" fmla="*/ 0 w 638"/>
                  <a:gd name="T5" fmla="*/ 22 h 86"/>
                  <a:gd name="T6" fmla="*/ 167 w 638"/>
                  <a:gd name="T7" fmla="*/ 0 h 86"/>
                  <a:gd name="T8" fmla="*/ 319 w 638"/>
                  <a:gd name="T9" fmla="*/ 20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8"/>
                  <a:gd name="T16" fmla="*/ 0 h 86"/>
                  <a:gd name="T17" fmla="*/ 638 w 638"/>
                  <a:gd name="T18" fmla="*/ 86 h 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8" h="86">
                    <a:moveTo>
                      <a:pt x="638" y="40"/>
                    </a:moveTo>
                    <a:lnTo>
                      <a:pt x="302" y="86"/>
                    </a:lnTo>
                    <a:lnTo>
                      <a:pt x="0" y="43"/>
                    </a:lnTo>
                    <a:lnTo>
                      <a:pt x="334" y="0"/>
                    </a:lnTo>
                    <a:lnTo>
                      <a:pt x="638" y="40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9" name="Freeform 526"/>
              <p:cNvSpPr>
                <a:spLocks/>
              </p:cNvSpPr>
              <p:nvPr/>
            </p:nvSpPr>
            <p:spPr bwMode="auto">
              <a:xfrm>
                <a:off x="1926" y="1276"/>
                <a:ext cx="251" cy="362"/>
              </a:xfrm>
              <a:custGeom>
                <a:avLst/>
                <a:gdLst>
                  <a:gd name="T0" fmla="*/ 43 w 502"/>
                  <a:gd name="T1" fmla="*/ 23 h 724"/>
                  <a:gd name="T2" fmla="*/ 43 w 502"/>
                  <a:gd name="T3" fmla="*/ 35 h 724"/>
                  <a:gd name="T4" fmla="*/ 40 w 502"/>
                  <a:gd name="T5" fmla="*/ 45 h 724"/>
                  <a:gd name="T6" fmla="*/ 36 w 502"/>
                  <a:gd name="T7" fmla="*/ 54 h 724"/>
                  <a:gd name="T8" fmla="*/ 31 w 502"/>
                  <a:gd name="T9" fmla="*/ 64 h 724"/>
                  <a:gd name="T10" fmla="*/ 24 w 502"/>
                  <a:gd name="T11" fmla="*/ 72 h 724"/>
                  <a:gd name="T12" fmla="*/ 17 w 502"/>
                  <a:gd name="T13" fmla="*/ 78 h 724"/>
                  <a:gd name="T14" fmla="*/ 9 w 502"/>
                  <a:gd name="T15" fmla="*/ 82 h 724"/>
                  <a:gd name="T16" fmla="*/ 0 w 502"/>
                  <a:gd name="T17" fmla="*/ 85 h 724"/>
                  <a:gd name="T18" fmla="*/ 0 w 502"/>
                  <a:gd name="T19" fmla="*/ 316 h 724"/>
                  <a:gd name="T20" fmla="*/ 9 w 502"/>
                  <a:gd name="T21" fmla="*/ 316 h 724"/>
                  <a:gd name="T22" fmla="*/ 17 w 502"/>
                  <a:gd name="T23" fmla="*/ 317 h 724"/>
                  <a:gd name="T24" fmla="*/ 24 w 502"/>
                  <a:gd name="T25" fmla="*/ 321 h 724"/>
                  <a:gd name="T26" fmla="*/ 31 w 502"/>
                  <a:gd name="T27" fmla="*/ 327 h 724"/>
                  <a:gd name="T28" fmla="*/ 36 w 502"/>
                  <a:gd name="T29" fmla="*/ 333 h 724"/>
                  <a:gd name="T30" fmla="*/ 40 w 502"/>
                  <a:gd name="T31" fmla="*/ 342 h 724"/>
                  <a:gd name="T32" fmla="*/ 43 w 502"/>
                  <a:gd name="T33" fmla="*/ 352 h 724"/>
                  <a:gd name="T34" fmla="*/ 43 w 502"/>
                  <a:gd name="T35" fmla="*/ 362 h 724"/>
                  <a:gd name="T36" fmla="*/ 211 w 502"/>
                  <a:gd name="T37" fmla="*/ 327 h 724"/>
                  <a:gd name="T38" fmla="*/ 212 w 502"/>
                  <a:gd name="T39" fmla="*/ 317 h 724"/>
                  <a:gd name="T40" fmla="*/ 215 w 502"/>
                  <a:gd name="T41" fmla="*/ 307 h 724"/>
                  <a:gd name="T42" fmla="*/ 218 w 502"/>
                  <a:gd name="T43" fmla="*/ 297 h 724"/>
                  <a:gd name="T44" fmla="*/ 223 w 502"/>
                  <a:gd name="T45" fmla="*/ 288 h 724"/>
                  <a:gd name="T46" fmla="*/ 229 w 502"/>
                  <a:gd name="T47" fmla="*/ 280 h 724"/>
                  <a:gd name="T48" fmla="*/ 236 w 502"/>
                  <a:gd name="T49" fmla="*/ 274 h 724"/>
                  <a:gd name="T50" fmla="*/ 244 w 502"/>
                  <a:gd name="T51" fmla="*/ 269 h 724"/>
                  <a:gd name="T52" fmla="*/ 251 w 502"/>
                  <a:gd name="T53" fmla="*/ 267 h 724"/>
                  <a:gd name="T54" fmla="*/ 251 w 502"/>
                  <a:gd name="T55" fmla="*/ 47 h 724"/>
                  <a:gd name="T56" fmla="*/ 244 w 502"/>
                  <a:gd name="T57" fmla="*/ 47 h 724"/>
                  <a:gd name="T58" fmla="*/ 236 w 502"/>
                  <a:gd name="T59" fmla="*/ 45 h 724"/>
                  <a:gd name="T60" fmla="*/ 229 w 502"/>
                  <a:gd name="T61" fmla="*/ 42 h 724"/>
                  <a:gd name="T62" fmla="*/ 223 w 502"/>
                  <a:gd name="T63" fmla="*/ 36 h 724"/>
                  <a:gd name="T64" fmla="*/ 218 w 502"/>
                  <a:gd name="T65" fmla="*/ 29 h 724"/>
                  <a:gd name="T66" fmla="*/ 215 w 502"/>
                  <a:gd name="T67" fmla="*/ 21 h 724"/>
                  <a:gd name="T68" fmla="*/ 212 w 502"/>
                  <a:gd name="T69" fmla="*/ 11 h 724"/>
                  <a:gd name="T70" fmla="*/ 211 w 502"/>
                  <a:gd name="T71" fmla="*/ 0 h 724"/>
                  <a:gd name="T72" fmla="*/ 43 w 502"/>
                  <a:gd name="T73" fmla="*/ 23 h 72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02"/>
                  <a:gd name="T112" fmla="*/ 0 h 724"/>
                  <a:gd name="T113" fmla="*/ 502 w 502"/>
                  <a:gd name="T114" fmla="*/ 724 h 72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02" h="724">
                    <a:moveTo>
                      <a:pt x="86" y="46"/>
                    </a:moveTo>
                    <a:lnTo>
                      <a:pt x="85" y="69"/>
                    </a:lnTo>
                    <a:lnTo>
                      <a:pt x="80" y="89"/>
                    </a:lnTo>
                    <a:lnTo>
                      <a:pt x="71" y="109"/>
                    </a:lnTo>
                    <a:lnTo>
                      <a:pt x="61" y="128"/>
                    </a:lnTo>
                    <a:lnTo>
                      <a:pt x="48" y="143"/>
                    </a:lnTo>
                    <a:lnTo>
                      <a:pt x="33" y="156"/>
                    </a:lnTo>
                    <a:lnTo>
                      <a:pt x="17" y="164"/>
                    </a:lnTo>
                    <a:lnTo>
                      <a:pt x="0" y="169"/>
                    </a:lnTo>
                    <a:lnTo>
                      <a:pt x="0" y="631"/>
                    </a:lnTo>
                    <a:lnTo>
                      <a:pt x="17" y="631"/>
                    </a:lnTo>
                    <a:lnTo>
                      <a:pt x="33" y="634"/>
                    </a:lnTo>
                    <a:lnTo>
                      <a:pt x="48" y="641"/>
                    </a:lnTo>
                    <a:lnTo>
                      <a:pt x="61" y="653"/>
                    </a:lnTo>
                    <a:lnTo>
                      <a:pt x="71" y="666"/>
                    </a:lnTo>
                    <a:lnTo>
                      <a:pt x="80" y="683"/>
                    </a:lnTo>
                    <a:lnTo>
                      <a:pt x="85" y="703"/>
                    </a:lnTo>
                    <a:lnTo>
                      <a:pt x="86" y="724"/>
                    </a:lnTo>
                    <a:lnTo>
                      <a:pt x="422" y="654"/>
                    </a:lnTo>
                    <a:lnTo>
                      <a:pt x="424" y="633"/>
                    </a:lnTo>
                    <a:lnTo>
                      <a:pt x="429" y="613"/>
                    </a:lnTo>
                    <a:lnTo>
                      <a:pt x="435" y="593"/>
                    </a:lnTo>
                    <a:lnTo>
                      <a:pt x="445" y="575"/>
                    </a:lnTo>
                    <a:lnTo>
                      <a:pt x="457" y="560"/>
                    </a:lnTo>
                    <a:lnTo>
                      <a:pt x="472" y="548"/>
                    </a:lnTo>
                    <a:lnTo>
                      <a:pt x="487" y="538"/>
                    </a:lnTo>
                    <a:lnTo>
                      <a:pt x="502" y="533"/>
                    </a:lnTo>
                    <a:lnTo>
                      <a:pt x="502" y="94"/>
                    </a:lnTo>
                    <a:lnTo>
                      <a:pt x="487" y="94"/>
                    </a:lnTo>
                    <a:lnTo>
                      <a:pt x="472" y="91"/>
                    </a:lnTo>
                    <a:lnTo>
                      <a:pt x="457" y="83"/>
                    </a:lnTo>
                    <a:lnTo>
                      <a:pt x="445" y="71"/>
                    </a:lnTo>
                    <a:lnTo>
                      <a:pt x="435" y="58"/>
                    </a:lnTo>
                    <a:lnTo>
                      <a:pt x="429" y="41"/>
                    </a:lnTo>
                    <a:lnTo>
                      <a:pt x="424" y="21"/>
                    </a:lnTo>
                    <a:lnTo>
                      <a:pt x="422" y="0"/>
                    </a:lnTo>
                    <a:lnTo>
                      <a:pt x="86" y="46"/>
                    </a:lnTo>
                    <a:close/>
                  </a:path>
                </a:pathLst>
              </a:custGeom>
              <a:solidFill>
                <a:srgbClr val="9393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70" name="Group 527"/>
            <p:cNvGrpSpPr>
              <a:grpSpLocks/>
            </p:cNvGrpSpPr>
            <p:nvPr/>
          </p:nvGrpSpPr>
          <p:grpSpPr bwMode="auto">
            <a:xfrm>
              <a:off x="2005" y="1390"/>
              <a:ext cx="498" cy="205"/>
              <a:chOff x="2005" y="1390"/>
              <a:chExt cx="498" cy="205"/>
            </a:xfrm>
          </p:grpSpPr>
          <p:sp>
            <p:nvSpPr>
              <p:cNvPr id="41083" name="Freeform 528"/>
              <p:cNvSpPr>
                <a:spLocks/>
              </p:cNvSpPr>
              <p:nvPr/>
            </p:nvSpPr>
            <p:spPr bwMode="auto">
              <a:xfrm>
                <a:off x="2052" y="1391"/>
                <a:ext cx="399" cy="55"/>
              </a:xfrm>
              <a:custGeom>
                <a:avLst/>
                <a:gdLst>
                  <a:gd name="T0" fmla="*/ 399 w 797"/>
                  <a:gd name="T1" fmla="*/ 55 h 111"/>
                  <a:gd name="T2" fmla="*/ 394 w 797"/>
                  <a:gd name="T3" fmla="*/ 55 h 111"/>
                  <a:gd name="T4" fmla="*/ 0 w 797"/>
                  <a:gd name="T5" fmla="*/ 1 h 111"/>
                  <a:gd name="T6" fmla="*/ 5 w 797"/>
                  <a:gd name="T7" fmla="*/ 0 h 111"/>
                  <a:gd name="T8" fmla="*/ 399 w 797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7"/>
                  <a:gd name="T16" fmla="*/ 0 h 111"/>
                  <a:gd name="T17" fmla="*/ 797 w 797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7" h="111">
                    <a:moveTo>
                      <a:pt x="797" y="110"/>
                    </a:moveTo>
                    <a:lnTo>
                      <a:pt x="787" y="111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797" y="110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4" name="Freeform 529"/>
              <p:cNvSpPr>
                <a:spLocks/>
              </p:cNvSpPr>
              <p:nvPr/>
            </p:nvSpPr>
            <p:spPr bwMode="auto">
              <a:xfrm>
                <a:off x="2046" y="1391"/>
                <a:ext cx="400" cy="58"/>
              </a:xfrm>
              <a:custGeom>
                <a:avLst/>
                <a:gdLst>
                  <a:gd name="T0" fmla="*/ 400 w 799"/>
                  <a:gd name="T1" fmla="*/ 55 h 114"/>
                  <a:gd name="T2" fmla="*/ 395 w 799"/>
                  <a:gd name="T3" fmla="*/ 58 h 114"/>
                  <a:gd name="T4" fmla="*/ 0 w 799"/>
                  <a:gd name="T5" fmla="*/ 2 h 114"/>
                  <a:gd name="T6" fmla="*/ 6 w 799"/>
                  <a:gd name="T7" fmla="*/ 0 h 114"/>
                  <a:gd name="T8" fmla="*/ 400 w 799"/>
                  <a:gd name="T9" fmla="*/ 55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9"/>
                  <a:gd name="T16" fmla="*/ 0 h 114"/>
                  <a:gd name="T17" fmla="*/ 799 w 799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9" h="114">
                    <a:moveTo>
                      <a:pt x="799" y="109"/>
                    </a:moveTo>
                    <a:lnTo>
                      <a:pt x="789" y="114"/>
                    </a:lnTo>
                    <a:lnTo>
                      <a:pt x="0" y="3"/>
                    </a:lnTo>
                    <a:lnTo>
                      <a:pt x="12" y="0"/>
                    </a:lnTo>
                    <a:lnTo>
                      <a:pt x="799" y="109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5" name="Freeform 530"/>
              <p:cNvSpPr>
                <a:spLocks/>
              </p:cNvSpPr>
              <p:nvPr/>
            </p:nvSpPr>
            <p:spPr bwMode="auto">
              <a:xfrm>
                <a:off x="2049" y="1391"/>
                <a:ext cx="397" cy="56"/>
              </a:xfrm>
              <a:custGeom>
                <a:avLst/>
                <a:gdLst>
                  <a:gd name="T0" fmla="*/ 397 w 794"/>
                  <a:gd name="T1" fmla="*/ 55 h 111"/>
                  <a:gd name="T2" fmla="*/ 395 w 794"/>
                  <a:gd name="T3" fmla="*/ 56 h 111"/>
                  <a:gd name="T4" fmla="*/ 0 w 794"/>
                  <a:gd name="T5" fmla="*/ 1 h 111"/>
                  <a:gd name="T6" fmla="*/ 3 w 794"/>
                  <a:gd name="T7" fmla="*/ 0 h 111"/>
                  <a:gd name="T8" fmla="*/ 397 w 794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4"/>
                  <a:gd name="T16" fmla="*/ 0 h 111"/>
                  <a:gd name="T17" fmla="*/ 794 w 794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4" h="111">
                    <a:moveTo>
                      <a:pt x="794" y="109"/>
                    </a:moveTo>
                    <a:lnTo>
                      <a:pt x="789" y="111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794" y="109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6" name="Freeform 531"/>
              <p:cNvSpPr>
                <a:spLocks/>
              </p:cNvSpPr>
              <p:nvPr/>
            </p:nvSpPr>
            <p:spPr bwMode="auto">
              <a:xfrm>
                <a:off x="2046" y="1392"/>
                <a:ext cx="398" cy="57"/>
              </a:xfrm>
              <a:custGeom>
                <a:avLst/>
                <a:gdLst>
                  <a:gd name="T0" fmla="*/ 398 w 794"/>
                  <a:gd name="T1" fmla="*/ 55 h 113"/>
                  <a:gd name="T2" fmla="*/ 395 w 794"/>
                  <a:gd name="T3" fmla="*/ 57 h 113"/>
                  <a:gd name="T4" fmla="*/ 0 w 794"/>
                  <a:gd name="T5" fmla="*/ 1 h 113"/>
                  <a:gd name="T6" fmla="*/ 3 w 794"/>
                  <a:gd name="T7" fmla="*/ 0 h 113"/>
                  <a:gd name="T8" fmla="*/ 398 w 794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4"/>
                  <a:gd name="T16" fmla="*/ 0 h 113"/>
                  <a:gd name="T17" fmla="*/ 794 w 794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4" h="113">
                    <a:moveTo>
                      <a:pt x="794" y="110"/>
                    </a:moveTo>
                    <a:lnTo>
                      <a:pt x="789" y="113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794" y="110"/>
                    </a:lnTo>
                    <a:close/>
                  </a:path>
                </a:pathLst>
              </a:custGeom>
              <a:solidFill>
                <a:srgbClr val="89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7" name="Freeform 532"/>
              <p:cNvSpPr>
                <a:spLocks/>
              </p:cNvSpPr>
              <p:nvPr/>
            </p:nvSpPr>
            <p:spPr bwMode="auto">
              <a:xfrm>
                <a:off x="2041" y="1393"/>
                <a:ext cx="400" cy="58"/>
              </a:xfrm>
              <a:custGeom>
                <a:avLst/>
                <a:gdLst>
                  <a:gd name="T0" fmla="*/ 400 w 799"/>
                  <a:gd name="T1" fmla="*/ 56 h 116"/>
                  <a:gd name="T2" fmla="*/ 395 w 799"/>
                  <a:gd name="T3" fmla="*/ 58 h 116"/>
                  <a:gd name="T4" fmla="*/ 0 w 799"/>
                  <a:gd name="T5" fmla="*/ 3 h 116"/>
                  <a:gd name="T6" fmla="*/ 5 w 799"/>
                  <a:gd name="T7" fmla="*/ 0 h 116"/>
                  <a:gd name="T8" fmla="*/ 400 w 799"/>
                  <a:gd name="T9" fmla="*/ 5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9"/>
                  <a:gd name="T16" fmla="*/ 0 h 116"/>
                  <a:gd name="T17" fmla="*/ 799 w 79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9" h="116">
                    <a:moveTo>
                      <a:pt x="799" y="111"/>
                    </a:moveTo>
                    <a:lnTo>
                      <a:pt x="789" y="116"/>
                    </a:lnTo>
                    <a:lnTo>
                      <a:pt x="0" y="5"/>
                    </a:lnTo>
                    <a:lnTo>
                      <a:pt x="10" y="0"/>
                    </a:lnTo>
                    <a:lnTo>
                      <a:pt x="799" y="111"/>
                    </a:lnTo>
                    <a:close/>
                  </a:path>
                </a:pathLst>
              </a:custGeom>
              <a:solidFill>
                <a:srgbClr val="8F4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8" name="Freeform 533"/>
              <p:cNvSpPr>
                <a:spLocks/>
              </p:cNvSpPr>
              <p:nvPr/>
            </p:nvSpPr>
            <p:spPr bwMode="auto">
              <a:xfrm>
                <a:off x="2044" y="1393"/>
                <a:ext cx="397" cy="56"/>
              </a:xfrm>
              <a:custGeom>
                <a:avLst/>
                <a:gdLst>
                  <a:gd name="T0" fmla="*/ 397 w 794"/>
                  <a:gd name="T1" fmla="*/ 55 h 113"/>
                  <a:gd name="T2" fmla="*/ 395 w 794"/>
                  <a:gd name="T3" fmla="*/ 56 h 113"/>
                  <a:gd name="T4" fmla="*/ 0 w 794"/>
                  <a:gd name="T5" fmla="*/ 1 h 113"/>
                  <a:gd name="T6" fmla="*/ 3 w 794"/>
                  <a:gd name="T7" fmla="*/ 0 h 113"/>
                  <a:gd name="T8" fmla="*/ 397 w 794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4"/>
                  <a:gd name="T16" fmla="*/ 0 h 113"/>
                  <a:gd name="T17" fmla="*/ 794 w 794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4" h="113">
                    <a:moveTo>
                      <a:pt x="794" y="111"/>
                    </a:moveTo>
                    <a:lnTo>
                      <a:pt x="789" y="113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794" y="111"/>
                    </a:lnTo>
                    <a:close/>
                  </a:path>
                </a:pathLst>
              </a:custGeom>
              <a:solidFill>
                <a:srgbClr val="8F4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9" name="Freeform 534"/>
              <p:cNvSpPr>
                <a:spLocks/>
              </p:cNvSpPr>
              <p:nvPr/>
            </p:nvSpPr>
            <p:spPr bwMode="auto">
              <a:xfrm>
                <a:off x="2041" y="1394"/>
                <a:ext cx="398" cy="57"/>
              </a:xfrm>
              <a:custGeom>
                <a:avLst/>
                <a:gdLst>
                  <a:gd name="T0" fmla="*/ 398 w 794"/>
                  <a:gd name="T1" fmla="*/ 56 h 114"/>
                  <a:gd name="T2" fmla="*/ 395 w 794"/>
                  <a:gd name="T3" fmla="*/ 57 h 114"/>
                  <a:gd name="T4" fmla="*/ 0 w 794"/>
                  <a:gd name="T5" fmla="*/ 2 h 114"/>
                  <a:gd name="T6" fmla="*/ 3 w 794"/>
                  <a:gd name="T7" fmla="*/ 0 h 114"/>
                  <a:gd name="T8" fmla="*/ 398 w 794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4"/>
                  <a:gd name="T16" fmla="*/ 0 h 114"/>
                  <a:gd name="T17" fmla="*/ 794 w 79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4" h="114">
                    <a:moveTo>
                      <a:pt x="794" y="111"/>
                    </a:moveTo>
                    <a:lnTo>
                      <a:pt x="789" y="114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794" y="111"/>
                    </a:lnTo>
                    <a:close/>
                  </a:path>
                </a:pathLst>
              </a:custGeom>
              <a:solidFill>
                <a:srgbClr val="94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0" name="Freeform 535"/>
              <p:cNvSpPr>
                <a:spLocks/>
              </p:cNvSpPr>
              <p:nvPr/>
            </p:nvSpPr>
            <p:spPr bwMode="auto">
              <a:xfrm>
                <a:off x="2037" y="1395"/>
                <a:ext cx="399" cy="59"/>
              </a:xfrm>
              <a:custGeom>
                <a:avLst/>
                <a:gdLst>
                  <a:gd name="T0" fmla="*/ 399 w 797"/>
                  <a:gd name="T1" fmla="*/ 56 h 116"/>
                  <a:gd name="T2" fmla="*/ 394 w 797"/>
                  <a:gd name="T3" fmla="*/ 59 h 116"/>
                  <a:gd name="T4" fmla="*/ 0 w 797"/>
                  <a:gd name="T5" fmla="*/ 3 h 116"/>
                  <a:gd name="T6" fmla="*/ 4 w 797"/>
                  <a:gd name="T7" fmla="*/ 0 h 116"/>
                  <a:gd name="T8" fmla="*/ 399 w 797"/>
                  <a:gd name="T9" fmla="*/ 5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7"/>
                  <a:gd name="T16" fmla="*/ 0 h 116"/>
                  <a:gd name="T17" fmla="*/ 797 w 797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7" h="116">
                    <a:moveTo>
                      <a:pt x="797" y="111"/>
                    </a:moveTo>
                    <a:lnTo>
                      <a:pt x="787" y="116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797" y="111"/>
                    </a:lnTo>
                    <a:close/>
                  </a:path>
                </a:pathLst>
              </a:custGeom>
              <a:solidFill>
                <a:srgbClr val="99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1" name="Freeform 536"/>
              <p:cNvSpPr>
                <a:spLocks/>
              </p:cNvSpPr>
              <p:nvPr/>
            </p:nvSpPr>
            <p:spPr bwMode="auto">
              <a:xfrm>
                <a:off x="2040" y="1395"/>
                <a:ext cx="396" cy="57"/>
              </a:xfrm>
              <a:custGeom>
                <a:avLst/>
                <a:gdLst>
                  <a:gd name="T0" fmla="*/ 396 w 792"/>
                  <a:gd name="T1" fmla="*/ 56 h 113"/>
                  <a:gd name="T2" fmla="*/ 395 w 792"/>
                  <a:gd name="T3" fmla="*/ 57 h 113"/>
                  <a:gd name="T4" fmla="*/ 0 w 792"/>
                  <a:gd name="T5" fmla="*/ 1 h 113"/>
                  <a:gd name="T6" fmla="*/ 2 w 792"/>
                  <a:gd name="T7" fmla="*/ 0 h 113"/>
                  <a:gd name="T8" fmla="*/ 396 w 792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2"/>
                  <a:gd name="T16" fmla="*/ 0 h 113"/>
                  <a:gd name="T17" fmla="*/ 792 w 79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2" h="113">
                    <a:moveTo>
                      <a:pt x="792" y="111"/>
                    </a:moveTo>
                    <a:lnTo>
                      <a:pt x="789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92" y="111"/>
                    </a:lnTo>
                    <a:close/>
                  </a:path>
                </a:pathLst>
              </a:custGeom>
              <a:solidFill>
                <a:srgbClr val="99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2" name="Freeform 537"/>
              <p:cNvSpPr>
                <a:spLocks/>
              </p:cNvSpPr>
              <p:nvPr/>
            </p:nvSpPr>
            <p:spPr bwMode="auto">
              <a:xfrm>
                <a:off x="2039" y="1396"/>
                <a:ext cx="395" cy="57"/>
              </a:xfrm>
              <a:custGeom>
                <a:avLst/>
                <a:gdLst>
                  <a:gd name="T0" fmla="*/ 395 w 791"/>
                  <a:gd name="T1" fmla="*/ 56 h 113"/>
                  <a:gd name="T2" fmla="*/ 394 w 791"/>
                  <a:gd name="T3" fmla="*/ 57 h 113"/>
                  <a:gd name="T4" fmla="*/ 0 w 791"/>
                  <a:gd name="T5" fmla="*/ 1 h 113"/>
                  <a:gd name="T6" fmla="*/ 1 w 791"/>
                  <a:gd name="T7" fmla="*/ 0 h 113"/>
                  <a:gd name="T8" fmla="*/ 395 w 791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13"/>
                  <a:gd name="T17" fmla="*/ 791 w 791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13">
                    <a:moveTo>
                      <a:pt x="791" y="111"/>
                    </a:moveTo>
                    <a:lnTo>
                      <a:pt x="78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91" y="111"/>
                    </a:lnTo>
                    <a:close/>
                  </a:path>
                </a:pathLst>
              </a:custGeom>
              <a:solidFill>
                <a:srgbClr val="9C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3" name="Freeform 538"/>
              <p:cNvSpPr>
                <a:spLocks/>
              </p:cNvSpPr>
              <p:nvPr/>
            </p:nvSpPr>
            <p:spPr bwMode="auto">
              <a:xfrm>
                <a:off x="2037" y="1397"/>
                <a:ext cx="396" cy="57"/>
              </a:xfrm>
              <a:custGeom>
                <a:avLst/>
                <a:gdLst>
                  <a:gd name="T0" fmla="*/ 396 w 791"/>
                  <a:gd name="T1" fmla="*/ 56 h 113"/>
                  <a:gd name="T2" fmla="*/ 394 w 791"/>
                  <a:gd name="T3" fmla="*/ 57 h 113"/>
                  <a:gd name="T4" fmla="*/ 0 w 791"/>
                  <a:gd name="T5" fmla="*/ 1 h 113"/>
                  <a:gd name="T6" fmla="*/ 2 w 791"/>
                  <a:gd name="T7" fmla="*/ 0 h 113"/>
                  <a:gd name="T8" fmla="*/ 396 w 791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13"/>
                  <a:gd name="T17" fmla="*/ 791 w 791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13">
                    <a:moveTo>
                      <a:pt x="791" y="112"/>
                    </a:moveTo>
                    <a:lnTo>
                      <a:pt x="787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91" y="112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4" name="Freeform 539"/>
              <p:cNvSpPr>
                <a:spLocks/>
              </p:cNvSpPr>
              <p:nvPr/>
            </p:nvSpPr>
            <p:spPr bwMode="auto">
              <a:xfrm>
                <a:off x="2032" y="1398"/>
                <a:ext cx="399" cy="60"/>
              </a:xfrm>
              <a:custGeom>
                <a:avLst/>
                <a:gdLst>
                  <a:gd name="T0" fmla="*/ 399 w 797"/>
                  <a:gd name="T1" fmla="*/ 56 h 120"/>
                  <a:gd name="T2" fmla="*/ 394 w 797"/>
                  <a:gd name="T3" fmla="*/ 60 h 120"/>
                  <a:gd name="T4" fmla="*/ 0 w 797"/>
                  <a:gd name="T5" fmla="*/ 4 h 120"/>
                  <a:gd name="T6" fmla="*/ 5 w 797"/>
                  <a:gd name="T7" fmla="*/ 0 h 120"/>
                  <a:gd name="T8" fmla="*/ 399 w 797"/>
                  <a:gd name="T9" fmla="*/ 56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7"/>
                  <a:gd name="T16" fmla="*/ 0 h 120"/>
                  <a:gd name="T17" fmla="*/ 797 w 797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7" h="120">
                    <a:moveTo>
                      <a:pt x="797" y="111"/>
                    </a:moveTo>
                    <a:lnTo>
                      <a:pt x="787" y="120"/>
                    </a:lnTo>
                    <a:lnTo>
                      <a:pt x="0" y="7"/>
                    </a:lnTo>
                    <a:lnTo>
                      <a:pt x="10" y="0"/>
                    </a:lnTo>
                    <a:lnTo>
                      <a:pt x="797" y="111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5" name="Freeform 540"/>
              <p:cNvSpPr>
                <a:spLocks/>
              </p:cNvSpPr>
              <p:nvPr/>
            </p:nvSpPr>
            <p:spPr bwMode="auto">
              <a:xfrm>
                <a:off x="2036" y="1398"/>
                <a:ext cx="395" cy="57"/>
              </a:xfrm>
              <a:custGeom>
                <a:avLst/>
                <a:gdLst>
                  <a:gd name="T0" fmla="*/ 395 w 791"/>
                  <a:gd name="T1" fmla="*/ 55 h 115"/>
                  <a:gd name="T2" fmla="*/ 394 w 791"/>
                  <a:gd name="T3" fmla="*/ 57 h 115"/>
                  <a:gd name="T4" fmla="*/ 0 w 791"/>
                  <a:gd name="T5" fmla="*/ 1 h 115"/>
                  <a:gd name="T6" fmla="*/ 2 w 791"/>
                  <a:gd name="T7" fmla="*/ 0 h 115"/>
                  <a:gd name="T8" fmla="*/ 395 w 791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15"/>
                  <a:gd name="T17" fmla="*/ 791 w 791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15">
                    <a:moveTo>
                      <a:pt x="791" y="111"/>
                    </a:moveTo>
                    <a:lnTo>
                      <a:pt x="788" y="11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91" y="111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6" name="Freeform 541"/>
              <p:cNvSpPr>
                <a:spLocks/>
              </p:cNvSpPr>
              <p:nvPr/>
            </p:nvSpPr>
            <p:spPr bwMode="auto">
              <a:xfrm>
                <a:off x="2034" y="1399"/>
                <a:ext cx="395" cy="57"/>
              </a:xfrm>
              <a:custGeom>
                <a:avLst/>
                <a:gdLst>
                  <a:gd name="T0" fmla="*/ 395 w 791"/>
                  <a:gd name="T1" fmla="*/ 57 h 114"/>
                  <a:gd name="T2" fmla="*/ 394 w 791"/>
                  <a:gd name="T3" fmla="*/ 57 h 114"/>
                  <a:gd name="T4" fmla="*/ 0 w 791"/>
                  <a:gd name="T5" fmla="*/ 2 h 114"/>
                  <a:gd name="T6" fmla="*/ 1 w 791"/>
                  <a:gd name="T7" fmla="*/ 0 h 114"/>
                  <a:gd name="T8" fmla="*/ 395 w 791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14"/>
                  <a:gd name="T17" fmla="*/ 791 w 79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14">
                    <a:moveTo>
                      <a:pt x="791" y="113"/>
                    </a:moveTo>
                    <a:lnTo>
                      <a:pt x="788" y="114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791" y="113"/>
                    </a:lnTo>
                    <a:close/>
                  </a:path>
                </a:pathLst>
              </a:custGeom>
              <a:solidFill>
                <a:srgbClr val="A6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7" name="Freeform 542"/>
              <p:cNvSpPr>
                <a:spLocks/>
              </p:cNvSpPr>
              <p:nvPr/>
            </p:nvSpPr>
            <p:spPr bwMode="auto">
              <a:xfrm>
                <a:off x="2032" y="1400"/>
                <a:ext cx="396" cy="58"/>
              </a:xfrm>
              <a:custGeom>
                <a:avLst/>
                <a:gdLst>
                  <a:gd name="T0" fmla="*/ 396 w 791"/>
                  <a:gd name="T1" fmla="*/ 56 h 115"/>
                  <a:gd name="T2" fmla="*/ 394 w 791"/>
                  <a:gd name="T3" fmla="*/ 58 h 115"/>
                  <a:gd name="T4" fmla="*/ 0 w 791"/>
                  <a:gd name="T5" fmla="*/ 1 h 115"/>
                  <a:gd name="T6" fmla="*/ 2 w 791"/>
                  <a:gd name="T7" fmla="*/ 0 h 115"/>
                  <a:gd name="T8" fmla="*/ 396 w 791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15"/>
                  <a:gd name="T17" fmla="*/ 791 w 791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15">
                    <a:moveTo>
                      <a:pt x="791" y="111"/>
                    </a:moveTo>
                    <a:lnTo>
                      <a:pt x="787" y="11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91" y="111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8" name="Freeform 543"/>
              <p:cNvSpPr>
                <a:spLocks/>
              </p:cNvSpPr>
              <p:nvPr/>
            </p:nvSpPr>
            <p:spPr bwMode="auto">
              <a:xfrm>
                <a:off x="2028" y="1401"/>
                <a:ext cx="398" cy="61"/>
              </a:xfrm>
              <a:custGeom>
                <a:avLst/>
                <a:gdLst>
                  <a:gd name="T0" fmla="*/ 398 w 796"/>
                  <a:gd name="T1" fmla="*/ 57 h 121"/>
                  <a:gd name="T2" fmla="*/ 394 w 796"/>
                  <a:gd name="T3" fmla="*/ 61 h 121"/>
                  <a:gd name="T4" fmla="*/ 0 w 796"/>
                  <a:gd name="T5" fmla="*/ 4 h 121"/>
                  <a:gd name="T6" fmla="*/ 5 w 796"/>
                  <a:gd name="T7" fmla="*/ 0 h 121"/>
                  <a:gd name="T8" fmla="*/ 398 w 796"/>
                  <a:gd name="T9" fmla="*/ 57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6"/>
                  <a:gd name="T16" fmla="*/ 0 h 121"/>
                  <a:gd name="T17" fmla="*/ 796 w 796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6" h="121">
                    <a:moveTo>
                      <a:pt x="796" y="113"/>
                    </a:moveTo>
                    <a:lnTo>
                      <a:pt x="788" y="121"/>
                    </a:lnTo>
                    <a:lnTo>
                      <a:pt x="0" y="8"/>
                    </a:lnTo>
                    <a:lnTo>
                      <a:pt x="9" y="0"/>
                    </a:lnTo>
                    <a:lnTo>
                      <a:pt x="796" y="113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9" name="Freeform 544"/>
              <p:cNvSpPr>
                <a:spLocks/>
              </p:cNvSpPr>
              <p:nvPr/>
            </p:nvSpPr>
            <p:spPr bwMode="auto">
              <a:xfrm>
                <a:off x="2032" y="1401"/>
                <a:ext cx="394" cy="58"/>
              </a:xfrm>
              <a:custGeom>
                <a:avLst/>
                <a:gdLst>
                  <a:gd name="T0" fmla="*/ 394 w 789"/>
                  <a:gd name="T1" fmla="*/ 57 h 114"/>
                  <a:gd name="T2" fmla="*/ 394 w 789"/>
                  <a:gd name="T3" fmla="*/ 58 h 114"/>
                  <a:gd name="T4" fmla="*/ 0 w 789"/>
                  <a:gd name="T5" fmla="*/ 1 h 114"/>
                  <a:gd name="T6" fmla="*/ 1 w 789"/>
                  <a:gd name="T7" fmla="*/ 0 h 114"/>
                  <a:gd name="T8" fmla="*/ 394 w 789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14"/>
                  <a:gd name="T17" fmla="*/ 789 w 789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14">
                    <a:moveTo>
                      <a:pt x="789" y="113"/>
                    </a:moveTo>
                    <a:lnTo>
                      <a:pt x="788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89" y="113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0" name="Freeform 545"/>
              <p:cNvSpPr>
                <a:spLocks/>
              </p:cNvSpPr>
              <p:nvPr/>
            </p:nvSpPr>
            <p:spPr bwMode="auto">
              <a:xfrm>
                <a:off x="2031" y="1402"/>
                <a:ext cx="394" cy="58"/>
              </a:xfrm>
              <a:custGeom>
                <a:avLst/>
                <a:gdLst>
                  <a:gd name="T0" fmla="*/ 394 w 790"/>
                  <a:gd name="T1" fmla="*/ 56 h 117"/>
                  <a:gd name="T2" fmla="*/ 393 w 790"/>
                  <a:gd name="T3" fmla="*/ 58 h 117"/>
                  <a:gd name="T4" fmla="*/ 0 w 790"/>
                  <a:gd name="T5" fmla="*/ 1 h 117"/>
                  <a:gd name="T6" fmla="*/ 1 w 790"/>
                  <a:gd name="T7" fmla="*/ 0 h 117"/>
                  <a:gd name="T8" fmla="*/ 394 w 790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17"/>
                  <a:gd name="T17" fmla="*/ 790 w 790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17">
                    <a:moveTo>
                      <a:pt x="790" y="113"/>
                    </a:moveTo>
                    <a:lnTo>
                      <a:pt x="788" y="11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90" y="11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1" name="Freeform 546"/>
              <p:cNvSpPr>
                <a:spLocks/>
              </p:cNvSpPr>
              <p:nvPr/>
            </p:nvSpPr>
            <p:spPr bwMode="auto">
              <a:xfrm>
                <a:off x="2029" y="1403"/>
                <a:ext cx="395" cy="58"/>
              </a:xfrm>
              <a:custGeom>
                <a:avLst/>
                <a:gdLst>
                  <a:gd name="T0" fmla="*/ 395 w 791"/>
                  <a:gd name="T1" fmla="*/ 58 h 116"/>
                  <a:gd name="T2" fmla="*/ 394 w 791"/>
                  <a:gd name="T3" fmla="*/ 58 h 116"/>
                  <a:gd name="T4" fmla="*/ 0 w 791"/>
                  <a:gd name="T5" fmla="*/ 2 h 116"/>
                  <a:gd name="T6" fmla="*/ 1 w 791"/>
                  <a:gd name="T7" fmla="*/ 0 h 116"/>
                  <a:gd name="T8" fmla="*/ 395 w 791"/>
                  <a:gd name="T9" fmla="*/ 5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16"/>
                  <a:gd name="T17" fmla="*/ 791 w 791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16">
                    <a:moveTo>
                      <a:pt x="791" y="115"/>
                    </a:moveTo>
                    <a:lnTo>
                      <a:pt x="788" y="116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791" y="115"/>
                    </a:lnTo>
                    <a:close/>
                  </a:path>
                </a:pathLst>
              </a:custGeom>
              <a:solidFill>
                <a:srgbClr val="B1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2" name="Freeform 547"/>
              <p:cNvSpPr>
                <a:spLocks/>
              </p:cNvSpPr>
              <p:nvPr/>
            </p:nvSpPr>
            <p:spPr bwMode="auto">
              <a:xfrm>
                <a:off x="2028" y="1405"/>
                <a:ext cx="395" cy="57"/>
              </a:xfrm>
              <a:custGeom>
                <a:avLst/>
                <a:gdLst>
                  <a:gd name="T0" fmla="*/ 395 w 790"/>
                  <a:gd name="T1" fmla="*/ 56 h 115"/>
                  <a:gd name="T2" fmla="*/ 394 w 790"/>
                  <a:gd name="T3" fmla="*/ 57 h 115"/>
                  <a:gd name="T4" fmla="*/ 0 w 790"/>
                  <a:gd name="T5" fmla="*/ 1 h 115"/>
                  <a:gd name="T6" fmla="*/ 1 w 790"/>
                  <a:gd name="T7" fmla="*/ 0 h 115"/>
                  <a:gd name="T8" fmla="*/ 395 w 790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15"/>
                  <a:gd name="T17" fmla="*/ 790 w 790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15">
                    <a:moveTo>
                      <a:pt x="790" y="113"/>
                    </a:moveTo>
                    <a:lnTo>
                      <a:pt x="788" y="11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90" y="11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3" name="Freeform 548"/>
              <p:cNvSpPr>
                <a:spLocks/>
              </p:cNvSpPr>
              <p:nvPr/>
            </p:nvSpPr>
            <p:spPr bwMode="auto">
              <a:xfrm>
                <a:off x="2024" y="1405"/>
                <a:ext cx="398" cy="62"/>
              </a:xfrm>
              <a:custGeom>
                <a:avLst/>
                <a:gdLst>
                  <a:gd name="T0" fmla="*/ 398 w 796"/>
                  <a:gd name="T1" fmla="*/ 57 h 123"/>
                  <a:gd name="T2" fmla="*/ 394 w 796"/>
                  <a:gd name="T3" fmla="*/ 62 h 123"/>
                  <a:gd name="T4" fmla="*/ 0 w 796"/>
                  <a:gd name="T5" fmla="*/ 4 h 123"/>
                  <a:gd name="T6" fmla="*/ 4 w 796"/>
                  <a:gd name="T7" fmla="*/ 0 h 123"/>
                  <a:gd name="T8" fmla="*/ 398 w 796"/>
                  <a:gd name="T9" fmla="*/ 57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6"/>
                  <a:gd name="T16" fmla="*/ 0 h 123"/>
                  <a:gd name="T17" fmla="*/ 796 w 796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6" h="123">
                    <a:moveTo>
                      <a:pt x="796" y="113"/>
                    </a:moveTo>
                    <a:lnTo>
                      <a:pt x="788" y="1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796" y="11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4" name="Freeform 549"/>
              <p:cNvSpPr>
                <a:spLocks/>
              </p:cNvSpPr>
              <p:nvPr/>
            </p:nvSpPr>
            <p:spPr bwMode="auto">
              <a:xfrm>
                <a:off x="2027" y="1405"/>
                <a:ext cx="395" cy="59"/>
              </a:xfrm>
              <a:custGeom>
                <a:avLst/>
                <a:gdLst>
                  <a:gd name="T0" fmla="*/ 395 w 789"/>
                  <a:gd name="T1" fmla="*/ 57 h 116"/>
                  <a:gd name="T2" fmla="*/ 394 w 789"/>
                  <a:gd name="T3" fmla="*/ 59 h 116"/>
                  <a:gd name="T4" fmla="*/ 0 w 789"/>
                  <a:gd name="T5" fmla="*/ 1 h 116"/>
                  <a:gd name="T6" fmla="*/ 1 w 789"/>
                  <a:gd name="T7" fmla="*/ 0 h 116"/>
                  <a:gd name="T8" fmla="*/ 395 w 789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16"/>
                  <a:gd name="T17" fmla="*/ 789 w 78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16">
                    <a:moveTo>
                      <a:pt x="789" y="113"/>
                    </a:moveTo>
                    <a:lnTo>
                      <a:pt x="787" y="11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5" name="Freeform 550"/>
              <p:cNvSpPr>
                <a:spLocks/>
              </p:cNvSpPr>
              <p:nvPr/>
            </p:nvSpPr>
            <p:spPr bwMode="auto">
              <a:xfrm>
                <a:off x="2026" y="1406"/>
                <a:ext cx="395" cy="58"/>
              </a:xfrm>
              <a:custGeom>
                <a:avLst/>
                <a:gdLst>
                  <a:gd name="T0" fmla="*/ 395 w 791"/>
                  <a:gd name="T1" fmla="*/ 57 h 116"/>
                  <a:gd name="T2" fmla="*/ 395 w 791"/>
                  <a:gd name="T3" fmla="*/ 58 h 116"/>
                  <a:gd name="T4" fmla="*/ 0 w 791"/>
                  <a:gd name="T5" fmla="*/ 1 h 116"/>
                  <a:gd name="T6" fmla="*/ 2 w 791"/>
                  <a:gd name="T7" fmla="*/ 0 h 116"/>
                  <a:gd name="T8" fmla="*/ 395 w 791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16"/>
                  <a:gd name="T17" fmla="*/ 791 w 791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16">
                    <a:moveTo>
                      <a:pt x="791" y="114"/>
                    </a:moveTo>
                    <a:lnTo>
                      <a:pt x="790" y="116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791" y="114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6" name="Freeform 551"/>
              <p:cNvSpPr>
                <a:spLocks/>
              </p:cNvSpPr>
              <p:nvPr/>
            </p:nvSpPr>
            <p:spPr bwMode="auto">
              <a:xfrm>
                <a:off x="2025" y="1407"/>
                <a:ext cx="395" cy="59"/>
              </a:xfrm>
              <a:custGeom>
                <a:avLst/>
                <a:gdLst>
                  <a:gd name="T0" fmla="*/ 395 w 791"/>
                  <a:gd name="T1" fmla="*/ 58 h 118"/>
                  <a:gd name="T2" fmla="*/ 393 w 791"/>
                  <a:gd name="T3" fmla="*/ 59 h 118"/>
                  <a:gd name="T4" fmla="*/ 0 w 791"/>
                  <a:gd name="T5" fmla="*/ 2 h 118"/>
                  <a:gd name="T6" fmla="*/ 0 w 791"/>
                  <a:gd name="T7" fmla="*/ 0 h 118"/>
                  <a:gd name="T8" fmla="*/ 395 w 791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18"/>
                  <a:gd name="T17" fmla="*/ 791 w 791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18">
                    <a:moveTo>
                      <a:pt x="791" y="115"/>
                    </a:moveTo>
                    <a:lnTo>
                      <a:pt x="787" y="118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791" y="115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7" name="Freeform 552"/>
              <p:cNvSpPr>
                <a:spLocks/>
              </p:cNvSpPr>
              <p:nvPr/>
            </p:nvSpPr>
            <p:spPr bwMode="auto">
              <a:xfrm>
                <a:off x="2024" y="1409"/>
                <a:ext cx="395" cy="58"/>
              </a:xfrm>
              <a:custGeom>
                <a:avLst/>
                <a:gdLst>
                  <a:gd name="T0" fmla="*/ 395 w 789"/>
                  <a:gd name="T1" fmla="*/ 57 h 116"/>
                  <a:gd name="T2" fmla="*/ 394 w 789"/>
                  <a:gd name="T3" fmla="*/ 58 h 116"/>
                  <a:gd name="T4" fmla="*/ 0 w 789"/>
                  <a:gd name="T5" fmla="*/ 1 h 116"/>
                  <a:gd name="T6" fmla="*/ 1 w 789"/>
                  <a:gd name="T7" fmla="*/ 0 h 116"/>
                  <a:gd name="T8" fmla="*/ 395 w 789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16"/>
                  <a:gd name="T17" fmla="*/ 789 w 78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16">
                    <a:moveTo>
                      <a:pt x="789" y="114"/>
                    </a:moveTo>
                    <a:lnTo>
                      <a:pt x="788" y="11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89" y="114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8" name="Freeform 553"/>
              <p:cNvSpPr>
                <a:spLocks/>
              </p:cNvSpPr>
              <p:nvPr/>
            </p:nvSpPr>
            <p:spPr bwMode="auto">
              <a:xfrm>
                <a:off x="2021" y="1410"/>
                <a:ext cx="397" cy="62"/>
              </a:xfrm>
              <a:custGeom>
                <a:avLst/>
                <a:gdLst>
                  <a:gd name="T0" fmla="*/ 397 w 795"/>
                  <a:gd name="T1" fmla="*/ 57 h 125"/>
                  <a:gd name="T2" fmla="*/ 394 w 795"/>
                  <a:gd name="T3" fmla="*/ 62 h 125"/>
                  <a:gd name="T4" fmla="*/ 0 w 795"/>
                  <a:gd name="T5" fmla="*/ 5 h 125"/>
                  <a:gd name="T6" fmla="*/ 3 w 795"/>
                  <a:gd name="T7" fmla="*/ 0 h 125"/>
                  <a:gd name="T8" fmla="*/ 397 w 795"/>
                  <a:gd name="T9" fmla="*/ 57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5"/>
                  <a:gd name="T16" fmla="*/ 0 h 125"/>
                  <a:gd name="T17" fmla="*/ 795 w 795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5" h="125">
                    <a:moveTo>
                      <a:pt x="795" y="115"/>
                    </a:moveTo>
                    <a:lnTo>
                      <a:pt x="788" y="125"/>
                    </a:lnTo>
                    <a:lnTo>
                      <a:pt x="0" y="10"/>
                    </a:lnTo>
                    <a:lnTo>
                      <a:pt x="7" y="0"/>
                    </a:lnTo>
                    <a:lnTo>
                      <a:pt x="795" y="115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9" name="Freeform 554"/>
              <p:cNvSpPr>
                <a:spLocks/>
              </p:cNvSpPr>
              <p:nvPr/>
            </p:nvSpPr>
            <p:spPr bwMode="auto">
              <a:xfrm>
                <a:off x="2023" y="1410"/>
                <a:ext cx="395" cy="59"/>
              </a:xfrm>
              <a:custGeom>
                <a:avLst/>
                <a:gdLst>
                  <a:gd name="T0" fmla="*/ 395 w 790"/>
                  <a:gd name="T1" fmla="*/ 58 h 118"/>
                  <a:gd name="T2" fmla="*/ 394 w 790"/>
                  <a:gd name="T3" fmla="*/ 59 h 118"/>
                  <a:gd name="T4" fmla="*/ 0 w 790"/>
                  <a:gd name="T5" fmla="*/ 2 h 118"/>
                  <a:gd name="T6" fmla="*/ 1 w 790"/>
                  <a:gd name="T7" fmla="*/ 0 h 118"/>
                  <a:gd name="T8" fmla="*/ 395 w 790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18"/>
                  <a:gd name="T17" fmla="*/ 790 w 790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18">
                    <a:moveTo>
                      <a:pt x="790" y="115"/>
                    </a:moveTo>
                    <a:lnTo>
                      <a:pt x="788" y="11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90" y="115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0" name="Freeform 555"/>
              <p:cNvSpPr>
                <a:spLocks/>
              </p:cNvSpPr>
              <p:nvPr/>
            </p:nvSpPr>
            <p:spPr bwMode="auto">
              <a:xfrm>
                <a:off x="2022" y="1411"/>
                <a:ext cx="395" cy="58"/>
              </a:xfrm>
              <a:custGeom>
                <a:avLst/>
                <a:gdLst>
                  <a:gd name="T0" fmla="*/ 395 w 789"/>
                  <a:gd name="T1" fmla="*/ 57 h 116"/>
                  <a:gd name="T2" fmla="*/ 394 w 789"/>
                  <a:gd name="T3" fmla="*/ 58 h 116"/>
                  <a:gd name="T4" fmla="*/ 0 w 789"/>
                  <a:gd name="T5" fmla="*/ 1 h 116"/>
                  <a:gd name="T6" fmla="*/ 1 w 789"/>
                  <a:gd name="T7" fmla="*/ 0 h 116"/>
                  <a:gd name="T8" fmla="*/ 395 w 789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16"/>
                  <a:gd name="T17" fmla="*/ 789 w 78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16">
                    <a:moveTo>
                      <a:pt x="789" y="114"/>
                    </a:moveTo>
                    <a:lnTo>
                      <a:pt x="787" y="11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89" y="114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1" name="Freeform 556"/>
              <p:cNvSpPr>
                <a:spLocks/>
              </p:cNvSpPr>
              <p:nvPr/>
            </p:nvSpPr>
            <p:spPr bwMode="auto">
              <a:xfrm>
                <a:off x="2022" y="1412"/>
                <a:ext cx="394" cy="59"/>
              </a:xfrm>
              <a:custGeom>
                <a:avLst/>
                <a:gdLst>
                  <a:gd name="T0" fmla="*/ 394 w 789"/>
                  <a:gd name="T1" fmla="*/ 58 h 118"/>
                  <a:gd name="T2" fmla="*/ 394 w 789"/>
                  <a:gd name="T3" fmla="*/ 59 h 118"/>
                  <a:gd name="T4" fmla="*/ 0 w 789"/>
                  <a:gd name="T5" fmla="*/ 1 h 118"/>
                  <a:gd name="T6" fmla="*/ 1 w 789"/>
                  <a:gd name="T7" fmla="*/ 0 h 118"/>
                  <a:gd name="T8" fmla="*/ 394 w 789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18"/>
                  <a:gd name="T17" fmla="*/ 789 w 789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18">
                    <a:moveTo>
                      <a:pt x="789" y="115"/>
                    </a:moveTo>
                    <a:lnTo>
                      <a:pt x="788" y="1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89" y="115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2" name="Freeform 557"/>
              <p:cNvSpPr>
                <a:spLocks/>
              </p:cNvSpPr>
              <p:nvPr/>
            </p:nvSpPr>
            <p:spPr bwMode="auto">
              <a:xfrm>
                <a:off x="2021" y="1413"/>
                <a:ext cx="394" cy="59"/>
              </a:xfrm>
              <a:custGeom>
                <a:avLst/>
                <a:gdLst>
                  <a:gd name="T0" fmla="*/ 394 w 790"/>
                  <a:gd name="T1" fmla="*/ 58 h 118"/>
                  <a:gd name="T2" fmla="*/ 393 w 790"/>
                  <a:gd name="T3" fmla="*/ 59 h 118"/>
                  <a:gd name="T4" fmla="*/ 0 w 790"/>
                  <a:gd name="T5" fmla="*/ 2 h 118"/>
                  <a:gd name="T6" fmla="*/ 1 w 790"/>
                  <a:gd name="T7" fmla="*/ 0 h 118"/>
                  <a:gd name="T8" fmla="*/ 394 w 790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18"/>
                  <a:gd name="T17" fmla="*/ 790 w 790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18">
                    <a:moveTo>
                      <a:pt x="790" y="116"/>
                    </a:moveTo>
                    <a:lnTo>
                      <a:pt x="788" y="11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90" y="116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3" name="Freeform 558"/>
              <p:cNvSpPr>
                <a:spLocks/>
              </p:cNvSpPr>
              <p:nvPr/>
            </p:nvSpPr>
            <p:spPr bwMode="auto">
              <a:xfrm>
                <a:off x="2017" y="1415"/>
                <a:ext cx="398" cy="63"/>
              </a:xfrm>
              <a:custGeom>
                <a:avLst/>
                <a:gdLst>
                  <a:gd name="T0" fmla="*/ 398 w 796"/>
                  <a:gd name="T1" fmla="*/ 58 h 126"/>
                  <a:gd name="T2" fmla="*/ 395 w 796"/>
                  <a:gd name="T3" fmla="*/ 63 h 126"/>
                  <a:gd name="T4" fmla="*/ 0 w 796"/>
                  <a:gd name="T5" fmla="*/ 5 h 126"/>
                  <a:gd name="T6" fmla="*/ 4 w 796"/>
                  <a:gd name="T7" fmla="*/ 0 h 126"/>
                  <a:gd name="T8" fmla="*/ 398 w 796"/>
                  <a:gd name="T9" fmla="*/ 58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6"/>
                  <a:gd name="T16" fmla="*/ 0 h 126"/>
                  <a:gd name="T17" fmla="*/ 796 w 796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6" h="126">
                    <a:moveTo>
                      <a:pt x="796" y="115"/>
                    </a:moveTo>
                    <a:lnTo>
                      <a:pt x="789" y="126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796" y="115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4" name="Freeform 559"/>
              <p:cNvSpPr>
                <a:spLocks/>
              </p:cNvSpPr>
              <p:nvPr/>
            </p:nvSpPr>
            <p:spPr bwMode="auto">
              <a:xfrm>
                <a:off x="2020" y="1415"/>
                <a:ext cx="395" cy="59"/>
              </a:xfrm>
              <a:custGeom>
                <a:avLst/>
                <a:gdLst>
                  <a:gd name="T0" fmla="*/ 395 w 789"/>
                  <a:gd name="T1" fmla="*/ 58 h 118"/>
                  <a:gd name="T2" fmla="*/ 394 w 789"/>
                  <a:gd name="T3" fmla="*/ 59 h 118"/>
                  <a:gd name="T4" fmla="*/ 0 w 789"/>
                  <a:gd name="T5" fmla="*/ 1 h 118"/>
                  <a:gd name="T6" fmla="*/ 1 w 789"/>
                  <a:gd name="T7" fmla="*/ 0 h 118"/>
                  <a:gd name="T8" fmla="*/ 395 w 789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18"/>
                  <a:gd name="T17" fmla="*/ 789 w 789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18">
                    <a:moveTo>
                      <a:pt x="789" y="115"/>
                    </a:moveTo>
                    <a:lnTo>
                      <a:pt x="787" y="11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5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5" name="Freeform 560"/>
              <p:cNvSpPr>
                <a:spLocks/>
              </p:cNvSpPr>
              <p:nvPr/>
            </p:nvSpPr>
            <p:spPr bwMode="auto">
              <a:xfrm>
                <a:off x="2019" y="1415"/>
                <a:ext cx="395" cy="59"/>
              </a:xfrm>
              <a:custGeom>
                <a:avLst/>
                <a:gdLst>
                  <a:gd name="T0" fmla="*/ 395 w 789"/>
                  <a:gd name="T1" fmla="*/ 58 h 118"/>
                  <a:gd name="T2" fmla="*/ 394 w 789"/>
                  <a:gd name="T3" fmla="*/ 59 h 118"/>
                  <a:gd name="T4" fmla="*/ 0 w 789"/>
                  <a:gd name="T5" fmla="*/ 1 h 118"/>
                  <a:gd name="T6" fmla="*/ 1 w 789"/>
                  <a:gd name="T7" fmla="*/ 0 h 118"/>
                  <a:gd name="T8" fmla="*/ 395 w 789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18"/>
                  <a:gd name="T17" fmla="*/ 789 w 789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18">
                    <a:moveTo>
                      <a:pt x="789" y="116"/>
                    </a:moveTo>
                    <a:lnTo>
                      <a:pt x="788" y="1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6" name="Freeform 561"/>
              <p:cNvSpPr>
                <a:spLocks/>
              </p:cNvSpPr>
              <p:nvPr/>
            </p:nvSpPr>
            <p:spPr bwMode="auto">
              <a:xfrm>
                <a:off x="2018" y="1416"/>
                <a:ext cx="395" cy="60"/>
              </a:xfrm>
              <a:custGeom>
                <a:avLst/>
                <a:gdLst>
                  <a:gd name="T0" fmla="*/ 395 w 790"/>
                  <a:gd name="T1" fmla="*/ 58 h 119"/>
                  <a:gd name="T2" fmla="*/ 394 w 790"/>
                  <a:gd name="T3" fmla="*/ 60 h 119"/>
                  <a:gd name="T4" fmla="*/ 0 w 790"/>
                  <a:gd name="T5" fmla="*/ 2 h 119"/>
                  <a:gd name="T6" fmla="*/ 1 w 790"/>
                  <a:gd name="T7" fmla="*/ 0 h 119"/>
                  <a:gd name="T8" fmla="*/ 395 w 790"/>
                  <a:gd name="T9" fmla="*/ 58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19"/>
                  <a:gd name="T17" fmla="*/ 790 w 790"/>
                  <a:gd name="T18" fmla="*/ 119 h 1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19">
                    <a:moveTo>
                      <a:pt x="790" y="116"/>
                    </a:moveTo>
                    <a:lnTo>
                      <a:pt x="788" y="119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90" y="116"/>
                    </a:lnTo>
                    <a:close/>
                  </a:path>
                </a:pathLst>
              </a:custGeom>
              <a:solidFill>
                <a:srgbClr val="CA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7" name="Freeform 562"/>
              <p:cNvSpPr>
                <a:spLocks/>
              </p:cNvSpPr>
              <p:nvPr/>
            </p:nvSpPr>
            <p:spPr bwMode="auto">
              <a:xfrm>
                <a:off x="2017" y="1418"/>
                <a:ext cx="395" cy="59"/>
              </a:xfrm>
              <a:custGeom>
                <a:avLst/>
                <a:gdLst>
                  <a:gd name="T0" fmla="*/ 395 w 789"/>
                  <a:gd name="T1" fmla="*/ 58 h 118"/>
                  <a:gd name="T2" fmla="*/ 394 w 789"/>
                  <a:gd name="T3" fmla="*/ 59 h 118"/>
                  <a:gd name="T4" fmla="*/ 0 w 789"/>
                  <a:gd name="T5" fmla="*/ 1 h 118"/>
                  <a:gd name="T6" fmla="*/ 1 w 789"/>
                  <a:gd name="T7" fmla="*/ 0 h 118"/>
                  <a:gd name="T8" fmla="*/ 395 w 789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18"/>
                  <a:gd name="T17" fmla="*/ 789 w 789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18">
                    <a:moveTo>
                      <a:pt x="789" y="116"/>
                    </a:moveTo>
                    <a:lnTo>
                      <a:pt x="787" y="11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8" name="Freeform 563"/>
              <p:cNvSpPr>
                <a:spLocks/>
              </p:cNvSpPr>
              <p:nvPr/>
            </p:nvSpPr>
            <p:spPr bwMode="auto">
              <a:xfrm>
                <a:off x="2017" y="1419"/>
                <a:ext cx="394" cy="59"/>
              </a:xfrm>
              <a:custGeom>
                <a:avLst/>
                <a:gdLst>
                  <a:gd name="T0" fmla="*/ 394 w 789"/>
                  <a:gd name="T1" fmla="*/ 58 h 117"/>
                  <a:gd name="T2" fmla="*/ 394 w 789"/>
                  <a:gd name="T3" fmla="*/ 59 h 117"/>
                  <a:gd name="T4" fmla="*/ 0 w 789"/>
                  <a:gd name="T5" fmla="*/ 1 h 117"/>
                  <a:gd name="T6" fmla="*/ 1 w 789"/>
                  <a:gd name="T7" fmla="*/ 0 h 117"/>
                  <a:gd name="T8" fmla="*/ 394 w 789"/>
                  <a:gd name="T9" fmla="*/ 58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17"/>
                  <a:gd name="T17" fmla="*/ 789 w 789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17">
                    <a:moveTo>
                      <a:pt x="789" y="116"/>
                    </a:moveTo>
                    <a:lnTo>
                      <a:pt x="789" y="11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9" name="Freeform 564"/>
              <p:cNvSpPr>
                <a:spLocks/>
              </p:cNvSpPr>
              <p:nvPr/>
            </p:nvSpPr>
            <p:spPr bwMode="auto">
              <a:xfrm>
                <a:off x="2014" y="1420"/>
                <a:ext cx="397" cy="64"/>
              </a:xfrm>
              <a:custGeom>
                <a:avLst/>
                <a:gdLst>
                  <a:gd name="T0" fmla="*/ 397 w 794"/>
                  <a:gd name="T1" fmla="*/ 57 h 130"/>
                  <a:gd name="T2" fmla="*/ 394 w 794"/>
                  <a:gd name="T3" fmla="*/ 64 h 130"/>
                  <a:gd name="T4" fmla="*/ 0 w 794"/>
                  <a:gd name="T5" fmla="*/ 6 h 130"/>
                  <a:gd name="T6" fmla="*/ 3 w 794"/>
                  <a:gd name="T7" fmla="*/ 0 h 130"/>
                  <a:gd name="T8" fmla="*/ 397 w 794"/>
                  <a:gd name="T9" fmla="*/ 57 h 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4"/>
                  <a:gd name="T16" fmla="*/ 0 h 130"/>
                  <a:gd name="T17" fmla="*/ 794 w 794"/>
                  <a:gd name="T18" fmla="*/ 130 h 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4" h="130">
                    <a:moveTo>
                      <a:pt x="794" y="116"/>
                    </a:moveTo>
                    <a:lnTo>
                      <a:pt x="788" y="130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794" y="116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0" name="Freeform 565"/>
              <p:cNvSpPr>
                <a:spLocks/>
              </p:cNvSpPr>
              <p:nvPr/>
            </p:nvSpPr>
            <p:spPr bwMode="auto">
              <a:xfrm>
                <a:off x="2017" y="1420"/>
                <a:ext cx="394" cy="59"/>
              </a:xfrm>
              <a:custGeom>
                <a:avLst/>
                <a:gdLst>
                  <a:gd name="T0" fmla="*/ 394 w 789"/>
                  <a:gd name="T1" fmla="*/ 57 h 120"/>
                  <a:gd name="T2" fmla="*/ 394 w 789"/>
                  <a:gd name="T3" fmla="*/ 59 h 120"/>
                  <a:gd name="T4" fmla="*/ 0 w 789"/>
                  <a:gd name="T5" fmla="*/ 1 h 120"/>
                  <a:gd name="T6" fmla="*/ 0 w 789"/>
                  <a:gd name="T7" fmla="*/ 0 h 120"/>
                  <a:gd name="T8" fmla="*/ 394 w 789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20"/>
                  <a:gd name="T17" fmla="*/ 789 w 789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20">
                    <a:moveTo>
                      <a:pt x="789" y="116"/>
                    </a:moveTo>
                    <a:lnTo>
                      <a:pt x="788" y="12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1" name="Freeform 566"/>
              <p:cNvSpPr>
                <a:spLocks/>
              </p:cNvSpPr>
              <p:nvPr/>
            </p:nvSpPr>
            <p:spPr bwMode="auto">
              <a:xfrm>
                <a:off x="2016" y="1421"/>
                <a:ext cx="394" cy="59"/>
              </a:xfrm>
              <a:custGeom>
                <a:avLst/>
                <a:gdLst>
                  <a:gd name="T0" fmla="*/ 394 w 790"/>
                  <a:gd name="T1" fmla="*/ 59 h 118"/>
                  <a:gd name="T2" fmla="*/ 393 w 790"/>
                  <a:gd name="T3" fmla="*/ 59 h 118"/>
                  <a:gd name="T4" fmla="*/ 0 w 790"/>
                  <a:gd name="T5" fmla="*/ 1 h 118"/>
                  <a:gd name="T6" fmla="*/ 1 w 790"/>
                  <a:gd name="T7" fmla="*/ 0 h 118"/>
                  <a:gd name="T8" fmla="*/ 394 w 790"/>
                  <a:gd name="T9" fmla="*/ 59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18"/>
                  <a:gd name="T17" fmla="*/ 790 w 790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18">
                    <a:moveTo>
                      <a:pt x="790" y="117"/>
                    </a:moveTo>
                    <a:lnTo>
                      <a:pt x="788" y="1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90" y="117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2" name="Freeform 567"/>
              <p:cNvSpPr>
                <a:spLocks/>
              </p:cNvSpPr>
              <p:nvPr/>
            </p:nvSpPr>
            <p:spPr bwMode="auto">
              <a:xfrm>
                <a:off x="2015" y="1422"/>
                <a:ext cx="395" cy="60"/>
              </a:xfrm>
              <a:custGeom>
                <a:avLst/>
                <a:gdLst>
                  <a:gd name="T0" fmla="*/ 395 w 789"/>
                  <a:gd name="T1" fmla="*/ 58 h 120"/>
                  <a:gd name="T2" fmla="*/ 394 w 789"/>
                  <a:gd name="T3" fmla="*/ 60 h 120"/>
                  <a:gd name="T4" fmla="*/ 0 w 789"/>
                  <a:gd name="T5" fmla="*/ 1 h 120"/>
                  <a:gd name="T6" fmla="*/ 1 w 789"/>
                  <a:gd name="T7" fmla="*/ 0 h 120"/>
                  <a:gd name="T8" fmla="*/ 395 w 789"/>
                  <a:gd name="T9" fmla="*/ 58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20"/>
                  <a:gd name="T17" fmla="*/ 789 w 789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20">
                    <a:moveTo>
                      <a:pt x="789" y="116"/>
                    </a:moveTo>
                    <a:lnTo>
                      <a:pt x="787" y="12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3" name="Freeform 568"/>
              <p:cNvSpPr>
                <a:spLocks/>
              </p:cNvSpPr>
              <p:nvPr/>
            </p:nvSpPr>
            <p:spPr bwMode="auto">
              <a:xfrm>
                <a:off x="2015" y="1423"/>
                <a:ext cx="394" cy="60"/>
              </a:xfrm>
              <a:custGeom>
                <a:avLst/>
                <a:gdLst>
                  <a:gd name="T0" fmla="*/ 394 w 787"/>
                  <a:gd name="T1" fmla="*/ 59 h 119"/>
                  <a:gd name="T2" fmla="*/ 394 w 787"/>
                  <a:gd name="T3" fmla="*/ 60 h 119"/>
                  <a:gd name="T4" fmla="*/ 0 w 787"/>
                  <a:gd name="T5" fmla="*/ 2 h 119"/>
                  <a:gd name="T6" fmla="*/ 0 w 787"/>
                  <a:gd name="T7" fmla="*/ 0 h 119"/>
                  <a:gd name="T8" fmla="*/ 394 w 787"/>
                  <a:gd name="T9" fmla="*/ 59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"/>
                  <a:gd name="T16" fmla="*/ 0 h 119"/>
                  <a:gd name="T17" fmla="*/ 787 w 787"/>
                  <a:gd name="T18" fmla="*/ 119 h 1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" h="119">
                    <a:moveTo>
                      <a:pt x="787" y="118"/>
                    </a:moveTo>
                    <a:lnTo>
                      <a:pt x="787" y="11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7" y="118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4" name="Freeform 569"/>
              <p:cNvSpPr>
                <a:spLocks/>
              </p:cNvSpPr>
              <p:nvPr/>
            </p:nvSpPr>
            <p:spPr bwMode="auto">
              <a:xfrm>
                <a:off x="2014" y="1425"/>
                <a:ext cx="395" cy="59"/>
              </a:xfrm>
              <a:custGeom>
                <a:avLst/>
                <a:gdLst>
                  <a:gd name="T0" fmla="*/ 395 w 789"/>
                  <a:gd name="T1" fmla="*/ 57 h 120"/>
                  <a:gd name="T2" fmla="*/ 394 w 789"/>
                  <a:gd name="T3" fmla="*/ 59 h 120"/>
                  <a:gd name="T4" fmla="*/ 0 w 789"/>
                  <a:gd name="T5" fmla="*/ 1 h 120"/>
                  <a:gd name="T6" fmla="*/ 1 w 789"/>
                  <a:gd name="T7" fmla="*/ 0 h 120"/>
                  <a:gd name="T8" fmla="*/ 395 w 789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20"/>
                  <a:gd name="T17" fmla="*/ 789 w 789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20">
                    <a:moveTo>
                      <a:pt x="789" y="116"/>
                    </a:moveTo>
                    <a:lnTo>
                      <a:pt x="788" y="12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89" y="116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5" name="Freeform 570"/>
              <p:cNvSpPr>
                <a:spLocks/>
              </p:cNvSpPr>
              <p:nvPr/>
            </p:nvSpPr>
            <p:spPr bwMode="auto">
              <a:xfrm>
                <a:off x="2012" y="1425"/>
                <a:ext cx="396" cy="66"/>
              </a:xfrm>
              <a:custGeom>
                <a:avLst/>
                <a:gdLst>
                  <a:gd name="T0" fmla="*/ 396 w 793"/>
                  <a:gd name="T1" fmla="*/ 59 h 131"/>
                  <a:gd name="T2" fmla="*/ 394 w 793"/>
                  <a:gd name="T3" fmla="*/ 66 h 131"/>
                  <a:gd name="T4" fmla="*/ 0 w 793"/>
                  <a:gd name="T5" fmla="*/ 6 h 131"/>
                  <a:gd name="T6" fmla="*/ 2 w 793"/>
                  <a:gd name="T7" fmla="*/ 0 h 131"/>
                  <a:gd name="T8" fmla="*/ 396 w 793"/>
                  <a:gd name="T9" fmla="*/ 59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3"/>
                  <a:gd name="T16" fmla="*/ 0 h 131"/>
                  <a:gd name="T17" fmla="*/ 793 w 793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3" h="131">
                    <a:moveTo>
                      <a:pt x="793" y="118"/>
                    </a:moveTo>
                    <a:lnTo>
                      <a:pt x="788" y="13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793" y="118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6" name="Freeform 571"/>
              <p:cNvSpPr>
                <a:spLocks/>
              </p:cNvSpPr>
              <p:nvPr/>
            </p:nvSpPr>
            <p:spPr bwMode="auto">
              <a:xfrm>
                <a:off x="2013" y="1425"/>
                <a:ext cx="395" cy="60"/>
              </a:xfrm>
              <a:custGeom>
                <a:avLst/>
                <a:gdLst>
                  <a:gd name="T0" fmla="*/ 395 w 790"/>
                  <a:gd name="T1" fmla="*/ 59 h 119"/>
                  <a:gd name="T2" fmla="*/ 394 w 790"/>
                  <a:gd name="T3" fmla="*/ 60 h 119"/>
                  <a:gd name="T4" fmla="*/ 0 w 790"/>
                  <a:gd name="T5" fmla="*/ 1 h 119"/>
                  <a:gd name="T6" fmla="*/ 1 w 790"/>
                  <a:gd name="T7" fmla="*/ 0 h 119"/>
                  <a:gd name="T8" fmla="*/ 395 w 790"/>
                  <a:gd name="T9" fmla="*/ 59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19"/>
                  <a:gd name="T17" fmla="*/ 790 w 790"/>
                  <a:gd name="T18" fmla="*/ 119 h 1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19">
                    <a:moveTo>
                      <a:pt x="790" y="118"/>
                    </a:moveTo>
                    <a:lnTo>
                      <a:pt x="788" y="119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790" y="118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7" name="Freeform 572"/>
              <p:cNvSpPr>
                <a:spLocks/>
              </p:cNvSpPr>
              <p:nvPr/>
            </p:nvSpPr>
            <p:spPr bwMode="auto">
              <a:xfrm>
                <a:off x="2013" y="1426"/>
                <a:ext cx="394" cy="61"/>
              </a:xfrm>
              <a:custGeom>
                <a:avLst/>
                <a:gdLst>
                  <a:gd name="T0" fmla="*/ 394 w 788"/>
                  <a:gd name="T1" fmla="*/ 59 h 122"/>
                  <a:gd name="T2" fmla="*/ 394 w 788"/>
                  <a:gd name="T3" fmla="*/ 61 h 122"/>
                  <a:gd name="T4" fmla="*/ 0 w 788"/>
                  <a:gd name="T5" fmla="*/ 2 h 122"/>
                  <a:gd name="T6" fmla="*/ 0 w 788"/>
                  <a:gd name="T7" fmla="*/ 0 h 122"/>
                  <a:gd name="T8" fmla="*/ 394 w 788"/>
                  <a:gd name="T9" fmla="*/ 59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122"/>
                  <a:gd name="T17" fmla="*/ 788 w 788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122">
                    <a:moveTo>
                      <a:pt x="788" y="118"/>
                    </a:moveTo>
                    <a:lnTo>
                      <a:pt x="788" y="12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788" y="118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8" name="Freeform 573"/>
              <p:cNvSpPr>
                <a:spLocks/>
              </p:cNvSpPr>
              <p:nvPr/>
            </p:nvSpPr>
            <p:spPr bwMode="auto">
              <a:xfrm>
                <a:off x="2012" y="1428"/>
                <a:ext cx="395" cy="61"/>
              </a:xfrm>
              <a:custGeom>
                <a:avLst/>
                <a:gdLst>
                  <a:gd name="T0" fmla="*/ 395 w 789"/>
                  <a:gd name="T1" fmla="*/ 59 h 121"/>
                  <a:gd name="T2" fmla="*/ 394 w 789"/>
                  <a:gd name="T3" fmla="*/ 61 h 121"/>
                  <a:gd name="T4" fmla="*/ 0 w 789"/>
                  <a:gd name="T5" fmla="*/ 1 h 121"/>
                  <a:gd name="T6" fmla="*/ 1 w 789"/>
                  <a:gd name="T7" fmla="*/ 0 h 121"/>
                  <a:gd name="T8" fmla="*/ 395 w 789"/>
                  <a:gd name="T9" fmla="*/ 59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21"/>
                  <a:gd name="T17" fmla="*/ 789 w 789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21">
                    <a:moveTo>
                      <a:pt x="789" y="118"/>
                    </a:moveTo>
                    <a:lnTo>
                      <a:pt x="787" y="12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89" y="118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9" name="Freeform 574"/>
              <p:cNvSpPr>
                <a:spLocks/>
              </p:cNvSpPr>
              <p:nvPr/>
            </p:nvSpPr>
            <p:spPr bwMode="auto">
              <a:xfrm>
                <a:off x="2012" y="1429"/>
                <a:ext cx="394" cy="60"/>
              </a:xfrm>
              <a:custGeom>
                <a:avLst/>
                <a:gdLst>
                  <a:gd name="T0" fmla="*/ 394 w 789"/>
                  <a:gd name="T1" fmla="*/ 59 h 122"/>
                  <a:gd name="T2" fmla="*/ 394 w 789"/>
                  <a:gd name="T3" fmla="*/ 60 h 122"/>
                  <a:gd name="T4" fmla="*/ 0 w 789"/>
                  <a:gd name="T5" fmla="*/ 2 h 122"/>
                  <a:gd name="T6" fmla="*/ 1 w 789"/>
                  <a:gd name="T7" fmla="*/ 0 h 122"/>
                  <a:gd name="T8" fmla="*/ 394 w 789"/>
                  <a:gd name="T9" fmla="*/ 59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22"/>
                  <a:gd name="T17" fmla="*/ 789 w 789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22">
                    <a:moveTo>
                      <a:pt x="789" y="120"/>
                    </a:moveTo>
                    <a:lnTo>
                      <a:pt x="788" y="12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89" y="120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0" name="Freeform 575"/>
              <p:cNvSpPr>
                <a:spLocks/>
              </p:cNvSpPr>
              <p:nvPr/>
            </p:nvSpPr>
            <p:spPr bwMode="auto">
              <a:xfrm>
                <a:off x="2012" y="1430"/>
                <a:ext cx="393" cy="61"/>
              </a:xfrm>
              <a:custGeom>
                <a:avLst/>
                <a:gdLst>
                  <a:gd name="T0" fmla="*/ 393 w 788"/>
                  <a:gd name="T1" fmla="*/ 59 h 121"/>
                  <a:gd name="T2" fmla="*/ 393 w 788"/>
                  <a:gd name="T3" fmla="*/ 61 h 121"/>
                  <a:gd name="T4" fmla="*/ 0 w 788"/>
                  <a:gd name="T5" fmla="*/ 1 h 121"/>
                  <a:gd name="T6" fmla="*/ 0 w 788"/>
                  <a:gd name="T7" fmla="*/ 0 h 121"/>
                  <a:gd name="T8" fmla="*/ 393 w 788"/>
                  <a:gd name="T9" fmla="*/ 59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121"/>
                  <a:gd name="T17" fmla="*/ 788 w 788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121">
                    <a:moveTo>
                      <a:pt x="788" y="118"/>
                    </a:moveTo>
                    <a:lnTo>
                      <a:pt x="788" y="12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788" y="118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1" name="Freeform 576"/>
              <p:cNvSpPr>
                <a:spLocks/>
              </p:cNvSpPr>
              <p:nvPr/>
            </p:nvSpPr>
            <p:spPr bwMode="auto">
              <a:xfrm>
                <a:off x="2009" y="1431"/>
                <a:ext cx="396" cy="67"/>
              </a:xfrm>
              <a:custGeom>
                <a:avLst/>
                <a:gdLst>
                  <a:gd name="T0" fmla="*/ 396 w 793"/>
                  <a:gd name="T1" fmla="*/ 60 h 133"/>
                  <a:gd name="T2" fmla="*/ 394 w 793"/>
                  <a:gd name="T3" fmla="*/ 67 h 133"/>
                  <a:gd name="T4" fmla="*/ 0 w 793"/>
                  <a:gd name="T5" fmla="*/ 7 h 133"/>
                  <a:gd name="T6" fmla="*/ 2 w 793"/>
                  <a:gd name="T7" fmla="*/ 0 h 133"/>
                  <a:gd name="T8" fmla="*/ 396 w 793"/>
                  <a:gd name="T9" fmla="*/ 60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3"/>
                  <a:gd name="T16" fmla="*/ 0 h 133"/>
                  <a:gd name="T17" fmla="*/ 793 w 793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3" h="133">
                    <a:moveTo>
                      <a:pt x="793" y="120"/>
                    </a:moveTo>
                    <a:lnTo>
                      <a:pt x="788" y="133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793" y="120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2" name="Freeform 577"/>
              <p:cNvSpPr>
                <a:spLocks/>
              </p:cNvSpPr>
              <p:nvPr/>
            </p:nvSpPr>
            <p:spPr bwMode="auto">
              <a:xfrm>
                <a:off x="2011" y="1431"/>
                <a:ext cx="394" cy="61"/>
              </a:xfrm>
              <a:custGeom>
                <a:avLst/>
                <a:gdLst>
                  <a:gd name="T0" fmla="*/ 394 w 790"/>
                  <a:gd name="T1" fmla="*/ 60 h 122"/>
                  <a:gd name="T2" fmla="*/ 393 w 790"/>
                  <a:gd name="T3" fmla="*/ 61 h 122"/>
                  <a:gd name="T4" fmla="*/ 0 w 790"/>
                  <a:gd name="T5" fmla="*/ 2 h 122"/>
                  <a:gd name="T6" fmla="*/ 1 w 790"/>
                  <a:gd name="T7" fmla="*/ 0 h 122"/>
                  <a:gd name="T8" fmla="*/ 394 w 790"/>
                  <a:gd name="T9" fmla="*/ 60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22"/>
                  <a:gd name="T17" fmla="*/ 790 w 790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22">
                    <a:moveTo>
                      <a:pt x="790" y="120"/>
                    </a:moveTo>
                    <a:lnTo>
                      <a:pt x="788" y="122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90" y="120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3" name="Freeform 578"/>
              <p:cNvSpPr>
                <a:spLocks/>
              </p:cNvSpPr>
              <p:nvPr/>
            </p:nvSpPr>
            <p:spPr bwMode="auto">
              <a:xfrm>
                <a:off x="2011" y="1433"/>
                <a:ext cx="394" cy="61"/>
              </a:xfrm>
              <a:custGeom>
                <a:avLst/>
                <a:gdLst>
                  <a:gd name="T0" fmla="*/ 394 w 788"/>
                  <a:gd name="T1" fmla="*/ 59 h 121"/>
                  <a:gd name="T2" fmla="*/ 394 w 788"/>
                  <a:gd name="T3" fmla="*/ 61 h 121"/>
                  <a:gd name="T4" fmla="*/ 0 w 788"/>
                  <a:gd name="T5" fmla="*/ 1 h 121"/>
                  <a:gd name="T6" fmla="*/ 0 w 788"/>
                  <a:gd name="T7" fmla="*/ 0 h 121"/>
                  <a:gd name="T8" fmla="*/ 394 w 788"/>
                  <a:gd name="T9" fmla="*/ 59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121"/>
                  <a:gd name="T17" fmla="*/ 788 w 788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121">
                    <a:moveTo>
                      <a:pt x="788" y="118"/>
                    </a:moveTo>
                    <a:lnTo>
                      <a:pt x="788" y="12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788" y="118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4" name="Freeform 579"/>
              <p:cNvSpPr>
                <a:spLocks/>
              </p:cNvSpPr>
              <p:nvPr/>
            </p:nvSpPr>
            <p:spPr bwMode="auto">
              <a:xfrm>
                <a:off x="2010" y="1434"/>
                <a:ext cx="395" cy="61"/>
              </a:xfrm>
              <a:custGeom>
                <a:avLst/>
                <a:gdLst>
                  <a:gd name="T0" fmla="*/ 395 w 789"/>
                  <a:gd name="T1" fmla="*/ 60 h 123"/>
                  <a:gd name="T2" fmla="*/ 394 w 789"/>
                  <a:gd name="T3" fmla="*/ 61 h 123"/>
                  <a:gd name="T4" fmla="*/ 0 w 789"/>
                  <a:gd name="T5" fmla="*/ 2 h 123"/>
                  <a:gd name="T6" fmla="*/ 1 w 789"/>
                  <a:gd name="T7" fmla="*/ 0 h 123"/>
                  <a:gd name="T8" fmla="*/ 395 w 789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23"/>
                  <a:gd name="T17" fmla="*/ 789 w 789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23">
                    <a:moveTo>
                      <a:pt x="789" y="120"/>
                    </a:moveTo>
                    <a:lnTo>
                      <a:pt x="787" y="123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789" y="120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5" name="Freeform 580"/>
              <p:cNvSpPr>
                <a:spLocks/>
              </p:cNvSpPr>
              <p:nvPr/>
            </p:nvSpPr>
            <p:spPr bwMode="auto">
              <a:xfrm>
                <a:off x="2010" y="1435"/>
                <a:ext cx="394" cy="61"/>
              </a:xfrm>
              <a:custGeom>
                <a:avLst/>
                <a:gdLst>
                  <a:gd name="T0" fmla="*/ 394 w 787"/>
                  <a:gd name="T1" fmla="*/ 60 h 121"/>
                  <a:gd name="T2" fmla="*/ 393 w 787"/>
                  <a:gd name="T3" fmla="*/ 61 h 121"/>
                  <a:gd name="T4" fmla="*/ 0 w 787"/>
                  <a:gd name="T5" fmla="*/ 1 h 121"/>
                  <a:gd name="T6" fmla="*/ 0 w 787"/>
                  <a:gd name="T7" fmla="*/ 0 h 121"/>
                  <a:gd name="T8" fmla="*/ 394 w 787"/>
                  <a:gd name="T9" fmla="*/ 60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"/>
                  <a:gd name="T16" fmla="*/ 0 h 121"/>
                  <a:gd name="T17" fmla="*/ 787 w 787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" h="121">
                    <a:moveTo>
                      <a:pt x="787" y="119"/>
                    </a:moveTo>
                    <a:lnTo>
                      <a:pt x="786" y="12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787" y="119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6" name="Freeform 581"/>
              <p:cNvSpPr>
                <a:spLocks/>
              </p:cNvSpPr>
              <p:nvPr/>
            </p:nvSpPr>
            <p:spPr bwMode="auto">
              <a:xfrm>
                <a:off x="2009" y="1436"/>
                <a:ext cx="394" cy="62"/>
              </a:xfrm>
              <a:custGeom>
                <a:avLst/>
                <a:gdLst>
                  <a:gd name="T0" fmla="*/ 394 w 788"/>
                  <a:gd name="T1" fmla="*/ 60 h 123"/>
                  <a:gd name="T2" fmla="*/ 394 w 788"/>
                  <a:gd name="T3" fmla="*/ 62 h 123"/>
                  <a:gd name="T4" fmla="*/ 0 w 788"/>
                  <a:gd name="T5" fmla="*/ 2 h 123"/>
                  <a:gd name="T6" fmla="*/ 1 w 788"/>
                  <a:gd name="T7" fmla="*/ 0 h 123"/>
                  <a:gd name="T8" fmla="*/ 394 w 788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123"/>
                  <a:gd name="T17" fmla="*/ 788 w 788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123">
                    <a:moveTo>
                      <a:pt x="788" y="120"/>
                    </a:moveTo>
                    <a:lnTo>
                      <a:pt x="788" y="12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88" y="120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7" name="Freeform 582"/>
              <p:cNvSpPr>
                <a:spLocks/>
              </p:cNvSpPr>
              <p:nvPr/>
            </p:nvSpPr>
            <p:spPr bwMode="auto">
              <a:xfrm>
                <a:off x="2007" y="1438"/>
                <a:ext cx="396" cy="67"/>
              </a:xfrm>
              <a:custGeom>
                <a:avLst/>
                <a:gdLst>
                  <a:gd name="T0" fmla="*/ 396 w 791"/>
                  <a:gd name="T1" fmla="*/ 59 h 134"/>
                  <a:gd name="T2" fmla="*/ 394 w 791"/>
                  <a:gd name="T3" fmla="*/ 67 h 134"/>
                  <a:gd name="T4" fmla="*/ 0 w 791"/>
                  <a:gd name="T5" fmla="*/ 6 h 134"/>
                  <a:gd name="T6" fmla="*/ 2 w 791"/>
                  <a:gd name="T7" fmla="*/ 0 h 134"/>
                  <a:gd name="T8" fmla="*/ 396 w 791"/>
                  <a:gd name="T9" fmla="*/ 59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34"/>
                  <a:gd name="T17" fmla="*/ 791 w 791"/>
                  <a:gd name="T18" fmla="*/ 134 h 1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34">
                    <a:moveTo>
                      <a:pt x="791" y="119"/>
                    </a:moveTo>
                    <a:lnTo>
                      <a:pt x="787" y="134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791" y="119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8" name="Freeform 583"/>
              <p:cNvSpPr>
                <a:spLocks/>
              </p:cNvSpPr>
              <p:nvPr/>
            </p:nvSpPr>
            <p:spPr bwMode="auto">
              <a:xfrm>
                <a:off x="2008" y="1438"/>
                <a:ext cx="395" cy="61"/>
              </a:xfrm>
              <a:custGeom>
                <a:avLst/>
                <a:gdLst>
                  <a:gd name="T0" fmla="*/ 395 w 790"/>
                  <a:gd name="T1" fmla="*/ 59 h 123"/>
                  <a:gd name="T2" fmla="*/ 394 w 790"/>
                  <a:gd name="T3" fmla="*/ 61 h 123"/>
                  <a:gd name="T4" fmla="*/ 0 w 790"/>
                  <a:gd name="T5" fmla="*/ 1 h 123"/>
                  <a:gd name="T6" fmla="*/ 1 w 790"/>
                  <a:gd name="T7" fmla="*/ 0 h 123"/>
                  <a:gd name="T8" fmla="*/ 395 w 790"/>
                  <a:gd name="T9" fmla="*/ 59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23"/>
                  <a:gd name="T17" fmla="*/ 790 w 790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23">
                    <a:moveTo>
                      <a:pt x="790" y="119"/>
                    </a:moveTo>
                    <a:lnTo>
                      <a:pt x="788" y="12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90" y="119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9" name="Freeform 584"/>
              <p:cNvSpPr>
                <a:spLocks/>
              </p:cNvSpPr>
              <p:nvPr/>
            </p:nvSpPr>
            <p:spPr bwMode="auto">
              <a:xfrm>
                <a:off x="2008" y="1440"/>
                <a:ext cx="394" cy="61"/>
              </a:xfrm>
              <a:custGeom>
                <a:avLst/>
                <a:gdLst>
                  <a:gd name="T0" fmla="*/ 394 w 788"/>
                  <a:gd name="T1" fmla="*/ 60 h 123"/>
                  <a:gd name="T2" fmla="*/ 394 w 788"/>
                  <a:gd name="T3" fmla="*/ 61 h 123"/>
                  <a:gd name="T4" fmla="*/ 0 w 788"/>
                  <a:gd name="T5" fmla="*/ 1 h 123"/>
                  <a:gd name="T6" fmla="*/ 0 w 788"/>
                  <a:gd name="T7" fmla="*/ 0 h 123"/>
                  <a:gd name="T8" fmla="*/ 394 w 788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123"/>
                  <a:gd name="T17" fmla="*/ 788 w 788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123">
                    <a:moveTo>
                      <a:pt x="788" y="120"/>
                    </a:moveTo>
                    <a:lnTo>
                      <a:pt x="788" y="12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8" y="120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0" name="Freeform 585"/>
              <p:cNvSpPr>
                <a:spLocks/>
              </p:cNvSpPr>
              <p:nvPr/>
            </p:nvSpPr>
            <p:spPr bwMode="auto">
              <a:xfrm>
                <a:off x="2007" y="1441"/>
                <a:ext cx="395" cy="62"/>
              </a:xfrm>
              <a:custGeom>
                <a:avLst/>
                <a:gdLst>
                  <a:gd name="T0" fmla="*/ 395 w 789"/>
                  <a:gd name="T1" fmla="*/ 60 h 125"/>
                  <a:gd name="T2" fmla="*/ 394 w 789"/>
                  <a:gd name="T3" fmla="*/ 62 h 125"/>
                  <a:gd name="T4" fmla="*/ 0 w 789"/>
                  <a:gd name="T5" fmla="*/ 2 h 125"/>
                  <a:gd name="T6" fmla="*/ 1 w 789"/>
                  <a:gd name="T7" fmla="*/ 0 h 125"/>
                  <a:gd name="T8" fmla="*/ 395 w 789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25"/>
                  <a:gd name="T17" fmla="*/ 789 w 789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25">
                    <a:moveTo>
                      <a:pt x="789" y="120"/>
                    </a:moveTo>
                    <a:lnTo>
                      <a:pt x="787" y="12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789" y="120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1" name="Freeform 586"/>
              <p:cNvSpPr>
                <a:spLocks/>
              </p:cNvSpPr>
              <p:nvPr/>
            </p:nvSpPr>
            <p:spPr bwMode="auto">
              <a:xfrm>
                <a:off x="2007" y="1443"/>
                <a:ext cx="394" cy="62"/>
              </a:xfrm>
              <a:custGeom>
                <a:avLst/>
                <a:gdLst>
                  <a:gd name="T0" fmla="*/ 394 w 787"/>
                  <a:gd name="T1" fmla="*/ 61 h 124"/>
                  <a:gd name="T2" fmla="*/ 394 w 787"/>
                  <a:gd name="T3" fmla="*/ 62 h 124"/>
                  <a:gd name="T4" fmla="*/ 0 w 787"/>
                  <a:gd name="T5" fmla="*/ 2 h 124"/>
                  <a:gd name="T6" fmla="*/ 0 w 787"/>
                  <a:gd name="T7" fmla="*/ 0 h 124"/>
                  <a:gd name="T8" fmla="*/ 394 w 787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"/>
                  <a:gd name="T16" fmla="*/ 0 h 124"/>
                  <a:gd name="T17" fmla="*/ 787 w 787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" h="124">
                    <a:moveTo>
                      <a:pt x="787" y="121"/>
                    </a:moveTo>
                    <a:lnTo>
                      <a:pt x="787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7" y="121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2" name="Freeform 587"/>
              <p:cNvSpPr>
                <a:spLocks/>
              </p:cNvSpPr>
              <p:nvPr/>
            </p:nvSpPr>
            <p:spPr bwMode="auto">
              <a:xfrm>
                <a:off x="2006" y="1445"/>
                <a:ext cx="395" cy="68"/>
              </a:xfrm>
              <a:custGeom>
                <a:avLst/>
                <a:gdLst>
                  <a:gd name="T0" fmla="*/ 395 w 790"/>
                  <a:gd name="T1" fmla="*/ 60 h 136"/>
                  <a:gd name="T2" fmla="*/ 394 w 790"/>
                  <a:gd name="T3" fmla="*/ 68 h 136"/>
                  <a:gd name="T4" fmla="*/ 0 w 790"/>
                  <a:gd name="T5" fmla="*/ 6 h 136"/>
                  <a:gd name="T6" fmla="*/ 2 w 790"/>
                  <a:gd name="T7" fmla="*/ 0 h 136"/>
                  <a:gd name="T8" fmla="*/ 395 w 790"/>
                  <a:gd name="T9" fmla="*/ 6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36"/>
                  <a:gd name="T17" fmla="*/ 790 w 790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36">
                    <a:moveTo>
                      <a:pt x="790" y="121"/>
                    </a:moveTo>
                    <a:lnTo>
                      <a:pt x="787" y="136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790" y="12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3" name="Freeform 588"/>
              <p:cNvSpPr>
                <a:spLocks/>
              </p:cNvSpPr>
              <p:nvPr/>
            </p:nvSpPr>
            <p:spPr bwMode="auto">
              <a:xfrm>
                <a:off x="2007" y="1445"/>
                <a:ext cx="394" cy="63"/>
              </a:xfrm>
              <a:custGeom>
                <a:avLst/>
                <a:gdLst>
                  <a:gd name="T0" fmla="*/ 394 w 789"/>
                  <a:gd name="T1" fmla="*/ 61 h 126"/>
                  <a:gd name="T2" fmla="*/ 394 w 789"/>
                  <a:gd name="T3" fmla="*/ 63 h 126"/>
                  <a:gd name="T4" fmla="*/ 0 w 789"/>
                  <a:gd name="T5" fmla="*/ 2 h 126"/>
                  <a:gd name="T6" fmla="*/ 1 w 789"/>
                  <a:gd name="T7" fmla="*/ 0 h 126"/>
                  <a:gd name="T8" fmla="*/ 394 w 789"/>
                  <a:gd name="T9" fmla="*/ 61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26"/>
                  <a:gd name="T17" fmla="*/ 789 w 789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26">
                    <a:moveTo>
                      <a:pt x="789" y="121"/>
                    </a:moveTo>
                    <a:lnTo>
                      <a:pt x="788" y="12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89" y="12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4" name="Freeform 589"/>
              <p:cNvSpPr>
                <a:spLocks/>
              </p:cNvSpPr>
              <p:nvPr/>
            </p:nvSpPr>
            <p:spPr bwMode="auto">
              <a:xfrm>
                <a:off x="2007" y="1446"/>
                <a:ext cx="393" cy="64"/>
              </a:xfrm>
              <a:custGeom>
                <a:avLst/>
                <a:gdLst>
                  <a:gd name="T0" fmla="*/ 393 w 788"/>
                  <a:gd name="T1" fmla="*/ 61 h 128"/>
                  <a:gd name="T2" fmla="*/ 393 w 788"/>
                  <a:gd name="T3" fmla="*/ 64 h 128"/>
                  <a:gd name="T4" fmla="*/ 0 w 788"/>
                  <a:gd name="T5" fmla="*/ 2 h 128"/>
                  <a:gd name="T6" fmla="*/ 0 w 788"/>
                  <a:gd name="T7" fmla="*/ 0 h 128"/>
                  <a:gd name="T8" fmla="*/ 393 w 788"/>
                  <a:gd name="T9" fmla="*/ 6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128"/>
                  <a:gd name="T17" fmla="*/ 788 w 788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128">
                    <a:moveTo>
                      <a:pt x="788" y="123"/>
                    </a:moveTo>
                    <a:lnTo>
                      <a:pt x="788" y="12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788" y="123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5" name="Freeform 590"/>
              <p:cNvSpPr>
                <a:spLocks/>
              </p:cNvSpPr>
              <p:nvPr/>
            </p:nvSpPr>
            <p:spPr bwMode="auto">
              <a:xfrm>
                <a:off x="2006" y="1449"/>
                <a:ext cx="394" cy="64"/>
              </a:xfrm>
              <a:custGeom>
                <a:avLst/>
                <a:gdLst>
                  <a:gd name="T0" fmla="*/ 394 w 789"/>
                  <a:gd name="T1" fmla="*/ 61 h 128"/>
                  <a:gd name="T2" fmla="*/ 393 w 789"/>
                  <a:gd name="T3" fmla="*/ 64 h 128"/>
                  <a:gd name="T4" fmla="*/ 0 w 789"/>
                  <a:gd name="T5" fmla="*/ 2 h 128"/>
                  <a:gd name="T6" fmla="*/ 0 w 789"/>
                  <a:gd name="T7" fmla="*/ 0 h 128"/>
                  <a:gd name="T8" fmla="*/ 394 w 789"/>
                  <a:gd name="T9" fmla="*/ 6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28"/>
                  <a:gd name="T17" fmla="*/ 789 w 789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28">
                    <a:moveTo>
                      <a:pt x="789" y="123"/>
                    </a:moveTo>
                    <a:lnTo>
                      <a:pt x="787" y="128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789" y="123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6" name="Freeform 591"/>
              <p:cNvSpPr>
                <a:spLocks/>
              </p:cNvSpPr>
              <p:nvPr/>
            </p:nvSpPr>
            <p:spPr bwMode="auto">
              <a:xfrm>
                <a:off x="2005" y="1451"/>
                <a:ext cx="395" cy="69"/>
              </a:xfrm>
              <a:custGeom>
                <a:avLst/>
                <a:gdLst>
                  <a:gd name="T0" fmla="*/ 395 w 789"/>
                  <a:gd name="T1" fmla="*/ 61 h 138"/>
                  <a:gd name="T2" fmla="*/ 394 w 789"/>
                  <a:gd name="T3" fmla="*/ 69 h 138"/>
                  <a:gd name="T4" fmla="*/ 0 w 789"/>
                  <a:gd name="T5" fmla="*/ 7 h 138"/>
                  <a:gd name="T6" fmla="*/ 1 w 789"/>
                  <a:gd name="T7" fmla="*/ 0 h 138"/>
                  <a:gd name="T8" fmla="*/ 395 w 789"/>
                  <a:gd name="T9" fmla="*/ 61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8"/>
                  <a:gd name="T17" fmla="*/ 789 w 789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8">
                    <a:moveTo>
                      <a:pt x="789" y="123"/>
                    </a:moveTo>
                    <a:lnTo>
                      <a:pt x="787" y="138"/>
                    </a:lnTo>
                    <a:lnTo>
                      <a:pt x="0" y="14"/>
                    </a:lnTo>
                    <a:lnTo>
                      <a:pt x="2" y="0"/>
                    </a:lnTo>
                    <a:lnTo>
                      <a:pt x="789" y="123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7" name="Freeform 592"/>
              <p:cNvSpPr>
                <a:spLocks/>
              </p:cNvSpPr>
              <p:nvPr/>
            </p:nvSpPr>
            <p:spPr bwMode="auto">
              <a:xfrm>
                <a:off x="2006" y="1451"/>
                <a:ext cx="394" cy="65"/>
              </a:xfrm>
              <a:custGeom>
                <a:avLst/>
                <a:gdLst>
                  <a:gd name="T0" fmla="*/ 394 w 787"/>
                  <a:gd name="T1" fmla="*/ 61 h 130"/>
                  <a:gd name="T2" fmla="*/ 394 w 787"/>
                  <a:gd name="T3" fmla="*/ 65 h 130"/>
                  <a:gd name="T4" fmla="*/ 0 w 787"/>
                  <a:gd name="T5" fmla="*/ 3 h 130"/>
                  <a:gd name="T6" fmla="*/ 0 w 787"/>
                  <a:gd name="T7" fmla="*/ 0 h 130"/>
                  <a:gd name="T8" fmla="*/ 394 w 787"/>
                  <a:gd name="T9" fmla="*/ 61 h 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"/>
                  <a:gd name="T16" fmla="*/ 0 h 130"/>
                  <a:gd name="T17" fmla="*/ 787 w 787"/>
                  <a:gd name="T18" fmla="*/ 130 h 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" h="130">
                    <a:moveTo>
                      <a:pt x="787" y="123"/>
                    </a:moveTo>
                    <a:lnTo>
                      <a:pt x="787" y="130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787" y="123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8" name="Freeform 593"/>
              <p:cNvSpPr>
                <a:spLocks/>
              </p:cNvSpPr>
              <p:nvPr/>
            </p:nvSpPr>
            <p:spPr bwMode="auto">
              <a:xfrm>
                <a:off x="2005" y="1454"/>
                <a:ext cx="395" cy="66"/>
              </a:xfrm>
              <a:custGeom>
                <a:avLst/>
                <a:gdLst>
                  <a:gd name="T0" fmla="*/ 395 w 789"/>
                  <a:gd name="T1" fmla="*/ 62 h 131"/>
                  <a:gd name="T2" fmla="*/ 394 w 789"/>
                  <a:gd name="T3" fmla="*/ 66 h 131"/>
                  <a:gd name="T4" fmla="*/ 0 w 789"/>
                  <a:gd name="T5" fmla="*/ 4 h 131"/>
                  <a:gd name="T6" fmla="*/ 1 w 789"/>
                  <a:gd name="T7" fmla="*/ 0 h 131"/>
                  <a:gd name="T8" fmla="*/ 395 w 789"/>
                  <a:gd name="T9" fmla="*/ 62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1"/>
                  <a:gd name="T17" fmla="*/ 789 w 789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1">
                    <a:moveTo>
                      <a:pt x="789" y="123"/>
                    </a:moveTo>
                    <a:lnTo>
                      <a:pt x="787" y="131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789" y="12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9" name="Freeform 594"/>
              <p:cNvSpPr>
                <a:spLocks/>
              </p:cNvSpPr>
              <p:nvPr/>
            </p:nvSpPr>
            <p:spPr bwMode="auto">
              <a:xfrm>
                <a:off x="2005" y="1458"/>
                <a:ext cx="394" cy="70"/>
              </a:xfrm>
              <a:custGeom>
                <a:avLst/>
                <a:gdLst>
                  <a:gd name="T0" fmla="*/ 394 w 787"/>
                  <a:gd name="T1" fmla="*/ 62 h 139"/>
                  <a:gd name="T2" fmla="*/ 394 w 787"/>
                  <a:gd name="T3" fmla="*/ 70 h 139"/>
                  <a:gd name="T4" fmla="*/ 0 w 787"/>
                  <a:gd name="T5" fmla="*/ 8 h 139"/>
                  <a:gd name="T6" fmla="*/ 0 w 787"/>
                  <a:gd name="T7" fmla="*/ 0 h 139"/>
                  <a:gd name="T8" fmla="*/ 394 w 787"/>
                  <a:gd name="T9" fmla="*/ 62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"/>
                  <a:gd name="T16" fmla="*/ 0 h 139"/>
                  <a:gd name="T17" fmla="*/ 787 w 787"/>
                  <a:gd name="T18" fmla="*/ 139 h 1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" h="139">
                    <a:moveTo>
                      <a:pt x="787" y="124"/>
                    </a:moveTo>
                    <a:lnTo>
                      <a:pt x="787" y="139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787" y="124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0" name="Freeform 595"/>
              <p:cNvSpPr>
                <a:spLocks/>
              </p:cNvSpPr>
              <p:nvPr/>
            </p:nvSpPr>
            <p:spPr bwMode="auto">
              <a:xfrm>
                <a:off x="2005" y="1465"/>
                <a:ext cx="394" cy="70"/>
              </a:xfrm>
              <a:custGeom>
                <a:avLst/>
                <a:gdLst>
                  <a:gd name="T0" fmla="*/ 394 w 787"/>
                  <a:gd name="T1" fmla="*/ 62 h 139"/>
                  <a:gd name="T2" fmla="*/ 394 w 787"/>
                  <a:gd name="T3" fmla="*/ 70 h 139"/>
                  <a:gd name="T4" fmla="*/ 0 w 787"/>
                  <a:gd name="T5" fmla="*/ 7 h 139"/>
                  <a:gd name="T6" fmla="*/ 0 w 787"/>
                  <a:gd name="T7" fmla="*/ 0 h 139"/>
                  <a:gd name="T8" fmla="*/ 394 w 787"/>
                  <a:gd name="T9" fmla="*/ 62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"/>
                  <a:gd name="T16" fmla="*/ 0 h 139"/>
                  <a:gd name="T17" fmla="*/ 787 w 787"/>
                  <a:gd name="T18" fmla="*/ 139 h 1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" h="139">
                    <a:moveTo>
                      <a:pt x="787" y="124"/>
                    </a:moveTo>
                    <a:lnTo>
                      <a:pt x="787" y="139"/>
                    </a:lnTo>
                    <a:lnTo>
                      <a:pt x="0" y="13"/>
                    </a:lnTo>
                    <a:lnTo>
                      <a:pt x="0" y="0"/>
                    </a:lnTo>
                    <a:lnTo>
                      <a:pt x="787" y="124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1" name="Freeform 596"/>
              <p:cNvSpPr>
                <a:spLocks/>
              </p:cNvSpPr>
              <p:nvPr/>
            </p:nvSpPr>
            <p:spPr bwMode="auto">
              <a:xfrm>
                <a:off x="2005" y="1472"/>
                <a:ext cx="395" cy="71"/>
              </a:xfrm>
              <a:custGeom>
                <a:avLst/>
                <a:gdLst>
                  <a:gd name="T0" fmla="*/ 394 w 789"/>
                  <a:gd name="T1" fmla="*/ 63 h 141"/>
                  <a:gd name="T2" fmla="*/ 395 w 789"/>
                  <a:gd name="T3" fmla="*/ 71 h 141"/>
                  <a:gd name="T4" fmla="*/ 1 w 789"/>
                  <a:gd name="T5" fmla="*/ 7 h 141"/>
                  <a:gd name="T6" fmla="*/ 0 w 789"/>
                  <a:gd name="T7" fmla="*/ 0 h 141"/>
                  <a:gd name="T8" fmla="*/ 394 w 789"/>
                  <a:gd name="T9" fmla="*/ 63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41"/>
                  <a:gd name="T17" fmla="*/ 789 w 789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41">
                    <a:moveTo>
                      <a:pt x="787" y="126"/>
                    </a:moveTo>
                    <a:lnTo>
                      <a:pt x="789" y="141"/>
                    </a:lnTo>
                    <a:lnTo>
                      <a:pt x="2" y="13"/>
                    </a:lnTo>
                    <a:lnTo>
                      <a:pt x="0" y="0"/>
                    </a:lnTo>
                    <a:lnTo>
                      <a:pt x="787" y="12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2" name="Freeform 597"/>
              <p:cNvSpPr>
                <a:spLocks/>
              </p:cNvSpPr>
              <p:nvPr/>
            </p:nvSpPr>
            <p:spPr bwMode="auto">
              <a:xfrm>
                <a:off x="2005" y="1472"/>
                <a:ext cx="395" cy="67"/>
              </a:xfrm>
              <a:custGeom>
                <a:avLst/>
                <a:gdLst>
                  <a:gd name="T0" fmla="*/ 394 w 789"/>
                  <a:gd name="T1" fmla="*/ 63 h 134"/>
                  <a:gd name="T2" fmla="*/ 395 w 789"/>
                  <a:gd name="T3" fmla="*/ 67 h 134"/>
                  <a:gd name="T4" fmla="*/ 1 w 789"/>
                  <a:gd name="T5" fmla="*/ 3 h 134"/>
                  <a:gd name="T6" fmla="*/ 0 w 789"/>
                  <a:gd name="T7" fmla="*/ 0 h 134"/>
                  <a:gd name="T8" fmla="*/ 394 w 789"/>
                  <a:gd name="T9" fmla="*/ 63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4"/>
                  <a:gd name="T17" fmla="*/ 789 w 789"/>
                  <a:gd name="T18" fmla="*/ 134 h 1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4">
                    <a:moveTo>
                      <a:pt x="787" y="126"/>
                    </a:moveTo>
                    <a:lnTo>
                      <a:pt x="789" y="134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787" y="12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3" name="Freeform 598"/>
              <p:cNvSpPr>
                <a:spLocks/>
              </p:cNvSpPr>
              <p:nvPr/>
            </p:nvSpPr>
            <p:spPr bwMode="auto">
              <a:xfrm>
                <a:off x="2006" y="1475"/>
                <a:ext cx="394" cy="68"/>
              </a:xfrm>
              <a:custGeom>
                <a:avLst/>
                <a:gdLst>
                  <a:gd name="T0" fmla="*/ 394 w 787"/>
                  <a:gd name="T1" fmla="*/ 64 h 135"/>
                  <a:gd name="T2" fmla="*/ 394 w 787"/>
                  <a:gd name="T3" fmla="*/ 68 h 135"/>
                  <a:gd name="T4" fmla="*/ 0 w 787"/>
                  <a:gd name="T5" fmla="*/ 4 h 135"/>
                  <a:gd name="T6" fmla="*/ 0 w 787"/>
                  <a:gd name="T7" fmla="*/ 0 h 135"/>
                  <a:gd name="T8" fmla="*/ 394 w 787"/>
                  <a:gd name="T9" fmla="*/ 64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"/>
                  <a:gd name="T16" fmla="*/ 0 h 135"/>
                  <a:gd name="T17" fmla="*/ 787 w 787"/>
                  <a:gd name="T18" fmla="*/ 135 h 1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" h="135">
                    <a:moveTo>
                      <a:pt x="787" y="128"/>
                    </a:moveTo>
                    <a:lnTo>
                      <a:pt x="787" y="135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4" name="Freeform 599"/>
              <p:cNvSpPr>
                <a:spLocks/>
              </p:cNvSpPr>
              <p:nvPr/>
            </p:nvSpPr>
            <p:spPr bwMode="auto">
              <a:xfrm>
                <a:off x="2006" y="1479"/>
                <a:ext cx="395" cy="70"/>
              </a:xfrm>
              <a:custGeom>
                <a:avLst/>
                <a:gdLst>
                  <a:gd name="T0" fmla="*/ 394 w 790"/>
                  <a:gd name="T1" fmla="*/ 64 h 141"/>
                  <a:gd name="T2" fmla="*/ 395 w 790"/>
                  <a:gd name="T3" fmla="*/ 70 h 141"/>
                  <a:gd name="T4" fmla="*/ 2 w 790"/>
                  <a:gd name="T5" fmla="*/ 6 h 141"/>
                  <a:gd name="T6" fmla="*/ 0 w 790"/>
                  <a:gd name="T7" fmla="*/ 0 h 141"/>
                  <a:gd name="T8" fmla="*/ 394 w 790"/>
                  <a:gd name="T9" fmla="*/ 6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41"/>
                  <a:gd name="T17" fmla="*/ 790 w 790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41">
                    <a:moveTo>
                      <a:pt x="787" y="128"/>
                    </a:moveTo>
                    <a:lnTo>
                      <a:pt x="790" y="141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5" name="Freeform 600"/>
              <p:cNvSpPr>
                <a:spLocks/>
              </p:cNvSpPr>
              <p:nvPr/>
            </p:nvSpPr>
            <p:spPr bwMode="auto">
              <a:xfrm>
                <a:off x="2006" y="1479"/>
                <a:ext cx="394" cy="66"/>
              </a:xfrm>
              <a:custGeom>
                <a:avLst/>
                <a:gdLst>
                  <a:gd name="T0" fmla="*/ 393 w 789"/>
                  <a:gd name="T1" fmla="*/ 64 h 133"/>
                  <a:gd name="T2" fmla="*/ 394 w 789"/>
                  <a:gd name="T3" fmla="*/ 66 h 133"/>
                  <a:gd name="T4" fmla="*/ 0 w 789"/>
                  <a:gd name="T5" fmla="*/ 2 h 133"/>
                  <a:gd name="T6" fmla="*/ 0 w 789"/>
                  <a:gd name="T7" fmla="*/ 0 h 133"/>
                  <a:gd name="T8" fmla="*/ 393 w 789"/>
                  <a:gd name="T9" fmla="*/ 64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3"/>
                  <a:gd name="T17" fmla="*/ 789 w 789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3">
                    <a:moveTo>
                      <a:pt x="787" y="128"/>
                    </a:moveTo>
                    <a:lnTo>
                      <a:pt x="789" y="133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6" name="Freeform 601"/>
              <p:cNvSpPr>
                <a:spLocks/>
              </p:cNvSpPr>
              <p:nvPr/>
            </p:nvSpPr>
            <p:spPr bwMode="auto">
              <a:xfrm>
                <a:off x="2007" y="1481"/>
                <a:ext cx="393" cy="67"/>
              </a:xfrm>
              <a:custGeom>
                <a:avLst/>
                <a:gdLst>
                  <a:gd name="T0" fmla="*/ 393 w 788"/>
                  <a:gd name="T1" fmla="*/ 64 h 133"/>
                  <a:gd name="T2" fmla="*/ 393 w 788"/>
                  <a:gd name="T3" fmla="*/ 67 h 133"/>
                  <a:gd name="T4" fmla="*/ 0 w 788"/>
                  <a:gd name="T5" fmla="*/ 2 h 133"/>
                  <a:gd name="T6" fmla="*/ 0 w 788"/>
                  <a:gd name="T7" fmla="*/ 0 h 133"/>
                  <a:gd name="T8" fmla="*/ 393 w 788"/>
                  <a:gd name="T9" fmla="*/ 64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133"/>
                  <a:gd name="T17" fmla="*/ 788 w 788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133">
                    <a:moveTo>
                      <a:pt x="788" y="128"/>
                    </a:moveTo>
                    <a:lnTo>
                      <a:pt x="788" y="13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8" y="128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7" name="Freeform 602"/>
              <p:cNvSpPr>
                <a:spLocks/>
              </p:cNvSpPr>
              <p:nvPr/>
            </p:nvSpPr>
            <p:spPr bwMode="auto">
              <a:xfrm>
                <a:off x="2007" y="1483"/>
                <a:ext cx="394" cy="66"/>
              </a:xfrm>
              <a:custGeom>
                <a:avLst/>
                <a:gdLst>
                  <a:gd name="T0" fmla="*/ 394 w 789"/>
                  <a:gd name="T1" fmla="*/ 65 h 133"/>
                  <a:gd name="T2" fmla="*/ 394 w 789"/>
                  <a:gd name="T3" fmla="*/ 66 h 133"/>
                  <a:gd name="T4" fmla="*/ 1 w 789"/>
                  <a:gd name="T5" fmla="*/ 2 h 133"/>
                  <a:gd name="T6" fmla="*/ 0 w 789"/>
                  <a:gd name="T7" fmla="*/ 0 h 133"/>
                  <a:gd name="T8" fmla="*/ 394 w 789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3"/>
                  <a:gd name="T17" fmla="*/ 789 w 789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3">
                    <a:moveTo>
                      <a:pt x="788" y="130"/>
                    </a:moveTo>
                    <a:lnTo>
                      <a:pt x="789" y="133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788" y="130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8" name="Freeform 603"/>
              <p:cNvSpPr>
                <a:spLocks/>
              </p:cNvSpPr>
              <p:nvPr/>
            </p:nvSpPr>
            <p:spPr bwMode="auto">
              <a:xfrm>
                <a:off x="2007" y="1485"/>
                <a:ext cx="396" cy="71"/>
              </a:xfrm>
              <a:custGeom>
                <a:avLst/>
                <a:gdLst>
                  <a:gd name="T0" fmla="*/ 394 w 791"/>
                  <a:gd name="T1" fmla="*/ 64 h 142"/>
                  <a:gd name="T2" fmla="*/ 396 w 791"/>
                  <a:gd name="T3" fmla="*/ 71 h 142"/>
                  <a:gd name="T4" fmla="*/ 2 w 791"/>
                  <a:gd name="T5" fmla="*/ 6 h 142"/>
                  <a:gd name="T6" fmla="*/ 0 w 791"/>
                  <a:gd name="T7" fmla="*/ 0 h 142"/>
                  <a:gd name="T8" fmla="*/ 394 w 791"/>
                  <a:gd name="T9" fmla="*/ 64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42"/>
                  <a:gd name="T17" fmla="*/ 791 w 791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42">
                    <a:moveTo>
                      <a:pt x="787" y="128"/>
                    </a:moveTo>
                    <a:lnTo>
                      <a:pt x="791" y="142"/>
                    </a:lnTo>
                    <a:lnTo>
                      <a:pt x="3" y="12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9" name="Freeform 604"/>
              <p:cNvSpPr>
                <a:spLocks/>
              </p:cNvSpPr>
              <p:nvPr/>
            </p:nvSpPr>
            <p:spPr bwMode="auto">
              <a:xfrm>
                <a:off x="2007" y="1485"/>
                <a:ext cx="394" cy="66"/>
              </a:xfrm>
              <a:custGeom>
                <a:avLst/>
                <a:gdLst>
                  <a:gd name="T0" fmla="*/ 394 w 787"/>
                  <a:gd name="T1" fmla="*/ 64 h 132"/>
                  <a:gd name="T2" fmla="*/ 394 w 787"/>
                  <a:gd name="T3" fmla="*/ 66 h 132"/>
                  <a:gd name="T4" fmla="*/ 0 w 787"/>
                  <a:gd name="T5" fmla="*/ 2 h 132"/>
                  <a:gd name="T6" fmla="*/ 0 w 787"/>
                  <a:gd name="T7" fmla="*/ 0 h 132"/>
                  <a:gd name="T8" fmla="*/ 394 w 787"/>
                  <a:gd name="T9" fmla="*/ 64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"/>
                  <a:gd name="T16" fmla="*/ 0 h 132"/>
                  <a:gd name="T17" fmla="*/ 787 w 787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" h="132">
                    <a:moveTo>
                      <a:pt x="787" y="128"/>
                    </a:moveTo>
                    <a:lnTo>
                      <a:pt x="787" y="13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0" name="Freeform 605"/>
              <p:cNvSpPr>
                <a:spLocks/>
              </p:cNvSpPr>
              <p:nvPr/>
            </p:nvSpPr>
            <p:spPr bwMode="auto">
              <a:xfrm>
                <a:off x="2007" y="1487"/>
                <a:ext cx="395" cy="66"/>
              </a:xfrm>
              <a:custGeom>
                <a:avLst/>
                <a:gdLst>
                  <a:gd name="T0" fmla="*/ 394 w 789"/>
                  <a:gd name="T1" fmla="*/ 64 h 131"/>
                  <a:gd name="T2" fmla="*/ 395 w 789"/>
                  <a:gd name="T3" fmla="*/ 66 h 131"/>
                  <a:gd name="T4" fmla="*/ 1 w 789"/>
                  <a:gd name="T5" fmla="*/ 2 h 131"/>
                  <a:gd name="T6" fmla="*/ 0 w 789"/>
                  <a:gd name="T7" fmla="*/ 0 h 131"/>
                  <a:gd name="T8" fmla="*/ 394 w 789"/>
                  <a:gd name="T9" fmla="*/ 64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1"/>
                  <a:gd name="T17" fmla="*/ 789 w 789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1">
                    <a:moveTo>
                      <a:pt x="787" y="128"/>
                    </a:moveTo>
                    <a:lnTo>
                      <a:pt x="789" y="131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787" y="128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1" name="Freeform 606"/>
              <p:cNvSpPr>
                <a:spLocks/>
              </p:cNvSpPr>
              <p:nvPr/>
            </p:nvSpPr>
            <p:spPr bwMode="auto">
              <a:xfrm>
                <a:off x="2008" y="1489"/>
                <a:ext cx="394" cy="65"/>
              </a:xfrm>
              <a:custGeom>
                <a:avLst/>
                <a:gdLst>
                  <a:gd name="T0" fmla="*/ 394 w 788"/>
                  <a:gd name="T1" fmla="*/ 64 h 131"/>
                  <a:gd name="T2" fmla="*/ 394 w 788"/>
                  <a:gd name="T3" fmla="*/ 65 h 131"/>
                  <a:gd name="T4" fmla="*/ 0 w 788"/>
                  <a:gd name="T5" fmla="*/ 1 h 131"/>
                  <a:gd name="T6" fmla="*/ 0 w 788"/>
                  <a:gd name="T7" fmla="*/ 0 h 131"/>
                  <a:gd name="T8" fmla="*/ 394 w 788"/>
                  <a:gd name="T9" fmla="*/ 64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131"/>
                  <a:gd name="T17" fmla="*/ 788 w 788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131">
                    <a:moveTo>
                      <a:pt x="788" y="128"/>
                    </a:moveTo>
                    <a:lnTo>
                      <a:pt x="788" y="13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788" y="128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2" name="Freeform 607"/>
              <p:cNvSpPr>
                <a:spLocks/>
              </p:cNvSpPr>
              <p:nvPr/>
            </p:nvSpPr>
            <p:spPr bwMode="auto">
              <a:xfrm>
                <a:off x="2008" y="1489"/>
                <a:ext cx="395" cy="67"/>
              </a:xfrm>
              <a:custGeom>
                <a:avLst/>
                <a:gdLst>
                  <a:gd name="T0" fmla="*/ 394 w 790"/>
                  <a:gd name="T1" fmla="*/ 65 h 133"/>
                  <a:gd name="T2" fmla="*/ 395 w 790"/>
                  <a:gd name="T3" fmla="*/ 67 h 133"/>
                  <a:gd name="T4" fmla="*/ 1 w 790"/>
                  <a:gd name="T5" fmla="*/ 2 h 133"/>
                  <a:gd name="T6" fmla="*/ 0 w 790"/>
                  <a:gd name="T7" fmla="*/ 0 h 133"/>
                  <a:gd name="T8" fmla="*/ 394 w 790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33"/>
                  <a:gd name="T17" fmla="*/ 790 w 790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33">
                    <a:moveTo>
                      <a:pt x="788" y="129"/>
                    </a:moveTo>
                    <a:lnTo>
                      <a:pt x="790" y="13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29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3" name="Freeform 608"/>
              <p:cNvSpPr>
                <a:spLocks/>
              </p:cNvSpPr>
              <p:nvPr/>
            </p:nvSpPr>
            <p:spPr bwMode="auto">
              <a:xfrm>
                <a:off x="2009" y="1491"/>
                <a:ext cx="396" cy="71"/>
              </a:xfrm>
              <a:custGeom>
                <a:avLst/>
                <a:gdLst>
                  <a:gd name="T0" fmla="*/ 394 w 793"/>
                  <a:gd name="T1" fmla="*/ 65 h 143"/>
                  <a:gd name="T2" fmla="*/ 396 w 793"/>
                  <a:gd name="T3" fmla="*/ 71 h 143"/>
                  <a:gd name="T4" fmla="*/ 2 w 793"/>
                  <a:gd name="T5" fmla="*/ 6 h 143"/>
                  <a:gd name="T6" fmla="*/ 0 w 793"/>
                  <a:gd name="T7" fmla="*/ 0 h 143"/>
                  <a:gd name="T8" fmla="*/ 394 w 793"/>
                  <a:gd name="T9" fmla="*/ 65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3"/>
                  <a:gd name="T16" fmla="*/ 0 h 143"/>
                  <a:gd name="T17" fmla="*/ 793 w 793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3" h="143">
                    <a:moveTo>
                      <a:pt x="788" y="130"/>
                    </a:moveTo>
                    <a:lnTo>
                      <a:pt x="793" y="143"/>
                    </a:lnTo>
                    <a:lnTo>
                      <a:pt x="5" y="12"/>
                    </a:lnTo>
                    <a:lnTo>
                      <a:pt x="0" y="0"/>
                    </a:lnTo>
                    <a:lnTo>
                      <a:pt x="788" y="130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4" name="Freeform 609"/>
              <p:cNvSpPr>
                <a:spLocks/>
              </p:cNvSpPr>
              <p:nvPr/>
            </p:nvSpPr>
            <p:spPr bwMode="auto">
              <a:xfrm>
                <a:off x="2009" y="1491"/>
                <a:ext cx="395" cy="67"/>
              </a:xfrm>
              <a:custGeom>
                <a:avLst/>
                <a:gdLst>
                  <a:gd name="T0" fmla="*/ 394 w 789"/>
                  <a:gd name="T1" fmla="*/ 65 h 133"/>
                  <a:gd name="T2" fmla="*/ 395 w 789"/>
                  <a:gd name="T3" fmla="*/ 67 h 133"/>
                  <a:gd name="T4" fmla="*/ 1 w 789"/>
                  <a:gd name="T5" fmla="*/ 2 h 133"/>
                  <a:gd name="T6" fmla="*/ 0 w 789"/>
                  <a:gd name="T7" fmla="*/ 0 h 133"/>
                  <a:gd name="T8" fmla="*/ 394 w 789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3"/>
                  <a:gd name="T17" fmla="*/ 789 w 789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3">
                    <a:moveTo>
                      <a:pt x="788" y="130"/>
                    </a:moveTo>
                    <a:lnTo>
                      <a:pt x="789" y="13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30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5" name="Freeform 610"/>
              <p:cNvSpPr>
                <a:spLocks/>
              </p:cNvSpPr>
              <p:nvPr/>
            </p:nvSpPr>
            <p:spPr bwMode="auto">
              <a:xfrm>
                <a:off x="2010" y="1493"/>
                <a:ext cx="394" cy="66"/>
              </a:xfrm>
              <a:custGeom>
                <a:avLst/>
                <a:gdLst>
                  <a:gd name="T0" fmla="*/ 394 w 787"/>
                  <a:gd name="T1" fmla="*/ 65 h 133"/>
                  <a:gd name="T2" fmla="*/ 394 w 787"/>
                  <a:gd name="T3" fmla="*/ 66 h 133"/>
                  <a:gd name="T4" fmla="*/ 0 w 787"/>
                  <a:gd name="T5" fmla="*/ 2 h 133"/>
                  <a:gd name="T6" fmla="*/ 0 w 787"/>
                  <a:gd name="T7" fmla="*/ 0 h 133"/>
                  <a:gd name="T8" fmla="*/ 394 w 787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"/>
                  <a:gd name="T16" fmla="*/ 0 h 133"/>
                  <a:gd name="T17" fmla="*/ 787 w 787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" h="133">
                    <a:moveTo>
                      <a:pt x="787" y="130"/>
                    </a:moveTo>
                    <a:lnTo>
                      <a:pt x="787" y="13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787" y="130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6" name="Freeform 611"/>
              <p:cNvSpPr>
                <a:spLocks/>
              </p:cNvSpPr>
              <p:nvPr/>
            </p:nvSpPr>
            <p:spPr bwMode="auto">
              <a:xfrm>
                <a:off x="2010" y="1494"/>
                <a:ext cx="395" cy="67"/>
              </a:xfrm>
              <a:custGeom>
                <a:avLst/>
                <a:gdLst>
                  <a:gd name="T0" fmla="*/ 394 w 789"/>
                  <a:gd name="T1" fmla="*/ 65 h 133"/>
                  <a:gd name="T2" fmla="*/ 395 w 789"/>
                  <a:gd name="T3" fmla="*/ 67 h 133"/>
                  <a:gd name="T4" fmla="*/ 1 w 789"/>
                  <a:gd name="T5" fmla="*/ 1 h 133"/>
                  <a:gd name="T6" fmla="*/ 0 w 789"/>
                  <a:gd name="T7" fmla="*/ 0 h 133"/>
                  <a:gd name="T8" fmla="*/ 394 w 789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3"/>
                  <a:gd name="T17" fmla="*/ 789 w 789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3">
                    <a:moveTo>
                      <a:pt x="787" y="129"/>
                    </a:moveTo>
                    <a:lnTo>
                      <a:pt x="789" y="13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787" y="129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7" name="Freeform 612"/>
              <p:cNvSpPr>
                <a:spLocks/>
              </p:cNvSpPr>
              <p:nvPr/>
            </p:nvSpPr>
            <p:spPr bwMode="auto">
              <a:xfrm>
                <a:off x="2011" y="1495"/>
                <a:ext cx="394" cy="67"/>
              </a:xfrm>
              <a:custGeom>
                <a:avLst/>
                <a:gdLst>
                  <a:gd name="T0" fmla="*/ 393 w 790"/>
                  <a:gd name="T1" fmla="*/ 66 h 135"/>
                  <a:gd name="T2" fmla="*/ 394 w 790"/>
                  <a:gd name="T3" fmla="*/ 67 h 135"/>
                  <a:gd name="T4" fmla="*/ 1 w 790"/>
                  <a:gd name="T5" fmla="*/ 2 h 135"/>
                  <a:gd name="T6" fmla="*/ 0 w 790"/>
                  <a:gd name="T7" fmla="*/ 0 h 135"/>
                  <a:gd name="T8" fmla="*/ 393 w 790"/>
                  <a:gd name="T9" fmla="*/ 66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35"/>
                  <a:gd name="T17" fmla="*/ 790 w 790"/>
                  <a:gd name="T18" fmla="*/ 135 h 1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35">
                    <a:moveTo>
                      <a:pt x="788" y="132"/>
                    </a:moveTo>
                    <a:lnTo>
                      <a:pt x="790" y="13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788" y="132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8" name="Freeform 613"/>
              <p:cNvSpPr>
                <a:spLocks/>
              </p:cNvSpPr>
              <p:nvPr/>
            </p:nvSpPr>
            <p:spPr bwMode="auto">
              <a:xfrm>
                <a:off x="2012" y="1497"/>
                <a:ext cx="396" cy="71"/>
              </a:xfrm>
              <a:custGeom>
                <a:avLst/>
                <a:gdLst>
                  <a:gd name="T0" fmla="*/ 394 w 793"/>
                  <a:gd name="T1" fmla="*/ 65 h 143"/>
                  <a:gd name="T2" fmla="*/ 396 w 793"/>
                  <a:gd name="T3" fmla="*/ 71 h 143"/>
                  <a:gd name="T4" fmla="*/ 2 w 793"/>
                  <a:gd name="T5" fmla="*/ 5 h 143"/>
                  <a:gd name="T6" fmla="*/ 0 w 793"/>
                  <a:gd name="T7" fmla="*/ 0 h 143"/>
                  <a:gd name="T8" fmla="*/ 394 w 793"/>
                  <a:gd name="T9" fmla="*/ 65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3"/>
                  <a:gd name="T16" fmla="*/ 0 h 143"/>
                  <a:gd name="T17" fmla="*/ 793 w 793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3" h="143">
                    <a:moveTo>
                      <a:pt x="788" y="131"/>
                    </a:moveTo>
                    <a:lnTo>
                      <a:pt x="793" y="143"/>
                    </a:lnTo>
                    <a:lnTo>
                      <a:pt x="5" y="10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9" name="Freeform 614"/>
              <p:cNvSpPr>
                <a:spLocks/>
              </p:cNvSpPr>
              <p:nvPr/>
            </p:nvSpPr>
            <p:spPr bwMode="auto">
              <a:xfrm>
                <a:off x="2012" y="1497"/>
                <a:ext cx="393" cy="67"/>
              </a:xfrm>
              <a:custGeom>
                <a:avLst/>
                <a:gdLst>
                  <a:gd name="T0" fmla="*/ 393 w 788"/>
                  <a:gd name="T1" fmla="*/ 66 h 134"/>
                  <a:gd name="T2" fmla="*/ 393 w 788"/>
                  <a:gd name="T3" fmla="*/ 67 h 134"/>
                  <a:gd name="T4" fmla="*/ 0 w 788"/>
                  <a:gd name="T5" fmla="*/ 1 h 134"/>
                  <a:gd name="T6" fmla="*/ 0 w 788"/>
                  <a:gd name="T7" fmla="*/ 0 h 134"/>
                  <a:gd name="T8" fmla="*/ 393 w 788"/>
                  <a:gd name="T9" fmla="*/ 66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8"/>
                  <a:gd name="T16" fmla="*/ 0 h 134"/>
                  <a:gd name="T17" fmla="*/ 788 w 788"/>
                  <a:gd name="T18" fmla="*/ 134 h 1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8" h="134">
                    <a:moveTo>
                      <a:pt x="788" y="131"/>
                    </a:moveTo>
                    <a:lnTo>
                      <a:pt x="788" y="13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0" name="Freeform 615"/>
              <p:cNvSpPr>
                <a:spLocks/>
              </p:cNvSpPr>
              <p:nvPr/>
            </p:nvSpPr>
            <p:spPr bwMode="auto">
              <a:xfrm>
                <a:off x="2012" y="1499"/>
                <a:ext cx="394" cy="66"/>
              </a:xfrm>
              <a:custGeom>
                <a:avLst/>
                <a:gdLst>
                  <a:gd name="T0" fmla="*/ 394 w 789"/>
                  <a:gd name="T1" fmla="*/ 65 h 133"/>
                  <a:gd name="T2" fmla="*/ 394 w 789"/>
                  <a:gd name="T3" fmla="*/ 66 h 133"/>
                  <a:gd name="T4" fmla="*/ 1 w 789"/>
                  <a:gd name="T5" fmla="*/ 1 h 133"/>
                  <a:gd name="T6" fmla="*/ 0 w 789"/>
                  <a:gd name="T7" fmla="*/ 0 h 133"/>
                  <a:gd name="T8" fmla="*/ 394 w 789"/>
                  <a:gd name="T9" fmla="*/ 65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3"/>
                  <a:gd name="T17" fmla="*/ 789 w 789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3">
                    <a:moveTo>
                      <a:pt x="788" y="131"/>
                    </a:moveTo>
                    <a:lnTo>
                      <a:pt x="789" y="13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1" name="Freeform 616"/>
              <p:cNvSpPr>
                <a:spLocks/>
              </p:cNvSpPr>
              <p:nvPr/>
            </p:nvSpPr>
            <p:spPr bwMode="auto">
              <a:xfrm>
                <a:off x="2012" y="1499"/>
                <a:ext cx="395" cy="68"/>
              </a:xfrm>
              <a:custGeom>
                <a:avLst/>
                <a:gdLst>
                  <a:gd name="T0" fmla="*/ 394 w 789"/>
                  <a:gd name="T1" fmla="*/ 66 h 134"/>
                  <a:gd name="T2" fmla="*/ 395 w 789"/>
                  <a:gd name="T3" fmla="*/ 68 h 134"/>
                  <a:gd name="T4" fmla="*/ 1 w 789"/>
                  <a:gd name="T5" fmla="*/ 2 h 134"/>
                  <a:gd name="T6" fmla="*/ 0 w 789"/>
                  <a:gd name="T7" fmla="*/ 0 h 134"/>
                  <a:gd name="T8" fmla="*/ 394 w 789"/>
                  <a:gd name="T9" fmla="*/ 66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4"/>
                  <a:gd name="T17" fmla="*/ 789 w 789"/>
                  <a:gd name="T18" fmla="*/ 134 h 1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4">
                    <a:moveTo>
                      <a:pt x="787" y="131"/>
                    </a:moveTo>
                    <a:lnTo>
                      <a:pt x="789" y="134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787" y="131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2" name="Freeform 617"/>
              <p:cNvSpPr>
                <a:spLocks/>
              </p:cNvSpPr>
              <p:nvPr/>
            </p:nvSpPr>
            <p:spPr bwMode="auto">
              <a:xfrm>
                <a:off x="2013" y="1501"/>
                <a:ext cx="395" cy="67"/>
              </a:xfrm>
              <a:custGeom>
                <a:avLst/>
                <a:gdLst>
                  <a:gd name="T0" fmla="*/ 394 w 790"/>
                  <a:gd name="T1" fmla="*/ 65 h 135"/>
                  <a:gd name="T2" fmla="*/ 395 w 790"/>
                  <a:gd name="T3" fmla="*/ 67 h 135"/>
                  <a:gd name="T4" fmla="*/ 1 w 790"/>
                  <a:gd name="T5" fmla="*/ 1 h 135"/>
                  <a:gd name="T6" fmla="*/ 0 w 790"/>
                  <a:gd name="T7" fmla="*/ 0 h 135"/>
                  <a:gd name="T8" fmla="*/ 394 w 790"/>
                  <a:gd name="T9" fmla="*/ 65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35"/>
                  <a:gd name="T17" fmla="*/ 790 w 790"/>
                  <a:gd name="T18" fmla="*/ 135 h 1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35">
                    <a:moveTo>
                      <a:pt x="788" y="131"/>
                    </a:moveTo>
                    <a:lnTo>
                      <a:pt x="790" y="13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788" y="13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3" name="Freeform 618"/>
              <p:cNvSpPr>
                <a:spLocks/>
              </p:cNvSpPr>
              <p:nvPr/>
            </p:nvSpPr>
            <p:spPr bwMode="auto">
              <a:xfrm>
                <a:off x="2014" y="1502"/>
                <a:ext cx="397" cy="71"/>
              </a:xfrm>
              <a:custGeom>
                <a:avLst/>
                <a:gdLst>
                  <a:gd name="T0" fmla="*/ 394 w 794"/>
                  <a:gd name="T1" fmla="*/ 66 h 143"/>
                  <a:gd name="T2" fmla="*/ 397 w 794"/>
                  <a:gd name="T3" fmla="*/ 71 h 143"/>
                  <a:gd name="T4" fmla="*/ 3 w 794"/>
                  <a:gd name="T5" fmla="*/ 5 h 143"/>
                  <a:gd name="T6" fmla="*/ 0 w 794"/>
                  <a:gd name="T7" fmla="*/ 0 h 143"/>
                  <a:gd name="T8" fmla="*/ 394 w 794"/>
                  <a:gd name="T9" fmla="*/ 66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4"/>
                  <a:gd name="T16" fmla="*/ 0 h 143"/>
                  <a:gd name="T17" fmla="*/ 794 w 794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4" h="143">
                    <a:moveTo>
                      <a:pt x="788" y="133"/>
                    </a:moveTo>
                    <a:lnTo>
                      <a:pt x="794" y="143"/>
                    </a:lnTo>
                    <a:lnTo>
                      <a:pt x="5" y="10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4" name="Freeform 619"/>
              <p:cNvSpPr>
                <a:spLocks/>
              </p:cNvSpPr>
              <p:nvPr/>
            </p:nvSpPr>
            <p:spPr bwMode="auto">
              <a:xfrm>
                <a:off x="2014" y="1502"/>
                <a:ext cx="395" cy="68"/>
              </a:xfrm>
              <a:custGeom>
                <a:avLst/>
                <a:gdLst>
                  <a:gd name="T0" fmla="*/ 394 w 789"/>
                  <a:gd name="T1" fmla="*/ 67 h 136"/>
                  <a:gd name="T2" fmla="*/ 395 w 789"/>
                  <a:gd name="T3" fmla="*/ 68 h 136"/>
                  <a:gd name="T4" fmla="*/ 1 w 789"/>
                  <a:gd name="T5" fmla="*/ 1 h 136"/>
                  <a:gd name="T6" fmla="*/ 0 w 789"/>
                  <a:gd name="T7" fmla="*/ 0 h 136"/>
                  <a:gd name="T8" fmla="*/ 394 w 789"/>
                  <a:gd name="T9" fmla="*/ 6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6"/>
                  <a:gd name="T17" fmla="*/ 789 w 789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6">
                    <a:moveTo>
                      <a:pt x="788" y="133"/>
                    </a:moveTo>
                    <a:lnTo>
                      <a:pt x="789" y="13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5" name="Freeform 620"/>
              <p:cNvSpPr>
                <a:spLocks/>
              </p:cNvSpPr>
              <p:nvPr/>
            </p:nvSpPr>
            <p:spPr bwMode="auto">
              <a:xfrm>
                <a:off x="2015" y="1503"/>
                <a:ext cx="395" cy="69"/>
              </a:xfrm>
              <a:custGeom>
                <a:avLst/>
                <a:gdLst>
                  <a:gd name="T0" fmla="*/ 394 w 789"/>
                  <a:gd name="T1" fmla="*/ 67 h 136"/>
                  <a:gd name="T2" fmla="*/ 395 w 789"/>
                  <a:gd name="T3" fmla="*/ 69 h 136"/>
                  <a:gd name="T4" fmla="*/ 1 w 789"/>
                  <a:gd name="T5" fmla="*/ 2 h 136"/>
                  <a:gd name="T6" fmla="*/ 0 w 789"/>
                  <a:gd name="T7" fmla="*/ 0 h 136"/>
                  <a:gd name="T8" fmla="*/ 394 w 789"/>
                  <a:gd name="T9" fmla="*/ 6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9"/>
                  <a:gd name="T16" fmla="*/ 0 h 136"/>
                  <a:gd name="T17" fmla="*/ 789 w 789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9" h="136">
                    <a:moveTo>
                      <a:pt x="787" y="133"/>
                    </a:moveTo>
                    <a:lnTo>
                      <a:pt x="789" y="13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787" y="133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6" name="Freeform 621"/>
              <p:cNvSpPr>
                <a:spLocks/>
              </p:cNvSpPr>
              <p:nvPr/>
            </p:nvSpPr>
            <p:spPr bwMode="auto">
              <a:xfrm>
                <a:off x="2016" y="1505"/>
                <a:ext cx="395" cy="68"/>
              </a:xfrm>
              <a:custGeom>
                <a:avLst/>
                <a:gdLst>
                  <a:gd name="T0" fmla="*/ 394 w 791"/>
                  <a:gd name="T1" fmla="*/ 66 h 137"/>
                  <a:gd name="T2" fmla="*/ 395 w 791"/>
                  <a:gd name="T3" fmla="*/ 68 h 137"/>
                  <a:gd name="T4" fmla="*/ 1 w 791"/>
                  <a:gd name="T5" fmla="*/ 2 h 137"/>
                  <a:gd name="T6" fmla="*/ 0 w 791"/>
                  <a:gd name="T7" fmla="*/ 0 h 137"/>
                  <a:gd name="T8" fmla="*/ 394 w 791"/>
                  <a:gd name="T9" fmla="*/ 66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37"/>
                  <a:gd name="T17" fmla="*/ 791 w 791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37">
                    <a:moveTo>
                      <a:pt x="788" y="133"/>
                    </a:moveTo>
                    <a:lnTo>
                      <a:pt x="791" y="13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7" name="Freeform 622"/>
              <p:cNvSpPr>
                <a:spLocks/>
              </p:cNvSpPr>
              <p:nvPr/>
            </p:nvSpPr>
            <p:spPr bwMode="auto">
              <a:xfrm>
                <a:off x="2017" y="1507"/>
                <a:ext cx="398" cy="71"/>
              </a:xfrm>
              <a:custGeom>
                <a:avLst/>
                <a:gdLst>
                  <a:gd name="T0" fmla="*/ 395 w 796"/>
                  <a:gd name="T1" fmla="*/ 66 h 143"/>
                  <a:gd name="T2" fmla="*/ 398 w 796"/>
                  <a:gd name="T3" fmla="*/ 71 h 143"/>
                  <a:gd name="T4" fmla="*/ 4 w 796"/>
                  <a:gd name="T5" fmla="*/ 5 h 143"/>
                  <a:gd name="T6" fmla="*/ 0 w 796"/>
                  <a:gd name="T7" fmla="*/ 0 h 143"/>
                  <a:gd name="T8" fmla="*/ 395 w 796"/>
                  <a:gd name="T9" fmla="*/ 66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6"/>
                  <a:gd name="T16" fmla="*/ 0 h 143"/>
                  <a:gd name="T17" fmla="*/ 796 w 796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6" h="143">
                    <a:moveTo>
                      <a:pt x="789" y="133"/>
                    </a:moveTo>
                    <a:lnTo>
                      <a:pt x="796" y="143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789" y="13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8" name="Freeform 623"/>
              <p:cNvSpPr>
                <a:spLocks/>
              </p:cNvSpPr>
              <p:nvPr/>
            </p:nvSpPr>
            <p:spPr bwMode="auto">
              <a:xfrm>
                <a:off x="2017" y="1507"/>
                <a:ext cx="395" cy="68"/>
              </a:xfrm>
              <a:custGeom>
                <a:avLst/>
                <a:gdLst>
                  <a:gd name="T0" fmla="*/ 394 w 791"/>
                  <a:gd name="T1" fmla="*/ 67 h 136"/>
                  <a:gd name="T2" fmla="*/ 395 w 791"/>
                  <a:gd name="T3" fmla="*/ 68 h 136"/>
                  <a:gd name="T4" fmla="*/ 1 w 791"/>
                  <a:gd name="T5" fmla="*/ 1 h 136"/>
                  <a:gd name="T6" fmla="*/ 0 w 791"/>
                  <a:gd name="T7" fmla="*/ 0 h 136"/>
                  <a:gd name="T8" fmla="*/ 394 w 791"/>
                  <a:gd name="T9" fmla="*/ 6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36"/>
                  <a:gd name="T17" fmla="*/ 791 w 791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36">
                    <a:moveTo>
                      <a:pt x="789" y="133"/>
                    </a:moveTo>
                    <a:lnTo>
                      <a:pt x="791" y="136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789" y="13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9" name="Freeform 624"/>
              <p:cNvSpPr>
                <a:spLocks/>
              </p:cNvSpPr>
              <p:nvPr/>
            </p:nvSpPr>
            <p:spPr bwMode="auto">
              <a:xfrm>
                <a:off x="2018" y="1508"/>
                <a:ext cx="395" cy="69"/>
              </a:xfrm>
              <a:custGeom>
                <a:avLst/>
                <a:gdLst>
                  <a:gd name="T0" fmla="*/ 394 w 790"/>
                  <a:gd name="T1" fmla="*/ 67 h 136"/>
                  <a:gd name="T2" fmla="*/ 395 w 790"/>
                  <a:gd name="T3" fmla="*/ 69 h 136"/>
                  <a:gd name="T4" fmla="*/ 1 w 790"/>
                  <a:gd name="T5" fmla="*/ 2 h 136"/>
                  <a:gd name="T6" fmla="*/ 0 w 790"/>
                  <a:gd name="T7" fmla="*/ 0 h 136"/>
                  <a:gd name="T8" fmla="*/ 394 w 790"/>
                  <a:gd name="T9" fmla="*/ 6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36"/>
                  <a:gd name="T17" fmla="*/ 790 w 790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36">
                    <a:moveTo>
                      <a:pt x="788" y="133"/>
                    </a:moveTo>
                    <a:lnTo>
                      <a:pt x="790" y="13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0" name="Freeform 625"/>
              <p:cNvSpPr>
                <a:spLocks/>
              </p:cNvSpPr>
              <p:nvPr/>
            </p:nvSpPr>
            <p:spPr bwMode="auto">
              <a:xfrm>
                <a:off x="2019" y="1510"/>
                <a:ext cx="396" cy="68"/>
              </a:xfrm>
              <a:custGeom>
                <a:avLst/>
                <a:gdLst>
                  <a:gd name="T0" fmla="*/ 394 w 791"/>
                  <a:gd name="T1" fmla="*/ 66 h 137"/>
                  <a:gd name="T2" fmla="*/ 396 w 791"/>
                  <a:gd name="T3" fmla="*/ 68 h 137"/>
                  <a:gd name="T4" fmla="*/ 2 w 791"/>
                  <a:gd name="T5" fmla="*/ 2 h 137"/>
                  <a:gd name="T6" fmla="*/ 0 w 791"/>
                  <a:gd name="T7" fmla="*/ 0 h 137"/>
                  <a:gd name="T8" fmla="*/ 394 w 791"/>
                  <a:gd name="T9" fmla="*/ 66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37"/>
                  <a:gd name="T17" fmla="*/ 791 w 791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37">
                    <a:moveTo>
                      <a:pt x="788" y="133"/>
                    </a:moveTo>
                    <a:lnTo>
                      <a:pt x="791" y="137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1" name="Freeform 626"/>
              <p:cNvSpPr>
                <a:spLocks/>
              </p:cNvSpPr>
              <p:nvPr/>
            </p:nvSpPr>
            <p:spPr bwMode="auto">
              <a:xfrm>
                <a:off x="2021" y="1512"/>
                <a:ext cx="397" cy="70"/>
              </a:xfrm>
              <a:custGeom>
                <a:avLst/>
                <a:gdLst>
                  <a:gd name="T0" fmla="*/ 394 w 795"/>
                  <a:gd name="T1" fmla="*/ 66 h 141"/>
                  <a:gd name="T2" fmla="*/ 397 w 795"/>
                  <a:gd name="T3" fmla="*/ 70 h 141"/>
                  <a:gd name="T4" fmla="*/ 3 w 795"/>
                  <a:gd name="T5" fmla="*/ 3 h 141"/>
                  <a:gd name="T6" fmla="*/ 0 w 795"/>
                  <a:gd name="T7" fmla="*/ 0 h 141"/>
                  <a:gd name="T8" fmla="*/ 394 w 795"/>
                  <a:gd name="T9" fmla="*/ 66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5"/>
                  <a:gd name="T16" fmla="*/ 0 h 141"/>
                  <a:gd name="T17" fmla="*/ 795 w 795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5" h="141">
                    <a:moveTo>
                      <a:pt x="788" y="133"/>
                    </a:moveTo>
                    <a:lnTo>
                      <a:pt x="795" y="141"/>
                    </a:lnTo>
                    <a:lnTo>
                      <a:pt x="7" y="6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2" name="Freeform 627"/>
              <p:cNvSpPr>
                <a:spLocks/>
              </p:cNvSpPr>
              <p:nvPr/>
            </p:nvSpPr>
            <p:spPr bwMode="auto">
              <a:xfrm>
                <a:off x="2021" y="1512"/>
                <a:ext cx="395" cy="69"/>
              </a:xfrm>
              <a:custGeom>
                <a:avLst/>
                <a:gdLst>
                  <a:gd name="T0" fmla="*/ 394 w 791"/>
                  <a:gd name="T1" fmla="*/ 67 h 138"/>
                  <a:gd name="T2" fmla="*/ 395 w 791"/>
                  <a:gd name="T3" fmla="*/ 69 h 138"/>
                  <a:gd name="T4" fmla="*/ 2 w 791"/>
                  <a:gd name="T5" fmla="*/ 1 h 138"/>
                  <a:gd name="T6" fmla="*/ 0 w 791"/>
                  <a:gd name="T7" fmla="*/ 0 h 138"/>
                  <a:gd name="T8" fmla="*/ 394 w 791"/>
                  <a:gd name="T9" fmla="*/ 67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38"/>
                  <a:gd name="T17" fmla="*/ 791 w 791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38">
                    <a:moveTo>
                      <a:pt x="788" y="133"/>
                    </a:moveTo>
                    <a:lnTo>
                      <a:pt x="791" y="138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788" y="133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3" name="Freeform 628"/>
              <p:cNvSpPr>
                <a:spLocks/>
              </p:cNvSpPr>
              <p:nvPr/>
            </p:nvSpPr>
            <p:spPr bwMode="auto">
              <a:xfrm>
                <a:off x="2022" y="1513"/>
                <a:ext cx="396" cy="69"/>
              </a:xfrm>
              <a:custGeom>
                <a:avLst/>
                <a:gdLst>
                  <a:gd name="T0" fmla="*/ 394 w 791"/>
                  <a:gd name="T1" fmla="*/ 68 h 138"/>
                  <a:gd name="T2" fmla="*/ 396 w 791"/>
                  <a:gd name="T3" fmla="*/ 69 h 138"/>
                  <a:gd name="T4" fmla="*/ 2 w 791"/>
                  <a:gd name="T5" fmla="*/ 1 h 138"/>
                  <a:gd name="T6" fmla="*/ 0 w 791"/>
                  <a:gd name="T7" fmla="*/ 0 h 138"/>
                  <a:gd name="T8" fmla="*/ 394 w 791"/>
                  <a:gd name="T9" fmla="*/ 68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1"/>
                  <a:gd name="T16" fmla="*/ 0 h 138"/>
                  <a:gd name="T17" fmla="*/ 791 w 791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1" h="138">
                    <a:moveTo>
                      <a:pt x="787" y="135"/>
                    </a:moveTo>
                    <a:lnTo>
                      <a:pt x="791" y="138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787" y="135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4" name="Freeform 629"/>
              <p:cNvSpPr>
                <a:spLocks/>
              </p:cNvSpPr>
              <p:nvPr/>
            </p:nvSpPr>
            <p:spPr bwMode="auto">
              <a:xfrm>
                <a:off x="2024" y="1515"/>
                <a:ext cx="398" cy="71"/>
              </a:xfrm>
              <a:custGeom>
                <a:avLst/>
                <a:gdLst>
                  <a:gd name="T0" fmla="*/ 394 w 796"/>
                  <a:gd name="T1" fmla="*/ 68 h 141"/>
                  <a:gd name="T2" fmla="*/ 398 w 796"/>
                  <a:gd name="T3" fmla="*/ 71 h 141"/>
                  <a:gd name="T4" fmla="*/ 4 w 796"/>
                  <a:gd name="T5" fmla="*/ 4 h 141"/>
                  <a:gd name="T6" fmla="*/ 0 w 796"/>
                  <a:gd name="T7" fmla="*/ 0 h 141"/>
                  <a:gd name="T8" fmla="*/ 394 w 796"/>
                  <a:gd name="T9" fmla="*/ 68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6"/>
                  <a:gd name="T16" fmla="*/ 0 h 141"/>
                  <a:gd name="T17" fmla="*/ 796 w 796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6" h="141">
                    <a:moveTo>
                      <a:pt x="788" y="135"/>
                    </a:moveTo>
                    <a:lnTo>
                      <a:pt x="796" y="141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788" y="135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5" name="Freeform 630"/>
              <p:cNvSpPr>
                <a:spLocks/>
              </p:cNvSpPr>
              <p:nvPr/>
            </p:nvSpPr>
            <p:spPr bwMode="auto">
              <a:xfrm>
                <a:off x="2024" y="1515"/>
                <a:ext cx="396" cy="69"/>
              </a:xfrm>
              <a:custGeom>
                <a:avLst/>
                <a:gdLst>
                  <a:gd name="T0" fmla="*/ 394 w 793"/>
                  <a:gd name="T1" fmla="*/ 68 h 138"/>
                  <a:gd name="T2" fmla="*/ 396 w 793"/>
                  <a:gd name="T3" fmla="*/ 69 h 138"/>
                  <a:gd name="T4" fmla="*/ 1 w 793"/>
                  <a:gd name="T5" fmla="*/ 2 h 138"/>
                  <a:gd name="T6" fmla="*/ 0 w 793"/>
                  <a:gd name="T7" fmla="*/ 0 h 138"/>
                  <a:gd name="T8" fmla="*/ 394 w 793"/>
                  <a:gd name="T9" fmla="*/ 68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3"/>
                  <a:gd name="T16" fmla="*/ 0 h 138"/>
                  <a:gd name="T17" fmla="*/ 793 w 793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3" h="138">
                    <a:moveTo>
                      <a:pt x="788" y="135"/>
                    </a:moveTo>
                    <a:lnTo>
                      <a:pt x="793" y="13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788" y="135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6" name="Freeform 631"/>
              <p:cNvSpPr>
                <a:spLocks/>
              </p:cNvSpPr>
              <p:nvPr/>
            </p:nvSpPr>
            <p:spPr bwMode="auto">
              <a:xfrm>
                <a:off x="2026" y="1517"/>
                <a:ext cx="396" cy="69"/>
              </a:xfrm>
              <a:custGeom>
                <a:avLst/>
                <a:gdLst>
                  <a:gd name="T0" fmla="*/ 395 w 793"/>
                  <a:gd name="T1" fmla="*/ 67 h 137"/>
                  <a:gd name="T2" fmla="*/ 396 w 793"/>
                  <a:gd name="T3" fmla="*/ 69 h 137"/>
                  <a:gd name="T4" fmla="*/ 2 w 793"/>
                  <a:gd name="T5" fmla="*/ 2 h 137"/>
                  <a:gd name="T6" fmla="*/ 0 w 793"/>
                  <a:gd name="T7" fmla="*/ 0 h 137"/>
                  <a:gd name="T8" fmla="*/ 395 w 793"/>
                  <a:gd name="T9" fmla="*/ 67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3"/>
                  <a:gd name="T16" fmla="*/ 0 h 137"/>
                  <a:gd name="T17" fmla="*/ 793 w 793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3" h="137">
                    <a:moveTo>
                      <a:pt x="790" y="134"/>
                    </a:moveTo>
                    <a:lnTo>
                      <a:pt x="793" y="137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790" y="134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7" name="Freeform 632"/>
              <p:cNvSpPr>
                <a:spLocks/>
              </p:cNvSpPr>
              <p:nvPr/>
            </p:nvSpPr>
            <p:spPr bwMode="auto">
              <a:xfrm>
                <a:off x="2028" y="1518"/>
                <a:ext cx="398" cy="71"/>
              </a:xfrm>
              <a:custGeom>
                <a:avLst/>
                <a:gdLst>
                  <a:gd name="T0" fmla="*/ 394 w 796"/>
                  <a:gd name="T1" fmla="*/ 67 h 141"/>
                  <a:gd name="T2" fmla="*/ 398 w 796"/>
                  <a:gd name="T3" fmla="*/ 71 h 141"/>
                  <a:gd name="T4" fmla="*/ 5 w 796"/>
                  <a:gd name="T5" fmla="*/ 4 h 141"/>
                  <a:gd name="T6" fmla="*/ 0 w 796"/>
                  <a:gd name="T7" fmla="*/ 0 h 141"/>
                  <a:gd name="T8" fmla="*/ 394 w 796"/>
                  <a:gd name="T9" fmla="*/ 67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6"/>
                  <a:gd name="T16" fmla="*/ 0 h 141"/>
                  <a:gd name="T17" fmla="*/ 796 w 796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6" h="141">
                    <a:moveTo>
                      <a:pt x="788" y="134"/>
                    </a:moveTo>
                    <a:lnTo>
                      <a:pt x="796" y="141"/>
                    </a:lnTo>
                    <a:lnTo>
                      <a:pt x="9" y="7"/>
                    </a:lnTo>
                    <a:lnTo>
                      <a:pt x="0" y="0"/>
                    </a:lnTo>
                    <a:lnTo>
                      <a:pt x="788" y="134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8" name="Freeform 633"/>
              <p:cNvSpPr>
                <a:spLocks/>
              </p:cNvSpPr>
              <p:nvPr/>
            </p:nvSpPr>
            <p:spPr bwMode="auto">
              <a:xfrm>
                <a:off x="2032" y="1522"/>
                <a:ext cx="399" cy="70"/>
              </a:xfrm>
              <a:custGeom>
                <a:avLst/>
                <a:gdLst>
                  <a:gd name="T0" fmla="*/ 394 w 797"/>
                  <a:gd name="T1" fmla="*/ 67 h 139"/>
                  <a:gd name="T2" fmla="*/ 399 w 797"/>
                  <a:gd name="T3" fmla="*/ 70 h 139"/>
                  <a:gd name="T4" fmla="*/ 5 w 797"/>
                  <a:gd name="T5" fmla="*/ 3 h 139"/>
                  <a:gd name="T6" fmla="*/ 0 w 797"/>
                  <a:gd name="T7" fmla="*/ 0 h 139"/>
                  <a:gd name="T8" fmla="*/ 394 w 797"/>
                  <a:gd name="T9" fmla="*/ 67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7"/>
                  <a:gd name="T16" fmla="*/ 0 h 139"/>
                  <a:gd name="T17" fmla="*/ 797 w 797"/>
                  <a:gd name="T18" fmla="*/ 139 h 1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7" h="139">
                    <a:moveTo>
                      <a:pt x="787" y="134"/>
                    </a:moveTo>
                    <a:lnTo>
                      <a:pt x="797" y="139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787" y="134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9" name="Freeform 634"/>
              <p:cNvSpPr>
                <a:spLocks/>
              </p:cNvSpPr>
              <p:nvPr/>
            </p:nvSpPr>
            <p:spPr bwMode="auto">
              <a:xfrm>
                <a:off x="2037" y="1524"/>
                <a:ext cx="404" cy="70"/>
              </a:xfrm>
              <a:custGeom>
                <a:avLst/>
                <a:gdLst>
                  <a:gd name="T0" fmla="*/ 394 w 807"/>
                  <a:gd name="T1" fmla="*/ 67 h 139"/>
                  <a:gd name="T2" fmla="*/ 404 w 807"/>
                  <a:gd name="T3" fmla="*/ 70 h 139"/>
                  <a:gd name="T4" fmla="*/ 9 w 807"/>
                  <a:gd name="T5" fmla="*/ 3 h 139"/>
                  <a:gd name="T6" fmla="*/ 0 w 807"/>
                  <a:gd name="T7" fmla="*/ 0 h 139"/>
                  <a:gd name="T8" fmla="*/ 394 w 807"/>
                  <a:gd name="T9" fmla="*/ 67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7"/>
                  <a:gd name="T16" fmla="*/ 0 h 139"/>
                  <a:gd name="T17" fmla="*/ 807 w 807"/>
                  <a:gd name="T18" fmla="*/ 139 h 1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7" h="139">
                    <a:moveTo>
                      <a:pt x="787" y="134"/>
                    </a:moveTo>
                    <a:lnTo>
                      <a:pt x="807" y="139"/>
                    </a:lnTo>
                    <a:lnTo>
                      <a:pt x="18" y="5"/>
                    </a:lnTo>
                    <a:lnTo>
                      <a:pt x="0" y="0"/>
                    </a:lnTo>
                    <a:lnTo>
                      <a:pt x="787" y="134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0" name="Freeform 635"/>
              <p:cNvSpPr>
                <a:spLocks/>
              </p:cNvSpPr>
              <p:nvPr/>
            </p:nvSpPr>
            <p:spPr bwMode="auto">
              <a:xfrm>
                <a:off x="2062" y="1390"/>
                <a:ext cx="400" cy="55"/>
              </a:xfrm>
              <a:custGeom>
                <a:avLst/>
                <a:gdLst>
                  <a:gd name="T0" fmla="*/ 400 w 800"/>
                  <a:gd name="T1" fmla="*/ 55 h 112"/>
                  <a:gd name="T2" fmla="*/ 395 w 800"/>
                  <a:gd name="T3" fmla="*/ 55 h 112"/>
                  <a:gd name="T4" fmla="*/ 0 w 800"/>
                  <a:gd name="T5" fmla="*/ 0 h 112"/>
                  <a:gd name="T6" fmla="*/ 5 w 800"/>
                  <a:gd name="T7" fmla="*/ 1 h 112"/>
                  <a:gd name="T8" fmla="*/ 400 w 800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0"/>
                  <a:gd name="T16" fmla="*/ 0 h 112"/>
                  <a:gd name="T17" fmla="*/ 800 w 800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0" h="112">
                    <a:moveTo>
                      <a:pt x="800" y="112"/>
                    </a:moveTo>
                    <a:lnTo>
                      <a:pt x="790" y="112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800" y="112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1" name="Freeform 636"/>
              <p:cNvSpPr>
                <a:spLocks/>
              </p:cNvSpPr>
              <p:nvPr/>
            </p:nvSpPr>
            <p:spPr bwMode="auto">
              <a:xfrm>
                <a:off x="2057" y="1390"/>
                <a:ext cx="400" cy="55"/>
              </a:xfrm>
              <a:custGeom>
                <a:avLst/>
                <a:gdLst>
                  <a:gd name="T0" fmla="*/ 400 w 799"/>
                  <a:gd name="T1" fmla="*/ 55 h 112"/>
                  <a:gd name="T2" fmla="*/ 394 w 799"/>
                  <a:gd name="T3" fmla="*/ 55 h 112"/>
                  <a:gd name="T4" fmla="*/ 0 w 799"/>
                  <a:gd name="T5" fmla="*/ 1 h 112"/>
                  <a:gd name="T6" fmla="*/ 5 w 799"/>
                  <a:gd name="T7" fmla="*/ 0 h 112"/>
                  <a:gd name="T8" fmla="*/ 400 w 799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9"/>
                  <a:gd name="T16" fmla="*/ 0 h 112"/>
                  <a:gd name="T17" fmla="*/ 799 w 799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9" h="112">
                    <a:moveTo>
                      <a:pt x="799" y="112"/>
                    </a:moveTo>
                    <a:lnTo>
                      <a:pt x="787" y="112"/>
                    </a:lnTo>
                    <a:lnTo>
                      <a:pt x="0" y="2"/>
                    </a:lnTo>
                    <a:lnTo>
                      <a:pt x="9" y="0"/>
                    </a:lnTo>
                    <a:lnTo>
                      <a:pt x="799" y="112"/>
                    </a:lnTo>
                    <a:close/>
                  </a:path>
                </a:pathLst>
              </a:custGeom>
              <a:solidFill>
                <a:srgbClr val="75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2" name="Freeform 637"/>
              <p:cNvSpPr>
                <a:spLocks/>
              </p:cNvSpPr>
              <p:nvPr/>
            </p:nvSpPr>
            <p:spPr bwMode="auto">
              <a:xfrm>
                <a:off x="2399" y="1445"/>
                <a:ext cx="104" cy="150"/>
              </a:xfrm>
              <a:custGeom>
                <a:avLst/>
                <a:gdLst>
                  <a:gd name="T0" fmla="*/ 47 w 210"/>
                  <a:gd name="T1" fmla="*/ 1 h 299"/>
                  <a:gd name="T2" fmla="*/ 37 w 210"/>
                  <a:gd name="T3" fmla="*/ 6 h 299"/>
                  <a:gd name="T4" fmla="*/ 27 w 210"/>
                  <a:gd name="T5" fmla="*/ 13 h 299"/>
                  <a:gd name="T6" fmla="*/ 19 w 210"/>
                  <a:gd name="T7" fmla="*/ 22 h 299"/>
                  <a:gd name="T8" fmla="*/ 12 w 210"/>
                  <a:gd name="T9" fmla="*/ 32 h 299"/>
                  <a:gd name="T10" fmla="*/ 7 w 210"/>
                  <a:gd name="T11" fmla="*/ 46 h 299"/>
                  <a:gd name="T12" fmla="*/ 2 w 210"/>
                  <a:gd name="T13" fmla="*/ 60 h 299"/>
                  <a:gd name="T14" fmla="*/ 0 w 210"/>
                  <a:gd name="T15" fmla="*/ 75 h 299"/>
                  <a:gd name="T16" fmla="*/ 0 w 210"/>
                  <a:gd name="T17" fmla="*/ 90 h 299"/>
                  <a:gd name="T18" fmla="*/ 2 w 210"/>
                  <a:gd name="T19" fmla="*/ 104 h 299"/>
                  <a:gd name="T20" fmla="*/ 7 w 210"/>
                  <a:gd name="T21" fmla="*/ 117 h 299"/>
                  <a:gd name="T22" fmla="*/ 12 w 210"/>
                  <a:gd name="T23" fmla="*/ 128 h 299"/>
                  <a:gd name="T24" fmla="*/ 19 w 210"/>
                  <a:gd name="T25" fmla="*/ 137 h 299"/>
                  <a:gd name="T26" fmla="*/ 27 w 210"/>
                  <a:gd name="T27" fmla="*/ 144 h 299"/>
                  <a:gd name="T28" fmla="*/ 37 w 210"/>
                  <a:gd name="T29" fmla="*/ 148 h 299"/>
                  <a:gd name="T30" fmla="*/ 47 w 210"/>
                  <a:gd name="T31" fmla="*/ 150 h 299"/>
                  <a:gd name="T32" fmla="*/ 58 w 210"/>
                  <a:gd name="T33" fmla="*/ 147 h 299"/>
                  <a:gd name="T34" fmla="*/ 68 w 210"/>
                  <a:gd name="T35" fmla="*/ 143 h 299"/>
                  <a:gd name="T36" fmla="*/ 77 w 210"/>
                  <a:gd name="T37" fmla="*/ 136 h 299"/>
                  <a:gd name="T38" fmla="*/ 85 w 210"/>
                  <a:gd name="T39" fmla="*/ 126 h 299"/>
                  <a:gd name="T40" fmla="*/ 93 w 210"/>
                  <a:gd name="T41" fmla="*/ 116 h 299"/>
                  <a:gd name="T42" fmla="*/ 98 w 210"/>
                  <a:gd name="T43" fmla="*/ 103 h 299"/>
                  <a:gd name="T44" fmla="*/ 102 w 210"/>
                  <a:gd name="T45" fmla="*/ 89 h 299"/>
                  <a:gd name="T46" fmla="*/ 103 w 210"/>
                  <a:gd name="T47" fmla="*/ 74 h 299"/>
                  <a:gd name="T48" fmla="*/ 103 w 210"/>
                  <a:gd name="T49" fmla="*/ 59 h 299"/>
                  <a:gd name="T50" fmla="*/ 102 w 210"/>
                  <a:gd name="T51" fmla="*/ 45 h 299"/>
                  <a:gd name="T52" fmla="*/ 98 w 210"/>
                  <a:gd name="T53" fmla="*/ 32 h 299"/>
                  <a:gd name="T54" fmla="*/ 93 w 210"/>
                  <a:gd name="T55" fmla="*/ 22 h 299"/>
                  <a:gd name="T56" fmla="*/ 85 w 210"/>
                  <a:gd name="T57" fmla="*/ 13 h 299"/>
                  <a:gd name="T58" fmla="*/ 77 w 210"/>
                  <a:gd name="T59" fmla="*/ 6 h 299"/>
                  <a:gd name="T60" fmla="*/ 68 w 210"/>
                  <a:gd name="T61" fmla="*/ 2 h 299"/>
                  <a:gd name="T62" fmla="*/ 58 w 210"/>
                  <a:gd name="T63" fmla="*/ 0 h 29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10"/>
                  <a:gd name="T97" fmla="*/ 0 h 299"/>
                  <a:gd name="T98" fmla="*/ 210 w 210"/>
                  <a:gd name="T99" fmla="*/ 299 h 29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10" h="299">
                    <a:moveTo>
                      <a:pt x="105" y="0"/>
                    </a:moveTo>
                    <a:lnTo>
                      <a:pt x="95" y="1"/>
                    </a:lnTo>
                    <a:lnTo>
                      <a:pt x="85" y="6"/>
                    </a:lnTo>
                    <a:lnTo>
                      <a:pt x="75" y="11"/>
                    </a:lnTo>
                    <a:lnTo>
                      <a:pt x="65" y="16"/>
                    </a:lnTo>
                    <a:lnTo>
                      <a:pt x="55" y="25"/>
                    </a:lnTo>
                    <a:lnTo>
                      <a:pt x="47" y="33"/>
                    </a:lnTo>
                    <a:lnTo>
                      <a:pt x="39" y="43"/>
                    </a:lnTo>
                    <a:lnTo>
                      <a:pt x="32" y="53"/>
                    </a:lnTo>
                    <a:lnTo>
                      <a:pt x="25" y="64"/>
                    </a:lnTo>
                    <a:lnTo>
                      <a:pt x="19" y="78"/>
                    </a:lnTo>
                    <a:lnTo>
                      <a:pt x="14" y="91"/>
                    </a:lnTo>
                    <a:lnTo>
                      <a:pt x="9" y="104"/>
                    </a:lnTo>
                    <a:lnTo>
                      <a:pt x="5" y="119"/>
                    </a:lnTo>
                    <a:lnTo>
                      <a:pt x="2" y="134"/>
                    </a:lnTo>
                    <a:lnTo>
                      <a:pt x="0" y="149"/>
                    </a:lnTo>
                    <a:lnTo>
                      <a:pt x="0" y="164"/>
                    </a:lnTo>
                    <a:lnTo>
                      <a:pt x="0" y="179"/>
                    </a:lnTo>
                    <a:lnTo>
                      <a:pt x="2" y="194"/>
                    </a:lnTo>
                    <a:lnTo>
                      <a:pt x="5" y="207"/>
                    </a:lnTo>
                    <a:lnTo>
                      <a:pt x="9" y="221"/>
                    </a:lnTo>
                    <a:lnTo>
                      <a:pt x="14" y="234"/>
                    </a:lnTo>
                    <a:lnTo>
                      <a:pt x="19" y="246"/>
                    </a:lnTo>
                    <a:lnTo>
                      <a:pt x="25" y="256"/>
                    </a:lnTo>
                    <a:lnTo>
                      <a:pt x="32" y="266"/>
                    </a:lnTo>
                    <a:lnTo>
                      <a:pt x="39" y="274"/>
                    </a:lnTo>
                    <a:lnTo>
                      <a:pt x="47" y="280"/>
                    </a:lnTo>
                    <a:lnTo>
                      <a:pt x="55" y="287"/>
                    </a:lnTo>
                    <a:lnTo>
                      <a:pt x="65" y="292"/>
                    </a:lnTo>
                    <a:lnTo>
                      <a:pt x="75" y="295"/>
                    </a:lnTo>
                    <a:lnTo>
                      <a:pt x="85" y="297"/>
                    </a:lnTo>
                    <a:lnTo>
                      <a:pt x="95" y="299"/>
                    </a:lnTo>
                    <a:lnTo>
                      <a:pt x="105" y="297"/>
                    </a:lnTo>
                    <a:lnTo>
                      <a:pt x="117" y="294"/>
                    </a:lnTo>
                    <a:lnTo>
                      <a:pt x="127" y="290"/>
                    </a:lnTo>
                    <a:lnTo>
                      <a:pt x="137" y="285"/>
                    </a:lnTo>
                    <a:lnTo>
                      <a:pt x="147" y="279"/>
                    </a:lnTo>
                    <a:lnTo>
                      <a:pt x="155" y="271"/>
                    </a:lnTo>
                    <a:lnTo>
                      <a:pt x="163" y="262"/>
                    </a:lnTo>
                    <a:lnTo>
                      <a:pt x="172" y="252"/>
                    </a:lnTo>
                    <a:lnTo>
                      <a:pt x="180" y="242"/>
                    </a:lnTo>
                    <a:lnTo>
                      <a:pt x="187" y="231"/>
                    </a:lnTo>
                    <a:lnTo>
                      <a:pt x="192" y="217"/>
                    </a:lnTo>
                    <a:lnTo>
                      <a:pt x="197" y="206"/>
                    </a:lnTo>
                    <a:lnTo>
                      <a:pt x="202" y="191"/>
                    </a:lnTo>
                    <a:lnTo>
                      <a:pt x="205" y="177"/>
                    </a:lnTo>
                    <a:lnTo>
                      <a:pt x="208" y="163"/>
                    </a:lnTo>
                    <a:lnTo>
                      <a:pt x="208" y="148"/>
                    </a:lnTo>
                    <a:lnTo>
                      <a:pt x="210" y="133"/>
                    </a:lnTo>
                    <a:lnTo>
                      <a:pt x="208" y="118"/>
                    </a:lnTo>
                    <a:lnTo>
                      <a:pt x="208" y="104"/>
                    </a:lnTo>
                    <a:lnTo>
                      <a:pt x="205" y="89"/>
                    </a:lnTo>
                    <a:lnTo>
                      <a:pt x="202" y="76"/>
                    </a:lnTo>
                    <a:lnTo>
                      <a:pt x="197" y="64"/>
                    </a:lnTo>
                    <a:lnTo>
                      <a:pt x="192" y="53"/>
                    </a:lnTo>
                    <a:lnTo>
                      <a:pt x="187" y="43"/>
                    </a:lnTo>
                    <a:lnTo>
                      <a:pt x="180" y="33"/>
                    </a:lnTo>
                    <a:lnTo>
                      <a:pt x="172" y="25"/>
                    </a:lnTo>
                    <a:lnTo>
                      <a:pt x="163" y="18"/>
                    </a:lnTo>
                    <a:lnTo>
                      <a:pt x="155" y="11"/>
                    </a:lnTo>
                    <a:lnTo>
                      <a:pt x="147" y="6"/>
                    </a:lnTo>
                    <a:lnTo>
                      <a:pt x="137" y="3"/>
                    </a:lnTo>
                    <a:lnTo>
                      <a:pt x="127" y="0"/>
                    </a:lnTo>
                    <a:lnTo>
                      <a:pt x="117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B6B6B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71" name="Group 638"/>
            <p:cNvGrpSpPr>
              <a:grpSpLocks/>
            </p:cNvGrpSpPr>
            <p:nvPr/>
          </p:nvGrpSpPr>
          <p:grpSpPr bwMode="auto">
            <a:xfrm>
              <a:off x="2226" y="1375"/>
              <a:ext cx="1430" cy="520"/>
              <a:chOff x="2226" y="1375"/>
              <a:chExt cx="1430" cy="520"/>
            </a:xfrm>
          </p:grpSpPr>
          <p:sp>
            <p:nvSpPr>
              <p:cNvPr id="40998" name="Freeform 639"/>
              <p:cNvSpPr>
                <a:spLocks/>
              </p:cNvSpPr>
              <p:nvPr/>
            </p:nvSpPr>
            <p:spPr bwMode="auto">
              <a:xfrm>
                <a:off x="2253" y="1386"/>
                <a:ext cx="1227" cy="174"/>
              </a:xfrm>
              <a:custGeom>
                <a:avLst/>
                <a:gdLst>
                  <a:gd name="T0" fmla="*/ 1227 w 2456"/>
                  <a:gd name="T1" fmla="*/ 173 h 349"/>
                  <a:gd name="T2" fmla="*/ 1220 w 2456"/>
                  <a:gd name="T3" fmla="*/ 174 h 349"/>
                  <a:gd name="T4" fmla="*/ 0 w 2456"/>
                  <a:gd name="T5" fmla="*/ 1 h 349"/>
                  <a:gd name="T6" fmla="*/ 7 w 2456"/>
                  <a:gd name="T7" fmla="*/ 0 h 349"/>
                  <a:gd name="T8" fmla="*/ 1227 w 2456"/>
                  <a:gd name="T9" fmla="*/ 173 h 3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56"/>
                  <a:gd name="T16" fmla="*/ 0 h 349"/>
                  <a:gd name="T17" fmla="*/ 2456 w 2456"/>
                  <a:gd name="T18" fmla="*/ 349 h 3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56" h="349">
                    <a:moveTo>
                      <a:pt x="2456" y="346"/>
                    </a:moveTo>
                    <a:lnTo>
                      <a:pt x="2441" y="349"/>
                    </a:lnTo>
                    <a:lnTo>
                      <a:pt x="0" y="3"/>
                    </a:lnTo>
                    <a:lnTo>
                      <a:pt x="15" y="0"/>
                    </a:lnTo>
                    <a:lnTo>
                      <a:pt x="2456" y="346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9" name="Freeform 640"/>
              <p:cNvSpPr>
                <a:spLocks/>
              </p:cNvSpPr>
              <p:nvPr/>
            </p:nvSpPr>
            <p:spPr bwMode="auto">
              <a:xfrm>
                <a:off x="2256" y="1386"/>
                <a:ext cx="1224" cy="173"/>
              </a:xfrm>
              <a:custGeom>
                <a:avLst/>
                <a:gdLst>
                  <a:gd name="T0" fmla="*/ 1224 w 2449"/>
                  <a:gd name="T1" fmla="*/ 173 h 347"/>
                  <a:gd name="T2" fmla="*/ 1220 w 2449"/>
                  <a:gd name="T3" fmla="*/ 173 h 347"/>
                  <a:gd name="T4" fmla="*/ 0 w 2449"/>
                  <a:gd name="T5" fmla="*/ 1 h 347"/>
                  <a:gd name="T6" fmla="*/ 4 w 2449"/>
                  <a:gd name="T7" fmla="*/ 0 h 347"/>
                  <a:gd name="T8" fmla="*/ 1224 w 2449"/>
                  <a:gd name="T9" fmla="*/ 173 h 3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9"/>
                  <a:gd name="T16" fmla="*/ 0 h 347"/>
                  <a:gd name="T17" fmla="*/ 2449 w 2449"/>
                  <a:gd name="T18" fmla="*/ 347 h 3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9" h="347">
                    <a:moveTo>
                      <a:pt x="2449" y="346"/>
                    </a:moveTo>
                    <a:lnTo>
                      <a:pt x="2441" y="347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2449" y="346"/>
                    </a:lnTo>
                    <a:close/>
                  </a:path>
                </a:pathLst>
              </a:custGeom>
              <a:solidFill>
                <a:srgbClr val="844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0" name="Freeform 641"/>
              <p:cNvSpPr>
                <a:spLocks/>
              </p:cNvSpPr>
              <p:nvPr/>
            </p:nvSpPr>
            <p:spPr bwMode="auto">
              <a:xfrm>
                <a:off x="2253" y="1386"/>
                <a:ext cx="1223" cy="174"/>
              </a:xfrm>
              <a:custGeom>
                <a:avLst/>
                <a:gdLst>
                  <a:gd name="T0" fmla="*/ 1223 w 2448"/>
                  <a:gd name="T1" fmla="*/ 173 h 347"/>
                  <a:gd name="T2" fmla="*/ 1220 w 2448"/>
                  <a:gd name="T3" fmla="*/ 174 h 347"/>
                  <a:gd name="T4" fmla="*/ 0 w 2448"/>
                  <a:gd name="T5" fmla="*/ 1 h 347"/>
                  <a:gd name="T6" fmla="*/ 3 w 2448"/>
                  <a:gd name="T7" fmla="*/ 0 h 347"/>
                  <a:gd name="T8" fmla="*/ 1223 w 2448"/>
                  <a:gd name="T9" fmla="*/ 173 h 3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8"/>
                  <a:gd name="T16" fmla="*/ 0 h 347"/>
                  <a:gd name="T17" fmla="*/ 2448 w 2448"/>
                  <a:gd name="T18" fmla="*/ 347 h 3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8" h="347">
                    <a:moveTo>
                      <a:pt x="2448" y="345"/>
                    </a:moveTo>
                    <a:lnTo>
                      <a:pt x="2441" y="347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2448" y="345"/>
                    </a:lnTo>
                    <a:close/>
                  </a:path>
                </a:pathLst>
              </a:custGeom>
              <a:solidFill>
                <a:srgbClr val="8A4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1" name="Freeform 642"/>
              <p:cNvSpPr>
                <a:spLocks/>
              </p:cNvSpPr>
              <p:nvPr/>
            </p:nvSpPr>
            <p:spPr bwMode="auto">
              <a:xfrm>
                <a:off x="2247" y="1387"/>
                <a:ext cx="1226" cy="177"/>
              </a:xfrm>
              <a:custGeom>
                <a:avLst/>
                <a:gdLst>
                  <a:gd name="T0" fmla="*/ 1226 w 2453"/>
                  <a:gd name="T1" fmla="*/ 173 h 354"/>
                  <a:gd name="T2" fmla="*/ 1220 w 2453"/>
                  <a:gd name="T3" fmla="*/ 177 h 354"/>
                  <a:gd name="T4" fmla="*/ 0 w 2453"/>
                  <a:gd name="T5" fmla="*/ 3 h 354"/>
                  <a:gd name="T6" fmla="*/ 6 w 2453"/>
                  <a:gd name="T7" fmla="*/ 0 h 354"/>
                  <a:gd name="T8" fmla="*/ 1226 w 2453"/>
                  <a:gd name="T9" fmla="*/ 173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53"/>
                  <a:gd name="T16" fmla="*/ 0 h 354"/>
                  <a:gd name="T17" fmla="*/ 2453 w 2453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53" h="354">
                    <a:moveTo>
                      <a:pt x="2453" y="346"/>
                    </a:moveTo>
                    <a:lnTo>
                      <a:pt x="2440" y="354"/>
                    </a:lnTo>
                    <a:lnTo>
                      <a:pt x="0" y="5"/>
                    </a:lnTo>
                    <a:lnTo>
                      <a:pt x="12" y="0"/>
                    </a:lnTo>
                    <a:lnTo>
                      <a:pt x="2453" y="346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2" name="Freeform 643"/>
              <p:cNvSpPr>
                <a:spLocks/>
              </p:cNvSpPr>
              <p:nvPr/>
            </p:nvSpPr>
            <p:spPr bwMode="auto">
              <a:xfrm>
                <a:off x="2251" y="1387"/>
                <a:ext cx="1222" cy="175"/>
              </a:xfrm>
              <a:custGeom>
                <a:avLst/>
                <a:gdLst>
                  <a:gd name="T0" fmla="*/ 1222 w 2444"/>
                  <a:gd name="T1" fmla="*/ 173 h 349"/>
                  <a:gd name="T2" fmla="*/ 1221 w 2444"/>
                  <a:gd name="T3" fmla="*/ 175 h 349"/>
                  <a:gd name="T4" fmla="*/ 0 w 2444"/>
                  <a:gd name="T5" fmla="*/ 1 h 349"/>
                  <a:gd name="T6" fmla="*/ 1 w 2444"/>
                  <a:gd name="T7" fmla="*/ 0 h 349"/>
                  <a:gd name="T8" fmla="*/ 1222 w 2444"/>
                  <a:gd name="T9" fmla="*/ 173 h 3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4"/>
                  <a:gd name="T16" fmla="*/ 0 h 349"/>
                  <a:gd name="T17" fmla="*/ 2444 w 2444"/>
                  <a:gd name="T18" fmla="*/ 349 h 3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4" h="349">
                    <a:moveTo>
                      <a:pt x="2444" y="346"/>
                    </a:moveTo>
                    <a:lnTo>
                      <a:pt x="2441" y="349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2444" y="346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3" name="Freeform 644"/>
              <p:cNvSpPr>
                <a:spLocks/>
              </p:cNvSpPr>
              <p:nvPr/>
            </p:nvSpPr>
            <p:spPr bwMode="auto">
              <a:xfrm>
                <a:off x="2249" y="1388"/>
                <a:ext cx="1222" cy="174"/>
              </a:xfrm>
              <a:custGeom>
                <a:avLst/>
                <a:gdLst>
                  <a:gd name="T0" fmla="*/ 1222 w 2445"/>
                  <a:gd name="T1" fmla="*/ 173 h 349"/>
                  <a:gd name="T2" fmla="*/ 1220 w 2445"/>
                  <a:gd name="T3" fmla="*/ 174 h 349"/>
                  <a:gd name="T4" fmla="*/ 0 w 2445"/>
                  <a:gd name="T5" fmla="*/ 0 h 349"/>
                  <a:gd name="T6" fmla="*/ 2 w 2445"/>
                  <a:gd name="T7" fmla="*/ 0 h 349"/>
                  <a:gd name="T8" fmla="*/ 1222 w 2445"/>
                  <a:gd name="T9" fmla="*/ 173 h 3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5"/>
                  <a:gd name="T16" fmla="*/ 0 h 349"/>
                  <a:gd name="T17" fmla="*/ 2445 w 2445"/>
                  <a:gd name="T18" fmla="*/ 349 h 3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5" h="349">
                    <a:moveTo>
                      <a:pt x="2445" y="347"/>
                    </a:moveTo>
                    <a:lnTo>
                      <a:pt x="2441" y="349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445" y="347"/>
                    </a:lnTo>
                    <a:close/>
                  </a:path>
                </a:pathLst>
              </a:custGeom>
              <a:solidFill>
                <a:srgbClr val="954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4" name="Freeform 645"/>
              <p:cNvSpPr>
                <a:spLocks/>
              </p:cNvSpPr>
              <p:nvPr/>
            </p:nvSpPr>
            <p:spPr bwMode="auto">
              <a:xfrm>
                <a:off x="2248" y="1388"/>
                <a:ext cx="1222" cy="175"/>
              </a:xfrm>
              <a:custGeom>
                <a:avLst/>
                <a:gdLst>
                  <a:gd name="T0" fmla="*/ 1222 w 2442"/>
                  <a:gd name="T1" fmla="*/ 174 h 351"/>
                  <a:gd name="T2" fmla="*/ 1220 w 2442"/>
                  <a:gd name="T3" fmla="*/ 175 h 351"/>
                  <a:gd name="T4" fmla="*/ 0 w 2442"/>
                  <a:gd name="T5" fmla="*/ 1 h 351"/>
                  <a:gd name="T6" fmla="*/ 1 w 2442"/>
                  <a:gd name="T7" fmla="*/ 0 h 351"/>
                  <a:gd name="T8" fmla="*/ 1222 w 2442"/>
                  <a:gd name="T9" fmla="*/ 174 h 3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2"/>
                  <a:gd name="T16" fmla="*/ 0 h 351"/>
                  <a:gd name="T17" fmla="*/ 2442 w 2442"/>
                  <a:gd name="T18" fmla="*/ 351 h 3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2" h="351">
                    <a:moveTo>
                      <a:pt x="2442" y="349"/>
                    </a:moveTo>
                    <a:lnTo>
                      <a:pt x="2439" y="351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42" y="349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5" name="Freeform 646"/>
              <p:cNvSpPr>
                <a:spLocks/>
              </p:cNvSpPr>
              <p:nvPr/>
            </p:nvSpPr>
            <p:spPr bwMode="auto">
              <a:xfrm>
                <a:off x="2247" y="1389"/>
                <a:ext cx="1221" cy="175"/>
              </a:xfrm>
              <a:custGeom>
                <a:avLst/>
                <a:gdLst>
                  <a:gd name="T0" fmla="*/ 1221 w 2443"/>
                  <a:gd name="T1" fmla="*/ 175 h 350"/>
                  <a:gd name="T2" fmla="*/ 1220 w 2443"/>
                  <a:gd name="T3" fmla="*/ 175 h 350"/>
                  <a:gd name="T4" fmla="*/ 0 w 2443"/>
                  <a:gd name="T5" fmla="*/ 1 h 350"/>
                  <a:gd name="T6" fmla="*/ 2 w 2443"/>
                  <a:gd name="T7" fmla="*/ 0 h 350"/>
                  <a:gd name="T8" fmla="*/ 1221 w 2443"/>
                  <a:gd name="T9" fmla="*/ 175 h 3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3"/>
                  <a:gd name="T16" fmla="*/ 0 h 350"/>
                  <a:gd name="T17" fmla="*/ 2443 w 2443"/>
                  <a:gd name="T18" fmla="*/ 350 h 3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3" h="350">
                    <a:moveTo>
                      <a:pt x="2443" y="349"/>
                    </a:moveTo>
                    <a:lnTo>
                      <a:pt x="2440" y="350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2443" y="349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6" name="Freeform 647"/>
              <p:cNvSpPr>
                <a:spLocks/>
              </p:cNvSpPr>
              <p:nvPr/>
            </p:nvSpPr>
            <p:spPr bwMode="auto">
              <a:xfrm>
                <a:off x="2241" y="1390"/>
                <a:ext cx="1225" cy="180"/>
              </a:xfrm>
              <a:custGeom>
                <a:avLst/>
                <a:gdLst>
                  <a:gd name="T0" fmla="*/ 1225 w 2451"/>
                  <a:gd name="T1" fmla="*/ 174 h 361"/>
                  <a:gd name="T2" fmla="*/ 1218 w 2451"/>
                  <a:gd name="T3" fmla="*/ 180 h 361"/>
                  <a:gd name="T4" fmla="*/ 0 w 2451"/>
                  <a:gd name="T5" fmla="*/ 4 h 361"/>
                  <a:gd name="T6" fmla="*/ 5 w 2451"/>
                  <a:gd name="T7" fmla="*/ 0 h 361"/>
                  <a:gd name="T8" fmla="*/ 1225 w 2451"/>
                  <a:gd name="T9" fmla="*/ 174 h 3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51"/>
                  <a:gd name="T16" fmla="*/ 0 h 361"/>
                  <a:gd name="T17" fmla="*/ 2451 w 2451"/>
                  <a:gd name="T18" fmla="*/ 361 h 3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51" h="361">
                    <a:moveTo>
                      <a:pt x="2451" y="349"/>
                    </a:moveTo>
                    <a:lnTo>
                      <a:pt x="2437" y="361"/>
                    </a:lnTo>
                    <a:lnTo>
                      <a:pt x="0" y="9"/>
                    </a:lnTo>
                    <a:lnTo>
                      <a:pt x="11" y="0"/>
                    </a:lnTo>
                    <a:lnTo>
                      <a:pt x="2451" y="349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7" name="Freeform 648"/>
              <p:cNvSpPr>
                <a:spLocks/>
              </p:cNvSpPr>
              <p:nvPr/>
            </p:nvSpPr>
            <p:spPr bwMode="auto">
              <a:xfrm>
                <a:off x="2245" y="1390"/>
                <a:ext cx="1221" cy="176"/>
              </a:xfrm>
              <a:custGeom>
                <a:avLst/>
                <a:gdLst>
                  <a:gd name="T0" fmla="*/ 1221 w 2443"/>
                  <a:gd name="T1" fmla="*/ 174 h 353"/>
                  <a:gd name="T2" fmla="*/ 1219 w 2443"/>
                  <a:gd name="T3" fmla="*/ 176 h 353"/>
                  <a:gd name="T4" fmla="*/ 0 w 2443"/>
                  <a:gd name="T5" fmla="*/ 1 h 353"/>
                  <a:gd name="T6" fmla="*/ 1 w 2443"/>
                  <a:gd name="T7" fmla="*/ 0 h 353"/>
                  <a:gd name="T8" fmla="*/ 1221 w 2443"/>
                  <a:gd name="T9" fmla="*/ 174 h 3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3"/>
                  <a:gd name="T16" fmla="*/ 0 h 353"/>
                  <a:gd name="T17" fmla="*/ 2443 w 2443"/>
                  <a:gd name="T18" fmla="*/ 353 h 3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3" h="353">
                    <a:moveTo>
                      <a:pt x="2443" y="349"/>
                    </a:moveTo>
                    <a:lnTo>
                      <a:pt x="2439" y="35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2443" y="349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8" name="Freeform 649"/>
              <p:cNvSpPr>
                <a:spLocks/>
              </p:cNvSpPr>
              <p:nvPr/>
            </p:nvSpPr>
            <p:spPr bwMode="auto">
              <a:xfrm>
                <a:off x="2244" y="1391"/>
                <a:ext cx="1221" cy="176"/>
              </a:xfrm>
              <a:custGeom>
                <a:avLst/>
                <a:gdLst>
                  <a:gd name="T0" fmla="*/ 1221 w 2441"/>
                  <a:gd name="T1" fmla="*/ 176 h 352"/>
                  <a:gd name="T2" fmla="*/ 1220 w 2441"/>
                  <a:gd name="T3" fmla="*/ 176 h 352"/>
                  <a:gd name="T4" fmla="*/ 0 w 2441"/>
                  <a:gd name="T5" fmla="*/ 1 h 352"/>
                  <a:gd name="T6" fmla="*/ 1 w 2441"/>
                  <a:gd name="T7" fmla="*/ 0 h 352"/>
                  <a:gd name="T8" fmla="*/ 1221 w 2441"/>
                  <a:gd name="T9" fmla="*/ 176 h 3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1"/>
                  <a:gd name="T16" fmla="*/ 0 h 352"/>
                  <a:gd name="T17" fmla="*/ 2441 w 2441"/>
                  <a:gd name="T18" fmla="*/ 352 h 3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1" h="352">
                    <a:moveTo>
                      <a:pt x="2441" y="351"/>
                    </a:moveTo>
                    <a:lnTo>
                      <a:pt x="2440" y="35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1" y="351"/>
                    </a:lnTo>
                    <a:close/>
                  </a:path>
                </a:pathLst>
              </a:custGeom>
              <a:solidFill>
                <a:srgbClr val="A8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09" name="Freeform 650"/>
              <p:cNvSpPr>
                <a:spLocks/>
              </p:cNvSpPr>
              <p:nvPr/>
            </p:nvSpPr>
            <p:spPr bwMode="auto">
              <a:xfrm>
                <a:off x="2243" y="1391"/>
                <a:ext cx="1221" cy="177"/>
              </a:xfrm>
              <a:custGeom>
                <a:avLst/>
                <a:gdLst>
                  <a:gd name="T0" fmla="*/ 1221 w 2441"/>
                  <a:gd name="T1" fmla="*/ 175 h 354"/>
                  <a:gd name="T2" fmla="*/ 1219 w 2441"/>
                  <a:gd name="T3" fmla="*/ 177 h 354"/>
                  <a:gd name="T4" fmla="*/ 0 w 2441"/>
                  <a:gd name="T5" fmla="*/ 1 h 354"/>
                  <a:gd name="T6" fmla="*/ 1 w 2441"/>
                  <a:gd name="T7" fmla="*/ 0 h 354"/>
                  <a:gd name="T8" fmla="*/ 1221 w 2441"/>
                  <a:gd name="T9" fmla="*/ 175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1"/>
                  <a:gd name="T16" fmla="*/ 0 h 354"/>
                  <a:gd name="T17" fmla="*/ 2441 w 2441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1" h="354">
                    <a:moveTo>
                      <a:pt x="2441" y="350"/>
                    </a:moveTo>
                    <a:lnTo>
                      <a:pt x="2437" y="35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441" y="350"/>
                    </a:lnTo>
                    <a:close/>
                  </a:path>
                </a:pathLst>
              </a:custGeom>
              <a:solidFill>
                <a:srgbClr val="AC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0" name="Freeform 651"/>
              <p:cNvSpPr>
                <a:spLocks/>
              </p:cNvSpPr>
              <p:nvPr/>
            </p:nvSpPr>
            <p:spPr bwMode="auto">
              <a:xfrm>
                <a:off x="2242" y="1392"/>
                <a:ext cx="1220" cy="177"/>
              </a:xfrm>
              <a:custGeom>
                <a:avLst/>
                <a:gdLst>
                  <a:gd name="T0" fmla="*/ 1220 w 2441"/>
                  <a:gd name="T1" fmla="*/ 177 h 354"/>
                  <a:gd name="T2" fmla="*/ 1220 w 2441"/>
                  <a:gd name="T3" fmla="*/ 177 h 354"/>
                  <a:gd name="T4" fmla="*/ 0 w 2441"/>
                  <a:gd name="T5" fmla="*/ 1 h 354"/>
                  <a:gd name="T6" fmla="*/ 2 w 2441"/>
                  <a:gd name="T7" fmla="*/ 0 h 354"/>
                  <a:gd name="T8" fmla="*/ 1220 w 2441"/>
                  <a:gd name="T9" fmla="*/ 177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1"/>
                  <a:gd name="T16" fmla="*/ 0 h 354"/>
                  <a:gd name="T17" fmla="*/ 2441 w 2441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1" h="354">
                    <a:moveTo>
                      <a:pt x="2441" y="353"/>
                    </a:moveTo>
                    <a:lnTo>
                      <a:pt x="2440" y="35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2441" y="353"/>
                    </a:lnTo>
                    <a:close/>
                  </a:path>
                </a:pathLst>
              </a:custGeom>
              <a:solidFill>
                <a:srgbClr val="B0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1" name="Freeform 652"/>
              <p:cNvSpPr>
                <a:spLocks/>
              </p:cNvSpPr>
              <p:nvPr/>
            </p:nvSpPr>
            <p:spPr bwMode="auto">
              <a:xfrm>
                <a:off x="2241" y="1393"/>
                <a:ext cx="1220" cy="177"/>
              </a:xfrm>
              <a:custGeom>
                <a:avLst/>
                <a:gdLst>
                  <a:gd name="T0" fmla="*/ 1220 w 2441"/>
                  <a:gd name="T1" fmla="*/ 176 h 354"/>
                  <a:gd name="T2" fmla="*/ 1218 w 2441"/>
                  <a:gd name="T3" fmla="*/ 177 h 354"/>
                  <a:gd name="T4" fmla="*/ 0 w 2441"/>
                  <a:gd name="T5" fmla="*/ 1 h 354"/>
                  <a:gd name="T6" fmla="*/ 0 w 2441"/>
                  <a:gd name="T7" fmla="*/ 0 h 354"/>
                  <a:gd name="T8" fmla="*/ 1220 w 2441"/>
                  <a:gd name="T9" fmla="*/ 176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1"/>
                  <a:gd name="T16" fmla="*/ 0 h 354"/>
                  <a:gd name="T17" fmla="*/ 2441 w 2441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1" h="354">
                    <a:moveTo>
                      <a:pt x="2441" y="352"/>
                    </a:moveTo>
                    <a:lnTo>
                      <a:pt x="2437" y="35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41" y="352"/>
                    </a:lnTo>
                    <a:close/>
                  </a:path>
                </a:pathLst>
              </a:custGeom>
              <a:solidFill>
                <a:srgbClr val="B4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2" name="Freeform 653"/>
              <p:cNvSpPr>
                <a:spLocks/>
              </p:cNvSpPr>
              <p:nvPr/>
            </p:nvSpPr>
            <p:spPr bwMode="auto">
              <a:xfrm>
                <a:off x="2236" y="1394"/>
                <a:ext cx="1224" cy="183"/>
              </a:xfrm>
              <a:custGeom>
                <a:avLst/>
                <a:gdLst>
                  <a:gd name="T0" fmla="*/ 1224 w 2447"/>
                  <a:gd name="T1" fmla="*/ 176 h 367"/>
                  <a:gd name="T2" fmla="*/ 1218 w 2447"/>
                  <a:gd name="T3" fmla="*/ 183 h 367"/>
                  <a:gd name="T4" fmla="*/ 0 w 2447"/>
                  <a:gd name="T5" fmla="*/ 5 h 367"/>
                  <a:gd name="T6" fmla="*/ 5 w 2447"/>
                  <a:gd name="T7" fmla="*/ 0 h 367"/>
                  <a:gd name="T8" fmla="*/ 1224 w 2447"/>
                  <a:gd name="T9" fmla="*/ 176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7"/>
                  <a:gd name="T16" fmla="*/ 0 h 367"/>
                  <a:gd name="T17" fmla="*/ 2447 w 2447"/>
                  <a:gd name="T18" fmla="*/ 367 h 3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7" h="367">
                    <a:moveTo>
                      <a:pt x="2447" y="352"/>
                    </a:moveTo>
                    <a:lnTo>
                      <a:pt x="2436" y="367"/>
                    </a:lnTo>
                    <a:lnTo>
                      <a:pt x="0" y="11"/>
                    </a:lnTo>
                    <a:lnTo>
                      <a:pt x="10" y="0"/>
                    </a:lnTo>
                    <a:lnTo>
                      <a:pt x="2447" y="352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3" name="Freeform 654"/>
              <p:cNvSpPr>
                <a:spLocks/>
              </p:cNvSpPr>
              <p:nvPr/>
            </p:nvSpPr>
            <p:spPr bwMode="auto">
              <a:xfrm>
                <a:off x="2240" y="1394"/>
                <a:ext cx="1220" cy="178"/>
              </a:xfrm>
              <a:custGeom>
                <a:avLst/>
                <a:gdLst>
                  <a:gd name="T0" fmla="*/ 1220 w 2439"/>
                  <a:gd name="T1" fmla="*/ 176 h 355"/>
                  <a:gd name="T2" fmla="*/ 1219 w 2439"/>
                  <a:gd name="T3" fmla="*/ 178 h 355"/>
                  <a:gd name="T4" fmla="*/ 0 w 2439"/>
                  <a:gd name="T5" fmla="*/ 1 h 355"/>
                  <a:gd name="T6" fmla="*/ 1 w 2439"/>
                  <a:gd name="T7" fmla="*/ 0 h 355"/>
                  <a:gd name="T8" fmla="*/ 1220 w 2439"/>
                  <a:gd name="T9" fmla="*/ 176 h 3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9"/>
                  <a:gd name="T16" fmla="*/ 0 h 355"/>
                  <a:gd name="T17" fmla="*/ 2439 w 2439"/>
                  <a:gd name="T18" fmla="*/ 355 h 3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9" h="355">
                    <a:moveTo>
                      <a:pt x="2439" y="352"/>
                    </a:moveTo>
                    <a:lnTo>
                      <a:pt x="2438" y="35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439" y="352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4" name="Freeform 655"/>
              <p:cNvSpPr>
                <a:spLocks/>
              </p:cNvSpPr>
              <p:nvPr/>
            </p:nvSpPr>
            <p:spPr bwMode="auto">
              <a:xfrm>
                <a:off x="2239" y="1395"/>
                <a:ext cx="1220" cy="177"/>
              </a:xfrm>
              <a:custGeom>
                <a:avLst/>
                <a:gdLst>
                  <a:gd name="T0" fmla="*/ 1220 w 2440"/>
                  <a:gd name="T1" fmla="*/ 176 h 356"/>
                  <a:gd name="T2" fmla="*/ 1219 w 2440"/>
                  <a:gd name="T3" fmla="*/ 177 h 356"/>
                  <a:gd name="T4" fmla="*/ 0 w 2440"/>
                  <a:gd name="T5" fmla="*/ 1 h 356"/>
                  <a:gd name="T6" fmla="*/ 1 w 2440"/>
                  <a:gd name="T7" fmla="*/ 0 h 356"/>
                  <a:gd name="T8" fmla="*/ 1220 w 2440"/>
                  <a:gd name="T9" fmla="*/ 176 h 3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0"/>
                  <a:gd name="T16" fmla="*/ 0 h 356"/>
                  <a:gd name="T17" fmla="*/ 2440 w 2440"/>
                  <a:gd name="T18" fmla="*/ 356 h 3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0" h="356">
                    <a:moveTo>
                      <a:pt x="2440" y="354"/>
                    </a:moveTo>
                    <a:lnTo>
                      <a:pt x="2438" y="35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0" y="354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5" name="Freeform 656"/>
              <p:cNvSpPr>
                <a:spLocks/>
              </p:cNvSpPr>
              <p:nvPr/>
            </p:nvSpPr>
            <p:spPr bwMode="auto">
              <a:xfrm>
                <a:off x="2238" y="1395"/>
                <a:ext cx="1220" cy="179"/>
              </a:xfrm>
              <a:custGeom>
                <a:avLst/>
                <a:gdLst>
                  <a:gd name="T0" fmla="*/ 1220 w 2439"/>
                  <a:gd name="T1" fmla="*/ 177 h 357"/>
                  <a:gd name="T2" fmla="*/ 1219 w 2439"/>
                  <a:gd name="T3" fmla="*/ 179 h 357"/>
                  <a:gd name="T4" fmla="*/ 0 w 2439"/>
                  <a:gd name="T5" fmla="*/ 1 h 357"/>
                  <a:gd name="T6" fmla="*/ 1 w 2439"/>
                  <a:gd name="T7" fmla="*/ 0 h 357"/>
                  <a:gd name="T8" fmla="*/ 1220 w 2439"/>
                  <a:gd name="T9" fmla="*/ 177 h 3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9"/>
                  <a:gd name="T16" fmla="*/ 0 h 357"/>
                  <a:gd name="T17" fmla="*/ 2439 w 2439"/>
                  <a:gd name="T18" fmla="*/ 357 h 3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9" h="357">
                    <a:moveTo>
                      <a:pt x="2439" y="354"/>
                    </a:moveTo>
                    <a:lnTo>
                      <a:pt x="2437" y="35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39" y="354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6" name="Freeform 657"/>
              <p:cNvSpPr>
                <a:spLocks/>
              </p:cNvSpPr>
              <p:nvPr/>
            </p:nvSpPr>
            <p:spPr bwMode="auto">
              <a:xfrm>
                <a:off x="2238" y="1396"/>
                <a:ext cx="1219" cy="179"/>
              </a:xfrm>
              <a:custGeom>
                <a:avLst/>
                <a:gdLst>
                  <a:gd name="T0" fmla="*/ 1219 w 2439"/>
                  <a:gd name="T1" fmla="*/ 178 h 357"/>
                  <a:gd name="T2" fmla="*/ 1219 w 2439"/>
                  <a:gd name="T3" fmla="*/ 179 h 357"/>
                  <a:gd name="T4" fmla="*/ 0 w 2439"/>
                  <a:gd name="T5" fmla="*/ 2 h 357"/>
                  <a:gd name="T6" fmla="*/ 1 w 2439"/>
                  <a:gd name="T7" fmla="*/ 0 h 357"/>
                  <a:gd name="T8" fmla="*/ 1219 w 2439"/>
                  <a:gd name="T9" fmla="*/ 178 h 3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9"/>
                  <a:gd name="T16" fmla="*/ 0 h 357"/>
                  <a:gd name="T17" fmla="*/ 2439 w 2439"/>
                  <a:gd name="T18" fmla="*/ 357 h 3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9" h="357">
                    <a:moveTo>
                      <a:pt x="2439" y="355"/>
                    </a:moveTo>
                    <a:lnTo>
                      <a:pt x="2438" y="35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439" y="355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7" name="Freeform 658"/>
              <p:cNvSpPr>
                <a:spLocks/>
              </p:cNvSpPr>
              <p:nvPr/>
            </p:nvSpPr>
            <p:spPr bwMode="auto">
              <a:xfrm>
                <a:off x="2237" y="1398"/>
                <a:ext cx="1219" cy="179"/>
              </a:xfrm>
              <a:custGeom>
                <a:avLst/>
                <a:gdLst>
                  <a:gd name="T0" fmla="*/ 1219 w 2440"/>
                  <a:gd name="T1" fmla="*/ 177 h 357"/>
                  <a:gd name="T2" fmla="*/ 1218 w 2440"/>
                  <a:gd name="T3" fmla="*/ 179 h 357"/>
                  <a:gd name="T4" fmla="*/ 0 w 2440"/>
                  <a:gd name="T5" fmla="*/ 1 h 357"/>
                  <a:gd name="T6" fmla="*/ 1 w 2440"/>
                  <a:gd name="T7" fmla="*/ 0 h 357"/>
                  <a:gd name="T8" fmla="*/ 1219 w 2440"/>
                  <a:gd name="T9" fmla="*/ 177 h 3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0"/>
                  <a:gd name="T16" fmla="*/ 0 h 357"/>
                  <a:gd name="T17" fmla="*/ 2440 w 2440"/>
                  <a:gd name="T18" fmla="*/ 357 h 3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0" h="357">
                    <a:moveTo>
                      <a:pt x="2440" y="354"/>
                    </a:moveTo>
                    <a:lnTo>
                      <a:pt x="2438" y="35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0" y="354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8" name="Freeform 659"/>
              <p:cNvSpPr>
                <a:spLocks/>
              </p:cNvSpPr>
              <p:nvPr/>
            </p:nvSpPr>
            <p:spPr bwMode="auto">
              <a:xfrm>
                <a:off x="2236" y="1399"/>
                <a:ext cx="1220" cy="178"/>
              </a:xfrm>
              <a:custGeom>
                <a:avLst/>
                <a:gdLst>
                  <a:gd name="T0" fmla="*/ 1220 w 2439"/>
                  <a:gd name="T1" fmla="*/ 177 h 357"/>
                  <a:gd name="T2" fmla="*/ 1218 w 2439"/>
                  <a:gd name="T3" fmla="*/ 178 h 357"/>
                  <a:gd name="T4" fmla="*/ 0 w 2439"/>
                  <a:gd name="T5" fmla="*/ 0 h 357"/>
                  <a:gd name="T6" fmla="*/ 1 w 2439"/>
                  <a:gd name="T7" fmla="*/ 0 h 357"/>
                  <a:gd name="T8" fmla="*/ 1220 w 2439"/>
                  <a:gd name="T9" fmla="*/ 177 h 3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9"/>
                  <a:gd name="T16" fmla="*/ 0 h 357"/>
                  <a:gd name="T17" fmla="*/ 2439 w 2439"/>
                  <a:gd name="T18" fmla="*/ 357 h 3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9" h="357">
                    <a:moveTo>
                      <a:pt x="2439" y="355"/>
                    </a:moveTo>
                    <a:lnTo>
                      <a:pt x="2436" y="35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439" y="355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19" name="Freeform 660"/>
              <p:cNvSpPr>
                <a:spLocks/>
              </p:cNvSpPr>
              <p:nvPr/>
            </p:nvSpPr>
            <p:spPr bwMode="auto">
              <a:xfrm>
                <a:off x="2232" y="1400"/>
                <a:ext cx="1222" cy="187"/>
              </a:xfrm>
              <a:custGeom>
                <a:avLst/>
                <a:gdLst>
                  <a:gd name="T0" fmla="*/ 1222 w 2445"/>
                  <a:gd name="T1" fmla="*/ 178 h 374"/>
                  <a:gd name="T2" fmla="*/ 1218 w 2445"/>
                  <a:gd name="T3" fmla="*/ 187 h 374"/>
                  <a:gd name="T4" fmla="*/ 0 w 2445"/>
                  <a:gd name="T5" fmla="*/ 6 h 374"/>
                  <a:gd name="T6" fmla="*/ 4 w 2445"/>
                  <a:gd name="T7" fmla="*/ 0 h 374"/>
                  <a:gd name="T8" fmla="*/ 1222 w 2445"/>
                  <a:gd name="T9" fmla="*/ 178 h 3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5"/>
                  <a:gd name="T16" fmla="*/ 0 h 374"/>
                  <a:gd name="T17" fmla="*/ 2445 w 2445"/>
                  <a:gd name="T18" fmla="*/ 374 h 3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5" h="374">
                    <a:moveTo>
                      <a:pt x="2445" y="356"/>
                    </a:moveTo>
                    <a:lnTo>
                      <a:pt x="2436" y="374"/>
                    </a:lnTo>
                    <a:lnTo>
                      <a:pt x="0" y="12"/>
                    </a:lnTo>
                    <a:lnTo>
                      <a:pt x="9" y="0"/>
                    </a:lnTo>
                    <a:lnTo>
                      <a:pt x="2445" y="356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0" name="Freeform 661"/>
              <p:cNvSpPr>
                <a:spLocks/>
              </p:cNvSpPr>
              <p:nvPr/>
            </p:nvSpPr>
            <p:spPr bwMode="auto">
              <a:xfrm>
                <a:off x="2235" y="1400"/>
                <a:ext cx="1219" cy="179"/>
              </a:xfrm>
              <a:custGeom>
                <a:avLst/>
                <a:gdLst>
                  <a:gd name="T0" fmla="*/ 1219 w 2438"/>
                  <a:gd name="T1" fmla="*/ 178 h 359"/>
                  <a:gd name="T2" fmla="*/ 1219 w 2438"/>
                  <a:gd name="T3" fmla="*/ 179 h 359"/>
                  <a:gd name="T4" fmla="*/ 0 w 2438"/>
                  <a:gd name="T5" fmla="*/ 1 h 359"/>
                  <a:gd name="T6" fmla="*/ 1 w 2438"/>
                  <a:gd name="T7" fmla="*/ 0 h 359"/>
                  <a:gd name="T8" fmla="*/ 1219 w 2438"/>
                  <a:gd name="T9" fmla="*/ 178 h 3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359"/>
                  <a:gd name="T17" fmla="*/ 2438 w 2438"/>
                  <a:gd name="T18" fmla="*/ 359 h 3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359">
                    <a:moveTo>
                      <a:pt x="2438" y="356"/>
                    </a:moveTo>
                    <a:lnTo>
                      <a:pt x="2438" y="3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56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1" name="Freeform 662"/>
              <p:cNvSpPr>
                <a:spLocks/>
              </p:cNvSpPr>
              <p:nvPr/>
            </p:nvSpPr>
            <p:spPr bwMode="auto">
              <a:xfrm>
                <a:off x="2234" y="1400"/>
                <a:ext cx="1220" cy="180"/>
              </a:xfrm>
              <a:custGeom>
                <a:avLst/>
                <a:gdLst>
                  <a:gd name="T0" fmla="*/ 1220 w 2440"/>
                  <a:gd name="T1" fmla="*/ 179 h 359"/>
                  <a:gd name="T2" fmla="*/ 1219 w 2440"/>
                  <a:gd name="T3" fmla="*/ 180 h 359"/>
                  <a:gd name="T4" fmla="*/ 0 w 2440"/>
                  <a:gd name="T5" fmla="*/ 1 h 359"/>
                  <a:gd name="T6" fmla="*/ 1 w 2440"/>
                  <a:gd name="T7" fmla="*/ 0 h 359"/>
                  <a:gd name="T8" fmla="*/ 1220 w 2440"/>
                  <a:gd name="T9" fmla="*/ 179 h 3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0"/>
                  <a:gd name="T16" fmla="*/ 0 h 359"/>
                  <a:gd name="T17" fmla="*/ 2440 w 2440"/>
                  <a:gd name="T18" fmla="*/ 359 h 3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0" h="359">
                    <a:moveTo>
                      <a:pt x="2440" y="357"/>
                    </a:moveTo>
                    <a:lnTo>
                      <a:pt x="2438" y="3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40" y="357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2" name="Freeform 663"/>
              <p:cNvSpPr>
                <a:spLocks/>
              </p:cNvSpPr>
              <p:nvPr/>
            </p:nvSpPr>
            <p:spPr bwMode="auto">
              <a:xfrm>
                <a:off x="2234" y="1401"/>
                <a:ext cx="1219" cy="181"/>
              </a:xfrm>
              <a:custGeom>
                <a:avLst/>
                <a:gdLst>
                  <a:gd name="T0" fmla="*/ 1219 w 2438"/>
                  <a:gd name="T1" fmla="*/ 179 h 360"/>
                  <a:gd name="T2" fmla="*/ 1218 w 2438"/>
                  <a:gd name="T3" fmla="*/ 181 h 360"/>
                  <a:gd name="T4" fmla="*/ 0 w 2438"/>
                  <a:gd name="T5" fmla="*/ 1 h 360"/>
                  <a:gd name="T6" fmla="*/ 0 w 2438"/>
                  <a:gd name="T7" fmla="*/ 0 h 360"/>
                  <a:gd name="T8" fmla="*/ 1219 w 2438"/>
                  <a:gd name="T9" fmla="*/ 179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360"/>
                  <a:gd name="T17" fmla="*/ 2438 w 2438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360">
                    <a:moveTo>
                      <a:pt x="2438" y="357"/>
                    </a:moveTo>
                    <a:lnTo>
                      <a:pt x="2436" y="36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8" y="357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3" name="Freeform 664"/>
              <p:cNvSpPr>
                <a:spLocks/>
              </p:cNvSpPr>
              <p:nvPr/>
            </p:nvSpPr>
            <p:spPr bwMode="auto">
              <a:xfrm>
                <a:off x="2233" y="1402"/>
                <a:ext cx="1219" cy="181"/>
              </a:xfrm>
              <a:custGeom>
                <a:avLst/>
                <a:gdLst>
                  <a:gd name="T0" fmla="*/ 1219 w 2437"/>
                  <a:gd name="T1" fmla="*/ 179 h 363"/>
                  <a:gd name="T2" fmla="*/ 1218 w 2437"/>
                  <a:gd name="T3" fmla="*/ 181 h 363"/>
                  <a:gd name="T4" fmla="*/ 0 w 2437"/>
                  <a:gd name="T5" fmla="*/ 1 h 363"/>
                  <a:gd name="T6" fmla="*/ 1 w 2437"/>
                  <a:gd name="T7" fmla="*/ 0 h 363"/>
                  <a:gd name="T8" fmla="*/ 1219 w 2437"/>
                  <a:gd name="T9" fmla="*/ 179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7"/>
                  <a:gd name="T16" fmla="*/ 0 h 363"/>
                  <a:gd name="T17" fmla="*/ 2437 w 2437"/>
                  <a:gd name="T18" fmla="*/ 363 h 3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7" h="363">
                    <a:moveTo>
                      <a:pt x="2437" y="359"/>
                    </a:moveTo>
                    <a:lnTo>
                      <a:pt x="2436" y="36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37" y="359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4" name="Freeform 665"/>
              <p:cNvSpPr>
                <a:spLocks/>
              </p:cNvSpPr>
              <p:nvPr/>
            </p:nvSpPr>
            <p:spPr bwMode="auto">
              <a:xfrm>
                <a:off x="2233" y="1403"/>
                <a:ext cx="1218" cy="181"/>
              </a:xfrm>
              <a:custGeom>
                <a:avLst/>
                <a:gdLst>
                  <a:gd name="T0" fmla="*/ 1218 w 2438"/>
                  <a:gd name="T1" fmla="*/ 181 h 362"/>
                  <a:gd name="T2" fmla="*/ 1218 w 2438"/>
                  <a:gd name="T3" fmla="*/ 181 h 362"/>
                  <a:gd name="T4" fmla="*/ 0 w 2438"/>
                  <a:gd name="T5" fmla="*/ 1 h 362"/>
                  <a:gd name="T6" fmla="*/ 1 w 2438"/>
                  <a:gd name="T7" fmla="*/ 0 h 362"/>
                  <a:gd name="T8" fmla="*/ 1218 w 2438"/>
                  <a:gd name="T9" fmla="*/ 181 h 3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362"/>
                  <a:gd name="T17" fmla="*/ 2438 w 2438"/>
                  <a:gd name="T18" fmla="*/ 362 h 3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362">
                    <a:moveTo>
                      <a:pt x="2438" y="361"/>
                    </a:moveTo>
                    <a:lnTo>
                      <a:pt x="2438" y="36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61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5" name="Freeform 666"/>
              <p:cNvSpPr>
                <a:spLocks/>
              </p:cNvSpPr>
              <p:nvPr/>
            </p:nvSpPr>
            <p:spPr bwMode="auto">
              <a:xfrm>
                <a:off x="2232" y="1404"/>
                <a:ext cx="1219" cy="182"/>
              </a:xfrm>
              <a:custGeom>
                <a:avLst/>
                <a:gdLst>
                  <a:gd name="T0" fmla="*/ 1219 w 2440"/>
                  <a:gd name="T1" fmla="*/ 180 h 363"/>
                  <a:gd name="T2" fmla="*/ 1218 w 2440"/>
                  <a:gd name="T3" fmla="*/ 182 h 363"/>
                  <a:gd name="T4" fmla="*/ 0 w 2440"/>
                  <a:gd name="T5" fmla="*/ 1 h 363"/>
                  <a:gd name="T6" fmla="*/ 1 w 2440"/>
                  <a:gd name="T7" fmla="*/ 0 h 363"/>
                  <a:gd name="T8" fmla="*/ 1219 w 2440"/>
                  <a:gd name="T9" fmla="*/ 180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0"/>
                  <a:gd name="T16" fmla="*/ 0 h 363"/>
                  <a:gd name="T17" fmla="*/ 2440 w 2440"/>
                  <a:gd name="T18" fmla="*/ 363 h 3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0" h="363">
                    <a:moveTo>
                      <a:pt x="2440" y="360"/>
                    </a:moveTo>
                    <a:lnTo>
                      <a:pt x="2438" y="36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440" y="36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6" name="Freeform 667"/>
              <p:cNvSpPr>
                <a:spLocks/>
              </p:cNvSpPr>
              <p:nvPr/>
            </p:nvSpPr>
            <p:spPr bwMode="auto">
              <a:xfrm>
                <a:off x="2232" y="1405"/>
                <a:ext cx="1219" cy="182"/>
              </a:xfrm>
              <a:custGeom>
                <a:avLst/>
                <a:gdLst>
                  <a:gd name="T0" fmla="*/ 1219 w 2438"/>
                  <a:gd name="T1" fmla="*/ 181 h 364"/>
                  <a:gd name="T2" fmla="*/ 1218 w 2438"/>
                  <a:gd name="T3" fmla="*/ 182 h 364"/>
                  <a:gd name="T4" fmla="*/ 0 w 2438"/>
                  <a:gd name="T5" fmla="*/ 1 h 364"/>
                  <a:gd name="T6" fmla="*/ 0 w 2438"/>
                  <a:gd name="T7" fmla="*/ 0 h 364"/>
                  <a:gd name="T8" fmla="*/ 1219 w 2438"/>
                  <a:gd name="T9" fmla="*/ 181 h 3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364"/>
                  <a:gd name="T17" fmla="*/ 2438 w 2438"/>
                  <a:gd name="T18" fmla="*/ 364 h 3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364">
                    <a:moveTo>
                      <a:pt x="2438" y="362"/>
                    </a:moveTo>
                    <a:lnTo>
                      <a:pt x="2436" y="36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8" y="362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7" name="Freeform 668"/>
              <p:cNvSpPr>
                <a:spLocks/>
              </p:cNvSpPr>
              <p:nvPr/>
            </p:nvSpPr>
            <p:spPr bwMode="auto">
              <a:xfrm>
                <a:off x="2228" y="1405"/>
                <a:ext cx="1222" cy="192"/>
              </a:xfrm>
              <a:custGeom>
                <a:avLst/>
                <a:gdLst>
                  <a:gd name="T0" fmla="*/ 1222 w 2442"/>
                  <a:gd name="T1" fmla="*/ 182 h 382"/>
                  <a:gd name="T2" fmla="*/ 1219 w 2442"/>
                  <a:gd name="T3" fmla="*/ 192 h 382"/>
                  <a:gd name="T4" fmla="*/ 0 w 2442"/>
                  <a:gd name="T5" fmla="*/ 8 h 382"/>
                  <a:gd name="T6" fmla="*/ 3 w 2442"/>
                  <a:gd name="T7" fmla="*/ 0 h 382"/>
                  <a:gd name="T8" fmla="*/ 1222 w 2442"/>
                  <a:gd name="T9" fmla="*/ 182 h 3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2"/>
                  <a:gd name="T16" fmla="*/ 0 h 382"/>
                  <a:gd name="T17" fmla="*/ 2442 w 2442"/>
                  <a:gd name="T18" fmla="*/ 382 h 3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2" h="382">
                    <a:moveTo>
                      <a:pt x="2442" y="362"/>
                    </a:moveTo>
                    <a:lnTo>
                      <a:pt x="2436" y="382"/>
                    </a:lnTo>
                    <a:lnTo>
                      <a:pt x="0" y="15"/>
                    </a:lnTo>
                    <a:lnTo>
                      <a:pt x="6" y="0"/>
                    </a:lnTo>
                    <a:lnTo>
                      <a:pt x="2442" y="362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8" name="Freeform 669"/>
              <p:cNvSpPr>
                <a:spLocks/>
              </p:cNvSpPr>
              <p:nvPr/>
            </p:nvSpPr>
            <p:spPr bwMode="auto">
              <a:xfrm>
                <a:off x="2231" y="1405"/>
                <a:ext cx="1219" cy="183"/>
              </a:xfrm>
              <a:custGeom>
                <a:avLst/>
                <a:gdLst>
                  <a:gd name="T0" fmla="*/ 1219 w 2437"/>
                  <a:gd name="T1" fmla="*/ 181 h 365"/>
                  <a:gd name="T2" fmla="*/ 1219 w 2437"/>
                  <a:gd name="T3" fmla="*/ 183 h 365"/>
                  <a:gd name="T4" fmla="*/ 0 w 2437"/>
                  <a:gd name="T5" fmla="*/ 1 h 365"/>
                  <a:gd name="T6" fmla="*/ 1 w 2437"/>
                  <a:gd name="T7" fmla="*/ 0 h 365"/>
                  <a:gd name="T8" fmla="*/ 1219 w 2437"/>
                  <a:gd name="T9" fmla="*/ 181 h 3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7"/>
                  <a:gd name="T16" fmla="*/ 0 h 365"/>
                  <a:gd name="T17" fmla="*/ 2437 w 2437"/>
                  <a:gd name="T18" fmla="*/ 365 h 3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7" h="365">
                    <a:moveTo>
                      <a:pt x="2437" y="362"/>
                    </a:moveTo>
                    <a:lnTo>
                      <a:pt x="2437" y="36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437" y="362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9" name="Freeform 670"/>
              <p:cNvSpPr>
                <a:spLocks/>
              </p:cNvSpPr>
              <p:nvPr/>
            </p:nvSpPr>
            <p:spPr bwMode="auto">
              <a:xfrm>
                <a:off x="2231" y="1406"/>
                <a:ext cx="1219" cy="183"/>
              </a:xfrm>
              <a:custGeom>
                <a:avLst/>
                <a:gdLst>
                  <a:gd name="T0" fmla="*/ 1219 w 2437"/>
                  <a:gd name="T1" fmla="*/ 182 h 365"/>
                  <a:gd name="T2" fmla="*/ 1218 w 2437"/>
                  <a:gd name="T3" fmla="*/ 183 h 365"/>
                  <a:gd name="T4" fmla="*/ 0 w 2437"/>
                  <a:gd name="T5" fmla="*/ 2 h 365"/>
                  <a:gd name="T6" fmla="*/ 0 w 2437"/>
                  <a:gd name="T7" fmla="*/ 0 h 365"/>
                  <a:gd name="T8" fmla="*/ 1219 w 2437"/>
                  <a:gd name="T9" fmla="*/ 182 h 3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7"/>
                  <a:gd name="T16" fmla="*/ 0 h 365"/>
                  <a:gd name="T17" fmla="*/ 2437 w 2437"/>
                  <a:gd name="T18" fmla="*/ 365 h 3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7" h="365">
                    <a:moveTo>
                      <a:pt x="2437" y="363"/>
                    </a:moveTo>
                    <a:lnTo>
                      <a:pt x="2436" y="36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437" y="363"/>
                    </a:lnTo>
                    <a:close/>
                  </a:path>
                </a:pathLst>
              </a:custGeom>
              <a:solidFill>
                <a:srgbClr val="D8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0" name="Freeform 671"/>
              <p:cNvSpPr>
                <a:spLocks/>
              </p:cNvSpPr>
              <p:nvPr/>
            </p:nvSpPr>
            <p:spPr bwMode="auto">
              <a:xfrm>
                <a:off x="2230" y="1408"/>
                <a:ext cx="1219" cy="182"/>
              </a:xfrm>
              <a:custGeom>
                <a:avLst/>
                <a:gdLst>
                  <a:gd name="T0" fmla="*/ 1219 w 2438"/>
                  <a:gd name="T1" fmla="*/ 181 h 364"/>
                  <a:gd name="T2" fmla="*/ 1219 w 2438"/>
                  <a:gd name="T3" fmla="*/ 182 h 364"/>
                  <a:gd name="T4" fmla="*/ 0 w 2438"/>
                  <a:gd name="T5" fmla="*/ 1 h 364"/>
                  <a:gd name="T6" fmla="*/ 1 w 2438"/>
                  <a:gd name="T7" fmla="*/ 0 h 364"/>
                  <a:gd name="T8" fmla="*/ 1219 w 2438"/>
                  <a:gd name="T9" fmla="*/ 181 h 3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364"/>
                  <a:gd name="T17" fmla="*/ 2438 w 2438"/>
                  <a:gd name="T18" fmla="*/ 364 h 3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364">
                    <a:moveTo>
                      <a:pt x="2438" y="362"/>
                    </a:moveTo>
                    <a:lnTo>
                      <a:pt x="2438" y="36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62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1" name="Freeform 672"/>
              <p:cNvSpPr>
                <a:spLocks/>
              </p:cNvSpPr>
              <p:nvPr/>
            </p:nvSpPr>
            <p:spPr bwMode="auto">
              <a:xfrm>
                <a:off x="2230" y="1409"/>
                <a:ext cx="1219" cy="183"/>
              </a:xfrm>
              <a:custGeom>
                <a:avLst/>
                <a:gdLst>
                  <a:gd name="T0" fmla="*/ 1219 w 2438"/>
                  <a:gd name="T1" fmla="*/ 181 h 365"/>
                  <a:gd name="T2" fmla="*/ 1218 w 2438"/>
                  <a:gd name="T3" fmla="*/ 183 h 365"/>
                  <a:gd name="T4" fmla="*/ 0 w 2438"/>
                  <a:gd name="T5" fmla="*/ 1 h 365"/>
                  <a:gd name="T6" fmla="*/ 0 w 2438"/>
                  <a:gd name="T7" fmla="*/ 0 h 365"/>
                  <a:gd name="T8" fmla="*/ 1219 w 2438"/>
                  <a:gd name="T9" fmla="*/ 181 h 3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365"/>
                  <a:gd name="T17" fmla="*/ 2438 w 2438"/>
                  <a:gd name="T18" fmla="*/ 365 h 3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365">
                    <a:moveTo>
                      <a:pt x="2438" y="362"/>
                    </a:moveTo>
                    <a:lnTo>
                      <a:pt x="2436" y="36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8" y="362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2" name="Freeform 673"/>
              <p:cNvSpPr>
                <a:spLocks/>
              </p:cNvSpPr>
              <p:nvPr/>
            </p:nvSpPr>
            <p:spPr bwMode="auto">
              <a:xfrm>
                <a:off x="2229" y="1410"/>
                <a:ext cx="1219" cy="182"/>
              </a:xfrm>
              <a:custGeom>
                <a:avLst/>
                <a:gdLst>
                  <a:gd name="T0" fmla="*/ 1219 w 2438"/>
                  <a:gd name="T1" fmla="*/ 181 h 366"/>
                  <a:gd name="T2" fmla="*/ 1218 w 2438"/>
                  <a:gd name="T3" fmla="*/ 182 h 366"/>
                  <a:gd name="T4" fmla="*/ 0 w 2438"/>
                  <a:gd name="T5" fmla="*/ 1 h 366"/>
                  <a:gd name="T6" fmla="*/ 1 w 2438"/>
                  <a:gd name="T7" fmla="*/ 0 h 366"/>
                  <a:gd name="T8" fmla="*/ 1219 w 2438"/>
                  <a:gd name="T9" fmla="*/ 181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366"/>
                  <a:gd name="T17" fmla="*/ 2438 w 2438"/>
                  <a:gd name="T18" fmla="*/ 366 h 3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366">
                    <a:moveTo>
                      <a:pt x="2438" y="364"/>
                    </a:moveTo>
                    <a:lnTo>
                      <a:pt x="2436" y="36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438" y="364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3" name="Freeform 674"/>
              <p:cNvSpPr>
                <a:spLocks/>
              </p:cNvSpPr>
              <p:nvPr/>
            </p:nvSpPr>
            <p:spPr bwMode="auto">
              <a:xfrm>
                <a:off x="2229" y="1410"/>
                <a:ext cx="1218" cy="184"/>
              </a:xfrm>
              <a:custGeom>
                <a:avLst/>
                <a:gdLst>
                  <a:gd name="T0" fmla="*/ 1218 w 2436"/>
                  <a:gd name="T1" fmla="*/ 182 h 367"/>
                  <a:gd name="T2" fmla="*/ 1218 w 2436"/>
                  <a:gd name="T3" fmla="*/ 184 h 367"/>
                  <a:gd name="T4" fmla="*/ 0 w 2436"/>
                  <a:gd name="T5" fmla="*/ 1 h 367"/>
                  <a:gd name="T6" fmla="*/ 0 w 2436"/>
                  <a:gd name="T7" fmla="*/ 0 h 367"/>
                  <a:gd name="T8" fmla="*/ 1218 w 2436"/>
                  <a:gd name="T9" fmla="*/ 182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67"/>
                  <a:gd name="T17" fmla="*/ 2436 w 2436"/>
                  <a:gd name="T18" fmla="*/ 367 h 3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67">
                    <a:moveTo>
                      <a:pt x="2436" y="364"/>
                    </a:moveTo>
                    <a:lnTo>
                      <a:pt x="2436" y="36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4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4" name="Freeform 675"/>
              <p:cNvSpPr>
                <a:spLocks/>
              </p:cNvSpPr>
              <p:nvPr/>
            </p:nvSpPr>
            <p:spPr bwMode="auto">
              <a:xfrm>
                <a:off x="2228" y="1411"/>
                <a:ext cx="1219" cy="184"/>
              </a:xfrm>
              <a:custGeom>
                <a:avLst/>
                <a:gdLst>
                  <a:gd name="T0" fmla="*/ 1219 w 2437"/>
                  <a:gd name="T1" fmla="*/ 183 h 367"/>
                  <a:gd name="T2" fmla="*/ 1218 w 2437"/>
                  <a:gd name="T3" fmla="*/ 184 h 367"/>
                  <a:gd name="T4" fmla="*/ 0 w 2437"/>
                  <a:gd name="T5" fmla="*/ 1 h 367"/>
                  <a:gd name="T6" fmla="*/ 1 w 2437"/>
                  <a:gd name="T7" fmla="*/ 0 h 367"/>
                  <a:gd name="T8" fmla="*/ 1219 w 2437"/>
                  <a:gd name="T9" fmla="*/ 183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7"/>
                  <a:gd name="T16" fmla="*/ 0 h 367"/>
                  <a:gd name="T17" fmla="*/ 2437 w 2437"/>
                  <a:gd name="T18" fmla="*/ 367 h 3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7" h="367">
                    <a:moveTo>
                      <a:pt x="2437" y="365"/>
                    </a:moveTo>
                    <a:lnTo>
                      <a:pt x="2436" y="36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437" y="365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5" name="Freeform 676"/>
              <p:cNvSpPr>
                <a:spLocks/>
              </p:cNvSpPr>
              <p:nvPr/>
            </p:nvSpPr>
            <p:spPr bwMode="auto">
              <a:xfrm>
                <a:off x="2228" y="1412"/>
                <a:ext cx="1218" cy="185"/>
              </a:xfrm>
              <a:custGeom>
                <a:avLst/>
                <a:gdLst>
                  <a:gd name="T0" fmla="*/ 1218 w 2436"/>
                  <a:gd name="T1" fmla="*/ 183 h 369"/>
                  <a:gd name="T2" fmla="*/ 1218 w 2436"/>
                  <a:gd name="T3" fmla="*/ 185 h 369"/>
                  <a:gd name="T4" fmla="*/ 0 w 2436"/>
                  <a:gd name="T5" fmla="*/ 1 h 369"/>
                  <a:gd name="T6" fmla="*/ 0 w 2436"/>
                  <a:gd name="T7" fmla="*/ 0 h 369"/>
                  <a:gd name="T8" fmla="*/ 1218 w 2436"/>
                  <a:gd name="T9" fmla="*/ 183 h 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69"/>
                  <a:gd name="T17" fmla="*/ 2436 w 2436"/>
                  <a:gd name="T18" fmla="*/ 369 h 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69">
                    <a:moveTo>
                      <a:pt x="2436" y="366"/>
                    </a:moveTo>
                    <a:lnTo>
                      <a:pt x="2436" y="369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6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6" name="Freeform 677"/>
              <p:cNvSpPr>
                <a:spLocks/>
              </p:cNvSpPr>
              <p:nvPr/>
            </p:nvSpPr>
            <p:spPr bwMode="auto">
              <a:xfrm>
                <a:off x="2227" y="1413"/>
                <a:ext cx="1219" cy="194"/>
              </a:xfrm>
              <a:custGeom>
                <a:avLst/>
                <a:gdLst>
                  <a:gd name="T0" fmla="*/ 1219 w 2440"/>
                  <a:gd name="T1" fmla="*/ 183 h 389"/>
                  <a:gd name="T2" fmla="*/ 1217 w 2440"/>
                  <a:gd name="T3" fmla="*/ 194 h 389"/>
                  <a:gd name="T4" fmla="*/ 0 w 2440"/>
                  <a:gd name="T5" fmla="*/ 7 h 389"/>
                  <a:gd name="T6" fmla="*/ 2 w 2440"/>
                  <a:gd name="T7" fmla="*/ 0 h 389"/>
                  <a:gd name="T8" fmla="*/ 1219 w 2440"/>
                  <a:gd name="T9" fmla="*/ 18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0"/>
                  <a:gd name="T16" fmla="*/ 0 h 389"/>
                  <a:gd name="T17" fmla="*/ 2440 w 2440"/>
                  <a:gd name="T18" fmla="*/ 389 h 3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0" h="389">
                    <a:moveTo>
                      <a:pt x="2440" y="367"/>
                    </a:moveTo>
                    <a:lnTo>
                      <a:pt x="2435" y="389"/>
                    </a:lnTo>
                    <a:lnTo>
                      <a:pt x="0" y="15"/>
                    </a:lnTo>
                    <a:lnTo>
                      <a:pt x="4" y="0"/>
                    </a:lnTo>
                    <a:lnTo>
                      <a:pt x="2440" y="367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7" name="Freeform 678"/>
              <p:cNvSpPr>
                <a:spLocks/>
              </p:cNvSpPr>
              <p:nvPr/>
            </p:nvSpPr>
            <p:spPr bwMode="auto">
              <a:xfrm>
                <a:off x="2228" y="1413"/>
                <a:ext cx="1218" cy="185"/>
              </a:xfrm>
              <a:custGeom>
                <a:avLst/>
                <a:gdLst>
                  <a:gd name="T0" fmla="*/ 1218 w 2436"/>
                  <a:gd name="T1" fmla="*/ 184 h 370"/>
                  <a:gd name="T2" fmla="*/ 1218 w 2436"/>
                  <a:gd name="T3" fmla="*/ 185 h 370"/>
                  <a:gd name="T4" fmla="*/ 0 w 2436"/>
                  <a:gd name="T5" fmla="*/ 1 h 370"/>
                  <a:gd name="T6" fmla="*/ 0 w 2436"/>
                  <a:gd name="T7" fmla="*/ 0 h 370"/>
                  <a:gd name="T8" fmla="*/ 1218 w 2436"/>
                  <a:gd name="T9" fmla="*/ 184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70"/>
                  <a:gd name="T17" fmla="*/ 2436 w 2436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70">
                    <a:moveTo>
                      <a:pt x="2436" y="367"/>
                    </a:moveTo>
                    <a:lnTo>
                      <a:pt x="2436" y="37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7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8" name="Freeform 679"/>
              <p:cNvSpPr>
                <a:spLocks/>
              </p:cNvSpPr>
              <p:nvPr/>
            </p:nvSpPr>
            <p:spPr bwMode="auto">
              <a:xfrm>
                <a:off x="2228" y="1414"/>
                <a:ext cx="1218" cy="186"/>
              </a:xfrm>
              <a:custGeom>
                <a:avLst/>
                <a:gdLst>
                  <a:gd name="T0" fmla="*/ 1218 w 2438"/>
                  <a:gd name="T1" fmla="*/ 184 h 372"/>
                  <a:gd name="T2" fmla="*/ 1217 w 2438"/>
                  <a:gd name="T3" fmla="*/ 186 h 372"/>
                  <a:gd name="T4" fmla="*/ 0 w 2438"/>
                  <a:gd name="T5" fmla="*/ 1 h 372"/>
                  <a:gd name="T6" fmla="*/ 1 w 2438"/>
                  <a:gd name="T7" fmla="*/ 0 h 372"/>
                  <a:gd name="T8" fmla="*/ 1218 w 2438"/>
                  <a:gd name="T9" fmla="*/ 184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372"/>
                  <a:gd name="T17" fmla="*/ 2438 w 2438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372">
                    <a:moveTo>
                      <a:pt x="2438" y="368"/>
                    </a:moveTo>
                    <a:lnTo>
                      <a:pt x="2436" y="37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438" y="368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9" name="Freeform 680"/>
              <p:cNvSpPr>
                <a:spLocks/>
              </p:cNvSpPr>
              <p:nvPr/>
            </p:nvSpPr>
            <p:spPr bwMode="auto">
              <a:xfrm>
                <a:off x="2228" y="1415"/>
                <a:ext cx="1218" cy="186"/>
              </a:xfrm>
              <a:custGeom>
                <a:avLst/>
                <a:gdLst>
                  <a:gd name="T0" fmla="*/ 1218 w 2436"/>
                  <a:gd name="T1" fmla="*/ 185 h 370"/>
                  <a:gd name="T2" fmla="*/ 1218 w 2436"/>
                  <a:gd name="T3" fmla="*/ 186 h 370"/>
                  <a:gd name="T4" fmla="*/ 0 w 2436"/>
                  <a:gd name="T5" fmla="*/ 1 h 370"/>
                  <a:gd name="T6" fmla="*/ 0 w 2436"/>
                  <a:gd name="T7" fmla="*/ 0 h 370"/>
                  <a:gd name="T8" fmla="*/ 1218 w 2436"/>
                  <a:gd name="T9" fmla="*/ 185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70"/>
                  <a:gd name="T17" fmla="*/ 2436 w 2436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70">
                    <a:moveTo>
                      <a:pt x="2436" y="369"/>
                    </a:moveTo>
                    <a:lnTo>
                      <a:pt x="2436" y="37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69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0" name="Freeform 681"/>
              <p:cNvSpPr>
                <a:spLocks/>
              </p:cNvSpPr>
              <p:nvPr/>
            </p:nvSpPr>
            <p:spPr bwMode="auto">
              <a:xfrm>
                <a:off x="2228" y="1416"/>
                <a:ext cx="1218" cy="186"/>
              </a:xfrm>
              <a:custGeom>
                <a:avLst/>
                <a:gdLst>
                  <a:gd name="T0" fmla="*/ 1218 w 2436"/>
                  <a:gd name="T1" fmla="*/ 184 h 372"/>
                  <a:gd name="T2" fmla="*/ 1217 w 2436"/>
                  <a:gd name="T3" fmla="*/ 186 h 372"/>
                  <a:gd name="T4" fmla="*/ 0 w 2436"/>
                  <a:gd name="T5" fmla="*/ 1 h 372"/>
                  <a:gd name="T6" fmla="*/ 0 w 2436"/>
                  <a:gd name="T7" fmla="*/ 0 h 372"/>
                  <a:gd name="T8" fmla="*/ 1218 w 2436"/>
                  <a:gd name="T9" fmla="*/ 184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72"/>
                  <a:gd name="T17" fmla="*/ 2436 w 2436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72">
                    <a:moveTo>
                      <a:pt x="2436" y="368"/>
                    </a:moveTo>
                    <a:lnTo>
                      <a:pt x="2434" y="37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368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1" name="Freeform 682"/>
              <p:cNvSpPr>
                <a:spLocks/>
              </p:cNvSpPr>
              <p:nvPr/>
            </p:nvSpPr>
            <p:spPr bwMode="auto">
              <a:xfrm>
                <a:off x="2227" y="1417"/>
                <a:ext cx="1218" cy="187"/>
              </a:xfrm>
              <a:custGeom>
                <a:avLst/>
                <a:gdLst>
                  <a:gd name="T0" fmla="*/ 1218 w 2436"/>
                  <a:gd name="T1" fmla="*/ 186 h 374"/>
                  <a:gd name="T2" fmla="*/ 1218 w 2436"/>
                  <a:gd name="T3" fmla="*/ 187 h 374"/>
                  <a:gd name="T4" fmla="*/ 0 w 2436"/>
                  <a:gd name="T5" fmla="*/ 2 h 374"/>
                  <a:gd name="T6" fmla="*/ 1 w 2436"/>
                  <a:gd name="T7" fmla="*/ 0 h 374"/>
                  <a:gd name="T8" fmla="*/ 1218 w 2436"/>
                  <a:gd name="T9" fmla="*/ 186 h 3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74"/>
                  <a:gd name="T17" fmla="*/ 2436 w 2436"/>
                  <a:gd name="T18" fmla="*/ 374 h 3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74">
                    <a:moveTo>
                      <a:pt x="2436" y="371"/>
                    </a:moveTo>
                    <a:lnTo>
                      <a:pt x="2436" y="37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436" y="37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2" name="Freeform 683"/>
              <p:cNvSpPr>
                <a:spLocks/>
              </p:cNvSpPr>
              <p:nvPr/>
            </p:nvSpPr>
            <p:spPr bwMode="auto">
              <a:xfrm>
                <a:off x="2227" y="1419"/>
                <a:ext cx="1218" cy="187"/>
              </a:xfrm>
              <a:custGeom>
                <a:avLst/>
                <a:gdLst>
                  <a:gd name="T0" fmla="*/ 1218 w 2436"/>
                  <a:gd name="T1" fmla="*/ 185 h 373"/>
                  <a:gd name="T2" fmla="*/ 1218 w 2436"/>
                  <a:gd name="T3" fmla="*/ 187 h 373"/>
                  <a:gd name="T4" fmla="*/ 0 w 2436"/>
                  <a:gd name="T5" fmla="*/ 1 h 373"/>
                  <a:gd name="T6" fmla="*/ 0 w 2436"/>
                  <a:gd name="T7" fmla="*/ 0 h 373"/>
                  <a:gd name="T8" fmla="*/ 1218 w 2436"/>
                  <a:gd name="T9" fmla="*/ 185 h 3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73"/>
                  <a:gd name="T17" fmla="*/ 2436 w 2436"/>
                  <a:gd name="T18" fmla="*/ 373 h 3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73">
                    <a:moveTo>
                      <a:pt x="2436" y="370"/>
                    </a:moveTo>
                    <a:lnTo>
                      <a:pt x="2436" y="37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37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3" name="Freeform 684"/>
              <p:cNvSpPr>
                <a:spLocks/>
              </p:cNvSpPr>
              <p:nvPr/>
            </p:nvSpPr>
            <p:spPr bwMode="auto">
              <a:xfrm>
                <a:off x="2227" y="1420"/>
                <a:ext cx="1218" cy="187"/>
              </a:xfrm>
              <a:custGeom>
                <a:avLst/>
                <a:gdLst>
                  <a:gd name="T0" fmla="*/ 1218 w 2436"/>
                  <a:gd name="T1" fmla="*/ 185 h 376"/>
                  <a:gd name="T2" fmla="*/ 1218 w 2436"/>
                  <a:gd name="T3" fmla="*/ 187 h 376"/>
                  <a:gd name="T4" fmla="*/ 0 w 2436"/>
                  <a:gd name="T5" fmla="*/ 1 h 376"/>
                  <a:gd name="T6" fmla="*/ 0 w 2436"/>
                  <a:gd name="T7" fmla="*/ 0 h 376"/>
                  <a:gd name="T8" fmla="*/ 1218 w 2436"/>
                  <a:gd name="T9" fmla="*/ 185 h 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76"/>
                  <a:gd name="T17" fmla="*/ 2436 w 2436"/>
                  <a:gd name="T18" fmla="*/ 376 h 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76">
                    <a:moveTo>
                      <a:pt x="2436" y="372"/>
                    </a:moveTo>
                    <a:lnTo>
                      <a:pt x="2435" y="37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6" y="372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4" name="Freeform 685"/>
              <p:cNvSpPr>
                <a:spLocks/>
              </p:cNvSpPr>
              <p:nvPr/>
            </p:nvSpPr>
            <p:spPr bwMode="auto">
              <a:xfrm>
                <a:off x="2226" y="1420"/>
                <a:ext cx="1218" cy="198"/>
              </a:xfrm>
              <a:custGeom>
                <a:avLst/>
                <a:gdLst>
                  <a:gd name="T0" fmla="*/ 1218 w 2436"/>
                  <a:gd name="T1" fmla="*/ 187 h 395"/>
                  <a:gd name="T2" fmla="*/ 1217 w 2436"/>
                  <a:gd name="T3" fmla="*/ 198 h 395"/>
                  <a:gd name="T4" fmla="*/ 0 w 2436"/>
                  <a:gd name="T5" fmla="*/ 8 h 395"/>
                  <a:gd name="T6" fmla="*/ 1 w 2436"/>
                  <a:gd name="T7" fmla="*/ 0 h 395"/>
                  <a:gd name="T8" fmla="*/ 1218 w 2436"/>
                  <a:gd name="T9" fmla="*/ 187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95"/>
                  <a:gd name="T17" fmla="*/ 2436 w 2436"/>
                  <a:gd name="T18" fmla="*/ 395 h 3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95">
                    <a:moveTo>
                      <a:pt x="2436" y="374"/>
                    </a:moveTo>
                    <a:lnTo>
                      <a:pt x="2434" y="395"/>
                    </a:lnTo>
                    <a:lnTo>
                      <a:pt x="0" y="16"/>
                    </a:lnTo>
                    <a:lnTo>
                      <a:pt x="1" y="0"/>
                    </a:lnTo>
                    <a:lnTo>
                      <a:pt x="2436" y="374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5" name="Freeform 686"/>
              <p:cNvSpPr>
                <a:spLocks/>
              </p:cNvSpPr>
              <p:nvPr/>
            </p:nvSpPr>
            <p:spPr bwMode="auto">
              <a:xfrm>
                <a:off x="2226" y="1420"/>
                <a:ext cx="1218" cy="193"/>
              </a:xfrm>
              <a:custGeom>
                <a:avLst/>
                <a:gdLst>
                  <a:gd name="T0" fmla="*/ 1218 w 2436"/>
                  <a:gd name="T1" fmla="*/ 187 h 385"/>
                  <a:gd name="T2" fmla="*/ 1218 w 2436"/>
                  <a:gd name="T3" fmla="*/ 193 h 385"/>
                  <a:gd name="T4" fmla="*/ 0 w 2436"/>
                  <a:gd name="T5" fmla="*/ 4 h 385"/>
                  <a:gd name="T6" fmla="*/ 1 w 2436"/>
                  <a:gd name="T7" fmla="*/ 0 h 385"/>
                  <a:gd name="T8" fmla="*/ 1218 w 2436"/>
                  <a:gd name="T9" fmla="*/ 187 h 3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85"/>
                  <a:gd name="T17" fmla="*/ 2436 w 2436"/>
                  <a:gd name="T18" fmla="*/ 385 h 3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85">
                    <a:moveTo>
                      <a:pt x="2436" y="374"/>
                    </a:moveTo>
                    <a:lnTo>
                      <a:pt x="2436" y="385"/>
                    </a:lnTo>
                    <a:lnTo>
                      <a:pt x="0" y="8"/>
                    </a:lnTo>
                    <a:lnTo>
                      <a:pt x="1" y="0"/>
                    </a:lnTo>
                    <a:lnTo>
                      <a:pt x="2436" y="374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6" name="Freeform 687"/>
              <p:cNvSpPr>
                <a:spLocks/>
              </p:cNvSpPr>
              <p:nvPr/>
            </p:nvSpPr>
            <p:spPr bwMode="auto">
              <a:xfrm>
                <a:off x="2226" y="1425"/>
                <a:ext cx="1218" cy="193"/>
              </a:xfrm>
              <a:custGeom>
                <a:avLst/>
                <a:gdLst>
                  <a:gd name="T0" fmla="*/ 1218 w 2436"/>
                  <a:gd name="T1" fmla="*/ 188 h 387"/>
                  <a:gd name="T2" fmla="*/ 1217 w 2436"/>
                  <a:gd name="T3" fmla="*/ 193 h 387"/>
                  <a:gd name="T4" fmla="*/ 0 w 2436"/>
                  <a:gd name="T5" fmla="*/ 4 h 387"/>
                  <a:gd name="T6" fmla="*/ 0 w 2436"/>
                  <a:gd name="T7" fmla="*/ 0 h 387"/>
                  <a:gd name="T8" fmla="*/ 1218 w 2436"/>
                  <a:gd name="T9" fmla="*/ 188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387"/>
                  <a:gd name="T17" fmla="*/ 2436 w 2436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387">
                    <a:moveTo>
                      <a:pt x="2436" y="377"/>
                    </a:moveTo>
                    <a:lnTo>
                      <a:pt x="2434" y="38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2436" y="377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7" name="Freeform 688"/>
              <p:cNvSpPr>
                <a:spLocks/>
              </p:cNvSpPr>
              <p:nvPr/>
            </p:nvSpPr>
            <p:spPr bwMode="auto">
              <a:xfrm>
                <a:off x="2226" y="1429"/>
                <a:ext cx="1217" cy="418"/>
              </a:xfrm>
              <a:custGeom>
                <a:avLst/>
                <a:gdLst>
                  <a:gd name="T0" fmla="*/ 1217 w 2434"/>
                  <a:gd name="T1" fmla="*/ 190 h 836"/>
                  <a:gd name="T2" fmla="*/ 1217 w 2434"/>
                  <a:gd name="T3" fmla="*/ 418 h 836"/>
                  <a:gd name="T4" fmla="*/ 0 w 2434"/>
                  <a:gd name="T5" fmla="*/ 170 h 836"/>
                  <a:gd name="T6" fmla="*/ 0 w 2434"/>
                  <a:gd name="T7" fmla="*/ 0 h 836"/>
                  <a:gd name="T8" fmla="*/ 1217 w 2434"/>
                  <a:gd name="T9" fmla="*/ 190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4"/>
                  <a:gd name="T16" fmla="*/ 0 h 836"/>
                  <a:gd name="T17" fmla="*/ 2434 w 2434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4" h="836">
                    <a:moveTo>
                      <a:pt x="2434" y="379"/>
                    </a:moveTo>
                    <a:lnTo>
                      <a:pt x="2434" y="836"/>
                    </a:lnTo>
                    <a:lnTo>
                      <a:pt x="0" y="339"/>
                    </a:lnTo>
                    <a:lnTo>
                      <a:pt x="0" y="0"/>
                    </a:lnTo>
                    <a:lnTo>
                      <a:pt x="2434" y="379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8" name="Freeform 689"/>
              <p:cNvSpPr>
                <a:spLocks/>
              </p:cNvSpPr>
              <p:nvPr/>
            </p:nvSpPr>
            <p:spPr bwMode="auto">
              <a:xfrm>
                <a:off x="2226" y="1598"/>
                <a:ext cx="1218" cy="260"/>
              </a:xfrm>
              <a:custGeom>
                <a:avLst/>
                <a:gdLst>
                  <a:gd name="T0" fmla="*/ 1217 w 2436"/>
                  <a:gd name="T1" fmla="*/ 248 h 521"/>
                  <a:gd name="T2" fmla="*/ 1218 w 2436"/>
                  <a:gd name="T3" fmla="*/ 260 h 521"/>
                  <a:gd name="T4" fmla="*/ 1 w 2436"/>
                  <a:gd name="T5" fmla="*/ 7 h 521"/>
                  <a:gd name="T6" fmla="*/ 0 w 2436"/>
                  <a:gd name="T7" fmla="*/ 0 h 521"/>
                  <a:gd name="T8" fmla="*/ 1217 w 2436"/>
                  <a:gd name="T9" fmla="*/ 248 h 5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21"/>
                  <a:gd name="T17" fmla="*/ 2436 w 2436"/>
                  <a:gd name="T18" fmla="*/ 521 h 5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21">
                    <a:moveTo>
                      <a:pt x="2434" y="497"/>
                    </a:moveTo>
                    <a:lnTo>
                      <a:pt x="2436" y="521"/>
                    </a:lnTo>
                    <a:lnTo>
                      <a:pt x="1" y="15"/>
                    </a:lnTo>
                    <a:lnTo>
                      <a:pt x="0" y="0"/>
                    </a:lnTo>
                    <a:lnTo>
                      <a:pt x="2434" y="497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9" name="Freeform 690"/>
              <p:cNvSpPr>
                <a:spLocks/>
              </p:cNvSpPr>
              <p:nvPr/>
            </p:nvSpPr>
            <p:spPr bwMode="auto">
              <a:xfrm>
                <a:off x="2226" y="1598"/>
                <a:ext cx="1218" cy="254"/>
              </a:xfrm>
              <a:custGeom>
                <a:avLst/>
                <a:gdLst>
                  <a:gd name="T0" fmla="*/ 1217 w 2436"/>
                  <a:gd name="T1" fmla="*/ 248 h 509"/>
                  <a:gd name="T2" fmla="*/ 1218 w 2436"/>
                  <a:gd name="T3" fmla="*/ 254 h 509"/>
                  <a:gd name="T4" fmla="*/ 0 w 2436"/>
                  <a:gd name="T5" fmla="*/ 3 h 509"/>
                  <a:gd name="T6" fmla="*/ 0 w 2436"/>
                  <a:gd name="T7" fmla="*/ 0 h 509"/>
                  <a:gd name="T8" fmla="*/ 1217 w 2436"/>
                  <a:gd name="T9" fmla="*/ 248 h 5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09"/>
                  <a:gd name="T17" fmla="*/ 2436 w 2436"/>
                  <a:gd name="T18" fmla="*/ 509 h 5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09">
                    <a:moveTo>
                      <a:pt x="2434" y="497"/>
                    </a:moveTo>
                    <a:lnTo>
                      <a:pt x="2436" y="50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2434" y="497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0" name="Freeform 691"/>
              <p:cNvSpPr>
                <a:spLocks/>
              </p:cNvSpPr>
              <p:nvPr/>
            </p:nvSpPr>
            <p:spPr bwMode="auto">
              <a:xfrm>
                <a:off x="2226" y="1602"/>
                <a:ext cx="1218" cy="256"/>
              </a:xfrm>
              <a:custGeom>
                <a:avLst/>
                <a:gdLst>
                  <a:gd name="T0" fmla="*/ 1218 w 2436"/>
                  <a:gd name="T1" fmla="*/ 250 h 514"/>
                  <a:gd name="T2" fmla="*/ 1218 w 2436"/>
                  <a:gd name="T3" fmla="*/ 256 h 514"/>
                  <a:gd name="T4" fmla="*/ 1 w 2436"/>
                  <a:gd name="T5" fmla="*/ 4 h 514"/>
                  <a:gd name="T6" fmla="*/ 0 w 2436"/>
                  <a:gd name="T7" fmla="*/ 0 h 514"/>
                  <a:gd name="T8" fmla="*/ 1218 w 2436"/>
                  <a:gd name="T9" fmla="*/ 250 h 5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14"/>
                  <a:gd name="T17" fmla="*/ 2436 w 2436"/>
                  <a:gd name="T18" fmla="*/ 514 h 5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14">
                    <a:moveTo>
                      <a:pt x="2436" y="502"/>
                    </a:moveTo>
                    <a:lnTo>
                      <a:pt x="2436" y="514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2436" y="502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1" name="Freeform 692"/>
              <p:cNvSpPr>
                <a:spLocks/>
              </p:cNvSpPr>
              <p:nvPr/>
            </p:nvSpPr>
            <p:spPr bwMode="auto">
              <a:xfrm>
                <a:off x="2227" y="1606"/>
                <a:ext cx="1219" cy="262"/>
              </a:xfrm>
              <a:custGeom>
                <a:avLst/>
                <a:gdLst>
                  <a:gd name="T0" fmla="*/ 1217 w 2440"/>
                  <a:gd name="T1" fmla="*/ 253 h 525"/>
                  <a:gd name="T2" fmla="*/ 1219 w 2440"/>
                  <a:gd name="T3" fmla="*/ 262 h 525"/>
                  <a:gd name="T4" fmla="*/ 2 w 2440"/>
                  <a:gd name="T5" fmla="*/ 7 h 525"/>
                  <a:gd name="T6" fmla="*/ 0 w 2440"/>
                  <a:gd name="T7" fmla="*/ 0 h 525"/>
                  <a:gd name="T8" fmla="*/ 1217 w 2440"/>
                  <a:gd name="T9" fmla="*/ 253 h 5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0"/>
                  <a:gd name="T16" fmla="*/ 0 h 525"/>
                  <a:gd name="T17" fmla="*/ 2440 w 2440"/>
                  <a:gd name="T18" fmla="*/ 525 h 5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0" h="525">
                    <a:moveTo>
                      <a:pt x="2435" y="506"/>
                    </a:moveTo>
                    <a:lnTo>
                      <a:pt x="2440" y="525"/>
                    </a:lnTo>
                    <a:lnTo>
                      <a:pt x="4" y="15"/>
                    </a:lnTo>
                    <a:lnTo>
                      <a:pt x="0" y="0"/>
                    </a:lnTo>
                    <a:lnTo>
                      <a:pt x="2435" y="506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2" name="Freeform 693"/>
              <p:cNvSpPr>
                <a:spLocks/>
              </p:cNvSpPr>
              <p:nvPr/>
            </p:nvSpPr>
            <p:spPr bwMode="auto">
              <a:xfrm>
                <a:off x="2227" y="1606"/>
                <a:ext cx="1218" cy="253"/>
              </a:xfrm>
              <a:custGeom>
                <a:avLst/>
                <a:gdLst>
                  <a:gd name="T0" fmla="*/ 1218 w 2436"/>
                  <a:gd name="T1" fmla="*/ 253 h 507"/>
                  <a:gd name="T2" fmla="*/ 1218 w 2436"/>
                  <a:gd name="T3" fmla="*/ 253 h 507"/>
                  <a:gd name="T4" fmla="*/ 0 w 2436"/>
                  <a:gd name="T5" fmla="*/ 2 h 507"/>
                  <a:gd name="T6" fmla="*/ 0 w 2436"/>
                  <a:gd name="T7" fmla="*/ 0 h 507"/>
                  <a:gd name="T8" fmla="*/ 1218 w 2436"/>
                  <a:gd name="T9" fmla="*/ 253 h 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07"/>
                  <a:gd name="T17" fmla="*/ 2436 w 2436"/>
                  <a:gd name="T18" fmla="*/ 507 h 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07">
                    <a:moveTo>
                      <a:pt x="2435" y="506"/>
                    </a:moveTo>
                    <a:lnTo>
                      <a:pt x="2436" y="50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435" y="506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3" name="Freeform 694"/>
              <p:cNvSpPr>
                <a:spLocks/>
              </p:cNvSpPr>
              <p:nvPr/>
            </p:nvSpPr>
            <p:spPr bwMode="auto">
              <a:xfrm>
                <a:off x="2227" y="1607"/>
                <a:ext cx="1218" cy="254"/>
              </a:xfrm>
              <a:custGeom>
                <a:avLst/>
                <a:gdLst>
                  <a:gd name="T0" fmla="*/ 1218 w 2436"/>
                  <a:gd name="T1" fmla="*/ 252 h 507"/>
                  <a:gd name="T2" fmla="*/ 1218 w 2436"/>
                  <a:gd name="T3" fmla="*/ 254 h 507"/>
                  <a:gd name="T4" fmla="*/ 0 w 2436"/>
                  <a:gd name="T5" fmla="*/ 1 h 507"/>
                  <a:gd name="T6" fmla="*/ 0 w 2436"/>
                  <a:gd name="T7" fmla="*/ 0 h 507"/>
                  <a:gd name="T8" fmla="*/ 1218 w 2436"/>
                  <a:gd name="T9" fmla="*/ 252 h 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07"/>
                  <a:gd name="T17" fmla="*/ 2436 w 2436"/>
                  <a:gd name="T18" fmla="*/ 507 h 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07">
                    <a:moveTo>
                      <a:pt x="2436" y="503"/>
                    </a:moveTo>
                    <a:lnTo>
                      <a:pt x="2436" y="507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503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4" name="Freeform 695"/>
              <p:cNvSpPr>
                <a:spLocks/>
              </p:cNvSpPr>
              <p:nvPr/>
            </p:nvSpPr>
            <p:spPr bwMode="auto">
              <a:xfrm>
                <a:off x="2227" y="1608"/>
                <a:ext cx="1218" cy="254"/>
              </a:xfrm>
              <a:custGeom>
                <a:avLst/>
                <a:gdLst>
                  <a:gd name="T0" fmla="*/ 1218 w 2436"/>
                  <a:gd name="T1" fmla="*/ 253 h 509"/>
                  <a:gd name="T2" fmla="*/ 1218 w 2436"/>
                  <a:gd name="T3" fmla="*/ 254 h 509"/>
                  <a:gd name="T4" fmla="*/ 1 w 2436"/>
                  <a:gd name="T5" fmla="*/ 1 h 509"/>
                  <a:gd name="T6" fmla="*/ 0 w 2436"/>
                  <a:gd name="T7" fmla="*/ 0 h 509"/>
                  <a:gd name="T8" fmla="*/ 1218 w 2436"/>
                  <a:gd name="T9" fmla="*/ 253 h 5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09"/>
                  <a:gd name="T17" fmla="*/ 2436 w 2436"/>
                  <a:gd name="T18" fmla="*/ 509 h 5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09">
                    <a:moveTo>
                      <a:pt x="2436" y="506"/>
                    </a:moveTo>
                    <a:lnTo>
                      <a:pt x="2436" y="509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06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5" name="Freeform 696"/>
              <p:cNvSpPr>
                <a:spLocks/>
              </p:cNvSpPr>
              <p:nvPr/>
            </p:nvSpPr>
            <p:spPr bwMode="auto">
              <a:xfrm>
                <a:off x="2228" y="1609"/>
                <a:ext cx="1218" cy="254"/>
              </a:xfrm>
              <a:custGeom>
                <a:avLst/>
                <a:gdLst>
                  <a:gd name="T0" fmla="*/ 1217 w 2436"/>
                  <a:gd name="T1" fmla="*/ 254 h 508"/>
                  <a:gd name="T2" fmla="*/ 1218 w 2436"/>
                  <a:gd name="T3" fmla="*/ 254 h 508"/>
                  <a:gd name="T4" fmla="*/ 0 w 2436"/>
                  <a:gd name="T5" fmla="*/ 1 h 508"/>
                  <a:gd name="T6" fmla="*/ 0 w 2436"/>
                  <a:gd name="T7" fmla="*/ 0 h 508"/>
                  <a:gd name="T8" fmla="*/ 1217 w 2436"/>
                  <a:gd name="T9" fmla="*/ 254 h 5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08"/>
                  <a:gd name="T17" fmla="*/ 2436 w 2436"/>
                  <a:gd name="T18" fmla="*/ 508 h 5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08">
                    <a:moveTo>
                      <a:pt x="2434" y="507"/>
                    </a:moveTo>
                    <a:lnTo>
                      <a:pt x="2436" y="50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434" y="507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6" name="Freeform 697"/>
              <p:cNvSpPr>
                <a:spLocks/>
              </p:cNvSpPr>
              <p:nvPr/>
            </p:nvSpPr>
            <p:spPr bwMode="auto">
              <a:xfrm>
                <a:off x="2228" y="1610"/>
                <a:ext cx="1218" cy="255"/>
              </a:xfrm>
              <a:custGeom>
                <a:avLst/>
                <a:gdLst>
                  <a:gd name="T0" fmla="*/ 1218 w 2436"/>
                  <a:gd name="T1" fmla="*/ 253 h 510"/>
                  <a:gd name="T2" fmla="*/ 1218 w 2436"/>
                  <a:gd name="T3" fmla="*/ 255 h 510"/>
                  <a:gd name="T4" fmla="*/ 0 w 2436"/>
                  <a:gd name="T5" fmla="*/ 2 h 510"/>
                  <a:gd name="T6" fmla="*/ 0 w 2436"/>
                  <a:gd name="T7" fmla="*/ 0 h 510"/>
                  <a:gd name="T8" fmla="*/ 1218 w 2436"/>
                  <a:gd name="T9" fmla="*/ 253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10"/>
                  <a:gd name="T17" fmla="*/ 2436 w 2436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10">
                    <a:moveTo>
                      <a:pt x="2436" y="506"/>
                    </a:moveTo>
                    <a:lnTo>
                      <a:pt x="2436" y="51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436" y="506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7" name="Freeform 698"/>
              <p:cNvSpPr>
                <a:spLocks/>
              </p:cNvSpPr>
              <p:nvPr/>
            </p:nvSpPr>
            <p:spPr bwMode="auto">
              <a:xfrm>
                <a:off x="2228" y="1612"/>
                <a:ext cx="1218" cy="255"/>
              </a:xfrm>
              <a:custGeom>
                <a:avLst/>
                <a:gdLst>
                  <a:gd name="T0" fmla="*/ 1217 w 2438"/>
                  <a:gd name="T1" fmla="*/ 254 h 510"/>
                  <a:gd name="T2" fmla="*/ 1218 w 2438"/>
                  <a:gd name="T3" fmla="*/ 255 h 510"/>
                  <a:gd name="T4" fmla="*/ 1 w 2438"/>
                  <a:gd name="T5" fmla="*/ 1 h 510"/>
                  <a:gd name="T6" fmla="*/ 0 w 2438"/>
                  <a:gd name="T7" fmla="*/ 0 h 510"/>
                  <a:gd name="T8" fmla="*/ 1217 w 2438"/>
                  <a:gd name="T9" fmla="*/ 254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510"/>
                  <a:gd name="T17" fmla="*/ 2438 w 2438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510">
                    <a:moveTo>
                      <a:pt x="2436" y="507"/>
                    </a:moveTo>
                    <a:lnTo>
                      <a:pt x="2438" y="51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07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8" name="Freeform 699"/>
              <p:cNvSpPr>
                <a:spLocks/>
              </p:cNvSpPr>
              <p:nvPr/>
            </p:nvSpPr>
            <p:spPr bwMode="auto">
              <a:xfrm>
                <a:off x="2228" y="1612"/>
                <a:ext cx="1218" cy="256"/>
              </a:xfrm>
              <a:custGeom>
                <a:avLst/>
                <a:gdLst>
                  <a:gd name="T0" fmla="*/ 1218 w 2436"/>
                  <a:gd name="T1" fmla="*/ 254 h 511"/>
                  <a:gd name="T2" fmla="*/ 1218 w 2436"/>
                  <a:gd name="T3" fmla="*/ 256 h 511"/>
                  <a:gd name="T4" fmla="*/ 0 w 2436"/>
                  <a:gd name="T5" fmla="*/ 1 h 511"/>
                  <a:gd name="T6" fmla="*/ 0 w 2436"/>
                  <a:gd name="T7" fmla="*/ 0 h 511"/>
                  <a:gd name="T8" fmla="*/ 1218 w 2436"/>
                  <a:gd name="T9" fmla="*/ 254 h 5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11"/>
                  <a:gd name="T17" fmla="*/ 2436 w 2436"/>
                  <a:gd name="T18" fmla="*/ 511 h 5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11">
                    <a:moveTo>
                      <a:pt x="2436" y="508"/>
                    </a:moveTo>
                    <a:lnTo>
                      <a:pt x="2436" y="51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508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9" name="Freeform 700"/>
              <p:cNvSpPr>
                <a:spLocks/>
              </p:cNvSpPr>
              <p:nvPr/>
            </p:nvSpPr>
            <p:spPr bwMode="auto">
              <a:xfrm>
                <a:off x="2228" y="1613"/>
                <a:ext cx="1222" cy="264"/>
              </a:xfrm>
              <a:custGeom>
                <a:avLst/>
                <a:gdLst>
                  <a:gd name="T0" fmla="*/ 1219 w 2442"/>
                  <a:gd name="T1" fmla="*/ 255 h 527"/>
                  <a:gd name="T2" fmla="*/ 1222 w 2442"/>
                  <a:gd name="T3" fmla="*/ 264 h 527"/>
                  <a:gd name="T4" fmla="*/ 3 w 2442"/>
                  <a:gd name="T5" fmla="*/ 7 h 527"/>
                  <a:gd name="T6" fmla="*/ 0 w 2442"/>
                  <a:gd name="T7" fmla="*/ 0 h 527"/>
                  <a:gd name="T8" fmla="*/ 1219 w 2442"/>
                  <a:gd name="T9" fmla="*/ 255 h 5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2"/>
                  <a:gd name="T16" fmla="*/ 0 h 527"/>
                  <a:gd name="T17" fmla="*/ 2442 w 2442"/>
                  <a:gd name="T18" fmla="*/ 527 h 5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2" h="527">
                    <a:moveTo>
                      <a:pt x="2436" y="510"/>
                    </a:moveTo>
                    <a:lnTo>
                      <a:pt x="2442" y="527"/>
                    </a:lnTo>
                    <a:lnTo>
                      <a:pt x="6" y="14"/>
                    </a:lnTo>
                    <a:lnTo>
                      <a:pt x="0" y="0"/>
                    </a:lnTo>
                    <a:lnTo>
                      <a:pt x="2436" y="510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0" name="Freeform 701"/>
              <p:cNvSpPr>
                <a:spLocks/>
              </p:cNvSpPr>
              <p:nvPr/>
            </p:nvSpPr>
            <p:spPr bwMode="auto">
              <a:xfrm>
                <a:off x="2228" y="1613"/>
                <a:ext cx="1219" cy="256"/>
              </a:xfrm>
              <a:custGeom>
                <a:avLst/>
                <a:gdLst>
                  <a:gd name="T0" fmla="*/ 1218 w 2437"/>
                  <a:gd name="T1" fmla="*/ 255 h 512"/>
                  <a:gd name="T2" fmla="*/ 1219 w 2437"/>
                  <a:gd name="T3" fmla="*/ 256 h 512"/>
                  <a:gd name="T4" fmla="*/ 1 w 2437"/>
                  <a:gd name="T5" fmla="*/ 2 h 512"/>
                  <a:gd name="T6" fmla="*/ 0 w 2437"/>
                  <a:gd name="T7" fmla="*/ 0 h 512"/>
                  <a:gd name="T8" fmla="*/ 1218 w 2437"/>
                  <a:gd name="T9" fmla="*/ 255 h 5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7"/>
                  <a:gd name="T16" fmla="*/ 0 h 512"/>
                  <a:gd name="T17" fmla="*/ 2437 w 2437"/>
                  <a:gd name="T18" fmla="*/ 512 h 5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7" h="512">
                    <a:moveTo>
                      <a:pt x="2436" y="510"/>
                    </a:moveTo>
                    <a:lnTo>
                      <a:pt x="2437" y="512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436" y="510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1" name="Freeform 702"/>
              <p:cNvSpPr>
                <a:spLocks/>
              </p:cNvSpPr>
              <p:nvPr/>
            </p:nvSpPr>
            <p:spPr bwMode="auto">
              <a:xfrm>
                <a:off x="2229" y="1615"/>
                <a:ext cx="1218" cy="256"/>
              </a:xfrm>
              <a:custGeom>
                <a:avLst/>
                <a:gdLst>
                  <a:gd name="T0" fmla="*/ 1218 w 2436"/>
                  <a:gd name="T1" fmla="*/ 254 h 511"/>
                  <a:gd name="T2" fmla="*/ 1218 w 2436"/>
                  <a:gd name="T3" fmla="*/ 256 h 511"/>
                  <a:gd name="T4" fmla="*/ 0 w 2436"/>
                  <a:gd name="T5" fmla="*/ 1 h 511"/>
                  <a:gd name="T6" fmla="*/ 0 w 2436"/>
                  <a:gd name="T7" fmla="*/ 0 h 511"/>
                  <a:gd name="T8" fmla="*/ 1218 w 2436"/>
                  <a:gd name="T9" fmla="*/ 254 h 5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6"/>
                  <a:gd name="T16" fmla="*/ 0 h 511"/>
                  <a:gd name="T17" fmla="*/ 2436 w 2436"/>
                  <a:gd name="T18" fmla="*/ 511 h 5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6" h="511">
                    <a:moveTo>
                      <a:pt x="2436" y="508"/>
                    </a:moveTo>
                    <a:lnTo>
                      <a:pt x="2436" y="51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436" y="508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2" name="Freeform 703"/>
              <p:cNvSpPr>
                <a:spLocks/>
              </p:cNvSpPr>
              <p:nvPr/>
            </p:nvSpPr>
            <p:spPr bwMode="auto">
              <a:xfrm>
                <a:off x="2229" y="1616"/>
                <a:ext cx="1219" cy="256"/>
              </a:xfrm>
              <a:custGeom>
                <a:avLst/>
                <a:gdLst>
                  <a:gd name="T0" fmla="*/ 1218 w 2438"/>
                  <a:gd name="T1" fmla="*/ 254 h 514"/>
                  <a:gd name="T2" fmla="*/ 1219 w 2438"/>
                  <a:gd name="T3" fmla="*/ 256 h 514"/>
                  <a:gd name="T4" fmla="*/ 1 w 2438"/>
                  <a:gd name="T5" fmla="*/ 1 h 514"/>
                  <a:gd name="T6" fmla="*/ 0 w 2438"/>
                  <a:gd name="T7" fmla="*/ 0 h 514"/>
                  <a:gd name="T8" fmla="*/ 1218 w 2438"/>
                  <a:gd name="T9" fmla="*/ 254 h 5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514"/>
                  <a:gd name="T17" fmla="*/ 2438 w 2438"/>
                  <a:gd name="T18" fmla="*/ 514 h 5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514">
                    <a:moveTo>
                      <a:pt x="2436" y="510"/>
                    </a:moveTo>
                    <a:lnTo>
                      <a:pt x="2438" y="51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10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3" name="Freeform 704"/>
              <p:cNvSpPr>
                <a:spLocks/>
              </p:cNvSpPr>
              <p:nvPr/>
            </p:nvSpPr>
            <p:spPr bwMode="auto">
              <a:xfrm>
                <a:off x="2230" y="1616"/>
                <a:ext cx="1219" cy="258"/>
              </a:xfrm>
              <a:custGeom>
                <a:avLst/>
                <a:gdLst>
                  <a:gd name="T0" fmla="*/ 1218 w 2438"/>
                  <a:gd name="T1" fmla="*/ 256 h 515"/>
                  <a:gd name="T2" fmla="*/ 1219 w 2438"/>
                  <a:gd name="T3" fmla="*/ 258 h 515"/>
                  <a:gd name="T4" fmla="*/ 0 w 2438"/>
                  <a:gd name="T5" fmla="*/ 2 h 515"/>
                  <a:gd name="T6" fmla="*/ 0 w 2438"/>
                  <a:gd name="T7" fmla="*/ 0 h 515"/>
                  <a:gd name="T8" fmla="*/ 1218 w 2438"/>
                  <a:gd name="T9" fmla="*/ 256 h 5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515"/>
                  <a:gd name="T17" fmla="*/ 2438 w 2438"/>
                  <a:gd name="T18" fmla="*/ 515 h 5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515">
                    <a:moveTo>
                      <a:pt x="2436" y="512"/>
                    </a:moveTo>
                    <a:lnTo>
                      <a:pt x="2438" y="51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436" y="512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4" name="Freeform 705"/>
              <p:cNvSpPr>
                <a:spLocks/>
              </p:cNvSpPr>
              <p:nvPr/>
            </p:nvSpPr>
            <p:spPr bwMode="auto">
              <a:xfrm>
                <a:off x="2230" y="1618"/>
                <a:ext cx="1219" cy="257"/>
              </a:xfrm>
              <a:custGeom>
                <a:avLst/>
                <a:gdLst>
                  <a:gd name="T0" fmla="*/ 1219 w 2438"/>
                  <a:gd name="T1" fmla="*/ 256 h 514"/>
                  <a:gd name="T2" fmla="*/ 1219 w 2438"/>
                  <a:gd name="T3" fmla="*/ 257 h 514"/>
                  <a:gd name="T4" fmla="*/ 1 w 2438"/>
                  <a:gd name="T5" fmla="*/ 1 h 514"/>
                  <a:gd name="T6" fmla="*/ 0 w 2438"/>
                  <a:gd name="T7" fmla="*/ 0 h 514"/>
                  <a:gd name="T8" fmla="*/ 1219 w 2438"/>
                  <a:gd name="T9" fmla="*/ 256 h 5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514"/>
                  <a:gd name="T17" fmla="*/ 2438 w 2438"/>
                  <a:gd name="T18" fmla="*/ 514 h 5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514">
                    <a:moveTo>
                      <a:pt x="2438" y="512"/>
                    </a:moveTo>
                    <a:lnTo>
                      <a:pt x="2438" y="51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8" y="512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5" name="Freeform 706"/>
              <p:cNvSpPr>
                <a:spLocks/>
              </p:cNvSpPr>
              <p:nvPr/>
            </p:nvSpPr>
            <p:spPr bwMode="auto">
              <a:xfrm>
                <a:off x="2231" y="1619"/>
                <a:ext cx="1219" cy="258"/>
              </a:xfrm>
              <a:custGeom>
                <a:avLst/>
                <a:gdLst>
                  <a:gd name="T0" fmla="*/ 1218 w 2437"/>
                  <a:gd name="T1" fmla="*/ 256 h 515"/>
                  <a:gd name="T2" fmla="*/ 1219 w 2437"/>
                  <a:gd name="T3" fmla="*/ 258 h 515"/>
                  <a:gd name="T4" fmla="*/ 1 w 2437"/>
                  <a:gd name="T5" fmla="*/ 1 h 515"/>
                  <a:gd name="T6" fmla="*/ 0 w 2437"/>
                  <a:gd name="T7" fmla="*/ 0 h 515"/>
                  <a:gd name="T8" fmla="*/ 1218 w 2437"/>
                  <a:gd name="T9" fmla="*/ 256 h 5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7"/>
                  <a:gd name="T16" fmla="*/ 0 h 515"/>
                  <a:gd name="T17" fmla="*/ 2437 w 2437"/>
                  <a:gd name="T18" fmla="*/ 515 h 5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7" h="515">
                    <a:moveTo>
                      <a:pt x="2436" y="512"/>
                    </a:moveTo>
                    <a:lnTo>
                      <a:pt x="2437" y="515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436" y="512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6" name="Freeform 707"/>
              <p:cNvSpPr>
                <a:spLocks/>
              </p:cNvSpPr>
              <p:nvPr/>
            </p:nvSpPr>
            <p:spPr bwMode="auto">
              <a:xfrm>
                <a:off x="2232" y="1620"/>
                <a:ext cx="1222" cy="264"/>
              </a:xfrm>
              <a:custGeom>
                <a:avLst/>
                <a:gdLst>
                  <a:gd name="T0" fmla="*/ 1218 w 2445"/>
                  <a:gd name="T1" fmla="*/ 257 h 528"/>
                  <a:gd name="T2" fmla="*/ 1222 w 2445"/>
                  <a:gd name="T3" fmla="*/ 264 h 528"/>
                  <a:gd name="T4" fmla="*/ 4 w 2445"/>
                  <a:gd name="T5" fmla="*/ 5 h 528"/>
                  <a:gd name="T6" fmla="*/ 0 w 2445"/>
                  <a:gd name="T7" fmla="*/ 0 h 528"/>
                  <a:gd name="T8" fmla="*/ 1218 w 2445"/>
                  <a:gd name="T9" fmla="*/ 257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5"/>
                  <a:gd name="T16" fmla="*/ 0 h 528"/>
                  <a:gd name="T17" fmla="*/ 2445 w 2445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5" h="528">
                    <a:moveTo>
                      <a:pt x="2436" y="513"/>
                    </a:moveTo>
                    <a:lnTo>
                      <a:pt x="2445" y="528"/>
                    </a:lnTo>
                    <a:lnTo>
                      <a:pt x="9" y="11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7" name="Freeform 708"/>
              <p:cNvSpPr>
                <a:spLocks/>
              </p:cNvSpPr>
              <p:nvPr/>
            </p:nvSpPr>
            <p:spPr bwMode="auto">
              <a:xfrm>
                <a:off x="2232" y="1620"/>
                <a:ext cx="1219" cy="258"/>
              </a:xfrm>
              <a:custGeom>
                <a:avLst/>
                <a:gdLst>
                  <a:gd name="T0" fmla="*/ 1218 w 2438"/>
                  <a:gd name="T1" fmla="*/ 257 h 516"/>
                  <a:gd name="T2" fmla="*/ 1219 w 2438"/>
                  <a:gd name="T3" fmla="*/ 258 h 516"/>
                  <a:gd name="T4" fmla="*/ 1 w 2438"/>
                  <a:gd name="T5" fmla="*/ 1 h 516"/>
                  <a:gd name="T6" fmla="*/ 0 w 2438"/>
                  <a:gd name="T7" fmla="*/ 0 h 516"/>
                  <a:gd name="T8" fmla="*/ 1218 w 2438"/>
                  <a:gd name="T9" fmla="*/ 257 h 5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516"/>
                  <a:gd name="T17" fmla="*/ 2438 w 2438"/>
                  <a:gd name="T18" fmla="*/ 516 h 5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516">
                    <a:moveTo>
                      <a:pt x="2436" y="513"/>
                    </a:moveTo>
                    <a:lnTo>
                      <a:pt x="2438" y="5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8" name="Freeform 709"/>
              <p:cNvSpPr>
                <a:spLocks/>
              </p:cNvSpPr>
              <p:nvPr/>
            </p:nvSpPr>
            <p:spPr bwMode="auto">
              <a:xfrm>
                <a:off x="2233" y="1621"/>
                <a:ext cx="1218" cy="258"/>
              </a:xfrm>
              <a:custGeom>
                <a:avLst/>
                <a:gdLst>
                  <a:gd name="T0" fmla="*/ 1217 w 2438"/>
                  <a:gd name="T1" fmla="*/ 257 h 515"/>
                  <a:gd name="T2" fmla="*/ 1218 w 2438"/>
                  <a:gd name="T3" fmla="*/ 258 h 515"/>
                  <a:gd name="T4" fmla="*/ 1 w 2438"/>
                  <a:gd name="T5" fmla="*/ 1 h 515"/>
                  <a:gd name="T6" fmla="*/ 0 w 2438"/>
                  <a:gd name="T7" fmla="*/ 0 h 515"/>
                  <a:gd name="T8" fmla="*/ 1217 w 2438"/>
                  <a:gd name="T9" fmla="*/ 257 h 5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515"/>
                  <a:gd name="T17" fmla="*/ 2438 w 2438"/>
                  <a:gd name="T18" fmla="*/ 515 h 5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515">
                    <a:moveTo>
                      <a:pt x="2436" y="513"/>
                    </a:moveTo>
                    <a:lnTo>
                      <a:pt x="2438" y="51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4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9" name="Freeform 710"/>
              <p:cNvSpPr>
                <a:spLocks/>
              </p:cNvSpPr>
              <p:nvPr/>
            </p:nvSpPr>
            <p:spPr bwMode="auto">
              <a:xfrm>
                <a:off x="2233" y="1622"/>
                <a:ext cx="1219" cy="259"/>
              </a:xfrm>
              <a:custGeom>
                <a:avLst/>
                <a:gdLst>
                  <a:gd name="T0" fmla="*/ 1218 w 2437"/>
                  <a:gd name="T1" fmla="*/ 257 h 516"/>
                  <a:gd name="T2" fmla="*/ 1219 w 2437"/>
                  <a:gd name="T3" fmla="*/ 259 h 516"/>
                  <a:gd name="T4" fmla="*/ 1 w 2437"/>
                  <a:gd name="T5" fmla="*/ 1 h 516"/>
                  <a:gd name="T6" fmla="*/ 0 w 2437"/>
                  <a:gd name="T7" fmla="*/ 0 h 516"/>
                  <a:gd name="T8" fmla="*/ 1218 w 2437"/>
                  <a:gd name="T9" fmla="*/ 257 h 5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7"/>
                  <a:gd name="T16" fmla="*/ 0 h 516"/>
                  <a:gd name="T17" fmla="*/ 2437 w 2437"/>
                  <a:gd name="T18" fmla="*/ 516 h 5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7" h="516">
                    <a:moveTo>
                      <a:pt x="2436" y="513"/>
                    </a:moveTo>
                    <a:lnTo>
                      <a:pt x="2437" y="516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2436" y="513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0" name="Freeform 711"/>
              <p:cNvSpPr>
                <a:spLocks/>
              </p:cNvSpPr>
              <p:nvPr/>
            </p:nvSpPr>
            <p:spPr bwMode="auto">
              <a:xfrm>
                <a:off x="2234" y="1623"/>
                <a:ext cx="1219" cy="259"/>
              </a:xfrm>
              <a:custGeom>
                <a:avLst/>
                <a:gdLst>
                  <a:gd name="T0" fmla="*/ 1218 w 2438"/>
                  <a:gd name="T1" fmla="*/ 257 h 519"/>
                  <a:gd name="T2" fmla="*/ 1219 w 2438"/>
                  <a:gd name="T3" fmla="*/ 259 h 519"/>
                  <a:gd name="T4" fmla="*/ 1 w 2438"/>
                  <a:gd name="T5" fmla="*/ 2 h 519"/>
                  <a:gd name="T6" fmla="*/ 0 w 2438"/>
                  <a:gd name="T7" fmla="*/ 0 h 519"/>
                  <a:gd name="T8" fmla="*/ 1218 w 2438"/>
                  <a:gd name="T9" fmla="*/ 257 h 5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519"/>
                  <a:gd name="T17" fmla="*/ 2438 w 2438"/>
                  <a:gd name="T18" fmla="*/ 519 h 5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519">
                    <a:moveTo>
                      <a:pt x="2436" y="515"/>
                    </a:moveTo>
                    <a:lnTo>
                      <a:pt x="2438" y="51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436" y="515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1" name="Freeform 712"/>
              <p:cNvSpPr>
                <a:spLocks/>
              </p:cNvSpPr>
              <p:nvPr/>
            </p:nvSpPr>
            <p:spPr bwMode="auto">
              <a:xfrm>
                <a:off x="2235" y="1625"/>
                <a:ext cx="1219" cy="259"/>
              </a:xfrm>
              <a:custGeom>
                <a:avLst/>
                <a:gdLst>
                  <a:gd name="T0" fmla="*/ 1218 w 2438"/>
                  <a:gd name="T1" fmla="*/ 258 h 518"/>
                  <a:gd name="T2" fmla="*/ 1219 w 2438"/>
                  <a:gd name="T3" fmla="*/ 259 h 518"/>
                  <a:gd name="T4" fmla="*/ 1 w 2438"/>
                  <a:gd name="T5" fmla="*/ 1 h 518"/>
                  <a:gd name="T6" fmla="*/ 0 w 2438"/>
                  <a:gd name="T7" fmla="*/ 0 h 518"/>
                  <a:gd name="T8" fmla="*/ 1218 w 2438"/>
                  <a:gd name="T9" fmla="*/ 258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8"/>
                  <a:gd name="T16" fmla="*/ 0 h 518"/>
                  <a:gd name="T17" fmla="*/ 2438 w 2438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8" h="518">
                    <a:moveTo>
                      <a:pt x="2436" y="515"/>
                    </a:moveTo>
                    <a:lnTo>
                      <a:pt x="2438" y="518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436" y="515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2" name="Freeform 713"/>
              <p:cNvSpPr>
                <a:spLocks/>
              </p:cNvSpPr>
              <p:nvPr/>
            </p:nvSpPr>
            <p:spPr bwMode="auto">
              <a:xfrm>
                <a:off x="2236" y="1626"/>
                <a:ext cx="1224" cy="263"/>
              </a:xfrm>
              <a:custGeom>
                <a:avLst/>
                <a:gdLst>
                  <a:gd name="T0" fmla="*/ 1218 w 2447"/>
                  <a:gd name="T1" fmla="*/ 258 h 527"/>
                  <a:gd name="T2" fmla="*/ 1224 w 2447"/>
                  <a:gd name="T3" fmla="*/ 263 h 527"/>
                  <a:gd name="T4" fmla="*/ 5 w 2447"/>
                  <a:gd name="T5" fmla="*/ 4 h 527"/>
                  <a:gd name="T6" fmla="*/ 0 w 2447"/>
                  <a:gd name="T7" fmla="*/ 0 h 527"/>
                  <a:gd name="T8" fmla="*/ 1218 w 2447"/>
                  <a:gd name="T9" fmla="*/ 258 h 5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7"/>
                  <a:gd name="T16" fmla="*/ 0 h 527"/>
                  <a:gd name="T17" fmla="*/ 2447 w 2447"/>
                  <a:gd name="T18" fmla="*/ 527 h 5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7" h="527">
                    <a:moveTo>
                      <a:pt x="2436" y="517"/>
                    </a:moveTo>
                    <a:lnTo>
                      <a:pt x="2447" y="527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2436" y="517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3" name="Freeform 714"/>
              <p:cNvSpPr>
                <a:spLocks/>
              </p:cNvSpPr>
              <p:nvPr/>
            </p:nvSpPr>
            <p:spPr bwMode="auto">
              <a:xfrm>
                <a:off x="2236" y="1626"/>
                <a:ext cx="1220" cy="260"/>
              </a:xfrm>
              <a:custGeom>
                <a:avLst/>
                <a:gdLst>
                  <a:gd name="T0" fmla="*/ 1218 w 2441"/>
                  <a:gd name="T1" fmla="*/ 259 h 520"/>
                  <a:gd name="T2" fmla="*/ 1220 w 2441"/>
                  <a:gd name="T3" fmla="*/ 260 h 520"/>
                  <a:gd name="T4" fmla="*/ 1 w 2441"/>
                  <a:gd name="T5" fmla="*/ 2 h 520"/>
                  <a:gd name="T6" fmla="*/ 0 w 2441"/>
                  <a:gd name="T7" fmla="*/ 0 h 520"/>
                  <a:gd name="T8" fmla="*/ 1218 w 2441"/>
                  <a:gd name="T9" fmla="*/ 259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1"/>
                  <a:gd name="T16" fmla="*/ 0 h 520"/>
                  <a:gd name="T17" fmla="*/ 2441 w 2441"/>
                  <a:gd name="T18" fmla="*/ 520 h 5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1" h="520">
                    <a:moveTo>
                      <a:pt x="2436" y="517"/>
                    </a:moveTo>
                    <a:lnTo>
                      <a:pt x="2441" y="520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2436" y="517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4" name="Freeform 715"/>
              <p:cNvSpPr>
                <a:spLocks/>
              </p:cNvSpPr>
              <p:nvPr/>
            </p:nvSpPr>
            <p:spPr bwMode="auto">
              <a:xfrm>
                <a:off x="2238" y="1627"/>
                <a:ext cx="1220" cy="260"/>
              </a:xfrm>
              <a:custGeom>
                <a:avLst/>
                <a:gdLst>
                  <a:gd name="T0" fmla="*/ 1219 w 2441"/>
                  <a:gd name="T1" fmla="*/ 258 h 520"/>
                  <a:gd name="T2" fmla="*/ 1220 w 2441"/>
                  <a:gd name="T3" fmla="*/ 260 h 520"/>
                  <a:gd name="T4" fmla="*/ 1 w 2441"/>
                  <a:gd name="T5" fmla="*/ 1 h 520"/>
                  <a:gd name="T6" fmla="*/ 0 w 2441"/>
                  <a:gd name="T7" fmla="*/ 0 h 520"/>
                  <a:gd name="T8" fmla="*/ 1219 w 2441"/>
                  <a:gd name="T9" fmla="*/ 258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1"/>
                  <a:gd name="T16" fmla="*/ 0 h 520"/>
                  <a:gd name="T17" fmla="*/ 2441 w 2441"/>
                  <a:gd name="T18" fmla="*/ 520 h 5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1" h="520">
                    <a:moveTo>
                      <a:pt x="2438" y="516"/>
                    </a:moveTo>
                    <a:lnTo>
                      <a:pt x="2441" y="520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2438" y="516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5" name="Freeform 716"/>
              <p:cNvSpPr>
                <a:spLocks/>
              </p:cNvSpPr>
              <p:nvPr/>
            </p:nvSpPr>
            <p:spPr bwMode="auto">
              <a:xfrm>
                <a:off x="2239" y="1628"/>
                <a:ext cx="1221" cy="261"/>
              </a:xfrm>
              <a:custGeom>
                <a:avLst/>
                <a:gdLst>
                  <a:gd name="T0" fmla="*/ 1219 w 2441"/>
                  <a:gd name="T1" fmla="*/ 260 h 522"/>
                  <a:gd name="T2" fmla="*/ 1221 w 2441"/>
                  <a:gd name="T3" fmla="*/ 261 h 522"/>
                  <a:gd name="T4" fmla="*/ 2 w 2441"/>
                  <a:gd name="T5" fmla="*/ 2 h 522"/>
                  <a:gd name="T6" fmla="*/ 0 w 2441"/>
                  <a:gd name="T7" fmla="*/ 0 h 522"/>
                  <a:gd name="T8" fmla="*/ 1219 w 2441"/>
                  <a:gd name="T9" fmla="*/ 260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1"/>
                  <a:gd name="T16" fmla="*/ 0 h 522"/>
                  <a:gd name="T17" fmla="*/ 2441 w 2441"/>
                  <a:gd name="T18" fmla="*/ 522 h 5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1" h="522">
                    <a:moveTo>
                      <a:pt x="2438" y="519"/>
                    </a:moveTo>
                    <a:lnTo>
                      <a:pt x="2441" y="522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2438" y="519"/>
                    </a:lnTo>
                    <a:close/>
                  </a:path>
                </a:pathLst>
              </a:custGeom>
              <a:solidFill>
                <a:srgbClr val="BE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6" name="Freeform 717"/>
              <p:cNvSpPr>
                <a:spLocks/>
              </p:cNvSpPr>
              <p:nvPr/>
            </p:nvSpPr>
            <p:spPr bwMode="auto">
              <a:xfrm>
                <a:off x="2241" y="1630"/>
                <a:ext cx="1225" cy="263"/>
              </a:xfrm>
              <a:custGeom>
                <a:avLst/>
                <a:gdLst>
                  <a:gd name="T0" fmla="*/ 1218 w 2451"/>
                  <a:gd name="T1" fmla="*/ 259 h 526"/>
                  <a:gd name="T2" fmla="*/ 1225 w 2451"/>
                  <a:gd name="T3" fmla="*/ 263 h 526"/>
                  <a:gd name="T4" fmla="*/ 5 w 2451"/>
                  <a:gd name="T5" fmla="*/ 3 h 526"/>
                  <a:gd name="T6" fmla="*/ 0 w 2451"/>
                  <a:gd name="T7" fmla="*/ 0 h 526"/>
                  <a:gd name="T8" fmla="*/ 1218 w 2451"/>
                  <a:gd name="T9" fmla="*/ 259 h 5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51"/>
                  <a:gd name="T16" fmla="*/ 0 h 526"/>
                  <a:gd name="T17" fmla="*/ 2451 w 2451"/>
                  <a:gd name="T18" fmla="*/ 526 h 5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51" h="526">
                    <a:moveTo>
                      <a:pt x="2437" y="518"/>
                    </a:moveTo>
                    <a:lnTo>
                      <a:pt x="2451" y="52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437" y="51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7" name="Freeform 718"/>
              <p:cNvSpPr>
                <a:spLocks/>
              </p:cNvSpPr>
              <p:nvPr/>
            </p:nvSpPr>
            <p:spPr bwMode="auto">
              <a:xfrm>
                <a:off x="2241" y="1630"/>
                <a:ext cx="1222" cy="261"/>
              </a:xfrm>
              <a:custGeom>
                <a:avLst/>
                <a:gdLst>
                  <a:gd name="T0" fmla="*/ 1219 w 2444"/>
                  <a:gd name="T1" fmla="*/ 259 h 523"/>
                  <a:gd name="T2" fmla="*/ 1222 w 2444"/>
                  <a:gd name="T3" fmla="*/ 261 h 523"/>
                  <a:gd name="T4" fmla="*/ 2 w 2444"/>
                  <a:gd name="T5" fmla="*/ 1 h 523"/>
                  <a:gd name="T6" fmla="*/ 0 w 2444"/>
                  <a:gd name="T7" fmla="*/ 0 h 523"/>
                  <a:gd name="T8" fmla="*/ 1219 w 2444"/>
                  <a:gd name="T9" fmla="*/ 259 h 5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4"/>
                  <a:gd name="T16" fmla="*/ 0 h 523"/>
                  <a:gd name="T17" fmla="*/ 2444 w 2444"/>
                  <a:gd name="T18" fmla="*/ 523 h 5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4" h="523">
                    <a:moveTo>
                      <a:pt x="2437" y="518"/>
                    </a:moveTo>
                    <a:lnTo>
                      <a:pt x="2444" y="523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2437" y="518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8" name="Freeform 719"/>
              <p:cNvSpPr>
                <a:spLocks/>
              </p:cNvSpPr>
              <p:nvPr/>
            </p:nvSpPr>
            <p:spPr bwMode="auto">
              <a:xfrm>
                <a:off x="2243" y="1631"/>
                <a:ext cx="1223" cy="262"/>
              </a:xfrm>
              <a:custGeom>
                <a:avLst/>
                <a:gdLst>
                  <a:gd name="T0" fmla="*/ 1220 w 2446"/>
                  <a:gd name="T1" fmla="*/ 260 h 523"/>
                  <a:gd name="T2" fmla="*/ 1223 w 2446"/>
                  <a:gd name="T3" fmla="*/ 262 h 523"/>
                  <a:gd name="T4" fmla="*/ 3 w 2446"/>
                  <a:gd name="T5" fmla="*/ 2 h 523"/>
                  <a:gd name="T6" fmla="*/ 0 w 2446"/>
                  <a:gd name="T7" fmla="*/ 0 h 523"/>
                  <a:gd name="T8" fmla="*/ 1220 w 2446"/>
                  <a:gd name="T9" fmla="*/ 260 h 5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6"/>
                  <a:gd name="T16" fmla="*/ 0 h 523"/>
                  <a:gd name="T17" fmla="*/ 2446 w 2446"/>
                  <a:gd name="T18" fmla="*/ 523 h 5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6" h="523">
                    <a:moveTo>
                      <a:pt x="2439" y="520"/>
                    </a:moveTo>
                    <a:lnTo>
                      <a:pt x="2446" y="523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2439" y="520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9" name="Freeform 720"/>
              <p:cNvSpPr>
                <a:spLocks/>
              </p:cNvSpPr>
              <p:nvPr/>
            </p:nvSpPr>
            <p:spPr bwMode="auto">
              <a:xfrm>
                <a:off x="2247" y="1633"/>
                <a:ext cx="1226" cy="262"/>
              </a:xfrm>
              <a:custGeom>
                <a:avLst/>
                <a:gdLst>
                  <a:gd name="T0" fmla="*/ 1220 w 2453"/>
                  <a:gd name="T1" fmla="*/ 260 h 524"/>
                  <a:gd name="T2" fmla="*/ 1226 w 2453"/>
                  <a:gd name="T3" fmla="*/ 262 h 524"/>
                  <a:gd name="T4" fmla="*/ 6 w 2453"/>
                  <a:gd name="T5" fmla="*/ 2 h 524"/>
                  <a:gd name="T6" fmla="*/ 0 w 2453"/>
                  <a:gd name="T7" fmla="*/ 0 h 524"/>
                  <a:gd name="T8" fmla="*/ 1220 w 2453"/>
                  <a:gd name="T9" fmla="*/ 260 h 5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53"/>
                  <a:gd name="T16" fmla="*/ 0 h 524"/>
                  <a:gd name="T17" fmla="*/ 2453 w 2453"/>
                  <a:gd name="T18" fmla="*/ 524 h 5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53" h="524">
                    <a:moveTo>
                      <a:pt x="2440" y="520"/>
                    </a:moveTo>
                    <a:lnTo>
                      <a:pt x="2453" y="524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2440" y="520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0" name="Freeform 721"/>
              <p:cNvSpPr>
                <a:spLocks/>
              </p:cNvSpPr>
              <p:nvPr/>
            </p:nvSpPr>
            <p:spPr bwMode="auto">
              <a:xfrm>
                <a:off x="2391" y="1375"/>
                <a:ext cx="1237" cy="164"/>
              </a:xfrm>
              <a:custGeom>
                <a:avLst/>
                <a:gdLst>
                  <a:gd name="T0" fmla="*/ 1237 w 2474"/>
                  <a:gd name="T1" fmla="*/ 164 h 329"/>
                  <a:gd name="T2" fmla="*/ 1230 w 2474"/>
                  <a:gd name="T3" fmla="*/ 164 h 329"/>
                  <a:gd name="T4" fmla="*/ 0 w 2474"/>
                  <a:gd name="T5" fmla="*/ 0 h 329"/>
                  <a:gd name="T6" fmla="*/ 6 w 2474"/>
                  <a:gd name="T7" fmla="*/ 0 h 329"/>
                  <a:gd name="T8" fmla="*/ 1237 w 2474"/>
                  <a:gd name="T9" fmla="*/ 164 h 3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74"/>
                  <a:gd name="T16" fmla="*/ 0 h 329"/>
                  <a:gd name="T17" fmla="*/ 2474 w 2474"/>
                  <a:gd name="T18" fmla="*/ 329 h 3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74" h="329">
                    <a:moveTo>
                      <a:pt x="2474" y="329"/>
                    </a:moveTo>
                    <a:lnTo>
                      <a:pt x="2460" y="329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2474" y="329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1" name="Freeform 722"/>
              <p:cNvSpPr>
                <a:spLocks/>
              </p:cNvSpPr>
              <p:nvPr/>
            </p:nvSpPr>
            <p:spPr bwMode="auto">
              <a:xfrm>
                <a:off x="2260" y="1375"/>
                <a:ext cx="1362" cy="183"/>
              </a:xfrm>
              <a:custGeom>
                <a:avLst/>
                <a:gdLst>
                  <a:gd name="T0" fmla="*/ 1362 w 2723"/>
                  <a:gd name="T1" fmla="*/ 164 h 368"/>
                  <a:gd name="T2" fmla="*/ 1221 w 2723"/>
                  <a:gd name="T3" fmla="*/ 183 h 368"/>
                  <a:gd name="T4" fmla="*/ 0 w 2723"/>
                  <a:gd name="T5" fmla="*/ 11 h 368"/>
                  <a:gd name="T6" fmla="*/ 132 w 2723"/>
                  <a:gd name="T7" fmla="*/ 0 h 368"/>
                  <a:gd name="T8" fmla="*/ 1362 w 2723"/>
                  <a:gd name="T9" fmla="*/ 164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23"/>
                  <a:gd name="T16" fmla="*/ 0 h 368"/>
                  <a:gd name="T17" fmla="*/ 2723 w 2723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23" h="368">
                    <a:moveTo>
                      <a:pt x="2723" y="329"/>
                    </a:moveTo>
                    <a:lnTo>
                      <a:pt x="2441" y="368"/>
                    </a:lnTo>
                    <a:lnTo>
                      <a:pt x="0" y="22"/>
                    </a:lnTo>
                    <a:lnTo>
                      <a:pt x="263" y="0"/>
                    </a:lnTo>
                    <a:lnTo>
                      <a:pt x="2723" y="329"/>
                    </a:lnTo>
                    <a:close/>
                  </a:path>
                </a:pathLst>
              </a:custGeom>
              <a:solidFill>
                <a:srgbClr val="79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2" name="Freeform 723"/>
              <p:cNvSpPr>
                <a:spLocks/>
              </p:cNvSpPr>
              <p:nvPr/>
            </p:nvSpPr>
            <p:spPr bwMode="auto">
              <a:xfrm>
                <a:off x="3443" y="1539"/>
                <a:ext cx="213" cy="356"/>
              </a:xfrm>
              <a:custGeom>
                <a:avLst/>
                <a:gdLst>
                  <a:gd name="T0" fmla="*/ 38 w 426"/>
                  <a:gd name="T1" fmla="*/ 20 h 712"/>
                  <a:gd name="T2" fmla="*/ 30 w 426"/>
                  <a:gd name="T3" fmla="*/ 21 h 712"/>
                  <a:gd name="T4" fmla="*/ 24 w 426"/>
                  <a:gd name="T5" fmla="*/ 25 h 712"/>
                  <a:gd name="T6" fmla="*/ 17 w 426"/>
                  <a:gd name="T7" fmla="*/ 31 h 712"/>
                  <a:gd name="T8" fmla="*/ 11 w 426"/>
                  <a:gd name="T9" fmla="*/ 39 h 712"/>
                  <a:gd name="T10" fmla="*/ 7 w 426"/>
                  <a:gd name="T11" fmla="*/ 47 h 712"/>
                  <a:gd name="T12" fmla="*/ 3 w 426"/>
                  <a:gd name="T13" fmla="*/ 57 h 712"/>
                  <a:gd name="T14" fmla="*/ 1 w 426"/>
                  <a:gd name="T15" fmla="*/ 69 h 712"/>
                  <a:gd name="T16" fmla="*/ 0 w 426"/>
                  <a:gd name="T17" fmla="*/ 79 h 712"/>
                  <a:gd name="T18" fmla="*/ 0 w 426"/>
                  <a:gd name="T19" fmla="*/ 308 h 712"/>
                  <a:gd name="T20" fmla="*/ 1 w 426"/>
                  <a:gd name="T21" fmla="*/ 320 h 712"/>
                  <a:gd name="T22" fmla="*/ 3 w 426"/>
                  <a:gd name="T23" fmla="*/ 329 h 712"/>
                  <a:gd name="T24" fmla="*/ 7 w 426"/>
                  <a:gd name="T25" fmla="*/ 338 h 712"/>
                  <a:gd name="T26" fmla="*/ 11 w 426"/>
                  <a:gd name="T27" fmla="*/ 345 h 712"/>
                  <a:gd name="T28" fmla="*/ 17 w 426"/>
                  <a:gd name="T29" fmla="*/ 350 h 712"/>
                  <a:gd name="T30" fmla="*/ 24 w 426"/>
                  <a:gd name="T31" fmla="*/ 354 h 712"/>
                  <a:gd name="T32" fmla="*/ 30 w 426"/>
                  <a:gd name="T33" fmla="*/ 356 h 712"/>
                  <a:gd name="T34" fmla="*/ 38 w 426"/>
                  <a:gd name="T35" fmla="*/ 356 h 712"/>
                  <a:gd name="T36" fmla="*/ 179 w 426"/>
                  <a:gd name="T37" fmla="*/ 327 h 712"/>
                  <a:gd name="T38" fmla="*/ 186 w 426"/>
                  <a:gd name="T39" fmla="*/ 324 h 712"/>
                  <a:gd name="T40" fmla="*/ 192 w 426"/>
                  <a:gd name="T41" fmla="*/ 320 h 712"/>
                  <a:gd name="T42" fmla="*/ 198 w 426"/>
                  <a:gd name="T43" fmla="*/ 314 h 712"/>
                  <a:gd name="T44" fmla="*/ 203 w 426"/>
                  <a:gd name="T45" fmla="*/ 306 h 712"/>
                  <a:gd name="T46" fmla="*/ 207 w 426"/>
                  <a:gd name="T47" fmla="*/ 298 h 712"/>
                  <a:gd name="T48" fmla="*/ 211 w 426"/>
                  <a:gd name="T49" fmla="*/ 288 h 712"/>
                  <a:gd name="T50" fmla="*/ 212 w 426"/>
                  <a:gd name="T51" fmla="*/ 278 h 712"/>
                  <a:gd name="T52" fmla="*/ 213 w 426"/>
                  <a:gd name="T53" fmla="*/ 267 h 712"/>
                  <a:gd name="T54" fmla="*/ 213 w 426"/>
                  <a:gd name="T55" fmla="*/ 48 h 712"/>
                  <a:gd name="T56" fmla="*/ 212 w 426"/>
                  <a:gd name="T57" fmla="*/ 38 h 712"/>
                  <a:gd name="T58" fmla="*/ 211 w 426"/>
                  <a:gd name="T59" fmla="*/ 27 h 712"/>
                  <a:gd name="T60" fmla="*/ 207 w 426"/>
                  <a:gd name="T61" fmla="*/ 20 h 712"/>
                  <a:gd name="T62" fmla="*/ 203 w 426"/>
                  <a:gd name="T63" fmla="*/ 12 h 712"/>
                  <a:gd name="T64" fmla="*/ 198 w 426"/>
                  <a:gd name="T65" fmla="*/ 6 h 712"/>
                  <a:gd name="T66" fmla="*/ 192 w 426"/>
                  <a:gd name="T67" fmla="*/ 2 h 712"/>
                  <a:gd name="T68" fmla="*/ 186 w 426"/>
                  <a:gd name="T69" fmla="*/ 0 h 712"/>
                  <a:gd name="T70" fmla="*/ 179 w 426"/>
                  <a:gd name="T71" fmla="*/ 0 h 712"/>
                  <a:gd name="T72" fmla="*/ 38 w 426"/>
                  <a:gd name="T73" fmla="*/ 20 h 71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26"/>
                  <a:gd name="T112" fmla="*/ 0 h 712"/>
                  <a:gd name="T113" fmla="*/ 426 w 426"/>
                  <a:gd name="T114" fmla="*/ 712 h 71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26" h="712">
                    <a:moveTo>
                      <a:pt x="75" y="39"/>
                    </a:moveTo>
                    <a:lnTo>
                      <a:pt x="60" y="42"/>
                    </a:lnTo>
                    <a:lnTo>
                      <a:pt x="47" y="50"/>
                    </a:lnTo>
                    <a:lnTo>
                      <a:pt x="33" y="62"/>
                    </a:lnTo>
                    <a:lnTo>
                      <a:pt x="22" y="77"/>
                    </a:lnTo>
                    <a:lnTo>
                      <a:pt x="13" y="95"/>
                    </a:lnTo>
                    <a:lnTo>
                      <a:pt x="7" y="115"/>
                    </a:lnTo>
                    <a:lnTo>
                      <a:pt x="2" y="137"/>
                    </a:lnTo>
                    <a:lnTo>
                      <a:pt x="0" y="158"/>
                    </a:lnTo>
                    <a:lnTo>
                      <a:pt x="0" y="615"/>
                    </a:lnTo>
                    <a:lnTo>
                      <a:pt x="2" y="639"/>
                    </a:lnTo>
                    <a:lnTo>
                      <a:pt x="7" y="658"/>
                    </a:lnTo>
                    <a:lnTo>
                      <a:pt x="13" y="675"/>
                    </a:lnTo>
                    <a:lnTo>
                      <a:pt x="22" y="690"/>
                    </a:lnTo>
                    <a:lnTo>
                      <a:pt x="33" y="700"/>
                    </a:lnTo>
                    <a:lnTo>
                      <a:pt x="47" y="708"/>
                    </a:lnTo>
                    <a:lnTo>
                      <a:pt x="60" y="712"/>
                    </a:lnTo>
                    <a:lnTo>
                      <a:pt x="75" y="712"/>
                    </a:lnTo>
                    <a:lnTo>
                      <a:pt x="357" y="653"/>
                    </a:lnTo>
                    <a:lnTo>
                      <a:pt x="371" y="648"/>
                    </a:lnTo>
                    <a:lnTo>
                      <a:pt x="384" y="639"/>
                    </a:lnTo>
                    <a:lnTo>
                      <a:pt x="396" y="627"/>
                    </a:lnTo>
                    <a:lnTo>
                      <a:pt x="406" y="612"/>
                    </a:lnTo>
                    <a:lnTo>
                      <a:pt x="414" y="595"/>
                    </a:lnTo>
                    <a:lnTo>
                      <a:pt x="421" y="575"/>
                    </a:lnTo>
                    <a:lnTo>
                      <a:pt x="424" y="555"/>
                    </a:lnTo>
                    <a:lnTo>
                      <a:pt x="426" y="534"/>
                    </a:lnTo>
                    <a:lnTo>
                      <a:pt x="426" y="97"/>
                    </a:lnTo>
                    <a:lnTo>
                      <a:pt x="424" y="75"/>
                    </a:lnTo>
                    <a:lnTo>
                      <a:pt x="421" y="55"/>
                    </a:lnTo>
                    <a:lnTo>
                      <a:pt x="414" y="39"/>
                    </a:lnTo>
                    <a:lnTo>
                      <a:pt x="406" y="24"/>
                    </a:lnTo>
                    <a:lnTo>
                      <a:pt x="396" y="12"/>
                    </a:lnTo>
                    <a:lnTo>
                      <a:pt x="384" y="4"/>
                    </a:lnTo>
                    <a:lnTo>
                      <a:pt x="371" y="0"/>
                    </a:lnTo>
                    <a:lnTo>
                      <a:pt x="357" y="0"/>
                    </a:lnTo>
                    <a:lnTo>
                      <a:pt x="75" y="39"/>
                    </a:lnTo>
                    <a:close/>
                  </a:path>
                </a:pathLst>
              </a:custGeom>
              <a:solidFill>
                <a:srgbClr val="FF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972" name="Freeform 724"/>
            <p:cNvSpPr>
              <a:spLocks/>
            </p:cNvSpPr>
            <p:nvPr/>
          </p:nvSpPr>
          <p:spPr bwMode="auto">
            <a:xfrm>
              <a:off x="2499" y="1720"/>
              <a:ext cx="917" cy="201"/>
            </a:xfrm>
            <a:custGeom>
              <a:avLst/>
              <a:gdLst>
                <a:gd name="T0" fmla="*/ 917 w 1834"/>
                <a:gd name="T1" fmla="*/ 19 h 400"/>
                <a:gd name="T2" fmla="*/ 913 w 1834"/>
                <a:gd name="T3" fmla="*/ 0 h 400"/>
                <a:gd name="T4" fmla="*/ 0 w 1834"/>
                <a:gd name="T5" fmla="*/ 182 h 400"/>
                <a:gd name="T6" fmla="*/ 4 w 1834"/>
                <a:gd name="T7" fmla="*/ 201 h 400"/>
                <a:gd name="T8" fmla="*/ 917 w 1834"/>
                <a:gd name="T9" fmla="*/ 19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4"/>
                <a:gd name="T16" fmla="*/ 0 h 400"/>
                <a:gd name="T17" fmla="*/ 1834 w 183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4" h="400">
                  <a:moveTo>
                    <a:pt x="1834" y="38"/>
                  </a:moveTo>
                  <a:lnTo>
                    <a:pt x="1826" y="0"/>
                  </a:lnTo>
                  <a:lnTo>
                    <a:pt x="0" y="362"/>
                  </a:lnTo>
                  <a:lnTo>
                    <a:pt x="8" y="400"/>
                  </a:lnTo>
                  <a:lnTo>
                    <a:pt x="1834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3" name="Freeform 725"/>
            <p:cNvSpPr>
              <a:spLocks/>
            </p:cNvSpPr>
            <p:nvPr/>
          </p:nvSpPr>
          <p:spPr bwMode="auto">
            <a:xfrm>
              <a:off x="2094" y="1710"/>
              <a:ext cx="1239" cy="250"/>
            </a:xfrm>
            <a:custGeom>
              <a:avLst/>
              <a:gdLst>
                <a:gd name="T0" fmla="*/ 1239 w 2479"/>
                <a:gd name="T1" fmla="*/ 19 h 500"/>
                <a:gd name="T2" fmla="*/ 1236 w 2479"/>
                <a:gd name="T3" fmla="*/ 0 h 500"/>
                <a:gd name="T4" fmla="*/ 0 w 2479"/>
                <a:gd name="T5" fmla="*/ 231 h 500"/>
                <a:gd name="T6" fmla="*/ 3 w 2479"/>
                <a:gd name="T7" fmla="*/ 250 h 500"/>
                <a:gd name="T8" fmla="*/ 1239 w 2479"/>
                <a:gd name="T9" fmla="*/ 19 h 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79"/>
                <a:gd name="T16" fmla="*/ 0 h 500"/>
                <a:gd name="T17" fmla="*/ 2479 w 2479"/>
                <a:gd name="T18" fmla="*/ 500 h 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79" h="500">
                  <a:moveTo>
                    <a:pt x="2479" y="38"/>
                  </a:moveTo>
                  <a:lnTo>
                    <a:pt x="2472" y="0"/>
                  </a:lnTo>
                  <a:lnTo>
                    <a:pt x="0" y="462"/>
                  </a:lnTo>
                  <a:lnTo>
                    <a:pt x="6" y="500"/>
                  </a:lnTo>
                  <a:lnTo>
                    <a:pt x="2479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4" name="Freeform 726"/>
            <p:cNvSpPr>
              <a:spLocks/>
            </p:cNvSpPr>
            <p:nvPr/>
          </p:nvSpPr>
          <p:spPr bwMode="auto">
            <a:xfrm>
              <a:off x="673" y="1386"/>
              <a:ext cx="875" cy="131"/>
            </a:xfrm>
            <a:custGeom>
              <a:avLst/>
              <a:gdLst>
                <a:gd name="T0" fmla="*/ 875 w 1750"/>
                <a:gd name="T1" fmla="*/ 19 h 261"/>
                <a:gd name="T2" fmla="*/ 873 w 1750"/>
                <a:gd name="T3" fmla="*/ 0 h 261"/>
                <a:gd name="T4" fmla="*/ 0 w 1750"/>
                <a:gd name="T5" fmla="*/ 111 h 261"/>
                <a:gd name="T6" fmla="*/ 3 w 1750"/>
                <a:gd name="T7" fmla="*/ 131 h 261"/>
                <a:gd name="T8" fmla="*/ 875 w 1750"/>
                <a:gd name="T9" fmla="*/ 19 h 2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0"/>
                <a:gd name="T16" fmla="*/ 0 h 261"/>
                <a:gd name="T17" fmla="*/ 1750 w 1750"/>
                <a:gd name="T18" fmla="*/ 261 h 2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0" h="261">
                  <a:moveTo>
                    <a:pt x="1750" y="38"/>
                  </a:moveTo>
                  <a:lnTo>
                    <a:pt x="1745" y="0"/>
                  </a:lnTo>
                  <a:lnTo>
                    <a:pt x="0" y="222"/>
                  </a:lnTo>
                  <a:lnTo>
                    <a:pt x="5" y="261"/>
                  </a:lnTo>
                  <a:lnTo>
                    <a:pt x="1750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5" name="Freeform 727"/>
            <p:cNvSpPr>
              <a:spLocks/>
            </p:cNvSpPr>
            <p:nvPr/>
          </p:nvSpPr>
          <p:spPr bwMode="auto">
            <a:xfrm>
              <a:off x="985" y="1403"/>
              <a:ext cx="627" cy="106"/>
            </a:xfrm>
            <a:custGeom>
              <a:avLst/>
              <a:gdLst>
                <a:gd name="T0" fmla="*/ 627 w 1255"/>
                <a:gd name="T1" fmla="*/ 19 h 213"/>
                <a:gd name="T2" fmla="*/ 625 w 1255"/>
                <a:gd name="T3" fmla="*/ 0 h 213"/>
                <a:gd name="T4" fmla="*/ 0 w 1255"/>
                <a:gd name="T5" fmla="*/ 87 h 213"/>
                <a:gd name="T6" fmla="*/ 2 w 1255"/>
                <a:gd name="T7" fmla="*/ 106 h 213"/>
                <a:gd name="T8" fmla="*/ 627 w 1255"/>
                <a:gd name="T9" fmla="*/ 19 h 2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55"/>
                <a:gd name="T16" fmla="*/ 0 h 213"/>
                <a:gd name="T17" fmla="*/ 1255 w 1255"/>
                <a:gd name="T18" fmla="*/ 213 h 2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55" h="213">
                  <a:moveTo>
                    <a:pt x="1255" y="38"/>
                  </a:moveTo>
                  <a:lnTo>
                    <a:pt x="1250" y="0"/>
                  </a:lnTo>
                  <a:lnTo>
                    <a:pt x="0" y="174"/>
                  </a:lnTo>
                  <a:lnTo>
                    <a:pt x="5" y="213"/>
                  </a:lnTo>
                  <a:lnTo>
                    <a:pt x="1255" y="3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6" name="Freeform 728"/>
            <p:cNvSpPr>
              <a:spLocks/>
            </p:cNvSpPr>
            <p:nvPr/>
          </p:nvSpPr>
          <p:spPr bwMode="auto">
            <a:xfrm>
              <a:off x="987" y="1491"/>
              <a:ext cx="555" cy="166"/>
            </a:xfrm>
            <a:custGeom>
              <a:avLst/>
              <a:gdLst>
                <a:gd name="T0" fmla="*/ 5 w 1110"/>
                <a:gd name="T1" fmla="*/ 0 h 332"/>
                <a:gd name="T2" fmla="*/ 0 w 1110"/>
                <a:gd name="T3" fmla="*/ 19 h 332"/>
                <a:gd name="T4" fmla="*/ 550 w 1110"/>
                <a:gd name="T5" fmla="*/ 166 h 332"/>
                <a:gd name="T6" fmla="*/ 555 w 1110"/>
                <a:gd name="T7" fmla="*/ 147 h 332"/>
                <a:gd name="T8" fmla="*/ 5 w 1110"/>
                <a:gd name="T9" fmla="*/ 0 h 3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0"/>
                <a:gd name="T16" fmla="*/ 0 h 332"/>
                <a:gd name="T17" fmla="*/ 1110 w 1110"/>
                <a:gd name="T18" fmla="*/ 332 h 3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0" h="332">
                  <a:moveTo>
                    <a:pt x="10" y="0"/>
                  </a:moveTo>
                  <a:lnTo>
                    <a:pt x="0" y="38"/>
                  </a:lnTo>
                  <a:lnTo>
                    <a:pt x="1100" y="332"/>
                  </a:lnTo>
                  <a:lnTo>
                    <a:pt x="1110" y="29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977" name="Group 729"/>
            <p:cNvGrpSpPr>
              <a:grpSpLocks/>
            </p:cNvGrpSpPr>
            <p:nvPr/>
          </p:nvGrpSpPr>
          <p:grpSpPr bwMode="auto">
            <a:xfrm>
              <a:off x="607" y="1482"/>
              <a:ext cx="492" cy="230"/>
              <a:chOff x="607" y="1482"/>
              <a:chExt cx="492" cy="230"/>
            </a:xfrm>
          </p:grpSpPr>
          <p:sp>
            <p:nvSpPr>
              <p:cNvPr id="40917" name="Freeform 730"/>
              <p:cNvSpPr>
                <a:spLocks/>
              </p:cNvSpPr>
              <p:nvPr/>
            </p:nvSpPr>
            <p:spPr bwMode="auto">
              <a:xfrm>
                <a:off x="641" y="1482"/>
                <a:ext cx="414" cy="129"/>
              </a:xfrm>
              <a:custGeom>
                <a:avLst/>
                <a:gdLst>
                  <a:gd name="T0" fmla="*/ 414 w 830"/>
                  <a:gd name="T1" fmla="*/ 126 h 257"/>
                  <a:gd name="T2" fmla="*/ 406 w 830"/>
                  <a:gd name="T3" fmla="*/ 129 h 257"/>
                  <a:gd name="T4" fmla="*/ 0 w 830"/>
                  <a:gd name="T5" fmla="*/ 2 h 257"/>
                  <a:gd name="T6" fmla="*/ 8 w 830"/>
                  <a:gd name="T7" fmla="*/ 0 h 257"/>
                  <a:gd name="T8" fmla="*/ 414 w 830"/>
                  <a:gd name="T9" fmla="*/ 126 h 2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0"/>
                  <a:gd name="T16" fmla="*/ 0 h 257"/>
                  <a:gd name="T17" fmla="*/ 830 w 830"/>
                  <a:gd name="T18" fmla="*/ 257 h 2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0" h="257">
                    <a:moveTo>
                      <a:pt x="830" y="252"/>
                    </a:moveTo>
                    <a:lnTo>
                      <a:pt x="813" y="257"/>
                    </a:lnTo>
                    <a:lnTo>
                      <a:pt x="0" y="3"/>
                    </a:lnTo>
                    <a:lnTo>
                      <a:pt x="17" y="0"/>
                    </a:lnTo>
                    <a:lnTo>
                      <a:pt x="830" y="252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8" name="Freeform 731"/>
              <p:cNvSpPr>
                <a:spLocks/>
              </p:cNvSpPr>
              <p:nvPr/>
            </p:nvSpPr>
            <p:spPr bwMode="auto">
              <a:xfrm>
                <a:off x="647" y="1482"/>
                <a:ext cx="408" cy="127"/>
              </a:xfrm>
              <a:custGeom>
                <a:avLst/>
                <a:gdLst>
                  <a:gd name="T0" fmla="*/ 408 w 818"/>
                  <a:gd name="T1" fmla="*/ 126 h 254"/>
                  <a:gd name="T2" fmla="*/ 406 w 818"/>
                  <a:gd name="T3" fmla="*/ 127 h 254"/>
                  <a:gd name="T4" fmla="*/ 0 w 818"/>
                  <a:gd name="T5" fmla="*/ 1 h 254"/>
                  <a:gd name="T6" fmla="*/ 2 w 818"/>
                  <a:gd name="T7" fmla="*/ 0 h 254"/>
                  <a:gd name="T8" fmla="*/ 408 w 818"/>
                  <a:gd name="T9" fmla="*/ 126 h 2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8"/>
                  <a:gd name="T16" fmla="*/ 0 h 254"/>
                  <a:gd name="T17" fmla="*/ 818 w 818"/>
                  <a:gd name="T18" fmla="*/ 254 h 2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8" h="254">
                    <a:moveTo>
                      <a:pt x="818" y="252"/>
                    </a:moveTo>
                    <a:lnTo>
                      <a:pt x="814" y="254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818" y="252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9" name="Freeform 732"/>
              <p:cNvSpPr>
                <a:spLocks/>
              </p:cNvSpPr>
              <p:nvPr/>
            </p:nvSpPr>
            <p:spPr bwMode="auto">
              <a:xfrm>
                <a:off x="645" y="1483"/>
                <a:ext cx="409" cy="126"/>
              </a:xfrm>
              <a:custGeom>
                <a:avLst/>
                <a:gdLst>
                  <a:gd name="T0" fmla="*/ 409 w 817"/>
                  <a:gd name="T1" fmla="*/ 126 h 253"/>
                  <a:gd name="T2" fmla="*/ 406 w 817"/>
                  <a:gd name="T3" fmla="*/ 126 h 253"/>
                  <a:gd name="T4" fmla="*/ 0 w 817"/>
                  <a:gd name="T5" fmla="*/ 0 h 253"/>
                  <a:gd name="T6" fmla="*/ 2 w 817"/>
                  <a:gd name="T7" fmla="*/ 0 h 253"/>
                  <a:gd name="T8" fmla="*/ 409 w 817"/>
                  <a:gd name="T9" fmla="*/ 126 h 2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7"/>
                  <a:gd name="T16" fmla="*/ 0 h 253"/>
                  <a:gd name="T17" fmla="*/ 817 w 817"/>
                  <a:gd name="T18" fmla="*/ 253 h 2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7" h="253">
                    <a:moveTo>
                      <a:pt x="817" y="253"/>
                    </a:moveTo>
                    <a:lnTo>
                      <a:pt x="812" y="25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817" y="253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0" name="Freeform 733"/>
              <p:cNvSpPr>
                <a:spLocks/>
              </p:cNvSpPr>
              <p:nvPr/>
            </p:nvSpPr>
            <p:spPr bwMode="auto">
              <a:xfrm>
                <a:off x="642" y="1483"/>
                <a:ext cx="409" cy="127"/>
              </a:xfrm>
              <a:custGeom>
                <a:avLst/>
                <a:gdLst>
                  <a:gd name="T0" fmla="*/ 409 w 817"/>
                  <a:gd name="T1" fmla="*/ 126 h 255"/>
                  <a:gd name="T2" fmla="*/ 406 w 817"/>
                  <a:gd name="T3" fmla="*/ 127 h 255"/>
                  <a:gd name="T4" fmla="*/ 0 w 817"/>
                  <a:gd name="T5" fmla="*/ 1 h 255"/>
                  <a:gd name="T6" fmla="*/ 3 w 817"/>
                  <a:gd name="T7" fmla="*/ 0 h 255"/>
                  <a:gd name="T8" fmla="*/ 409 w 817"/>
                  <a:gd name="T9" fmla="*/ 126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7"/>
                  <a:gd name="T16" fmla="*/ 0 h 255"/>
                  <a:gd name="T17" fmla="*/ 817 w 817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7" h="255">
                    <a:moveTo>
                      <a:pt x="817" y="253"/>
                    </a:moveTo>
                    <a:lnTo>
                      <a:pt x="812" y="255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817" y="253"/>
                    </a:lnTo>
                    <a:close/>
                  </a:path>
                </a:pathLst>
              </a:custGeom>
              <a:solidFill>
                <a:srgbClr val="904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1" name="Freeform 734"/>
              <p:cNvSpPr>
                <a:spLocks/>
              </p:cNvSpPr>
              <p:nvPr/>
            </p:nvSpPr>
            <p:spPr bwMode="auto">
              <a:xfrm>
                <a:off x="641" y="1484"/>
                <a:ext cx="408" cy="127"/>
              </a:xfrm>
              <a:custGeom>
                <a:avLst/>
                <a:gdLst>
                  <a:gd name="T0" fmla="*/ 408 w 816"/>
                  <a:gd name="T1" fmla="*/ 127 h 254"/>
                  <a:gd name="T2" fmla="*/ 407 w 816"/>
                  <a:gd name="T3" fmla="*/ 127 h 254"/>
                  <a:gd name="T4" fmla="*/ 0 w 816"/>
                  <a:gd name="T5" fmla="*/ 0 h 254"/>
                  <a:gd name="T6" fmla="*/ 2 w 816"/>
                  <a:gd name="T7" fmla="*/ 0 h 254"/>
                  <a:gd name="T8" fmla="*/ 408 w 816"/>
                  <a:gd name="T9" fmla="*/ 127 h 2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6"/>
                  <a:gd name="T16" fmla="*/ 0 h 254"/>
                  <a:gd name="T17" fmla="*/ 816 w 816"/>
                  <a:gd name="T18" fmla="*/ 254 h 2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6" h="254">
                    <a:moveTo>
                      <a:pt x="816" y="253"/>
                    </a:moveTo>
                    <a:lnTo>
                      <a:pt x="813" y="25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16" y="253"/>
                    </a:lnTo>
                    <a:close/>
                  </a:path>
                </a:pathLst>
              </a:custGeom>
              <a:solidFill>
                <a:srgbClr val="944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2" name="Freeform 735"/>
              <p:cNvSpPr>
                <a:spLocks/>
              </p:cNvSpPr>
              <p:nvPr/>
            </p:nvSpPr>
            <p:spPr bwMode="auto">
              <a:xfrm>
                <a:off x="632" y="1484"/>
                <a:ext cx="415" cy="131"/>
              </a:xfrm>
              <a:custGeom>
                <a:avLst/>
                <a:gdLst>
                  <a:gd name="T0" fmla="*/ 415 w 829"/>
                  <a:gd name="T1" fmla="*/ 127 h 263"/>
                  <a:gd name="T2" fmla="*/ 406 w 829"/>
                  <a:gd name="T3" fmla="*/ 131 h 263"/>
                  <a:gd name="T4" fmla="*/ 0 w 829"/>
                  <a:gd name="T5" fmla="*/ 4 h 263"/>
                  <a:gd name="T6" fmla="*/ 8 w 829"/>
                  <a:gd name="T7" fmla="*/ 0 h 263"/>
                  <a:gd name="T8" fmla="*/ 415 w 829"/>
                  <a:gd name="T9" fmla="*/ 127 h 2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9"/>
                  <a:gd name="T16" fmla="*/ 0 h 263"/>
                  <a:gd name="T17" fmla="*/ 829 w 829"/>
                  <a:gd name="T18" fmla="*/ 263 h 2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9" h="263">
                    <a:moveTo>
                      <a:pt x="829" y="254"/>
                    </a:moveTo>
                    <a:lnTo>
                      <a:pt x="811" y="263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829" y="254"/>
                    </a:lnTo>
                    <a:close/>
                  </a:path>
                </a:pathLst>
              </a:custGeom>
              <a:solidFill>
                <a:srgbClr val="99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3" name="Freeform 736"/>
              <p:cNvSpPr>
                <a:spLocks/>
              </p:cNvSpPr>
              <p:nvPr/>
            </p:nvSpPr>
            <p:spPr bwMode="auto">
              <a:xfrm>
                <a:off x="639" y="1484"/>
                <a:ext cx="408" cy="128"/>
              </a:xfrm>
              <a:custGeom>
                <a:avLst/>
                <a:gdLst>
                  <a:gd name="T0" fmla="*/ 408 w 816"/>
                  <a:gd name="T1" fmla="*/ 127 h 256"/>
                  <a:gd name="T2" fmla="*/ 407 w 816"/>
                  <a:gd name="T3" fmla="*/ 128 h 256"/>
                  <a:gd name="T4" fmla="*/ 0 w 816"/>
                  <a:gd name="T5" fmla="*/ 1 h 256"/>
                  <a:gd name="T6" fmla="*/ 2 w 816"/>
                  <a:gd name="T7" fmla="*/ 0 h 256"/>
                  <a:gd name="T8" fmla="*/ 408 w 816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6"/>
                  <a:gd name="T16" fmla="*/ 0 h 256"/>
                  <a:gd name="T17" fmla="*/ 816 w 816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6" h="256">
                    <a:moveTo>
                      <a:pt x="816" y="254"/>
                    </a:moveTo>
                    <a:lnTo>
                      <a:pt x="813" y="25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16" y="254"/>
                    </a:lnTo>
                    <a:close/>
                  </a:path>
                </a:pathLst>
              </a:custGeom>
              <a:solidFill>
                <a:srgbClr val="99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4" name="Freeform 737"/>
              <p:cNvSpPr>
                <a:spLocks/>
              </p:cNvSpPr>
              <p:nvPr/>
            </p:nvSpPr>
            <p:spPr bwMode="auto">
              <a:xfrm>
                <a:off x="637" y="1484"/>
                <a:ext cx="408" cy="128"/>
              </a:xfrm>
              <a:custGeom>
                <a:avLst/>
                <a:gdLst>
                  <a:gd name="T0" fmla="*/ 408 w 816"/>
                  <a:gd name="T1" fmla="*/ 127 h 256"/>
                  <a:gd name="T2" fmla="*/ 406 w 816"/>
                  <a:gd name="T3" fmla="*/ 128 h 256"/>
                  <a:gd name="T4" fmla="*/ 0 w 816"/>
                  <a:gd name="T5" fmla="*/ 1 h 256"/>
                  <a:gd name="T6" fmla="*/ 2 w 816"/>
                  <a:gd name="T7" fmla="*/ 0 h 256"/>
                  <a:gd name="T8" fmla="*/ 408 w 816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6"/>
                  <a:gd name="T16" fmla="*/ 0 h 256"/>
                  <a:gd name="T17" fmla="*/ 816 w 816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6" h="256">
                    <a:moveTo>
                      <a:pt x="816" y="254"/>
                    </a:moveTo>
                    <a:lnTo>
                      <a:pt x="811" y="2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6" y="254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5" name="Freeform 738"/>
              <p:cNvSpPr>
                <a:spLocks/>
              </p:cNvSpPr>
              <p:nvPr/>
            </p:nvSpPr>
            <p:spPr bwMode="auto">
              <a:xfrm>
                <a:off x="636" y="1485"/>
                <a:ext cx="407" cy="128"/>
              </a:xfrm>
              <a:custGeom>
                <a:avLst/>
                <a:gdLst>
                  <a:gd name="T0" fmla="*/ 407 w 815"/>
                  <a:gd name="T1" fmla="*/ 127 h 256"/>
                  <a:gd name="T2" fmla="*/ 405 w 815"/>
                  <a:gd name="T3" fmla="*/ 128 h 256"/>
                  <a:gd name="T4" fmla="*/ 0 w 815"/>
                  <a:gd name="T5" fmla="*/ 1 h 256"/>
                  <a:gd name="T6" fmla="*/ 2 w 815"/>
                  <a:gd name="T7" fmla="*/ 0 h 256"/>
                  <a:gd name="T8" fmla="*/ 407 w 815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5"/>
                  <a:gd name="T16" fmla="*/ 0 h 256"/>
                  <a:gd name="T17" fmla="*/ 815 w 815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5" h="256">
                    <a:moveTo>
                      <a:pt x="815" y="255"/>
                    </a:moveTo>
                    <a:lnTo>
                      <a:pt x="811" y="25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815" y="255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6" name="Freeform 739"/>
              <p:cNvSpPr>
                <a:spLocks/>
              </p:cNvSpPr>
              <p:nvPr/>
            </p:nvSpPr>
            <p:spPr bwMode="auto">
              <a:xfrm>
                <a:off x="634" y="1486"/>
                <a:ext cx="407" cy="128"/>
              </a:xfrm>
              <a:custGeom>
                <a:avLst/>
                <a:gdLst>
                  <a:gd name="T0" fmla="*/ 407 w 814"/>
                  <a:gd name="T1" fmla="*/ 127 h 256"/>
                  <a:gd name="T2" fmla="*/ 406 w 814"/>
                  <a:gd name="T3" fmla="*/ 128 h 256"/>
                  <a:gd name="T4" fmla="*/ 0 w 814"/>
                  <a:gd name="T5" fmla="*/ 1 h 256"/>
                  <a:gd name="T6" fmla="*/ 2 w 814"/>
                  <a:gd name="T7" fmla="*/ 0 h 256"/>
                  <a:gd name="T8" fmla="*/ 407 w 814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4"/>
                  <a:gd name="T16" fmla="*/ 0 h 256"/>
                  <a:gd name="T17" fmla="*/ 814 w 814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4" h="256">
                    <a:moveTo>
                      <a:pt x="814" y="254"/>
                    </a:moveTo>
                    <a:lnTo>
                      <a:pt x="811" y="25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14" y="254"/>
                    </a:lnTo>
                    <a:close/>
                  </a:path>
                </a:pathLst>
              </a:custGeom>
              <a:solidFill>
                <a:srgbClr val="A15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7" name="Freeform 740"/>
              <p:cNvSpPr>
                <a:spLocks/>
              </p:cNvSpPr>
              <p:nvPr/>
            </p:nvSpPr>
            <p:spPr bwMode="auto">
              <a:xfrm>
                <a:off x="632" y="1487"/>
                <a:ext cx="407" cy="128"/>
              </a:xfrm>
              <a:custGeom>
                <a:avLst/>
                <a:gdLst>
                  <a:gd name="T0" fmla="*/ 407 w 814"/>
                  <a:gd name="T1" fmla="*/ 127 h 256"/>
                  <a:gd name="T2" fmla="*/ 406 w 814"/>
                  <a:gd name="T3" fmla="*/ 128 h 256"/>
                  <a:gd name="T4" fmla="*/ 0 w 814"/>
                  <a:gd name="T5" fmla="*/ 1 h 256"/>
                  <a:gd name="T6" fmla="*/ 2 w 814"/>
                  <a:gd name="T7" fmla="*/ 0 h 256"/>
                  <a:gd name="T8" fmla="*/ 407 w 814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4"/>
                  <a:gd name="T16" fmla="*/ 0 h 256"/>
                  <a:gd name="T17" fmla="*/ 814 w 814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4" h="256">
                    <a:moveTo>
                      <a:pt x="814" y="254"/>
                    </a:moveTo>
                    <a:lnTo>
                      <a:pt x="811" y="2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4" y="254"/>
                    </a:lnTo>
                    <a:close/>
                  </a:path>
                </a:pathLst>
              </a:custGeom>
              <a:solidFill>
                <a:srgbClr val="A4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8" name="Freeform 741"/>
              <p:cNvSpPr>
                <a:spLocks/>
              </p:cNvSpPr>
              <p:nvPr/>
            </p:nvSpPr>
            <p:spPr bwMode="auto">
              <a:xfrm>
                <a:off x="626" y="1488"/>
                <a:ext cx="412" cy="133"/>
              </a:xfrm>
              <a:custGeom>
                <a:avLst/>
                <a:gdLst>
                  <a:gd name="T0" fmla="*/ 412 w 825"/>
                  <a:gd name="T1" fmla="*/ 127 h 266"/>
                  <a:gd name="T2" fmla="*/ 405 w 825"/>
                  <a:gd name="T3" fmla="*/ 133 h 266"/>
                  <a:gd name="T4" fmla="*/ 0 w 825"/>
                  <a:gd name="T5" fmla="*/ 5 h 266"/>
                  <a:gd name="T6" fmla="*/ 7 w 825"/>
                  <a:gd name="T7" fmla="*/ 0 h 266"/>
                  <a:gd name="T8" fmla="*/ 412 w 825"/>
                  <a:gd name="T9" fmla="*/ 127 h 2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5"/>
                  <a:gd name="T16" fmla="*/ 0 h 266"/>
                  <a:gd name="T17" fmla="*/ 825 w 825"/>
                  <a:gd name="T18" fmla="*/ 266 h 2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5" h="266">
                    <a:moveTo>
                      <a:pt x="825" y="255"/>
                    </a:moveTo>
                    <a:lnTo>
                      <a:pt x="810" y="266"/>
                    </a:lnTo>
                    <a:lnTo>
                      <a:pt x="0" y="10"/>
                    </a:lnTo>
                    <a:lnTo>
                      <a:pt x="14" y="0"/>
                    </a:lnTo>
                    <a:lnTo>
                      <a:pt x="825" y="255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29" name="Freeform 742"/>
              <p:cNvSpPr>
                <a:spLocks/>
              </p:cNvSpPr>
              <p:nvPr/>
            </p:nvSpPr>
            <p:spPr bwMode="auto">
              <a:xfrm>
                <a:off x="632" y="1488"/>
                <a:ext cx="406" cy="128"/>
              </a:xfrm>
              <a:custGeom>
                <a:avLst/>
                <a:gdLst>
                  <a:gd name="T0" fmla="*/ 406 w 813"/>
                  <a:gd name="T1" fmla="*/ 127 h 256"/>
                  <a:gd name="T2" fmla="*/ 405 w 813"/>
                  <a:gd name="T3" fmla="*/ 128 h 256"/>
                  <a:gd name="T4" fmla="*/ 0 w 813"/>
                  <a:gd name="T5" fmla="*/ 1 h 256"/>
                  <a:gd name="T6" fmla="*/ 1 w 813"/>
                  <a:gd name="T7" fmla="*/ 0 h 256"/>
                  <a:gd name="T8" fmla="*/ 406 w 813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3"/>
                  <a:gd name="T16" fmla="*/ 0 h 256"/>
                  <a:gd name="T17" fmla="*/ 813 w 81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3" h="256">
                    <a:moveTo>
                      <a:pt x="813" y="255"/>
                    </a:moveTo>
                    <a:lnTo>
                      <a:pt x="811" y="25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3" y="255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0" name="Freeform 743"/>
              <p:cNvSpPr>
                <a:spLocks/>
              </p:cNvSpPr>
              <p:nvPr/>
            </p:nvSpPr>
            <p:spPr bwMode="auto">
              <a:xfrm>
                <a:off x="631" y="1489"/>
                <a:ext cx="406" cy="127"/>
              </a:xfrm>
              <a:custGeom>
                <a:avLst/>
                <a:gdLst>
                  <a:gd name="T0" fmla="*/ 406 w 813"/>
                  <a:gd name="T1" fmla="*/ 126 h 256"/>
                  <a:gd name="T2" fmla="*/ 405 w 813"/>
                  <a:gd name="T3" fmla="*/ 127 h 256"/>
                  <a:gd name="T4" fmla="*/ 0 w 813"/>
                  <a:gd name="T5" fmla="*/ 1 h 256"/>
                  <a:gd name="T6" fmla="*/ 1 w 813"/>
                  <a:gd name="T7" fmla="*/ 0 h 256"/>
                  <a:gd name="T8" fmla="*/ 406 w 813"/>
                  <a:gd name="T9" fmla="*/ 126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3"/>
                  <a:gd name="T16" fmla="*/ 0 h 256"/>
                  <a:gd name="T17" fmla="*/ 813 w 81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3" h="256">
                    <a:moveTo>
                      <a:pt x="813" y="254"/>
                    </a:moveTo>
                    <a:lnTo>
                      <a:pt x="810" y="25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3" y="254"/>
                    </a:lnTo>
                    <a:close/>
                  </a:path>
                </a:pathLst>
              </a:custGeom>
              <a:solidFill>
                <a:srgbClr val="AA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1" name="Freeform 744"/>
              <p:cNvSpPr>
                <a:spLocks/>
              </p:cNvSpPr>
              <p:nvPr/>
            </p:nvSpPr>
            <p:spPr bwMode="auto">
              <a:xfrm>
                <a:off x="629" y="1489"/>
                <a:ext cx="406" cy="128"/>
              </a:xfrm>
              <a:custGeom>
                <a:avLst/>
                <a:gdLst>
                  <a:gd name="T0" fmla="*/ 406 w 813"/>
                  <a:gd name="T1" fmla="*/ 127 h 256"/>
                  <a:gd name="T2" fmla="*/ 405 w 813"/>
                  <a:gd name="T3" fmla="*/ 128 h 256"/>
                  <a:gd name="T4" fmla="*/ 0 w 813"/>
                  <a:gd name="T5" fmla="*/ 1 h 256"/>
                  <a:gd name="T6" fmla="*/ 1 w 813"/>
                  <a:gd name="T7" fmla="*/ 0 h 256"/>
                  <a:gd name="T8" fmla="*/ 406 w 813"/>
                  <a:gd name="T9" fmla="*/ 12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3"/>
                  <a:gd name="T16" fmla="*/ 0 h 256"/>
                  <a:gd name="T17" fmla="*/ 813 w 813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3" h="256">
                    <a:moveTo>
                      <a:pt x="813" y="254"/>
                    </a:moveTo>
                    <a:lnTo>
                      <a:pt x="811" y="256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3" y="254"/>
                    </a:lnTo>
                    <a:close/>
                  </a:path>
                </a:pathLst>
              </a:custGeom>
              <a:solidFill>
                <a:srgbClr val="AC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2" name="Freeform 745"/>
              <p:cNvSpPr>
                <a:spLocks/>
              </p:cNvSpPr>
              <p:nvPr/>
            </p:nvSpPr>
            <p:spPr bwMode="auto">
              <a:xfrm>
                <a:off x="628" y="1490"/>
                <a:ext cx="407" cy="129"/>
              </a:xfrm>
              <a:custGeom>
                <a:avLst/>
                <a:gdLst>
                  <a:gd name="T0" fmla="*/ 407 w 813"/>
                  <a:gd name="T1" fmla="*/ 127 h 258"/>
                  <a:gd name="T2" fmla="*/ 405 w 813"/>
                  <a:gd name="T3" fmla="*/ 129 h 258"/>
                  <a:gd name="T4" fmla="*/ 0 w 813"/>
                  <a:gd name="T5" fmla="*/ 1 h 258"/>
                  <a:gd name="T6" fmla="*/ 1 w 813"/>
                  <a:gd name="T7" fmla="*/ 0 h 258"/>
                  <a:gd name="T8" fmla="*/ 407 w 813"/>
                  <a:gd name="T9" fmla="*/ 127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3"/>
                  <a:gd name="T16" fmla="*/ 0 h 258"/>
                  <a:gd name="T17" fmla="*/ 813 w 813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3" h="258">
                    <a:moveTo>
                      <a:pt x="813" y="255"/>
                    </a:moveTo>
                    <a:lnTo>
                      <a:pt x="810" y="25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3" y="255"/>
                    </a:lnTo>
                    <a:close/>
                  </a:path>
                </a:pathLst>
              </a:custGeom>
              <a:solidFill>
                <a:srgbClr val="AE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3" name="Freeform 746"/>
              <p:cNvSpPr>
                <a:spLocks/>
              </p:cNvSpPr>
              <p:nvPr/>
            </p:nvSpPr>
            <p:spPr bwMode="auto">
              <a:xfrm>
                <a:off x="627" y="1491"/>
                <a:ext cx="406" cy="129"/>
              </a:xfrm>
              <a:custGeom>
                <a:avLst/>
                <a:gdLst>
                  <a:gd name="T0" fmla="*/ 406 w 813"/>
                  <a:gd name="T1" fmla="*/ 128 h 258"/>
                  <a:gd name="T2" fmla="*/ 405 w 813"/>
                  <a:gd name="T3" fmla="*/ 129 h 258"/>
                  <a:gd name="T4" fmla="*/ 0 w 813"/>
                  <a:gd name="T5" fmla="*/ 1 h 258"/>
                  <a:gd name="T6" fmla="*/ 1 w 813"/>
                  <a:gd name="T7" fmla="*/ 0 h 258"/>
                  <a:gd name="T8" fmla="*/ 406 w 813"/>
                  <a:gd name="T9" fmla="*/ 128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3"/>
                  <a:gd name="T16" fmla="*/ 0 h 258"/>
                  <a:gd name="T17" fmla="*/ 813 w 813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3" h="258">
                    <a:moveTo>
                      <a:pt x="813" y="256"/>
                    </a:moveTo>
                    <a:lnTo>
                      <a:pt x="811" y="258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813" y="256"/>
                    </a:lnTo>
                    <a:close/>
                  </a:path>
                </a:pathLst>
              </a:custGeom>
              <a:solidFill>
                <a:srgbClr val="B0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4" name="Freeform 747"/>
              <p:cNvSpPr>
                <a:spLocks/>
              </p:cNvSpPr>
              <p:nvPr/>
            </p:nvSpPr>
            <p:spPr bwMode="auto">
              <a:xfrm>
                <a:off x="626" y="1492"/>
                <a:ext cx="406" cy="129"/>
              </a:xfrm>
              <a:custGeom>
                <a:avLst/>
                <a:gdLst>
                  <a:gd name="T0" fmla="*/ 406 w 813"/>
                  <a:gd name="T1" fmla="*/ 128 h 257"/>
                  <a:gd name="T2" fmla="*/ 405 w 813"/>
                  <a:gd name="T3" fmla="*/ 129 h 257"/>
                  <a:gd name="T4" fmla="*/ 0 w 813"/>
                  <a:gd name="T5" fmla="*/ 1 h 257"/>
                  <a:gd name="T6" fmla="*/ 1 w 813"/>
                  <a:gd name="T7" fmla="*/ 0 h 257"/>
                  <a:gd name="T8" fmla="*/ 406 w 813"/>
                  <a:gd name="T9" fmla="*/ 128 h 2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3"/>
                  <a:gd name="T16" fmla="*/ 0 h 257"/>
                  <a:gd name="T17" fmla="*/ 813 w 813"/>
                  <a:gd name="T18" fmla="*/ 257 h 2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3" h="257">
                    <a:moveTo>
                      <a:pt x="813" y="256"/>
                    </a:moveTo>
                    <a:lnTo>
                      <a:pt x="810" y="25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13" y="256"/>
                    </a:lnTo>
                    <a:close/>
                  </a:path>
                </a:pathLst>
              </a:custGeom>
              <a:solidFill>
                <a:srgbClr val="B2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5" name="Freeform 748"/>
              <p:cNvSpPr>
                <a:spLocks/>
              </p:cNvSpPr>
              <p:nvPr/>
            </p:nvSpPr>
            <p:spPr bwMode="auto">
              <a:xfrm>
                <a:off x="619" y="1493"/>
                <a:ext cx="411" cy="135"/>
              </a:xfrm>
              <a:custGeom>
                <a:avLst/>
                <a:gdLst>
                  <a:gd name="T0" fmla="*/ 411 w 823"/>
                  <a:gd name="T1" fmla="*/ 128 h 271"/>
                  <a:gd name="T2" fmla="*/ 404 w 823"/>
                  <a:gd name="T3" fmla="*/ 135 h 271"/>
                  <a:gd name="T4" fmla="*/ 0 w 823"/>
                  <a:gd name="T5" fmla="*/ 7 h 271"/>
                  <a:gd name="T6" fmla="*/ 6 w 823"/>
                  <a:gd name="T7" fmla="*/ 0 h 271"/>
                  <a:gd name="T8" fmla="*/ 411 w 823"/>
                  <a:gd name="T9" fmla="*/ 128 h 2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3"/>
                  <a:gd name="T16" fmla="*/ 0 h 271"/>
                  <a:gd name="T17" fmla="*/ 823 w 823"/>
                  <a:gd name="T18" fmla="*/ 271 h 2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3" h="271">
                    <a:moveTo>
                      <a:pt x="823" y="256"/>
                    </a:moveTo>
                    <a:lnTo>
                      <a:pt x="809" y="271"/>
                    </a:lnTo>
                    <a:lnTo>
                      <a:pt x="0" y="14"/>
                    </a:lnTo>
                    <a:lnTo>
                      <a:pt x="13" y="0"/>
                    </a:lnTo>
                    <a:lnTo>
                      <a:pt x="823" y="256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6" name="Freeform 749"/>
              <p:cNvSpPr>
                <a:spLocks/>
              </p:cNvSpPr>
              <p:nvPr/>
            </p:nvSpPr>
            <p:spPr bwMode="auto">
              <a:xfrm>
                <a:off x="625" y="1493"/>
                <a:ext cx="405" cy="128"/>
              </a:xfrm>
              <a:custGeom>
                <a:avLst/>
                <a:gdLst>
                  <a:gd name="T0" fmla="*/ 405 w 811"/>
                  <a:gd name="T1" fmla="*/ 127 h 258"/>
                  <a:gd name="T2" fmla="*/ 404 w 811"/>
                  <a:gd name="T3" fmla="*/ 128 h 258"/>
                  <a:gd name="T4" fmla="*/ 0 w 811"/>
                  <a:gd name="T5" fmla="*/ 1 h 258"/>
                  <a:gd name="T6" fmla="*/ 0 w 811"/>
                  <a:gd name="T7" fmla="*/ 0 h 258"/>
                  <a:gd name="T8" fmla="*/ 405 w 811"/>
                  <a:gd name="T9" fmla="*/ 127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1"/>
                  <a:gd name="T16" fmla="*/ 0 h 258"/>
                  <a:gd name="T17" fmla="*/ 811 w 811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1" h="258">
                    <a:moveTo>
                      <a:pt x="811" y="256"/>
                    </a:moveTo>
                    <a:lnTo>
                      <a:pt x="809" y="25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811" y="256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7" name="Freeform 750"/>
              <p:cNvSpPr>
                <a:spLocks/>
              </p:cNvSpPr>
              <p:nvPr/>
            </p:nvSpPr>
            <p:spPr bwMode="auto">
              <a:xfrm>
                <a:off x="624" y="1494"/>
                <a:ext cx="406" cy="129"/>
              </a:xfrm>
              <a:custGeom>
                <a:avLst/>
                <a:gdLst>
                  <a:gd name="T0" fmla="*/ 406 w 811"/>
                  <a:gd name="T1" fmla="*/ 128 h 259"/>
                  <a:gd name="T2" fmla="*/ 405 w 811"/>
                  <a:gd name="T3" fmla="*/ 129 h 259"/>
                  <a:gd name="T4" fmla="*/ 0 w 811"/>
                  <a:gd name="T5" fmla="*/ 1 h 259"/>
                  <a:gd name="T6" fmla="*/ 1 w 811"/>
                  <a:gd name="T7" fmla="*/ 0 h 259"/>
                  <a:gd name="T8" fmla="*/ 406 w 811"/>
                  <a:gd name="T9" fmla="*/ 128 h 2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1"/>
                  <a:gd name="T16" fmla="*/ 0 h 259"/>
                  <a:gd name="T17" fmla="*/ 811 w 811"/>
                  <a:gd name="T18" fmla="*/ 259 h 2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1" h="259">
                    <a:moveTo>
                      <a:pt x="811" y="256"/>
                    </a:moveTo>
                    <a:lnTo>
                      <a:pt x="809" y="2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1" y="256"/>
                    </a:lnTo>
                    <a:close/>
                  </a:path>
                </a:pathLst>
              </a:custGeom>
              <a:solidFill>
                <a:srgbClr val="B6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8" name="Freeform 751"/>
              <p:cNvSpPr>
                <a:spLocks/>
              </p:cNvSpPr>
              <p:nvPr/>
            </p:nvSpPr>
            <p:spPr bwMode="auto">
              <a:xfrm>
                <a:off x="623" y="1494"/>
                <a:ext cx="406" cy="130"/>
              </a:xfrm>
              <a:custGeom>
                <a:avLst/>
                <a:gdLst>
                  <a:gd name="T0" fmla="*/ 406 w 810"/>
                  <a:gd name="T1" fmla="*/ 129 h 259"/>
                  <a:gd name="T2" fmla="*/ 405 w 810"/>
                  <a:gd name="T3" fmla="*/ 130 h 259"/>
                  <a:gd name="T4" fmla="*/ 0 w 810"/>
                  <a:gd name="T5" fmla="*/ 1 h 259"/>
                  <a:gd name="T6" fmla="*/ 1 w 810"/>
                  <a:gd name="T7" fmla="*/ 0 h 259"/>
                  <a:gd name="T8" fmla="*/ 406 w 810"/>
                  <a:gd name="T9" fmla="*/ 129 h 2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0"/>
                  <a:gd name="T16" fmla="*/ 0 h 259"/>
                  <a:gd name="T17" fmla="*/ 810 w 810"/>
                  <a:gd name="T18" fmla="*/ 259 h 2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0" h="259">
                    <a:moveTo>
                      <a:pt x="810" y="257"/>
                    </a:moveTo>
                    <a:lnTo>
                      <a:pt x="809" y="259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10" y="257"/>
                    </a:lnTo>
                    <a:close/>
                  </a:path>
                </a:pathLst>
              </a:custGeom>
              <a:solidFill>
                <a:srgbClr val="B8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39" name="Freeform 752"/>
              <p:cNvSpPr>
                <a:spLocks/>
              </p:cNvSpPr>
              <p:nvPr/>
            </p:nvSpPr>
            <p:spPr bwMode="auto">
              <a:xfrm>
                <a:off x="622" y="1495"/>
                <a:ext cx="406" cy="130"/>
              </a:xfrm>
              <a:custGeom>
                <a:avLst/>
                <a:gdLst>
                  <a:gd name="T0" fmla="*/ 406 w 811"/>
                  <a:gd name="T1" fmla="*/ 129 h 260"/>
                  <a:gd name="T2" fmla="*/ 405 w 811"/>
                  <a:gd name="T3" fmla="*/ 130 h 260"/>
                  <a:gd name="T4" fmla="*/ 0 w 811"/>
                  <a:gd name="T5" fmla="*/ 1 h 260"/>
                  <a:gd name="T6" fmla="*/ 1 w 811"/>
                  <a:gd name="T7" fmla="*/ 0 h 260"/>
                  <a:gd name="T8" fmla="*/ 406 w 811"/>
                  <a:gd name="T9" fmla="*/ 129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1"/>
                  <a:gd name="T16" fmla="*/ 0 h 260"/>
                  <a:gd name="T17" fmla="*/ 811 w 811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1" h="260">
                    <a:moveTo>
                      <a:pt x="811" y="258"/>
                    </a:moveTo>
                    <a:lnTo>
                      <a:pt x="809" y="26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1" y="258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0" name="Freeform 753"/>
              <p:cNvSpPr>
                <a:spLocks/>
              </p:cNvSpPr>
              <p:nvPr/>
            </p:nvSpPr>
            <p:spPr bwMode="auto">
              <a:xfrm>
                <a:off x="622" y="1496"/>
                <a:ext cx="405" cy="130"/>
              </a:xfrm>
              <a:custGeom>
                <a:avLst/>
                <a:gdLst>
                  <a:gd name="T0" fmla="*/ 405 w 811"/>
                  <a:gd name="T1" fmla="*/ 129 h 259"/>
                  <a:gd name="T2" fmla="*/ 404 w 811"/>
                  <a:gd name="T3" fmla="*/ 130 h 259"/>
                  <a:gd name="T4" fmla="*/ 0 w 811"/>
                  <a:gd name="T5" fmla="*/ 1 h 259"/>
                  <a:gd name="T6" fmla="*/ 1 w 811"/>
                  <a:gd name="T7" fmla="*/ 0 h 259"/>
                  <a:gd name="T8" fmla="*/ 405 w 811"/>
                  <a:gd name="T9" fmla="*/ 129 h 2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1"/>
                  <a:gd name="T16" fmla="*/ 0 h 259"/>
                  <a:gd name="T17" fmla="*/ 811 w 811"/>
                  <a:gd name="T18" fmla="*/ 259 h 2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1" h="259">
                    <a:moveTo>
                      <a:pt x="811" y="258"/>
                    </a:moveTo>
                    <a:lnTo>
                      <a:pt x="808" y="25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11" y="258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1" name="Freeform 754"/>
              <p:cNvSpPr>
                <a:spLocks/>
              </p:cNvSpPr>
              <p:nvPr/>
            </p:nvSpPr>
            <p:spPr bwMode="auto">
              <a:xfrm>
                <a:off x="620" y="1497"/>
                <a:ext cx="405" cy="130"/>
              </a:xfrm>
              <a:custGeom>
                <a:avLst/>
                <a:gdLst>
                  <a:gd name="T0" fmla="*/ 405 w 811"/>
                  <a:gd name="T1" fmla="*/ 128 h 261"/>
                  <a:gd name="T2" fmla="*/ 404 w 811"/>
                  <a:gd name="T3" fmla="*/ 130 h 261"/>
                  <a:gd name="T4" fmla="*/ 0 w 811"/>
                  <a:gd name="T5" fmla="*/ 0 h 261"/>
                  <a:gd name="T6" fmla="*/ 1 w 811"/>
                  <a:gd name="T7" fmla="*/ 0 h 261"/>
                  <a:gd name="T8" fmla="*/ 405 w 811"/>
                  <a:gd name="T9" fmla="*/ 128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1"/>
                  <a:gd name="T16" fmla="*/ 0 h 261"/>
                  <a:gd name="T17" fmla="*/ 811 w 811"/>
                  <a:gd name="T18" fmla="*/ 261 h 2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1" h="261">
                    <a:moveTo>
                      <a:pt x="811" y="257"/>
                    </a:moveTo>
                    <a:lnTo>
                      <a:pt x="809" y="26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811" y="257"/>
                    </a:lnTo>
                    <a:close/>
                  </a:path>
                </a:pathLst>
              </a:custGeom>
              <a:solidFill>
                <a:srgbClr val="BD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2" name="Freeform 755"/>
              <p:cNvSpPr>
                <a:spLocks/>
              </p:cNvSpPr>
              <p:nvPr/>
            </p:nvSpPr>
            <p:spPr bwMode="auto">
              <a:xfrm>
                <a:off x="619" y="1498"/>
                <a:ext cx="406" cy="130"/>
              </a:xfrm>
              <a:custGeom>
                <a:avLst/>
                <a:gdLst>
                  <a:gd name="T0" fmla="*/ 406 w 811"/>
                  <a:gd name="T1" fmla="*/ 130 h 261"/>
                  <a:gd name="T2" fmla="*/ 405 w 811"/>
                  <a:gd name="T3" fmla="*/ 130 h 261"/>
                  <a:gd name="T4" fmla="*/ 0 w 811"/>
                  <a:gd name="T5" fmla="*/ 2 h 261"/>
                  <a:gd name="T6" fmla="*/ 1 w 811"/>
                  <a:gd name="T7" fmla="*/ 0 h 261"/>
                  <a:gd name="T8" fmla="*/ 406 w 811"/>
                  <a:gd name="T9" fmla="*/ 130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1"/>
                  <a:gd name="T16" fmla="*/ 0 h 261"/>
                  <a:gd name="T17" fmla="*/ 811 w 811"/>
                  <a:gd name="T18" fmla="*/ 261 h 2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1" h="261">
                    <a:moveTo>
                      <a:pt x="811" y="260"/>
                    </a:moveTo>
                    <a:lnTo>
                      <a:pt x="809" y="261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811" y="260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3" name="Freeform 756"/>
              <p:cNvSpPr>
                <a:spLocks/>
              </p:cNvSpPr>
              <p:nvPr/>
            </p:nvSpPr>
            <p:spPr bwMode="auto">
              <a:xfrm>
                <a:off x="614" y="1499"/>
                <a:ext cx="410" cy="137"/>
              </a:xfrm>
              <a:custGeom>
                <a:avLst/>
                <a:gdLst>
                  <a:gd name="T0" fmla="*/ 410 w 819"/>
                  <a:gd name="T1" fmla="*/ 129 h 274"/>
                  <a:gd name="T2" fmla="*/ 404 w 819"/>
                  <a:gd name="T3" fmla="*/ 137 h 274"/>
                  <a:gd name="T4" fmla="*/ 0 w 819"/>
                  <a:gd name="T5" fmla="*/ 7 h 274"/>
                  <a:gd name="T6" fmla="*/ 5 w 819"/>
                  <a:gd name="T7" fmla="*/ 0 h 274"/>
                  <a:gd name="T8" fmla="*/ 410 w 819"/>
                  <a:gd name="T9" fmla="*/ 129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9"/>
                  <a:gd name="T16" fmla="*/ 0 h 274"/>
                  <a:gd name="T17" fmla="*/ 819 w 819"/>
                  <a:gd name="T18" fmla="*/ 274 h 2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9" h="274">
                    <a:moveTo>
                      <a:pt x="819" y="257"/>
                    </a:moveTo>
                    <a:lnTo>
                      <a:pt x="808" y="274"/>
                    </a:lnTo>
                    <a:lnTo>
                      <a:pt x="0" y="15"/>
                    </a:lnTo>
                    <a:lnTo>
                      <a:pt x="10" y="0"/>
                    </a:lnTo>
                    <a:lnTo>
                      <a:pt x="819" y="257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4" name="Freeform 757"/>
              <p:cNvSpPr>
                <a:spLocks/>
              </p:cNvSpPr>
              <p:nvPr/>
            </p:nvSpPr>
            <p:spPr bwMode="auto">
              <a:xfrm>
                <a:off x="619" y="1499"/>
                <a:ext cx="405" cy="130"/>
              </a:xfrm>
              <a:custGeom>
                <a:avLst/>
                <a:gdLst>
                  <a:gd name="T0" fmla="*/ 405 w 809"/>
                  <a:gd name="T1" fmla="*/ 129 h 259"/>
                  <a:gd name="T2" fmla="*/ 404 w 809"/>
                  <a:gd name="T3" fmla="*/ 130 h 259"/>
                  <a:gd name="T4" fmla="*/ 0 w 809"/>
                  <a:gd name="T5" fmla="*/ 1 h 259"/>
                  <a:gd name="T6" fmla="*/ 0 w 809"/>
                  <a:gd name="T7" fmla="*/ 0 h 259"/>
                  <a:gd name="T8" fmla="*/ 405 w 809"/>
                  <a:gd name="T9" fmla="*/ 129 h 2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59"/>
                  <a:gd name="T17" fmla="*/ 809 w 809"/>
                  <a:gd name="T18" fmla="*/ 259 h 2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59">
                    <a:moveTo>
                      <a:pt x="809" y="257"/>
                    </a:moveTo>
                    <a:lnTo>
                      <a:pt x="808" y="259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809" y="257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5" name="Freeform 758"/>
              <p:cNvSpPr>
                <a:spLocks/>
              </p:cNvSpPr>
              <p:nvPr/>
            </p:nvSpPr>
            <p:spPr bwMode="auto">
              <a:xfrm>
                <a:off x="618" y="1500"/>
                <a:ext cx="405" cy="130"/>
              </a:xfrm>
              <a:custGeom>
                <a:avLst/>
                <a:gdLst>
                  <a:gd name="T0" fmla="*/ 405 w 809"/>
                  <a:gd name="T1" fmla="*/ 129 h 260"/>
                  <a:gd name="T2" fmla="*/ 404 w 809"/>
                  <a:gd name="T3" fmla="*/ 130 h 260"/>
                  <a:gd name="T4" fmla="*/ 0 w 809"/>
                  <a:gd name="T5" fmla="*/ 1 h 260"/>
                  <a:gd name="T6" fmla="*/ 1 w 809"/>
                  <a:gd name="T7" fmla="*/ 0 h 260"/>
                  <a:gd name="T8" fmla="*/ 405 w 809"/>
                  <a:gd name="T9" fmla="*/ 129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0"/>
                  <a:gd name="T17" fmla="*/ 809 w 809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0">
                    <a:moveTo>
                      <a:pt x="809" y="258"/>
                    </a:moveTo>
                    <a:lnTo>
                      <a:pt x="807" y="26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809" y="258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6" name="Freeform 759"/>
              <p:cNvSpPr>
                <a:spLocks/>
              </p:cNvSpPr>
              <p:nvPr/>
            </p:nvSpPr>
            <p:spPr bwMode="auto">
              <a:xfrm>
                <a:off x="617" y="1501"/>
                <a:ext cx="405" cy="130"/>
              </a:xfrm>
              <a:custGeom>
                <a:avLst/>
                <a:gdLst>
                  <a:gd name="T0" fmla="*/ 405 w 809"/>
                  <a:gd name="T1" fmla="*/ 129 h 261"/>
                  <a:gd name="T2" fmla="*/ 405 w 809"/>
                  <a:gd name="T3" fmla="*/ 130 h 261"/>
                  <a:gd name="T4" fmla="*/ 0 w 809"/>
                  <a:gd name="T5" fmla="*/ 1 h 261"/>
                  <a:gd name="T6" fmla="*/ 1 w 809"/>
                  <a:gd name="T7" fmla="*/ 0 h 261"/>
                  <a:gd name="T8" fmla="*/ 405 w 809"/>
                  <a:gd name="T9" fmla="*/ 129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1"/>
                  <a:gd name="T17" fmla="*/ 809 w 809"/>
                  <a:gd name="T18" fmla="*/ 261 h 2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1">
                    <a:moveTo>
                      <a:pt x="809" y="258"/>
                    </a:moveTo>
                    <a:lnTo>
                      <a:pt x="809" y="26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09" y="258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7" name="Freeform 760"/>
              <p:cNvSpPr>
                <a:spLocks/>
              </p:cNvSpPr>
              <p:nvPr/>
            </p:nvSpPr>
            <p:spPr bwMode="auto">
              <a:xfrm>
                <a:off x="617" y="1502"/>
                <a:ext cx="405" cy="130"/>
              </a:xfrm>
              <a:custGeom>
                <a:avLst/>
                <a:gdLst>
                  <a:gd name="T0" fmla="*/ 405 w 811"/>
                  <a:gd name="T1" fmla="*/ 129 h 261"/>
                  <a:gd name="T2" fmla="*/ 404 w 811"/>
                  <a:gd name="T3" fmla="*/ 130 h 261"/>
                  <a:gd name="T4" fmla="*/ 0 w 811"/>
                  <a:gd name="T5" fmla="*/ 0 h 261"/>
                  <a:gd name="T6" fmla="*/ 1 w 811"/>
                  <a:gd name="T7" fmla="*/ 0 h 261"/>
                  <a:gd name="T8" fmla="*/ 405 w 811"/>
                  <a:gd name="T9" fmla="*/ 129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1"/>
                  <a:gd name="T16" fmla="*/ 0 h 261"/>
                  <a:gd name="T17" fmla="*/ 811 w 811"/>
                  <a:gd name="T18" fmla="*/ 261 h 2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1" h="261">
                    <a:moveTo>
                      <a:pt x="811" y="259"/>
                    </a:moveTo>
                    <a:lnTo>
                      <a:pt x="809" y="26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11" y="259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8" name="Freeform 761"/>
              <p:cNvSpPr>
                <a:spLocks/>
              </p:cNvSpPr>
              <p:nvPr/>
            </p:nvSpPr>
            <p:spPr bwMode="auto">
              <a:xfrm>
                <a:off x="617" y="1503"/>
                <a:ext cx="404" cy="130"/>
              </a:xfrm>
              <a:custGeom>
                <a:avLst/>
                <a:gdLst>
                  <a:gd name="T0" fmla="*/ 404 w 809"/>
                  <a:gd name="T1" fmla="*/ 130 h 261"/>
                  <a:gd name="T2" fmla="*/ 404 w 809"/>
                  <a:gd name="T3" fmla="*/ 130 h 261"/>
                  <a:gd name="T4" fmla="*/ 0 w 809"/>
                  <a:gd name="T5" fmla="*/ 1 h 261"/>
                  <a:gd name="T6" fmla="*/ 0 w 809"/>
                  <a:gd name="T7" fmla="*/ 0 h 261"/>
                  <a:gd name="T8" fmla="*/ 404 w 809"/>
                  <a:gd name="T9" fmla="*/ 130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1"/>
                  <a:gd name="T17" fmla="*/ 809 w 809"/>
                  <a:gd name="T18" fmla="*/ 261 h 2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1">
                    <a:moveTo>
                      <a:pt x="809" y="260"/>
                    </a:moveTo>
                    <a:lnTo>
                      <a:pt x="808" y="26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809" y="260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49" name="Freeform 762"/>
              <p:cNvSpPr>
                <a:spLocks/>
              </p:cNvSpPr>
              <p:nvPr/>
            </p:nvSpPr>
            <p:spPr bwMode="auto">
              <a:xfrm>
                <a:off x="616" y="1503"/>
                <a:ext cx="404" cy="132"/>
              </a:xfrm>
              <a:custGeom>
                <a:avLst/>
                <a:gdLst>
                  <a:gd name="T0" fmla="*/ 404 w 809"/>
                  <a:gd name="T1" fmla="*/ 130 h 263"/>
                  <a:gd name="T2" fmla="*/ 403 w 809"/>
                  <a:gd name="T3" fmla="*/ 132 h 263"/>
                  <a:gd name="T4" fmla="*/ 0 w 809"/>
                  <a:gd name="T5" fmla="*/ 1 h 263"/>
                  <a:gd name="T6" fmla="*/ 0 w 809"/>
                  <a:gd name="T7" fmla="*/ 0 h 263"/>
                  <a:gd name="T8" fmla="*/ 404 w 809"/>
                  <a:gd name="T9" fmla="*/ 130 h 2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3"/>
                  <a:gd name="T17" fmla="*/ 809 w 809"/>
                  <a:gd name="T18" fmla="*/ 263 h 2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3">
                    <a:moveTo>
                      <a:pt x="809" y="259"/>
                    </a:moveTo>
                    <a:lnTo>
                      <a:pt x="807" y="26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809" y="259"/>
                    </a:lnTo>
                    <a:close/>
                  </a:path>
                </a:pathLst>
              </a:custGeom>
              <a:solidFill>
                <a:srgbClr val="C6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0" name="Freeform 763"/>
              <p:cNvSpPr>
                <a:spLocks/>
              </p:cNvSpPr>
              <p:nvPr/>
            </p:nvSpPr>
            <p:spPr bwMode="auto">
              <a:xfrm>
                <a:off x="615" y="1504"/>
                <a:ext cx="405" cy="132"/>
              </a:xfrm>
              <a:custGeom>
                <a:avLst/>
                <a:gdLst>
                  <a:gd name="T0" fmla="*/ 405 w 809"/>
                  <a:gd name="T1" fmla="*/ 131 h 262"/>
                  <a:gd name="T2" fmla="*/ 404 w 809"/>
                  <a:gd name="T3" fmla="*/ 132 h 262"/>
                  <a:gd name="T4" fmla="*/ 0 w 809"/>
                  <a:gd name="T5" fmla="*/ 1 h 262"/>
                  <a:gd name="T6" fmla="*/ 1 w 809"/>
                  <a:gd name="T7" fmla="*/ 0 h 262"/>
                  <a:gd name="T8" fmla="*/ 405 w 809"/>
                  <a:gd name="T9" fmla="*/ 131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2"/>
                  <a:gd name="T17" fmla="*/ 809 w 809"/>
                  <a:gd name="T18" fmla="*/ 262 h 2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2">
                    <a:moveTo>
                      <a:pt x="809" y="261"/>
                    </a:moveTo>
                    <a:lnTo>
                      <a:pt x="807" y="26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1" name="Freeform 764"/>
              <p:cNvSpPr>
                <a:spLocks/>
              </p:cNvSpPr>
              <p:nvPr/>
            </p:nvSpPr>
            <p:spPr bwMode="auto">
              <a:xfrm>
                <a:off x="614" y="1505"/>
                <a:ext cx="405" cy="131"/>
              </a:xfrm>
              <a:custGeom>
                <a:avLst/>
                <a:gdLst>
                  <a:gd name="T0" fmla="*/ 405 w 809"/>
                  <a:gd name="T1" fmla="*/ 130 h 263"/>
                  <a:gd name="T2" fmla="*/ 404 w 809"/>
                  <a:gd name="T3" fmla="*/ 131 h 263"/>
                  <a:gd name="T4" fmla="*/ 0 w 809"/>
                  <a:gd name="T5" fmla="*/ 2 h 263"/>
                  <a:gd name="T6" fmla="*/ 1 w 809"/>
                  <a:gd name="T7" fmla="*/ 0 h 263"/>
                  <a:gd name="T8" fmla="*/ 405 w 809"/>
                  <a:gd name="T9" fmla="*/ 130 h 2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3"/>
                  <a:gd name="T17" fmla="*/ 809 w 809"/>
                  <a:gd name="T18" fmla="*/ 263 h 2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3">
                    <a:moveTo>
                      <a:pt x="809" y="261"/>
                    </a:moveTo>
                    <a:lnTo>
                      <a:pt x="808" y="26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8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2" name="Freeform 765"/>
              <p:cNvSpPr>
                <a:spLocks/>
              </p:cNvSpPr>
              <p:nvPr/>
            </p:nvSpPr>
            <p:spPr bwMode="auto">
              <a:xfrm>
                <a:off x="611" y="1507"/>
                <a:ext cx="407" cy="139"/>
              </a:xfrm>
              <a:custGeom>
                <a:avLst/>
                <a:gdLst>
                  <a:gd name="T0" fmla="*/ 407 w 814"/>
                  <a:gd name="T1" fmla="*/ 130 h 277"/>
                  <a:gd name="T2" fmla="*/ 403 w 814"/>
                  <a:gd name="T3" fmla="*/ 139 h 277"/>
                  <a:gd name="T4" fmla="*/ 0 w 814"/>
                  <a:gd name="T5" fmla="*/ 8 h 277"/>
                  <a:gd name="T6" fmla="*/ 3 w 814"/>
                  <a:gd name="T7" fmla="*/ 0 h 277"/>
                  <a:gd name="T8" fmla="*/ 407 w 814"/>
                  <a:gd name="T9" fmla="*/ 130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4"/>
                  <a:gd name="T16" fmla="*/ 0 h 277"/>
                  <a:gd name="T17" fmla="*/ 814 w 814"/>
                  <a:gd name="T18" fmla="*/ 277 h 2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4" h="277">
                    <a:moveTo>
                      <a:pt x="814" y="259"/>
                    </a:moveTo>
                    <a:lnTo>
                      <a:pt x="805" y="277"/>
                    </a:lnTo>
                    <a:lnTo>
                      <a:pt x="0" y="16"/>
                    </a:lnTo>
                    <a:lnTo>
                      <a:pt x="6" y="0"/>
                    </a:lnTo>
                    <a:lnTo>
                      <a:pt x="814" y="259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3" name="Freeform 766"/>
              <p:cNvSpPr>
                <a:spLocks/>
              </p:cNvSpPr>
              <p:nvPr/>
            </p:nvSpPr>
            <p:spPr bwMode="auto">
              <a:xfrm>
                <a:off x="613" y="1507"/>
                <a:ext cx="405" cy="131"/>
              </a:xfrm>
              <a:custGeom>
                <a:avLst/>
                <a:gdLst>
                  <a:gd name="T0" fmla="*/ 405 w 809"/>
                  <a:gd name="T1" fmla="*/ 130 h 262"/>
                  <a:gd name="T2" fmla="*/ 405 w 809"/>
                  <a:gd name="T3" fmla="*/ 131 h 262"/>
                  <a:gd name="T4" fmla="*/ 0 w 809"/>
                  <a:gd name="T5" fmla="*/ 1 h 262"/>
                  <a:gd name="T6" fmla="*/ 1 w 809"/>
                  <a:gd name="T7" fmla="*/ 0 h 262"/>
                  <a:gd name="T8" fmla="*/ 405 w 809"/>
                  <a:gd name="T9" fmla="*/ 130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2"/>
                  <a:gd name="T17" fmla="*/ 809 w 809"/>
                  <a:gd name="T18" fmla="*/ 262 h 2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2">
                    <a:moveTo>
                      <a:pt x="809" y="259"/>
                    </a:moveTo>
                    <a:lnTo>
                      <a:pt x="809" y="26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09" y="259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4" name="Freeform 767"/>
              <p:cNvSpPr>
                <a:spLocks/>
              </p:cNvSpPr>
              <p:nvPr/>
            </p:nvSpPr>
            <p:spPr bwMode="auto">
              <a:xfrm>
                <a:off x="613" y="1508"/>
                <a:ext cx="405" cy="132"/>
              </a:xfrm>
              <a:custGeom>
                <a:avLst/>
                <a:gdLst>
                  <a:gd name="T0" fmla="*/ 405 w 809"/>
                  <a:gd name="T1" fmla="*/ 130 h 265"/>
                  <a:gd name="T2" fmla="*/ 404 w 809"/>
                  <a:gd name="T3" fmla="*/ 132 h 265"/>
                  <a:gd name="T4" fmla="*/ 0 w 809"/>
                  <a:gd name="T5" fmla="*/ 2 h 265"/>
                  <a:gd name="T6" fmla="*/ 0 w 809"/>
                  <a:gd name="T7" fmla="*/ 0 h 265"/>
                  <a:gd name="T8" fmla="*/ 405 w 809"/>
                  <a:gd name="T9" fmla="*/ 130 h 2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5"/>
                  <a:gd name="T17" fmla="*/ 809 w 809"/>
                  <a:gd name="T18" fmla="*/ 265 h 2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5">
                    <a:moveTo>
                      <a:pt x="809" y="261"/>
                    </a:moveTo>
                    <a:lnTo>
                      <a:pt x="807" y="26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5" name="Freeform 768"/>
              <p:cNvSpPr>
                <a:spLocks/>
              </p:cNvSpPr>
              <p:nvPr/>
            </p:nvSpPr>
            <p:spPr bwMode="auto">
              <a:xfrm>
                <a:off x="612" y="1509"/>
                <a:ext cx="405" cy="132"/>
              </a:xfrm>
              <a:custGeom>
                <a:avLst/>
                <a:gdLst>
                  <a:gd name="T0" fmla="*/ 405 w 809"/>
                  <a:gd name="T1" fmla="*/ 131 h 264"/>
                  <a:gd name="T2" fmla="*/ 404 w 809"/>
                  <a:gd name="T3" fmla="*/ 132 h 264"/>
                  <a:gd name="T4" fmla="*/ 0 w 809"/>
                  <a:gd name="T5" fmla="*/ 1 h 264"/>
                  <a:gd name="T6" fmla="*/ 1 w 809"/>
                  <a:gd name="T7" fmla="*/ 0 h 264"/>
                  <a:gd name="T8" fmla="*/ 405 w 809"/>
                  <a:gd name="T9" fmla="*/ 131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4"/>
                  <a:gd name="T17" fmla="*/ 809 w 809"/>
                  <a:gd name="T18" fmla="*/ 264 h 2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4">
                    <a:moveTo>
                      <a:pt x="809" y="261"/>
                    </a:moveTo>
                    <a:lnTo>
                      <a:pt x="807" y="26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6" name="Freeform 769"/>
              <p:cNvSpPr>
                <a:spLocks/>
              </p:cNvSpPr>
              <p:nvPr/>
            </p:nvSpPr>
            <p:spPr bwMode="auto">
              <a:xfrm>
                <a:off x="612" y="1511"/>
                <a:ext cx="404" cy="132"/>
              </a:xfrm>
              <a:custGeom>
                <a:avLst/>
                <a:gdLst>
                  <a:gd name="T0" fmla="*/ 404 w 809"/>
                  <a:gd name="T1" fmla="*/ 131 h 264"/>
                  <a:gd name="T2" fmla="*/ 404 w 809"/>
                  <a:gd name="T3" fmla="*/ 132 h 264"/>
                  <a:gd name="T4" fmla="*/ 0 w 809"/>
                  <a:gd name="T5" fmla="*/ 1 h 264"/>
                  <a:gd name="T6" fmla="*/ 1 w 809"/>
                  <a:gd name="T7" fmla="*/ 0 h 264"/>
                  <a:gd name="T8" fmla="*/ 404 w 809"/>
                  <a:gd name="T9" fmla="*/ 131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4"/>
                  <a:gd name="T17" fmla="*/ 809 w 809"/>
                  <a:gd name="T18" fmla="*/ 264 h 2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4">
                    <a:moveTo>
                      <a:pt x="809" y="261"/>
                    </a:moveTo>
                    <a:lnTo>
                      <a:pt x="808" y="26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7" name="Freeform 770"/>
              <p:cNvSpPr>
                <a:spLocks/>
              </p:cNvSpPr>
              <p:nvPr/>
            </p:nvSpPr>
            <p:spPr bwMode="auto">
              <a:xfrm>
                <a:off x="611" y="1512"/>
                <a:ext cx="404" cy="133"/>
              </a:xfrm>
              <a:custGeom>
                <a:avLst/>
                <a:gdLst>
                  <a:gd name="T0" fmla="*/ 404 w 809"/>
                  <a:gd name="T1" fmla="*/ 131 h 265"/>
                  <a:gd name="T2" fmla="*/ 403 w 809"/>
                  <a:gd name="T3" fmla="*/ 133 h 265"/>
                  <a:gd name="T4" fmla="*/ 0 w 809"/>
                  <a:gd name="T5" fmla="*/ 2 h 265"/>
                  <a:gd name="T6" fmla="*/ 0 w 809"/>
                  <a:gd name="T7" fmla="*/ 0 h 265"/>
                  <a:gd name="T8" fmla="*/ 404 w 809"/>
                  <a:gd name="T9" fmla="*/ 131 h 2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65"/>
                  <a:gd name="T17" fmla="*/ 809 w 809"/>
                  <a:gd name="T18" fmla="*/ 265 h 2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65">
                    <a:moveTo>
                      <a:pt x="809" y="262"/>
                    </a:moveTo>
                    <a:lnTo>
                      <a:pt x="807" y="265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809" y="262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8" name="Freeform 771"/>
              <p:cNvSpPr>
                <a:spLocks/>
              </p:cNvSpPr>
              <p:nvPr/>
            </p:nvSpPr>
            <p:spPr bwMode="auto">
              <a:xfrm>
                <a:off x="611" y="1513"/>
                <a:ext cx="404" cy="133"/>
              </a:xfrm>
              <a:custGeom>
                <a:avLst/>
                <a:gdLst>
                  <a:gd name="T0" fmla="*/ 404 w 807"/>
                  <a:gd name="T1" fmla="*/ 132 h 264"/>
                  <a:gd name="T2" fmla="*/ 403 w 807"/>
                  <a:gd name="T3" fmla="*/ 133 h 264"/>
                  <a:gd name="T4" fmla="*/ 0 w 807"/>
                  <a:gd name="T5" fmla="*/ 2 h 264"/>
                  <a:gd name="T6" fmla="*/ 0 w 807"/>
                  <a:gd name="T7" fmla="*/ 0 h 264"/>
                  <a:gd name="T8" fmla="*/ 404 w 807"/>
                  <a:gd name="T9" fmla="*/ 132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7"/>
                  <a:gd name="T16" fmla="*/ 0 h 264"/>
                  <a:gd name="T17" fmla="*/ 807 w 807"/>
                  <a:gd name="T18" fmla="*/ 264 h 2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7" h="264">
                    <a:moveTo>
                      <a:pt x="807" y="262"/>
                    </a:moveTo>
                    <a:lnTo>
                      <a:pt x="805" y="26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7" y="262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59" name="Freeform 772"/>
              <p:cNvSpPr>
                <a:spLocks/>
              </p:cNvSpPr>
              <p:nvPr/>
            </p:nvSpPr>
            <p:spPr bwMode="auto">
              <a:xfrm>
                <a:off x="608" y="1515"/>
                <a:ext cx="406" cy="141"/>
              </a:xfrm>
              <a:custGeom>
                <a:avLst/>
                <a:gdLst>
                  <a:gd name="T0" fmla="*/ 406 w 810"/>
                  <a:gd name="T1" fmla="*/ 130 h 283"/>
                  <a:gd name="T2" fmla="*/ 404 w 810"/>
                  <a:gd name="T3" fmla="*/ 141 h 283"/>
                  <a:gd name="T4" fmla="*/ 0 w 810"/>
                  <a:gd name="T5" fmla="*/ 8 h 283"/>
                  <a:gd name="T6" fmla="*/ 3 w 810"/>
                  <a:gd name="T7" fmla="*/ 0 h 283"/>
                  <a:gd name="T8" fmla="*/ 406 w 810"/>
                  <a:gd name="T9" fmla="*/ 130 h 2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0"/>
                  <a:gd name="T16" fmla="*/ 0 h 283"/>
                  <a:gd name="T17" fmla="*/ 810 w 810"/>
                  <a:gd name="T18" fmla="*/ 283 h 2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0" h="283">
                    <a:moveTo>
                      <a:pt x="810" y="261"/>
                    </a:moveTo>
                    <a:lnTo>
                      <a:pt x="806" y="283"/>
                    </a:lnTo>
                    <a:lnTo>
                      <a:pt x="0" y="17"/>
                    </a:lnTo>
                    <a:lnTo>
                      <a:pt x="5" y="0"/>
                    </a:lnTo>
                    <a:lnTo>
                      <a:pt x="810" y="261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0" name="Freeform 773"/>
              <p:cNvSpPr>
                <a:spLocks/>
              </p:cNvSpPr>
              <p:nvPr/>
            </p:nvSpPr>
            <p:spPr bwMode="auto">
              <a:xfrm>
                <a:off x="609" y="1515"/>
                <a:ext cx="405" cy="136"/>
              </a:xfrm>
              <a:custGeom>
                <a:avLst/>
                <a:gdLst>
                  <a:gd name="T0" fmla="*/ 405 w 809"/>
                  <a:gd name="T1" fmla="*/ 130 h 273"/>
                  <a:gd name="T2" fmla="*/ 404 w 809"/>
                  <a:gd name="T3" fmla="*/ 136 h 273"/>
                  <a:gd name="T4" fmla="*/ 0 w 809"/>
                  <a:gd name="T5" fmla="*/ 4 h 273"/>
                  <a:gd name="T6" fmla="*/ 2 w 809"/>
                  <a:gd name="T7" fmla="*/ 0 h 273"/>
                  <a:gd name="T8" fmla="*/ 405 w 809"/>
                  <a:gd name="T9" fmla="*/ 130 h 2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73"/>
                  <a:gd name="T17" fmla="*/ 809 w 809"/>
                  <a:gd name="T18" fmla="*/ 273 h 2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73">
                    <a:moveTo>
                      <a:pt x="809" y="261"/>
                    </a:moveTo>
                    <a:lnTo>
                      <a:pt x="808" y="273"/>
                    </a:lnTo>
                    <a:lnTo>
                      <a:pt x="0" y="9"/>
                    </a:lnTo>
                    <a:lnTo>
                      <a:pt x="4" y="0"/>
                    </a:lnTo>
                    <a:lnTo>
                      <a:pt x="809" y="261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1" name="Freeform 774"/>
              <p:cNvSpPr>
                <a:spLocks/>
              </p:cNvSpPr>
              <p:nvPr/>
            </p:nvSpPr>
            <p:spPr bwMode="auto">
              <a:xfrm>
                <a:off x="608" y="1519"/>
                <a:ext cx="405" cy="137"/>
              </a:xfrm>
              <a:custGeom>
                <a:avLst/>
                <a:gdLst>
                  <a:gd name="T0" fmla="*/ 405 w 809"/>
                  <a:gd name="T1" fmla="*/ 132 h 274"/>
                  <a:gd name="T2" fmla="*/ 403 w 809"/>
                  <a:gd name="T3" fmla="*/ 137 h 274"/>
                  <a:gd name="T4" fmla="*/ 0 w 809"/>
                  <a:gd name="T5" fmla="*/ 4 h 274"/>
                  <a:gd name="T6" fmla="*/ 1 w 809"/>
                  <a:gd name="T7" fmla="*/ 0 h 274"/>
                  <a:gd name="T8" fmla="*/ 405 w 809"/>
                  <a:gd name="T9" fmla="*/ 132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74"/>
                  <a:gd name="T17" fmla="*/ 809 w 809"/>
                  <a:gd name="T18" fmla="*/ 274 h 2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74">
                    <a:moveTo>
                      <a:pt x="809" y="264"/>
                    </a:moveTo>
                    <a:lnTo>
                      <a:pt x="806" y="274"/>
                    </a:lnTo>
                    <a:lnTo>
                      <a:pt x="0" y="8"/>
                    </a:lnTo>
                    <a:lnTo>
                      <a:pt x="1" y="0"/>
                    </a:lnTo>
                    <a:lnTo>
                      <a:pt x="809" y="264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2" name="Freeform 775"/>
              <p:cNvSpPr>
                <a:spLocks/>
              </p:cNvSpPr>
              <p:nvPr/>
            </p:nvSpPr>
            <p:spPr bwMode="auto">
              <a:xfrm>
                <a:off x="607" y="1523"/>
                <a:ext cx="404" cy="138"/>
              </a:xfrm>
              <a:custGeom>
                <a:avLst/>
                <a:gdLst>
                  <a:gd name="T0" fmla="*/ 404 w 808"/>
                  <a:gd name="T1" fmla="*/ 133 h 276"/>
                  <a:gd name="T2" fmla="*/ 403 w 808"/>
                  <a:gd name="T3" fmla="*/ 138 h 276"/>
                  <a:gd name="T4" fmla="*/ 0 w 808"/>
                  <a:gd name="T5" fmla="*/ 5 h 276"/>
                  <a:gd name="T6" fmla="*/ 1 w 808"/>
                  <a:gd name="T7" fmla="*/ 0 h 276"/>
                  <a:gd name="T8" fmla="*/ 404 w 808"/>
                  <a:gd name="T9" fmla="*/ 133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8"/>
                  <a:gd name="T16" fmla="*/ 0 h 276"/>
                  <a:gd name="T17" fmla="*/ 808 w 80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8" h="276">
                    <a:moveTo>
                      <a:pt x="808" y="266"/>
                    </a:moveTo>
                    <a:lnTo>
                      <a:pt x="806" y="276"/>
                    </a:lnTo>
                    <a:lnTo>
                      <a:pt x="0" y="10"/>
                    </a:lnTo>
                    <a:lnTo>
                      <a:pt x="2" y="0"/>
                    </a:lnTo>
                    <a:lnTo>
                      <a:pt x="808" y="266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3" name="Freeform 776"/>
              <p:cNvSpPr>
                <a:spLocks/>
              </p:cNvSpPr>
              <p:nvPr/>
            </p:nvSpPr>
            <p:spPr bwMode="auto">
              <a:xfrm>
                <a:off x="607" y="1528"/>
                <a:ext cx="403" cy="139"/>
              </a:xfrm>
              <a:custGeom>
                <a:avLst/>
                <a:gdLst>
                  <a:gd name="T0" fmla="*/ 403 w 806"/>
                  <a:gd name="T1" fmla="*/ 133 h 277"/>
                  <a:gd name="T2" fmla="*/ 403 w 806"/>
                  <a:gd name="T3" fmla="*/ 139 h 277"/>
                  <a:gd name="T4" fmla="*/ 0 w 806"/>
                  <a:gd name="T5" fmla="*/ 5 h 277"/>
                  <a:gd name="T6" fmla="*/ 0 w 806"/>
                  <a:gd name="T7" fmla="*/ 0 h 277"/>
                  <a:gd name="T8" fmla="*/ 403 w 806"/>
                  <a:gd name="T9" fmla="*/ 133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6"/>
                  <a:gd name="T16" fmla="*/ 0 h 277"/>
                  <a:gd name="T17" fmla="*/ 806 w 806"/>
                  <a:gd name="T18" fmla="*/ 277 h 2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6" h="277">
                    <a:moveTo>
                      <a:pt x="806" y="266"/>
                    </a:moveTo>
                    <a:lnTo>
                      <a:pt x="806" y="277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806" y="266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4" name="Freeform 777"/>
              <p:cNvSpPr>
                <a:spLocks/>
              </p:cNvSpPr>
              <p:nvPr/>
            </p:nvSpPr>
            <p:spPr bwMode="auto">
              <a:xfrm>
                <a:off x="607" y="1533"/>
                <a:ext cx="403" cy="139"/>
              </a:xfrm>
              <a:custGeom>
                <a:avLst/>
                <a:gdLst>
                  <a:gd name="T0" fmla="*/ 403 w 806"/>
                  <a:gd name="T1" fmla="*/ 134 h 277"/>
                  <a:gd name="T2" fmla="*/ 403 w 806"/>
                  <a:gd name="T3" fmla="*/ 139 h 277"/>
                  <a:gd name="T4" fmla="*/ 0 w 806"/>
                  <a:gd name="T5" fmla="*/ 4 h 277"/>
                  <a:gd name="T6" fmla="*/ 0 w 806"/>
                  <a:gd name="T7" fmla="*/ 0 h 277"/>
                  <a:gd name="T8" fmla="*/ 403 w 806"/>
                  <a:gd name="T9" fmla="*/ 134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6"/>
                  <a:gd name="T16" fmla="*/ 0 h 277"/>
                  <a:gd name="T17" fmla="*/ 806 w 806"/>
                  <a:gd name="T18" fmla="*/ 277 h 2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6" h="277">
                    <a:moveTo>
                      <a:pt x="806" y="267"/>
                    </a:moveTo>
                    <a:lnTo>
                      <a:pt x="806" y="27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806" y="267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5" name="Freeform 778"/>
              <p:cNvSpPr>
                <a:spLocks/>
              </p:cNvSpPr>
              <p:nvPr/>
            </p:nvSpPr>
            <p:spPr bwMode="auto">
              <a:xfrm>
                <a:off x="607" y="1533"/>
                <a:ext cx="403" cy="137"/>
              </a:xfrm>
              <a:custGeom>
                <a:avLst/>
                <a:gdLst>
                  <a:gd name="T0" fmla="*/ 403 w 806"/>
                  <a:gd name="T1" fmla="*/ 134 h 272"/>
                  <a:gd name="T2" fmla="*/ 403 w 806"/>
                  <a:gd name="T3" fmla="*/ 137 h 272"/>
                  <a:gd name="T4" fmla="*/ 0 w 806"/>
                  <a:gd name="T5" fmla="*/ 2 h 272"/>
                  <a:gd name="T6" fmla="*/ 0 w 806"/>
                  <a:gd name="T7" fmla="*/ 0 h 272"/>
                  <a:gd name="T8" fmla="*/ 403 w 806"/>
                  <a:gd name="T9" fmla="*/ 134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6"/>
                  <a:gd name="T16" fmla="*/ 0 h 272"/>
                  <a:gd name="T17" fmla="*/ 806 w 806"/>
                  <a:gd name="T18" fmla="*/ 272 h 2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6" h="272">
                    <a:moveTo>
                      <a:pt x="806" y="267"/>
                    </a:moveTo>
                    <a:lnTo>
                      <a:pt x="806" y="27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6" y="267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6" name="Freeform 779"/>
              <p:cNvSpPr>
                <a:spLocks/>
              </p:cNvSpPr>
              <p:nvPr/>
            </p:nvSpPr>
            <p:spPr bwMode="auto">
              <a:xfrm>
                <a:off x="607" y="1535"/>
                <a:ext cx="403" cy="137"/>
              </a:xfrm>
              <a:custGeom>
                <a:avLst/>
                <a:gdLst>
                  <a:gd name="T0" fmla="*/ 403 w 806"/>
                  <a:gd name="T1" fmla="*/ 135 h 274"/>
                  <a:gd name="T2" fmla="*/ 403 w 806"/>
                  <a:gd name="T3" fmla="*/ 137 h 274"/>
                  <a:gd name="T4" fmla="*/ 0 w 806"/>
                  <a:gd name="T5" fmla="*/ 2 h 274"/>
                  <a:gd name="T6" fmla="*/ 0 w 806"/>
                  <a:gd name="T7" fmla="*/ 0 h 274"/>
                  <a:gd name="T8" fmla="*/ 403 w 806"/>
                  <a:gd name="T9" fmla="*/ 135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6"/>
                  <a:gd name="T16" fmla="*/ 0 h 274"/>
                  <a:gd name="T17" fmla="*/ 806 w 806"/>
                  <a:gd name="T18" fmla="*/ 274 h 2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6" h="274">
                    <a:moveTo>
                      <a:pt x="806" y="269"/>
                    </a:moveTo>
                    <a:lnTo>
                      <a:pt x="806" y="27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7" name="Freeform 780"/>
              <p:cNvSpPr>
                <a:spLocks/>
              </p:cNvSpPr>
              <p:nvPr/>
            </p:nvSpPr>
            <p:spPr bwMode="auto">
              <a:xfrm>
                <a:off x="607" y="1538"/>
                <a:ext cx="404" cy="139"/>
              </a:xfrm>
              <a:custGeom>
                <a:avLst/>
                <a:gdLst>
                  <a:gd name="T0" fmla="*/ 403 w 808"/>
                  <a:gd name="T1" fmla="*/ 134 h 279"/>
                  <a:gd name="T2" fmla="*/ 404 w 808"/>
                  <a:gd name="T3" fmla="*/ 139 h 279"/>
                  <a:gd name="T4" fmla="*/ 1 w 808"/>
                  <a:gd name="T5" fmla="*/ 5 h 279"/>
                  <a:gd name="T6" fmla="*/ 0 w 808"/>
                  <a:gd name="T7" fmla="*/ 0 h 279"/>
                  <a:gd name="T8" fmla="*/ 403 w 808"/>
                  <a:gd name="T9" fmla="*/ 134 h 2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8"/>
                  <a:gd name="T16" fmla="*/ 0 h 279"/>
                  <a:gd name="T17" fmla="*/ 808 w 808"/>
                  <a:gd name="T18" fmla="*/ 279 h 2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8" h="279">
                    <a:moveTo>
                      <a:pt x="806" y="269"/>
                    </a:moveTo>
                    <a:lnTo>
                      <a:pt x="808" y="279"/>
                    </a:lnTo>
                    <a:lnTo>
                      <a:pt x="2" y="10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8" name="Freeform 781"/>
              <p:cNvSpPr>
                <a:spLocks/>
              </p:cNvSpPr>
              <p:nvPr/>
            </p:nvSpPr>
            <p:spPr bwMode="auto">
              <a:xfrm>
                <a:off x="607" y="1538"/>
                <a:ext cx="403" cy="136"/>
              </a:xfrm>
              <a:custGeom>
                <a:avLst/>
                <a:gdLst>
                  <a:gd name="T0" fmla="*/ 403 w 806"/>
                  <a:gd name="T1" fmla="*/ 134 h 273"/>
                  <a:gd name="T2" fmla="*/ 403 w 806"/>
                  <a:gd name="T3" fmla="*/ 136 h 273"/>
                  <a:gd name="T4" fmla="*/ 0 w 806"/>
                  <a:gd name="T5" fmla="*/ 1 h 273"/>
                  <a:gd name="T6" fmla="*/ 0 w 806"/>
                  <a:gd name="T7" fmla="*/ 0 h 273"/>
                  <a:gd name="T8" fmla="*/ 403 w 806"/>
                  <a:gd name="T9" fmla="*/ 134 h 2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6"/>
                  <a:gd name="T16" fmla="*/ 0 h 273"/>
                  <a:gd name="T17" fmla="*/ 806 w 806"/>
                  <a:gd name="T18" fmla="*/ 273 h 2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6" h="273">
                    <a:moveTo>
                      <a:pt x="806" y="269"/>
                    </a:moveTo>
                    <a:lnTo>
                      <a:pt x="806" y="27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9" name="Freeform 782"/>
              <p:cNvSpPr>
                <a:spLocks/>
              </p:cNvSpPr>
              <p:nvPr/>
            </p:nvSpPr>
            <p:spPr bwMode="auto">
              <a:xfrm>
                <a:off x="607" y="1539"/>
                <a:ext cx="403" cy="136"/>
              </a:xfrm>
              <a:custGeom>
                <a:avLst/>
                <a:gdLst>
                  <a:gd name="T0" fmla="*/ 403 w 806"/>
                  <a:gd name="T1" fmla="*/ 135 h 273"/>
                  <a:gd name="T2" fmla="*/ 403 w 806"/>
                  <a:gd name="T3" fmla="*/ 136 h 273"/>
                  <a:gd name="T4" fmla="*/ 0 w 806"/>
                  <a:gd name="T5" fmla="*/ 2 h 273"/>
                  <a:gd name="T6" fmla="*/ 0 w 806"/>
                  <a:gd name="T7" fmla="*/ 0 h 273"/>
                  <a:gd name="T8" fmla="*/ 403 w 806"/>
                  <a:gd name="T9" fmla="*/ 135 h 2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6"/>
                  <a:gd name="T16" fmla="*/ 0 h 273"/>
                  <a:gd name="T17" fmla="*/ 806 w 806"/>
                  <a:gd name="T18" fmla="*/ 273 h 2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6" h="273">
                    <a:moveTo>
                      <a:pt x="806" y="270"/>
                    </a:moveTo>
                    <a:lnTo>
                      <a:pt x="806" y="27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06" y="270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0" name="Freeform 783"/>
              <p:cNvSpPr>
                <a:spLocks/>
              </p:cNvSpPr>
              <p:nvPr/>
            </p:nvSpPr>
            <p:spPr bwMode="auto">
              <a:xfrm>
                <a:off x="607" y="1541"/>
                <a:ext cx="404" cy="136"/>
              </a:xfrm>
              <a:custGeom>
                <a:avLst/>
                <a:gdLst>
                  <a:gd name="T0" fmla="*/ 403 w 808"/>
                  <a:gd name="T1" fmla="*/ 135 h 272"/>
                  <a:gd name="T2" fmla="*/ 404 w 808"/>
                  <a:gd name="T3" fmla="*/ 136 h 272"/>
                  <a:gd name="T4" fmla="*/ 1 w 808"/>
                  <a:gd name="T5" fmla="*/ 1 h 272"/>
                  <a:gd name="T6" fmla="*/ 0 w 808"/>
                  <a:gd name="T7" fmla="*/ 0 h 272"/>
                  <a:gd name="T8" fmla="*/ 403 w 808"/>
                  <a:gd name="T9" fmla="*/ 135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8"/>
                  <a:gd name="T16" fmla="*/ 0 h 272"/>
                  <a:gd name="T17" fmla="*/ 808 w 808"/>
                  <a:gd name="T18" fmla="*/ 272 h 2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8" h="272">
                    <a:moveTo>
                      <a:pt x="806" y="269"/>
                    </a:moveTo>
                    <a:lnTo>
                      <a:pt x="808" y="272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1" name="Freeform 784"/>
              <p:cNvSpPr>
                <a:spLocks/>
              </p:cNvSpPr>
              <p:nvPr/>
            </p:nvSpPr>
            <p:spPr bwMode="auto">
              <a:xfrm>
                <a:off x="608" y="1543"/>
                <a:ext cx="406" cy="143"/>
              </a:xfrm>
              <a:custGeom>
                <a:avLst/>
                <a:gdLst>
                  <a:gd name="T0" fmla="*/ 404 w 810"/>
                  <a:gd name="T1" fmla="*/ 134 h 288"/>
                  <a:gd name="T2" fmla="*/ 406 w 810"/>
                  <a:gd name="T3" fmla="*/ 143 h 288"/>
                  <a:gd name="T4" fmla="*/ 2 w 810"/>
                  <a:gd name="T5" fmla="*/ 8 h 288"/>
                  <a:gd name="T6" fmla="*/ 0 w 810"/>
                  <a:gd name="T7" fmla="*/ 0 h 288"/>
                  <a:gd name="T8" fmla="*/ 404 w 810"/>
                  <a:gd name="T9" fmla="*/ 134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0"/>
                  <a:gd name="T16" fmla="*/ 0 h 288"/>
                  <a:gd name="T17" fmla="*/ 810 w 810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0" h="288">
                    <a:moveTo>
                      <a:pt x="806" y="269"/>
                    </a:moveTo>
                    <a:lnTo>
                      <a:pt x="810" y="288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2" name="Freeform 785"/>
              <p:cNvSpPr>
                <a:spLocks/>
              </p:cNvSpPr>
              <p:nvPr/>
            </p:nvSpPr>
            <p:spPr bwMode="auto">
              <a:xfrm>
                <a:off x="608" y="1543"/>
                <a:ext cx="403" cy="136"/>
              </a:xfrm>
              <a:custGeom>
                <a:avLst/>
                <a:gdLst>
                  <a:gd name="T0" fmla="*/ 403 w 806"/>
                  <a:gd name="T1" fmla="*/ 134 h 273"/>
                  <a:gd name="T2" fmla="*/ 403 w 806"/>
                  <a:gd name="T3" fmla="*/ 136 h 273"/>
                  <a:gd name="T4" fmla="*/ 0 w 806"/>
                  <a:gd name="T5" fmla="*/ 1 h 273"/>
                  <a:gd name="T6" fmla="*/ 0 w 806"/>
                  <a:gd name="T7" fmla="*/ 0 h 273"/>
                  <a:gd name="T8" fmla="*/ 403 w 806"/>
                  <a:gd name="T9" fmla="*/ 134 h 2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6"/>
                  <a:gd name="T16" fmla="*/ 0 h 273"/>
                  <a:gd name="T17" fmla="*/ 806 w 806"/>
                  <a:gd name="T18" fmla="*/ 273 h 2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6" h="273">
                    <a:moveTo>
                      <a:pt x="806" y="269"/>
                    </a:moveTo>
                    <a:lnTo>
                      <a:pt x="806" y="27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806" y="269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3" name="Freeform 786"/>
              <p:cNvSpPr>
                <a:spLocks/>
              </p:cNvSpPr>
              <p:nvPr/>
            </p:nvSpPr>
            <p:spPr bwMode="auto">
              <a:xfrm>
                <a:off x="608" y="1543"/>
                <a:ext cx="404" cy="137"/>
              </a:xfrm>
              <a:custGeom>
                <a:avLst/>
                <a:gdLst>
                  <a:gd name="T0" fmla="*/ 403 w 807"/>
                  <a:gd name="T1" fmla="*/ 136 h 274"/>
                  <a:gd name="T2" fmla="*/ 404 w 807"/>
                  <a:gd name="T3" fmla="*/ 137 h 274"/>
                  <a:gd name="T4" fmla="*/ 0 w 807"/>
                  <a:gd name="T5" fmla="*/ 1 h 274"/>
                  <a:gd name="T6" fmla="*/ 0 w 807"/>
                  <a:gd name="T7" fmla="*/ 0 h 274"/>
                  <a:gd name="T8" fmla="*/ 403 w 807"/>
                  <a:gd name="T9" fmla="*/ 136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7"/>
                  <a:gd name="T16" fmla="*/ 0 h 274"/>
                  <a:gd name="T17" fmla="*/ 807 w 807"/>
                  <a:gd name="T18" fmla="*/ 274 h 2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7" h="274">
                    <a:moveTo>
                      <a:pt x="806" y="271"/>
                    </a:moveTo>
                    <a:lnTo>
                      <a:pt x="807" y="27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806" y="271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4" name="Freeform 787"/>
              <p:cNvSpPr>
                <a:spLocks/>
              </p:cNvSpPr>
              <p:nvPr/>
            </p:nvSpPr>
            <p:spPr bwMode="auto">
              <a:xfrm>
                <a:off x="608" y="1545"/>
                <a:ext cx="404" cy="137"/>
              </a:xfrm>
              <a:custGeom>
                <a:avLst/>
                <a:gdLst>
                  <a:gd name="T0" fmla="*/ 404 w 807"/>
                  <a:gd name="T1" fmla="*/ 136 h 274"/>
                  <a:gd name="T2" fmla="*/ 404 w 807"/>
                  <a:gd name="T3" fmla="*/ 137 h 274"/>
                  <a:gd name="T4" fmla="*/ 1 w 807"/>
                  <a:gd name="T5" fmla="*/ 1 h 274"/>
                  <a:gd name="T6" fmla="*/ 0 w 807"/>
                  <a:gd name="T7" fmla="*/ 0 h 274"/>
                  <a:gd name="T8" fmla="*/ 404 w 807"/>
                  <a:gd name="T9" fmla="*/ 136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7"/>
                  <a:gd name="T16" fmla="*/ 0 h 274"/>
                  <a:gd name="T17" fmla="*/ 807 w 807"/>
                  <a:gd name="T18" fmla="*/ 274 h 2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7" h="274">
                    <a:moveTo>
                      <a:pt x="807" y="271"/>
                    </a:moveTo>
                    <a:lnTo>
                      <a:pt x="807" y="274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807" y="271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5" name="Freeform 788"/>
              <p:cNvSpPr>
                <a:spLocks/>
              </p:cNvSpPr>
              <p:nvPr/>
            </p:nvSpPr>
            <p:spPr bwMode="auto">
              <a:xfrm>
                <a:off x="609" y="1547"/>
                <a:ext cx="404" cy="137"/>
              </a:xfrm>
              <a:custGeom>
                <a:avLst/>
                <a:gdLst>
                  <a:gd name="T0" fmla="*/ 403 w 808"/>
                  <a:gd name="T1" fmla="*/ 135 h 275"/>
                  <a:gd name="T2" fmla="*/ 404 w 808"/>
                  <a:gd name="T3" fmla="*/ 137 h 275"/>
                  <a:gd name="T4" fmla="*/ 0 w 808"/>
                  <a:gd name="T5" fmla="*/ 1 h 275"/>
                  <a:gd name="T6" fmla="*/ 0 w 808"/>
                  <a:gd name="T7" fmla="*/ 0 h 275"/>
                  <a:gd name="T8" fmla="*/ 403 w 808"/>
                  <a:gd name="T9" fmla="*/ 135 h 2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8"/>
                  <a:gd name="T16" fmla="*/ 0 h 275"/>
                  <a:gd name="T17" fmla="*/ 808 w 808"/>
                  <a:gd name="T18" fmla="*/ 275 h 2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8" h="275">
                    <a:moveTo>
                      <a:pt x="806" y="271"/>
                    </a:moveTo>
                    <a:lnTo>
                      <a:pt x="808" y="27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806" y="271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6" name="Freeform 789"/>
              <p:cNvSpPr>
                <a:spLocks/>
              </p:cNvSpPr>
              <p:nvPr/>
            </p:nvSpPr>
            <p:spPr bwMode="auto">
              <a:xfrm>
                <a:off x="609" y="1548"/>
                <a:ext cx="404" cy="137"/>
              </a:xfrm>
              <a:custGeom>
                <a:avLst/>
                <a:gdLst>
                  <a:gd name="T0" fmla="*/ 404 w 808"/>
                  <a:gd name="T1" fmla="*/ 137 h 274"/>
                  <a:gd name="T2" fmla="*/ 404 w 808"/>
                  <a:gd name="T3" fmla="*/ 137 h 274"/>
                  <a:gd name="T4" fmla="*/ 1 w 808"/>
                  <a:gd name="T5" fmla="*/ 1 h 274"/>
                  <a:gd name="T6" fmla="*/ 0 w 808"/>
                  <a:gd name="T7" fmla="*/ 0 h 274"/>
                  <a:gd name="T8" fmla="*/ 404 w 808"/>
                  <a:gd name="T9" fmla="*/ 137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8"/>
                  <a:gd name="T16" fmla="*/ 0 h 274"/>
                  <a:gd name="T17" fmla="*/ 808 w 808"/>
                  <a:gd name="T18" fmla="*/ 274 h 2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8" h="274">
                    <a:moveTo>
                      <a:pt x="808" y="273"/>
                    </a:moveTo>
                    <a:lnTo>
                      <a:pt x="808" y="27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8" y="27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7" name="Freeform 790"/>
              <p:cNvSpPr>
                <a:spLocks/>
              </p:cNvSpPr>
              <p:nvPr/>
            </p:nvSpPr>
            <p:spPr bwMode="auto">
              <a:xfrm>
                <a:off x="610" y="1549"/>
                <a:ext cx="404" cy="137"/>
              </a:xfrm>
              <a:custGeom>
                <a:avLst/>
                <a:gdLst>
                  <a:gd name="T0" fmla="*/ 403 w 807"/>
                  <a:gd name="T1" fmla="*/ 135 h 275"/>
                  <a:gd name="T2" fmla="*/ 404 w 807"/>
                  <a:gd name="T3" fmla="*/ 137 h 275"/>
                  <a:gd name="T4" fmla="*/ 0 w 807"/>
                  <a:gd name="T5" fmla="*/ 2 h 275"/>
                  <a:gd name="T6" fmla="*/ 0 w 807"/>
                  <a:gd name="T7" fmla="*/ 0 h 275"/>
                  <a:gd name="T8" fmla="*/ 403 w 807"/>
                  <a:gd name="T9" fmla="*/ 135 h 2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7"/>
                  <a:gd name="T16" fmla="*/ 0 h 275"/>
                  <a:gd name="T17" fmla="*/ 807 w 807"/>
                  <a:gd name="T18" fmla="*/ 275 h 2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7" h="275">
                    <a:moveTo>
                      <a:pt x="806" y="271"/>
                    </a:moveTo>
                    <a:lnTo>
                      <a:pt x="807" y="27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06" y="271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8" name="Freeform 791"/>
              <p:cNvSpPr>
                <a:spLocks/>
              </p:cNvSpPr>
              <p:nvPr/>
            </p:nvSpPr>
            <p:spPr bwMode="auto">
              <a:xfrm>
                <a:off x="610" y="1551"/>
                <a:ext cx="408" cy="144"/>
              </a:xfrm>
              <a:custGeom>
                <a:avLst/>
                <a:gdLst>
                  <a:gd name="T0" fmla="*/ 404 w 816"/>
                  <a:gd name="T1" fmla="*/ 136 h 287"/>
                  <a:gd name="T2" fmla="*/ 408 w 816"/>
                  <a:gd name="T3" fmla="*/ 144 h 287"/>
                  <a:gd name="T4" fmla="*/ 4 w 816"/>
                  <a:gd name="T5" fmla="*/ 8 h 287"/>
                  <a:gd name="T6" fmla="*/ 0 w 816"/>
                  <a:gd name="T7" fmla="*/ 0 h 287"/>
                  <a:gd name="T8" fmla="*/ 404 w 816"/>
                  <a:gd name="T9" fmla="*/ 136 h 2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6"/>
                  <a:gd name="T16" fmla="*/ 0 h 287"/>
                  <a:gd name="T17" fmla="*/ 816 w 816"/>
                  <a:gd name="T18" fmla="*/ 287 h 2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6" h="287">
                    <a:moveTo>
                      <a:pt x="807" y="271"/>
                    </a:moveTo>
                    <a:lnTo>
                      <a:pt x="816" y="287"/>
                    </a:lnTo>
                    <a:lnTo>
                      <a:pt x="8" y="15"/>
                    </a:lnTo>
                    <a:lnTo>
                      <a:pt x="0" y="0"/>
                    </a:lnTo>
                    <a:lnTo>
                      <a:pt x="807" y="271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9" name="Freeform 792"/>
              <p:cNvSpPr>
                <a:spLocks/>
              </p:cNvSpPr>
              <p:nvPr/>
            </p:nvSpPr>
            <p:spPr bwMode="auto">
              <a:xfrm>
                <a:off x="610" y="1551"/>
                <a:ext cx="405" cy="137"/>
              </a:xfrm>
              <a:custGeom>
                <a:avLst/>
                <a:gdLst>
                  <a:gd name="T0" fmla="*/ 404 w 809"/>
                  <a:gd name="T1" fmla="*/ 136 h 274"/>
                  <a:gd name="T2" fmla="*/ 405 w 809"/>
                  <a:gd name="T3" fmla="*/ 137 h 274"/>
                  <a:gd name="T4" fmla="*/ 1 w 809"/>
                  <a:gd name="T5" fmla="*/ 1 h 274"/>
                  <a:gd name="T6" fmla="*/ 0 w 809"/>
                  <a:gd name="T7" fmla="*/ 0 h 274"/>
                  <a:gd name="T8" fmla="*/ 404 w 809"/>
                  <a:gd name="T9" fmla="*/ 136 h 2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74"/>
                  <a:gd name="T17" fmla="*/ 809 w 809"/>
                  <a:gd name="T18" fmla="*/ 274 h 2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74">
                    <a:moveTo>
                      <a:pt x="807" y="271"/>
                    </a:moveTo>
                    <a:lnTo>
                      <a:pt x="809" y="274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807" y="271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0" name="Freeform 793"/>
              <p:cNvSpPr>
                <a:spLocks/>
              </p:cNvSpPr>
              <p:nvPr/>
            </p:nvSpPr>
            <p:spPr bwMode="auto">
              <a:xfrm>
                <a:off x="611" y="1552"/>
                <a:ext cx="404" cy="138"/>
              </a:xfrm>
              <a:custGeom>
                <a:avLst/>
                <a:gdLst>
                  <a:gd name="T0" fmla="*/ 403 w 809"/>
                  <a:gd name="T1" fmla="*/ 137 h 276"/>
                  <a:gd name="T2" fmla="*/ 404 w 809"/>
                  <a:gd name="T3" fmla="*/ 138 h 276"/>
                  <a:gd name="T4" fmla="*/ 0 w 809"/>
                  <a:gd name="T5" fmla="*/ 2 h 276"/>
                  <a:gd name="T6" fmla="*/ 0 w 809"/>
                  <a:gd name="T7" fmla="*/ 0 h 276"/>
                  <a:gd name="T8" fmla="*/ 403 w 809"/>
                  <a:gd name="T9" fmla="*/ 137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76"/>
                  <a:gd name="T17" fmla="*/ 809 w 809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76">
                    <a:moveTo>
                      <a:pt x="807" y="273"/>
                    </a:moveTo>
                    <a:lnTo>
                      <a:pt x="809" y="276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807" y="273"/>
                    </a:lnTo>
                    <a:close/>
                  </a:path>
                </a:pathLst>
              </a:custGeom>
              <a:solidFill>
                <a:srgbClr val="C0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1" name="Freeform 794"/>
              <p:cNvSpPr>
                <a:spLocks/>
              </p:cNvSpPr>
              <p:nvPr/>
            </p:nvSpPr>
            <p:spPr bwMode="auto">
              <a:xfrm>
                <a:off x="612" y="1553"/>
                <a:ext cx="404" cy="138"/>
              </a:xfrm>
              <a:custGeom>
                <a:avLst/>
                <a:gdLst>
                  <a:gd name="T0" fmla="*/ 404 w 809"/>
                  <a:gd name="T1" fmla="*/ 136 h 276"/>
                  <a:gd name="T2" fmla="*/ 404 w 809"/>
                  <a:gd name="T3" fmla="*/ 138 h 276"/>
                  <a:gd name="T4" fmla="*/ 1 w 809"/>
                  <a:gd name="T5" fmla="*/ 1 h 276"/>
                  <a:gd name="T6" fmla="*/ 0 w 809"/>
                  <a:gd name="T7" fmla="*/ 0 h 276"/>
                  <a:gd name="T8" fmla="*/ 404 w 809"/>
                  <a:gd name="T9" fmla="*/ 13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76"/>
                  <a:gd name="T17" fmla="*/ 809 w 809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76">
                    <a:moveTo>
                      <a:pt x="808" y="272"/>
                    </a:moveTo>
                    <a:lnTo>
                      <a:pt x="809" y="27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8" y="272"/>
                    </a:lnTo>
                    <a:close/>
                  </a:path>
                </a:pathLst>
              </a:custGeom>
              <a:solidFill>
                <a:srgbClr val="BE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2" name="Freeform 795"/>
              <p:cNvSpPr>
                <a:spLocks/>
              </p:cNvSpPr>
              <p:nvPr/>
            </p:nvSpPr>
            <p:spPr bwMode="auto">
              <a:xfrm>
                <a:off x="612" y="1555"/>
                <a:ext cx="405" cy="138"/>
              </a:xfrm>
              <a:custGeom>
                <a:avLst/>
                <a:gdLst>
                  <a:gd name="T0" fmla="*/ 404 w 809"/>
                  <a:gd name="T1" fmla="*/ 137 h 276"/>
                  <a:gd name="T2" fmla="*/ 405 w 809"/>
                  <a:gd name="T3" fmla="*/ 138 h 276"/>
                  <a:gd name="T4" fmla="*/ 1 w 809"/>
                  <a:gd name="T5" fmla="*/ 1 h 276"/>
                  <a:gd name="T6" fmla="*/ 0 w 809"/>
                  <a:gd name="T7" fmla="*/ 0 h 276"/>
                  <a:gd name="T8" fmla="*/ 404 w 809"/>
                  <a:gd name="T9" fmla="*/ 137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76"/>
                  <a:gd name="T17" fmla="*/ 809 w 809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76">
                    <a:moveTo>
                      <a:pt x="807" y="273"/>
                    </a:moveTo>
                    <a:lnTo>
                      <a:pt x="809" y="27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7" y="27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3" name="Freeform 796"/>
              <p:cNvSpPr>
                <a:spLocks/>
              </p:cNvSpPr>
              <p:nvPr/>
            </p:nvSpPr>
            <p:spPr bwMode="auto">
              <a:xfrm>
                <a:off x="613" y="1557"/>
                <a:ext cx="405" cy="138"/>
              </a:xfrm>
              <a:custGeom>
                <a:avLst/>
                <a:gdLst>
                  <a:gd name="T0" fmla="*/ 404 w 809"/>
                  <a:gd name="T1" fmla="*/ 137 h 276"/>
                  <a:gd name="T2" fmla="*/ 405 w 809"/>
                  <a:gd name="T3" fmla="*/ 138 h 276"/>
                  <a:gd name="T4" fmla="*/ 1 w 809"/>
                  <a:gd name="T5" fmla="*/ 2 h 276"/>
                  <a:gd name="T6" fmla="*/ 0 w 809"/>
                  <a:gd name="T7" fmla="*/ 0 h 276"/>
                  <a:gd name="T8" fmla="*/ 404 w 809"/>
                  <a:gd name="T9" fmla="*/ 137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76"/>
                  <a:gd name="T17" fmla="*/ 809 w 809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76">
                    <a:moveTo>
                      <a:pt x="807" y="273"/>
                    </a:moveTo>
                    <a:lnTo>
                      <a:pt x="809" y="276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807" y="27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4" name="Freeform 797"/>
              <p:cNvSpPr>
                <a:spLocks/>
              </p:cNvSpPr>
              <p:nvPr/>
            </p:nvSpPr>
            <p:spPr bwMode="auto">
              <a:xfrm>
                <a:off x="614" y="1558"/>
                <a:ext cx="409" cy="143"/>
              </a:xfrm>
              <a:custGeom>
                <a:avLst/>
                <a:gdLst>
                  <a:gd name="T0" fmla="*/ 404 w 818"/>
                  <a:gd name="T1" fmla="*/ 136 h 285"/>
                  <a:gd name="T2" fmla="*/ 409 w 818"/>
                  <a:gd name="T3" fmla="*/ 143 h 285"/>
                  <a:gd name="T4" fmla="*/ 5 w 818"/>
                  <a:gd name="T5" fmla="*/ 6 h 285"/>
                  <a:gd name="T6" fmla="*/ 0 w 818"/>
                  <a:gd name="T7" fmla="*/ 0 h 285"/>
                  <a:gd name="T8" fmla="*/ 404 w 818"/>
                  <a:gd name="T9" fmla="*/ 136 h 2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8"/>
                  <a:gd name="T16" fmla="*/ 0 h 285"/>
                  <a:gd name="T17" fmla="*/ 818 w 818"/>
                  <a:gd name="T18" fmla="*/ 285 h 2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8" h="285">
                    <a:moveTo>
                      <a:pt x="808" y="272"/>
                    </a:moveTo>
                    <a:lnTo>
                      <a:pt x="818" y="285"/>
                    </a:lnTo>
                    <a:lnTo>
                      <a:pt x="10" y="11"/>
                    </a:lnTo>
                    <a:lnTo>
                      <a:pt x="0" y="0"/>
                    </a:lnTo>
                    <a:lnTo>
                      <a:pt x="808" y="27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5" name="Freeform 798"/>
              <p:cNvSpPr>
                <a:spLocks/>
              </p:cNvSpPr>
              <p:nvPr/>
            </p:nvSpPr>
            <p:spPr bwMode="auto">
              <a:xfrm>
                <a:off x="614" y="1558"/>
                <a:ext cx="405" cy="138"/>
              </a:xfrm>
              <a:custGeom>
                <a:avLst/>
                <a:gdLst>
                  <a:gd name="T0" fmla="*/ 404 w 809"/>
                  <a:gd name="T1" fmla="*/ 136 h 275"/>
                  <a:gd name="T2" fmla="*/ 405 w 809"/>
                  <a:gd name="T3" fmla="*/ 138 h 275"/>
                  <a:gd name="T4" fmla="*/ 1 w 809"/>
                  <a:gd name="T5" fmla="*/ 1 h 275"/>
                  <a:gd name="T6" fmla="*/ 0 w 809"/>
                  <a:gd name="T7" fmla="*/ 0 h 275"/>
                  <a:gd name="T8" fmla="*/ 404 w 809"/>
                  <a:gd name="T9" fmla="*/ 136 h 2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75"/>
                  <a:gd name="T17" fmla="*/ 809 w 809"/>
                  <a:gd name="T18" fmla="*/ 275 h 2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75">
                    <a:moveTo>
                      <a:pt x="808" y="272"/>
                    </a:moveTo>
                    <a:lnTo>
                      <a:pt x="809" y="27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808" y="27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6" name="Freeform 799"/>
              <p:cNvSpPr>
                <a:spLocks/>
              </p:cNvSpPr>
              <p:nvPr/>
            </p:nvSpPr>
            <p:spPr bwMode="auto">
              <a:xfrm>
                <a:off x="615" y="1559"/>
                <a:ext cx="405" cy="139"/>
              </a:xfrm>
              <a:custGeom>
                <a:avLst/>
                <a:gdLst>
                  <a:gd name="T0" fmla="*/ 403 w 811"/>
                  <a:gd name="T1" fmla="*/ 137 h 278"/>
                  <a:gd name="T2" fmla="*/ 405 w 811"/>
                  <a:gd name="T3" fmla="*/ 139 h 278"/>
                  <a:gd name="T4" fmla="*/ 1 w 811"/>
                  <a:gd name="T5" fmla="*/ 2 h 278"/>
                  <a:gd name="T6" fmla="*/ 0 w 811"/>
                  <a:gd name="T7" fmla="*/ 0 h 278"/>
                  <a:gd name="T8" fmla="*/ 403 w 811"/>
                  <a:gd name="T9" fmla="*/ 137 h 2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1"/>
                  <a:gd name="T16" fmla="*/ 0 h 278"/>
                  <a:gd name="T17" fmla="*/ 811 w 811"/>
                  <a:gd name="T18" fmla="*/ 278 h 2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1" h="278">
                    <a:moveTo>
                      <a:pt x="807" y="274"/>
                    </a:moveTo>
                    <a:lnTo>
                      <a:pt x="811" y="27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807" y="274"/>
                    </a:lnTo>
                    <a:close/>
                  </a:path>
                </a:pathLst>
              </a:custGeom>
              <a:solidFill>
                <a:srgbClr val="B4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7" name="Freeform 800"/>
              <p:cNvSpPr>
                <a:spLocks/>
              </p:cNvSpPr>
              <p:nvPr/>
            </p:nvSpPr>
            <p:spPr bwMode="auto">
              <a:xfrm>
                <a:off x="617" y="1561"/>
                <a:ext cx="404" cy="139"/>
              </a:xfrm>
              <a:custGeom>
                <a:avLst/>
                <a:gdLst>
                  <a:gd name="T0" fmla="*/ 404 w 809"/>
                  <a:gd name="T1" fmla="*/ 137 h 277"/>
                  <a:gd name="T2" fmla="*/ 404 w 809"/>
                  <a:gd name="T3" fmla="*/ 139 h 277"/>
                  <a:gd name="T4" fmla="*/ 1 w 809"/>
                  <a:gd name="T5" fmla="*/ 2 h 277"/>
                  <a:gd name="T6" fmla="*/ 0 w 809"/>
                  <a:gd name="T7" fmla="*/ 0 h 277"/>
                  <a:gd name="T8" fmla="*/ 404 w 809"/>
                  <a:gd name="T9" fmla="*/ 137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9"/>
                  <a:gd name="T16" fmla="*/ 0 h 277"/>
                  <a:gd name="T17" fmla="*/ 809 w 809"/>
                  <a:gd name="T18" fmla="*/ 277 h 2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9" h="277">
                    <a:moveTo>
                      <a:pt x="808" y="274"/>
                    </a:moveTo>
                    <a:lnTo>
                      <a:pt x="809" y="277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808" y="274"/>
                    </a:lnTo>
                    <a:close/>
                  </a:path>
                </a:pathLst>
              </a:custGeom>
              <a:solidFill>
                <a:srgbClr val="B1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8" name="Freeform 801"/>
              <p:cNvSpPr>
                <a:spLocks/>
              </p:cNvSpPr>
              <p:nvPr/>
            </p:nvSpPr>
            <p:spPr bwMode="auto">
              <a:xfrm>
                <a:off x="617" y="1562"/>
                <a:ext cx="406" cy="139"/>
              </a:xfrm>
              <a:custGeom>
                <a:avLst/>
                <a:gdLst>
                  <a:gd name="T0" fmla="*/ 404 w 811"/>
                  <a:gd name="T1" fmla="*/ 137 h 277"/>
                  <a:gd name="T2" fmla="*/ 406 w 811"/>
                  <a:gd name="T3" fmla="*/ 139 h 277"/>
                  <a:gd name="T4" fmla="*/ 2 w 811"/>
                  <a:gd name="T5" fmla="*/ 2 h 277"/>
                  <a:gd name="T6" fmla="*/ 0 w 811"/>
                  <a:gd name="T7" fmla="*/ 0 h 277"/>
                  <a:gd name="T8" fmla="*/ 404 w 811"/>
                  <a:gd name="T9" fmla="*/ 137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1"/>
                  <a:gd name="T16" fmla="*/ 0 h 277"/>
                  <a:gd name="T17" fmla="*/ 811 w 811"/>
                  <a:gd name="T18" fmla="*/ 277 h 2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1" h="277">
                    <a:moveTo>
                      <a:pt x="807" y="274"/>
                    </a:moveTo>
                    <a:lnTo>
                      <a:pt x="811" y="277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807" y="274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9" name="Freeform 802"/>
              <p:cNvSpPr>
                <a:spLocks/>
              </p:cNvSpPr>
              <p:nvPr/>
            </p:nvSpPr>
            <p:spPr bwMode="auto">
              <a:xfrm>
                <a:off x="619" y="1564"/>
                <a:ext cx="411" cy="143"/>
              </a:xfrm>
              <a:custGeom>
                <a:avLst/>
                <a:gdLst>
                  <a:gd name="T0" fmla="*/ 404 w 821"/>
                  <a:gd name="T1" fmla="*/ 137 h 286"/>
                  <a:gd name="T2" fmla="*/ 411 w 821"/>
                  <a:gd name="T3" fmla="*/ 143 h 286"/>
                  <a:gd name="T4" fmla="*/ 6 w 821"/>
                  <a:gd name="T5" fmla="*/ 5 h 286"/>
                  <a:gd name="T6" fmla="*/ 0 w 821"/>
                  <a:gd name="T7" fmla="*/ 0 h 286"/>
                  <a:gd name="T8" fmla="*/ 404 w 821"/>
                  <a:gd name="T9" fmla="*/ 137 h 2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1"/>
                  <a:gd name="T16" fmla="*/ 0 h 286"/>
                  <a:gd name="T17" fmla="*/ 821 w 821"/>
                  <a:gd name="T18" fmla="*/ 286 h 2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1" h="286">
                    <a:moveTo>
                      <a:pt x="808" y="274"/>
                    </a:moveTo>
                    <a:lnTo>
                      <a:pt x="821" y="286"/>
                    </a:lnTo>
                    <a:lnTo>
                      <a:pt x="12" y="10"/>
                    </a:lnTo>
                    <a:lnTo>
                      <a:pt x="0" y="0"/>
                    </a:lnTo>
                    <a:lnTo>
                      <a:pt x="808" y="274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0" name="Freeform 803"/>
              <p:cNvSpPr>
                <a:spLocks/>
              </p:cNvSpPr>
              <p:nvPr/>
            </p:nvSpPr>
            <p:spPr bwMode="auto">
              <a:xfrm>
                <a:off x="619" y="1564"/>
                <a:ext cx="407" cy="141"/>
              </a:xfrm>
              <a:custGeom>
                <a:avLst/>
                <a:gdLst>
                  <a:gd name="T0" fmla="*/ 404 w 814"/>
                  <a:gd name="T1" fmla="*/ 137 h 281"/>
                  <a:gd name="T2" fmla="*/ 407 w 814"/>
                  <a:gd name="T3" fmla="*/ 141 h 281"/>
                  <a:gd name="T4" fmla="*/ 3 w 814"/>
                  <a:gd name="T5" fmla="*/ 3 h 281"/>
                  <a:gd name="T6" fmla="*/ 0 w 814"/>
                  <a:gd name="T7" fmla="*/ 0 h 281"/>
                  <a:gd name="T8" fmla="*/ 404 w 814"/>
                  <a:gd name="T9" fmla="*/ 137 h 2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4"/>
                  <a:gd name="T16" fmla="*/ 0 h 281"/>
                  <a:gd name="T17" fmla="*/ 814 w 814"/>
                  <a:gd name="T18" fmla="*/ 281 h 2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4" h="281">
                    <a:moveTo>
                      <a:pt x="808" y="274"/>
                    </a:moveTo>
                    <a:lnTo>
                      <a:pt x="814" y="281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808" y="274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1" name="Freeform 804"/>
              <p:cNvSpPr>
                <a:spLocks/>
              </p:cNvSpPr>
              <p:nvPr/>
            </p:nvSpPr>
            <p:spPr bwMode="auto">
              <a:xfrm>
                <a:off x="622" y="1567"/>
                <a:ext cx="408" cy="140"/>
              </a:xfrm>
              <a:custGeom>
                <a:avLst/>
                <a:gdLst>
                  <a:gd name="T0" fmla="*/ 404 w 814"/>
                  <a:gd name="T1" fmla="*/ 138 h 281"/>
                  <a:gd name="T2" fmla="*/ 408 w 814"/>
                  <a:gd name="T3" fmla="*/ 140 h 281"/>
                  <a:gd name="T4" fmla="*/ 3 w 814"/>
                  <a:gd name="T5" fmla="*/ 2 h 281"/>
                  <a:gd name="T6" fmla="*/ 0 w 814"/>
                  <a:gd name="T7" fmla="*/ 0 h 281"/>
                  <a:gd name="T8" fmla="*/ 404 w 814"/>
                  <a:gd name="T9" fmla="*/ 138 h 2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4"/>
                  <a:gd name="T16" fmla="*/ 0 h 281"/>
                  <a:gd name="T17" fmla="*/ 814 w 814"/>
                  <a:gd name="T18" fmla="*/ 281 h 2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4" h="281">
                    <a:moveTo>
                      <a:pt x="807" y="276"/>
                    </a:moveTo>
                    <a:lnTo>
                      <a:pt x="814" y="281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807" y="276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2" name="Freeform 805"/>
              <p:cNvSpPr>
                <a:spLocks/>
              </p:cNvSpPr>
              <p:nvPr/>
            </p:nvSpPr>
            <p:spPr bwMode="auto">
              <a:xfrm>
                <a:off x="625" y="1569"/>
                <a:ext cx="412" cy="141"/>
              </a:xfrm>
              <a:custGeom>
                <a:avLst/>
                <a:gdLst>
                  <a:gd name="T0" fmla="*/ 405 w 824"/>
                  <a:gd name="T1" fmla="*/ 138 h 283"/>
                  <a:gd name="T2" fmla="*/ 412 w 824"/>
                  <a:gd name="T3" fmla="*/ 141 h 283"/>
                  <a:gd name="T4" fmla="*/ 7 w 824"/>
                  <a:gd name="T5" fmla="*/ 3 h 283"/>
                  <a:gd name="T6" fmla="*/ 0 w 824"/>
                  <a:gd name="T7" fmla="*/ 0 h 283"/>
                  <a:gd name="T8" fmla="*/ 405 w 824"/>
                  <a:gd name="T9" fmla="*/ 138 h 2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4"/>
                  <a:gd name="T16" fmla="*/ 0 h 283"/>
                  <a:gd name="T17" fmla="*/ 824 w 824"/>
                  <a:gd name="T18" fmla="*/ 283 h 2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4" h="283">
                    <a:moveTo>
                      <a:pt x="809" y="276"/>
                    </a:moveTo>
                    <a:lnTo>
                      <a:pt x="824" y="283"/>
                    </a:lnTo>
                    <a:lnTo>
                      <a:pt x="15" y="7"/>
                    </a:lnTo>
                    <a:lnTo>
                      <a:pt x="0" y="0"/>
                    </a:lnTo>
                    <a:lnTo>
                      <a:pt x="809" y="276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3" name="Freeform 806"/>
              <p:cNvSpPr>
                <a:spLocks/>
              </p:cNvSpPr>
              <p:nvPr/>
            </p:nvSpPr>
            <p:spPr bwMode="auto">
              <a:xfrm>
                <a:off x="657" y="1482"/>
                <a:ext cx="416" cy="128"/>
              </a:xfrm>
              <a:custGeom>
                <a:avLst/>
                <a:gdLst>
                  <a:gd name="T0" fmla="*/ 416 w 830"/>
                  <a:gd name="T1" fmla="*/ 128 h 256"/>
                  <a:gd name="T2" fmla="*/ 408 w 830"/>
                  <a:gd name="T3" fmla="*/ 126 h 256"/>
                  <a:gd name="T4" fmla="*/ 0 w 830"/>
                  <a:gd name="T5" fmla="*/ 0 h 256"/>
                  <a:gd name="T6" fmla="*/ 8 w 830"/>
                  <a:gd name="T7" fmla="*/ 1 h 256"/>
                  <a:gd name="T8" fmla="*/ 416 w 830"/>
                  <a:gd name="T9" fmla="*/ 128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0"/>
                  <a:gd name="T16" fmla="*/ 0 h 256"/>
                  <a:gd name="T17" fmla="*/ 830 w 830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0" h="256">
                    <a:moveTo>
                      <a:pt x="830" y="256"/>
                    </a:moveTo>
                    <a:lnTo>
                      <a:pt x="814" y="252"/>
                    </a:lnTo>
                    <a:lnTo>
                      <a:pt x="0" y="0"/>
                    </a:lnTo>
                    <a:lnTo>
                      <a:pt x="15" y="3"/>
                    </a:lnTo>
                    <a:lnTo>
                      <a:pt x="830" y="256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4" name="Freeform 807"/>
              <p:cNvSpPr>
                <a:spLocks/>
              </p:cNvSpPr>
              <p:nvPr/>
            </p:nvSpPr>
            <p:spPr bwMode="auto">
              <a:xfrm>
                <a:off x="649" y="1482"/>
                <a:ext cx="415" cy="126"/>
              </a:xfrm>
              <a:custGeom>
                <a:avLst/>
                <a:gdLst>
                  <a:gd name="T0" fmla="*/ 415 w 831"/>
                  <a:gd name="T1" fmla="*/ 126 h 252"/>
                  <a:gd name="T2" fmla="*/ 406 w 831"/>
                  <a:gd name="T3" fmla="*/ 126 h 252"/>
                  <a:gd name="T4" fmla="*/ 0 w 831"/>
                  <a:gd name="T5" fmla="*/ 0 h 252"/>
                  <a:gd name="T6" fmla="*/ 8 w 831"/>
                  <a:gd name="T7" fmla="*/ 0 h 252"/>
                  <a:gd name="T8" fmla="*/ 415 w 831"/>
                  <a:gd name="T9" fmla="*/ 126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1"/>
                  <a:gd name="T16" fmla="*/ 0 h 252"/>
                  <a:gd name="T17" fmla="*/ 831 w 831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1" h="252">
                    <a:moveTo>
                      <a:pt x="831" y="252"/>
                    </a:moveTo>
                    <a:lnTo>
                      <a:pt x="813" y="252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831" y="252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5" name="Freeform 808"/>
              <p:cNvSpPr>
                <a:spLocks/>
              </p:cNvSpPr>
              <p:nvPr/>
            </p:nvSpPr>
            <p:spPr bwMode="auto">
              <a:xfrm>
                <a:off x="653" y="1482"/>
                <a:ext cx="411" cy="126"/>
              </a:xfrm>
              <a:custGeom>
                <a:avLst/>
                <a:gdLst>
                  <a:gd name="T0" fmla="*/ 411 w 823"/>
                  <a:gd name="T1" fmla="*/ 126 h 252"/>
                  <a:gd name="T2" fmla="*/ 407 w 823"/>
                  <a:gd name="T3" fmla="*/ 126 h 252"/>
                  <a:gd name="T4" fmla="*/ 0 w 823"/>
                  <a:gd name="T5" fmla="*/ 0 h 252"/>
                  <a:gd name="T6" fmla="*/ 4 w 823"/>
                  <a:gd name="T7" fmla="*/ 0 h 252"/>
                  <a:gd name="T8" fmla="*/ 411 w 823"/>
                  <a:gd name="T9" fmla="*/ 126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3"/>
                  <a:gd name="T16" fmla="*/ 0 h 252"/>
                  <a:gd name="T17" fmla="*/ 823 w 823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3" h="252">
                    <a:moveTo>
                      <a:pt x="823" y="252"/>
                    </a:moveTo>
                    <a:lnTo>
                      <a:pt x="815" y="252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823" y="252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6" name="Freeform 809"/>
              <p:cNvSpPr>
                <a:spLocks/>
              </p:cNvSpPr>
              <p:nvPr/>
            </p:nvSpPr>
            <p:spPr bwMode="auto">
              <a:xfrm>
                <a:off x="649" y="1482"/>
                <a:ext cx="411" cy="126"/>
              </a:xfrm>
              <a:custGeom>
                <a:avLst/>
                <a:gdLst>
                  <a:gd name="T0" fmla="*/ 411 w 823"/>
                  <a:gd name="T1" fmla="*/ 126 h 252"/>
                  <a:gd name="T2" fmla="*/ 406 w 823"/>
                  <a:gd name="T3" fmla="*/ 126 h 252"/>
                  <a:gd name="T4" fmla="*/ 0 w 823"/>
                  <a:gd name="T5" fmla="*/ 0 h 252"/>
                  <a:gd name="T6" fmla="*/ 4 w 823"/>
                  <a:gd name="T7" fmla="*/ 0 h 252"/>
                  <a:gd name="T8" fmla="*/ 411 w 823"/>
                  <a:gd name="T9" fmla="*/ 126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3"/>
                  <a:gd name="T16" fmla="*/ 0 h 252"/>
                  <a:gd name="T17" fmla="*/ 823 w 823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3" h="252">
                    <a:moveTo>
                      <a:pt x="823" y="252"/>
                    </a:moveTo>
                    <a:lnTo>
                      <a:pt x="813" y="252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23" y="252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7" name="Freeform 810"/>
              <p:cNvSpPr>
                <a:spLocks/>
              </p:cNvSpPr>
              <p:nvPr/>
            </p:nvSpPr>
            <p:spPr bwMode="auto">
              <a:xfrm>
                <a:off x="1010" y="1608"/>
                <a:ext cx="89" cy="104"/>
              </a:xfrm>
              <a:custGeom>
                <a:avLst/>
                <a:gdLst>
                  <a:gd name="T0" fmla="*/ 45 w 178"/>
                  <a:gd name="T1" fmla="*/ 0 h 208"/>
                  <a:gd name="T2" fmla="*/ 37 w 178"/>
                  <a:gd name="T3" fmla="*/ 3 h 208"/>
                  <a:gd name="T4" fmla="*/ 27 w 178"/>
                  <a:gd name="T5" fmla="*/ 7 h 208"/>
                  <a:gd name="T6" fmla="*/ 20 w 178"/>
                  <a:gd name="T7" fmla="*/ 13 h 208"/>
                  <a:gd name="T8" fmla="*/ 13 w 178"/>
                  <a:gd name="T9" fmla="*/ 20 h 208"/>
                  <a:gd name="T10" fmla="*/ 7 w 178"/>
                  <a:gd name="T11" fmla="*/ 28 h 208"/>
                  <a:gd name="T12" fmla="*/ 3 w 178"/>
                  <a:gd name="T13" fmla="*/ 38 h 208"/>
                  <a:gd name="T14" fmla="*/ 1 w 178"/>
                  <a:gd name="T15" fmla="*/ 49 h 208"/>
                  <a:gd name="T16" fmla="*/ 0 w 178"/>
                  <a:gd name="T17" fmla="*/ 53 h 208"/>
                  <a:gd name="T18" fmla="*/ 0 w 178"/>
                  <a:gd name="T19" fmla="*/ 59 h 208"/>
                  <a:gd name="T20" fmla="*/ 0 w 178"/>
                  <a:gd name="T21" fmla="*/ 64 h 208"/>
                  <a:gd name="T22" fmla="*/ 1 w 178"/>
                  <a:gd name="T23" fmla="*/ 69 h 208"/>
                  <a:gd name="T24" fmla="*/ 3 w 178"/>
                  <a:gd name="T25" fmla="*/ 79 h 208"/>
                  <a:gd name="T26" fmla="*/ 7 w 178"/>
                  <a:gd name="T27" fmla="*/ 87 h 208"/>
                  <a:gd name="T28" fmla="*/ 12 w 178"/>
                  <a:gd name="T29" fmla="*/ 93 h 208"/>
                  <a:gd name="T30" fmla="*/ 19 w 178"/>
                  <a:gd name="T31" fmla="*/ 99 h 208"/>
                  <a:gd name="T32" fmla="*/ 26 w 178"/>
                  <a:gd name="T33" fmla="*/ 103 h 208"/>
                  <a:gd name="T34" fmla="*/ 35 w 178"/>
                  <a:gd name="T35" fmla="*/ 104 h 208"/>
                  <a:gd name="T36" fmla="*/ 44 w 178"/>
                  <a:gd name="T37" fmla="*/ 104 h 208"/>
                  <a:gd name="T38" fmla="*/ 52 w 178"/>
                  <a:gd name="T39" fmla="*/ 102 h 208"/>
                  <a:gd name="T40" fmla="*/ 60 w 178"/>
                  <a:gd name="T41" fmla="*/ 98 h 208"/>
                  <a:gd name="T42" fmla="*/ 69 w 178"/>
                  <a:gd name="T43" fmla="*/ 92 h 208"/>
                  <a:gd name="T44" fmla="*/ 75 w 178"/>
                  <a:gd name="T45" fmla="*/ 84 h 208"/>
                  <a:gd name="T46" fmla="*/ 81 w 178"/>
                  <a:gd name="T47" fmla="*/ 76 h 208"/>
                  <a:gd name="T48" fmla="*/ 85 w 178"/>
                  <a:gd name="T49" fmla="*/ 66 h 208"/>
                  <a:gd name="T50" fmla="*/ 87 w 178"/>
                  <a:gd name="T51" fmla="*/ 56 h 208"/>
                  <a:gd name="T52" fmla="*/ 88 w 178"/>
                  <a:gd name="T53" fmla="*/ 51 h 208"/>
                  <a:gd name="T54" fmla="*/ 89 w 178"/>
                  <a:gd name="T55" fmla="*/ 46 h 208"/>
                  <a:gd name="T56" fmla="*/ 88 w 178"/>
                  <a:gd name="T57" fmla="*/ 40 h 208"/>
                  <a:gd name="T58" fmla="*/ 88 w 178"/>
                  <a:gd name="T59" fmla="*/ 35 h 208"/>
                  <a:gd name="T60" fmla="*/ 86 w 178"/>
                  <a:gd name="T61" fmla="*/ 26 h 208"/>
                  <a:gd name="T62" fmla="*/ 82 w 178"/>
                  <a:gd name="T63" fmla="*/ 18 h 208"/>
                  <a:gd name="T64" fmla="*/ 77 w 178"/>
                  <a:gd name="T65" fmla="*/ 11 h 208"/>
                  <a:gd name="T66" fmla="*/ 70 w 178"/>
                  <a:gd name="T67" fmla="*/ 5 h 208"/>
                  <a:gd name="T68" fmla="*/ 62 w 178"/>
                  <a:gd name="T69" fmla="*/ 2 h 208"/>
                  <a:gd name="T70" fmla="*/ 54 w 178"/>
                  <a:gd name="T71" fmla="*/ 0 h 208"/>
                  <a:gd name="T72" fmla="*/ 45 w 178"/>
                  <a:gd name="T73" fmla="*/ 0 h 20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78"/>
                  <a:gd name="T112" fmla="*/ 0 h 208"/>
                  <a:gd name="T113" fmla="*/ 178 w 178"/>
                  <a:gd name="T114" fmla="*/ 208 h 20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78" h="208">
                    <a:moveTo>
                      <a:pt x="90" y="0"/>
                    </a:moveTo>
                    <a:lnTo>
                      <a:pt x="73" y="5"/>
                    </a:lnTo>
                    <a:lnTo>
                      <a:pt x="55" y="14"/>
                    </a:lnTo>
                    <a:lnTo>
                      <a:pt x="40" y="25"/>
                    </a:lnTo>
                    <a:lnTo>
                      <a:pt x="26" y="40"/>
                    </a:lnTo>
                    <a:lnTo>
                      <a:pt x="15" y="57"/>
                    </a:lnTo>
                    <a:lnTo>
                      <a:pt x="6" y="75"/>
                    </a:lnTo>
                    <a:lnTo>
                      <a:pt x="2" y="97"/>
                    </a:lnTo>
                    <a:lnTo>
                      <a:pt x="0" y="107"/>
                    </a:lnTo>
                    <a:lnTo>
                      <a:pt x="0" y="118"/>
                    </a:lnTo>
                    <a:lnTo>
                      <a:pt x="0" y="128"/>
                    </a:lnTo>
                    <a:lnTo>
                      <a:pt x="2" y="138"/>
                    </a:lnTo>
                    <a:lnTo>
                      <a:pt x="6" y="157"/>
                    </a:lnTo>
                    <a:lnTo>
                      <a:pt x="15" y="173"/>
                    </a:lnTo>
                    <a:lnTo>
                      <a:pt x="25" y="186"/>
                    </a:lnTo>
                    <a:lnTo>
                      <a:pt x="38" y="198"/>
                    </a:lnTo>
                    <a:lnTo>
                      <a:pt x="53" y="205"/>
                    </a:lnTo>
                    <a:lnTo>
                      <a:pt x="70" y="208"/>
                    </a:lnTo>
                    <a:lnTo>
                      <a:pt x="88" y="208"/>
                    </a:lnTo>
                    <a:lnTo>
                      <a:pt x="105" y="203"/>
                    </a:lnTo>
                    <a:lnTo>
                      <a:pt x="121" y="195"/>
                    </a:lnTo>
                    <a:lnTo>
                      <a:pt x="138" y="183"/>
                    </a:lnTo>
                    <a:lnTo>
                      <a:pt x="149" y="168"/>
                    </a:lnTo>
                    <a:lnTo>
                      <a:pt x="161" y="152"/>
                    </a:lnTo>
                    <a:lnTo>
                      <a:pt x="169" y="132"/>
                    </a:lnTo>
                    <a:lnTo>
                      <a:pt x="174" y="112"/>
                    </a:lnTo>
                    <a:lnTo>
                      <a:pt x="176" y="102"/>
                    </a:lnTo>
                    <a:lnTo>
                      <a:pt x="178" y="92"/>
                    </a:lnTo>
                    <a:lnTo>
                      <a:pt x="176" y="80"/>
                    </a:lnTo>
                    <a:lnTo>
                      <a:pt x="176" y="70"/>
                    </a:lnTo>
                    <a:lnTo>
                      <a:pt x="171" y="52"/>
                    </a:lnTo>
                    <a:lnTo>
                      <a:pt x="163" y="35"/>
                    </a:lnTo>
                    <a:lnTo>
                      <a:pt x="153" y="22"/>
                    </a:lnTo>
                    <a:lnTo>
                      <a:pt x="139" y="10"/>
                    </a:lnTo>
                    <a:lnTo>
                      <a:pt x="124" y="4"/>
                    </a:lnTo>
                    <a:lnTo>
                      <a:pt x="108" y="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FF8A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78" name="Group 811"/>
            <p:cNvGrpSpPr>
              <a:grpSpLocks/>
            </p:cNvGrpSpPr>
            <p:nvPr/>
          </p:nvGrpSpPr>
          <p:grpSpPr bwMode="auto">
            <a:xfrm>
              <a:off x="1037" y="1631"/>
              <a:ext cx="216" cy="116"/>
              <a:chOff x="1037" y="1631"/>
              <a:chExt cx="216" cy="116"/>
            </a:xfrm>
          </p:grpSpPr>
          <p:sp>
            <p:nvSpPr>
              <p:cNvPr id="40862" name="Freeform 812"/>
              <p:cNvSpPr>
                <a:spLocks/>
              </p:cNvSpPr>
              <p:nvPr/>
            </p:nvSpPr>
            <p:spPr bwMode="auto">
              <a:xfrm>
                <a:off x="1054" y="1631"/>
                <a:ext cx="178" cy="58"/>
              </a:xfrm>
              <a:custGeom>
                <a:avLst/>
                <a:gdLst>
                  <a:gd name="T0" fmla="*/ 178 w 356"/>
                  <a:gd name="T1" fmla="*/ 55 h 115"/>
                  <a:gd name="T2" fmla="*/ 174 w 356"/>
                  <a:gd name="T3" fmla="*/ 58 h 115"/>
                  <a:gd name="T4" fmla="*/ 0 w 356"/>
                  <a:gd name="T5" fmla="*/ 2 h 115"/>
                  <a:gd name="T6" fmla="*/ 4 w 356"/>
                  <a:gd name="T7" fmla="*/ 0 h 115"/>
                  <a:gd name="T8" fmla="*/ 178 w 356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5"/>
                  <a:gd name="T17" fmla="*/ 356 w 356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5">
                    <a:moveTo>
                      <a:pt x="356" y="110"/>
                    </a:moveTo>
                    <a:lnTo>
                      <a:pt x="347" y="115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63" name="Freeform 813"/>
              <p:cNvSpPr>
                <a:spLocks/>
              </p:cNvSpPr>
              <p:nvPr/>
            </p:nvSpPr>
            <p:spPr bwMode="auto">
              <a:xfrm>
                <a:off x="1057" y="1631"/>
                <a:ext cx="175" cy="57"/>
              </a:xfrm>
              <a:custGeom>
                <a:avLst/>
                <a:gdLst>
                  <a:gd name="T0" fmla="*/ 175 w 351"/>
                  <a:gd name="T1" fmla="*/ 55 h 113"/>
                  <a:gd name="T2" fmla="*/ 173 w 351"/>
                  <a:gd name="T3" fmla="*/ 57 h 113"/>
                  <a:gd name="T4" fmla="*/ 0 w 351"/>
                  <a:gd name="T5" fmla="*/ 1 h 113"/>
                  <a:gd name="T6" fmla="*/ 1 w 351"/>
                  <a:gd name="T7" fmla="*/ 0 h 113"/>
                  <a:gd name="T8" fmla="*/ 175 w 351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13"/>
                  <a:gd name="T17" fmla="*/ 351 w 351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13">
                    <a:moveTo>
                      <a:pt x="351" y="110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1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64" name="Freeform 814"/>
              <p:cNvSpPr>
                <a:spLocks/>
              </p:cNvSpPr>
              <p:nvPr/>
            </p:nvSpPr>
            <p:spPr bwMode="auto">
              <a:xfrm>
                <a:off x="1054" y="1632"/>
                <a:ext cx="177" cy="57"/>
              </a:xfrm>
              <a:custGeom>
                <a:avLst/>
                <a:gdLst>
                  <a:gd name="T0" fmla="*/ 177 w 352"/>
                  <a:gd name="T1" fmla="*/ 56 h 113"/>
                  <a:gd name="T2" fmla="*/ 174 w 352"/>
                  <a:gd name="T3" fmla="*/ 57 h 113"/>
                  <a:gd name="T4" fmla="*/ 0 w 352"/>
                  <a:gd name="T5" fmla="*/ 1 h 113"/>
                  <a:gd name="T6" fmla="*/ 3 w 352"/>
                  <a:gd name="T7" fmla="*/ 0 h 113"/>
                  <a:gd name="T8" fmla="*/ 177 w 352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13"/>
                  <a:gd name="T17" fmla="*/ 352 w 35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13">
                    <a:moveTo>
                      <a:pt x="352" y="111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352" y="111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65" name="Freeform 815"/>
              <p:cNvSpPr>
                <a:spLocks/>
              </p:cNvSpPr>
              <p:nvPr/>
            </p:nvSpPr>
            <p:spPr bwMode="auto">
              <a:xfrm>
                <a:off x="1051" y="1633"/>
                <a:ext cx="177" cy="58"/>
              </a:xfrm>
              <a:custGeom>
                <a:avLst/>
                <a:gdLst>
                  <a:gd name="T0" fmla="*/ 177 w 354"/>
                  <a:gd name="T1" fmla="*/ 56 h 117"/>
                  <a:gd name="T2" fmla="*/ 174 w 354"/>
                  <a:gd name="T3" fmla="*/ 58 h 117"/>
                  <a:gd name="T4" fmla="*/ 0 w 354"/>
                  <a:gd name="T5" fmla="*/ 3 h 117"/>
                  <a:gd name="T6" fmla="*/ 3 w 354"/>
                  <a:gd name="T7" fmla="*/ 0 h 117"/>
                  <a:gd name="T8" fmla="*/ 177 w 354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7"/>
                  <a:gd name="T17" fmla="*/ 354 w 354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7">
                    <a:moveTo>
                      <a:pt x="354" y="112"/>
                    </a:moveTo>
                    <a:lnTo>
                      <a:pt x="348" y="11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354" y="112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66" name="Freeform 816"/>
              <p:cNvSpPr>
                <a:spLocks/>
              </p:cNvSpPr>
              <p:nvPr/>
            </p:nvSpPr>
            <p:spPr bwMode="auto">
              <a:xfrm>
                <a:off x="1054" y="1633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4 w 349"/>
                  <a:gd name="T3" fmla="*/ 57 h 113"/>
                  <a:gd name="T4" fmla="*/ 0 w 349"/>
                  <a:gd name="T5" fmla="*/ 2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12"/>
                    </a:moveTo>
                    <a:lnTo>
                      <a:pt x="348" y="113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67" name="Freeform 817"/>
              <p:cNvSpPr>
                <a:spLocks/>
              </p:cNvSpPr>
              <p:nvPr/>
            </p:nvSpPr>
            <p:spPr bwMode="auto">
              <a:xfrm>
                <a:off x="1052" y="1635"/>
                <a:ext cx="175" cy="55"/>
              </a:xfrm>
              <a:custGeom>
                <a:avLst/>
                <a:gdLst>
                  <a:gd name="T0" fmla="*/ 175 w 351"/>
                  <a:gd name="T1" fmla="*/ 54 h 111"/>
                  <a:gd name="T2" fmla="*/ 173 w 351"/>
                  <a:gd name="T3" fmla="*/ 55 h 111"/>
                  <a:gd name="T4" fmla="*/ 0 w 351"/>
                  <a:gd name="T5" fmla="*/ 0 h 111"/>
                  <a:gd name="T6" fmla="*/ 1 w 351"/>
                  <a:gd name="T7" fmla="*/ 0 h 111"/>
                  <a:gd name="T8" fmla="*/ 175 w 351"/>
                  <a:gd name="T9" fmla="*/ 54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11"/>
                  <a:gd name="T17" fmla="*/ 351 w 35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11">
                    <a:moveTo>
                      <a:pt x="351" y="109"/>
                    </a:moveTo>
                    <a:lnTo>
                      <a:pt x="347" y="11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1" y="109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68" name="Freeform 818"/>
              <p:cNvSpPr>
                <a:spLocks/>
              </p:cNvSpPr>
              <p:nvPr/>
            </p:nvSpPr>
            <p:spPr bwMode="auto">
              <a:xfrm>
                <a:off x="1051" y="1636"/>
                <a:ext cx="175" cy="55"/>
              </a:xfrm>
              <a:custGeom>
                <a:avLst/>
                <a:gdLst>
                  <a:gd name="T0" fmla="*/ 175 w 349"/>
                  <a:gd name="T1" fmla="*/ 54 h 112"/>
                  <a:gd name="T2" fmla="*/ 174 w 349"/>
                  <a:gd name="T3" fmla="*/ 55 h 112"/>
                  <a:gd name="T4" fmla="*/ 0 w 349"/>
                  <a:gd name="T5" fmla="*/ 1 h 112"/>
                  <a:gd name="T6" fmla="*/ 1 w 349"/>
                  <a:gd name="T7" fmla="*/ 0 h 112"/>
                  <a:gd name="T8" fmla="*/ 175 w 349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2"/>
                  <a:gd name="T17" fmla="*/ 349 w 349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2">
                    <a:moveTo>
                      <a:pt x="349" y="110"/>
                    </a:moveTo>
                    <a:lnTo>
                      <a:pt x="348" y="11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0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69" name="Freeform 819"/>
              <p:cNvSpPr>
                <a:spLocks/>
              </p:cNvSpPr>
              <p:nvPr/>
            </p:nvSpPr>
            <p:spPr bwMode="auto">
              <a:xfrm>
                <a:off x="1047" y="1636"/>
                <a:ext cx="178" cy="59"/>
              </a:xfrm>
              <a:custGeom>
                <a:avLst/>
                <a:gdLst>
                  <a:gd name="T0" fmla="*/ 178 w 356"/>
                  <a:gd name="T1" fmla="*/ 55 h 118"/>
                  <a:gd name="T2" fmla="*/ 174 w 356"/>
                  <a:gd name="T3" fmla="*/ 59 h 118"/>
                  <a:gd name="T4" fmla="*/ 0 w 356"/>
                  <a:gd name="T5" fmla="*/ 4 h 118"/>
                  <a:gd name="T6" fmla="*/ 4 w 356"/>
                  <a:gd name="T7" fmla="*/ 0 h 118"/>
                  <a:gd name="T8" fmla="*/ 178 w 356"/>
                  <a:gd name="T9" fmla="*/ 55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8"/>
                  <a:gd name="T17" fmla="*/ 356 w 356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8">
                    <a:moveTo>
                      <a:pt x="356" y="110"/>
                    </a:moveTo>
                    <a:lnTo>
                      <a:pt x="347" y="118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0" name="Freeform 820"/>
              <p:cNvSpPr>
                <a:spLocks/>
              </p:cNvSpPr>
              <p:nvPr/>
            </p:nvSpPr>
            <p:spPr bwMode="auto">
              <a:xfrm>
                <a:off x="1049" y="1636"/>
                <a:ext cx="176" cy="56"/>
              </a:xfrm>
              <a:custGeom>
                <a:avLst/>
                <a:gdLst>
                  <a:gd name="T0" fmla="*/ 176 w 351"/>
                  <a:gd name="T1" fmla="*/ 55 h 111"/>
                  <a:gd name="T2" fmla="*/ 174 w 351"/>
                  <a:gd name="T3" fmla="*/ 56 h 111"/>
                  <a:gd name="T4" fmla="*/ 0 w 351"/>
                  <a:gd name="T5" fmla="*/ 1 h 111"/>
                  <a:gd name="T6" fmla="*/ 2 w 351"/>
                  <a:gd name="T7" fmla="*/ 0 h 111"/>
                  <a:gd name="T8" fmla="*/ 176 w 351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11"/>
                  <a:gd name="T17" fmla="*/ 351 w 35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11">
                    <a:moveTo>
                      <a:pt x="351" y="110"/>
                    </a:moveTo>
                    <a:lnTo>
                      <a:pt x="347" y="11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1" y="110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1" name="Freeform 821"/>
              <p:cNvSpPr>
                <a:spLocks/>
              </p:cNvSpPr>
              <p:nvPr/>
            </p:nvSpPr>
            <p:spPr bwMode="auto">
              <a:xfrm>
                <a:off x="1049" y="1637"/>
                <a:ext cx="174" cy="57"/>
              </a:xfrm>
              <a:custGeom>
                <a:avLst/>
                <a:gdLst>
                  <a:gd name="T0" fmla="*/ 174 w 349"/>
                  <a:gd name="T1" fmla="*/ 55 h 113"/>
                  <a:gd name="T2" fmla="*/ 174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4 w 349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09"/>
                    </a:moveTo>
                    <a:lnTo>
                      <a:pt x="348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2" name="Freeform 822"/>
              <p:cNvSpPr>
                <a:spLocks/>
              </p:cNvSpPr>
              <p:nvPr/>
            </p:nvSpPr>
            <p:spPr bwMode="auto">
              <a:xfrm>
                <a:off x="1048" y="1638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3 w 349"/>
                  <a:gd name="T3" fmla="*/ 57 h 113"/>
                  <a:gd name="T4" fmla="*/ 0 w 349"/>
                  <a:gd name="T5" fmla="*/ 1 h 113"/>
                  <a:gd name="T6" fmla="*/ 0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3" name="Freeform 823"/>
              <p:cNvSpPr>
                <a:spLocks/>
              </p:cNvSpPr>
              <p:nvPr/>
            </p:nvSpPr>
            <p:spPr bwMode="auto">
              <a:xfrm>
                <a:off x="1047" y="1639"/>
                <a:ext cx="174" cy="56"/>
              </a:xfrm>
              <a:custGeom>
                <a:avLst/>
                <a:gdLst>
                  <a:gd name="T0" fmla="*/ 174 w 349"/>
                  <a:gd name="T1" fmla="*/ 55 h 113"/>
                  <a:gd name="T2" fmla="*/ 173 w 349"/>
                  <a:gd name="T3" fmla="*/ 56 h 113"/>
                  <a:gd name="T4" fmla="*/ 0 w 349"/>
                  <a:gd name="T5" fmla="*/ 1 h 113"/>
                  <a:gd name="T6" fmla="*/ 1 w 349"/>
                  <a:gd name="T7" fmla="*/ 0 h 113"/>
                  <a:gd name="T8" fmla="*/ 174 w 349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11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4" name="Freeform 824"/>
              <p:cNvSpPr>
                <a:spLocks/>
              </p:cNvSpPr>
              <p:nvPr/>
            </p:nvSpPr>
            <p:spPr bwMode="auto">
              <a:xfrm>
                <a:off x="1044" y="1640"/>
                <a:ext cx="177" cy="60"/>
              </a:xfrm>
              <a:custGeom>
                <a:avLst/>
                <a:gdLst>
                  <a:gd name="T0" fmla="*/ 177 w 354"/>
                  <a:gd name="T1" fmla="*/ 56 h 119"/>
                  <a:gd name="T2" fmla="*/ 174 w 354"/>
                  <a:gd name="T3" fmla="*/ 60 h 119"/>
                  <a:gd name="T4" fmla="*/ 0 w 354"/>
                  <a:gd name="T5" fmla="*/ 5 h 119"/>
                  <a:gd name="T6" fmla="*/ 3 w 354"/>
                  <a:gd name="T7" fmla="*/ 0 h 119"/>
                  <a:gd name="T8" fmla="*/ 177 w 354"/>
                  <a:gd name="T9" fmla="*/ 56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9"/>
                  <a:gd name="T17" fmla="*/ 354 w 354"/>
                  <a:gd name="T18" fmla="*/ 119 h 1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9">
                    <a:moveTo>
                      <a:pt x="354" y="111"/>
                    </a:moveTo>
                    <a:lnTo>
                      <a:pt x="348" y="119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5" name="Freeform 825"/>
              <p:cNvSpPr>
                <a:spLocks/>
              </p:cNvSpPr>
              <p:nvPr/>
            </p:nvSpPr>
            <p:spPr bwMode="auto">
              <a:xfrm>
                <a:off x="1046" y="1640"/>
                <a:ext cx="175" cy="56"/>
              </a:xfrm>
              <a:custGeom>
                <a:avLst/>
                <a:gdLst>
                  <a:gd name="T0" fmla="*/ 175 w 349"/>
                  <a:gd name="T1" fmla="*/ 56 h 112"/>
                  <a:gd name="T2" fmla="*/ 174 w 349"/>
                  <a:gd name="T3" fmla="*/ 56 h 112"/>
                  <a:gd name="T4" fmla="*/ 0 w 349"/>
                  <a:gd name="T5" fmla="*/ 2 h 112"/>
                  <a:gd name="T6" fmla="*/ 1 w 349"/>
                  <a:gd name="T7" fmla="*/ 0 h 112"/>
                  <a:gd name="T8" fmla="*/ 175 w 349"/>
                  <a:gd name="T9" fmla="*/ 56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2"/>
                  <a:gd name="T17" fmla="*/ 349 w 349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2">
                    <a:moveTo>
                      <a:pt x="349" y="111"/>
                    </a:moveTo>
                    <a:lnTo>
                      <a:pt x="348" y="11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6" name="Freeform 826"/>
              <p:cNvSpPr>
                <a:spLocks/>
              </p:cNvSpPr>
              <p:nvPr/>
            </p:nvSpPr>
            <p:spPr bwMode="auto">
              <a:xfrm>
                <a:off x="1045" y="1641"/>
                <a:ext cx="175" cy="57"/>
              </a:xfrm>
              <a:custGeom>
                <a:avLst/>
                <a:gdLst>
                  <a:gd name="T0" fmla="*/ 175 w 349"/>
                  <a:gd name="T1" fmla="*/ 55 h 113"/>
                  <a:gd name="T2" fmla="*/ 174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5 w 349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09"/>
                    </a:moveTo>
                    <a:lnTo>
                      <a:pt x="347" y="11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49" y="109"/>
                    </a:lnTo>
                    <a:close/>
                  </a:path>
                </a:pathLst>
              </a:custGeom>
              <a:solidFill>
                <a:srgbClr val="D4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7" name="Freeform 827"/>
              <p:cNvSpPr>
                <a:spLocks/>
              </p:cNvSpPr>
              <p:nvPr/>
            </p:nvSpPr>
            <p:spPr bwMode="auto">
              <a:xfrm>
                <a:off x="1044" y="1642"/>
                <a:ext cx="175" cy="57"/>
              </a:xfrm>
              <a:custGeom>
                <a:avLst/>
                <a:gdLst>
                  <a:gd name="T0" fmla="*/ 175 w 349"/>
                  <a:gd name="T1" fmla="*/ 56 h 113"/>
                  <a:gd name="T2" fmla="*/ 174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5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8" name="Freeform 828"/>
              <p:cNvSpPr>
                <a:spLocks/>
              </p:cNvSpPr>
              <p:nvPr/>
            </p:nvSpPr>
            <p:spPr bwMode="auto">
              <a:xfrm>
                <a:off x="1044" y="1643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4 w 349"/>
                  <a:gd name="T3" fmla="*/ 57 h 113"/>
                  <a:gd name="T4" fmla="*/ 0 w 349"/>
                  <a:gd name="T5" fmla="*/ 2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11"/>
                    </a:moveTo>
                    <a:lnTo>
                      <a:pt x="348" y="11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79" name="Freeform 829"/>
              <p:cNvSpPr>
                <a:spLocks/>
              </p:cNvSpPr>
              <p:nvPr/>
            </p:nvSpPr>
            <p:spPr bwMode="auto">
              <a:xfrm>
                <a:off x="1041" y="1645"/>
                <a:ext cx="176" cy="60"/>
              </a:xfrm>
              <a:custGeom>
                <a:avLst/>
                <a:gdLst>
                  <a:gd name="T0" fmla="*/ 176 w 353"/>
                  <a:gd name="T1" fmla="*/ 54 h 122"/>
                  <a:gd name="T2" fmla="*/ 174 w 353"/>
                  <a:gd name="T3" fmla="*/ 60 h 122"/>
                  <a:gd name="T4" fmla="*/ 0 w 353"/>
                  <a:gd name="T5" fmla="*/ 5 h 122"/>
                  <a:gd name="T6" fmla="*/ 2 w 353"/>
                  <a:gd name="T7" fmla="*/ 0 h 122"/>
                  <a:gd name="T8" fmla="*/ 176 w 353"/>
                  <a:gd name="T9" fmla="*/ 5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2"/>
                  <a:gd name="T17" fmla="*/ 353 w 353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2">
                    <a:moveTo>
                      <a:pt x="353" y="110"/>
                    </a:moveTo>
                    <a:lnTo>
                      <a:pt x="348" y="122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353" y="110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0" name="Freeform 830"/>
              <p:cNvSpPr>
                <a:spLocks/>
              </p:cNvSpPr>
              <p:nvPr/>
            </p:nvSpPr>
            <p:spPr bwMode="auto">
              <a:xfrm>
                <a:off x="1044" y="1645"/>
                <a:ext cx="173" cy="56"/>
              </a:xfrm>
              <a:custGeom>
                <a:avLst/>
                <a:gdLst>
                  <a:gd name="T0" fmla="*/ 173 w 348"/>
                  <a:gd name="T1" fmla="*/ 55 h 113"/>
                  <a:gd name="T2" fmla="*/ 172 w 348"/>
                  <a:gd name="T3" fmla="*/ 56 h 113"/>
                  <a:gd name="T4" fmla="*/ 0 w 348"/>
                  <a:gd name="T5" fmla="*/ 1 h 113"/>
                  <a:gd name="T6" fmla="*/ 0 w 348"/>
                  <a:gd name="T7" fmla="*/ 0 h 113"/>
                  <a:gd name="T8" fmla="*/ 173 w 348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3"/>
                  <a:gd name="T17" fmla="*/ 348 w 348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3">
                    <a:moveTo>
                      <a:pt x="348" y="110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8" y="110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1" name="Freeform 831"/>
              <p:cNvSpPr>
                <a:spLocks/>
              </p:cNvSpPr>
              <p:nvPr/>
            </p:nvSpPr>
            <p:spPr bwMode="auto">
              <a:xfrm>
                <a:off x="1043" y="1646"/>
                <a:ext cx="173" cy="57"/>
              </a:xfrm>
              <a:custGeom>
                <a:avLst/>
                <a:gdLst>
                  <a:gd name="T0" fmla="*/ 173 w 347"/>
                  <a:gd name="T1" fmla="*/ 55 h 115"/>
                  <a:gd name="T2" fmla="*/ 173 w 347"/>
                  <a:gd name="T3" fmla="*/ 57 h 115"/>
                  <a:gd name="T4" fmla="*/ 0 w 347"/>
                  <a:gd name="T5" fmla="*/ 1 h 115"/>
                  <a:gd name="T6" fmla="*/ 0 w 347"/>
                  <a:gd name="T7" fmla="*/ 0 h 115"/>
                  <a:gd name="T8" fmla="*/ 173 w 347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5"/>
                  <a:gd name="T17" fmla="*/ 347 w 347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5">
                    <a:moveTo>
                      <a:pt x="347" y="111"/>
                    </a:moveTo>
                    <a:lnTo>
                      <a:pt x="347" y="115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2" name="Freeform 832"/>
              <p:cNvSpPr>
                <a:spLocks/>
              </p:cNvSpPr>
              <p:nvPr/>
            </p:nvSpPr>
            <p:spPr bwMode="auto">
              <a:xfrm>
                <a:off x="1042" y="1647"/>
                <a:ext cx="174" cy="57"/>
              </a:xfrm>
              <a:custGeom>
                <a:avLst/>
                <a:gdLst>
                  <a:gd name="T0" fmla="*/ 174 w 349"/>
                  <a:gd name="T1" fmla="*/ 56 h 113"/>
                  <a:gd name="T2" fmla="*/ 173 w 349"/>
                  <a:gd name="T3" fmla="*/ 57 h 113"/>
                  <a:gd name="T4" fmla="*/ 0 w 349"/>
                  <a:gd name="T5" fmla="*/ 1 h 113"/>
                  <a:gd name="T6" fmla="*/ 1 w 349"/>
                  <a:gd name="T7" fmla="*/ 0 h 113"/>
                  <a:gd name="T8" fmla="*/ 174 w 349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3"/>
                  <a:gd name="T17" fmla="*/ 349 w 34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3">
                    <a:moveTo>
                      <a:pt x="349" y="112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49" y="112"/>
                    </a:lnTo>
                    <a:close/>
                  </a:path>
                </a:pathLst>
              </a:custGeom>
              <a:solidFill>
                <a:srgbClr val="E2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3" name="Freeform 833"/>
              <p:cNvSpPr>
                <a:spLocks/>
              </p:cNvSpPr>
              <p:nvPr/>
            </p:nvSpPr>
            <p:spPr bwMode="auto">
              <a:xfrm>
                <a:off x="1041" y="1648"/>
                <a:ext cx="175" cy="57"/>
              </a:xfrm>
              <a:custGeom>
                <a:avLst/>
                <a:gdLst>
                  <a:gd name="T0" fmla="*/ 175 w 349"/>
                  <a:gd name="T1" fmla="*/ 55 h 115"/>
                  <a:gd name="T2" fmla="*/ 174 w 349"/>
                  <a:gd name="T3" fmla="*/ 57 h 115"/>
                  <a:gd name="T4" fmla="*/ 0 w 349"/>
                  <a:gd name="T5" fmla="*/ 1 h 115"/>
                  <a:gd name="T6" fmla="*/ 1 w 349"/>
                  <a:gd name="T7" fmla="*/ 0 h 115"/>
                  <a:gd name="T8" fmla="*/ 175 w 349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5"/>
                  <a:gd name="T17" fmla="*/ 349 w 349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5">
                    <a:moveTo>
                      <a:pt x="349" y="111"/>
                    </a:moveTo>
                    <a:lnTo>
                      <a:pt x="348" y="11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49" y="111"/>
                    </a:lnTo>
                    <a:close/>
                  </a:path>
                </a:pathLst>
              </a:custGeom>
              <a:solidFill>
                <a:srgbClr val="E4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4" name="Freeform 834"/>
              <p:cNvSpPr>
                <a:spLocks/>
              </p:cNvSpPr>
              <p:nvPr/>
            </p:nvSpPr>
            <p:spPr bwMode="auto">
              <a:xfrm>
                <a:off x="1039" y="1650"/>
                <a:ext cx="176" cy="61"/>
              </a:xfrm>
              <a:custGeom>
                <a:avLst/>
                <a:gdLst>
                  <a:gd name="T0" fmla="*/ 176 w 351"/>
                  <a:gd name="T1" fmla="*/ 56 h 123"/>
                  <a:gd name="T2" fmla="*/ 173 w 351"/>
                  <a:gd name="T3" fmla="*/ 61 h 123"/>
                  <a:gd name="T4" fmla="*/ 0 w 351"/>
                  <a:gd name="T5" fmla="*/ 5 h 123"/>
                  <a:gd name="T6" fmla="*/ 2 w 351"/>
                  <a:gd name="T7" fmla="*/ 0 h 123"/>
                  <a:gd name="T8" fmla="*/ 176 w 351"/>
                  <a:gd name="T9" fmla="*/ 56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3"/>
                  <a:gd name="T17" fmla="*/ 351 w 351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3">
                    <a:moveTo>
                      <a:pt x="351" y="112"/>
                    </a:moveTo>
                    <a:lnTo>
                      <a:pt x="346" y="123"/>
                    </a:lnTo>
                    <a:lnTo>
                      <a:pt x="0" y="10"/>
                    </a:lnTo>
                    <a:lnTo>
                      <a:pt x="3" y="0"/>
                    </a:lnTo>
                    <a:lnTo>
                      <a:pt x="351" y="112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5" name="Freeform 835"/>
              <p:cNvSpPr>
                <a:spLocks/>
              </p:cNvSpPr>
              <p:nvPr/>
            </p:nvSpPr>
            <p:spPr bwMode="auto">
              <a:xfrm>
                <a:off x="1041" y="1650"/>
                <a:ext cx="174" cy="56"/>
              </a:xfrm>
              <a:custGeom>
                <a:avLst/>
                <a:gdLst>
                  <a:gd name="T0" fmla="*/ 174 w 348"/>
                  <a:gd name="T1" fmla="*/ 56 h 113"/>
                  <a:gd name="T2" fmla="*/ 173 w 348"/>
                  <a:gd name="T3" fmla="*/ 56 h 113"/>
                  <a:gd name="T4" fmla="*/ 0 w 348"/>
                  <a:gd name="T5" fmla="*/ 1 h 113"/>
                  <a:gd name="T6" fmla="*/ 0 w 348"/>
                  <a:gd name="T7" fmla="*/ 0 h 113"/>
                  <a:gd name="T8" fmla="*/ 174 w 348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3"/>
                  <a:gd name="T17" fmla="*/ 348 w 348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3">
                    <a:moveTo>
                      <a:pt x="348" y="112"/>
                    </a:moveTo>
                    <a:lnTo>
                      <a:pt x="346" y="11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8" y="112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6" name="Freeform 836"/>
              <p:cNvSpPr>
                <a:spLocks/>
              </p:cNvSpPr>
              <p:nvPr/>
            </p:nvSpPr>
            <p:spPr bwMode="auto">
              <a:xfrm>
                <a:off x="1040" y="1651"/>
                <a:ext cx="174" cy="56"/>
              </a:xfrm>
              <a:custGeom>
                <a:avLst/>
                <a:gdLst>
                  <a:gd name="T0" fmla="*/ 174 w 347"/>
                  <a:gd name="T1" fmla="*/ 55 h 113"/>
                  <a:gd name="T2" fmla="*/ 174 w 347"/>
                  <a:gd name="T3" fmla="*/ 56 h 113"/>
                  <a:gd name="T4" fmla="*/ 0 w 347"/>
                  <a:gd name="T5" fmla="*/ 1 h 113"/>
                  <a:gd name="T6" fmla="*/ 1 w 347"/>
                  <a:gd name="T7" fmla="*/ 0 h 113"/>
                  <a:gd name="T8" fmla="*/ 174 w 347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3"/>
                  <a:gd name="T17" fmla="*/ 347 w 347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3">
                    <a:moveTo>
                      <a:pt x="347" y="111"/>
                    </a:moveTo>
                    <a:lnTo>
                      <a:pt x="347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7" name="Freeform 837"/>
              <p:cNvSpPr>
                <a:spLocks/>
              </p:cNvSpPr>
              <p:nvPr/>
            </p:nvSpPr>
            <p:spPr bwMode="auto">
              <a:xfrm>
                <a:off x="1040" y="1651"/>
                <a:ext cx="174" cy="58"/>
              </a:xfrm>
              <a:custGeom>
                <a:avLst/>
                <a:gdLst>
                  <a:gd name="T0" fmla="*/ 174 w 347"/>
                  <a:gd name="T1" fmla="*/ 56 h 114"/>
                  <a:gd name="T2" fmla="*/ 173 w 347"/>
                  <a:gd name="T3" fmla="*/ 58 h 114"/>
                  <a:gd name="T4" fmla="*/ 0 w 347"/>
                  <a:gd name="T5" fmla="*/ 1 h 114"/>
                  <a:gd name="T6" fmla="*/ 0 w 347"/>
                  <a:gd name="T7" fmla="*/ 0 h 114"/>
                  <a:gd name="T8" fmla="*/ 174 w 347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4"/>
                  <a:gd name="T17" fmla="*/ 347 w 347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4">
                    <a:moveTo>
                      <a:pt x="347" y="111"/>
                    </a:moveTo>
                    <a:lnTo>
                      <a:pt x="345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8" name="Freeform 838"/>
              <p:cNvSpPr>
                <a:spLocks/>
              </p:cNvSpPr>
              <p:nvPr/>
            </p:nvSpPr>
            <p:spPr bwMode="auto">
              <a:xfrm>
                <a:off x="1039" y="1652"/>
                <a:ext cx="174" cy="58"/>
              </a:xfrm>
              <a:custGeom>
                <a:avLst/>
                <a:gdLst>
                  <a:gd name="T0" fmla="*/ 174 w 347"/>
                  <a:gd name="T1" fmla="*/ 57 h 115"/>
                  <a:gd name="T2" fmla="*/ 174 w 347"/>
                  <a:gd name="T3" fmla="*/ 58 h 115"/>
                  <a:gd name="T4" fmla="*/ 0 w 347"/>
                  <a:gd name="T5" fmla="*/ 2 h 115"/>
                  <a:gd name="T6" fmla="*/ 1 w 347"/>
                  <a:gd name="T7" fmla="*/ 0 h 115"/>
                  <a:gd name="T8" fmla="*/ 174 w 347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5"/>
                  <a:gd name="T17" fmla="*/ 347 w 347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5">
                    <a:moveTo>
                      <a:pt x="347" y="113"/>
                    </a:moveTo>
                    <a:lnTo>
                      <a:pt x="347" y="11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89" name="Freeform 839"/>
              <p:cNvSpPr>
                <a:spLocks/>
              </p:cNvSpPr>
              <p:nvPr/>
            </p:nvSpPr>
            <p:spPr bwMode="auto">
              <a:xfrm>
                <a:off x="1039" y="1654"/>
                <a:ext cx="174" cy="57"/>
              </a:xfrm>
              <a:custGeom>
                <a:avLst/>
                <a:gdLst>
                  <a:gd name="T0" fmla="*/ 174 w 347"/>
                  <a:gd name="T1" fmla="*/ 56 h 114"/>
                  <a:gd name="T2" fmla="*/ 173 w 347"/>
                  <a:gd name="T3" fmla="*/ 57 h 114"/>
                  <a:gd name="T4" fmla="*/ 0 w 347"/>
                  <a:gd name="T5" fmla="*/ 1 h 114"/>
                  <a:gd name="T6" fmla="*/ 0 w 347"/>
                  <a:gd name="T7" fmla="*/ 0 h 114"/>
                  <a:gd name="T8" fmla="*/ 174 w 347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4"/>
                  <a:gd name="T17" fmla="*/ 347 w 347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4">
                    <a:moveTo>
                      <a:pt x="347" y="111"/>
                    </a:moveTo>
                    <a:lnTo>
                      <a:pt x="346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7" y="111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0" name="Freeform 840"/>
              <p:cNvSpPr>
                <a:spLocks/>
              </p:cNvSpPr>
              <p:nvPr/>
            </p:nvSpPr>
            <p:spPr bwMode="auto">
              <a:xfrm>
                <a:off x="1038" y="1655"/>
                <a:ext cx="174" cy="62"/>
              </a:xfrm>
              <a:custGeom>
                <a:avLst/>
                <a:gdLst>
                  <a:gd name="T0" fmla="*/ 174 w 349"/>
                  <a:gd name="T1" fmla="*/ 56 h 125"/>
                  <a:gd name="T2" fmla="*/ 173 w 349"/>
                  <a:gd name="T3" fmla="*/ 62 h 125"/>
                  <a:gd name="T4" fmla="*/ 0 w 349"/>
                  <a:gd name="T5" fmla="*/ 6 h 125"/>
                  <a:gd name="T6" fmla="*/ 1 w 349"/>
                  <a:gd name="T7" fmla="*/ 0 h 125"/>
                  <a:gd name="T8" fmla="*/ 174 w 349"/>
                  <a:gd name="T9" fmla="*/ 56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25"/>
                  <a:gd name="T17" fmla="*/ 349 w 349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25">
                    <a:moveTo>
                      <a:pt x="349" y="113"/>
                    </a:moveTo>
                    <a:lnTo>
                      <a:pt x="347" y="125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349" y="113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1" name="Freeform 841"/>
              <p:cNvSpPr>
                <a:spLocks/>
              </p:cNvSpPr>
              <p:nvPr/>
            </p:nvSpPr>
            <p:spPr bwMode="auto">
              <a:xfrm>
                <a:off x="1037" y="1661"/>
                <a:ext cx="174" cy="62"/>
              </a:xfrm>
              <a:custGeom>
                <a:avLst/>
                <a:gdLst>
                  <a:gd name="T0" fmla="*/ 174 w 349"/>
                  <a:gd name="T1" fmla="*/ 56 h 125"/>
                  <a:gd name="T2" fmla="*/ 173 w 349"/>
                  <a:gd name="T3" fmla="*/ 62 h 125"/>
                  <a:gd name="T4" fmla="*/ 0 w 349"/>
                  <a:gd name="T5" fmla="*/ 6 h 125"/>
                  <a:gd name="T6" fmla="*/ 1 w 349"/>
                  <a:gd name="T7" fmla="*/ 0 h 125"/>
                  <a:gd name="T8" fmla="*/ 174 w 349"/>
                  <a:gd name="T9" fmla="*/ 56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25"/>
                  <a:gd name="T17" fmla="*/ 349 w 349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25">
                    <a:moveTo>
                      <a:pt x="349" y="113"/>
                    </a:moveTo>
                    <a:lnTo>
                      <a:pt x="347" y="125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349" y="113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2" name="Freeform 842"/>
              <p:cNvSpPr>
                <a:spLocks/>
              </p:cNvSpPr>
              <p:nvPr/>
            </p:nvSpPr>
            <p:spPr bwMode="auto">
              <a:xfrm>
                <a:off x="1038" y="1661"/>
                <a:ext cx="173" cy="58"/>
              </a:xfrm>
              <a:custGeom>
                <a:avLst/>
                <a:gdLst>
                  <a:gd name="T0" fmla="*/ 173 w 347"/>
                  <a:gd name="T1" fmla="*/ 57 h 116"/>
                  <a:gd name="T2" fmla="*/ 173 w 347"/>
                  <a:gd name="T3" fmla="*/ 58 h 116"/>
                  <a:gd name="T4" fmla="*/ 0 w 347"/>
                  <a:gd name="T5" fmla="*/ 2 h 116"/>
                  <a:gd name="T6" fmla="*/ 0 w 347"/>
                  <a:gd name="T7" fmla="*/ 0 h 116"/>
                  <a:gd name="T8" fmla="*/ 173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6"/>
                  <a:gd name="T17" fmla="*/ 347 w 347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6">
                    <a:moveTo>
                      <a:pt x="347" y="113"/>
                    </a:moveTo>
                    <a:lnTo>
                      <a:pt x="347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3" name="Freeform 843"/>
              <p:cNvSpPr>
                <a:spLocks/>
              </p:cNvSpPr>
              <p:nvPr/>
            </p:nvSpPr>
            <p:spPr bwMode="auto">
              <a:xfrm>
                <a:off x="1038" y="1662"/>
                <a:ext cx="173" cy="58"/>
              </a:xfrm>
              <a:custGeom>
                <a:avLst/>
                <a:gdLst>
                  <a:gd name="T0" fmla="*/ 173 w 347"/>
                  <a:gd name="T1" fmla="*/ 57 h 115"/>
                  <a:gd name="T2" fmla="*/ 172 w 347"/>
                  <a:gd name="T3" fmla="*/ 58 h 115"/>
                  <a:gd name="T4" fmla="*/ 0 w 347"/>
                  <a:gd name="T5" fmla="*/ 2 h 115"/>
                  <a:gd name="T6" fmla="*/ 0 w 347"/>
                  <a:gd name="T7" fmla="*/ 0 h 115"/>
                  <a:gd name="T8" fmla="*/ 173 w 347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5"/>
                  <a:gd name="T17" fmla="*/ 347 w 347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5">
                    <a:moveTo>
                      <a:pt x="347" y="113"/>
                    </a:moveTo>
                    <a:lnTo>
                      <a:pt x="345" y="11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C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4" name="Freeform 844"/>
              <p:cNvSpPr>
                <a:spLocks/>
              </p:cNvSpPr>
              <p:nvPr/>
            </p:nvSpPr>
            <p:spPr bwMode="auto">
              <a:xfrm>
                <a:off x="1038" y="1664"/>
                <a:ext cx="173" cy="57"/>
              </a:xfrm>
              <a:custGeom>
                <a:avLst/>
                <a:gdLst>
                  <a:gd name="T0" fmla="*/ 173 w 345"/>
                  <a:gd name="T1" fmla="*/ 56 h 114"/>
                  <a:gd name="T2" fmla="*/ 173 w 345"/>
                  <a:gd name="T3" fmla="*/ 57 h 114"/>
                  <a:gd name="T4" fmla="*/ 0 w 345"/>
                  <a:gd name="T5" fmla="*/ 1 h 114"/>
                  <a:gd name="T6" fmla="*/ 0 w 345"/>
                  <a:gd name="T7" fmla="*/ 0 h 114"/>
                  <a:gd name="T8" fmla="*/ 173 w 345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"/>
                  <a:gd name="T16" fmla="*/ 0 h 114"/>
                  <a:gd name="T17" fmla="*/ 345 w 345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" h="114">
                    <a:moveTo>
                      <a:pt x="345" y="111"/>
                    </a:moveTo>
                    <a:lnTo>
                      <a:pt x="345" y="11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45" y="111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5" name="Freeform 845"/>
              <p:cNvSpPr>
                <a:spLocks/>
              </p:cNvSpPr>
              <p:nvPr/>
            </p:nvSpPr>
            <p:spPr bwMode="auto">
              <a:xfrm>
                <a:off x="1037" y="1665"/>
                <a:ext cx="174" cy="58"/>
              </a:xfrm>
              <a:custGeom>
                <a:avLst/>
                <a:gdLst>
                  <a:gd name="T0" fmla="*/ 174 w 347"/>
                  <a:gd name="T1" fmla="*/ 56 h 117"/>
                  <a:gd name="T2" fmla="*/ 174 w 347"/>
                  <a:gd name="T3" fmla="*/ 58 h 117"/>
                  <a:gd name="T4" fmla="*/ 0 w 347"/>
                  <a:gd name="T5" fmla="*/ 2 h 117"/>
                  <a:gd name="T6" fmla="*/ 1 w 347"/>
                  <a:gd name="T7" fmla="*/ 0 h 117"/>
                  <a:gd name="T8" fmla="*/ 174 w 347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7"/>
                  <a:gd name="T17" fmla="*/ 347 w 347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7">
                    <a:moveTo>
                      <a:pt x="347" y="113"/>
                    </a:moveTo>
                    <a:lnTo>
                      <a:pt x="347" y="11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6" name="Freeform 846"/>
              <p:cNvSpPr>
                <a:spLocks/>
              </p:cNvSpPr>
              <p:nvPr/>
            </p:nvSpPr>
            <p:spPr bwMode="auto">
              <a:xfrm>
                <a:off x="1037" y="1666"/>
                <a:ext cx="174" cy="63"/>
              </a:xfrm>
              <a:custGeom>
                <a:avLst/>
                <a:gdLst>
                  <a:gd name="T0" fmla="*/ 174 w 347"/>
                  <a:gd name="T1" fmla="*/ 57 h 124"/>
                  <a:gd name="T2" fmla="*/ 174 w 347"/>
                  <a:gd name="T3" fmla="*/ 63 h 124"/>
                  <a:gd name="T4" fmla="*/ 1 w 347"/>
                  <a:gd name="T5" fmla="*/ 6 h 124"/>
                  <a:gd name="T6" fmla="*/ 0 w 347"/>
                  <a:gd name="T7" fmla="*/ 0 h 124"/>
                  <a:gd name="T8" fmla="*/ 174 w 347"/>
                  <a:gd name="T9" fmla="*/ 57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24"/>
                  <a:gd name="T17" fmla="*/ 347 w 347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24">
                    <a:moveTo>
                      <a:pt x="347" y="113"/>
                    </a:moveTo>
                    <a:lnTo>
                      <a:pt x="347" y="124"/>
                    </a:lnTo>
                    <a:lnTo>
                      <a:pt x="2" y="11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7" name="Freeform 847"/>
              <p:cNvSpPr>
                <a:spLocks/>
              </p:cNvSpPr>
              <p:nvPr/>
            </p:nvSpPr>
            <p:spPr bwMode="auto">
              <a:xfrm>
                <a:off x="1037" y="1666"/>
                <a:ext cx="174" cy="58"/>
              </a:xfrm>
              <a:custGeom>
                <a:avLst/>
                <a:gdLst>
                  <a:gd name="T0" fmla="*/ 174 w 347"/>
                  <a:gd name="T1" fmla="*/ 57 h 116"/>
                  <a:gd name="T2" fmla="*/ 174 w 347"/>
                  <a:gd name="T3" fmla="*/ 58 h 116"/>
                  <a:gd name="T4" fmla="*/ 1 w 347"/>
                  <a:gd name="T5" fmla="*/ 2 h 116"/>
                  <a:gd name="T6" fmla="*/ 0 w 347"/>
                  <a:gd name="T7" fmla="*/ 0 h 116"/>
                  <a:gd name="T8" fmla="*/ 174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6"/>
                  <a:gd name="T17" fmla="*/ 347 w 347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6">
                    <a:moveTo>
                      <a:pt x="347" y="113"/>
                    </a:moveTo>
                    <a:lnTo>
                      <a:pt x="347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8" name="Freeform 848"/>
              <p:cNvSpPr>
                <a:spLocks/>
              </p:cNvSpPr>
              <p:nvPr/>
            </p:nvSpPr>
            <p:spPr bwMode="auto">
              <a:xfrm>
                <a:off x="1038" y="1668"/>
                <a:ext cx="173" cy="58"/>
              </a:xfrm>
              <a:custGeom>
                <a:avLst/>
                <a:gdLst>
                  <a:gd name="T0" fmla="*/ 173 w 345"/>
                  <a:gd name="T1" fmla="*/ 57 h 116"/>
                  <a:gd name="T2" fmla="*/ 173 w 345"/>
                  <a:gd name="T3" fmla="*/ 58 h 116"/>
                  <a:gd name="T4" fmla="*/ 0 w 345"/>
                  <a:gd name="T5" fmla="*/ 2 h 116"/>
                  <a:gd name="T6" fmla="*/ 0 w 345"/>
                  <a:gd name="T7" fmla="*/ 0 h 116"/>
                  <a:gd name="T8" fmla="*/ 173 w 345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"/>
                  <a:gd name="T16" fmla="*/ 0 h 116"/>
                  <a:gd name="T17" fmla="*/ 345 w 34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" h="116">
                    <a:moveTo>
                      <a:pt x="345" y="113"/>
                    </a:moveTo>
                    <a:lnTo>
                      <a:pt x="345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99" name="Freeform 849"/>
              <p:cNvSpPr>
                <a:spLocks/>
              </p:cNvSpPr>
              <p:nvPr/>
            </p:nvSpPr>
            <p:spPr bwMode="auto">
              <a:xfrm>
                <a:off x="1038" y="1670"/>
                <a:ext cx="173" cy="58"/>
              </a:xfrm>
              <a:custGeom>
                <a:avLst/>
                <a:gdLst>
                  <a:gd name="T0" fmla="*/ 173 w 345"/>
                  <a:gd name="T1" fmla="*/ 56 h 117"/>
                  <a:gd name="T2" fmla="*/ 173 w 345"/>
                  <a:gd name="T3" fmla="*/ 58 h 117"/>
                  <a:gd name="T4" fmla="*/ 0 w 345"/>
                  <a:gd name="T5" fmla="*/ 1 h 117"/>
                  <a:gd name="T6" fmla="*/ 0 w 345"/>
                  <a:gd name="T7" fmla="*/ 0 h 117"/>
                  <a:gd name="T8" fmla="*/ 173 w 345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"/>
                  <a:gd name="T16" fmla="*/ 0 h 117"/>
                  <a:gd name="T17" fmla="*/ 345 w 345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" h="117">
                    <a:moveTo>
                      <a:pt x="345" y="113"/>
                    </a:moveTo>
                    <a:lnTo>
                      <a:pt x="345" y="11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0" name="Freeform 850"/>
              <p:cNvSpPr>
                <a:spLocks/>
              </p:cNvSpPr>
              <p:nvPr/>
            </p:nvSpPr>
            <p:spPr bwMode="auto">
              <a:xfrm>
                <a:off x="1038" y="1670"/>
                <a:ext cx="173" cy="59"/>
              </a:xfrm>
              <a:custGeom>
                <a:avLst/>
                <a:gdLst>
                  <a:gd name="T0" fmla="*/ 173 w 345"/>
                  <a:gd name="T1" fmla="*/ 58 h 116"/>
                  <a:gd name="T2" fmla="*/ 173 w 345"/>
                  <a:gd name="T3" fmla="*/ 59 h 116"/>
                  <a:gd name="T4" fmla="*/ 0 w 345"/>
                  <a:gd name="T5" fmla="*/ 2 h 116"/>
                  <a:gd name="T6" fmla="*/ 0 w 345"/>
                  <a:gd name="T7" fmla="*/ 0 h 116"/>
                  <a:gd name="T8" fmla="*/ 173 w 345"/>
                  <a:gd name="T9" fmla="*/ 5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"/>
                  <a:gd name="T16" fmla="*/ 0 h 116"/>
                  <a:gd name="T17" fmla="*/ 345 w 34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" h="116">
                    <a:moveTo>
                      <a:pt x="345" y="115"/>
                    </a:moveTo>
                    <a:lnTo>
                      <a:pt x="345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5" y="115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1" name="Freeform 851"/>
              <p:cNvSpPr>
                <a:spLocks/>
              </p:cNvSpPr>
              <p:nvPr/>
            </p:nvSpPr>
            <p:spPr bwMode="auto">
              <a:xfrm>
                <a:off x="1038" y="1672"/>
                <a:ext cx="174" cy="62"/>
              </a:xfrm>
              <a:custGeom>
                <a:avLst/>
                <a:gdLst>
                  <a:gd name="T0" fmla="*/ 172 w 349"/>
                  <a:gd name="T1" fmla="*/ 56 h 125"/>
                  <a:gd name="T2" fmla="*/ 174 w 349"/>
                  <a:gd name="T3" fmla="*/ 62 h 125"/>
                  <a:gd name="T4" fmla="*/ 0 w 349"/>
                  <a:gd name="T5" fmla="*/ 5 h 125"/>
                  <a:gd name="T6" fmla="*/ 0 w 349"/>
                  <a:gd name="T7" fmla="*/ 0 h 125"/>
                  <a:gd name="T8" fmla="*/ 172 w 349"/>
                  <a:gd name="T9" fmla="*/ 56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25"/>
                  <a:gd name="T17" fmla="*/ 349 w 349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25">
                    <a:moveTo>
                      <a:pt x="345" y="113"/>
                    </a:moveTo>
                    <a:lnTo>
                      <a:pt x="349" y="125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2" name="Freeform 852"/>
              <p:cNvSpPr>
                <a:spLocks/>
              </p:cNvSpPr>
              <p:nvPr/>
            </p:nvSpPr>
            <p:spPr bwMode="auto">
              <a:xfrm>
                <a:off x="1038" y="1672"/>
                <a:ext cx="173" cy="58"/>
              </a:xfrm>
              <a:custGeom>
                <a:avLst/>
                <a:gdLst>
                  <a:gd name="T0" fmla="*/ 172 w 347"/>
                  <a:gd name="T1" fmla="*/ 56 h 117"/>
                  <a:gd name="T2" fmla="*/ 173 w 347"/>
                  <a:gd name="T3" fmla="*/ 58 h 117"/>
                  <a:gd name="T4" fmla="*/ 0 w 347"/>
                  <a:gd name="T5" fmla="*/ 2 h 117"/>
                  <a:gd name="T6" fmla="*/ 0 w 347"/>
                  <a:gd name="T7" fmla="*/ 0 h 117"/>
                  <a:gd name="T8" fmla="*/ 172 w 347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7"/>
                  <a:gd name="T17" fmla="*/ 347 w 347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7">
                    <a:moveTo>
                      <a:pt x="345" y="113"/>
                    </a:moveTo>
                    <a:lnTo>
                      <a:pt x="347" y="11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3" name="Freeform 853"/>
              <p:cNvSpPr>
                <a:spLocks/>
              </p:cNvSpPr>
              <p:nvPr/>
            </p:nvSpPr>
            <p:spPr bwMode="auto">
              <a:xfrm>
                <a:off x="1038" y="1674"/>
                <a:ext cx="173" cy="59"/>
              </a:xfrm>
              <a:custGeom>
                <a:avLst/>
                <a:gdLst>
                  <a:gd name="T0" fmla="*/ 173 w 347"/>
                  <a:gd name="T1" fmla="*/ 57 h 118"/>
                  <a:gd name="T2" fmla="*/ 173 w 347"/>
                  <a:gd name="T3" fmla="*/ 59 h 118"/>
                  <a:gd name="T4" fmla="*/ 0 w 347"/>
                  <a:gd name="T5" fmla="*/ 2 h 118"/>
                  <a:gd name="T6" fmla="*/ 0 w 347"/>
                  <a:gd name="T7" fmla="*/ 0 h 118"/>
                  <a:gd name="T8" fmla="*/ 173 w 347"/>
                  <a:gd name="T9" fmla="*/ 57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8"/>
                  <a:gd name="T17" fmla="*/ 347 w 347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8">
                    <a:moveTo>
                      <a:pt x="347" y="113"/>
                    </a:moveTo>
                    <a:lnTo>
                      <a:pt x="347" y="118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4" name="Freeform 854"/>
              <p:cNvSpPr>
                <a:spLocks/>
              </p:cNvSpPr>
              <p:nvPr/>
            </p:nvSpPr>
            <p:spPr bwMode="auto">
              <a:xfrm>
                <a:off x="1039" y="1675"/>
                <a:ext cx="173" cy="59"/>
              </a:xfrm>
              <a:custGeom>
                <a:avLst/>
                <a:gdLst>
                  <a:gd name="T0" fmla="*/ 172 w 348"/>
                  <a:gd name="T1" fmla="*/ 58 h 118"/>
                  <a:gd name="T2" fmla="*/ 173 w 348"/>
                  <a:gd name="T3" fmla="*/ 59 h 118"/>
                  <a:gd name="T4" fmla="*/ 0 w 348"/>
                  <a:gd name="T5" fmla="*/ 2 h 118"/>
                  <a:gd name="T6" fmla="*/ 0 w 348"/>
                  <a:gd name="T7" fmla="*/ 0 h 118"/>
                  <a:gd name="T8" fmla="*/ 172 w 348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8"/>
                  <a:gd name="T17" fmla="*/ 348 w 348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8">
                    <a:moveTo>
                      <a:pt x="346" y="115"/>
                    </a:moveTo>
                    <a:lnTo>
                      <a:pt x="348" y="118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6" y="115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5" name="Freeform 855"/>
              <p:cNvSpPr>
                <a:spLocks/>
              </p:cNvSpPr>
              <p:nvPr/>
            </p:nvSpPr>
            <p:spPr bwMode="auto">
              <a:xfrm>
                <a:off x="1039" y="1677"/>
                <a:ext cx="175" cy="62"/>
              </a:xfrm>
              <a:custGeom>
                <a:avLst/>
                <a:gdLst>
                  <a:gd name="T0" fmla="*/ 174 w 351"/>
                  <a:gd name="T1" fmla="*/ 58 h 123"/>
                  <a:gd name="T2" fmla="*/ 175 w 351"/>
                  <a:gd name="T3" fmla="*/ 62 h 123"/>
                  <a:gd name="T4" fmla="*/ 2 w 351"/>
                  <a:gd name="T5" fmla="*/ 5 h 123"/>
                  <a:gd name="T6" fmla="*/ 0 w 351"/>
                  <a:gd name="T7" fmla="*/ 0 h 123"/>
                  <a:gd name="T8" fmla="*/ 174 w 351"/>
                  <a:gd name="T9" fmla="*/ 58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3"/>
                  <a:gd name="T17" fmla="*/ 351 w 351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3">
                    <a:moveTo>
                      <a:pt x="348" y="115"/>
                    </a:moveTo>
                    <a:lnTo>
                      <a:pt x="351" y="123"/>
                    </a:lnTo>
                    <a:lnTo>
                      <a:pt x="4" y="10"/>
                    </a:lnTo>
                    <a:lnTo>
                      <a:pt x="0" y="0"/>
                    </a:lnTo>
                    <a:lnTo>
                      <a:pt x="348" y="115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6" name="Freeform 856"/>
              <p:cNvSpPr>
                <a:spLocks/>
              </p:cNvSpPr>
              <p:nvPr/>
            </p:nvSpPr>
            <p:spPr bwMode="auto">
              <a:xfrm>
                <a:off x="1039" y="1677"/>
                <a:ext cx="173" cy="58"/>
              </a:xfrm>
              <a:custGeom>
                <a:avLst/>
                <a:gdLst>
                  <a:gd name="T0" fmla="*/ 173 w 348"/>
                  <a:gd name="T1" fmla="*/ 57 h 117"/>
                  <a:gd name="T2" fmla="*/ 173 w 348"/>
                  <a:gd name="T3" fmla="*/ 58 h 117"/>
                  <a:gd name="T4" fmla="*/ 1 w 348"/>
                  <a:gd name="T5" fmla="*/ 2 h 117"/>
                  <a:gd name="T6" fmla="*/ 0 w 348"/>
                  <a:gd name="T7" fmla="*/ 0 h 117"/>
                  <a:gd name="T8" fmla="*/ 173 w 348"/>
                  <a:gd name="T9" fmla="*/ 57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117"/>
                  <a:gd name="T17" fmla="*/ 348 w 348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117">
                    <a:moveTo>
                      <a:pt x="348" y="115"/>
                    </a:moveTo>
                    <a:lnTo>
                      <a:pt x="348" y="11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48" y="115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7" name="Freeform 857"/>
              <p:cNvSpPr>
                <a:spLocks/>
              </p:cNvSpPr>
              <p:nvPr/>
            </p:nvSpPr>
            <p:spPr bwMode="auto">
              <a:xfrm>
                <a:off x="1039" y="1679"/>
                <a:ext cx="174" cy="58"/>
              </a:xfrm>
              <a:custGeom>
                <a:avLst/>
                <a:gdLst>
                  <a:gd name="T0" fmla="*/ 173 w 347"/>
                  <a:gd name="T1" fmla="*/ 57 h 116"/>
                  <a:gd name="T2" fmla="*/ 174 w 347"/>
                  <a:gd name="T3" fmla="*/ 58 h 116"/>
                  <a:gd name="T4" fmla="*/ 1 w 347"/>
                  <a:gd name="T5" fmla="*/ 2 h 116"/>
                  <a:gd name="T6" fmla="*/ 0 w 347"/>
                  <a:gd name="T7" fmla="*/ 0 h 116"/>
                  <a:gd name="T8" fmla="*/ 173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6"/>
                  <a:gd name="T17" fmla="*/ 347 w 347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6">
                    <a:moveTo>
                      <a:pt x="346" y="113"/>
                    </a:moveTo>
                    <a:lnTo>
                      <a:pt x="347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8" name="Freeform 858"/>
              <p:cNvSpPr>
                <a:spLocks/>
              </p:cNvSpPr>
              <p:nvPr/>
            </p:nvSpPr>
            <p:spPr bwMode="auto">
              <a:xfrm>
                <a:off x="1040" y="1680"/>
                <a:ext cx="174" cy="59"/>
              </a:xfrm>
              <a:custGeom>
                <a:avLst/>
                <a:gdLst>
                  <a:gd name="T0" fmla="*/ 173 w 347"/>
                  <a:gd name="T1" fmla="*/ 57 h 116"/>
                  <a:gd name="T2" fmla="*/ 174 w 347"/>
                  <a:gd name="T3" fmla="*/ 59 h 116"/>
                  <a:gd name="T4" fmla="*/ 0 w 347"/>
                  <a:gd name="T5" fmla="*/ 2 h 116"/>
                  <a:gd name="T6" fmla="*/ 0 w 347"/>
                  <a:gd name="T7" fmla="*/ 0 h 116"/>
                  <a:gd name="T8" fmla="*/ 173 w 347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7"/>
                  <a:gd name="T16" fmla="*/ 0 h 116"/>
                  <a:gd name="T17" fmla="*/ 347 w 347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7" h="116">
                    <a:moveTo>
                      <a:pt x="345" y="113"/>
                    </a:moveTo>
                    <a:lnTo>
                      <a:pt x="347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45" y="113"/>
                    </a:lnTo>
                    <a:close/>
                  </a:path>
                </a:pathLst>
              </a:custGeom>
              <a:solidFill>
                <a:srgbClr val="CA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09" name="Freeform 859"/>
              <p:cNvSpPr>
                <a:spLocks/>
              </p:cNvSpPr>
              <p:nvPr/>
            </p:nvSpPr>
            <p:spPr bwMode="auto">
              <a:xfrm>
                <a:off x="1040" y="1682"/>
                <a:ext cx="176" cy="60"/>
              </a:xfrm>
              <a:custGeom>
                <a:avLst/>
                <a:gdLst>
                  <a:gd name="T0" fmla="*/ 174 w 352"/>
                  <a:gd name="T1" fmla="*/ 57 h 120"/>
                  <a:gd name="T2" fmla="*/ 176 w 352"/>
                  <a:gd name="T3" fmla="*/ 60 h 120"/>
                  <a:gd name="T4" fmla="*/ 3 w 352"/>
                  <a:gd name="T5" fmla="*/ 4 h 120"/>
                  <a:gd name="T6" fmla="*/ 0 w 352"/>
                  <a:gd name="T7" fmla="*/ 0 h 120"/>
                  <a:gd name="T8" fmla="*/ 174 w 352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0"/>
                  <a:gd name="T17" fmla="*/ 352 w 352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0">
                    <a:moveTo>
                      <a:pt x="347" y="113"/>
                    </a:moveTo>
                    <a:lnTo>
                      <a:pt x="352" y="120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0" name="Freeform 860"/>
              <p:cNvSpPr>
                <a:spLocks/>
              </p:cNvSpPr>
              <p:nvPr/>
            </p:nvSpPr>
            <p:spPr bwMode="auto">
              <a:xfrm>
                <a:off x="1040" y="1682"/>
                <a:ext cx="175" cy="58"/>
              </a:xfrm>
              <a:custGeom>
                <a:avLst/>
                <a:gdLst>
                  <a:gd name="T0" fmla="*/ 174 w 349"/>
                  <a:gd name="T1" fmla="*/ 56 h 117"/>
                  <a:gd name="T2" fmla="*/ 175 w 349"/>
                  <a:gd name="T3" fmla="*/ 58 h 117"/>
                  <a:gd name="T4" fmla="*/ 2 w 349"/>
                  <a:gd name="T5" fmla="*/ 2 h 117"/>
                  <a:gd name="T6" fmla="*/ 0 w 349"/>
                  <a:gd name="T7" fmla="*/ 0 h 117"/>
                  <a:gd name="T8" fmla="*/ 174 w 349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7"/>
                  <a:gd name="T17" fmla="*/ 349 w 349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7">
                    <a:moveTo>
                      <a:pt x="347" y="113"/>
                    </a:moveTo>
                    <a:lnTo>
                      <a:pt x="349" y="117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1" name="Freeform 861"/>
              <p:cNvSpPr>
                <a:spLocks/>
              </p:cNvSpPr>
              <p:nvPr/>
            </p:nvSpPr>
            <p:spPr bwMode="auto">
              <a:xfrm>
                <a:off x="1042" y="1684"/>
                <a:ext cx="174" cy="58"/>
              </a:xfrm>
              <a:custGeom>
                <a:avLst/>
                <a:gdLst>
                  <a:gd name="T0" fmla="*/ 173 w 349"/>
                  <a:gd name="T1" fmla="*/ 57 h 116"/>
                  <a:gd name="T2" fmla="*/ 174 w 349"/>
                  <a:gd name="T3" fmla="*/ 58 h 116"/>
                  <a:gd name="T4" fmla="*/ 1 w 349"/>
                  <a:gd name="T5" fmla="*/ 2 h 116"/>
                  <a:gd name="T6" fmla="*/ 0 w 349"/>
                  <a:gd name="T7" fmla="*/ 0 h 116"/>
                  <a:gd name="T8" fmla="*/ 173 w 349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9"/>
                  <a:gd name="T16" fmla="*/ 0 h 116"/>
                  <a:gd name="T17" fmla="*/ 349 w 34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9" h="116">
                    <a:moveTo>
                      <a:pt x="346" y="113"/>
                    </a:moveTo>
                    <a:lnTo>
                      <a:pt x="349" y="11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46" y="113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2" name="Freeform 862"/>
              <p:cNvSpPr>
                <a:spLocks/>
              </p:cNvSpPr>
              <p:nvPr/>
            </p:nvSpPr>
            <p:spPr bwMode="auto">
              <a:xfrm>
                <a:off x="1043" y="1685"/>
                <a:ext cx="177" cy="60"/>
              </a:xfrm>
              <a:custGeom>
                <a:avLst/>
                <a:gdLst>
                  <a:gd name="T0" fmla="*/ 174 w 354"/>
                  <a:gd name="T1" fmla="*/ 57 h 120"/>
                  <a:gd name="T2" fmla="*/ 177 w 354"/>
                  <a:gd name="T3" fmla="*/ 60 h 120"/>
                  <a:gd name="T4" fmla="*/ 3 w 354"/>
                  <a:gd name="T5" fmla="*/ 3 h 120"/>
                  <a:gd name="T6" fmla="*/ 0 w 354"/>
                  <a:gd name="T7" fmla="*/ 0 h 120"/>
                  <a:gd name="T8" fmla="*/ 174 w 354"/>
                  <a:gd name="T9" fmla="*/ 5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0"/>
                  <a:gd name="T17" fmla="*/ 354 w 35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0">
                    <a:moveTo>
                      <a:pt x="347" y="113"/>
                    </a:moveTo>
                    <a:lnTo>
                      <a:pt x="354" y="120"/>
                    </a:lnTo>
                    <a:lnTo>
                      <a:pt x="6" y="5"/>
                    </a:lnTo>
                    <a:lnTo>
                      <a:pt x="0" y="0"/>
                    </a:lnTo>
                    <a:lnTo>
                      <a:pt x="347" y="11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3" name="Freeform 863"/>
              <p:cNvSpPr>
                <a:spLocks/>
              </p:cNvSpPr>
              <p:nvPr/>
            </p:nvSpPr>
            <p:spPr bwMode="auto">
              <a:xfrm>
                <a:off x="1046" y="1688"/>
                <a:ext cx="177" cy="59"/>
              </a:xfrm>
              <a:custGeom>
                <a:avLst/>
                <a:gdLst>
                  <a:gd name="T0" fmla="*/ 174 w 354"/>
                  <a:gd name="T1" fmla="*/ 58 h 118"/>
                  <a:gd name="T2" fmla="*/ 177 w 354"/>
                  <a:gd name="T3" fmla="*/ 59 h 118"/>
                  <a:gd name="T4" fmla="*/ 3 w 354"/>
                  <a:gd name="T5" fmla="*/ 2 h 118"/>
                  <a:gd name="T6" fmla="*/ 0 w 354"/>
                  <a:gd name="T7" fmla="*/ 0 h 118"/>
                  <a:gd name="T8" fmla="*/ 174 w 354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8"/>
                  <a:gd name="T17" fmla="*/ 354 w 354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8">
                    <a:moveTo>
                      <a:pt x="348" y="115"/>
                    </a:moveTo>
                    <a:lnTo>
                      <a:pt x="354" y="118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348" y="115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4" name="Freeform 864"/>
              <p:cNvSpPr>
                <a:spLocks/>
              </p:cNvSpPr>
              <p:nvPr/>
            </p:nvSpPr>
            <p:spPr bwMode="auto">
              <a:xfrm>
                <a:off x="1063" y="1631"/>
                <a:ext cx="178" cy="55"/>
              </a:xfrm>
              <a:custGeom>
                <a:avLst/>
                <a:gdLst>
                  <a:gd name="T0" fmla="*/ 178 w 355"/>
                  <a:gd name="T1" fmla="*/ 55 h 110"/>
                  <a:gd name="T2" fmla="*/ 174 w 355"/>
                  <a:gd name="T3" fmla="*/ 55 h 110"/>
                  <a:gd name="T4" fmla="*/ 0 w 355"/>
                  <a:gd name="T5" fmla="*/ 0 h 110"/>
                  <a:gd name="T6" fmla="*/ 4 w 355"/>
                  <a:gd name="T7" fmla="*/ 0 h 110"/>
                  <a:gd name="T8" fmla="*/ 178 w 355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10"/>
                  <a:gd name="T17" fmla="*/ 355 w 355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10">
                    <a:moveTo>
                      <a:pt x="355" y="110"/>
                    </a:moveTo>
                    <a:lnTo>
                      <a:pt x="348" y="110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355" y="110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5" name="Freeform 865"/>
              <p:cNvSpPr>
                <a:spLocks/>
              </p:cNvSpPr>
              <p:nvPr/>
            </p:nvSpPr>
            <p:spPr bwMode="auto">
              <a:xfrm>
                <a:off x="1059" y="1631"/>
                <a:ext cx="178" cy="55"/>
              </a:xfrm>
              <a:custGeom>
                <a:avLst/>
                <a:gdLst>
                  <a:gd name="T0" fmla="*/ 178 w 357"/>
                  <a:gd name="T1" fmla="*/ 55 h 110"/>
                  <a:gd name="T2" fmla="*/ 174 w 357"/>
                  <a:gd name="T3" fmla="*/ 55 h 110"/>
                  <a:gd name="T4" fmla="*/ 0 w 357"/>
                  <a:gd name="T5" fmla="*/ 0 h 110"/>
                  <a:gd name="T6" fmla="*/ 4 w 357"/>
                  <a:gd name="T7" fmla="*/ 0 h 110"/>
                  <a:gd name="T8" fmla="*/ 178 w 357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7"/>
                  <a:gd name="T16" fmla="*/ 0 h 110"/>
                  <a:gd name="T17" fmla="*/ 357 w 357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7" h="110">
                    <a:moveTo>
                      <a:pt x="357" y="110"/>
                    </a:moveTo>
                    <a:lnTo>
                      <a:pt x="348" y="11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357" y="110"/>
                    </a:lnTo>
                    <a:close/>
                  </a:path>
                </a:pathLst>
              </a:custGeom>
              <a:solidFill>
                <a:srgbClr val="81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16" name="Freeform 866"/>
              <p:cNvSpPr>
                <a:spLocks/>
              </p:cNvSpPr>
              <p:nvPr/>
            </p:nvSpPr>
            <p:spPr bwMode="auto">
              <a:xfrm>
                <a:off x="1211" y="1686"/>
                <a:ext cx="42" cy="61"/>
              </a:xfrm>
              <a:custGeom>
                <a:avLst/>
                <a:gdLst>
                  <a:gd name="T0" fmla="*/ 22 w 85"/>
                  <a:gd name="T1" fmla="*/ 0 h 121"/>
                  <a:gd name="T2" fmla="*/ 17 w 85"/>
                  <a:gd name="T3" fmla="*/ 3 h 121"/>
                  <a:gd name="T4" fmla="*/ 14 w 85"/>
                  <a:gd name="T5" fmla="*/ 5 h 121"/>
                  <a:gd name="T6" fmla="*/ 10 w 85"/>
                  <a:gd name="T7" fmla="*/ 9 h 121"/>
                  <a:gd name="T8" fmla="*/ 7 w 85"/>
                  <a:gd name="T9" fmla="*/ 13 h 121"/>
                  <a:gd name="T10" fmla="*/ 4 w 85"/>
                  <a:gd name="T11" fmla="*/ 19 h 121"/>
                  <a:gd name="T12" fmla="*/ 2 w 85"/>
                  <a:gd name="T13" fmla="*/ 25 h 121"/>
                  <a:gd name="T14" fmla="*/ 1 w 85"/>
                  <a:gd name="T15" fmla="*/ 31 h 121"/>
                  <a:gd name="T16" fmla="*/ 0 w 85"/>
                  <a:gd name="T17" fmla="*/ 37 h 121"/>
                  <a:gd name="T18" fmla="*/ 0 w 85"/>
                  <a:gd name="T19" fmla="*/ 42 h 121"/>
                  <a:gd name="T20" fmla="*/ 2 w 85"/>
                  <a:gd name="T21" fmla="*/ 48 h 121"/>
                  <a:gd name="T22" fmla="*/ 3 w 85"/>
                  <a:gd name="T23" fmla="*/ 52 h 121"/>
                  <a:gd name="T24" fmla="*/ 6 w 85"/>
                  <a:gd name="T25" fmla="*/ 56 h 121"/>
                  <a:gd name="T26" fmla="*/ 9 w 85"/>
                  <a:gd name="T27" fmla="*/ 59 h 121"/>
                  <a:gd name="T28" fmla="*/ 12 w 85"/>
                  <a:gd name="T29" fmla="*/ 61 h 121"/>
                  <a:gd name="T30" fmla="*/ 16 w 85"/>
                  <a:gd name="T31" fmla="*/ 61 h 121"/>
                  <a:gd name="T32" fmla="*/ 21 w 85"/>
                  <a:gd name="T33" fmla="*/ 60 h 121"/>
                  <a:gd name="T34" fmla="*/ 25 w 85"/>
                  <a:gd name="T35" fmla="*/ 58 h 121"/>
                  <a:gd name="T36" fmla="*/ 28 w 85"/>
                  <a:gd name="T37" fmla="*/ 56 h 121"/>
                  <a:gd name="T38" fmla="*/ 32 w 85"/>
                  <a:gd name="T39" fmla="*/ 52 h 121"/>
                  <a:gd name="T40" fmla="*/ 36 w 85"/>
                  <a:gd name="T41" fmla="*/ 47 h 121"/>
                  <a:gd name="T42" fmla="*/ 38 w 85"/>
                  <a:gd name="T43" fmla="*/ 42 h 121"/>
                  <a:gd name="T44" fmla="*/ 40 w 85"/>
                  <a:gd name="T45" fmla="*/ 36 h 121"/>
                  <a:gd name="T46" fmla="*/ 41 w 85"/>
                  <a:gd name="T47" fmla="*/ 30 h 121"/>
                  <a:gd name="T48" fmla="*/ 42 w 85"/>
                  <a:gd name="T49" fmla="*/ 24 h 121"/>
                  <a:gd name="T50" fmla="*/ 41 w 85"/>
                  <a:gd name="T51" fmla="*/ 18 h 121"/>
                  <a:gd name="T52" fmla="*/ 41 w 85"/>
                  <a:gd name="T53" fmla="*/ 13 h 121"/>
                  <a:gd name="T54" fmla="*/ 39 w 85"/>
                  <a:gd name="T55" fmla="*/ 8 h 121"/>
                  <a:gd name="T56" fmla="*/ 36 w 85"/>
                  <a:gd name="T57" fmla="*/ 5 h 121"/>
                  <a:gd name="T58" fmla="*/ 33 w 85"/>
                  <a:gd name="T59" fmla="*/ 2 h 121"/>
                  <a:gd name="T60" fmla="*/ 30 w 85"/>
                  <a:gd name="T61" fmla="*/ 0 h 121"/>
                  <a:gd name="T62" fmla="*/ 26 w 85"/>
                  <a:gd name="T63" fmla="*/ 0 h 121"/>
                  <a:gd name="T64" fmla="*/ 22 w 85"/>
                  <a:gd name="T65" fmla="*/ 0 h 1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5"/>
                  <a:gd name="T100" fmla="*/ 0 h 121"/>
                  <a:gd name="T101" fmla="*/ 85 w 85"/>
                  <a:gd name="T102" fmla="*/ 121 h 12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5" h="121">
                    <a:moveTo>
                      <a:pt x="44" y="0"/>
                    </a:moveTo>
                    <a:lnTo>
                      <a:pt x="35" y="5"/>
                    </a:lnTo>
                    <a:lnTo>
                      <a:pt x="29" y="10"/>
                    </a:lnTo>
                    <a:lnTo>
                      <a:pt x="20" y="18"/>
                    </a:lnTo>
                    <a:lnTo>
                      <a:pt x="14" y="26"/>
                    </a:lnTo>
                    <a:lnTo>
                      <a:pt x="9" y="38"/>
                    </a:lnTo>
                    <a:lnTo>
                      <a:pt x="4" y="49"/>
                    </a:lnTo>
                    <a:lnTo>
                      <a:pt x="2" y="61"/>
                    </a:lnTo>
                    <a:lnTo>
                      <a:pt x="0" y="73"/>
                    </a:lnTo>
                    <a:lnTo>
                      <a:pt x="0" y="84"/>
                    </a:lnTo>
                    <a:lnTo>
                      <a:pt x="4" y="96"/>
                    </a:lnTo>
                    <a:lnTo>
                      <a:pt x="7" y="104"/>
                    </a:lnTo>
                    <a:lnTo>
                      <a:pt x="12" y="111"/>
                    </a:lnTo>
                    <a:lnTo>
                      <a:pt x="19" y="118"/>
                    </a:lnTo>
                    <a:lnTo>
                      <a:pt x="25" y="121"/>
                    </a:lnTo>
                    <a:lnTo>
                      <a:pt x="32" y="121"/>
                    </a:lnTo>
                    <a:lnTo>
                      <a:pt x="42" y="119"/>
                    </a:lnTo>
                    <a:lnTo>
                      <a:pt x="50" y="116"/>
                    </a:lnTo>
                    <a:lnTo>
                      <a:pt x="57" y="111"/>
                    </a:lnTo>
                    <a:lnTo>
                      <a:pt x="65" y="103"/>
                    </a:lnTo>
                    <a:lnTo>
                      <a:pt x="72" y="93"/>
                    </a:lnTo>
                    <a:lnTo>
                      <a:pt x="77" y="83"/>
                    </a:lnTo>
                    <a:lnTo>
                      <a:pt x="80" y="71"/>
                    </a:lnTo>
                    <a:lnTo>
                      <a:pt x="83" y="59"/>
                    </a:lnTo>
                    <a:lnTo>
                      <a:pt x="85" y="48"/>
                    </a:lnTo>
                    <a:lnTo>
                      <a:pt x="83" y="36"/>
                    </a:lnTo>
                    <a:lnTo>
                      <a:pt x="82" y="26"/>
                    </a:lnTo>
                    <a:lnTo>
                      <a:pt x="78" y="16"/>
                    </a:lnTo>
                    <a:lnTo>
                      <a:pt x="73" y="10"/>
                    </a:lnTo>
                    <a:lnTo>
                      <a:pt x="67" y="3"/>
                    </a:lnTo>
                    <a:lnTo>
                      <a:pt x="60" y="0"/>
                    </a:lnTo>
                    <a:lnTo>
                      <a:pt x="53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79" name="Group 867"/>
            <p:cNvGrpSpPr>
              <a:grpSpLocks/>
            </p:cNvGrpSpPr>
            <p:nvPr/>
          </p:nvGrpSpPr>
          <p:grpSpPr bwMode="auto">
            <a:xfrm>
              <a:off x="1160" y="1646"/>
              <a:ext cx="705" cy="323"/>
              <a:chOff x="1160" y="1646"/>
              <a:chExt cx="705" cy="323"/>
            </a:xfrm>
          </p:grpSpPr>
          <p:sp>
            <p:nvSpPr>
              <p:cNvPr id="40759" name="Freeform 868"/>
              <p:cNvSpPr>
                <a:spLocks/>
              </p:cNvSpPr>
              <p:nvPr/>
            </p:nvSpPr>
            <p:spPr bwMode="auto">
              <a:xfrm>
                <a:off x="1201" y="1646"/>
                <a:ext cx="620" cy="196"/>
              </a:xfrm>
              <a:custGeom>
                <a:avLst/>
                <a:gdLst>
                  <a:gd name="T0" fmla="*/ 620 w 1242"/>
                  <a:gd name="T1" fmla="*/ 194 h 390"/>
                  <a:gd name="T2" fmla="*/ 615 w 1242"/>
                  <a:gd name="T3" fmla="*/ 196 h 390"/>
                  <a:gd name="T4" fmla="*/ 0 w 1242"/>
                  <a:gd name="T5" fmla="*/ 2 h 390"/>
                  <a:gd name="T6" fmla="*/ 4 w 1242"/>
                  <a:gd name="T7" fmla="*/ 0 h 390"/>
                  <a:gd name="T8" fmla="*/ 620 w 1242"/>
                  <a:gd name="T9" fmla="*/ 194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2"/>
                  <a:gd name="T16" fmla="*/ 0 h 390"/>
                  <a:gd name="T17" fmla="*/ 1242 w 1242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2" h="390">
                    <a:moveTo>
                      <a:pt x="1242" y="387"/>
                    </a:moveTo>
                    <a:lnTo>
                      <a:pt x="1232" y="390"/>
                    </a:lnTo>
                    <a:lnTo>
                      <a:pt x="0" y="3"/>
                    </a:lnTo>
                    <a:lnTo>
                      <a:pt x="9" y="0"/>
                    </a:lnTo>
                    <a:lnTo>
                      <a:pt x="1242" y="387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0" name="Freeform 869"/>
              <p:cNvSpPr>
                <a:spLocks/>
              </p:cNvSpPr>
              <p:nvPr/>
            </p:nvSpPr>
            <p:spPr bwMode="auto">
              <a:xfrm>
                <a:off x="1203" y="1646"/>
                <a:ext cx="618" cy="195"/>
              </a:xfrm>
              <a:custGeom>
                <a:avLst/>
                <a:gdLst>
                  <a:gd name="T0" fmla="*/ 618 w 1237"/>
                  <a:gd name="T1" fmla="*/ 194 h 389"/>
                  <a:gd name="T2" fmla="*/ 616 w 1237"/>
                  <a:gd name="T3" fmla="*/ 195 h 389"/>
                  <a:gd name="T4" fmla="*/ 0 w 1237"/>
                  <a:gd name="T5" fmla="*/ 1 h 389"/>
                  <a:gd name="T6" fmla="*/ 2 w 1237"/>
                  <a:gd name="T7" fmla="*/ 0 h 389"/>
                  <a:gd name="T8" fmla="*/ 618 w 1237"/>
                  <a:gd name="T9" fmla="*/ 194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7"/>
                  <a:gd name="T16" fmla="*/ 0 h 389"/>
                  <a:gd name="T17" fmla="*/ 1237 w 1237"/>
                  <a:gd name="T18" fmla="*/ 389 h 3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7" h="389">
                    <a:moveTo>
                      <a:pt x="1237" y="387"/>
                    </a:moveTo>
                    <a:lnTo>
                      <a:pt x="1232" y="389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37" y="387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1" name="Freeform 870"/>
              <p:cNvSpPr>
                <a:spLocks/>
              </p:cNvSpPr>
              <p:nvPr/>
            </p:nvSpPr>
            <p:spPr bwMode="auto">
              <a:xfrm>
                <a:off x="1201" y="1647"/>
                <a:ext cx="618" cy="195"/>
              </a:xfrm>
              <a:custGeom>
                <a:avLst/>
                <a:gdLst>
                  <a:gd name="T0" fmla="*/ 618 w 1237"/>
                  <a:gd name="T1" fmla="*/ 194 h 389"/>
                  <a:gd name="T2" fmla="*/ 616 w 1237"/>
                  <a:gd name="T3" fmla="*/ 195 h 389"/>
                  <a:gd name="T4" fmla="*/ 0 w 1237"/>
                  <a:gd name="T5" fmla="*/ 1 h 389"/>
                  <a:gd name="T6" fmla="*/ 2 w 1237"/>
                  <a:gd name="T7" fmla="*/ 0 h 389"/>
                  <a:gd name="T8" fmla="*/ 618 w 1237"/>
                  <a:gd name="T9" fmla="*/ 194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7"/>
                  <a:gd name="T16" fmla="*/ 0 h 389"/>
                  <a:gd name="T17" fmla="*/ 1237 w 1237"/>
                  <a:gd name="T18" fmla="*/ 389 h 3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7" h="389">
                    <a:moveTo>
                      <a:pt x="1237" y="388"/>
                    </a:moveTo>
                    <a:lnTo>
                      <a:pt x="1232" y="38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237" y="388"/>
                    </a:lnTo>
                    <a:close/>
                  </a:path>
                </a:pathLst>
              </a:custGeom>
              <a:solidFill>
                <a:srgbClr val="9D4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2" name="Freeform 871"/>
              <p:cNvSpPr>
                <a:spLocks/>
              </p:cNvSpPr>
              <p:nvPr/>
            </p:nvSpPr>
            <p:spPr bwMode="auto">
              <a:xfrm>
                <a:off x="1197" y="1648"/>
                <a:ext cx="619" cy="196"/>
              </a:xfrm>
              <a:custGeom>
                <a:avLst/>
                <a:gdLst>
                  <a:gd name="T0" fmla="*/ 619 w 1240"/>
                  <a:gd name="T1" fmla="*/ 194 h 392"/>
                  <a:gd name="T2" fmla="*/ 615 w 1240"/>
                  <a:gd name="T3" fmla="*/ 196 h 392"/>
                  <a:gd name="T4" fmla="*/ 0 w 1240"/>
                  <a:gd name="T5" fmla="*/ 2 h 392"/>
                  <a:gd name="T6" fmla="*/ 4 w 1240"/>
                  <a:gd name="T7" fmla="*/ 0 h 392"/>
                  <a:gd name="T8" fmla="*/ 619 w 1240"/>
                  <a:gd name="T9" fmla="*/ 194 h 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0"/>
                  <a:gd name="T16" fmla="*/ 0 h 392"/>
                  <a:gd name="T17" fmla="*/ 1240 w 1240"/>
                  <a:gd name="T18" fmla="*/ 392 h 3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0" h="392">
                    <a:moveTo>
                      <a:pt x="1240" y="387"/>
                    </a:moveTo>
                    <a:lnTo>
                      <a:pt x="1231" y="392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1240" y="387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3" name="Freeform 872"/>
              <p:cNvSpPr>
                <a:spLocks/>
              </p:cNvSpPr>
              <p:nvPr/>
            </p:nvSpPr>
            <p:spPr bwMode="auto">
              <a:xfrm>
                <a:off x="1199" y="1648"/>
                <a:ext cx="617" cy="194"/>
              </a:xfrm>
              <a:custGeom>
                <a:avLst/>
                <a:gdLst>
                  <a:gd name="T0" fmla="*/ 617 w 1235"/>
                  <a:gd name="T1" fmla="*/ 193 h 389"/>
                  <a:gd name="T2" fmla="*/ 615 w 1235"/>
                  <a:gd name="T3" fmla="*/ 194 h 389"/>
                  <a:gd name="T4" fmla="*/ 0 w 1235"/>
                  <a:gd name="T5" fmla="*/ 1 h 389"/>
                  <a:gd name="T6" fmla="*/ 1 w 1235"/>
                  <a:gd name="T7" fmla="*/ 0 h 389"/>
                  <a:gd name="T8" fmla="*/ 617 w 1235"/>
                  <a:gd name="T9" fmla="*/ 19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5"/>
                  <a:gd name="T16" fmla="*/ 0 h 389"/>
                  <a:gd name="T17" fmla="*/ 1235 w 1235"/>
                  <a:gd name="T18" fmla="*/ 389 h 3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5" h="389">
                    <a:moveTo>
                      <a:pt x="1235" y="387"/>
                    </a:moveTo>
                    <a:lnTo>
                      <a:pt x="1231" y="389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5" y="387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4" name="Freeform 873"/>
              <p:cNvSpPr>
                <a:spLocks/>
              </p:cNvSpPr>
              <p:nvPr/>
            </p:nvSpPr>
            <p:spPr bwMode="auto">
              <a:xfrm>
                <a:off x="1197" y="1649"/>
                <a:ext cx="618" cy="194"/>
              </a:xfrm>
              <a:custGeom>
                <a:avLst/>
                <a:gdLst>
                  <a:gd name="T0" fmla="*/ 618 w 1234"/>
                  <a:gd name="T1" fmla="*/ 193 h 389"/>
                  <a:gd name="T2" fmla="*/ 616 w 1234"/>
                  <a:gd name="T3" fmla="*/ 194 h 389"/>
                  <a:gd name="T4" fmla="*/ 0 w 1234"/>
                  <a:gd name="T5" fmla="*/ 0 h 389"/>
                  <a:gd name="T6" fmla="*/ 2 w 1234"/>
                  <a:gd name="T7" fmla="*/ 0 h 389"/>
                  <a:gd name="T8" fmla="*/ 618 w 1234"/>
                  <a:gd name="T9" fmla="*/ 19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4"/>
                  <a:gd name="T16" fmla="*/ 0 h 389"/>
                  <a:gd name="T17" fmla="*/ 1234 w 1234"/>
                  <a:gd name="T18" fmla="*/ 389 h 3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4" h="389">
                    <a:moveTo>
                      <a:pt x="1234" y="387"/>
                    </a:moveTo>
                    <a:lnTo>
                      <a:pt x="1231" y="389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34" y="387"/>
                    </a:lnTo>
                    <a:close/>
                  </a:path>
                </a:pathLst>
              </a:custGeom>
              <a:solidFill>
                <a:srgbClr val="A6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5" name="Freeform 874"/>
              <p:cNvSpPr>
                <a:spLocks/>
              </p:cNvSpPr>
              <p:nvPr/>
            </p:nvSpPr>
            <p:spPr bwMode="auto">
              <a:xfrm>
                <a:off x="1197" y="1650"/>
                <a:ext cx="616" cy="194"/>
              </a:xfrm>
              <a:custGeom>
                <a:avLst/>
                <a:gdLst>
                  <a:gd name="T0" fmla="*/ 616 w 1233"/>
                  <a:gd name="T1" fmla="*/ 194 h 389"/>
                  <a:gd name="T2" fmla="*/ 615 w 1233"/>
                  <a:gd name="T3" fmla="*/ 194 h 389"/>
                  <a:gd name="T4" fmla="*/ 0 w 1233"/>
                  <a:gd name="T5" fmla="*/ 0 h 389"/>
                  <a:gd name="T6" fmla="*/ 1 w 1233"/>
                  <a:gd name="T7" fmla="*/ 0 h 389"/>
                  <a:gd name="T8" fmla="*/ 616 w 1233"/>
                  <a:gd name="T9" fmla="*/ 194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389"/>
                  <a:gd name="T17" fmla="*/ 1233 w 1233"/>
                  <a:gd name="T18" fmla="*/ 389 h 3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389">
                    <a:moveTo>
                      <a:pt x="1233" y="388"/>
                    </a:moveTo>
                    <a:lnTo>
                      <a:pt x="1231" y="389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233" y="388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6" name="Freeform 875"/>
              <p:cNvSpPr>
                <a:spLocks/>
              </p:cNvSpPr>
              <p:nvPr/>
            </p:nvSpPr>
            <p:spPr bwMode="auto">
              <a:xfrm>
                <a:off x="1192" y="1650"/>
                <a:ext cx="620" cy="197"/>
              </a:xfrm>
              <a:custGeom>
                <a:avLst/>
                <a:gdLst>
                  <a:gd name="T0" fmla="*/ 620 w 1239"/>
                  <a:gd name="T1" fmla="*/ 195 h 394"/>
                  <a:gd name="T2" fmla="*/ 615 w 1239"/>
                  <a:gd name="T3" fmla="*/ 197 h 394"/>
                  <a:gd name="T4" fmla="*/ 0 w 1239"/>
                  <a:gd name="T5" fmla="*/ 3 h 394"/>
                  <a:gd name="T6" fmla="*/ 4 w 1239"/>
                  <a:gd name="T7" fmla="*/ 0 h 394"/>
                  <a:gd name="T8" fmla="*/ 620 w 1239"/>
                  <a:gd name="T9" fmla="*/ 195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394"/>
                  <a:gd name="T17" fmla="*/ 1239 w 1239"/>
                  <a:gd name="T18" fmla="*/ 394 h 3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394">
                    <a:moveTo>
                      <a:pt x="1239" y="389"/>
                    </a:moveTo>
                    <a:lnTo>
                      <a:pt x="1229" y="394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1239" y="389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7" name="Freeform 876"/>
              <p:cNvSpPr>
                <a:spLocks/>
              </p:cNvSpPr>
              <p:nvPr/>
            </p:nvSpPr>
            <p:spPr bwMode="auto">
              <a:xfrm>
                <a:off x="1195" y="1650"/>
                <a:ext cx="617" cy="195"/>
              </a:xfrm>
              <a:custGeom>
                <a:avLst/>
                <a:gdLst>
                  <a:gd name="T0" fmla="*/ 617 w 1234"/>
                  <a:gd name="T1" fmla="*/ 194 h 391"/>
                  <a:gd name="T2" fmla="*/ 616 w 1234"/>
                  <a:gd name="T3" fmla="*/ 195 h 391"/>
                  <a:gd name="T4" fmla="*/ 0 w 1234"/>
                  <a:gd name="T5" fmla="*/ 1 h 391"/>
                  <a:gd name="T6" fmla="*/ 1 w 1234"/>
                  <a:gd name="T7" fmla="*/ 0 h 391"/>
                  <a:gd name="T8" fmla="*/ 617 w 1234"/>
                  <a:gd name="T9" fmla="*/ 194 h 3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4"/>
                  <a:gd name="T16" fmla="*/ 0 h 391"/>
                  <a:gd name="T17" fmla="*/ 1234 w 1234"/>
                  <a:gd name="T18" fmla="*/ 391 h 3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4" h="391">
                    <a:moveTo>
                      <a:pt x="1234" y="389"/>
                    </a:moveTo>
                    <a:lnTo>
                      <a:pt x="1231" y="39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4" y="389"/>
                    </a:lnTo>
                    <a:close/>
                  </a:path>
                </a:pathLst>
              </a:custGeom>
              <a:solidFill>
                <a:srgbClr val="AD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8" name="Freeform 877"/>
              <p:cNvSpPr>
                <a:spLocks/>
              </p:cNvSpPr>
              <p:nvPr/>
            </p:nvSpPr>
            <p:spPr bwMode="auto">
              <a:xfrm>
                <a:off x="1193" y="1651"/>
                <a:ext cx="618" cy="195"/>
              </a:xfrm>
              <a:custGeom>
                <a:avLst/>
                <a:gdLst>
                  <a:gd name="T0" fmla="*/ 618 w 1235"/>
                  <a:gd name="T1" fmla="*/ 194 h 391"/>
                  <a:gd name="T2" fmla="*/ 616 w 1235"/>
                  <a:gd name="T3" fmla="*/ 195 h 391"/>
                  <a:gd name="T4" fmla="*/ 0 w 1235"/>
                  <a:gd name="T5" fmla="*/ 1 h 391"/>
                  <a:gd name="T6" fmla="*/ 2 w 1235"/>
                  <a:gd name="T7" fmla="*/ 0 h 391"/>
                  <a:gd name="T8" fmla="*/ 618 w 1235"/>
                  <a:gd name="T9" fmla="*/ 194 h 3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5"/>
                  <a:gd name="T16" fmla="*/ 0 h 391"/>
                  <a:gd name="T17" fmla="*/ 1235 w 1235"/>
                  <a:gd name="T18" fmla="*/ 391 h 3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5" h="391">
                    <a:moveTo>
                      <a:pt x="1235" y="389"/>
                    </a:moveTo>
                    <a:lnTo>
                      <a:pt x="1232" y="39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235" y="389"/>
                    </a:lnTo>
                    <a:close/>
                  </a:path>
                </a:pathLst>
              </a:custGeom>
              <a:solidFill>
                <a:srgbClr val="B0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69" name="Freeform 878"/>
              <p:cNvSpPr>
                <a:spLocks/>
              </p:cNvSpPr>
              <p:nvPr/>
            </p:nvSpPr>
            <p:spPr bwMode="auto">
              <a:xfrm>
                <a:off x="1192" y="1651"/>
                <a:ext cx="617" cy="196"/>
              </a:xfrm>
              <a:custGeom>
                <a:avLst/>
                <a:gdLst>
                  <a:gd name="T0" fmla="*/ 617 w 1233"/>
                  <a:gd name="T1" fmla="*/ 195 h 390"/>
                  <a:gd name="T2" fmla="*/ 615 w 1233"/>
                  <a:gd name="T3" fmla="*/ 196 h 390"/>
                  <a:gd name="T4" fmla="*/ 0 w 1233"/>
                  <a:gd name="T5" fmla="*/ 1 h 390"/>
                  <a:gd name="T6" fmla="*/ 1 w 1233"/>
                  <a:gd name="T7" fmla="*/ 0 h 390"/>
                  <a:gd name="T8" fmla="*/ 617 w 1233"/>
                  <a:gd name="T9" fmla="*/ 195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390"/>
                  <a:gd name="T17" fmla="*/ 1233 w 1233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390">
                    <a:moveTo>
                      <a:pt x="1233" y="389"/>
                    </a:moveTo>
                    <a:lnTo>
                      <a:pt x="1229" y="39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33" y="389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0" name="Freeform 879"/>
              <p:cNvSpPr>
                <a:spLocks/>
              </p:cNvSpPr>
              <p:nvPr/>
            </p:nvSpPr>
            <p:spPr bwMode="auto">
              <a:xfrm>
                <a:off x="1188" y="1652"/>
                <a:ext cx="619" cy="199"/>
              </a:xfrm>
              <a:custGeom>
                <a:avLst/>
                <a:gdLst>
                  <a:gd name="T0" fmla="*/ 619 w 1238"/>
                  <a:gd name="T1" fmla="*/ 195 h 398"/>
                  <a:gd name="T2" fmla="*/ 615 w 1238"/>
                  <a:gd name="T3" fmla="*/ 199 h 398"/>
                  <a:gd name="T4" fmla="*/ 0 w 1238"/>
                  <a:gd name="T5" fmla="*/ 3 h 398"/>
                  <a:gd name="T6" fmla="*/ 5 w 1238"/>
                  <a:gd name="T7" fmla="*/ 0 h 398"/>
                  <a:gd name="T8" fmla="*/ 619 w 1238"/>
                  <a:gd name="T9" fmla="*/ 195 h 3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8"/>
                  <a:gd name="T16" fmla="*/ 0 h 398"/>
                  <a:gd name="T17" fmla="*/ 1238 w 1238"/>
                  <a:gd name="T18" fmla="*/ 398 h 3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8" h="398">
                    <a:moveTo>
                      <a:pt x="1238" y="389"/>
                    </a:moveTo>
                    <a:lnTo>
                      <a:pt x="1230" y="398"/>
                    </a:lnTo>
                    <a:lnTo>
                      <a:pt x="0" y="7"/>
                    </a:lnTo>
                    <a:lnTo>
                      <a:pt x="9" y="0"/>
                    </a:lnTo>
                    <a:lnTo>
                      <a:pt x="1238" y="389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1" name="Freeform 880"/>
              <p:cNvSpPr>
                <a:spLocks/>
              </p:cNvSpPr>
              <p:nvPr/>
            </p:nvSpPr>
            <p:spPr bwMode="auto">
              <a:xfrm>
                <a:off x="1191" y="1652"/>
                <a:ext cx="616" cy="196"/>
              </a:xfrm>
              <a:custGeom>
                <a:avLst/>
                <a:gdLst>
                  <a:gd name="T0" fmla="*/ 616 w 1233"/>
                  <a:gd name="T1" fmla="*/ 194 h 393"/>
                  <a:gd name="T2" fmla="*/ 616 w 1233"/>
                  <a:gd name="T3" fmla="*/ 196 h 393"/>
                  <a:gd name="T4" fmla="*/ 0 w 1233"/>
                  <a:gd name="T5" fmla="*/ 1 h 393"/>
                  <a:gd name="T6" fmla="*/ 2 w 1233"/>
                  <a:gd name="T7" fmla="*/ 0 h 393"/>
                  <a:gd name="T8" fmla="*/ 616 w 1233"/>
                  <a:gd name="T9" fmla="*/ 194 h 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393"/>
                  <a:gd name="T17" fmla="*/ 1233 w 1233"/>
                  <a:gd name="T18" fmla="*/ 393 h 3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393">
                    <a:moveTo>
                      <a:pt x="1233" y="389"/>
                    </a:moveTo>
                    <a:lnTo>
                      <a:pt x="1232" y="393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233" y="389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2" name="Freeform 881"/>
              <p:cNvSpPr>
                <a:spLocks/>
              </p:cNvSpPr>
              <p:nvPr/>
            </p:nvSpPr>
            <p:spPr bwMode="auto">
              <a:xfrm>
                <a:off x="1189" y="1653"/>
                <a:ext cx="617" cy="196"/>
              </a:xfrm>
              <a:custGeom>
                <a:avLst/>
                <a:gdLst>
                  <a:gd name="T0" fmla="*/ 617 w 1235"/>
                  <a:gd name="T1" fmla="*/ 196 h 392"/>
                  <a:gd name="T2" fmla="*/ 615 w 1235"/>
                  <a:gd name="T3" fmla="*/ 196 h 392"/>
                  <a:gd name="T4" fmla="*/ 0 w 1235"/>
                  <a:gd name="T5" fmla="*/ 1 h 392"/>
                  <a:gd name="T6" fmla="*/ 1 w 1235"/>
                  <a:gd name="T7" fmla="*/ 0 h 392"/>
                  <a:gd name="T8" fmla="*/ 617 w 1235"/>
                  <a:gd name="T9" fmla="*/ 196 h 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5"/>
                  <a:gd name="T16" fmla="*/ 0 h 392"/>
                  <a:gd name="T17" fmla="*/ 1235 w 1235"/>
                  <a:gd name="T18" fmla="*/ 392 h 3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5" h="392">
                    <a:moveTo>
                      <a:pt x="1235" y="391"/>
                    </a:moveTo>
                    <a:lnTo>
                      <a:pt x="1231" y="39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5" y="391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3" name="Freeform 882"/>
              <p:cNvSpPr>
                <a:spLocks/>
              </p:cNvSpPr>
              <p:nvPr/>
            </p:nvSpPr>
            <p:spPr bwMode="auto">
              <a:xfrm>
                <a:off x="1188" y="1654"/>
                <a:ext cx="617" cy="197"/>
              </a:xfrm>
              <a:custGeom>
                <a:avLst/>
                <a:gdLst>
                  <a:gd name="T0" fmla="*/ 617 w 1233"/>
                  <a:gd name="T1" fmla="*/ 195 h 394"/>
                  <a:gd name="T2" fmla="*/ 615 w 1233"/>
                  <a:gd name="T3" fmla="*/ 197 h 394"/>
                  <a:gd name="T4" fmla="*/ 0 w 1233"/>
                  <a:gd name="T5" fmla="*/ 2 h 394"/>
                  <a:gd name="T6" fmla="*/ 1 w 1233"/>
                  <a:gd name="T7" fmla="*/ 0 h 394"/>
                  <a:gd name="T8" fmla="*/ 617 w 1233"/>
                  <a:gd name="T9" fmla="*/ 195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394"/>
                  <a:gd name="T17" fmla="*/ 1233 w 1233"/>
                  <a:gd name="T18" fmla="*/ 394 h 3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394">
                    <a:moveTo>
                      <a:pt x="1233" y="390"/>
                    </a:moveTo>
                    <a:lnTo>
                      <a:pt x="1230" y="39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3" y="390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4" name="Freeform 883"/>
              <p:cNvSpPr>
                <a:spLocks/>
              </p:cNvSpPr>
              <p:nvPr/>
            </p:nvSpPr>
            <p:spPr bwMode="auto">
              <a:xfrm>
                <a:off x="1184" y="1656"/>
                <a:ext cx="619" cy="198"/>
              </a:xfrm>
              <a:custGeom>
                <a:avLst/>
                <a:gdLst>
                  <a:gd name="T0" fmla="*/ 619 w 1238"/>
                  <a:gd name="T1" fmla="*/ 195 h 397"/>
                  <a:gd name="T2" fmla="*/ 615 w 1238"/>
                  <a:gd name="T3" fmla="*/ 198 h 397"/>
                  <a:gd name="T4" fmla="*/ 0 w 1238"/>
                  <a:gd name="T5" fmla="*/ 2 h 397"/>
                  <a:gd name="T6" fmla="*/ 4 w 1238"/>
                  <a:gd name="T7" fmla="*/ 0 h 397"/>
                  <a:gd name="T8" fmla="*/ 619 w 1238"/>
                  <a:gd name="T9" fmla="*/ 195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8"/>
                  <a:gd name="T16" fmla="*/ 0 h 397"/>
                  <a:gd name="T17" fmla="*/ 1238 w 1238"/>
                  <a:gd name="T18" fmla="*/ 397 h 3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8" h="397">
                    <a:moveTo>
                      <a:pt x="1238" y="391"/>
                    </a:moveTo>
                    <a:lnTo>
                      <a:pt x="1230" y="397"/>
                    </a:lnTo>
                    <a:lnTo>
                      <a:pt x="0" y="5"/>
                    </a:lnTo>
                    <a:lnTo>
                      <a:pt x="8" y="0"/>
                    </a:lnTo>
                    <a:lnTo>
                      <a:pt x="1238" y="391"/>
                    </a:lnTo>
                    <a:close/>
                  </a:path>
                </a:pathLst>
              </a:custGeom>
              <a:solidFill>
                <a:srgbClr val="C0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5" name="Freeform 884"/>
              <p:cNvSpPr>
                <a:spLocks/>
              </p:cNvSpPr>
              <p:nvPr/>
            </p:nvSpPr>
            <p:spPr bwMode="auto">
              <a:xfrm>
                <a:off x="1187" y="1656"/>
                <a:ext cx="616" cy="196"/>
              </a:xfrm>
              <a:custGeom>
                <a:avLst/>
                <a:gdLst>
                  <a:gd name="T0" fmla="*/ 616 w 1233"/>
                  <a:gd name="T1" fmla="*/ 196 h 392"/>
                  <a:gd name="T2" fmla="*/ 615 w 1233"/>
                  <a:gd name="T3" fmla="*/ 196 h 392"/>
                  <a:gd name="T4" fmla="*/ 0 w 1233"/>
                  <a:gd name="T5" fmla="*/ 1 h 392"/>
                  <a:gd name="T6" fmla="*/ 1 w 1233"/>
                  <a:gd name="T7" fmla="*/ 0 h 392"/>
                  <a:gd name="T8" fmla="*/ 616 w 1233"/>
                  <a:gd name="T9" fmla="*/ 196 h 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392"/>
                  <a:gd name="T17" fmla="*/ 1233 w 1233"/>
                  <a:gd name="T18" fmla="*/ 392 h 3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392">
                    <a:moveTo>
                      <a:pt x="1233" y="391"/>
                    </a:moveTo>
                    <a:lnTo>
                      <a:pt x="1231" y="39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33" y="391"/>
                    </a:lnTo>
                    <a:close/>
                  </a:path>
                </a:pathLst>
              </a:custGeom>
              <a:solidFill>
                <a:srgbClr val="C0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6" name="Freeform 885"/>
              <p:cNvSpPr>
                <a:spLocks/>
              </p:cNvSpPr>
              <p:nvPr/>
            </p:nvSpPr>
            <p:spPr bwMode="auto">
              <a:xfrm>
                <a:off x="1186" y="1656"/>
                <a:ext cx="616" cy="196"/>
              </a:xfrm>
              <a:custGeom>
                <a:avLst/>
                <a:gdLst>
                  <a:gd name="T0" fmla="*/ 616 w 1233"/>
                  <a:gd name="T1" fmla="*/ 195 h 392"/>
                  <a:gd name="T2" fmla="*/ 616 w 1233"/>
                  <a:gd name="T3" fmla="*/ 196 h 392"/>
                  <a:gd name="T4" fmla="*/ 0 w 1233"/>
                  <a:gd name="T5" fmla="*/ 1 h 392"/>
                  <a:gd name="T6" fmla="*/ 1 w 1233"/>
                  <a:gd name="T7" fmla="*/ 0 h 392"/>
                  <a:gd name="T8" fmla="*/ 616 w 1233"/>
                  <a:gd name="T9" fmla="*/ 195 h 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392"/>
                  <a:gd name="T17" fmla="*/ 1233 w 1233"/>
                  <a:gd name="T18" fmla="*/ 392 h 3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392">
                    <a:moveTo>
                      <a:pt x="1233" y="390"/>
                    </a:moveTo>
                    <a:lnTo>
                      <a:pt x="1232" y="39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233" y="390"/>
                    </a:lnTo>
                    <a:close/>
                  </a:path>
                </a:pathLst>
              </a:custGeom>
              <a:solidFill>
                <a:srgbClr val="C2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7" name="Freeform 886"/>
              <p:cNvSpPr>
                <a:spLocks/>
              </p:cNvSpPr>
              <p:nvPr/>
            </p:nvSpPr>
            <p:spPr bwMode="auto">
              <a:xfrm>
                <a:off x="1185" y="1657"/>
                <a:ext cx="616" cy="196"/>
              </a:xfrm>
              <a:custGeom>
                <a:avLst/>
                <a:gdLst>
                  <a:gd name="T0" fmla="*/ 616 w 1233"/>
                  <a:gd name="T1" fmla="*/ 195 h 393"/>
                  <a:gd name="T2" fmla="*/ 614 w 1233"/>
                  <a:gd name="T3" fmla="*/ 196 h 393"/>
                  <a:gd name="T4" fmla="*/ 0 w 1233"/>
                  <a:gd name="T5" fmla="*/ 0 h 393"/>
                  <a:gd name="T6" fmla="*/ 0 w 1233"/>
                  <a:gd name="T7" fmla="*/ 0 h 393"/>
                  <a:gd name="T8" fmla="*/ 616 w 1233"/>
                  <a:gd name="T9" fmla="*/ 195 h 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393"/>
                  <a:gd name="T17" fmla="*/ 1233 w 1233"/>
                  <a:gd name="T18" fmla="*/ 393 h 3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393">
                    <a:moveTo>
                      <a:pt x="1233" y="391"/>
                    </a:moveTo>
                    <a:lnTo>
                      <a:pt x="1229" y="393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233" y="391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8" name="Freeform 887"/>
              <p:cNvSpPr>
                <a:spLocks/>
              </p:cNvSpPr>
              <p:nvPr/>
            </p:nvSpPr>
            <p:spPr bwMode="auto">
              <a:xfrm>
                <a:off x="1184" y="1657"/>
                <a:ext cx="616" cy="197"/>
              </a:xfrm>
              <a:custGeom>
                <a:avLst/>
                <a:gdLst>
                  <a:gd name="T0" fmla="*/ 616 w 1231"/>
                  <a:gd name="T1" fmla="*/ 197 h 394"/>
                  <a:gd name="T2" fmla="*/ 615 w 1231"/>
                  <a:gd name="T3" fmla="*/ 197 h 394"/>
                  <a:gd name="T4" fmla="*/ 0 w 1231"/>
                  <a:gd name="T5" fmla="*/ 1 h 394"/>
                  <a:gd name="T6" fmla="*/ 1 w 1231"/>
                  <a:gd name="T7" fmla="*/ 0 h 394"/>
                  <a:gd name="T8" fmla="*/ 616 w 1231"/>
                  <a:gd name="T9" fmla="*/ 197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4"/>
                  <a:gd name="T17" fmla="*/ 1231 w 1231"/>
                  <a:gd name="T18" fmla="*/ 394 h 3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4">
                    <a:moveTo>
                      <a:pt x="1231" y="393"/>
                    </a:moveTo>
                    <a:lnTo>
                      <a:pt x="1230" y="39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3"/>
                    </a:lnTo>
                    <a:close/>
                  </a:path>
                </a:pathLst>
              </a:custGeom>
              <a:solidFill>
                <a:srgbClr val="C6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79" name="Freeform 888"/>
              <p:cNvSpPr>
                <a:spLocks/>
              </p:cNvSpPr>
              <p:nvPr/>
            </p:nvSpPr>
            <p:spPr bwMode="auto">
              <a:xfrm>
                <a:off x="1180" y="1658"/>
                <a:ext cx="619" cy="201"/>
              </a:xfrm>
              <a:custGeom>
                <a:avLst/>
                <a:gdLst>
                  <a:gd name="T0" fmla="*/ 619 w 1238"/>
                  <a:gd name="T1" fmla="*/ 196 h 402"/>
                  <a:gd name="T2" fmla="*/ 616 w 1238"/>
                  <a:gd name="T3" fmla="*/ 201 h 402"/>
                  <a:gd name="T4" fmla="*/ 0 w 1238"/>
                  <a:gd name="T5" fmla="*/ 4 h 402"/>
                  <a:gd name="T6" fmla="*/ 4 w 1238"/>
                  <a:gd name="T7" fmla="*/ 0 h 402"/>
                  <a:gd name="T8" fmla="*/ 619 w 1238"/>
                  <a:gd name="T9" fmla="*/ 196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8"/>
                  <a:gd name="T16" fmla="*/ 0 h 402"/>
                  <a:gd name="T17" fmla="*/ 1238 w 1238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8" h="402">
                    <a:moveTo>
                      <a:pt x="1238" y="392"/>
                    </a:moveTo>
                    <a:lnTo>
                      <a:pt x="1231" y="402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238" y="39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0" name="Freeform 889"/>
              <p:cNvSpPr>
                <a:spLocks/>
              </p:cNvSpPr>
              <p:nvPr/>
            </p:nvSpPr>
            <p:spPr bwMode="auto">
              <a:xfrm>
                <a:off x="1183" y="1658"/>
                <a:ext cx="616" cy="198"/>
              </a:xfrm>
              <a:custGeom>
                <a:avLst/>
                <a:gdLst>
                  <a:gd name="T0" fmla="*/ 616 w 1232"/>
                  <a:gd name="T1" fmla="*/ 196 h 396"/>
                  <a:gd name="T2" fmla="*/ 615 w 1232"/>
                  <a:gd name="T3" fmla="*/ 198 h 396"/>
                  <a:gd name="T4" fmla="*/ 0 w 1232"/>
                  <a:gd name="T5" fmla="*/ 2 h 396"/>
                  <a:gd name="T6" fmla="*/ 1 w 1232"/>
                  <a:gd name="T7" fmla="*/ 0 h 396"/>
                  <a:gd name="T8" fmla="*/ 616 w 1232"/>
                  <a:gd name="T9" fmla="*/ 196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2"/>
                  <a:gd name="T16" fmla="*/ 0 h 396"/>
                  <a:gd name="T17" fmla="*/ 1232 w 123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2" h="396">
                    <a:moveTo>
                      <a:pt x="1232" y="392"/>
                    </a:moveTo>
                    <a:lnTo>
                      <a:pt x="1230" y="39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2" y="39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1" name="Freeform 890"/>
              <p:cNvSpPr>
                <a:spLocks/>
              </p:cNvSpPr>
              <p:nvPr/>
            </p:nvSpPr>
            <p:spPr bwMode="auto">
              <a:xfrm>
                <a:off x="1182" y="1660"/>
                <a:ext cx="616" cy="197"/>
              </a:xfrm>
              <a:custGeom>
                <a:avLst/>
                <a:gdLst>
                  <a:gd name="T0" fmla="*/ 616 w 1231"/>
                  <a:gd name="T1" fmla="*/ 197 h 394"/>
                  <a:gd name="T2" fmla="*/ 615 w 1231"/>
                  <a:gd name="T3" fmla="*/ 197 h 394"/>
                  <a:gd name="T4" fmla="*/ 0 w 1231"/>
                  <a:gd name="T5" fmla="*/ 1 h 394"/>
                  <a:gd name="T6" fmla="*/ 1 w 1231"/>
                  <a:gd name="T7" fmla="*/ 0 h 394"/>
                  <a:gd name="T8" fmla="*/ 616 w 1231"/>
                  <a:gd name="T9" fmla="*/ 197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4"/>
                  <a:gd name="T17" fmla="*/ 1231 w 1231"/>
                  <a:gd name="T18" fmla="*/ 394 h 3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4">
                    <a:moveTo>
                      <a:pt x="1231" y="393"/>
                    </a:moveTo>
                    <a:lnTo>
                      <a:pt x="1229" y="39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31" y="393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2" name="Freeform 891"/>
              <p:cNvSpPr>
                <a:spLocks/>
              </p:cNvSpPr>
              <p:nvPr/>
            </p:nvSpPr>
            <p:spPr bwMode="auto">
              <a:xfrm>
                <a:off x="1182" y="1661"/>
                <a:ext cx="615" cy="196"/>
              </a:xfrm>
              <a:custGeom>
                <a:avLst/>
                <a:gdLst>
                  <a:gd name="T0" fmla="*/ 615 w 1231"/>
                  <a:gd name="T1" fmla="*/ 195 h 394"/>
                  <a:gd name="T2" fmla="*/ 615 w 1231"/>
                  <a:gd name="T3" fmla="*/ 196 h 394"/>
                  <a:gd name="T4" fmla="*/ 0 w 1231"/>
                  <a:gd name="T5" fmla="*/ 1 h 394"/>
                  <a:gd name="T6" fmla="*/ 1 w 1231"/>
                  <a:gd name="T7" fmla="*/ 0 h 394"/>
                  <a:gd name="T8" fmla="*/ 615 w 1231"/>
                  <a:gd name="T9" fmla="*/ 195 h 3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4"/>
                  <a:gd name="T17" fmla="*/ 1231 w 1231"/>
                  <a:gd name="T18" fmla="*/ 394 h 3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4">
                    <a:moveTo>
                      <a:pt x="1231" y="392"/>
                    </a:moveTo>
                    <a:lnTo>
                      <a:pt x="1230" y="39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2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3" name="Freeform 892"/>
              <p:cNvSpPr>
                <a:spLocks/>
              </p:cNvSpPr>
              <p:nvPr/>
            </p:nvSpPr>
            <p:spPr bwMode="auto">
              <a:xfrm>
                <a:off x="1180" y="1661"/>
                <a:ext cx="616" cy="198"/>
              </a:xfrm>
              <a:custGeom>
                <a:avLst/>
                <a:gdLst>
                  <a:gd name="T0" fmla="*/ 616 w 1233"/>
                  <a:gd name="T1" fmla="*/ 196 h 395"/>
                  <a:gd name="T2" fmla="*/ 615 w 1233"/>
                  <a:gd name="T3" fmla="*/ 198 h 395"/>
                  <a:gd name="T4" fmla="*/ 0 w 1233"/>
                  <a:gd name="T5" fmla="*/ 1 h 395"/>
                  <a:gd name="T6" fmla="*/ 1 w 1233"/>
                  <a:gd name="T7" fmla="*/ 0 h 395"/>
                  <a:gd name="T8" fmla="*/ 616 w 1233"/>
                  <a:gd name="T9" fmla="*/ 196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395"/>
                  <a:gd name="T17" fmla="*/ 1233 w 1233"/>
                  <a:gd name="T18" fmla="*/ 395 h 3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395">
                    <a:moveTo>
                      <a:pt x="1233" y="392"/>
                    </a:moveTo>
                    <a:lnTo>
                      <a:pt x="1231" y="39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33" y="392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4" name="Freeform 893"/>
              <p:cNvSpPr>
                <a:spLocks/>
              </p:cNvSpPr>
              <p:nvPr/>
            </p:nvSpPr>
            <p:spPr bwMode="auto">
              <a:xfrm>
                <a:off x="1177" y="1662"/>
                <a:ext cx="619" cy="201"/>
              </a:xfrm>
              <a:custGeom>
                <a:avLst/>
                <a:gdLst>
                  <a:gd name="T0" fmla="*/ 619 w 1238"/>
                  <a:gd name="T1" fmla="*/ 197 h 402"/>
                  <a:gd name="T2" fmla="*/ 615 w 1238"/>
                  <a:gd name="T3" fmla="*/ 201 h 402"/>
                  <a:gd name="T4" fmla="*/ 0 w 1238"/>
                  <a:gd name="T5" fmla="*/ 5 h 402"/>
                  <a:gd name="T6" fmla="*/ 3 w 1238"/>
                  <a:gd name="T7" fmla="*/ 0 h 402"/>
                  <a:gd name="T8" fmla="*/ 619 w 1238"/>
                  <a:gd name="T9" fmla="*/ 197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8"/>
                  <a:gd name="T16" fmla="*/ 0 h 402"/>
                  <a:gd name="T17" fmla="*/ 1238 w 1238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8" h="402">
                    <a:moveTo>
                      <a:pt x="1238" y="394"/>
                    </a:moveTo>
                    <a:lnTo>
                      <a:pt x="1230" y="402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1238" y="394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5" name="Freeform 894"/>
              <p:cNvSpPr>
                <a:spLocks/>
              </p:cNvSpPr>
              <p:nvPr/>
            </p:nvSpPr>
            <p:spPr bwMode="auto">
              <a:xfrm>
                <a:off x="1179" y="1662"/>
                <a:ext cx="617" cy="198"/>
              </a:xfrm>
              <a:custGeom>
                <a:avLst/>
                <a:gdLst>
                  <a:gd name="T0" fmla="*/ 617 w 1233"/>
                  <a:gd name="T1" fmla="*/ 197 h 396"/>
                  <a:gd name="T2" fmla="*/ 615 w 1233"/>
                  <a:gd name="T3" fmla="*/ 198 h 396"/>
                  <a:gd name="T4" fmla="*/ 0 w 1233"/>
                  <a:gd name="T5" fmla="*/ 1 h 396"/>
                  <a:gd name="T6" fmla="*/ 1 w 1233"/>
                  <a:gd name="T7" fmla="*/ 0 h 396"/>
                  <a:gd name="T8" fmla="*/ 617 w 1233"/>
                  <a:gd name="T9" fmla="*/ 197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396"/>
                  <a:gd name="T17" fmla="*/ 1233 w 1233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396">
                    <a:moveTo>
                      <a:pt x="1233" y="394"/>
                    </a:moveTo>
                    <a:lnTo>
                      <a:pt x="1230" y="39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3" y="394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6" name="Freeform 895"/>
              <p:cNvSpPr>
                <a:spLocks/>
              </p:cNvSpPr>
              <p:nvPr/>
            </p:nvSpPr>
            <p:spPr bwMode="auto">
              <a:xfrm>
                <a:off x="1178" y="1663"/>
                <a:ext cx="616" cy="198"/>
              </a:xfrm>
              <a:custGeom>
                <a:avLst/>
                <a:gdLst>
                  <a:gd name="T0" fmla="*/ 616 w 1232"/>
                  <a:gd name="T1" fmla="*/ 197 h 396"/>
                  <a:gd name="T2" fmla="*/ 615 w 1232"/>
                  <a:gd name="T3" fmla="*/ 198 h 396"/>
                  <a:gd name="T4" fmla="*/ 0 w 1232"/>
                  <a:gd name="T5" fmla="*/ 1 h 396"/>
                  <a:gd name="T6" fmla="*/ 1 w 1232"/>
                  <a:gd name="T7" fmla="*/ 0 h 396"/>
                  <a:gd name="T8" fmla="*/ 616 w 1232"/>
                  <a:gd name="T9" fmla="*/ 197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2"/>
                  <a:gd name="T16" fmla="*/ 0 h 396"/>
                  <a:gd name="T17" fmla="*/ 1232 w 123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2" h="396">
                    <a:moveTo>
                      <a:pt x="1232" y="394"/>
                    </a:moveTo>
                    <a:lnTo>
                      <a:pt x="1230" y="39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2" y="394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7" name="Freeform 896"/>
              <p:cNvSpPr>
                <a:spLocks/>
              </p:cNvSpPr>
              <p:nvPr/>
            </p:nvSpPr>
            <p:spPr bwMode="auto">
              <a:xfrm>
                <a:off x="1177" y="1664"/>
                <a:ext cx="616" cy="198"/>
              </a:xfrm>
              <a:custGeom>
                <a:avLst/>
                <a:gdLst>
                  <a:gd name="T0" fmla="*/ 616 w 1231"/>
                  <a:gd name="T1" fmla="*/ 197 h 397"/>
                  <a:gd name="T2" fmla="*/ 615 w 1231"/>
                  <a:gd name="T3" fmla="*/ 198 h 397"/>
                  <a:gd name="T4" fmla="*/ 0 w 1231"/>
                  <a:gd name="T5" fmla="*/ 1 h 397"/>
                  <a:gd name="T6" fmla="*/ 1 w 1231"/>
                  <a:gd name="T7" fmla="*/ 0 h 397"/>
                  <a:gd name="T8" fmla="*/ 616 w 1231"/>
                  <a:gd name="T9" fmla="*/ 197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7"/>
                  <a:gd name="T17" fmla="*/ 1231 w 1231"/>
                  <a:gd name="T18" fmla="*/ 397 h 3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7">
                    <a:moveTo>
                      <a:pt x="1231" y="394"/>
                    </a:moveTo>
                    <a:lnTo>
                      <a:pt x="1229" y="397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31" y="394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8" name="Freeform 897"/>
              <p:cNvSpPr>
                <a:spLocks/>
              </p:cNvSpPr>
              <p:nvPr/>
            </p:nvSpPr>
            <p:spPr bwMode="auto">
              <a:xfrm>
                <a:off x="1177" y="1666"/>
                <a:ext cx="615" cy="197"/>
              </a:xfrm>
              <a:custGeom>
                <a:avLst/>
                <a:gdLst>
                  <a:gd name="T0" fmla="*/ 615 w 1231"/>
                  <a:gd name="T1" fmla="*/ 197 h 395"/>
                  <a:gd name="T2" fmla="*/ 615 w 1231"/>
                  <a:gd name="T3" fmla="*/ 197 h 395"/>
                  <a:gd name="T4" fmla="*/ 0 w 1231"/>
                  <a:gd name="T5" fmla="*/ 1 h 395"/>
                  <a:gd name="T6" fmla="*/ 1 w 1231"/>
                  <a:gd name="T7" fmla="*/ 0 h 395"/>
                  <a:gd name="T8" fmla="*/ 615 w 1231"/>
                  <a:gd name="T9" fmla="*/ 197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5"/>
                  <a:gd name="T17" fmla="*/ 1231 w 1231"/>
                  <a:gd name="T18" fmla="*/ 395 h 3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5">
                    <a:moveTo>
                      <a:pt x="1231" y="394"/>
                    </a:moveTo>
                    <a:lnTo>
                      <a:pt x="1230" y="39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4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89" name="Freeform 898"/>
              <p:cNvSpPr>
                <a:spLocks/>
              </p:cNvSpPr>
              <p:nvPr/>
            </p:nvSpPr>
            <p:spPr bwMode="auto">
              <a:xfrm>
                <a:off x="1173" y="1666"/>
                <a:ext cx="618" cy="202"/>
              </a:xfrm>
              <a:custGeom>
                <a:avLst/>
                <a:gdLst>
                  <a:gd name="T0" fmla="*/ 618 w 1236"/>
                  <a:gd name="T1" fmla="*/ 197 h 403"/>
                  <a:gd name="T2" fmla="*/ 615 w 1236"/>
                  <a:gd name="T3" fmla="*/ 202 h 403"/>
                  <a:gd name="T4" fmla="*/ 0 w 1236"/>
                  <a:gd name="T5" fmla="*/ 4 h 403"/>
                  <a:gd name="T6" fmla="*/ 3 w 1236"/>
                  <a:gd name="T7" fmla="*/ 0 h 403"/>
                  <a:gd name="T8" fmla="*/ 618 w 1236"/>
                  <a:gd name="T9" fmla="*/ 197 h 4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6"/>
                  <a:gd name="T16" fmla="*/ 0 h 403"/>
                  <a:gd name="T17" fmla="*/ 1236 w 1236"/>
                  <a:gd name="T18" fmla="*/ 403 h 4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6" h="403">
                    <a:moveTo>
                      <a:pt x="1236" y="393"/>
                    </a:moveTo>
                    <a:lnTo>
                      <a:pt x="1229" y="403"/>
                    </a:lnTo>
                    <a:lnTo>
                      <a:pt x="0" y="8"/>
                    </a:lnTo>
                    <a:lnTo>
                      <a:pt x="6" y="0"/>
                    </a:lnTo>
                    <a:lnTo>
                      <a:pt x="1236" y="39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0" name="Freeform 899"/>
              <p:cNvSpPr>
                <a:spLocks/>
              </p:cNvSpPr>
              <p:nvPr/>
            </p:nvSpPr>
            <p:spPr bwMode="auto">
              <a:xfrm>
                <a:off x="1176" y="1666"/>
                <a:ext cx="615" cy="199"/>
              </a:xfrm>
              <a:custGeom>
                <a:avLst/>
                <a:gdLst>
                  <a:gd name="T0" fmla="*/ 615 w 1231"/>
                  <a:gd name="T1" fmla="*/ 197 h 397"/>
                  <a:gd name="T2" fmla="*/ 614 w 1231"/>
                  <a:gd name="T3" fmla="*/ 199 h 397"/>
                  <a:gd name="T4" fmla="*/ 0 w 1231"/>
                  <a:gd name="T5" fmla="*/ 1 h 397"/>
                  <a:gd name="T6" fmla="*/ 0 w 1231"/>
                  <a:gd name="T7" fmla="*/ 0 h 397"/>
                  <a:gd name="T8" fmla="*/ 615 w 1231"/>
                  <a:gd name="T9" fmla="*/ 197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7"/>
                  <a:gd name="T17" fmla="*/ 1231 w 1231"/>
                  <a:gd name="T18" fmla="*/ 397 h 3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7">
                    <a:moveTo>
                      <a:pt x="1231" y="393"/>
                    </a:moveTo>
                    <a:lnTo>
                      <a:pt x="1229" y="39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31" y="39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1" name="Freeform 900"/>
              <p:cNvSpPr>
                <a:spLocks/>
              </p:cNvSpPr>
              <p:nvPr/>
            </p:nvSpPr>
            <p:spPr bwMode="auto">
              <a:xfrm>
                <a:off x="1175" y="1667"/>
                <a:ext cx="616" cy="199"/>
              </a:xfrm>
              <a:custGeom>
                <a:avLst/>
                <a:gdLst>
                  <a:gd name="T0" fmla="*/ 616 w 1231"/>
                  <a:gd name="T1" fmla="*/ 198 h 397"/>
                  <a:gd name="T2" fmla="*/ 615 w 1231"/>
                  <a:gd name="T3" fmla="*/ 199 h 397"/>
                  <a:gd name="T4" fmla="*/ 0 w 1231"/>
                  <a:gd name="T5" fmla="*/ 1 h 397"/>
                  <a:gd name="T6" fmla="*/ 1 w 1231"/>
                  <a:gd name="T7" fmla="*/ 0 h 397"/>
                  <a:gd name="T8" fmla="*/ 616 w 1231"/>
                  <a:gd name="T9" fmla="*/ 198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7"/>
                  <a:gd name="T17" fmla="*/ 1231 w 1231"/>
                  <a:gd name="T18" fmla="*/ 397 h 3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7">
                    <a:moveTo>
                      <a:pt x="1231" y="396"/>
                    </a:moveTo>
                    <a:lnTo>
                      <a:pt x="1229" y="39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6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2" name="Freeform 901"/>
              <p:cNvSpPr>
                <a:spLocks/>
              </p:cNvSpPr>
              <p:nvPr/>
            </p:nvSpPr>
            <p:spPr bwMode="auto">
              <a:xfrm>
                <a:off x="1174" y="1668"/>
                <a:ext cx="616" cy="199"/>
              </a:xfrm>
              <a:custGeom>
                <a:avLst/>
                <a:gdLst>
                  <a:gd name="T0" fmla="*/ 616 w 1231"/>
                  <a:gd name="T1" fmla="*/ 197 h 399"/>
                  <a:gd name="T2" fmla="*/ 615 w 1231"/>
                  <a:gd name="T3" fmla="*/ 199 h 399"/>
                  <a:gd name="T4" fmla="*/ 0 w 1231"/>
                  <a:gd name="T5" fmla="*/ 1 h 399"/>
                  <a:gd name="T6" fmla="*/ 1 w 1231"/>
                  <a:gd name="T7" fmla="*/ 0 h 399"/>
                  <a:gd name="T8" fmla="*/ 616 w 1231"/>
                  <a:gd name="T9" fmla="*/ 197 h 3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9"/>
                  <a:gd name="T17" fmla="*/ 1231 w 1231"/>
                  <a:gd name="T18" fmla="*/ 399 h 3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9">
                    <a:moveTo>
                      <a:pt x="1231" y="395"/>
                    </a:moveTo>
                    <a:lnTo>
                      <a:pt x="1230" y="399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1" y="395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3" name="Freeform 902"/>
              <p:cNvSpPr>
                <a:spLocks/>
              </p:cNvSpPr>
              <p:nvPr/>
            </p:nvSpPr>
            <p:spPr bwMode="auto">
              <a:xfrm>
                <a:off x="1173" y="1670"/>
                <a:ext cx="616" cy="198"/>
              </a:xfrm>
              <a:custGeom>
                <a:avLst/>
                <a:gdLst>
                  <a:gd name="T0" fmla="*/ 616 w 1231"/>
                  <a:gd name="T1" fmla="*/ 198 h 397"/>
                  <a:gd name="T2" fmla="*/ 615 w 1231"/>
                  <a:gd name="T3" fmla="*/ 198 h 397"/>
                  <a:gd name="T4" fmla="*/ 0 w 1231"/>
                  <a:gd name="T5" fmla="*/ 1 h 397"/>
                  <a:gd name="T6" fmla="*/ 1 w 1231"/>
                  <a:gd name="T7" fmla="*/ 0 h 397"/>
                  <a:gd name="T8" fmla="*/ 616 w 1231"/>
                  <a:gd name="T9" fmla="*/ 198 h 3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7"/>
                  <a:gd name="T17" fmla="*/ 1231 w 1231"/>
                  <a:gd name="T18" fmla="*/ 397 h 3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7">
                    <a:moveTo>
                      <a:pt x="1231" y="396"/>
                    </a:moveTo>
                    <a:lnTo>
                      <a:pt x="1229" y="39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31" y="396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4" name="Freeform 903"/>
              <p:cNvSpPr>
                <a:spLocks/>
              </p:cNvSpPr>
              <p:nvPr/>
            </p:nvSpPr>
            <p:spPr bwMode="auto">
              <a:xfrm>
                <a:off x="1171" y="1670"/>
                <a:ext cx="617" cy="204"/>
              </a:xfrm>
              <a:custGeom>
                <a:avLst/>
                <a:gdLst>
                  <a:gd name="T0" fmla="*/ 617 w 1234"/>
                  <a:gd name="T1" fmla="*/ 198 h 407"/>
                  <a:gd name="T2" fmla="*/ 614 w 1234"/>
                  <a:gd name="T3" fmla="*/ 204 h 407"/>
                  <a:gd name="T4" fmla="*/ 0 w 1234"/>
                  <a:gd name="T5" fmla="*/ 5 h 407"/>
                  <a:gd name="T6" fmla="*/ 2 w 1234"/>
                  <a:gd name="T7" fmla="*/ 0 h 407"/>
                  <a:gd name="T8" fmla="*/ 617 w 1234"/>
                  <a:gd name="T9" fmla="*/ 198 h 4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4"/>
                  <a:gd name="T16" fmla="*/ 0 h 407"/>
                  <a:gd name="T17" fmla="*/ 1234 w 1234"/>
                  <a:gd name="T18" fmla="*/ 407 h 4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4" h="407">
                    <a:moveTo>
                      <a:pt x="1234" y="395"/>
                    </a:moveTo>
                    <a:lnTo>
                      <a:pt x="1228" y="407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1234" y="395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5" name="Freeform 904"/>
              <p:cNvSpPr>
                <a:spLocks/>
              </p:cNvSpPr>
              <p:nvPr/>
            </p:nvSpPr>
            <p:spPr bwMode="auto">
              <a:xfrm>
                <a:off x="1173" y="1670"/>
                <a:ext cx="615" cy="200"/>
              </a:xfrm>
              <a:custGeom>
                <a:avLst/>
                <a:gdLst>
                  <a:gd name="T0" fmla="*/ 615 w 1229"/>
                  <a:gd name="T1" fmla="*/ 198 h 399"/>
                  <a:gd name="T2" fmla="*/ 614 w 1229"/>
                  <a:gd name="T3" fmla="*/ 200 h 399"/>
                  <a:gd name="T4" fmla="*/ 0 w 1229"/>
                  <a:gd name="T5" fmla="*/ 1 h 399"/>
                  <a:gd name="T6" fmla="*/ 0 w 1229"/>
                  <a:gd name="T7" fmla="*/ 0 h 399"/>
                  <a:gd name="T8" fmla="*/ 615 w 1229"/>
                  <a:gd name="T9" fmla="*/ 198 h 3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9"/>
                  <a:gd name="T16" fmla="*/ 0 h 399"/>
                  <a:gd name="T17" fmla="*/ 1229 w 1229"/>
                  <a:gd name="T18" fmla="*/ 399 h 3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9" h="399">
                    <a:moveTo>
                      <a:pt x="1229" y="395"/>
                    </a:moveTo>
                    <a:lnTo>
                      <a:pt x="1227" y="399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9" y="395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6" name="Freeform 905"/>
              <p:cNvSpPr>
                <a:spLocks/>
              </p:cNvSpPr>
              <p:nvPr/>
            </p:nvSpPr>
            <p:spPr bwMode="auto">
              <a:xfrm>
                <a:off x="1172" y="1671"/>
                <a:ext cx="615" cy="200"/>
              </a:xfrm>
              <a:custGeom>
                <a:avLst/>
                <a:gdLst>
                  <a:gd name="T0" fmla="*/ 615 w 1229"/>
                  <a:gd name="T1" fmla="*/ 199 h 398"/>
                  <a:gd name="T2" fmla="*/ 615 w 1229"/>
                  <a:gd name="T3" fmla="*/ 200 h 398"/>
                  <a:gd name="T4" fmla="*/ 0 w 1229"/>
                  <a:gd name="T5" fmla="*/ 1 h 398"/>
                  <a:gd name="T6" fmla="*/ 1 w 1229"/>
                  <a:gd name="T7" fmla="*/ 0 h 398"/>
                  <a:gd name="T8" fmla="*/ 615 w 1229"/>
                  <a:gd name="T9" fmla="*/ 199 h 3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9"/>
                  <a:gd name="T16" fmla="*/ 0 h 398"/>
                  <a:gd name="T17" fmla="*/ 1229 w 1229"/>
                  <a:gd name="T18" fmla="*/ 398 h 3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9" h="398">
                    <a:moveTo>
                      <a:pt x="1229" y="397"/>
                    </a:moveTo>
                    <a:lnTo>
                      <a:pt x="1229" y="39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229" y="397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7" name="Freeform 906"/>
              <p:cNvSpPr>
                <a:spLocks/>
              </p:cNvSpPr>
              <p:nvPr/>
            </p:nvSpPr>
            <p:spPr bwMode="auto">
              <a:xfrm>
                <a:off x="1172" y="1672"/>
                <a:ext cx="615" cy="200"/>
              </a:xfrm>
              <a:custGeom>
                <a:avLst/>
                <a:gdLst>
                  <a:gd name="T0" fmla="*/ 615 w 1231"/>
                  <a:gd name="T1" fmla="*/ 199 h 399"/>
                  <a:gd name="T2" fmla="*/ 615 w 1231"/>
                  <a:gd name="T3" fmla="*/ 200 h 399"/>
                  <a:gd name="T4" fmla="*/ 0 w 1231"/>
                  <a:gd name="T5" fmla="*/ 1 h 399"/>
                  <a:gd name="T6" fmla="*/ 1 w 1231"/>
                  <a:gd name="T7" fmla="*/ 0 h 399"/>
                  <a:gd name="T8" fmla="*/ 615 w 1231"/>
                  <a:gd name="T9" fmla="*/ 199 h 3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399"/>
                  <a:gd name="T17" fmla="*/ 1231 w 1231"/>
                  <a:gd name="T18" fmla="*/ 399 h 3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399">
                    <a:moveTo>
                      <a:pt x="1231" y="397"/>
                    </a:moveTo>
                    <a:lnTo>
                      <a:pt x="1230" y="39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1" y="397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8" name="Freeform 907"/>
              <p:cNvSpPr>
                <a:spLocks/>
              </p:cNvSpPr>
              <p:nvPr/>
            </p:nvSpPr>
            <p:spPr bwMode="auto">
              <a:xfrm>
                <a:off x="1172" y="1673"/>
                <a:ext cx="614" cy="200"/>
              </a:xfrm>
              <a:custGeom>
                <a:avLst/>
                <a:gdLst>
                  <a:gd name="T0" fmla="*/ 614 w 1230"/>
                  <a:gd name="T1" fmla="*/ 199 h 400"/>
                  <a:gd name="T2" fmla="*/ 613 w 1230"/>
                  <a:gd name="T3" fmla="*/ 200 h 400"/>
                  <a:gd name="T4" fmla="*/ 0 w 1230"/>
                  <a:gd name="T5" fmla="*/ 2 h 400"/>
                  <a:gd name="T6" fmla="*/ 0 w 1230"/>
                  <a:gd name="T7" fmla="*/ 0 h 400"/>
                  <a:gd name="T8" fmla="*/ 614 w 1230"/>
                  <a:gd name="T9" fmla="*/ 199 h 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0"/>
                  <a:gd name="T16" fmla="*/ 0 h 400"/>
                  <a:gd name="T17" fmla="*/ 1230 w 1230"/>
                  <a:gd name="T18" fmla="*/ 400 h 4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0" h="400">
                    <a:moveTo>
                      <a:pt x="1230" y="397"/>
                    </a:moveTo>
                    <a:lnTo>
                      <a:pt x="1228" y="40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30" y="397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99" name="Freeform 908"/>
              <p:cNvSpPr>
                <a:spLocks/>
              </p:cNvSpPr>
              <p:nvPr/>
            </p:nvSpPr>
            <p:spPr bwMode="auto">
              <a:xfrm>
                <a:off x="1171" y="1675"/>
                <a:ext cx="615" cy="199"/>
              </a:xfrm>
              <a:custGeom>
                <a:avLst/>
                <a:gdLst>
                  <a:gd name="T0" fmla="*/ 615 w 1229"/>
                  <a:gd name="T1" fmla="*/ 198 h 399"/>
                  <a:gd name="T2" fmla="*/ 614 w 1229"/>
                  <a:gd name="T3" fmla="*/ 199 h 399"/>
                  <a:gd name="T4" fmla="*/ 0 w 1229"/>
                  <a:gd name="T5" fmla="*/ 1 h 399"/>
                  <a:gd name="T6" fmla="*/ 1 w 1229"/>
                  <a:gd name="T7" fmla="*/ 0 h 399"/>
                  <a:gd name="T8" fmla="*/ 615 w 1229"/>
                  <a:gd name="T9" fmla="*/ 198 h 3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9"/>
                  <a:gd name="T16" fmla="*/ 0 h 399"/>
                  <a:gd name="T17" fmla="*/ 1229 w 1229"/>
                  <a:gd name="T18" fmla="*/ 399 h 3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9" h="399">
                    <a:moveTo>
                      <a:pt x="1229" y="397"/>
                    </a:moveTo>
                    <a:lnTo>
                      <a:pt x="1228" y="39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29" y="397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0" name="Freeform 909"/>
              <p:cNvSpPr>
                <a:spLocks/>
              </p:cNvSpPr>
              <p:nvPr/>
            </p:nvSpPr>
            <p:spPr bwMode="auto">
              <a:xfrm>
                <a:off x="1168" y="1675"/>
                <a:ext cx="617" cy="205"/>
              </a:xfrm>
              <a:custGeom>
                <a:avLst/>
                <a:gdLst>
                  <a:gd name="T0" fmla="*/ 617 w 1233"/>
                  <a:gd name="T1" fmla="*/ 199 h 409"/>
                  <a:gd name="T2" fmla="*/ 614 w 1233"/>
                  <a:gd name="T3" fmla="*/ 205 h 409"/>
                  <a:gd name="T4" fmla="*/ 0 w 1233"/>
                  <a:gd name="T5" fmla="*/ 5 h 409"/>
                  <a:gd name="T6" fmla="*/ 3 w 1233"/>
                  <a:gd name="T7" fmla="*/ 0 h 409"/>
                  <a:gd name="T8" fmla="*/ 617 w 1233"/>
                  <a:gd name="T9" fmla="*/ 199 h 4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409"/>
                  <a:gd name="T17" fmla="*/ 1233 w 1233"/>
                  <a:gd name="T18" fmla="*/ 409 h 4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409">
                    <a:moveTo>
                      <a:pt x="1233" y="397"/>
                    </a:moveTo>
                    <a:lnTo>
                      <a:pt x="1228" y="409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1233" y="397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1" name="Freeform 910"/>
              <p:cNvSpPr>
                <a:spLocks/>
              </p:cNvSpPr>
              <p:nvPr/>
            </p:nvSpPr>
            <p:spPr bwMode="auto">
              <a:xfrm>
                <a:off x="1170" y="1675"/>
                <a:ext cx="615" cy="201"/>
              </a:xfrm>
              <a:custGeom>
                <a:avLst/>
                <a:gdLst>
                  <a:gd name="T0" fmla="*/ 615 w 1230"/>
                  <a:gd name="T1" fmla="*/ 199 h 400"/>
                  <a:gd name="T2" fmla="*/ 615 w 1230"/>
                  <a:gd name="T3" fmla="*/ 201 h 400"/>
                  <a:gd name="T4" fmla="*/ 0 w 1230"/>
                  <a:gd name="T5" fmla="*/ 1 h 400"/>
                  <a:gd name="T6" fmla="*/ 1 w 1230"/>
                  <a:gd name="T7" fmla="*/ 0 h 400"/>
                  <a:gd name="T8" fmla="*/ 615 w 1230"/>
                  <a:gd name="T9" fmla="*/ 199 h 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0"/>
                  <a:gd name="T16" fmla="*/ 0 h 400"/>
                  <a:gd name="T17" fmla="*/ 1230 w 1230"/>
                  <a:gd name="T18" fmla="*/ 400 h 4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0" h="400">
                    <a:moveTo>
                      <a:pt x="1230" y="397"/>
                    </a:moveTo>
                    <a:lnTo>
                      <a:pt x="1230" y="40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0" y="397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2" name="Freeform 911"/>
              <p:cNvSpPr>
                <a:spLocks/>
              </p:cNvSpPr>
              <p:nvPr/>
            </p:nvSpPr>
            <p:spPr bwMode="auto">
              <a:xfrm>
                <a:off x="1169" y="1676"/>
                <a:ext cx="616" cy="201"/>
              </a:xfrm>
              <a:custGeom>
                <a:avLst/>
                <a:gdLst>
                  <a:gd name="T0" fmla="*/ 616 w 1232"/>
                  <a:gd name="T1" fmla="*/ 199 h 402"/>
                  <a:gd name="T2" fmla="*/ 615 w 1232"/>
                  <a:gd name="T3" fmla="*/ 201 h 402"/>
                  <a:gd name="T4" fmla="*/ 0 w 1232"/>
                  <a:gd name="T5" fmla="*/ 2 h 402"/>
                  <a:gd name="T6" fmla="*/ 1 w 1232"/>
                  <a:gd name="T7" fmla="*/ 0 h 402"/>
                  <a:gd name="T8" fmla="*/ 616 w 1232"/>
                  <a:gd name="T9" fmla="*/ 199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2"/>
                  <a:gd name="T16" fmla="*/ 0 h 402"/>
                  <a:gd name="T17" fmla="*/ 1232 w 1232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2" h="402">
                    <a:moveTo>
                      <a:pt x="1232" y="398"/>
                    </a:moveTo>
                    <a:lnTo>
                      <a:pt x="1230" y="40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2" y="398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3" name="Freeform 912"/>
              <p:cNvSpPr>
                <a:spLocks/>
              </p:cNvSpPr>
              <p:nvPr/>
            </p:nvSpPr>
            <p:spPr bwMode="auto">
              <a:xfrm>
                <a:off x="1169" y="1678"/>
                <a:ext cx="615" cy="200"/>
              </a:xfrm>
              <a:custGeom>
                <a:avLst/>
                <a:gdLst>
                  <a:gd name="T0" fmla="*/ 615 w 1230"/>
                  <a:gd name="T1" fmla="*/ 200 h 400"/>
                  <a:gd name="T2" fmla="*/ 614 w 1230"/>
                  <a:gd name="T3" fmla="*/ 200 h 400"/>
                  <a:gd name="T4" fmla="*/ 0 w 1230"/>
                  <a:gd name="T5" fmla="*/ 1 h 400"/>
                  <a:gd name="T6" fmla="*/ 0 w 1230"/>
                  <a:gd name="T7" fmla="*/ 0 h 400"/>
                  <a:gd name="T8" fmla="*/ 615 w 1230"/>
                  <a:gd name="T9" fmla="*/ 200 h 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0"/>
                  <a:gd name="T16" fmla="*/ 0 h 400"/>
                  <a:gd name="T17" fmla="*/ 1230 w 1230"/>
                  <a:gd name="T18" fmla="*/ 400 h 4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0" h="400">
                    <a:moveTo>
                      <a:pt x="1230" y="399"/>
                    </a:moveTo>
                    <a:lnTo>
                      <a:pt x="1228" y="40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30" y="399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4" name="Freeform 913"/>
              <p:cNvSpPr>
                <a:spLocks/>
              </p:cNvSpPr>
              <p:nvPr/>
            </p:nvSpPr>
            <p:spPr bwMode="auto">
              <a:xfrm>
                <a:off x="1168" y="1679"/>
                <a:ext cx="615" cy="201"/>
              </a:xfrm>
              <a:custGeom>
                <a:avLst/>
                <a:gdLst>
                  <a:gd name="T0" fmla="*/ 615 w 1229"/>
                  <a:gd name="T1" fmla="*/ 199 h 402"/>
                  <a:gd name="T2" fmla="*/ 614 w 1229"/>
                  <a:gd name="T3" fmla="*/ 201 h 402"/>
                  <a:gd name="T4" fmla="*/ 0 w 1229"/>
                  <a:gd name="T5" fmla="*/ 2 h 402"/>
                  <a:gd name="T6" fmla="*/ 1 w 1229"/>
                  <a:gd name="T7" fmla="*/ 0 h 402"/>
                  <a:gd name="T8" fmla="*/ 615 w 1229"/>
                  <a:gd name="T9" fmla="*/ 199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9"/>
                  <a:gd name="T16" fmla="*/ 0 h 402"/>
                  <a:gd name="T17" fmla="*/ 1229 w 1229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9" h="402">
                    <a:moveTo>
                      <a:pt x="1229" y="398"/>
                    </a:moveTo>
                    <a:lnTo>
                      <a:pt x="1228" y="402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29" y="398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5" name="Freeform 914"/>
              <p:cNvSpPr>
                <a:spLocks/>
              </p:cNvSpPr>
              <p:nvPr/>
            </p:nvSpPr>
            <p:spPr bwMode="auto">
              <a:xfrm>
                <a:off x="1166" y="1680"/>
                <a:ext cx="616" cy="206"/>
              </a:xfrm>
              <a:custGeom>
                <a:avLst/>
                <a:gdLst>
                  <a:gd name="T0" fmla="*/ 616 w 1233"/>
                  <a:gd name="T1" fmla="*/ 200 h 410"/>
                  <a:gd name="T2" fmla="*/ 614 w 1233"/>
                  <a:gd name="T3" fmla="*/ 206 h 410"/>
                  <a:gd name="T4" fmla="*/ 0 w 1233"/>
                  <a:gd name="T5" fmla="*/ 5 h 410"/>
                  <a:gd name="T6" fmla="*/ 2 w 1233"/>
                  <a:gd name="T7" fmla="*/ 0 h 410"/>
                  <a:gd name="T8" fmla="*/ 616 w 1233"/>
                  <a:gd name="T9" fmla="*/ 200 h 4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3"/>
                  <a:gd name="T16" fmla="*/ 0 h 410"/>
                  <a:gd name="T17" fmla="*/ 1233 w 1233"/>
                  <a:gd name="T18" fmla="*/ 410 h 4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3" h="410">
                    <a:moveTo>
                      <a:pt x="1233" y="399"/>
                    </a:moveTo>
                    <a:lnTo>
                      <a:pt x="1228" y="410"/>
                    </a:lnTo>
                    <a:lnTo>
                      <a:pt x="0" y="10"/>
                    </a:lnTo>
                    <a:lnTo>
                      <a:pt x="5" y="0"/>
                    </a:lnTo>
                    <a:lnTo>
                      <a:pt x="1233" y="39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6" name="Freeform 915"/>
              <p:cNvSpPr>
                <a:spLocks/>
              </p:cNvSpPr>
              <p:nvPr/>
            </p:nvSpPr>
            <p:spPr bwMode="auto">
              <a:xfrm>
                <a:off x="1167" y="1680"/>
                <a:ext cx="615" cy="202"/>
              </a:xfrm>
              <a:custGeom>
                <a:avLst/>
                <a:gdLst>
                  <a:gd name="T0" fmla="*/ 615 w 1230"/>
                  <a:gd name="T1" fmla="*/ 200 h 402"/>
                  <a:gd name="T2" fmla="*/ 614 w 1230"/>
                  <a:gd name="T3" fmla="*/ 202 h 402"/>
                  <a:gd name="T4" fmla="*/ 0 w 1230"/>
                  <a:gd name="T5" fmla="*/ 2 h 402"/>
                  <a:gd name="T6" fmla="*/ 1 w 1230"/>
                  <a:gd name="T7" fmla="*/ 0 h 402"/>
                  <a:gd name="T8" fmla="*/ 615 w 1230"/>
                  <a:gd name="T9" fmla="*/ 200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0"/>
                  <a:gd name="T16" fmla="*/ 0 h 402"/>
                  <a:gd name="T17" fmla="*/ 1230 w 1230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0" h="402">
                    <a:moveTo>
                      <a:pt x="1230" y="399"/>
                    </a:moveTo>
                    <a:lnTo>
                      <a:pt x="1228" y="40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0" y="39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7" name="Freeform 916"/>
              <p:cNvSpPr>
                <a:spLocks/>
              </p:cNvSpPr>
              <p:nvPr/>
            </p:nvSpPr>
            <p:spPr bwMode="auto">
              <a:xfrm>
                <a:off x="1167" y="1682"/>
                <a:ext cx="614" cy="202"/>
              </a:xfrm>
              <a:custGeom>
                <a:avLst/>
                <a:gdLst>
                  <a:gd name="T0" fmla="*/ 614 w 1230"/>
                  <a:gd name="T1" fmla="*/ 200 h 404"/>
                  <a:gd name="T2" fmla="*/ 613 w 1230"/>
                  <a:gd name="T3" fmla="*/ 202 h 404"/>
                  <a:gd name="T4" fmla="*/ 0 w 1230"/>
                  <a:gd name="T5" fmla="*/ 2 h 404"/>
                  <a:gd name="T6" fmla="*/ 1 w 1230"/>
                  <a:gd name="T7" fmla="*/ 0 h 404"/>
                  <a:gd name="T8" fmla="*/ 614 w 1230"/>
                  <a:gd name="T9" fmla="*/ 200 h 4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0"/>
                  <a:gd name="T16" fmla="*/ 0 h 404"/>
                  <a:gd name="T17" fmla="*/ 1230 w 1230"/>
                  <a:gd name="T18" fmla="*/ 404 h 4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0" h="404">
                    <a:moveTo>
                      <a:pt x="1230" y="399"/>
                    </a:moveTo>
                    <a:lnTo>
                      <a:pt x="1228" y="40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230" y="39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8" name="Freeform 917"/>
              <p:cNvSpPr>
                <a:spLocks/>
              </p:cNvSpPr>
              <p:nvPr/>
            </p:nvSpPr>
            <p:spPr bwMode="auto">
              <a:xfrm>
                <a:off x="1166" y="1684"/>
                <a:ext cx="615" cy="202"/>
              </a:xfrm>
              <a:custGeom>
                <a:avLst/>
                <a:gdLst>
                  <a:gd name="T0" fmla="*/ 615 w 1229"/>
                  <a:gd name="T1" fmla="*/ 200 h 403"/>
                  <a:gd name="T2" fmla="*/ 614 w 1229"/>
                  <a:gd name="T3" fmla="*/ 202 h 403"/>
                  <a:gd name="T4" fmla="*/ 0 w 1229"/>
                  <a:gd name="T5" fmla="*/ 2 h 403"/>
                  <a:gd name="T6" fmla="*/ 1 w 1229"/>
                  <a:gd name="T7" fmla="*/ 0 h 403"/>
                  <a:gd name="T8" fmla="*/ 615 w 1229"/>
                  <a:gd name="T9" fmla="*/ 200 h 4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9"/>
                  <a:gd name="T16" fmla="*/ 0 h 403"/>
                  <a:gd name="T17" fmla="*/ 1229 w 1229"/>
                  <a:gd name="T18" fmla="*/ 403 h 4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9" h="403">
                    <a:moveTo>
                      <a:pt x="1229" y="400"/>
                    </a:moveTo>
                    <a:lnTo>
                      <a:pt x="1228" y="403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29" y="400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09" name="Freeform 918"/>
              <p:cNvSpPr>
                <a:spLocks/>
              </p:cNvSpPr>
              <p:nvPr/>
            </p:nvSpPr>
            <p:spPr bwMode="auto">
              <a:xfrm>
                <a:off x="1164" y="1685"/>
                <a:ext cx="616" cy="207"/>
              </a:xfrm>
              <a:custGeom>
                <a:avLst/>
                <a:gdLst>
                  <a:gd name="T0" fmla="*/ 616 w 1232"/>
                  <a:gd name="T1" fmla="*/ 200 h 414"/>
                  <a:gd name="T2" fmla="*/ 614 w 1232"/>
                  <a:gd name="T3" fmla="*/ 207 h 414"/>
                  <a:gd name="T4" fmla="*/ 0 w 1232"/>
                  <a:gd name="T5" fmla="*/ 5 h 414"/>
                  <a:gd name="T6" fmla="*/ 2 w 1232"/>
                  <a:gd name="T7" fmla="*/ 0 h 414"/>
                  <a:gd name="T8" fmla="*/ 616 w 1232"/>
                  <a:gd name="T9" fmla="*/ 200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2"/>
                  <a:gd name="T16" fmla="*/ 0 h 414"/>
                  <a:gd name="T17" fmla="*/ 1232 w 1232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2" h="414">
                    <a:moveTo>
                      <a:pt x="1232" y="400"/>
                    </a:moveTo>
                    <a:lnTo>
                      <a:pt x="1228" y="414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1232" y="400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0" name="Freeform 919"/>
              <p:cNvSpPr>
                <a:spLocks/>
              </p:cNvSpPr>
              <p:nvPr/>
            </p:nvSpPr>
            <p:spPr bwMode="auto">
              <a:xfrm>
                <a:off x="1165" y="1685"/>
                <a:ext cx="615" cy="204"/>
              </a:xfrm>
              <a:custGeom>
                <a:avLst/>
                <a:gdLst>
                  <a:gd name="T0" fmla="*/ 615 w 1230"/>
                  <a:gd name="T1" fmla="*/ 200 h 407"/>
                  <a:gd name="T2" fmla="*/ 614 w 1230"/>
                  <a:gd name="T3" fmla="*/ 204 h 407"/>
                  <a:gd name="T4" fmla="*/ 0 w 1230"/>
                  <a:gd name="T5" fmla="*/ 3 h 407"/>
                  <a:gd name="T6" fmla="*/ 1 w 1230"/>
                  <a:gd name="T7" fmla="*/ 0 h 407"/>
                  <a:gd name="T8" fmla="*/ 615 w 1230"/>
                  <a:gd name="T9" fmla="*/ 200 h 4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0"/>
                  <a:gd name="T16" fmla="*/ 0 h 407"/>
                  <a:gd name="T17" fmla="*/ 1230 w 1230"/>
                  <a:gd name="T18" fmla="*/ 407 h 4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0" h="407">
                    <a:moveTo>
                      <a:pt x="1230" y="400"/>
                    </a:moveTo>
                    <a:lnTo>
                      <a:pt x="1228" y="407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230" y="400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1" name="Freeform 920"/>
              <p:cNvSpPr>
                <a:spLocks/>
              </p:cNvSpPr>
              <p:nvPr/>
            </p:nvSpPr>
            <p:spPr bwMode="auto">
              <a:xfrm>
                <a:off x="1164" y="1688"/>
                <a:ext cx="615" cy="204"/>
              </a:xfrm>
              <a:custGeom>
                <a:avLst/>
                <a:gdLst>
                  <a:gd name="T0" fmla="*/ 615 w 1230"/>
                  <a:gd name="T1" fmla="*/ 201 h 409"/>
                  <a:gd name="T2" fmla="*/ 614 w 1230"/>
                  <a:gd name="T3" fmla="*/ 204 h 409"/>
                  <a:gd name="T4" fmla="*/ 0 w 1230"/>
                  <a:gd name="T5" fmla="*/ 2 h 409"/>
                  <a:gd name="T6" fmla="*/ 1 w 1230"/>
                  <a:gd name="T7" fmla="*/ 0 h 409"/>
                  <a:gd name="T8" fmla="*/ 615 w 1230"/>
                  <a:gd name="T9" fmla="*/ 201 h 4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0"/>
                  <a:gd name="T16" fmla="*/ 0 h 409"/>
                  <a:gd name="T17" fmla="*/ 1230 w 1230"/>
                  <a:gd name="T18" fmla="*/ 409 h 4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0" h="409">
                    <a:moveTo>
                      <a:pt x="1230" y="402"/>
                    </a:moveTo>
                    <a:lnTo>
                      <a:pt x="1228" y="409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230" y="402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2" name="Freeform 921"/>
              <p:cNvSpPr>
                <a:spLocks/>
              </p:cNvSpPr>
              <p:nvPr/>
            </p:nvSpPr>
            <p:spPr bwMode="auto">
              <a:xfrm>
                <a:off x="1162" y="1690"/>
                <a:ext cx="616" cy="208"/>
              </a:xfrm>
              <a:custGeom>
                <a:avLst/>
                <a:gdLst>
                  <a:gd name="T0" fmla="*/ 616 w 1231"/>
                  <a:gd name="T1" fmla="*/ 202 h 415"/>
                  <a:gd name="T2" fmla="*/ 614 w 1231"/>
                  <a:gd name="T3" fmla="*/ 208 h 415"/>
                  <a:gd name="T4" fmla="*/ 0 w 1231"/>
                  <a:gd name="T5" fmla="*/ 6 h 415"/>
                  <a:gd name="T6" fmla="*/ 2 w 1231"/>
                  <a:gd name="T7" fmla="*/ 0 h 415"/>
                  <a:gd name="T8" fmla="*/ 616 w 1231"/>
                  <a:gd name="T9" fmla="*/ 202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415"/>
                  <a:gd name="T17" fmla="*/ 1231 w 1231"/>
                  <a:gd name="T18" fmla="*/ 415 h 4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415">
                    <a:moveTo>
                      <a:pt x="1231" y="404"/>
                    </a:moveTo>
                    <a:lnTo>
                      <a:pt x="1228" y="415"/>
                    </a:lnTo>
                    <a:lnTo>
                      <a:pt x="0" y="11"/>
                    </a:lnTo>
                    <a:lnTo>
                      <a:pt x="3" y="0"/>
                    </a:lnTo>
                    <a:lnTo>
                      <a:pt x="1231" y="404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3" name="Freeform 922"/>
              <p:cNvSpPr>
                <a:spLocks/>
              </p:cNvSpPr>
              <p:nvPr/>
            </p:nvSpPr>
            <p:spPr bwMode="auto">
              <a:xfrm>
                <a:off x="1162" y="1696"/>
                <a:ext cx="614" cy="209"/>
              </a:xfrm>
              <a:custGeom>
                <a:avLst/>
                <a:gdLst>
                  <a:gd name="T0" fmla="*/ 614 w 1230"/>
                  <a:gd name="T1" fmla="*/ 202 h 418"/>
                  <a:gd name="T2" fmla="*/ 613 w 1230"/>
                  <a:gd name="T3" fmla="*/ 209 h 418"/>
                  <a:gd name="T4" fmla="*/ 0 w 1230"/>
                  <a:gd name="T5" fmla="*/ 6 h 418"/>
                  <a:gd name="T6" fmla="*/ 1 w 1230"/>
                  <a:gd name="T7" fmla="*/ 0 h 418"/>
                  <a:gd name="T8" fmla="*/ 614 w 1230"/>
                  <a:gd name="T9" fmla="*/ 202 h 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0"/>
                  <a:gd name="T16" fmla="*/ 0 h 418"/>
                  <a:gd name="T17" fmla="*/ 1230 w 1230"/>
                  <a:gd name="T18" fmla="*/ 418 h 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0" h="418">
                    <a:moveTo>
                      <a:pt x="1230" y="404"/>
                    </a:moveTo>
                    <a:lnTo>
                      <a:pt x="1227" y="418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1230" y="404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4" name="Freeform 923"/>
              <p:cNvSpPr>
                <a:spLocks/>
              </p:cNvSpPr>
              <p:nvPr/>
            </p:nvSpPr>
            <p:spPr bwMode="auto">
              <a:xfrm>
                <a:off x="1161" y="1702"/>
                <a:ext cx="614" cy="209"/>
              </a:xfrm>
              <a:custGeom>
                <a:avLst/>
                <a:gdLst>
                  <a:gd name="T0" fmla="*/ 614 w 1228"/>
                  <a:gd name="T1" fmla="*/ 203 h 419"/>
                  <a:gd name="T2" fmla="*/ 613 w 1228"/>
                  <a:gd name="T3" fmla="*/ 209 h 419"/>
                  <a:gd name="T4" fmla="*/ 0 w 1228"/>
                  <a:gd name="T5" fmla="*/ 6 h 419"/>
                  <a:gd name="T6" fmla="*/ 1 w 1228"/>
                  <a:gd name="T7" fmla="*/ 0 h 419"/>
                  <a:gd name="T8" fmla="*/ 614 w 1228"/>
                  <a:gd name="T9" fmla="*/ 203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8"/>
                  <a:gd name="T16" fmla="*/ 0 h 419"/>
                  <a:gd name="T17" fmla="*/ 1228 w 1228"/>
                  <a:gd name="T18" fmla="*/ 419 h 4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8" h="419">
                    <a:moveTo>
                      <a:pt x="1228" y="406"/>
                    </a:moveTo>
                    <a:lnTo>
                      <a:pt x="1226" y="419"/>
                    </a:lnTo>
                    <a:lnTo>
                      <a:pt x="0" y="12"/>
                    </a:lnTo>
                    <a:lnTo>
                      <a:pt x="1" y="0"/>
                    </a:lnTo>
                    <a:lnTo>
                      <a:pt x="1228" y="406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5" name="Freeform 924"/>
              <p:cNvSpPr>
                <a:spLocks/>
              </p:cNvSpPr>
              <p:nvPr/>
            </p:nvSpPr>
            <p:spPr bwMode="auto">
              <a:xfrm>
                <a:off x="1160" y="1708"/>
                <a:ext cx="614" cy="210"/>
              </a:xfrm>
              <a:custGeom>
                <a:avLst/>
                <a:gdLst>
                  <a:gd name="T0" fmla="*/ 614 w 1228"/>
                  <a:gd name="T1" fmla="*/ 204 h 420"/>
                  <a:gd name="T2" fmla="*/ 613 w 1228"/>
                  <a:gd name="T3" fmla="*/ 210 h 420"/>
                  <a:gd name="T4" fmla="*/ 0 w 1228"/>
                  <a:gd name="T5" fmla="*/ 6 h 420"/>
                  <a:gd name="T6" fmla="*/ 1 w 1228"/>
                  <a:gd name="T7" fmla="*/ 0 h 420"/>
                  <a:gd name="T8" fmla="*/ 614 w 1228"/>
                  <a:gd name="T9" fmla="*/ 204 h 4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8"/>
                  <a:gd name="T16" fmla="*/ 0 h 420"/>
                  <a:gd name="T17" fmla="*/ 1228 w 1228"/>
                  <a:gd name="T18" fmla="*/ 420 h 4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8" h="420">
                    <a:moveTo>
                      <a:pt x="1228" y="407"/>
                    </a:moveTo>
                    <a:lnTo>
                      <a:pt x="1226" y="420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1228" y="407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6" name="Freeform 925"/>
              <p:cNvSpPr>
                <a:spLocks/>
              </p:cNvSpPr>
              <p:nvPr/>
            </p:nvSpPr>
            <p:spPr bwMode="auto">
              <a:xfrm>
                <a:off x="1161" y="1708"/>
                <a:ext cx="613" cy="206"/>
              </a:xfrm>
              <a:custGeom>
                <a:avLst/>
                <a:gdLst>
                  <a:gd name="T0" fmla="*/ 613 w 1226"/>
                  <a:gd name="T1" fmla="*/ 204 h 412"/>
                  <a:gd name="T2" fmla="*/ 613 w 1226"/>
                  <a:gd name="T3" fmla="*/ 206 h 412"/>
                  <a:gd name="T4" fmla="*/ 0 w 1226"/>
                  <a:gd name="T5" fmla="*/ 2 h 412"/>
                  <a:gd name="T6" fmla="*/ 0 w 1226"/>
                  <a:gd name="T7" fmla="*/ 0 h 412"/>
                  <a:gd name="T8" fmla="*/ 613 w 1226"/>
                  <a:gd name="T9" fmla="*/ 204 h 4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2"/>
                  <a:gd name="T17" fmla="*/ 1226 w 1226"/>
                  <a:gd name="T18" fmla="*/ 412 h 4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2">
                    <a:moveTo>
                      <a:pt x="1226" y="407"/>
                    </a:moveTo>
                    <a:lnTo>
                      <a:pt x="1226" y="41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07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7" name="Freeform 926"/>
              <p:cNvSpPr>
                <a:spLocks/>
              </p:cNvSpPr>
              <p:nvPr/>
            </p:nvSpPr>
            <p:spPr bwMode="auto">
              <a:xfrm>
                <a:off x="1161" y="1710"/>
                <a:ext cx="613" cy="206"/>
              </a:xfrm>
              <a:custGeom>
                <a:avLst/>
                <a:gdLst>
                  <a:gd name="T0" fmla="*/ 613 w 1226"/>
                  <a:gd name="T1" fmla="*/ 205 h 412"/>
                  <a:gd name="T2" fmla="*/ 613 w 1226"/>
                  <a:gd name="T3" fmla="*/ 206 h 412"/>
                  <a:gd name="T4" fmla="*/ 0 w 1226"/>
                  <a:gd name="T5" fmla="*/ 2 h 412"/>
                  <a:gd name="T6" fmla="*/ 0 w 1226"/>
                  <a:gd name="T7" fmla="*/ 0 h 412"/>
                  <a:gd name="T8" fmla="*/ 613 w 1226"/>
                  <a:gd name="T9" fmla="*/ 205 h 4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2"/>
                  <a:gd name="T17" fmla="*/ 1226 w 1226"/>
                  <a:gd name="T18" fmla="*/ 412 h 4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2">
                    <a:moveTo>
                      <a:pt x="1226" y="409"/>
                    </a:moveTo>
                    <a:lnTo>
                      <a:pt x="1226" y="41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09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8" name="Freeform 927"/>
              <p:cNvSpPr>
                <a:spLocks/>
              </p:cNvSpPr>
              <p:nvPr/>
            </p:nvSpPr>
            <p:spPr bwMode="auto">
              <a:xfrm>
                <a:off x="1160" y="1711"/>
                <a:ext cx="614" cy="207"/>
              </a:xfrm>
              <a:custGeom>
                <a:avLst/>
                <a:gdLst>
                  <a:gd name="T0" fmla="*/ 614 w 1228"/>
                  <a:gd name="T1" fmla="*/ 205 h 414"/>
                  <a:gd name="T2" fmla="*/ 613 w 1228"/>
                  <a:gd name="T3" fmla="*/ 207 h 414"/>
                  <a:gd name="T4" fmla="*/ 0 w 1228"/>
                  <a:gd name="T5" fmla="*/ 3 h 414"/>
                  <a:gd name="T6" fmla="*/ 1 w 1228"/>
                  <a:gd name="T7" fmla="*/ 0 h 414"/>
                  <a:gd name="T8" fmla="*/ 614 w 1228"/>
                  <a:gd name="T9" fmla="*/ 205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8"/>
                  <a:gd name="T16" fmla="*/ 0 h 414"/>
                  <a:gd name="T17" fmla="*/ 1228 w 1228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8" h="414">
                    <a:moveTo>
                      <a:pt x="1228" y="409"/>
                    </a:moveTo>
                    <a:lnTo>
                      <a:pt x="1226" y="414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228" y="409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19" name="Freeform 928"/>
              <p:cNvSpPr>
                <a:spLocks/>
              </p:cNvSpPr>
              <p:nvPr/>
            </p:nvSpPr>
            <p:spPr bwMode="auto">
              <a:xfrm>
                <a:off x="1160" y="1714"/>
                <a:ext cx="614" cy="211"/>
              </a:xfrm>
              <a:custGeom>
                <a:avLst/>
                <a:gdLst>
                  <a:gd name="T0" fmla="*/ 613 w 1228"/>
                  <a:gd name="T1" fmla="*/ 205 h 422"/>
                  <a:gd name="T2" fmla="*/ 614 w 1228"/>
                  <a:gd name="T3" fmla="*/ 211 h 422"/>
                  <a:gd name="T4" fmla="*/ 1 w 1228"/>
                  <a:gd name="T5" fmla="*/ 6 h 422"/>
                  <a:gd name="T6" fmla="*/ 0 w 1228"/>
                  <a:gd name="T7" fmla="*/ 0 h 422"/>
                  <a:gd name="T8" fmla="*/ 613 w 1228"/>
                  <a:gd name="T9" fmla="*/ 205 h 4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8"/>
                  <a:gd name="T16" fmla="*/ 0 h 422"/>
                  <a:gd name="T17" fmla="*/ 1228 w 1228"/>
                  <a:gd name="T18" fmla="*/ 422 h 4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8" h="422">
                    <a:moveTo>
                      <a:pt x="1226" y="409"/>
                    </a:moveTo>
                    <a:lnTo>
                      <a:pt x="1228" y="422"/>
                    </a:lnTo>
                    <a:lnTo>
                      <a:pt x="2" y="12"/>
                    </a:lnTo>
                    <a:lnTo>
                      <a:pt x="0" y="0"/>
                    </a:lnTo>
                    <a:lnTo>
                      <a:pt x="1226" y="409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0" name="Freeform 929"/>
              <p:cNvSpPr>
                <a:spLocks/>
              </p:cNvSpPr>
              <p:nvPr/>
            </p:nvSpPr>
            <p:spPr bwMode="auto">
              <a:xfrm>
                <a:off x="1160" y="1714"/>
                <a:ext cx="613" cy="206"/>
              </a:xfrm>
              <a:custGeom>
                <a:avLst/>
                <a:gdLst>
                  <a:gd name="T0" fmla="*/ 613 w 1226"/>
                  <a:gd name="T1" fmla="*/ 205 h 412"/>
                  <a:gd name="T2" fmla="*/ 613 w 1226"/>
                  <a:gd name="T3" fmla="*/ 206 h 412"/>
                  <a:gd name="T4" fmla="*/ 1 w 1226"/>
                  <a:gd name="T5" fmla="*/ 1 h 412"/>
                  <a:gd name="T6" fmla="*/ 0 w 1226"/>
                  <a:gd name="T7" fmla="*/ 0 h 412"/>
                  <a:gd name="T8" fmla="*/ 613 w 1226"/>
                  <a:gd name="T9" fmla="*/ 205 h 4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2"/>
                  <a:gd name="T17" fmla="*/ 1226 w 1226"/>
                  <a:gd name="T18" fmla="*/ 412 h 4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2">
                    <a:moveTo>
                      <a:pt x="1226" y="409"/>
                    </a:moveTo>
                    <a:lnTo>
                      <a:pt x="1226" y="41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26" y="409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1" name="Freeform 930"/>
              <p:cNvSpPr>
                <a:spLocks/>
              </p:cNvSpPr>
              <p:nvPr/>
            </p:nvSpPr>
            <p:spPr bwMode="auto">
              <a:xfrm>
                <a:off x="1161" y="1715"/>
                <a:ext cx="613" cy="206"/>
              </a:xfrm>
              <a:custGeom>
                <a:avLst/>
                <a:gdLst>
                  <a:gd name="T0" fmla="*/ 612 w 1226"/>
                  <a:gd name="T1" fmla="*/ 204 h 414"/>
                  <a:gd name="T2" fmla="*/ 613 w 1226"/>
                  <a:gd name="T3" fmla="*/ 206 h 414"/>
                  <a:gd name="T4" fmla="*/ 0 w 1226"/>
                  <a:gd name="T5" fmla="*/ 1 h 414"/>
                  <a:gd name="T6" fmla="*/ 0 w 1226"/>
                  <a:gd name="T7" fmla="*/ 0 h 414"/>
                  <a:gd name="T8" fmla="*/ 612 w 1226"/>
                  <a:gd name="T9" fmla="*/ 204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4"/>
                  <a:gd name="T17" fmla="*/ 1226 w 1226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4">
                    <a:moveTo>
                      <a:pt x="1224" y="410"/>
                    </a:moveTo>
                    <a:lnTo>
                      <a:pt x="1226" y="41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4" y="410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2" name="Freeform 931"/>
              <p:cNvSpPr>
                <a:spLocks/>
              </p:cNvSpPr>
              <p:nvPr/>
            </p:nvSpPr>
            <p:spPr bwMode="auto">
              <a:xfrm>
                <a:off x="1161" y="1716"/>
                <a:ext cx="613" cy="207"/>
              </a:xfrm>
              <a:custGeom>
                <a:avLst/>
                <a:gdLst>
                  <a:gd name="T0" fmla="*/ 613 w 1226"/>
                  <a:gd name="T1" fmla="*/ 206 h 414"/>
                  <a:gd name="T2" fmla="*/ 613 w 1226"/>
                  <a:gd name="T3" fmla="*/ 207 h 414"/>
                  <a:gd name="T4" fmla="*/ 0 w 1226"/>
                  <a:gd name="T5" fmla="*/ 2 h 414"/>
                  <a:gd name="T6" fmla="*/ 0 w 1226"/>
                  <a:gd name="T7" fmla="*/ 0 h 414"/>
                  <a:gd name="T8" fmla="*/ 613 w 1226"/>
                  <a:gd name="T9" fmla="*/ 206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4"/>
                  <a:gd name="T17" fmla="*/ 1226 w 1226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4">
                    <a:moveTo>
                      <a:pt x="1226" y="411"/>
                    </a:moveTo>
                    <a:lnTo>
                      <a:pt x="1226" y="41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26" y="411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3" name="Freeform 932"/>
              <p:cNvSpPr>
                <a:spLocks/>
              </p:cNvSpPr>
              <p:nvPr/>
            </p:nvSpPr>
            <p:spPr bwMode="auto">
              <a:xfrm>
                <a:off x="1161" y="1718"/>
                <a:ext cx="613" cy="207"/>
              </a:xfrm>
              <a:custGeom>
                <a:avLst/>
                <a:gdLst>
                  <a:gd name="T0" fmla="*/ 613 w 1226"/>
                  <a:gd name="T1" fmla="*/ 205 h 413"/>
                  <a:gd name="T2" fmla="*/ 613 w 1226"/>
                  <a:gd name="T3" fmla="*/ 207 h 413"/>
                  <a:gd name="T4" fmla="*/ 0 w 1226"/>
                  <a:gd name="T5" fmla="*/ 2 h 413"/>
                  <a:gd name="T6" fmla="*/ 0 w 1226"/>
                  <a:gd name="T7" fmla="*/ 0 h 413"/>
                  <a:gd name="T8" fmla="*/ 613 w 1226"/>
                  <a:gd name="T9" fmla="*/ 205 h 4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3"/>
                  <a:gd name="T17" fmla="*/ 1226 w 1226"/>
                  <a:gd name="T18" fmla="*/ 413 h 4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3">
                    <a:moveTo>
                      <a:pt x="1226" y="410"/>
                    </a:moveTo>
                    <a:lnTo>
                      <a:pt x="1226" y="41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10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4" name="Freeform 933"/>
              <p:cNvSpPr>
                <a:spLocks/>
              </p:cNvSpPr>
              <p:nvPr/>
            </p:nvSpPr>
            <p:spPr bwMode="auto">
              <a:xfrm>
                <a:off x="1161" y="1720"/>
                <a:ext cx="613" cy="211"/>
              </a:xfrm>
              <a:custGeom>
                <a:avLst/>
                <a:gdLst>
                  <a:gd name="T0" fmla="*/ 613 w 1226"/>
                  <a:gd name="T1" fmla="*/ 205 h 422"/>
                  <a:gd name="T2" fmla="*/ 613 w 1226"/>
                  <a:gd name="T3" fmla="*/ 211 h 422"/>
                  <a:gd name="T4" fmla="*/ 1 w 1226"/>
                  <a:gd name="T5" fmla="*/ 5 h 422"/>
                  <a:gd name="T6" fmla="*/ 0 w 1226"/>
                  <a:gd name="T7" fmla="*/ 0 h 422"/>
                  <a:gd name="T8" fmla="*/ 613 w 1226"/>
                  <a:gd name="T9" fmla="*/ 205 h 4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22"/>
                  <a:gd name="T17" fmla="*/ 1226 w 1226"/>
                  <a:gd name="T18" fmla="*/ 422 h 4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22">
                    <a:moveTo>
                      <a:pt x="1226" y="410"/>
                    </a:moveTo>
                    <a:lnTo>
                      <a:pt x="1226" y="422"/>
                    </a:lnTo>
                    <a:lnTo>
                      <a:pt x="1" y="10"/>
                    </a:lnTo>
                    <a:lnTo>
                      <a:pt x="0" y="0"/>
                    </a:lnTo>
                    <a:lnTo>
                      <a:pt x="1226" y="410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5" name="Freeform 934"/>
              <p:cNvSpPr>
                <a:spLocks/>
              </p:cNvSpPr>
              <p:nvPr/>
            </p:nvSpPr>
            <p:spPr bwMode="auto">
              <a:xfrm>
                <a:off x="1161" y="1720"/>
                <a:ext cx="613" cy="206"/>
              </a:xfrm>
              <a:custGeom>
                <a:avLst/>
                <a:gdLst>
                  <a:gd name="T0" fmla="*/ 613 w 1226"/>
                  <a:gd name="T1" fmla="*/ 204 h 414"/>
                  <a:gd name="T2" fmla="*/ 613 w 1226"/>
                  <a:gd name="T3" fmla="*/ 206 h 414"/>
                  <a:gd name="T4" fmla="*/ 0 w 1226"/>
                  <a:gd name="T5" fmla="*/ 1 h 414"/>
                  <a:gd name="T6" fmla="*/ 0 w 1226"/>
                  <a:gd name="T7" fmla="*/ 0 h 414"/>
                  <a:gd name="T8" fmla="*/ 613 w 1226"/>
                  <a:gd name="T9" fmla="*/ 204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4"/>
                  <a:gd name="T17" fmla="*/ 1226 w 1226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4">
                    <a:moveTo>
                      <a:pt x="1226" y="410"/>
                    </a:moveTo>
                    <a:lnTo>
                      <a:pt x="1226" y="41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6" y="410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6" name="Freeform 935"/>
              <p:cNvSpPr>
                <a:spLocks/>
              </p:cNvSpPr>
              <p:nvPr/>
            </p:nvSpPr>
            <p:spPr bwMode="auto">
              <a:xfrm>
                <a:off x="1161" y="1720"/>
                <a:ext cx="613" cy="208"/>
              </a:xfrm>
              <a:custGeom>
                <a:avLst/>
                <a:gdLst>
                  <a:gd name="T0" fmla="*/ 613 w 1226"/>
                  <a:gd name="T1" fmla="*/ 206 h 415"/>
                  <a:gd name="T2" fmla="*/ 613 w 1226"/>
                  <a:gd name="T3" fmla="*/ 208 h 415"/>
                  <a:gd name="T4" fmla="*/ 0 w 1226"/>
                  <a:gd name="T5" fmla="*/ 2 h 415"/>
                  <a:gd name="T6" fmla="*/ 0 w 1226"/>
                  <a:gd name="T7" fmla="*/ 0 h 415"/>
                  <a:gd name="T8" fmla="*/ 613 w 1226"/>
                  <a:gd name="T9" fmla="*/ 206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5"/>
                  <a:gd name="T17" fmla="*/ 1226 w 1226"/>
                  <a:gd name="T18" fmla="*/ 415 h 4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5">
                    <a:moveTo>
                      <a:pt x="1226" y="412"/>
                    </a:moveTo>
                    <a:lnTo>
                      <a:pt x="1226" y="41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6" y="412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7" name="Freeform 936"/>
              <p:cNvSpPr>
                <a:spLocks/>
              </p:cNvSpPr>
              <p:nvPr/>
            </p:nvSpPr>
            <p:spPr bwMode="auto">
              <a:xfrm>
                <a:off x="1161" y="1722"/>
                <a:ext cx="613" cy="208"/>
              </a:xfrm>
              <a:custGeom>
                <a:avLst/>
                <a:gdLst>
                  <a:gd name="T0" fmla="*/ 613 w 1226"/>
                  <a:gd name="T1" fmla="*/ 206 h 415"/>
                  <a:gd name="T2" fmla="*/ 613 w 1226"/>
                  <a:gd name="T3" fmla="*/ 208 h 415"/>
                  <a:gd name="T4" fmla="*/ 0 w 1226"/>
                  <a:gd name="T5" fmla="*/ 1 h 415"/>
                  <a:gd name="T6" fmla="*/ 0 w 1226"/>
                  <a:gd name="T7" fmla="*/ 0 h 415"/>
                  <a:gd name="T8" fmla="*/ 613 w 1226"/>
                  <a:gd name="T9" fmla="*/ 206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5"/>
                  <a:gd name="T17" fmla="*/ 1226 w 1226"/>
                  <a:gd name="T18" fmla="*/ 415 h 4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5">
                    <a:moveTo>
                      <a:pt x="1226" y="412"/>
                    </a:moveTo>
                    <a:lnTo>
                      <a:pt x="1226" y="4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6" y="412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8" name="Freeform 937"/>
              <p:cNvSpPr>
                <a:spLocks/>
              </p:cNvSpPr>
              <p:nvPr/>
            </p:nvSpPr>
            <p:spPr bwMode="auto">
              <a:xfrm>
                <a:off x="1161" y="1723"/>
                <a:ext cx="613" cy="208"/>
              </a:xfrm>
              <a:custGeom>
                <a:avLst/>
                <a:gdLst>
                  <a:gd name="T0" fmla="*/ 613 w 1226"/>
                  <a:gd name="T1" fmla="*/ 207 h 415"/>
                  <a:gd name="T2" fmla="*/ 613 w 1226"/>
                  <a:gd name="T3" fmla="*/ 208 h 415"/>
                  <a:gd name="T4" fmla="*/ 1 w 1226"/>
                  <a:gd name="T5" fmla="*/ 2 h 415"/>
                  <a:gd name="T6" fmla="*/ 0 w 1226"/>
                  <a:gd name="T7" fmla="*/ 0 h 415"/>
                  <a:gd name="T8" fmla="*/ 613 w 1226"/>
                  <a:gd name="T9" fmla="*/ 207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5"/>
                  <a:gd name="T17" fmla="*/ 1226 w 1226"/>
                  <a:gd name="T18" fmla="*/ 415 h 4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5">
                    <a:moveTo>
                      <a:pt x="1226" y="413"/>
                    </a:moveTo>
                    <a:lnTo>
                      <a:pt x="1226" y="41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6" y="413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29" name="Freeform 938"/>
              <p:cNvSpPr>
                <a:spLocks/>
              </p:cNvSpPr>
              <p:nvPr/>
            </p:nvSpPr>
            <p:spPr bwMode="auto">
              <a:xfrm>
                <a:off x="1162" y="1724"/>
                <a:ext cx="613" cy="212"/>
              </a:xfrm>
              <a:custGeom>
                <a:avLst/>
                <a:gdLst>
                  <a:gd name="T0" fmla="*/ 612 w 1227"/>
                  <a:gd name="T1" fmla="*/ 206 h 424"/>
                  <a:gd name="T2" fmla="*/ 613 w 1227"/>
                  <a:gd name="T3" fmla="*/ 212 h 424"/>
                  <a:gd name="T4" fmla="*/ 1 w 1227"/>
                  <a:gd name="T5" fmla="*/ 5 h 424"/>
                  <a:gd name="T6" fmla="*/ 0 w 1227"/>
                  <a:gd name="T7" fmla="*/ 0 h 424"/>
                  <a:gd name="T8" fmla="*/ 612 w 1227"/>
                  <a:gd name="T9" fmla="*/ 206 h 4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424"/>
                  <a:gd name="T17" fmla="*/ 1227 w 1227"/>
                  <a:gd name="T18" fmla="*/ 424 h 4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424">
                    <a:moveTo>
                      <a:pt x="1225" y="412"/>
                    </a:moveTo>
                    <a:lnTo>
                      <a:pt x="1227" y="424"/>
                    </a:lnTo>
                    <a:lnTo>
                      <a:pt x="2" y="10"/>
                    </a:lnTo>
                    <a:lnTo>
                      <a:pt x="0" y="0"/>
                    </a:lnTo>
                    <a:lnTo>
                      <a:pt x="1225" y="412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0" name="Freeform 939"/>
              <p:cNvSpPr>
                <a:spLocks/>
              </p:cNvSpPr>
              <p:nvPr/>
            </p:nvSpPr>
            <p:spPr bwMode="auto">
              <a:xfrm>
                <a:off x="1162" y="1724"/>
                <a:ext cx="612" cy="208"/>
              </a:xfrm>
              <a:custGeom>
                <a:avLst/>
                <a:gdLst>
                  <a:gd name="T0" fmla="*/ 612 w 1225"/>
                  <a:gd name="T1" fmla="*/ 206 h 415"/>
                  <a:gd name="T2" fmla="*/ 612 w 1225"/>
                  <a:gd name="T3" fmla="*/ 208 h 415"/>
                  <a:gd name="T4" fmla="*/ 0 w 1225"/>
                  <a:gd name="T5" fmla="*/ 2 h 415"/>
                  <a:gd name="T6" fmla="*/ 0 w 1225"/>
                  <a:gd name="T7" fmla="*/ 0 h 415"/>
                  <a:gd name="T8" fmla="*/ 612 w 1225"/>
                  <a:gd name="T9" fmla="*/ 206 h 4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5"/>
                  <a:gd name="T16" fmla="*/ 0 h 415"/>
                  <a:gd name="T17" fmla="*/ 1225 w 1225"/>
                  <a:gd name="T18" fmla="*/ 415 h 4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5" h="415">
                    <a:moveTo>
                      <a:pt x="1225" y="412"/>
                    </a:moveTo>
                    <a:lnTo>
                      <a:pt x="1225" y="41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5" y="412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1" name="Freeform 940"/>
              <p:cNvSpPr>
                <a:spLocks/>
              </p:cNvSpPr>
              <p:nvPr/>
            </p:nvSpPr>
            <p:spPr bwMode="auto">
              <a:xfrm>
                <a:off x="1162" y="1726"/>
                <a:ext cx="613" cy="208"/>
              </a:xfrm>
              <a:custGeom>
                <a:avLst/>
                <a:gdLst>
                  <a:gd name="T0" fmla="*/ 612 w 1227"/>
                  <a:gd name="T1" fmla="*/ 206 h 416"/>
                  <a:gd name="T2" fmla="*/ 613 w 1227"/>
                  <a:gd name="T3" fmla="*/ 208 h 416"/>
                  <a:gd name="T4" fmla="*/ 0 w 1227"/>
                  <a:gd name="T5" fmla="*/ 1 h 416"/>
                  <a:gd name="T6" fmla="*/ 0 w 1227"/>
                  <a:gd name="T7" fmla="*/ 0 h 416"/>
                  <a:gd name="T8" fmla="*/ 612 w 1227"/>
                  <a:gd name="T9" fmla="*/ 206 h 4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416"/>
                  <a:gd name="T17" fmla="*/ 1227 w 1227"/>
                  <a:gd name="T18" fmla="*/ 416 h 4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416">
                    <a:moveTo>
                      <a:pt x="1225" y="412"/>
                    </a:moveTo>
                    <a:lnTo>
                      <a:pt x="1227" y="41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5" y="412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2" name="Freeform 941"/>
              <p:cNvSpPr>
                <a:spLocks/>
              </p:cNvSpPr>
              <p:nvPr/>
            </p:nvSpPr>
            <p:spPr bwMode="auto">
              <a:xfrm>
                <a:off x="1162" y="1727"/>
                <a:ext cx="613" cy="209"/>
              </a:xfrm>
              <a:custGeom>
                <a:avLst/>
                <a:gdLst>
                  <a:gd name="T0" fmla="*/ 613 w 1227"/>
                  <a:gd name="T1" fmla="*/ 207 h 417"/>
                  <a:gd name="T2" fmla="*/ 613 w 1227"/>
                  <a:gd name="T3" fmla="*/ 209 h 417"/>
                  <a:gd name="T4" fmla="*/ 1 w 1227"/>
                  <a:gd name="T5" fmla="*/ 2 h 417"/>
                  <a:gd name="T6" fmla="*/ 0 w 1227"/>
                  <a:gd name="T7" fmla="*/ 0 h 417"/>
                  <a:gd name="T8" fmla="*/ 613 w 1227"/>
                  <a:gd name="T9" fmla="*/ 207 h 4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417"/>
                  <a:gd name="T17" fmla="*/ 1227 w 1227"/>
                  <a:gd name="T18" fmla="*/ 417 h 4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417">
                    <a:moveTo>
                      <a:pt x="1227" y="414"/>
                    </a:moveTo>
                    <a:lnTo>
                      <a:pt x="1227" y="417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27" y="414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3" name="Freeform 942"/>
              <p:cNvSpPr>
                <a:spLocks/>
              </p:cNvSpPr>
              <p:nvPr/>
            </p:nvSpPr>
            <p:spPr bwMode="auto">
              <a:xfrm>
                <a:off x="1162" y="1729"/>
                <a:ext cx="613" cy="207"/>
              </a:xfrm>
              <a:custGeom>
                <a:avLst/>
                <a:gdLst>
                  <a:gd name="T0" fmla="*/ 613 w 1225"/>
                  <a:gd name="T1" fmla="*/ 206 h 416"/>
                  <a:gd name="T2" fmla="*/ 613 w 1225"/>
                  <a:gd name="T3" fmla="*/ 207 h 416"/>
                  <a:gd name="T4" fmla="*/ 0 w 1225"/>
                  <a:gd name="T5" fmla="*/ 1 h 416"/>
                  <a:gd name="T6" fmla="*/ 0 w 1225"/>
                  <a:gd name="T7" fmla="*/ 0 h 416"/>
                  <a:gd name="T8" fmla="*/ 613 w 1225"/>
                  <a:gd name="T9" fmla="*/ 206 h 4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5"/>
                  <a:gd name="T16" fmla="*/ 0 h 416"/>
                  <a:gd name="T17" fmla="*/ 1225 w 1225"/>
                  <a:gd name="T18" fmla="*/ 416 h 4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5" h="416">
                    <a:moveTo>
                      <a:pt x="1225" y="414"/>
                    </a:moveTo>
                    <a:lnTo>
                      <a:pt x="1225" y="41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25" y="414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4" name="Freeform 943"/>
              <p:cNvSpPr>
                <a:spLocks/>
              </p:cNvSpPr>
              <p:nvPr/>
            </p:nvSpPr>
            <p:spPr bwMode="auto">
              <a:xfrm>
                <a:off x="1162" y="1729"/>
                <a:ext cx="614" cy="213"/>
              </a:xfrm>
              <a:custGeom>
                <a:avLst/>
                <a:gdLst>
                  <a:gd name="T0" fmla="*/ 613 w 1228"/>
                  <a:gd name="T1" fmla="*/ 207 h 425"/>
                  <a:gd name="T2" fmla="*/ 614 w 1228"/>
                  <a:gd name="T3" fmla="*/ 213 h 425"/>
                  <a:gd name="T4" fmla="*/ 1 w 1228"/>
                  <a:gd name="T5" fmla="*/ 5 h 425"/>
                  <a:gd name="T6" fmla="*/ 0 w 1228"/>
                  <a:gd name="T7" fmla="*/ 0 h 425"/>
                  <a:gd name="T8" fmla="*/ 613 w 1228"/>
                  <a:gd name="T9" fmla="*/ 20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8"/>
                  <a:gd name="T16" fmla="*/ 0 h 425"/>
                  <a:gd name="T17" fmla="*/ 1228 w 1228"/>
                  <a:gd name="T18" fmla="*/ 425 h 4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8" h="425">
                    <a:moveTo>
                      <a:pt x="1225" y="414"/>
                    </a:moveTo>
                    <a:lnTo>
                      <a:pt x="1228" y="425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1225" y="414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5" name="Freeform 944"/>
              <p:cNvSpPr>
                <a:spLocks/>
              </p:cNvSpPr>
              <p:nvPr/>
            </p:nvSpPr>
            <p:spPr bwMode="auto">
              <a:xfrm>
                <a:off x="1162" y="1729"/>
                <a:ext cx="614" cy="210"/>
              </a:xfrm>
              <a:custGeom>
                <a:avLst/>
                <a:gdLst>
                  <a:gd name="T0" fmla="*/ 613 w 1226"/>
                  <a:gd name="T1" fmla="*/ 207 h 419"/>
                  <a:gd name="T2" fmla="*/ 614 w 1226"/>
                  <a:gd name="T3" fmla="*/ 210 h 419"/>
                  <a:gd name="T4" fmla="*/ 0 w 1226"/>
                  <a:gd name="T5" fmla="*/ 2 h 419"/>
                  <a:gd name="T6" fmla="*/ 0 w 1226"/>
                  <a:gd name="T7" fmla="*/ 0 h 419"/>
                  <a:gd name="T8" fmla="*/ 613 w 1226"/>
                  <a:gd name="T9" fmla="*/ 207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9"/>
                  <a:gd name="T17" fmla="*/ 1226 w 1226"/>
                  <a:gd name="T18" fmla="*/ 419 h 4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9">
                    <a:moveTo>
                      <a:pt x="1225" y="414"/>
                    </a:moveTo>
                    <a:lnTo>
                      <a:pt x="1226" y="41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5" y="414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6" name="Freeform 945"/>
              <p:cNvSpPr>
                <a:spLocks/>
              </p:cNvSpPr>
              <p:nvPr/>
            </p:nvSpPr>
            <p:spPr bwMode="auto">
              <a:xfrm>
                <a:off x="1162" y="1731"/>
                <a:ext cx="614" cy="210"/>
              </a:xfrm>
              <a:custGeom>
                <a:avLst/>
                <a:gdLst>
                  <a:gd name="T0" fmla="*/ 614 w 1226"/>
                  <a:gd name="T1" fmla="*/ 208 h 419"/>
                  <a:gd name="T2" fmla="*/ 614 w 1226"/>
                  <a:gd name="T3" fmla="*/ 210 h 419"/>
                  <a:gd name="T4" fmla="*/ 1 w 1226"/>
                  <a:gd name="T5" fmla="*/ 2 h 419"/>
                  <a:gd name="T6" fmla="*/ 0 w 1226"/>
                  <a:gd name="T7" fmla="*/ 0 h 419"/>
                  <a:gd name="T8" fmla="*/ 614 w 1226"/>
                  <a:gd name="T9" fmla="*/ 208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9"/>
                  <a:gd name="T17" fmla="*/ 1226 w 1226"/>
                  <a:gd name="T18" fmla="*/ 419 h 4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9">
                    <a:moveTo>
                      <a:pt x="1226" y="416"/>
                    </a:moveTo>
                    <a:lnTo>
                      <a:pt x="1226" y="41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26" y="416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7" name="Freeform 946"/>
              <p:cNvSpPr>
                <a:spLocks/>
              </p:cNvSpPr>
              <p:nvPr/>
            </p:nvSpPr>
            <p:spPr bwMode="auto">
              <a:xfrm>
                <a:off x="1163" y="1733"/>
                <a:ext cx="613" cy="209"/>
              </a:xfrm>
              <a:custGeom>
                <a:avLst/>
                <a:gdLst>
                  <a:gd name="T0" fmla="*/ 612 w 1226"/>
                  <a:gd name="T1" fmla="*/ 208 h 418"/>
                  <a:gd name="T2" fmla="*/ 613 w 1226"/>
                  <a:gd name="T3" fmla="*/ 209 h 418"/>
                  <a:gd name="T4" fmla="*/ 1 w 1226"/>
                  <a:gd name="T5" fmla="*/ 2 h 418"/>
                  <a:gd name="T6" fmla="*/ 0 w 1226"/>
                  <a:gd name="T7" fmla="*/ 0 h 418"/>
                  <a:gd name="T8" fmla="*/ 612 w 1226"/>
                  <a:gd name="T9" fmla="*/ 208 h 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8"/>
                  <a:gd name="T17" fmla="*/ 1226 w 1226"/>
                  <a:gd name="T18" fmla="*/ 418 h 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8">
                    <a:moveTo>
                      <a:pt x="1224" y="415"/>
                    </a:moveTo>
                    <a:lnTo>
                      <a:pt x="1226" y="418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4" y="415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8" name="Freeform 947"/>
              <p:cNvSpPr>
                <a:spLocks/>
              </p:cNvSpPr>
              <p:nvPr/>
            </p:nvSpPr>
            <p:spPr bwMode="auto">
              <a:xfrm>
                <a:off x="1164" y="1734"/>
                <a:ext cx="614" cy="213"/>
              </a:xfrm>
              <a:custGeom>
                <a:avLst/>
                <a:gdLst>
                  <a:gd name="T0" fmla="*/ 613 w 1228"/>
                  <a:gd name="T1" fmla="*/ 208 h 425"/>
                  <a:gd name="T2" fmla="*/ 614 w 1228"/>
                  <a:gd name="T3" fmla="*/ 213 h 425"/>
                  <a:gd name="T4" fmla="*/ 2 w 1228"/>
                  <a:gd name="T5" fmla="*/ 4 h 425"/>
                  <a:gd name="T6" fmla="*/ 0 w 1228"/>
                  <a:gd name="T7" fmla="*/ 0 h 425"/>
                  <a:gd name="T8" fmla="*/ 613 w 1228"/>
                  <a:gd name="T9" fmla="*/ 208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8"/>
                  <a:gd name="T16" fmla="*/ 0 h 425"/>
                  <a:gd name="T17" fmla="*/ 1228 w 1228"/>
                  <a:gd name="T18" fmla="*/ 425 h 4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8" h="425">
                    <a:moveTo>
                      <a:pt x="1225" y="415"/>
                    </a:moveTo>
                    <a:lnTo>
                      <a:pt x="1228" y="425"/>
                    </a:lnTo>
                    <a:lnTo>
                      <a:pt x="4" y="8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39" name="Freeform 948"/>
              <p:cNvSpPr>
                <a:spLocks/>
              </p:cNvSpPr>
              <p:nvPr/>
            </p:nvSpPr>
            <p:spPr bwMode="auto">
              <a:xfrm>
                <a:off x="1164" y="1734"/>
                <a:ext cx="613" cy="210"/>
              </a:xfrm>
              <a:custGeom>
                <a:avLst/>
                <a:gdLst>
                  <a:gd name="T0" fmla="*/ 612 w 1227"/>
                  <a:gd name="T1" fmla="*/ 208 h 419"/>
                  <a:gd name="T2" fmla="*/ 613 w 1227"/>
                  <a:gd name="T3" fmla="*/ 210 h 419"/>
                  <a:gd name="T4" fmla="*/ 0 w 1227"/>
                  <a:gd name="T5" fmla="*/ 2 h 419"/>
                  <a:gd name="T6" fmla="*/ 0 w 1227"/>
                  <a:gd name="T7" fmla="*/ 0 h 419"/>
                  <a:gd name="T8" fmla="*/ 612 w 1227"/>
                  <a:gd name="T9" fmla="*/ 208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419"/>
                  <a:gd name="T17" fmla="*/ 1227 w 1227"/>
                  <a:gd name="T18" fmla="*/ 419 h 4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419">
                    <a:moveTo>
                      <a:pt x="1225" y="415"/>
                    </a:moveTo>
                    <a:lnTo>
                      <a:pt x="1227" y="41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0" name="Freeform 949"/>
              <p:cNvSpPr>
                <a:spLocks/>
              </p:cNvSpPr>
              <p:nvPr/>
            </p:nvSpPr>
            <p:spPr bwMode="auto">
              <a:xfrm>
                <a:off x="1164" y="1736"/>
                <a:ext cx="613" cy="209"/>
              </a:xfrm>
              <a:custGeom>
                <a:avLst/>
                <a:gdLst>
                  <a:gd name="T0" fmla="*/ 613 w 1227"/>
                  <a:gd name="T1" fmla="*/ 208 h 419"/>
                  <a:gd name="T2" fmla="*/ 613 w 1227"/>
                  <a:gd name="T3" fmla="*/ 209 h 419"/>
                  <a:gd name="T4" fmla="*/ 1 w 1227"/>
                  <a:gd name="T5" fmla="*/ 2 h 419"/>
                  <a:gd name="T6" fmla="*/ 0 w 1227"/>
                  <a:gd name="T7" fmla="*/ 0 h 419"/>
                  <a:gd name="T8" fmla="*/ 613 w 1227"/>
                  <a:gd name="T9" fmla="*/ 208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419"/>
                  <a:gd name="T17" fmla="*/ 1227 w 1227"/>
                  <a:gd name="T18" fmla="*/ 419 h 4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419">
                    <a:moveTo>
                      <a:pt x="1227" y="416"/>
                    </a:moveTo>
                    <a:lnTo>
                      <a:pt x="1227" y="419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27" y="41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1" name="Freeform 950"/>
              <p:cNvSpPr>
                <a:spLocks/>
              </p:cNvSpPr>
              <p:nvPr/>
            </p:nvSpPr>
            <p:spPr bwMode="auto">
              <a:xfrm>
                <a:off x="1165" y="1738"/>
                <a:ext cx="613" cy="209"/>
              </a:xfrm>
              <a:custGeom>
                <a:avLst/>
                <a:gdLst>
                  <a:gd name="T0" fmla="*/ 613 w 1226"/>
                  <a:gd name="T1" fmla="*/ 208 h 418"/>
                  <a:gd name="T2" fmla="*/ 613 w 1226"/>
                  <a:gd name="T3" fmla="*/ 209 h 418"/>
                  <a:gd name="T4" fmla="*/ 1 w 1226"/>
                  <a:gd name="T5" fmla="*/ 1 h 418"/>
                  <a:gd name="T6" fmla="*/ 0 w 1226"/>
                  <a:gd name="T7" fmla="*/ 0 h 418"/>
                  <a:gd name="T8" fmla="*/ 613 w 1226"/>
                  <a:gd name="T9" fmla="*/ 208 h 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8"/>
                  <a:gd name="T17" fmla="*/ 1226 w 1226"/>
                  <a:gd name="T18" fmla="*/ 418 h 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8">
                    <a:moveTo>
                      <a:pt x="1225" y="415"/>
                    </a:moveTo>
                    <a:lnTo>
                      <a:pt x="1226" y="418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CE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2" name="Freeform 951"/>
              <p:cNvSpPr>
                <a:spLocks/>
              </p:cNvSpPr>
              <p:nvPr/>
            </p:nvSpPr>
            <p:spPr bwMode="auto">
              <a:xfrm>
                <a:off x="1166" y="1739"/>
                <a:ext cx="615" cy="212"/>
              </a:xfrm>
              <a:custGeom>
                <a:avLst/>
                <a:gdLst>
                  <a:gd name="T0" fmla="*/ 612 w 1229"/>
                  <a:gd name="T1" fmla="*/ 208 h 426"/>
                  <a:gd name="T2" fmla="*/ 615 w 1229"/>
                  <a:gd name="T3" fmla="*/ 212 h 426"/>
                  <a:gd name="T4" fmla="*/ 3 w 1229"/>
                  <a:gd name="T5" fmla="*/ 4 h 426"/>
                  <a:gd name="T6" fmla="*/ 0 w 1229"/>
                  <a:gd name="T7" fmla="*/ 0 h 426"/>
                  <a:gd name="T8" fmla="*/ 612 w 1229"/>
                  <a:gd name="T9" fmla="*/ 208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9"/>
                  <a:gd name="T16" fmla="*/ 0 h 426"/>
                  <a:gd name="T17" fmla="*/ 1229 w 1229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9" h="426">
                    <a:moveTo>
                      <a:pt x="1224" y="417"/>
                    </a:moveTo>
                    <a:lnTo>
                      <a:pt x="1229" y="426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3" name="Freeform 952"/>
              <p:cNvSpPr>
                <a:spLocks/>
              </p:cNvSpPr>
              <p:nvPr/>
            </p:nvSpPr>
            <p:spPr bwMode="auto">
              <a:xfrm>
                <a:off x="1166" y="1739"/>
                <a:ext cx="613" cy="210"/>
              </a:xfrm>
              <a:custGeom>
                <a:avLst/>
                <a:gdLst>
                  <a:gd name="T0" fmla="*/ 612 w 1226"/>
                  <a:gd name="T1" fmla="*/ 208 h 421"/>
                  <a:gd name="T2" fmla="*/ 613 w 1226"/>
                  <a:gd name="T3" fmla="*/ 210 h 421"/>
                  <a:gd name="T4" fmla="*/ 1 w 1226"/>
                  <a:gd name="T5" fmla="*/ 2 h 421"/>
                  <a:gd name="T6" fmla="*/ 0 w 1226"/>
                  <a:gd name="T7" fmla="*/ 0 h 421"/>
                  <a:gd name="T8" fmla="*/ 612 w 1226"/>
                  <a:gd name="T9" fmla="*/ 208 h 4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21"/>
                  <a:gd name="T17" fmla="*/ 1226 w 1226"/>
                  <a:gd name="T18" fmla="*/ 421 h 4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21">
                    <a:moveTo>
                      <a:pt x="1224" y="417"/>
                    </a:moveTo>
                    <a:lnTo>
                      <a:pt x="1226" y="421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4" name="Freeform 953"/>
              <p:cNvSpPr>
                <a:spLocks/>
              </p:cNvSpPr>
              <p:nvPr/>
            </p:nvSpPr>
            <p:spPr bwMode="auto">
              <a:xfrm>
                <a:off x="1167" y="1740"/>
                <a:ext cx="613" cy="210"/>
              </a:xfrm>
              <a:custGeom>
                <a:avLst/>
                <a:gdLst>
                  <a:gd name="T0" fmla="*/ 612 w 1227"/>
                  <a:gd name="T1" fmla="*/ 209 h 418"/>
                  <a:gd name="T2" fmla="*/ 613 w 1227"/>
                  <a:gd name="T3" fmla="*/ 210 h 418"/>
                  <a:gd name="T4" fmla="*/ 1 w 1227"/>
                  <a:gd name="T5" fmla="*/ 2 h 418"/>
                  <a:gd name="T6" fmla="*/ 0 w 1227"/>
                  <a:gd name="T7" fmla="*/ 0 h 418"/>
                  <a:gd name="T8" fmla="*/ 612 w 1227"/>
                  <a:gd name="T9" fmla="*/ 209 h 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418"/>
                  <a:gd name="T17" fmla="*/ 1227 w 1227"/>
                  <a:gd name="T18" fmla="*/ 418 h 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418">
                    <a:moveTo>
                      <a:pt x="1225" y="417"/>
                    </a:moveTo>
                    <a:lnTo>
                      <a:pt x="1227" y="41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25" y="417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5" name="Freeform 954"/>
              <p:cNvSpPr>
                <a:spLocks/>
              </p:cNvSpPr>
              <p:nvPr/>
            </p:nvSpPr>
            <p:spPr bwMode="auto">
              <a:xfrm>
                <a:off x="1167" y="1742"/>
                <a:ext cx="614" cy="209"/>
              </a:xfrm>
              <a:custGeom>
                <a:avLst/>
                <a:gdLst>
                  <a:gd name="T0" fmla="*/ 613 w 1226"/>
                  <a:gd name="T1" fmla="*/ 207 h 419"/>
                  <a:gd name="T2" fmla="*/ 614 w 1226"/>
                  <a:gd name="T3" fmla="*/ 209 h 419"/>
                  <a:gd name="T4" fmla="*/ 1 w 1226"/>
                  <a:gd name="T5" fmla="*/ 1 h 419"/>
                  <a:gd name="T6" fmla="*/ 0 w 1226"/>
                  <a:gd name="T7" fmla="*/ 0 h 419"/>
                  <a:gd name="T8" fmla="*/ 613 w 1226"/>
                  <a:gd name="T9" fmla="*/ 207 h 4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19"/>
                  <a:gd name="T17" fmla="*/ 1226 w 1226"/>
                  <a:gd name="T18" fmla="*/ 419 h 4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19">
                    <a:moveTo>
                      <a:pt x="1225" y="415"/>
                    </a:moveTo>
                    <a:lnTo>
                      <a:pt x="1226" y="419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225" y="415"/>
                    </a:lnTo>
                    <a:close/>
                  </a:path>
                </a:pathLst>
              </a:custGeom>
              <a:solidFill>
                <a:srgbClr val="C6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6" name="Freeform 955"/>
              <p:cNvSpPr>
                <a:spLocks/>
              </p:cNvSpPr>
              <p:nvPr/>
            </p:nvSpPr>
            <p:spPr bwMode="auto">
              <a:xfrm>
                <a:off x="1168" y="1743"/>
                <a:ext cx="615" cy="212"/>
              </a:xfrm>
              <a:custGeom>
                <a:avLst/>
                <a:gdLst>
                  <a:gd name="T0" fmla="*/ 612 w 1229"/>
                  <a:gd name="T1" fmla="*/ 208 h 425"/>
                  <a:gd name="T2" fmla="*/ 615 w 1229"/>
                  <a:gd name="T3" fmla="*/ 212 h 425"/>
                  <a:gd name="T4" fmla="*/ 3 w 1229"/>
                  <a:gd name="T5" fmla="*/ 4 h 425"/>
                  <a:gd name="T6" fmla="*/ 0 w 1229"/>
                  <a:gd name="T7" fmla="*/ 0 h 425"/>
                  <a:gd name="T8" fmla="*/ 612 w 1229"/>
                  <a:gd name="T9" fmla="*/ 208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9"/>
                  <a:gd name="T16" fmla="*/ 0 h 425"/>
                  <a:gd name="T17" fmla="*/ 1229 w 1229"/>
                  <a:gd name="T18" fmla="*/ 425 h 4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9" h="425">
                    <a:moveTo>
                      <a:pt x="1224" y="417"/>
                    </a:moveTo>
                    <a:lnTo>
                      <a:pt x="1229" y="425"/>
                    </a:lnTo>
                    <a:lnTo>
                      <a:pt x="5" y="8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7" name="Freeform 956"/>
              <p:cNvSpPr>
                <a:spLocks/>
              </p:cNvSpPr>
              <p:nvPr/>
            </p:nvSpPr>
            <p:spPr bwMode="auto">
              <a:xfrm>
                <a:off x="1168" y="1743"/>
                <a:ext cx="613" cy="211"/>
              </a:xfrm>
              <a:custGeom>
                <a:avLst/>
                <a:gdLst>
                  <a:gd name="T0" fmla="*/ 612 w 1226"/>
                  <a:gd name="T1" fmla="*/ 209 h 422"/>
                  <a:gd name="T2" fmla="*/ 613 w 1226"/>
                  <a:gd name="T3" fmla="*/ 211 h 422"/>
                  <a:gd name="T4" fmla="*/ 1 w 1226"/>
                  <a:gd name="T5" fmla="*/ 3 h 422"/>
                  <a:gd name="T6" fmla="*/ 0 w 1226"/>
                  <a:gd name="T7" fmla="*/ 0 h 422"/>
                  <a:gd name="T8" fmla="*/ 612 w 1226"/>
                  <a:gd name="T9" fmla="*/ 209 h 4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6"/>
                  <a:gd name="T16" fmla="*/ 0 h 422"/>
                  <a:gd name="T17" fmla="*/ 1226 w 1226"/>
                  <a:gd name="T18" fmla="*/ 422 h 4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6" h="422">
                    <a:moveTo>
                      <a:pt x="1224" y="417"/>
                    </a:moveTo>
                    <a:lnTo>
                      <a:pt x="1226" y="422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8" name="Freeform 957"/>
              <p:cNvSpPr>
                <a:spLocks/>
              </p:cNvSpPr>
              <p:nvPr/>
            </p:nvSpPr>
            <p:spPr bwMode="auto">
              <a:xfrm>
                <a:off x="1169" y="1745"/>
                <a:ext cx="614" cy="210"/>
              </a:xfrm>
              <a:custGeom>
                <a:avLst/>
                <a:gdLst>
                  <a:gd name="T0" fmla="*/ 613 w 1228"/>
                  <a:gd name="T1" fmla="*/ 209 h 420"/>
                  <a:gd name="T2" fmla="*/ 614 w 1228"/>
                  <a:gd name="T3" fmla="*/ 210 h 420"/>
                  <a:gd name="T4" fmla="*/ 2 w 1228"/>
                  <a:gd name="T5" fmla="*/ 2 h 420"/>
                  <a:gd name="T6" fmla="*/ 0 w 1228"/>
                  <a:gd name="T7" fmla="*/ 0 h 420"/>
                  <a:gd name="T8" fmla="*/ 613 w 1228"/>
                  <a:gd name="T9" fmla="*/ 209 h 4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8"/>
                  <a:gd name="T16" fmla="*/ 0 h 420"/>
                  <a:gd name="T17" fmla="*/ 1228 w 1228"/>
                  <a:gd name="T18" fmla="*/ 420 h 4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8" h="420">
                    <a:moveTo>
                      <a:pt x="1225" y="417"/>
                    </a:moveTo>
                    <a:lnTo>
                      <a:pt x="1228" y="42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225" y="417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49" name="Freeform 958"/>
              <p:cNvSpPr>
                <a:spLocks/>
              </p:cNvSpPr>
              <p:nvPr/>
            </p:nvSpPr>
            <p:spPr bwMode="auto">
              <a:xfrm>
                <a:off x="1171" y="1747"/>
                <a:ext cx="615" cy="213"/>
              </a:xfrm>
              <a:custGeom>
                <a:avLst/>
                <a:gdLst>
                  <a:gd name="T0" fmla="*/ 612 w 1229"/>
                  <a:gd name="T1" fmla="*/ 209 h 425"/>
                  <a:gd name="T2" fmla="*/ 615 w 1229"/>
                  <a:gd name="T3" fmla="*/ 213 h 425"/>
                  <a:gd name="T4" fmla="*/ 3 w 1229"/>
                  <a:gd name="T5" fmla="*/ 4 h 425"/>
                  <a:gd name="T6" fmla="*/ 0 w 1229"/>
                  <a:gd name="T7" fmla="*/ 0 h 425"/>
                  <a:gd name="T8" fmla="*/ 612 w 1229"/>
                  <a:gd name="T9" fmla="*/ 209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9"/>
                  <a:gd name="T16" fmla="*/ 0 h 425"/>
                  <a:gd name="T17" fmla="*/ 1229 w 1229"/>
                  <a:gd name="T18" fmla="*/ 425 h 4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9" h="425">
                    <a:moveTo>
                      <a:pt x="1224" y="417"/>
                    </a:moveTo>
                    <a:lnTo>
                      <a:pt x="1229" y="425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0" name="Freeform 959"/>
              <p:cNvSpPr>
                <a:spLocks/>
              </p:cNvSpPr>
              <p:nvPr/>
            </p:nvSpPr>
            <p:spPr bwMode="auto">
              <a:xfrm>
                <a:off x="1171" y="1747"/>
                <a:ext cx="614" cy="210"/>
              </a:xfrm>
              <a:custGeom>
                <a:avLst/>
                <a:gdLst>
                  <a:gd name="T0" fmla="*/ 612 w 1228"/>
                  <a:gd name="T1" fmla="*/ 209 h 420"/>
                  <a:gd name="T2" fmla="*/ 614 w 1228"/>
                  <a:gd name="T3" fmla="*/ 210 h 420"/>
                  <a:gd name="T4" fmla="*/ 1 w 1228"/>
                  <a:gd name="T5" fmla="*/ 2 h 420"/>
                  <a:gd name="T6" fmla="*/ 0 w 1228"/>
                  <a:gd name="T7" fmla="*/ 0 h 420"/>
                  <a:gd name="T8" fmla="*/ 612 w 1228"/>
                  <a:gd name="T9" fmla="*/ 209 h 4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8"/>
                  <a:gd name="T16" fmla="*/ 0 h 420"/>
                  <a:gd name="T17" fmla="*/ 1228 w 1228"/>
                  <a:gd name="T18" fmla="*/ 420 h 4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8" h="420">
                    <a:moveTo>
                      <a:pt x="1224" y="417"/>
                    </a:moveTo>
                    <a:lnTo>
                      <a:pt x="1228" y="420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4" y="417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1" name="Freeform 960"/>
              <p:cNvSpPr>
                <a:spLocks/>
              </p:cNvSpPr>
              <p:nvPr/>
            </p:nvSpPr>
            <p:spPr bwMode="auto">
              <a:xfrm>
                <a:off x="1172" y="1749"/>
                <a:ext cx="614" cy="211"/>
              </a:xfrm>
              <a:custGeom>
                <a:avLst/>
                <a:gdLst>
                  <a:gd name="T0" fmla="*/ 614 w 1228"/>
                  <a:gd name="T1" fmla="*/ 209 h 422"/>
                  <a:gd name="T2" fmla="*/ 614 w 1228"/>
                  <a:gd name="T3" fmla="*/ 211 h 422"/>
                  <a:gd name="T4" fmla="*/ 2 w 1228"/>
                  <a:gd name="T5" fmla="*/ 2 h 422"/>
                  <a:gd name="T6" fmla="*/ 0 w 1228"/>
                  <a:gd name="T7" fmla="*/ 0 h 422"/>
                  <a:gd name="T8" fmla="*/ 614 w 1228"/>
                  <a:gd name="T9" fmla="*/ 209 h 4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8"/>
                  <a:gd name="T16" fmla="*/ 0 h 422"/>
                  <a:gd name="T17" fmla="*/ 1228 w 1228"/>
                  <a:gd name="T18" fmla="*/ 422 h 4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8" h="422">
                    <a:moveTo>
                      <a:pt x="1227" y="417"/>
                    </a:moveTo>
                    <a:lnTo>
                      <a:pt x="1228" y="422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1227" y="417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2" name="Freeform 961"/>
              <p:cNvSpPr>
                <a:spLocks/>
              </p:cNvSpPr>
              <p:nvPr/>
            </p:nvSpPr>
            <p:spPr bwMode="auto">
              <a:xfrm>
                <a:off x="1173" y="1750"/>
                <a:ext cx="616" cy="212"/>
              </a:xfrm>
              <a:custGeom>
                <a:avLst/>
                <a:gdLst>
                  <a:gd name="T0" fmla="*/ 612 w 1231"/>
                  <a:gd name="T1" fmla="*/ 209 h 423"/>
                  <a:gd name="T2" fmla="*/ 616 w 1231"/>
                  <a:gd name="T3" fmla="*/ 212 h 423"/>
                  <a:gd name="T4" fmla="*/ 3 w 1231"/>
                  <a:gd name="T5" fmla="*/ 2 h 423"/>
                  <a:gd name="T6" fmla="*/ 0 w 1231"/>
                  <a:gd name="T7" fmla="*/ 0 h 423"/>
                  <a:gd name="T8" fmla="*/ 612 w 1231"/>
                  <a:gd name="T9" fmla="*/ 209 h 4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423"/>
                  <a:gd name="T17" fmla="*/ 1231 w 1231"/>
                  <a:gd name="T18" fmla="*/ 423 h 4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423">
                    <a:moveTo>
                      <a:pt x="1224" y="418"/>
                    </a:moveTo>
                    <a:lnTo>
                      <a:pt x="1231" y="423"/>
                    </a:lnTo>
                    <a:lnTo>
                      <a:pt x="6" y="4"/>
                    </a:lnTo>
                    <a:lnTo>
                      <a:pt x="0" y="0"/>
                    </a:lnTo>
                    <a:lnTo>
                      <a:pt x="1224" y="418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3" name="Freeform 962"/>
              <p:cNvSpPr>
                <a:spLocks/>
              </p:cNvSpPr>
              <p:nvPr/>
            </p:nvSpPr>
            <p:spPr bwMode="auto">
              <a:xfrm>
                <a:off x="1177" y="1753"/>
                <a:ext cx="615" cy="212"/>
              </a:xfrm>
              <a:custGeom>
                <a:avLst/>
                <a:gdLst>
                  <a:gd name="T0" fmla="*/ 612 w 1231"/>
                  <a:gd name="T1" fmla="*/ 210 h 424"/>
                  <a:gd name="T2" fmla="*/ 615 w 1231"/>
                  <a:gd name="T3" fmla="*/ 212 h 424"/>
                  <a:gd name="T4" fmla="*/ 3 w 1231"/>
                  <a:gd name="T5" fmla="*/ 3 h 424"/>
                  <a:gd name="T6" fmla="*/ 0 w 1231"/>
                  <a:gd name="T7" fmla="*/ 0 h 424"/>
                  <a:gd name="T8" fmla="*/ 612 w 1231"/>
                  <a:gd name="T9" fmla="*/ 210 h 4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1"/>
                  <a:gd name="T16" fmla="*/ 0 h 424"/>
                  <a:gd name="T17" fmla="*/ 1231 w 1231"/>
                  <a:gd name="T18" fmla="*/ 424 h 4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1" h="424">
                    <a:moveTo>
                      <a:pt x="1225" y="419"/>
                    </a:moveTo>
                    <a:lnTo>
                      <a:pt x="1231" y="424"/>
                    </a:lnTo>
                    <a:lnTo>
                      <a:pt x="7" y="5"/>
                    </a:lnTo>
                    <a:lnTo>
                      <a:pt x="0" y="0"/>
                    </a:lnTo>
                    <a:lnTo>
                      <a:pt x="1225" y="419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4" name="Freeform 963"/>
              <p:cNvSpPr>
                <a:spLocks/>
              </p:cNvSpPr>
              <p:nvPr/>
            </p:nvSpPr>
            <p:spPr bwMode="auto">
              <a:xfrm>
                <a:off x="1180" y="1755"/>
                <a:ext cx="620" cy="213"/>
              </a:xfrm>
              <a:custGeom>
                <a:avLst/>
                <a:gdLst>
                  <a:gd name="T0" fmla="*/ 612 w 1239"/>
                  <a:gd name="T1" fmla="*/ 210 h 426"/>
                  <a:gd name="T2" fmla="*/ 620 w 1239"/>
                  <a:gd name="T3" fmla="*/ 213 h 426"/>
                  <a:gd name="T4" fmla="*/ 8 w 1239"/>
                  <a:gd name="T5" fmla="*/ 3 h 426"/>
                  <a:gd name="T6" fmla="*/ 0 w 1239"/>
                  <a:gd name="T7" fmla="*/ 0 h 426"/>
                  <a:gd name="T8" fmla="*/ 612 w 1239"/>
                  <a:gd name="T9" fmla="*/ 210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426"/>
                  <a:gd name="T17" fmla="*/ 1239 w 1239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426">
                    <a:moveTo>
                      <a:pt x="1224" y="419"/>
                    </a:moveTo>
                    <a:lnTo>
                      <a:pt x="1239" y="426"/>
                    </a:lnTo>
                    <a:lnTo>
                      <a:pt x="15" y="7"/>
                    </a:lnTo>
                    <a:lnTo>
                      <a:pt x="0" y="0"/>
                    </a:lnTo>
                    <a:lnTo>
                      <a:pt x="1224" y="419"/>
                    </a:lnTo>
                    <a:close/>
                  </a:path>
                </a:pathLst>
              </a:custGeom>
              <a:solidFill>
                <a:srgbClr val="9D4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5" name="Freeform 964"/>
              <p:cNvSpPr>
                <a:spLocks/>
              </p:cNvSpPr>
              <p:nvPr/>
            </p:nvSpPr>
            <p:spPr bwMode="auto">
              <a:xfrm>
                <a:off x="1218" y="1646"/>
                <a:ext cx="621" cy="194"/>
              </a:xfrm>
              <a:custGeom>
                <a:avLst/>
                <a:gdLst>
                  <a:gd name="T0" fmla="*/ 621 w 1242"/>
                  <a:gd name="T1" fmla="*/ 194 h 387"/>
                  <a:gd name="T2" fmla="*/ 617 w 1242"/>
                  <a:gd name="T3" fmla="*/ 193 h 387"/>
                  <a:gd name="T4" fmla="*/ 0 w 1242"/>
                  <a:gd name="T5" fmla="*/ 0 h 387"/>
                  <a:gd name="T6" fmla="*/ 5 w 1242"/>
                  <a:gd name="T7" fmla="*/ 1 h 387"/>
                  <a:gd name="T8" fmla="*/ 621 w 1242"/>
                  <a:gd name="T9" fmla="*/ 194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2"/>
                  <a:gd name="T16" fmla="*/ 0 h 387"/>
                  <a:gd name="T17" fmla="*/ 1242 w 124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2" h="387">
                    <a:moveTo>
                      <a:pt x="1242" y="387"/>
                    </a:moveTo>
                    <a:lnTo>
                      <a:pt x="1233" y="385"/>
                    </a:lnTo>
                    <a:lnTo>
                      <a:pt x="0" y="0"/>
                    </a:lnTo>
                    <a:lnTo>
                      <a:pt x="9" y="1"/>
                    </a:lnTo>
                    <a:lnTo>
                      <a:pt x="1242" y="387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6" name="Freeform 965"/>
              <p:cNvSpPr>
                <a:spLocks/>
              </p:cNvSpPr>
              <p:nvPr/>
            </p:nvSpPr>
            <p:spPr bwMode="auto">
              <a:xfrm>
                <a:off x="1214" y="1646"/>
                <a:ext cx="621" cy="193"/>
              </a:xfrm>
              <a:custGeom>
                <a:avLst/>
                <a:gdLst>
                  <a:gd name="T0" fmla="*/ 621 w 1241"/>
                  <a:gd name="T1" fmla="*/ 193 h 387"/>
                  <a:gd name="T2" fmla="*/ 617 w 1241"/>
                  <a:gd name="T3" fmla="*/ 193 h 387"/>
                  <a:gd name="T4" fmla="*/ 0 w 1241"/>
                  <a:gd name="T5" fmla="*/ 0 h 387"/>
                  <a:gd name="T6" fmla="*/ 4 w 1241"/>
                  <a:gd name="T7" fmla="*/ 1 h 387"/>
                  <a:gd name="T8" fmla="*/ 621 w 1241"/>
                  <a:gd name="T9" fmla="*/ 193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1"/>
                  <a:gd name="T16" fmla="*/ 0 h 387"/>
                  <a:gd name="T17" fmla="*/ 1241 w 1241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1" h="387">
                    <a:moveTo>
                      <a:pt x="1241" y="387"/>
                    </a:moveTo>
                    <a:lnTo>
                      <a:pt x="1233" y="38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241" y="387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7" name="Freeform 966"/>
              <p:cNvSpPr>
                <a:spLocks/>
              </p:cNvSpPr>
              <p:nvPr/>
            </p:nvSpPr>
            <p:spPr bwMode="auto">
              <a:xfrm>
                <a:off x="1210" y="1646"/>
                <a:ext cx="620" cy="193"/>
              </a:xfrm>
              <a:custGeom>
                <a:avLst/>
                <a:gdLst>
                  <a:gd name="T0" fmla="*/ 620 w 1241"/>
                  <a:gd name="T1" fmla="*/ 193 h 387"/>
                  <a:gd name="T2" fmla="*/ 615 w 1241"/>
                  <a:gd name="T3" fmla="*/ 193 h 387"/>
                  <a:gd name="T4" fmla="*/ 0 w 1241"/>
                  <a:gd name="T5" fmla="*/ 0 h 387"/>
                  <a:gd name="T6" fmla="*/ 4 w 1241"/>
                  <a:gd name="T7" fmla="*/ 0 h 387"/>
                  <a:gd name="T8" fmla="*/ 620 w 1241"/>
                  <a:gd name="T9" fmla="*/ 193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1"/>
                  <a:gd name="T16" fmla="*/ 0 h 387"/>
                  <a:gd name="T17" fmla="*/ 1241 w 1241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1" h="387">
                    <a:moveTo>
                      <a:pt x="1241" y="386"/>
                    </a:moveTo>
                    <a:lnTo>
                      <a:pt x="1231" y="387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241" y="386"/>
                    </a:lnTo>
                    <a:close/>
                  </a:path>
                </a:pathLst>
              </a:custGeom>
              <a:solidFill>
                <a:srgbClr val="81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8" name="Freeform 967"/>
              <p:cNvSpPr>
                <a:spLocks/>
              </p:cNvSpPr>
              <p:nvPr/>
            </p:nvSpPr>
            <p:spPr bwMode="auto">
              <a:xfrm>
                <a:off x="1205" y="1646"/>
                <a:ext cx="620" cy="194"/>
              </a:xfrm>
              <a:custGeom>
                <a:avLst/>
                <a:gdLst>
                  <a:gd name="T0" fmla="*/ 620 w 1241"/>
                  <a:gd name="T1" fmla="*/ 193 h 389"/>
                  <a:gd name="T2" fmla="*/ 616 w 1241"/>
                  <a:gd name="T3" fmla="*/ 194 h 389"/>
                  <a:gd name="T4" fmla="*/ 0 w 1241"/>
                  <a:gd name="T5" fmla="*/ 1 h 389"/>
                  <a:gd name="T6" fmla="*/ 5 w 1241"/>
                  <a:gd name="T7" fmla="*/ 0 h 389"/>
                  <a:gd name="T8" fmla="*/ 620 w 1241"/>
                  <a:gd name="T9" fmla="*/ 19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1"/>
                  <a:gd name="T16" fmla="*/ 0 h 389"/>
                  <a:gd name="T17" fmla="*/ 1241 w 1241"/>
                  <a:gd name="T18" fmla="*/ 389 h 3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1" h="389">
                    <a:moveTo>
                      <a:pt x="1241" y="387"/>
                    </a:moveTo>
                    <a:lnTo>
                      <a:pt x="1233" y="389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241" y="387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59" name="Freeform 968"/>
              <p:cNvSpPr>
                <a:spLocks/>
              </p:cNvSpPr>
              <p:nvPr/>
            </p:nvSpPr>
            <p:spPr bwMode="auto">
              <a:xfrm>
                <a:off x="1207" y="1646"/>
                <a:ext cx="618" cy="194"/>
              </a:xfrm>
              <a:custGeom>
                <a:avLst/>
                <a:gdLst>
                  <a:gd name="T0" fmla="*/ 618 w 1236"/>
                  <a:gd name="T1" fmla="*/ 193 h 389"/>
                  <a:gd name="T2" fmla="*/ 616 w 1236"/>
                  <a:gd name="T3" fmla="*/ 194 h 389"/>
                  <a:gd name="T4" fmla="*/ 0 w 1236"/>
                  <a:gd name="T5" fmla="*/ 1 h 389"/>
                  <a:gd name="T6" fmla="*/ 2 w 1236"/>
                  <a:gd name="T7" fmla="*/ 0 h 389"/>
                  <a:gd name="T8" fmla="*/ 618 w 1236"/>
                  <a:gd name="T9" fmla="*/ 193 h 3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6"/>
                  <a:gd name="T16" fmla="*/ 0 h 389"/>
                  <a:gd name="T17" fmla="*/ 1236 w 1236"/>
                  <a:gd name="T18" fmla="*/ 389 h 3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6" h="389">
                    <a:moveTo>
                      <a:pt x="1236" y="387"/>
                    </a:moveTo>
                    <a:lnTo>
                      <a:pt x="1231" y="389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236" y="387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60" name="Freeform 969"/>
              <p:cNvSpPr>
                <a:spLocks/>
              </p:cNvSpPr>
              <p:nvPr/>
            </p:nvSpPr>
            <p:spPr bwMode="auto">
              <a:xfrm>
                <a:off x="1205" y="1646"/>
                <a:ext cx="618" cy="194"/>
              </a:xfrm>
              <a:custGeom>
                <a:avLst/>
                <a:gdLst>
                  <a:gd name="T0" fmla="*/ 618 w 1236"/>
                  <a:gd name="T1" fmla="*/ 194 h 387"/>
                  <a:gd name="T2" fmla="*/ 617 w 1236"/>
                  <a:gd name="T3" fmla="*/ 194 h 387"/>
                  <a:gd name="T4" fmla="*/ 0 w 1236"/>
                  <a:gd name="T5" fmla="*/ 0 h 387"/>
                  <a:gd name="T6" fmla="*/ 2 w 1236"/>
                  <a:gd name="T7" fmla="*/ 0 h 387"/>
                  <a:gd name="T8" fmla="*/ 618 w 1236"/>
                  <a:gd name="T9" fmla="*/ 194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6"/>
                  <a:gd name="T16" fmla="*/ 0 h 387"/>
                  <a:gd name="T17" fmla="*/ 1236 w 1236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6" h="387">
                    <a:moveTo>
                      <a:pt x="1236" y="387"/>
                    </a:moveTo>
                    <a:lnTo>
                      <a:pt x="1233" y="387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236" y="387"/>
                    </a:lnTo>
                    <a:close/>
                  </a:path>
                </a:pathLst>
              </a:custGeom>
              <a:solidFill>
                <a:srgbClr val="92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61" name="Freeform 970"/>
              <p:cNvSpPr>
                <a:spLocks/>
              </p:cNvSpPr>
              <p:nvPr/>
            </p:nvSpPr>
            <p:spPr bwMode="auto">
              <a:xfrm>
                <a:off x="1773" y="1838"/>
                <a:ext cx="92" cy="131"/>
              </a:xfrm>
              <a:custGeom>
                <a:avLst/>
                <a:gdLst>
                  <a:gd name="T0" fmla="*/ 44 w 183"/>
                  <a:gd name="T1" fmla="*/ 3 h 261"/>
                  <a:gd name="T2" fmla="*/ 34 w 183"/>
                  <a:gd name="T3" fmla="*/ 8 h 261"/>
                  <a:gd name="T4" fmla="*/ 26 w 183"/>
                  <a:gd name="T5" fmla="*/ 16 h 261"/>
                  <a:gd name="T6" fmla="*/ 19 w 183"/>
                  <a:gd name="T7" fmla="*/ 25 h 261"/>
                  <a:gd name="T8" fmla="*/ 12 w 183"/>
                  <a:gd name="T9" fmla="*/ 36 h 261"/>
                  <a:gd name="T10" fmla="*/ 7 w 183"/>
                  <a:gd name="T11" fmla="*/ 47 h 261"/>
                  <a:gd name="T12" fmla="*/ 4 w 183"/>
                  <a:gd name="T13" fmla="*/ 60 h 261"/>
                  <a:gd name="T14" fmla="*/ 1 w 183"/>
                  <a:gd name="T15" fmla="*/ 73 h 261"/>
                  <a:gd name="T16" fmla="*/ 1 w 183"/>
                  <a:gd name="T17" fmla="*/ 86 h 261"/>
                  <a:gd name="T18" fmla="*/ 2 w 183"/>
                  <a:gd name="T19" fmla="*/ 98 h 261"/>
                  <a:gd name="T20" fmla="*/ 5 w 183"/>
                  <a:gd name="T21" fmla="*/ 109 h 261"/>
                  <a:gd name="T22" fmla="*/ 10 w 183"/>
                  <a:gd name="T23" fmla="*/ 117 h 261"/>
                  <a:gd name="T24" fmla="*/ 16 w 183"/>
                  <a:gd name="T25" fmla="*/ 124 h 261"/>
                  <a:gd name="T26" fmla="*/ 24 w 183"/>
                  <a:gd name="T27" fmla="*/ 129 h 261"/>
                  <a:gd name="T28" fmla="*/ 31 w 183"/>
                  <a:gd name="T29" fmla="*/ 131 h 261"/>
                  <a:gd name="T30" fmla="*/ 40 w 183"/>
                  <a:gd name="T31" fmla="*/ 131 h 261"/>
                  <a:gd name="T32" fmla="*/ 49 w 183"/>
                  <a:gd name="T33" fmla="*/ 127 h 261"/>
                  <a:gd name="T34" fmla="*/ 59 w 183"/>
                  <a:gd name="T35" fmla="*/ 122 h 261"/>
                  <a:gd name="T36" fmla="*/ 66 w 183"/>
                  <a:gd name="T37" fmla="*/ 115 h 261"/>
                  <a:gd name="T38" fmla="*/ 73 w 183"/>
                  <a:gd name="T39" fmla="*/ 106 h 261"/>
                  <a:gd name="T40" fmla="*/ 80 w 183"/>
                  <a:gd name="T41" fmla="*/ 95 h 261"/>
                  <a:gd name="T42" fmla="*/ 85 w 183"/>
                  <a:gd name="T43" fmla="*/ 83 h 261"/>
                  <a:gd name="T44" fmla="*/ 88 w 183"/>
                  <a:gd name="T45" fmla="*/ 72 h 261"/>
                  <a:gd name="T46" fmla="*/ 91 w 183"/>
                  <a:gd name="T47" fmla="*/ 58 h 261"/>
                  <a:gd name="T48" fmla="*/ 91 w 183"/>
                  <a:gd name="T49" fmla="*/ 45 h 261"/>
                  <a:gd name="T50" fmla="*/ 90 w 183"/>
                  <a:gd name="T51" fmla="*/ 33 h 261"/>
                  <a:gd name="T52" fmla="*/ 87 w 183"/>
                  <a:gd name="T53" fmla="*/ 23 h 261"/>
                  <a:gd name="T54" fmla="*/ 83 w 183"/>
                  <a:gd name="T55" fmla="*/ 14 h 261"/>
                  <a:gd name="T56" fmla="*/ 77 w 183"/>
                  <a:gd name="T57" fmla="*/ 8 h 261"/>
                  <a:gd name="T58" fmla="*/ 69 w 183"/>
                  <a:gd name="T59" fmla="*/ 3 h 261"/>
                  <a:gd name="T60" fmla="*/ 62 w 183"/>
                  <a:gd name="T61" fmla="*/ 1 h 261"/>
                  <a:gd name="T62" fmla="*/ 53 w 183"/>
                  <a:gd name="T63" fmla="*/ 1 h 26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3"/>
                  <a:gd name="T97" fmla="*/ 0 h 261"/>
                  <a:gd name="T98" fmla="*/ 183 w 183"/>
                  <a:gd name="T99" fmla="*/ 261 h 26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3" h="261">
                    <a:moveTo>
                      <a:pt x="97" y="3"/>
                    </a:moveTo>
                    <a:lnTo>
                      <a:pt x="87" y="6"/>
                    </a:lnTo>
                    <a:lnTo>
                      <a:pt x="78" y="11"/>
                    </a:lnTo>
                    <a:lnTo>
                      <a:pt x="68" y="16"/>
                    </a:lnTo>
                    <a:lnTo>
                      <a:pt x="60" y="25"/>
                    </a:lnTo>
                    <a:lnTo>
                      <a:pt x="52" y="31"/>
                    </a:lnTo>
                    <a:lnTo>
                      <a:pt x="45" y="41"/>
                    </a:lnTo>
                    <a:lnTo>
                      <a:pt x="37" y="49"/>
                    </a:lnTo>
                    <a:lnTo>
                      <a:pt x="30" y="59"/>
                    </a:lnTo>
                    <a:lnTo>
                      <a:pt x="24" y="71"/>
                    </a:lnTo>
                    <a:lnTo>
                      <a:pt x="19" y="83"/>
                    </a:lnTo>
                    <a:lnTo>
                      <a:pt x="14" y="94"/>
                    </a:lnTo>
                    <a:lnTo>
                      <a:pt x="10" y="108"/>
                    </a:lnTo>
                    <a:lnTo>
                      <a:pt x="7" y="119"/>
                    </a:lnTo>
                    <a:lnTo>
                      <a:pt x="4" y="133"/>
                    </a:lnTo>
                    <a:lnTo>
                      <a:pt x="2" y="146"/>
                    </a:lnTo>
                    <a:lnTo>
                      <a:pt x="0" y="159"/>
                    </a:lnTo>
                    <a:lnTo>
                      <a:pt x="2" y="172"/>
                    </a:lnTo>
                    <a:lnTo>
                      <a:pt x="2" y="184"/>
                    </a:lnTo>
                    <a:lnTo>
                      <a:pt x="4" y="196"/>
                    </a:lnTo>
                    <a:lnTo>
                      <a:pt x="7" y="207"/>
                    </a:lnTo>
                    <a:lnTo>
                      <a:pt x="10" y="217"/>
                    </a:lnTo>
                    <a:lnTo>
                      <a:pt x="15" y="226"/>
                    </a:lnTo>
                    <a:lnTo>
                      <a:pt x="20" y="234"/>
                    </a:lnTo>
                    <a:lnTo>
                      <a:pt x="25" y="242"/>
                    </a:lnTo>
                    <a:lnTo>
                      <a:pt x="32" y="247"/>
                    </a:lnTo>
                    <a:lnTo>
                      <a:pt x="38" y="252"/>
                    </a:lnTo>
                    <a:lnTo>
                      <a:pt x="47" y="257"/>
                    </a:lnTo>
                    <a:lnTo>
                      <a:pt x="53" y="259"/>
                    </a:lnTo>
                    <a:lnTo>
                      <a:pt x="62" y="261"/>
                    </a:lnTo>
                    <a:lnTo>
                      <a:pt x="70" y="261"/>
                    </a:lnTo>
                    <a:lnTo>
                      <a:pt x="80" y="261"/>
                    </a:lnTo>
                    <a:lnTo>
                      <a:pt x="88" y="257"/>
                    </a:lnTo>
                    <a:lnTo>
                      <a:pt x="98" y="254"/>
                    </a:lnTo>
                    <a:lnTo>
                      <a:pt x="107" y="249"/>
                    </a:lnTo>
                    <a:lnTo>
                      <a:pt x="117" y="244"/>
                    </a:lnTo>
                    <a:lnTo>
                      <a:pt x="125" y="237"/>
                    </a:lnTo>
                    <a:lnTo>
                      <a:pt x="132" y="229"/>
                    </a:lnTo>
                    <a:lnTo>
                      <a:pt x="140" y="221"/>
                    </a:lnTo>
                    <a:lnTo>
                      <a:pt x="146" y="211"/>
                    </a:lnTo>
                    <a:lnTo>
                      <a:pt x="153" y="201"/>
                    </a:lnTo>
                    <a:lnTo>
                      <a:pt x="160" y="189"/>
                    </a:lnTo>
                    <a:lnTo>
                      <a:pt x="165" y="179"/>
                    </a:lnTo>
                    <a:lnTo>
                      <a:pt x="170" y="166"/>
                    </a:lnTo>
                    <a:lnTo>
                      <a:pt x="173" y="154"/>
                    </a:lnTo>
                    <a:lnTo>
                      <a:pt x="176" y="143"/>
                    </a:lnTo>
                    <a:lnTo>
                      <a:pt x="180" y="129"/>
                    </a:lnTo>
                    <a:lnTo>
                      <a:pt x="181" y="116"/>
                    </a:lnTo>
                    <a:lnTo>
                      <a:pt x="183" y="103"/>
                    </a:lnTo>
                    <a:lnTo>
                      <a:pt x="181" y="89"/>
                    </a:lnTo>
                    <a:lnTo>
                      <a:pt x="181" y="78"/>
                    </a:lnTo>
                    <a:lnTo>
                      <a:pt x="180" y="66"/>
                    </a:lnTo>
                    <a:lnTo>
                      <a:pt x="176" y="56"/>
                    </a:lnTo>
                    <a:lnTo>
                      <a:pt x="173" y="46"/>
                    </a:lnTo>
                    <a:lnTo>
                      <a:pt x="170" y="36"/>
                    </a:lnTo>
                    <a:lnTo>
                      <a:pt x="165" y="28"/>
                    </a:lnTo>
                    <a:lnTo>
                      <a:pt x="158" y="21"/>
                    </a:lnTo>
                    <a:lnTo>
                      <a:pt x="153" y="15"/>
                    </a:lnTo>
                    <a:lnTo>
                      <a:pt x="146" y="10"/>
                    </a:lnTo>
                    <a:lnTo>
                      <a:pt x="138" y="6"/>
                    </a:lnTo>
                    <a:lnTo>
                      <a:pt x="132" y="3"/>
                    </a:lnTo>
                    <a:lnTo>
                      <a:pt x="123" y="1"/>
                    </a:lnTo>
                    <a:lnTo>
                      <a:pt x="115" y="0"/>
                    </a:lnTo>
                    <a:lnTo>
                      <a:pt x="105" y="1"/>
                    </a:lnTo>
                    <a:lnTo>
                      <a:pt x="97" y="3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80" name="Group 971"/>
            <p:cNvGrpSpPr>
              <a:grpSpLocks/>
            </p:cNvGrpSpPr>
            <p:nvPr/>
          </p:nvGrpSpPr>
          <p:grpSpPr bwMode="auto">
            <a:xfrm>
              <a:off x="1799" y="1872"/>
              <a:ext cx="339" cy="168"/>
              <a:chOff x="1799" y="1872"/>
              <a:chExt cx="339" cy="168"/>
            </a:xfrm>
          </p:grpSpPr>
          <p:sp>
            <p:nvSpPr>
              <p:cNvPr id="40691" name="Freeform 972"/>
              <p:cNvSpPr>
                <a:spLocks/>
              </p:cNvSpPr>
              <p:nvPr/>
            </p:nvSpPr>
            <p:spPr bwMode="auto">
              <a:xfrm>
                <a:off x="1824" y="1872"/>
                <a:ext cx="282" cy="88"/>
              </a:xfrm>
              <a:custGeom>
                <a:avLst/>
                <a:gdLst>
                  <a:gd name="T0" fmla="*/ 282 w 565"/>
                  <a:gd name="T1" fmla="*/ 87 h 176"/>
                  <a:gd name="T2" fmla="*/ 275 w 565"/>
                  <a:gd name="T3" fmla="*/ 88 h 176"/>
                  <a:gd name="T4" fmla="*/ 0 w 565"/>
                  <a:gd name="T5" fmla="*/ 1 h 176"/>
                  <a:gd name="T6" fmla="*/ 5 w 565"/>
                  <a:gd name="T7" fmla="*/ 0 h 176"/>
                  <a:gd name="T8" fmla="*/ 282 w 565"/>
                  <a:gd name="T9" fmla="*/ 87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5"/>
                  <a:gd name="T16" fmla="*/ 0 h 176"/>
                  <a:gd name="T17" fmla="*/ 565 w 565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5" h="176">
                    <a:moveTo>
                      <a:pt x="565" y="173"/>
                    </a:moveTo>
                    <a:lnTo>
                      <a:pt x="551" y="176"/>
                    </a:lnTo>
                    <a:lnTo>
                      <a:pt x="0" y="3"/>
                    </a:lnTo>
                    <a:lnTo>
                      <a:pt x="11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92" name="Freeform 973"/>
              <p:cNvSpPr>
                <a:spLocks/>
              </p:cNvSpPr>
              <p:nvPr/>
            </p:nvSpPr>
            <p:spPr bwMode="auto">
              <a:xfrm>
                <a:off x="1828" y="1872"/>
                <a:ext cx="278" cy="87"/>
              </a:xfrm>
              <a:custGeom>
                <a:avLst/>
                <a:gdLst>
                  <a:gd name="T0" fmla="*/ 278 w 557"/>
                  <a:gd name="T1" fmla="*/ 86 h 175"/>
                  <a:gd name="T2" fmla="*/ 276 w 557"/>
                  <a:gd name="T3" fmla="*/ 87 h 175"/>
                  <a:gd name="T4" fmla="*/ 0 w 557"/>
                  <a:gd name="T5" fmla="*/ 1 h 175"/>
                  <a:gd name="T6" fmla="*/ 1 w 557"/>
                  <a:gd name="T7" fmla="*/ 0 h 175"/>
                  <a:gd name="T8" fmla="*/ 278 w 557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7"/>
                  <a:gd name="T16" fmla="*/ 0 h 175"/>
                  <a:gd name="T17" fmla="*/ 557 w 557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7" h="175">
                    <a:moveTo>
                      <a:pt x="557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7" y="173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93" name="Freeform 974"/>
              <p:cNvSpPr>
                <a:spLocks/>
              </p:cNvSpPr>
              <p:nvPr/>
            </p:nvSpPr>
            <p:spPr bwMode="auto">
              <a:xfrm>
                <a:off x="1825" y="1872"/>
                <a:ext cx="279" cy="87"/>
              </a:xfrm>
              <a:custGeom>
                <a:avLst/>
                <a:gdLst>
                  <a:gd name="T0" fmla="*/ 279 w 557"/>
                  <a:gd name="T1" fmla="*/ 87 h 173"/>
                  <a:gd name="T2" fmla="*/ 276 w 557"/>
                  <a:gd name="T3" fmla="*/ 87 h 173"/>
                  <a:gd name="T4" fmla="*/ 0 w 557"/>
                  <a:gd name="T5" fmla="*/ 0 h 173"/>
                  <a:gd name="T6" fmla="*/ 3 w 557"/>
                  <a:gd name="T7" fmla="*/ 0 h 173"/>
                  <a:gd name="T8" fmla="*/ 279 w 557"/>
                  <a:gd name="T9" fmla="*/ 87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7"/>
                  <a:gd name="T16" fmla="*/ 0 h 173"/>
                  <a:gd name="T17" fmla="*/ 557 w 557"/>
                  <a:gd name="T18" fmla="*/ 173 h 1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7" h="173">
                    <a:moveTo>
                      <a:pt x="557" y="173"/>
                    </a:moveTo>
                    <a:lnTo>
                      <a:pt x="552" y="17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57" y="173"/>
                    </a:lnTo>
                    <a:close/>
                  </a:path>
                </a:pathLst>
              </a:custGeom>
              <a:solidFill>
                <a:srgbClr val="8D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94" name="Freeform 975"/>
              <p:cNvSpPr>
                <a:spLocks/>
              </p:cNvSpPr>
              <p:nvPr/>
            </p:nvSpPr>
            <p:spPr bwMode="auto">
              <a:xfrm>
                <a:off x="1824" y="1872"/>
                <a:ext cx="277" cy="88"/>
              </a:xfrm>
              <a:custGeom>
                <a:avLst/>
                <a:gdLst>
                  <a:gd name="T0" fmla="*/ 277 w 555"/>
                  <a:gd name="T1" fmla="*/ 87 h 174"/>
                  <a:gd name="T2" fmla="*/ 275 w 555"/>
                  <a:gd name="T3" fmla="*/ 88 h 174"/>
                  <a:gd name="T4" fmla="*/ 0 w 555"/>
                  <a:gd name="T5" fmla="*/ 1 h 174"/>
                  <a:gd name="T6" fmla="*/ 1 w 555"/>
                  <a:gd name="T7" fmla="*/ 0 h 174"/>
                  <a:gd name="T8" fmla="*/ 277 w 555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74"/>
                  <a:gd name="T17" fmla="*/ 555 w 555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74">
                    <a:moveTo>
                      <a:pt x="555" y="173"/>
                    </a:moveTo>
                    <a:lnTo>
                      <a:pt x="551" y="17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3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95" name="Freeform 976"/>
              <p:cNvSpPr>
                <a:spLocks/>
              </p:cNvSpPr>
              <p:nvPr/>
            </p:nvSpPr>
            <p:spPr bwMode="auto">
              <a:xfrm>
                <a:off x="1818" y="1873"/>
                <a:ext cx="282" cy="90"/>
              </a:xfrm>
              <a:custGeom>
                <a:avLst/>
                <a:gdLst>
                  <a:gd name="T0" fmla="*/ 282 w 563"/>
                  <a:gd name="T1" fmla="*/ 87 h 180"/>
                  <a:gd name="T2" fmla="*/ 275 w 563"/>
                  <a:gd name="T3" fmla="*/ 90 h 180"/>
                  <a:gd name="T4" fmla="*/ 0 w 563"/>
                  <a:gd name="T5" fmla="*/ 3 h 180"/>
                  <a:gd name="T6" fmla="*/ 6 w 563"/>
                  <a:gd name="T7" fmla="*/ 0 h 180"/>
                  <a:gd name="T8" fmla="*/ 282 w 563"/>
                  <a:gd name="T9" fmla="*/ 8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3"/>
                  <a:gd name="T16" fmla="*/ 0 h 180"/>
                  <a:gd name="T17" fmla="*/ 563 w 563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3" h="180">
                    <a:moveTo>
                      <a:pt x="563" y="173"/>
                    </a:moveTo>
                    <a:lnTo>
                      <a:pt x="550" y="180"/>
                    </a:lnTo>
                    <a:lnTo>
                      <a:pt x="0" y="7"/>
                    </a:lnTo>
                    <a:lnTo>
                      <a:pt x="12" y="0"/>
                    </a:lnTo>
                    <a:lnTo>
                      <a:pt x="563" y="17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96" name="Freeform 977"/>
              <p:cNvSpPr>
                <a:spLocks/>
              </p:cNvSpPr>
              <p:nvPr/>
            </p:nvSpPr>
            <p:spPr bwMode="auto">
              <a:xfrm>
                <a:off x="1822" y="1873"/>
                <a:ext cx="278" cy="87"/>
              </a:xfrm>
              <a:custGeom>
                <a:avLst/>
                <a:gdLst>
                  <a:gd name="T0" fmla="*/ 278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8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75"/>
                  <a:gd name="T17" fmla="*/ 555 w 555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97" name="Freeform 978"/>
              <p:cNvSpPr>
                <a:spLocks/>
              </p:cNvSpPr>
              <p:nvPr/>
            </p:nvSpPr>
            <p:spPr bwMode="auto">
              <a:xfrm>
                <a:off x="1820" y="1874"/>
                <a:ext cx="278" cy="87"/>
              </a:xfrm>
              <a:custGeom>
                <a:avLst/>
                <a:gdLst>
                  <a:gd name="T0" fmla="*/ 278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8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75"/>
                  <a:gd name="T17" fmla="*/ 555 w 555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98" name="Freeform 979"/>
              <p:cNvSpPr>
                <a:spLocks/>
              </p:cNvSpPr>
              <p:nvPr/>
            </p:nvSpPr>
            <p:spPr bwMode="auto">
              <a:xfrm>
                <a:off x="1819" y="1875"/>
                <a:ext cx="277" cy="87"/>
              </a:xfrm>
              <a:custGeom>
                <a:avLst/>
                <a:gdLst>
                  <a:gd name="T0" fmla="*/ 277 w 555"/>
                  <a:gd name="T1" fmla="*/ 87 h 174"/>
                  <a:gd name="T2" fmla="*/ 275 w 555"/>
                  <a:gd name="T3" fmla="*/ 87 h 174"/>
                  <a:gd name="T4" fmla="*/ 0 w 555"/>
                  <a:gd name="T5" fmla="*/ 1 h 174"/>
                  <a:gd name="T6" fmla="*/ 1 w 555"/>
                  <a:gd name="T7" fmla="*/ 0 h 174"/>
                  <a:gd name="T8" fmla="*/ 277 w 555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74"/>
                  <a:gd name="T17" fmla="*/ 555 w 555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74">
                    <a:moveTo>
                      <a:pt x="555" y="173"/>
                    </a:moveTo>
                    <a:lnTo>
                      <a:pt x="551" y="17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99" name="Freeform 980"/>
              <p:cNvSpPr>
                <a:spLocks/>
              </p:cNvSpPr>
              <p:nvPr/>
            </p:nvSpPr>
            <p:spPr bwMode="auto">
              <a:xfrm>
                <a:off x="1818" y="1876"/>
                <a:ext cx="277" cy="87"/>
              </a:xfrm>
              <a:custGeom>
                <a:avLst/>
                <a:gdLst>
                  <a:gd name="T0" fmla="*/ 277 w 553"/>
                  <a:gd name="T1" fmla="*/ 86 h 175"/>
                  <a:gd name="T2" fmla="*/ 275 w 553"/>
                  <a:gd name="T3" fmla="*/ 87 h 175"/>
                  <a:gd name="T4" fmla="*/ 0 w 553"/>
                  <a:gd name="T5" fmla="*/ 1 h 175"/>
                  <a:gd name="T6" fmla="*/ 1 w 553"/>
                  <a:gd name="T7" fmla="*/ 0 h 175"/>
                  <a:gd name="T8" fmla="*/ 277 w 553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5"/>
                  <a:gd name="T17" fmla="*/ 553 w 553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5">
                    <a:moveTo>
                      <a:pt x="553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0" name="Freeform 981"/>
              <p:cNvSpPr>
                <a:spLocks/>
              </p:cNvSpPr>
              <p:nvPr/>
            </p:nvSpPr>
            <p:spPr bwMode="auto">
              <a:xfrm>
                <a:off x="1812" y="1877"/>
                <a:ext cx="281" cy="90"/>
              </a:xfrm>
              <a:custGeom>
                <a:avLst/>
                <a:gdLst>
                  <a:gd name="T0" fmla="*/ 281 w 562"/>
                  <a:gd name="T1" fmla="*/ 86 h 181"/>
                  <a:gd name="T2" fmla="*/ 276 w 562"/>
                  <a:gd name="T3" fmla="*/ 90 h 181"/>
                  <a:gd name="T4" fmla="*/ 0 w 562"/>
                  <a:gd name="T5" fmla="*/ 4 h 181"/>
                  <a:gd name="T6" fmla="*/ 6 w 562"/>
                  <a:gd name="T7" fmla="*/ 0 h 181"/>
                  <a:gd name="T8" fmla="*/ 281 w 562"/>
                  <a:gd name="T9" fmla="*/ 86 h 1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2"/>
                  <a:gd name="T16" fmla="*/ 0 h 181"/>
                  <a:gd name="T17" fmla="*/ 562 w 562"/>
                  <a:gd name="T18" fmla="*/ 181 h 1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2" h="181">
                    <a:moveTo>
                      <a:pt x="562" y="173"/>
                    </a:moveTo>
                    <a:lnTo>
                      <a:pt x="552" y="181"/>
                    </a:lnTo>
                    <a:lnTo>
                      <a:pt x="0" y="8"/>
                    </a:lnTo>
                    <a:lnTo>
                      <a:pt x="12" y="0"/>
                    </a:lnTo>
                    <a:lnTo>
                      <a:pt x="562" y="173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1" name="Freeform 982"/>
              <p:cNvSpPr>
                <a:spLocks/>
              </p:cNvSpPr>
              <p:nvPr/>
            </p:nvSpPr>
            <p:spPr bwMode="auto">
              <a:xfrm>
                <a:off x="1816" y="1877"/>
                <a:ext cx="277" cy="87"/>
              </a:xfrm>
              <a:custGeom>
                <a:avLst/>
                <a:gdLst>
                  <a:gd name="T0" fmla="*/ 277 w 553"/>
                  <a:gd name="T1" fmla="*/ 86 h 175"/>
                  <a:gd name="T2" fmla="*/ 276 w 553"/>
                  <a:gd name="T3" fmla="*/ 87 h 175"/>
                  <a:gd name="T4" fmla="*/ 0 w 553"/>
                  <a:gd name="T5" fmla="*/ 1 h 175"/>
                  <a:gd name="T6" fmla="*/ 2 w 553"/>
                  <a:gd name="T7" fmla="*/ 0 h 175"/>
                  <a:gd name="T8" fmla="*/ 277 w 553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5"/>
                  <a:gd name="T17" fmla="*/ 553 w 553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5">
                    <a:moveTo>
                      <a:pt x="553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2" name="Freeform 983"/>
              <p:cNvSpPr>
                <a:spLocks/>
              </p:cNvSpPr>
              <p:nvPr/>
            </p:nvSpPr>
            <p:spPr bwMode="auto">
              <a:xfrm>
                <a:off x="1815" y="1877"/>
                <a:ext cx="277" cy="88"/>
              </a:xfrm>
              <a:custGeom>
                <a:avLst/>
                <a:gdLst>
                  <a:gd name="T0" fmla="*/ 277 w 553"/>
                  <a:gd name="T1" fmla="*/ 87 h 174"/>
                  <a:gd name="T2" fmla="*/ 276 w 553"/>
                  <a:gd name="T3" fmla="*/ 88 h 174"/>
                  <a:gd name="T4" fmla="*/ 0 w 553"/>
                  <a:gd name="T5" fmla="*/ 1 h 174"/>
                  <a:gd name="T6" fmla="*/ 1 w 553"/>
                  <a:gd name="T7" fmla="*/ 0 h 174"/>
                  <a:gd name="T8" fmla="*/ 277 w 553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4"/>
                  <a:gd name="T17" fmla="*/ 553 w 553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4">
                    <a:moveTo>
                      <a:pt x="553" y="173"/>
                    </a:moveTo>
                    <a:lnTo>
                      <a:pt x="552" y="17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3" name="Freeform 984"/>
              <p:cNvSpPr>
                <a:spLocks/>
              </p:cNvSpPr>
              <p:nvPr/>
            </p:nvSpPr>
            <p:spPr bwMode="auto">
              <a:xfrm>
                <a:off x="1815" y="1878"/>
                <a:ext cx="276" cy="87"/>
              </a:xfrm>
              <a:custGeom>
                <a:avLst/>
                <a:gdLst>
                  <a:gd name="T0" fmla="*/ 276 w 554"/>
                  <a:gd name="T1" fmla="*/ 86 h 175"/>
                  <a:gd name="T2" fmla="*/ 274 w 554"/>
                  <a:gd name="T3" fmla="*/ 87 h 175"/>
                  <a:gd name="T4" fmla="*/ 0 w 554"/>
                  <a:gd name="T5" fmla="*/ 1 h 175"/>
                  <a:gd name="T6" fmla="*/ 1 w 554"/>
                  <a:gd name="T7" fmla="*/ 0 h 175"/>
                  <a:gd name="T8" fmla="*/ 276 w 554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4"/>
                  <a:gd name="T16" fmla="*/ 0 h 175"/>
                  <a:gd name="T17" fmla="*/ 554 w 554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4" h="175">
                    <a:moveTo>
                      <a:pt x="554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4" name="Freeform 985"/>
              <p:cNvSpPr>
                <a:spLocks/>
              </p:cNvSpPr>
              <p:nvPr/>
            </p:nvSpPr>
            <p:spPr bwMode="auto">
              <a:xfrm>
                <a:off x="1814" y="1879"/>
                <a:ext cx="276" cy="87"/>
              </a:xfrm>
              <a:custGeom>
                <a:avLst/>
                <a:gdLst>
                  <a:gd name="T0" fmla="*/ 276 w 551"/>
                  <a:gd name="T1" fmla="*/ 86 h 175"/>
                  <a:gd name="T2" fmla="*/ 275 w 551"/>
                  <a:gd name="T3" fmla="*/ 87 h 175"/>
                  <a:gd name="T4" fmla="*/ 0 w 551"/>
                  <a:gd name="T5" fmla="*/ 1 h 175"/>
                  <a:gd name="T6" fmla="*/ 1 w 551"/>
                  <a:gd name="T7" fmla="*/ 0 h 175"/>
                  <a:gd name="T8" fmla="*/ 276 w 551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75"/>
                  <a:gd name="T17" fmla="*/ 551 w 551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75">
                    <a:moveTo>
                      <a:pt x="551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3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5" name="Freeform 986"/>
              <p:cNvSpPr>
                <a:spLocks/>
              </p:cNvSpPr>
              <p:nvPr/>
            </p:nvSpPr>
            <p:spPr bwMode="auto">
              <a:xfrm>
                <a:off x="1812" y="1880"/>
                <a:ext cx="277" cy="87"/>
              </a:xfrm>
              <a:custGeom>
                <a:avLst/>
                <a:gdLst>
                  <a:gd name="T0" fmla="*/ 277 w 554"/>
                  <a:gd name="T1" fmla="*/ 87 h 174"/>
                  <a:gd name="T2" fmla="*/ 276 w 554"/>
                  <a:gd name="T3" fmla="*/ 87 h 174"/>
                  <a:gd name="T4" fmla="*/ 0 w 554"/>
                  <a:gd name="T5" fmla="*/ 1 h 174"/>
                  <a:gd name="T6" fmla="*/ 2 w 554"/>
                  <a:gd name="T7" fmla="*/ 0 h 174"/>
                  <a:gd name="T8" fmla="*/ 277 w 554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4"/>
                  <a:gd name="T16" fmla="*/ 0 h 174"/>
                  <a:gd name="T17" fmla="*/ 554 w 554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4" h="174">
                    <a:moveTo>
                      <a:pt x="554" y="173"/>
                    </a:moveTo>
                    <a:lnTo>
                      <a:pt x="552" y="17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6" name="Freeform 987"/>
              <p:cNvSpPr>
                <a:spLocks/>
              </p:cNvSpPr>
              <p:nvPr/>
            </p:nvSpPr>
            <p:spPr bwMode="auto">
              <a:xfrm>
                <a:off x="1808" y="1881"/>
                <a:ext cx="280" cy="92"/>
              </a:xfrm>
              <a:custGeom>
                <a:avLst/>
                <a:gdLst>
                  <a:gd name="T0" fmla="*/ 280 w 560"/>
                  <a:gd name="T1" fmla="*/ 86 h 185"/>
                  <a:gd name="T2" fmla="*/ 275 w 560"/>
                  <a:gd name="T3" fmla="*/ 92 h 185"/>
                  <a:gd name="T4" fmla="*/ 0 w 560"/>
                  <a:gd name="T5" fmla="*/ 5 h 185"/>
                  <a:gd name="T6" fmla="*/ 4 w 560"/>
                  <a:gd name="T7" fmla="*/ 0 h 185"/>
                  <a:gd name="T8" fmla="*/ 280 w 560"/>
                  <a:gd name="T9" fmla="*/ 86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0"/>
                  <a:gd name="T16" fmla="*/ 0 h 185"/>
                  <a:gd name="T17" fmla="*/ 560 w 560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0" h="185">
                    <a:moveTo>
                      <a:pt x="560" y="173"/>
                    </a:moveTo>
                    <a:lnTo>
                      <a:pt x="550" y="185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560" y="17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7" name="Freeform 988"/>
              <p:cNvSpPr>
                <a:spLocks/>
              </p:cNvSpPr>
              <p:nvPr/>
            </p:nvSpPr>
            <p:spPr bwMode="auto">
              <a:xfrm>
                <a:off x="1811" y="1881"/>
                <a:ext cx="277" cy="88"/>
              </a:xfrm>
              <a:custGeom>
                <a:avLst/>
                <a:gdLst>
                  <a:gd name="T0" fmla="*/ 277 w 553"/>
                  <a:gd name="T1" fmla="*/ 86 h 177"/>
                  <a:gd name="T2" fmla="*/ 276 w 553"/>
                  <a:gd name="T3" fmla="*/ 88 h 177"/>
                  <a:gd name="T4" fmla="*/ 0 w 553"/>
                  <a:gd name="T5" fmla="*/ 1 h 177"/>
                  <a:gd name="T6" fmla="*/ 1 w 553"/>
                  <a:gd name="T7" fmla="*/ 0 h 177"/>
                  <a:gd name="T8" fmla="*/ 277 w 553"/>
                  <a:gd name="T9" fmla="*/ 86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7"/>
                  <a:gd name="T17" fmla="*/ 553 w 553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7">
                    <a:moveTo>
                      <a:pt x="553" y="173"/>
                    </a:moveTo>
                    <a:lnTo>
                      <a:pt x="551" y="17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8" name="Freeform 989"/>
              <p:cNvSpPr>
                <a:spLocks/>
              </p:cNvSpPr>
              <p:nvPr/>
            </p:nvSpPr>
            <p:spPr bwMode="auto">
              <a:xfrm>
                <a:off x="1811" y="1882"/>
                <a:ext cx="276" cy="88"/>
              </a:xfrm>
              <a:custGeom>
                <a:avLst/>
                <a:gdLst>
                  <a:gd name="T0" fmla="*/ 276 w 553"/>
                  <a:gd name="T1" fmla="*/ 88 h 176"/>
                  <a:gd name="T2" fmla="*/ 275 w 553"/>
                  <a:gd name="T3" fmla="*/ 88 h 176"/>
                  <a:gd name="T4" fmla="*/ 0 w 553"/>
                  <a:gd name="T5" fmla="*/ 1 h 176"/>
                  <a:gd name="T6" fmla="*/ 1 w 553"/>
                  <a:gd name="T7" fmla="*/ 0 h 176"/>
                  <a:gd name="T8" fmla="*/ 276 w 553"/>
                  <a:gd name="T9" fmla="*/ 88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6"/>
                  <a:gd name="T17" fmla="*/ 553 w 553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6">
                    <a:moveTo>
                      <a:pt x="553" y="175"/>
                    </a:moveTo>
                    <a:lnTo>
                      <a:pt x="550" y="17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3" y="175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09" name="Freeform 990"/>
              <p:cNvSpPr>
                <a:spLocks/>
              </p:cNvSpPr>
              <p:nvPr/>
            </p:nvSpPr>
            <p:spPr bwMode="auto">
              <a:xfrm>
                <a:off x="1810" y="1882"/>
                <a:ext cx="276" cy="89"/>
              </a:xfrm>
              <a:custGeom>
                <a:avLst/>
                <a:gdLst>
                  <a:gd name="T0" fmla="*/ 276 w 552"/>
                  <a:gd name="T1" fmla="*/ 87 h 178"/>
                  <a:gd name="T2" fmla="*/ 275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6 w 552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8"/>
                  <a:gd name="T17" fmla="*/ 552 w 552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8">
                    <a:moveTo>
                      <a:pt x="552" y="174"/>
                    </a:moveTo>
                    <a:lnTo>
                      <a:pt x="550" y="17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4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0" name="Freeform 991"/>
              <p:cNvSpPr>
                <a:spLocks/>
              </p:cNvSpPr>
              <p:nvPr/>
            </p:nvSpPr>
            <p:spPr bwMode="auto">
              <a:xfrm>
                <a:off x="1809" y="1883"/>
                <a:ext cx="276" cy="89"/>
              </a:xfrm>
              <a:custGeom>
                <a:avLst/>
                <a:gdLst>
                  <a:gd name="T0" fmla="*/ 276 w 551"/>
                  <a:gd name="T1" fmla="*/ 89 h 178"/>
                  <a:gd name="T2" fmla="*/ 275 w 551"/>
                  <a:gd name="T3" fmla="*/ 89 h 178"/>
                  <a:gd name="T4" fmla="*/ 0 w 551"/>
                  <a:gd name="T5" fmla="*/ 2 h 178"/>
                  <a:gd name="T6" fmla="*/ 1 w 551"/>
                  <a:gd name="T7" fmla="*/ 0 h 178"/>
                  <a:gd name="T8" fmla="*/ 276 w 551"/>
                  <a:gd name="T9" fmla="*/ 89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78"/>
                  <a:gd name="T17" fmla="*/ 551 w 551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78">
                    <a:moveTo>
                      <a:pt x="551" y="177"/>
                    </a:moveTo>
                    <a:lnTo>
                      <a:pt x="550" y="178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551" y="177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1" name="Freeform 992"/>
              <p:cNvSpPr>
                <a:spLocks/>
              </p:cNvSpPr>
              <p:nvPr/>
            </p:nvSpPr>
            <p:spPr bwMode="auto">
              <a:xfrm>
                <a:off x="1808" y="1885"/>
                <a:ext cx="276" cy="88"/>
              </a:xfrm>
              <a:custGeom>
                <a:avLst/>
                <a:gdLst>
                  <a:gd name="T0" fmla="*/ 276 w 552"/>
                  <a:gd name="T1" fmla="*/ 87 h 176"/>
                  <a:gd name="T2" fmla="*/ 275 w 552"/>
                  <a:gd name="T3" fmla="*/ 88 h 176"/>
                  <a:gd name="T4" fmla="*/ 0 w 552"/>
                  <a:gd name="T5" fmla="*/ 1 h 176"/>
                  <a:gd name="T6" fmla="*/ 1 w 552"/>
                  <a:gd name="T7" fmla="*/ 0 h 176"/>
                  <a:gd name="T8" fmla="*/ 276 w 552"/>
                  <a:gd name="T9" fmla="*/ 87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6"/>
                  <a:gd name="T17" fmla="*/ 552 w 552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6">
                    <a:moveTo>
                      <a:pt x="552" y="174"/>
                    </a:moveTo>
                    <a:lnTo>
                      <a:pt x="550" y="17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4"/>
                    </a:lnTo>
                    <a:close/>
                  </a:path>
                </a:pathLst>
              </a:custGeom>
              <a:solidFill>
                <a:srgbClr val="C0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2" name="Freeform 993"/>
              <p:cNvSpPr>
                <a:spLocks/>
              </p:cNvSpPr>
              <p:nvPr/>
            </p:nvSpPr>
            <p:spPr bwMode="auto">
              <a:xfrm>
                <a:off x="1804" y="1886"/>
                <a:ext cx="279" cy="94"/>
              </a:xfrm>
              <a:custGeom>
                <a:avLst/>
                <a:gdLst>
                  <a:gd name="T0" fmla="*/ 279 w 558"/>
                  <a:gd name="T1" fmla="*/ 88 h 188"/>
                  <a:gd name="T2" fmla="*/ 275 w 558"/>
                  <a:gd name="T3" fmla="*/ 94 h 188"/>
                  <a:gd name="T4" fmla="*/ 0 w 558"/>
                  <a:gd name="T5" fmla="*/ 6 h 188"/>
                  <a:gd name="T6" fmla="*/ 4 w 558"/>
                  <a:gd name="T7" fmla="*/ 0 h 188"/>
                  <a:gd name="T8" fmla="*/ 279 w 558"/>
                  <a:gd name="T9" fmla="*/ 88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8"/>
                  <a:gd name="T16" fmla="*/ 0 h 188"/>
                  <a:gd name="T17" fmla="*/ 558 w 558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8" h="188">
                    <a:moveTo>
                      <a:pt x="558" y="175"/>
                    </a:moveTo>
                    <a:lnTo>
                      <a:pt x="550" y="188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558" y="175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3" name="Freeform 994"/>
              <p:cNvSpPr>
                <a:spLocks/>
              </p:cNvSpPr>
              <p:nvPr/>
            </p:nvSpPr>
            <p:spPr bwMode="auto">
              <a:xfrm>
                <a:off x="1807" y="1886"/>
                <a:ext cx="276" cy="89"/>
              </a:xfrm>
              <a:custGeom>
                <a:avLst/>
                <a:gdLst>
                  <a:gd name="T0" fmla="*/ 276 w 552"/>
                  <a:gd name="T1" fmla="*/ 88 h 178"/>
                  <a:gd name="T2" fmla="*/ 275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6 w 552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8"/>
                  <a:gd name="T17" fmla="*/ 552 w 552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8">
                    <a:moveTo>
                      <a:pt x="552" y="175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5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4" name="Freeform 995"/>
              <p:cNvSpPr>
                <a:spLocks/>
              </p:cNvSpPr>
              <p:nvPr/>
            </p:nvSpPr>
            <p:spPr bwMode="auto">
              <a:xfrm>
                <a:off x="1806" y="1887"/>
                <a:ext cx="276" cy="88"/>
              </a:xfrm>
              <a:custGeom>
                <a:avLst/>
                <a:gdLst>
                  <a:gd name="T0" fmla="*/ 276 w 551"/>
                  <a:gd name="T1" fmla="*/ 87 h 178"/>
                  <a:gd name="T2" fmla="*/ 275 w 551"/>
                  <a:gd name="T3" fmla="*/ 88 h 178"/>
                  <a:gd name="T4" fmla="*/ 0 w 551"/>
                  <a:gd name="T5" fmla="*/ 1 h 178"/>
                  <a:gd name="T6" fmla="*/ 1 w 551"/>
                  <a:gd name="T7" fmla="*/ 0 h 178"/>
                  <a:gd name="T8" fmla="*/ 276 w 551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78"/>
                  <a:gd name="T17" fmla="*/ 551 w 551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78">
                    <a:moveTo>
                      <a:pt x="551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5" name="Freeform 996"/>
              <p:cNvSpPr>
                <a:spLocks/>
              </p:cNvSpPr>
              <p:nvPr/>
            </p:nvSpPr>
            <p:spPr bwMode="auto">
              <a:xfrm>
                <a:off x="1806" y="1887"/>
                <a:ext cx="275" cy="89"/>
              </a:xfrm>
              <a:custGeom>
                <a:avLst/>
                <a:gdLst>
                  <a:gd name="T0" fmla="*/ 275 w 552"/>
                  <a:gd name="T1" fmla="*/ 88 h 177"/>
                  <a:gd name="T2" fmla="*/ 274 w 552"/>
                  <a:gd name="T3" fmla="*/ 89 h 177"/>
                  <a:gd name="T4" fmla="*/ 0 w 552"/>
                  <a:gd name="T5" fmla="*/ 2 h 177"/>
                  <a:gd name="T6" fmla="*/ 1 w 552"/>
                  <a:gd name="T7" fmla="*/ 0 h 177"/>
                  <a:gd name="T8" fmla="*/ 275 w 552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7"/>
                  <a:gd name="T17" fmla="*/ 552 w 552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7">
                    <a:moveTo>
                      <a:pt x="552" y="176"/>
                    </a:moveTo>
                    <a:lnTo>
                      <a:pt x="550" y="17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6" name="Freeform 997"/>
              <p:cNvSpPr>
                <a:spLocks/>
              </p:cNvSpPr>
              <p:nvPr/>
            </p:nvSpPr>
            <p:spPr bwMode="auto">
              <a:xfrm>
                <a:off x="1806" y="1889"/>
                <a:ext cx="275" cy="89"/>
              </a:xfrm>
              <a:custGeom>
                <a:avLst/>
                <a:gdLst>
                  <a:gd name="T0" fmla="*/ 275 w 550"/>
                  <a:gd name="T1" fmla="*/ 87 h 178"/>
                  <a:gd name="T2" fmla="*/ 275 w 550"/>
                  <a:gd name="T3" fmla="*/ 89 h 178"/>
                  <a:gd name="T4" fmla="*/ 0 w 550"/>
                  <a:gd name="T5" fmla="*/ 1 h 178"/>
                  <a:gd name="T6" fmla="*/ 0 w 550"/>
                  <a:gd name="T7" fmla="*/ 0 h 178"/>
                  <a:gd name="T8" fmla="*/ 275 w 550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78"/>
                  <a:gd name="T17" fmla="*/ 550 w 550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78">
                    <a:moveTo>
                      <a:pt x="550" y="174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0" y="174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7" name="Freeform 998"/>
              <p:cNvSpPr>
                <a:spLocks/>
              </p:cNvSpPr>
              <p:nvPr/>
            </p:nvSpPr>
            <p:spPr bwMode="auto">
              <a:xfrm>
                <a:off x="1805" y="1890"/>
                <a:ext cx="276" cy="89"/>
              </a:xfrm>
              <a:custGeom>
                <a:avLst/>
                <a:gdLst>
                  <a:gd name="T0" fmla="*/ 276 w 552"/>
                  <a:gd name="T1" fmla="*/ 88 h 177"/>
                  <a:gd name="T2" fmla="*/ 275 w 552"/>
                  <a:gd name="T3" fmla="*/ 89 h 177"/>
                  <a:gd name="T4" fmla="*/ 0 w 552"/>
                  <a:gd name="T5" fmla="*/ 1 h 177"/>
                  <a:gd name="T6" fmla="*/ 1 w 552"/>
                  <a:gd name="T7" fmla="*/ 0 h 177"/>
                  <a:gd name="T8" fmla="*/ 276 w 552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7"/>
                  <a:gd name="T17" fmla="*/ 552 w 552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7">
                    <a:moveTo>
                      <a:pt x="552" y="176"/>
                    </a:moveTo>
                    <a:lnTo>
                      <a:pt x="550" y="17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8" name="Freeform 999"/>
              <p:cNvSpPr>
                <a:spLocks/>
              </p:cNvSpPr>
              <p:nvPr/>
            </p:nvSpPr>
            <p:spPr bwMode="auto">
              <a:xfrm>
                <a:off x="1804" y="1891"/>
                <a:ext cx="276" cy="89"/>
              </a:xfrm>
              <a:custGeom>
                <a:avLst/>
                <a:gdLst>
                  <a:gd name="T0" fmla="*/ 276 w 551"/>
                  <a:gd name="T1" fmla="*/ 88 h 178"/>
                  <a:gd name="T2" fmla="*/ 275 w 551"/>
                  <a:gd name="T3" fmla="*/ 89 h 178"/>
                  <a:gd name="T4" fmla="*/ 0 w 551"/>
                  <a:gd name="T5" fmla="*/ 1 h 178"/>
                  <a:gd name="T6" fmla="*/ 1 w 551"/>
                  <a:gd name="T7" fmla="*/ 0 h 178"/>
                  <a:gd name="T8" fmla="*/ 276 w 551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78"/>
                  <a:gd name="T17" fmla="*/ 551 w 551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78">
                    <a:moveTo>
                      <a:pt x="551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19" name="Freeform 1000"/>
              <p:cNvSpPr>
                <a:spLocks/>
              </p:cNvSpPr>
              <p:nvPr/>
            </p:nvSpPr>
            <p:spPr bwMode="auto">
              <a:xfrm>
                <a:off x="1801" y="1891"/>
                <a:ext cx="278" cy="96"/>
              </a:xfrm>
              <a:custGeom>
                <a:avLst/>
                <a:gdLst>
                  <a:gd name="T0" fmla="*/ 278 w 555"/>
                  <a:gd name="T1" fmla="*/ 88 h 191"/>
                  <a:gd name="T2" fmla="*/ 274 w 555"/>
                  <a:gd name="T3" fmla="*/ 96 h 191"/>
                  <a:gd name="T4" fmla="*/ 0 w 555"/>
                  <a:gd name="T5" fmla="*/ 8 h 191"/>
                  <a:gd name="T6" fmla="*/ 3 w 555"/>
                  <a:gd name="T7" fmla="*/ 0 h 191"/>
                  <a:gd name="T8" fmla="*/ 278 w 555"/>
                  <a:gd name="T9" fmla="*/ 88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91"/>
                  <a:gd name="T17" fmla="*/ 555 w 555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91">
                    <a:moveTo>
                      <a:pt x="555" y="176"/>
                    </a:moveTo>
                    <a:lnTo>
                      <a:pt x="548" y="191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555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0" name="Freeform 1001"/>
              <p:cNvSpPr>
                <a:spLocks/>
              </p:cNvSpPr>
              <p:nvPr/>
            </p:nvSpPr>
            <p:spPr bwMode="auto">
              <a:xfrm>
                <a:off x="1804" y="1891"/>
                <a:ext cx="275" cy="90"/>
              </a:xfrm>
              <a:custGeom>
                <a:avLst/>
                <a:gdLst>
                  <a:gd name="T0" fmla="*/ 275 w 550"/>
                  <a:gd name="T1" fmla="*/ 88 h 179"/>
                  <a:gd name="T2" fmla="*/ 274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8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79"/>
                  <a:gd name="T17" fmla="*/ 550 w 550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79">
                    <a:moveTo>
                      <a:pt x="550" y="176"/>
                    </a:moveTo>
                    <a:lnTo>
                      <a:pt x="548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1" name="Freeform 1002"/>
              <p:cNvSpPr>
                <a:spLocks/>
              </p:cNvSpPr>
              <p:nvPr/>
            </p:nvSpPr>
            <p:spPr bwMode="auto">
              <a:xfrm>
                <a:off x="1803" y="1893"/>
                <a:ext cx="275" cy="89"/>
              </a:xfrm>
              <a:custGeom>
                <a:avLst/>
                <a:gdLst>
                  <a:gd name="T0" fmla="*/ 275 w 550"/>
                  <a:gd name="T1" fmla="*/ 88 h 178"/>
                  <a:gd name="T2" fmla="*/ 275 w 550"/>
                  <a:gd name="T3" fmla="*/ 89 h 178"/>
                  <a:gd name="T4" fmla="*/ 0 w 550"/>
                  <a:gd name="T5" fmla="*/ 1 h 178"/>
                  <a:gd name="T6" fmla="*/ 1 w 550"/>
                  <a:gd name="T7" fmla="*/ 0 h 178"/>
                  <a:gd name="T8" fmla="*/ 275 w 550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78"/>
                  <a:gd name="T17" fmla="*/ 550 w 550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78">
                    <a:moveTo>
                      <a:pt x="550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2" name="Freeform 1003"/>
              <p:cNvSpPr>
                <a:spLocks/>
              </p:cNvSpPr>
              <p:nvPr/>
            </p:nvSpPr>
            <p:spPr bwMode="auto">
              <a:xfrm>
                <a:off x="1802" y="1894"/>
                <a:ext cx="276" cy="90"/>
              </a:xfrm>
              <a:custGeom>
                <a:avLst/>
                <a:gdLst>
                  <a:gd name="T0" fmla="*/ 276 w 552"/>
                  <a:gd name="T1" fmla="*/ 88 h 179"/>
                  <a:gd name="T2" fmla="*/ 275 w 552"/>
                  <a:gd name="T3" fmla="*/ 90 h 179"/>
                  <a:gd name="T4" fmla="*/ 0 w 552"/>
                  <a:gd name="T5" fmla="*/ 1 h 179"/>
                  <a:gd name="T6" fmla="*/ 1 w 552"/>
                  <a:gd name="T7" fmla="*/ 0 h 179"/>
                  <a:gd name="T8" fmla="*/ 276 w 552"/>
                  <a:gd name="T9" fmla="*/ 88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9"/>
                  <a:gd name="T17" fmla="*/ 552 w 552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9">
                    <a:moveTo>
                      <a:pt x="552" y="176"/>
                    </a:moveTo>
                    <a:lnTo>
                      <a:pt x="550" y="17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3" name="Freeform 1004"/>
              <p:cNvSpPr>
                <a:spLocks/>
              </p:cNvSpPr>
              <p:nvPr/>
            </p:nvSpPr>
            <p:spPr bwMode="auto">
              <a:xfrm>
                <a:off x="1802" y="1895"/>
                <a:ext cx="275" cy="90"/>
              </a:xfrm>
              <a:custGeom>
                <a:avLst/>
                <a:gdLst>
                  <a:gd name="T0" fmla="*/ 275 w 550"/>
                  <a:gd name="T1" fmla="*/ 89 h 179"/>
                  <a:gd name="T2" fmla="*/ 275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9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79"/>
                  <a:gd name="T17" fmla="*/ 550 w 550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79">
                    <a:moveTo>
                      <a:pt x="550" y="177"/>
                    </a:moveTo>
                    <a:lnTo>
                      <a:pt x="550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7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4" name="Freeform 1005"/>
              <p:cNvSpPr>
                <a:spLocks/>
              </p:cNvSpPr>
              <p:nvPr/>
            </p:nvSpPr>
            <p:spPr bwMode="auto">
              <a:xfrm>
                <a:off x="1801" y="1896"/>
                <a:ext cx="276" cy="90"/>
              </a:xfrm>
              <a:custGeom>
                <a:avLst/>
                <a:gdLst>
                  <a:gd name="T0" fmla="*/ 276 w 551"/>
                  <a:gd name="T1" fmla="*/ 88 h 179"/>
                  <a:gd name="T2" fmla="*/ 275 w 551"/>
                  <a:gd name="T3" fmla="*/ 90 h 179"/>
                  <a:gd name="T4" fmla="*/ 0 w 551"/>
                  <a:gd name="T5" fmla="*/ 1 h 179"/>
                  <a:gd name="T6" fmla="*/ 1 w 551"/>
                  <a:gd name="T7" fmla="*/ 0 h 179"/>
                  <a:gd name="T8" fmla="*/ 276 w 551"/>
                  <a:gd name="T9" fmla="*/ 88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79"/>
                  <a:gd name="T17" fmla="*/ 551 w 551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79">
                    <a:moveTo>
                      <a:pt x="551" y="176"/>
                    </a:moveTo>
                    <a:lnTo>
                      <a:pt x="550" y="179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5" name="Freeform 1006"/>
              <p:cNvSpPr>
                <a:spLocks/>
              </p:cNvSpPr>
              <p:nvPr/>
            </p:nvSpPr>
            <p:spPr bwMode="auto">
              <a:xfrm>
                <a:off x="1801" y="1897"/>
                <a:ext cx="275" cy="90"/>
              </a:xfrm>
              <a:custGeom>
                <a:avLst/>
                <a:gdLst>
                  <a:gd name="T0" fmla="*/ 275 w 550"/>
                  <a:gd name="T1" fmla="*/ 89 h 179"/>
                  <a:gd name="T2" fmla="*/ 274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9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79"/>
                  <a:gd name="T17" fmla="*/ 550 w 550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79">
                    <a:moveTo>
                      <a:pt x="550" y="177"/>
                    </a:moveTo>
                    <a:lnTo>
                      <a:pt x="548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7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6" name="Freeform 1007"/>
              <p:cNvSpPr>
                <a:spLocks/>
              </p:cNvSpPr>
              <p:nvPr/>
            </p:nvSpPr>
            <p:spPr bwMode="auto">
              <a:xfrm>
                <a:off x="1799" y="1899"/>
                <a:ext cx="277" cy="96"/>
              </a:xfrm>
              <a:custGeom>
                <a:avLst/>
                <a:gdLst>
                  <a:gd name="T0" fmla="*/ 277 w 553"/>
                  <a:gd name="T1" fmla="*/ 88 h 193"/>
                  <a:gd name="T2" fmla="*/ 275 w 553"/>
                  <a:gd name="T3" fmla="*/ 96 h 193"/>
                  <a:gd name="T4" fmla="*/ 0 w 553"/>
                  <a:gd name="T5" fmla="*/ 6 h 193"/>
                  <a:gd name="T6" fmla="*/ 3 w 553"/>
                  <a:gd name="T7" fmla="*/ 0 h 193"/>
                  <a:gd name="T8" fmla="*/ 277 w 553"/>
                  <a:gd name="T9" fmla="*/ 88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93"/>
                  <a:gd name="T17" fmla="*/ 553 w 553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93">
                    <a:moveTo>
                      <a:pt x="553" y="176"/>
                    </a:moveTo>
                    <a:lnTo>
                      <a:pt x="550" y="193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553" y="17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7" name="Freeform 1008"/>
              <p:cNvSpPr>
                <a:spLocks/>
              </p:cNvSpPr>
              <p:nvPr/>
            </p:nvSpPr>
            <p:spPr bwMode="auto">
              <a:xfrm>
                <a:off x="1801" y="1899"/>
                <a:ext cx="275" cy="92"/>
              </a:xfrm>
              <a:custGeom>
                <a:avLst/>
                <a:gdLst>
                  <a:gd name="T0" fmla="*/ 275 w 550"/>
                  <a:gd name="T1" fmla="*/ 88 h 184"/>
                  <a:gd name="T2" fmla="*/ 274 w 550"/>
                  <a:gd name="T3" fmla="*/ 92 h 184"/>
                  <a:gd name="T4" fmla="*/ 0 w 550"/>
                  <a:gd name="T5" fmla="*/ 3 h 184"/>
                  <a:gd name="T6" fmla="*/ 1 w 550"/>
                  <a:gd name="T7" fmla="*/ 0 h 184"/>
                  <a:gd name="T8" fmla="*/ 275 w 550"/>
                  <a:gd name="T9" fmla="*/ 88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4"/>
                  <a:gd name="T17" fmla="*/ 550 w 550"/>
                  <a:gd name="T18" fmla="*/ 184 h 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4">
                    <a:moveTo>
                      <a:pt x="550" y="176"/>
                    </a:moveTo>
                    <a:lnTo>
                      <a:pt x="548" y="184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8" name="Freeform 1009"/>
              <p:cNvSpPr>
                <a:spLocks/>
              </p:cNvSpPr>
              <p:nvPr/>
            </p:nvSpPr>
            <p:spPr bwMode="auto">
              <a:xfrm>
                <a:off x="1799" y="1902"/>
                <a:ext cx="276" cy="93"/>
              </a:xfrm>
              <a:custGeom>
                <a:avLst/>
                <a:gdLst>
                  <a:gd name="T0" fmla="*/ 276 w 551"/>
                  <a:gd name="T1" fmla="*/ 89 h 186"/>
                  <a:gd name="T2" fmla="*/ 275 w 551"/>
                  <a:gd name="T3" fmla="*/ 93 h 186"/>
                  <a:gd name="T4" fmla="*/ 0 w 551"/>
                  <a:gd name="T5" fmla="*/ 3 h 186"/>
                  <a:gd name="T6" fmla="*/ 2 w 551"/>
                  <a:gd name="T7" fmla="*/ 0 h 186"/>
                  <a:gd name="T8" fmla="*/ 276 w 551"/>
                  <a:gd name="T9" fmla="*/ 89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86"/>
                  <a:gd name="T17" fmla="*/ 551 w 551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86">
                    <a:moveTo>
                      <a:pt x="551" y="177"/>
                    </a:moveTo>
                    <a:lnTo>
                      <a:pt x="550" y="186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551" y="177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29" name="Freeform 1010"/>
              <p:cNvSpPr>
                <a:spLocks/>
              </p:cNvSpPr>
              <p:nvPr/>
            </p:nvSpPr>
            <p:spPr bwMode="auto">
              <a:xfrm>
                <a:off x="1799" y="1906"/>
                <a:ext cx="275" cy="98"/>
              </a:xfrm>
              <a:custGeom>
                <a:avLst/>
                <a:gdLst>
                  <a:gd name="T0" fmla="*/ 275 w 550"/>
                  <a:gd name="T1" fmla="*/ 90 h 196"/>
                  <a:gd name="T2" fmla="*/ 274 w 550"/>
                  <a:gd name="T3" fmla="*/ 98 h 196"/>
                  <a:gd name="T4" fmla="*/ 0 w 550"/>
                  <a:gd name="T5" fmla="*/ 9 h 196"/>
                  <a:gd name="T6" fmla="*/ 0 w 550"/>
                  <a:gd name="T7" fmla="*/ 0 h 196"/>
                  <a:gd name="T8" fmla="*/ 275 w 550"/>
                  <a:gd name="T9" fmla="*/ 90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96"/>
                  <a:gd name="T17" fmla="*/ 550 w 550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96">
                    <a:moveTo>
                      <a:pt x="550" y="180"/>
                    </a:moveTo>
                    <a:lnTo>
                      <a:pt x="548" y="196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550" y="18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0" name="Freeform 1011"/>
              <p:cNvSpPr>
                <a:spLocks/>
              </p:cNvSpPr>
              <p:nvPr/>
            </p:nvSpPr>
            <p:spPr bwMode="auto">
              <a:xfrm>
                <a:off x="1799" y="1906"/>
                <a:ext cx="275" cy="93"/>
              </a:xfrm>
              <a:custGeom>
                <a:avLst/>
                <a:gdLst>
                  <a:gd name="T0" fmla="*/ 275 w 550"/>
                  <a:gd name="T1" fmla="*/ 89 h 188"/>
                  <a:gd name="T2" fmla="*/ 274 w 550"/>
                  <a:gd name="T3" fmla="*/ 93 h 188"/>
                  <a:gd name="T4" fmla="*/ 0 w 550"/>
                  <a:gd name="T5" fmla="*/ 4 h 188"/>
                  <a:gd name="T6" fmla="*/ 0 w 550"/>
                  <a:gd name="T7" fmla="*/ 0 h 188"/>
                  <a:gd name="T8" fmla="*/ 275 w 550"/>
                  <a:gd name="T9" fmla="*/ 89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8"/>
                  <a:gd name="T17" fmla="*/ 550 w 550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8">
                    <a:moveTo>
                      <a:pt x="550" y="180"/>
                    </a:moveTo>
                    <a:lnTo>
                      <a:pt x="548" y="188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550" y="18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1" name="Freeform 1012"/>
              <p:cNvSpPr>
                <a:spLocks/>
              </p:cNvSpPr>
              <p:nvPr/>
            </p:nvSpPr>
            <p:spPr bwMode="auto">
              <a:xfrm>
                <a:off x="1799" y="1910"/>
                <a:ext cx="274" cy="94"/>
              </a:xfrm>
              <a:custGeom>
                <a:avLst/>
                <a:gdLst>
                  <a:gd name="T0" fmla="*/ 274 w 548"/>
                  <a:gd name="T1" fmla="*/ 90 h 187"/>
                  <a:gd name="T2" fmla="*/ 274 w 548"/>
                  <a:gd name="T3" fmla="*/ 94 h 187"/>
                  <a:gd name="T4" fmla="*/ 0 w 548"/>
                  <a:gd name="T5" fmla="*/ 4 h 187"/>
                  <a:gd name="T6" fmla="*/ 0 w 548"/>
                  <a:gd name="T7" fmla="*/ 0 h 187"/>
                  <a:gd name="T8" fmla="*/ 274 w 548"/>
                  <a:gd name="T9" fmla="*/ 9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8"/>
                  <a:gd name="T16" fmla="*/ 0 h 187"/>
                  <a:gd name="T17" fmla="*/ 548 w 548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8" h="187">
                    <a:moveTo>
                      <a:pt x="548" y="179"/>
                    </a:moveTo>
                    <a:lnTo>
                      <a:pt x="548" y="18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2" name="Freeform 1013"/>
              <p:cNvSpPr>
                <a:spLocks/>
              </p:cNvSpPr>
              <p:nvPr/>
            </p:nvSpPr>
            <p:spPr bwMode="auto">
              <a:xfrm>
                <a:off x="1799" y="1914"/>
                <a:ext cx="275" cy="98"/>
              </a:xfrm>
              <a:custGeom>
                <a:avLst/>
                <a:gdLst>
                  <a:gd name="T0" fmla="*/ 274 w 550"/>
                  <a:gd name="T1" fmla="*/ 90 h 196"/>
                  <a:gd name="T2" fmla="*/ 275 w 550"/>
                  <a:gd name="T3" fmla="*/ 98 h 196"/>
                  <a:gd name="T4" fmla="*/ 0 w 550"/>
                  <a:gd name="T5" fmla="*/ 7 h 196"/>
                  <a:gd name="T6" fmla="*/ 0 w 550"/>
                  <a:gd name="T7" fmla="*/ 0 h 196"/>
                  <a:gd name="T8" fmla="*/ 274 w 550"/>
                  <a:gd name="T9" fmla="*/ 90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96"/>
                  <a:gd name="T17" fmla="*/ 550 w 550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96">
                    <a:moveTo>
                      <a:pt x="548" y="179"/>
                    </a:moveTo>
                    <a:lnTo>
                      <a:pt x="550" y="196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3" name="Freeform 1014"/>
              <p:cNvSpPr>
                <a:spLocks/>
              </p:cNvSpPr>
              <p:nvPr/>
            </p:nvSpPr>
            <p:spPr bwMode="auto">
              <a:xfrm>
                <a:off x="1799" y="1914"/>
                <a:ext cx="274" cy="92"/>
              </a:xfrm>
              <a:custGeom>
                <a:avLst/>
                <a:gdLst>
                  <a:gd name="T0" fmla="*/ 274 w 548"/>
                  <a:gd name="T1" fmla="*/ 90 h 184"/>
                  <a:gd name="T2" fmla="*/ 274 w 548"/>
                  <a:gd name="T3" fmla="*/ 92 h 184"/>
                  <a:gd name="T4" fmla="*/ 0 w 548"/>
                  <a:gd name="T5" fmla="*/ 1 h 184"/>
                  <a:gd name="T6" fmla="*/ 0 w 548"/>
                  <a:gd name="T7" fmla="*/ 0 h 184"/>
                  <a:gd name="T8" fmla="*/ 274 w 548"/>
                  <a:gd name="T9" fmla="*/ 9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8"/>
                  <a:gd name="T16" fmla="*/ 0 h 184"/>
                  <a:gd name="T17" fmla="*/ 548 w 548"/>
                  <a:gd name="T18" fmla="*/ 184 h 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8" h="184">
                    <a:moveTo>
                      <a:pt x="548" y="179"/>
                    </a:moveTo>
                    <a:lnTo>
                      <a:pt x="548" y="18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4" name="Freeform 1015"/>
              <p:cNvSpPr>
                <a:spLocks/>
              </p:cNvSpPr>
              <p:nvPr/>
            </p:nvSpPr>
            <p:spPr bwMode="auto">
              <a:xfrm>
                <a:off x="1799" y="1916"/>
                <a:ext cx="274" cy="92"/>
              </a:xfrm>
              <a:custGeom>
                <a:avLst/>
                <a:gdLst>
                  <a:gd name="T0" fmla="*/ 274 w 548"/>
                  <a:gd name="T1" fmla="*/ 90 h 185"/>
                  <a:gd name="T2" fmla="*/ 274 w 548"/>
                  <a:gd name="T3" fmla="*/ 92 h 185"/>
                  <a:gd name="T4" fmla="*/ 0 w 548"/>
                  <a:gd name="T5" fmla="*/ 1 h 185"/>
                  <a:gd name="T6" fmla="*/ 0 w 548"/>
                  <a:gd name="T7" fmla="*/ 0 h 185"/>
                  <a:gd name="T8" fmla="*/ 274 w 548"/>
                  <a:gd name="T9" fmla="*/ 90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8"/>
                  <a:gd name="T16" fmla="*/ 0 h 185"/>
                  <a:gd name="T17" fmla="*/ 548 w 548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8" h="185">
                    <a:moveTo>
                      <a:pt x="548" y="181"/>
                    </a:moveTo>
                    <a:lnTo>
                      <a:pt x="548" y="18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5" name="Freeform 1016"/>
              <p:cNvSpPr>
                <a:spLocks/>
              </p:cNvSpPr>
              <p:nvPr/>
            </p:nvSpPr>
            <p:spPr bwMode="auto">
              <a:xfrm>
                <a:off x="1799" y="1917"/>
                <a:ext cx="275" cy="93"/>
              </a:xfrm>
              <a:custGeom>
                <a:avLst/>
                <a:gdLst>
                  <a:gd name="T0" fmla="*/ 274 w 550"/>
                  <a:gd name="T1" fmla="*/ 91 h 187"/>
                  <a:gd name="T2" fmla="*/ 275 w 550"/>
                  <a:gd name="T3" fmla="*/ 93 h 187"/>
                  <a:gd name="T4" fmla="*/ 0 w 550"/>
                  <a:gd name="T5" fmla="*/ 2 h 187"/>
                  <a:gd name="T6" fmla="*/ 0 w 550"/>
                  <a:gd name="T7" fmla="*/ 0 h 187"/>
                  <a:gd name="T8" fmla="*/ 274 w 550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7"/>
                  <a:gd name="T17" fmla="*/ 550 w 550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7">
                    <a:moveTo>
                      <a:pt x="548" y="182"/>
                    </a:moveTo>
                    <a:lnTo>
                      <a:pt x="550" y="18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48" y="182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6" name="Freeform 1017"/>
              <p:cNvSpPr>
                <a:spLocks/>
              </p:cNvSpPr>
              <p:nvPr/>
            </p:nvSpPr>
            <p:spPr bwMode="auto">
              <a:xfrm>
                <a:off x="1799" y="1920"/>
                <a:ext cx="275" cy="92"/>
              </a:xfrm>
              <a:custGeom>
                <a:avLst/>
                <a:gdLst>
                  <a:gd name="T0" fmla="*/ 275 w 550"/>
                  <a:gd name="T1" fmla="*/ 91 h 185"/>
                  <a:gd name="T2" fmla="*/ 275 w 550"/>
                  <a:gd name="T3" fmla="*/ 92 h 185"/>
                  <a:gd name="T4" fmla="*/ 0 w 550"/>
                  <a:gd name="T5" fmla="*/ 2 h 185"/>
                  <a:gd name="T6" fmla="*/ 0 w 550"/>
                  <a:gd name="T7" fmla="*/ 0 h 185"/>
                  <a:gd name="T8" fmla="*/ 275 w 550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5"/>
                  <a:gd name="T17" fmla="*/ 550 w 550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5">
                    <a:moveTo>
                      <a:pt x="550" y="182"/>
                    </a:moveTo>
                    <a:lnTo>
                      <a:pt x="550" y="18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50" y="182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7" name="Freeform 1018"/>
              <p:cNvSpPr>
                <a:spLocks/>
              </p:cNvSpPr>
              <p:nvPr/>
            </p:nvSpPr>
            <p:spPr bwMode="auto">
              <a:xfrm>
                <a:off x="1799" y="1921"/>
                <a:ext cx="277" cy="98"/>
              </a:xfrm>
              <a:custGeom>
                <a:avLst/>
                <a:gdLst>
                  <a:gd name="T0" fmla="*/ 275 w 553"/>
                  <a:gd name="T1" fmla="*/ 91 h 196"/>
                  <a:gd name="T2" fmla="*/ 277 w 553"/>
                  <a:gd name="T3" fmla="*/ 98 h 196"/>
                  <a:gd name="T4" fmla="*/ 2 w 553"/>
                  <a:gd name="T5" fmla="*/ 6 h 196"/>
                  <a:gd name="T6" fmla="*/ 0 w 553"/>
                  <a:gd name="T7" fmla="*/ 0 h 196"/>
                  <a:gd name="T8" fmla="*/ 275 w 553"/>
                  <a:gd name="T9" fmla="*/ 91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96"/>
                  <a:gd name="T17" fmla="*/ 553 w 553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96">
                    <a:moveTo>
                      <a:pt x="550" y="181"/>
                    </a:moveTo>
                    <a:lnTo>
                      <a:pt x="553" y="196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8" name="Freeform 1019"/>
              <p:cNvSpPr>
                <a:spLocks/>
              </p:cNvSpPr>
              <p:nvPr/>
            </p:nvSpPr>
            <p:spPr bwMode="auto">
              <a:xfrm>
                <a:off x="1799" y="1921"/>
                <a:ext cx="275" cy="93"/>
              </a:xfrm>
              <a:custGeom>
                <a:avLst/>
                <a:gdLst>
                  <a:gd name="T0" fmla="*/ 275 w 550"/>
                  <a:gd name="T1" fmla="*/ 91 h 184"/>
                  <a:gd name="T2" fmla="*/ 275 w 550"/>
                  <a:gd name="T3" fmla="*/ 93 h 184"/>
                  <a:gd name="T4" fmla="*/ 1 w 550"/>
                  <a:gd name="T5" fmla="*/ 2 h 184"/>
                  <a:gd name="T6" fmla="*/ 0 w 550"/>
                  <a:gd name="T7" fmla="*/ 0 h 184"/>
                  <a:gd name="T8" fmla="*/ 275 w 550"/>
                  <a:gd name="T9" fmla="*/ 91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4"/>
                  <a:gd name="T17" fmla="*/ 550 w 550"/>
                  <a:gd name="T18" fmla="*/ 184 h 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4">
                    <a:moveTo>
                      <a:pt x="550" y="181"/>
                    </a:moveTo>
                    <a:lnTo>
                      <a:pt x="550" y="184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39" name="Freeform 1020"/>
              <p:cNvSpPr>
                <a:spLocks/>
              </p:cNvSpPr>
              <p:nvPr/>
            </p:nvSpPr>
            <p:spPr bwMode="auto">
              <a:xfrm>
                <a:off x="1800" y="1923"/>
                <a:ext cx="275" cy="92"/>
              </a:xfrm>
              <a:custGeom>
                <a:avLst/>
                <a:gdLst>
                  <a:gd name="T0" fmla="*/ 275 w 550"/>
                  <a:gd name="T1" fmla="*/ 90 h 185"/>
                  <a:gd name="T2" fmla="*/ 275 w 550"/>
                  <a:gd name="T3" fmla="*/ 92 h 185"/>
                  <a:gd name="T4" fmla="*/ 0 w 550"/>
                  <a:gd name="T5" fmla="*/ 1 h 185"/>
                  <a:gd name="T6" fmla="*/ 0 w 550"/>
                  <a:gd name="T7" fmla="*/ 0 h 185"/>
                  <a:gd name="T8" fmla="*/ 275 w 550"/>
                  <a:gd name="T9" fmla="*/ 90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5"/>
                  <a:gd name="T17" fmla="*/ 550 w 550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5">
                    <a:moveTo>
                      <a:pt x="549" y="181"/>
                    </a:moveTo>
                    <a:lnTo>
                      <a:pt x="550" y="18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9" y="181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0" name="Freeform 1021"/>
              <p:cNvSpPr>
                <a:spLocks/>
              </p:cNvSpPr>
              <p:nvPr/>
            </p:nvSpPr>
            <p:spPr bwMode="auto">
              <a:xfrm>
                <a:off x="1800" y="1924"/>
                <a:ext cx="275" cy="93"/>
              </a:xfrm>
              <a:custGeom>
                <a:avLst/>
                <a:gdLst>
                  <a:gd name="T0" fmla="*/ 275 w 550"/>
                  <a:gd name="T1" fmla="*/ 92 h 186"/>
                  <a:gd name="T2" fmla="*/ 275 w 550"/>
                  <a:gd name="T3" fmla="*/ 93 h 186"/>
                  <a:gd name="T4" fmla="*/ 1 w 550"/>
                  <a:gd name="T5" fmla="*/ 1 h 186"/>
                  <a:gd name="T6" fmla="*/ 0 w 550"/>
                  <a:gd name="T7" fmla="*/ 0 h 186"/>
                  <a:gd name="T8" fmla="*/ 275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6"/>
                  <a:gd name="T17" fmla="*/ 550 w 55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1" name="Freeform 1022"/>
              <p:cNvSpPr>
                <a:spLocks/>
              </p:cNvSpPr>
              <p:nvPr/>
            </p:nvSpPr>
            <p:spPr bwMode="auto">
              <a:xfrm>
                <a:off x="1801" y="1926"/>
                <a:ext cx="274" cy="92"/>
              </a:xfrm>
              <a:custGeom>
                <a:avLst/>
                <a:gdLst>
                  <a:gd name="T0" fmla="*/ 274 w 548"/>
                  <a:gd name="T1" fmla="*/ 91 h 185"/>
                  <a:gd name="T2" fmla="*/ 274 w 548"/>
                  <a:gd name="T3" fmla="*/ 92 h 185"/>
                  <a:gd name="T4" fmla="*/ 0 w 548"/>
                  <a:gd name="T5" fmla="*/ 1 h 185"/>
                  <a:gd name="T6" fmla="*/ 0 w 548"/>
                  <a:gd name="T7" fmla="*/ 0 h 185"/>
                  <a:gd name="T8" fmla="*/ 274 w 548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8"/>
                  <a:gd name="T16" fmla="*/ 0 h 185"/>
                  <a:gd name="T17" fmla="*/ 548 w 548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8" h="185">
                    <a:moveTo>
                      <a:pt x="548" y="183"/>
                    </a:moveTo>
                    <a:lnTo>
                      <a:pt x="548" y="18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2" name="Freeform 1023"/>
              <p:cNvSpPr>
                <a:spLocks/>
              </p:cNvSpPr>
              <p:nvPr/>
            </p:nvSpPr>
            <p:spPr bwMode="auto">
              <a:xfrm>
                <a:off x="1801" y="1927"/>
                <a:ext cx="275" cy="92"/>
              </a:xfrm>
              <a:custGeom>
                <a:avLst/>
                <a:gdLst>
                  <a:gd name="T0" fmla="*/ 274 w 550"/>
                  <a:gd name="T1" fmla="*/ 91 h 185"/>
                  <a:gd name="T2" fmla="*/ 275 w 550"/>
                  <a:gd name="T3" fmla="*/ 92 h 185"/>
                  <a:gd name="T4" fmla="*/ 0 w 550"/>
                  <a:gd name="T5" fmla="*/ 1 h 185"/>
                  <a:gd name="T6" fmla="*/ 0 w 550"/>
                  <a:gd name="T7" fmla="*/ 0 h 185"/>
                  <a:gd name="T8" fmla="*/ 274 w 550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5"/>
                  <a:gd name="T17" fmla="*/ 550 w 550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5">
                    <a:moveTo>
                      <a:pt x="548" y="182"/>
                    </a:moveTo>
                    <a:lnTo>
                      <a:pt x="550" y="18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8" y="182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3" name="Freeform 1024"/>
              <p:cNvSpPr>
                <a:spLocks/>
              </p:cNvSpPr>
              <p:nvPr/>
            </p:nvSpPr>
            <p:spPr bwMode="auto">
              <a:xfrm>
                <a:off x="1801" y="1928"/>
                <a:ext cx="277" cy="98"/>
              </a:xfrm>
              <a:custGeom>
                <a:avLst/>
                <a:gdLst>
                  <a:gd name="T0" fmla="*/ 275 w 555"/>
                  <a:gd name="T1" fmla="*/ 92 h 196"/>
                  <a:gd name="T2" fmla="*/ 277 w 555"/>
                  <a:gd name="T3" fmla="*/ 98 h 196"/>
                  <a:gd name="T4" fmla="*/ 3 w 555"/>
                  <a:gd name="T5" fmla="*/ 6 h 196"/>
                  <a:gd name="T6" fmla="*/ 0 w 555"/>
                  <a:gd name="T7" fmla="*/ 0 h 196"/>
                  <a:gd name="T8" fmla="*/ 275 w 555"/>
                  <a:gd name="T9" fmla="*/ 92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96"/>
                  <a:gd name="T17" fmla="*/ 555 w 555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96">
                    <a:moveTo>
                      <a:pt x="550" y="183"/>
                    </a:moveTo>
                    <a:lnTo>
                      <a:pt x="555" y="196"/>
                    </a:lnTo>
                    <a:lnTo>
                      <a:pt x="7" y="1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4" name="Freeform 1025"/>
              <p:cNvSpPr>
                <a:spLocks/>
              </p:cNvSpPr>
              <p:nvPr/>
            </p:nvSpPr>
            <p:spPr bwMode="auto">
              <a:xfrm>
                <a:off x="1801" y="1928"/>
                <a:ext cx="275" cy="93"/>
              </a:xfrm>
              <a:custGeom>
                <a:avLst/>
                <a:gdLst>
                  <a:gd name="T0" fmla="*/ 274 w 552"/>
                  <a:gd name="T1" fmla="*/ 92 h 186"/>
                  <a:gd name="T2" fmla="*/ 275 w 552"/>
                  <a:gd name="T3" fmla="*/ 93 h 186"/>
                  <a:gd name="T4" fmla="*/ 1 w 552"/>
                  <a:gd name="T5" fmla="*/ 1 h 186"/>
                  <a:gd name="T6" fmla="*/ 0 w 552"/>
                  <a:gd name="T7" fmla="*/ 0 h 186"/>
                  <a:gd name="T8" fmla="*/ 274 w 552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86"/>
                  <a:gd name="T17" fmla="*/ 552 w 552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86">
                    <a:moveTo>
                      <a:pt x="550" y="183"/>
                    </a:moveTo>
                    <a:lnTo>
                      <a:pt x="552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5" name="Freeform 1026"/>
              <p:cNvSpPr>
                <a:spLocks/>
              </p:cNvSpPr>
              <p:nvPr/>
            </p:nvSpPr>
            <p:spPr bwMode="auto">
              <a:xfrm>
                <a:off x="1801" y="1930"/>
                <a:ext cx="276" cy="93"/>
              </a:xfrm>
              <a:custGeom>
                <a:avLst/>
                <a:gdLst>
                  <a:gd name="T0" fmla="*/ 275 w 551"/>
                  <a:gd name="T1" fmla="*/ 91 h 187"/>
                  <a:gd name="T2" fmla="*/ 276 w 551"/>
                  <a:gd name="T3" fmla="*/ 93 h 187"/>
                  <a:gd name="T4" fmla="*/ 1 w 551"/>
                  <a:gd name="T5" fmla="*/ 2 h 187"/>
                  <a:gd name="T6" fmla="*/ 0 w 551"/>
                  <a:gd name="T7" fmla="*/ 0 h 187"/>
                  <a:gd name="T8" fmla="*/ 275 w 551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87"/>
                  <a:gd name="T17" fmla="*/ 551 w 551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87">
                    <a:moveTo>
                      <a:pt x="550" y="183"/>
                    </a:moveTo>
                    <a:lnTo>
                      <a:pt x="551" y="18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6" name="Freeform 1027"/>
              <p:cNvSpPr>
                <a:spLocks/>
              </p:cNvSpPr>
              <p:nvPr/>
            </p:nvSpPr>
            <p:spPr bwMode="auto">
              <a:xfrm>
                <a:off x="1802" y="1931"/>
                <a:ext cx="275" cy="93"/>
              </a:xfrm>
              <a:custGeom>
                <a:avLst/>
                <a:gdLst>
                  <a:gd name="T0" fmla="*/ 275 w 550"/>
                  <a:gd name="T1" fmla="*/ 92 h 186"/>
                  <a:gd name="T2" fmla="*/ 275 w 550"/>
                  <a:gd name="T3" fmla="*/ 93 h 186"/>
                  <a:gd name="T4" fmla="*/ 1 w 550"/>
                  <a:gd name="T5" fmla="*/ 1 h 186"/>
                  <a:gd name="T6" fmla="*/ 0 w 550"/>
                  <a:gd name="T7" fmla="*/ 0 h 186"/>
                  <a:gd name="T8" fmla="*/ 275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6"/>
                  <a:gd name="T17" fmla="*/ 550 w 55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7" name="Freeform 1028"/>
              <p:cNvSpPr>
                <a:spLocks/>
              </p:cNvSpPr>
              <p:nvPr/>
            </p:nvSpPr>
            <p:spPr bwMode="auto">
              <a:xfrm>
                <a:off x="1803" y="1933"/>
                <a:ext cx="275" cy="93"/>
              </a:xfrm>
              <a:custGeom>
                <a:avLst/>
                <a:gdLst>
                  <a:gd name="T0" fmla="*/ 274 w 550"/>
                  <a:gd name="T1" fmla="*/ 92 h 186"/>
                  <a:gd name="T2" fmla="*/ 275 w 550"/>
                  <a:gd name="T3" fmla="*/ 93 h 186"/>
                  <a:gd name="T4" fmla="*/ 1 w 550"/>
                  <a:gd name="T5" fmla="*/ 1 h 186"/>
                  <a:gd name="T6" fmla="*/ 0 w 550"/>
                  <a:gd name="T7" fmla="*/ 0 h 186"/>
                  <a:gd name="T8" fmla="*/ 274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6"/>
                  <a:gd name="T17" fmla="*/ 550 w 55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6">
                    <a:moveTo>
                      <a:pt x="548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8" name="Freeform 1029"/>
              <p:cNvSpPr>
                <a:spLocks/>
              </p:cNvSpPr>
              <p:nvPr/>
            </p:nvSpPr>
            <p:spPr bwMode="auto">
              <a:xfrm>
                <a:off x="1804" y="1935"/>
                <a:ext cx="278" cy="97"/>
              </a:xfrm>
              <a:custGeom>
                <a:avLst/>
                <a:gdLst>
                  <a:gd name="T0" fmla="*/ 274 w 556"/>
                  <a:gd name="T1" fmla="*/ 91 h 195"/>
                  <a:gd name="T2" fmla="*/ 278 w 556"/>
                  <a:gd name="T3" fmla="*/ 97 h 195"/>
                  <a:gd name="T4" fmla="*/ 3 w 556"/>
                  <a:gd name="T5" fmla="*/ 5 h 195"/>
                  <a:gd name="T6" fmla="*/ 0 w 556"/>
                  <a:gd name="T7" fmla="*/ 0 h 195"/>
                  <a:gd name="T8" fmla="*/ 274 w 556"/>
                  <a:gd name="T9" fmla="*/ 91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6"/>
                  <a:gd name="T16" fmla="*/ 0 h 195"/>
                  <a:gd name="T17" fmla="*/ 556 w 556"/>
                  <a:gd name="T18" fmla="*/ 195 h 1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6" h="195">
                    <a:moveTo>
                      <a:pt x="548" y="183"/>
                    </a:moveTo>
                    <a:lnTo>
                      <a:pt x="556" y="195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49" name="Freeform 1030"/>
              <p:cNvSpPr>
                <a:spLocks/>
              </p:cNvSpPr>
              <p:nvPr/>
            </p:nvSpPr>
            <p:spPr bwMode="auto">
              <a:xfrm>
                <a:off x="1804" y="1935"/>
                <a:ext cx="276" cy="93"/>
              </a:xfrm>
              <a:custGeom>
                <a:avLst/>
                <a:gdLst>
                  <a:gd name="T0" fmla="*/ 274 w 551"/>
                  <a:gd name="T1" fmla="*/ 92 h 186"/>
                  <a:gd name="T2" fmla="*/ 276 w 551"/>
                  <a:gd name="T3" fmla="*/ 93 h 186"/>
                  <a:gd name="T4" fmla="*/ 1 w 551"/>
                  <a:gd name="T5" fmla="*/ 2 h 186"/>
                  <a:gd name="T6" fmla="*/ 0 w 551"/>
                  <a:gd name="T7" fmla="*/ 0 h 186"/>
                  <a:gd name="T8" fmla="*/ 274 w 551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86"/>
                  <a:gd name="T17" fmla="*/ 551 w 551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86">
                    <a:moveTo>
                      <a:pt x="548" y="183"/>
                    </a:moveTo>
                    <a:lnTo>
                      <a:pt x="551" y="186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0" name="Freeform 1031"/>
              <p:cNvSpPr>
                <a:spLocks/>
              </p:cNvSpPr>
              <p:nvPr/>
            </p:nvSpPr>
            <p:spPr bwMode="auto">
              <a:xfrm>
                <a:off x="1805" y="1936"/>
                <a:ext cx="276" cy="94"/>
              </a:xfrm>
              <a:custGeom>
                <a:avLst/>
                <a:gdLst>
                  <a:gd name="T0" fmla="*/ 275 w 552"/>
                  <a:gd name="T1" fmla="*/ 91 h 187"/>
                  <a:gd name="T2" fmla="*/ 276 w 552"/>
                  <a:gd name="T3" fmla="*/ 94 h 187"/>
                  <a:gd name="T4" fmla="*/ 2 w 552"/>
                  <a:gd name="T5" fmla="*/ 2 h 187"/>
                  <a:gd name="T6" fmla="*/ 0 w 552"/>
                  <a:gd name="T7" fmla="*/ 0 h 187"/>
                  <a:gd name="T8" fmla="*/ 275 w 552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87"/>
                  <a:gd name="T17" fmla="*/ 552 w 552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87">
                    <a:moveTo>
                      <a:pt x="550" y="182"/>
                    </a:moveTo>
                    <a:lnTo>
                      <a:pt x="552" y="187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550" y="182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1" name="Freeform 1032"/>
              <p:cNvSpPr>
                <a:spLocks/>
              </p:cNvSpPr>
              <p:nvPr/>
            </p:nvSpPr>
            <p:spPr bwMode="auto">
              <a:xfrm>
                <a:off x="1806" y="1938"/>
                <a:ext cx="276" cy="94"/>
              </a:xfrm>
              <a:custGeom>
                <a:avLst/>
                <a:gdLst>
                  <a:gd name="T0" fmla="*/ 274 w 551"/>
                  <a:gd name="T1" fmla="*/ 92 h 188"/>
                  <a:gd name="T2" fmla="*/ 276 w 551"/>
                  <a:gd name="T3" fmla="*/ 94 h 188"/>
                  <a:gd name="T4" fmla="*/ 1 w 551"/>
                  <a:gd name="T5" fmla="*/ 1 h 188"/>
                  <a:gd name="T6" fmla="*/ 0 w 551"/>
                  <a:gd name="T7" fmla="*/ 0 h 188"/>
                  <a:gd name="T8" fmla="*/ 274 w 551"/>
                  <a:gd name="T9" fmla="*/ 92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88"/>
                  <a:gd name="T17" fmla="*/ 551 w 551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88">
                    <a:moveTo>
                      <a:pt x="548" y="184"/>
                    </a:moveTo>
                    <a:lnTo>
                      <a:pt x="551" y="188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548" y="184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2" name="Freeform 1033"/>
              <p:cNvSpPr>
                <a:spLocks/>
              </p:cNvSpPr>
              <p:nvPr/>
            </p:nvSpPr>
            <p:spPr bwMode="auto">
              <a:xfrm>
                <a:off x="1807" y="1940"/>
                <a:ext cx="280" cy="96"/>
              </a:xfrm>
              <a:custGeom>
                <a:avLst/>
                <a:gdLst>
                  <a:gd name="T0" fmla="*/ 275 w 560"/>
                  <a:gd name="T1" fmla="*/ 92 h 193"/>
                  <a:gd name="T2" fmla="*/ 280 w 560"/>
                  <a:gd name="T3" fmla="*/ 96 h 193"/>
                  <a:gd name="T4" fmla="*/ 5 w 560"/>
                  <a:gd name="T5" fmla="*/ 4 h 193"/>
                  <a:gd name="T6" fmla="*/ 0 w 560"/>
                  <a:gd name="T7" fmla="*/ 0 h 193"/>
                  <a:gd name="T8" fmla="*/ 275 w 560"/>
                  <a:gd name="T9" fmla="*/ 92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0"/>
                  <a:gd name="T16" fmla="*/ 0 h 193"/>
                  <a:gd name="T17" fmla="*/ 560 w 560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0" h="193">
                    <a:moveTo>
                      <a:pt x="550" y="185"/>
                    </a:moveTo>
                    <a:lnTo>
                      <a:pt x="560" y="193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550" y="185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3" name="Freeform 1034"/>
              <p:cNvSpPr>
                <a:spLocks/>
              </p:cNvSpPr>
              <p:nvPr/>
            </p:nvSpPr>
            <p:spPr bwMode="auto">
              <a:xfrm>
                <a:off x="1807" y="1940"/>
                <a:ext cx="278" cy="94"/>
              </a:xfrm>
              <a:custGeom>
                <a:avLst/>
                <a:gdLst>
                  <a:gd name="T0" fmla="*/ 275 w 555"/>
                  <a:gd name="T1" fmla="*/ 93 h 188"/>
                  <a:gd name="T2" fmla="*/ 278 w 555"/>
                  <a:gd name="T3" fmla="*/ 94 h 188"/>
                  <a:gd name="T4" fmla="*/ 3 w 555"/>
                  <a:gd name="T5" fmla="*/ 2 h 188"/>
                  <a:gd name="T6" fmla="*/ 0 w 555"/>
                  <a:gd name="T7" fmla="*/ 0 h 188"/>
                  <a:gd name="T8" fmla="*/ 275 w 555"/>
                  <a:gd name="T9" fmla="*/ 93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88"/>
                  <a:gd name="T17" fmla="*/ 555 w 555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88">
                    <a:moveTo>
                      <a:pt x="550" y="185"/>
                    </a:moveTo>
                    <a:lnTo>
                      <a:pt x="555" y="18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550" y="185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4" name="Freeform 1035"/>
              <p:cNvSpPr>
                <a:spLocks/>
              </p:cNvSpPr>
              <p:nvPr/>
            </p:nvSpPr>
            <p:spPr bwMode="auto">
              <a:xfrm>
                <a:off x="1810" y="1941"/>
                <a:ext cx="277" cy="95"/>
              </a:xfrm>
              <a:custGeom>
                <a:avLst/>
                <a:gdLst>
                  <a:gd name="T0" fmla="*/ 275 w 555"/>
                  <a:gd name="T1" fmla="*/ 92 h 189"/>
                  <a:gd name="T2" fmla="*/ 277 w 555"/>
                  <a:gd name="T3" fmla="*/ 95 h 189"/>
                  <a:gd name="T4" fmla="*/ 2 w 555"/>
                  <a:gd name="T5" fmla="*/ 3 h 189"/>
                  <a:gd name="T6" fmla="*/ 0 w 555"/>
                  <a:gd name="T7" fmla="*/ 0 h 189"/>
                  <a:gd name="T8" fmla="*/ 275 w 555"/>
                  <a:gd name="T9" fmla="*/ 92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89"/>
                  <a:gd name="T17" fmla="*/ 555 w 555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89">
                    <a:moveTo>
                      <a:pt x="550" y="184"/>
                    </a:moveTo>
                    <a:lnTo>
                      <a:pt x="555" y="18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5" name="Freeform 1036"/>
              <p:cNvSpPr>
                <a:spLocks/>
              </p:cNvSpPr>
              <p:nvPr/>
            </p:nvSpPr>
            <p:spPr bwMode="auto">
              <a:xfrm>
                <a:off x="1812" y="1944"/>
                <a:ext cx="280" cy="95"/>
              </a:xfrm>
              <a:custGeom>
                <a:avLst/>
                <a:gdLst>
                  <a:gd name="T0" fmla="*/ 275 w 560"/>
                  <a:gd name="T1" fmla="*/ 92 h 191"/>
                  <a:gd name="T2" fmla="*/ 280 w 560"/>
                  <a:gd name="T3" fmla="*/ 95 h 191"/>
                  <a:gd name="T4" fmla="*/ 5 w 560"/>
                  <a:gd name="T5" fmla="*/ 2 h 191"/>
                  <a:gd name="T6" fmla="*/ 0 w 560"/>
                  <a:gd name="T7" fmla="*/ 0 h 191"/>
                  <a:gd name="T8" fmla="*/ 275 w 560"/>
                  <a:gd name="T9" fmla="*/ 92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0"/>
                  <a:gd name="T16" fmla="*/ 0 h 191"/>
                  <a:gd name="T17" fmla="*/ 560 w 560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0" h="191">
                    <a:moveTo>
                      <a:pt x="550" y="184"/>
                    </a:moveTo>
                    <a:lnTo>
                      <a:pt x="560" y="191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6" name="Freeform 1037"/>
              <p:cNvSpPr>
                <a:spLocks/>
              </p:cNvSpPr>
              <p:nvPr/>
            </p:nvSpPr>
            <p:spPr bwMode="auto">
              <a:xfrm>
                <a:off x="1836" y="1872"/>
                <a:ext cx="283" cy="88"/>
              </a:xfrm>
              <a:custGeom>
                <a:avLst/>
                <a:gdLst>
                  <a:gd name="T0" fmla="*/ 283 w 564"/>
                  <a:gd name="T1" fmla="*/ 88 h 176"/>
                  <a:gd name="T2" fmla="*/ 276 w 564"/>
                  <a:gd name="T3" fmla="*/ 87 h 176"/>
                  <a:gd name="T4" fmla="*/ 0 w 564"/>
                  <a:gd name="T5" fmla="*/ 0 h 176"/>
                  <a:gd name="T6" fmla="*/ 5 w 564"/>
                  <a:gd name="T7" fmla="*/ 1 h 176"/>
                  <a:gd name="T8" fmla="*/ 283 w 564"/>
                  <a:gd name="T9" fmla="*/ 88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176"/>
                  <a:gd name="T17" fmla="*/ 564 w 564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176">
                    <a:moveTo>
                      <a:pt x="564" y="176"/>
                    </a:moveTo>
                    <a:lnTo>
                      <a:pt x="551" y="173"/>
                    </a:lnTo>
                    <a:lnTo>
                      <a:pt x="0" y="0"/>
                    </a:lnTo>
                    <a:lnTo>
                      <a:pt x="9" y="3"/>
                    </a:lnTo>
                    <a:lnTo>
                      <a:pt x="564" y="176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7" name="Freeform 1038"/>
              <p:cNvSpPr>
                <a:spLocks/>
              </p:cNvSpPr>
              <p:nvPr/>
            </p:nvSpPr>
            <p:spPr bwMode="auto">
              <a:xfrm>
                <a:off x="1830" y="1872"/>
                <a:ext cx="282" cy="86"/>
              </a:xfrm>
              <a:custGeom>
                <a:avLst/>
                <a:gdLst>
                  <a:gd name="T0" fmla="*/ 282 w 565"/>
                  <a:gd name="T1" fmla="*/ 86 h 173"/>
                  <a:gd name="T2" fmla="*/ 277 w 565"/>
                  <a:gd name="T3" fmla="*/ 86 h 173"/>
                  <a:gd name="T4" fmla="*/ 0 w 565"/>
                  <a:gd name="T5" fmla="*/ 0 h 173"/>
                  <a:gd name="T6" fmla="*/ 7 w 565"/>
                  <a:gd name="T7" fmla="*/ 0 h 173"/>
                  <a:gd name="T8" fmla="*/ 282 w 565"/>
                  <a:gd name="T9" fmla="*/ 86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5"/>
                  <a:gd name="T16" fmla="*/ 0 h 173"/>
                  <a:gd name="T17" fmla="*/ 565 w 565"/>
                  <a:gd name="T18" fmla="*/ 173 h 1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5" h="173">
                    <a:moveTo>
                      <a:pt x="565" y="173"/>
                    </a:moveTo>
                    <a:lnTo>
                      <a:pt x="554" y="173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58" name="Freeform 1039"/>
              <p:cNvSpPr>
                <a:spLocks/>
              </p:cNvSpPr>
              <p:nvPr/>
            </p:nvSpPr>
            <p:spPr bwMode="auto">
              <a:xfrm>
                <a:off x="2073" y="1958"/>
                <a:ext cx="65" cy="82"/>
              </a:xfrm>
              <a:custGeom>
                <a:avLst/>
                <a:gdLst>
                  <a:gd name="T0" fmla="*/ 33 w 130"/>
                  <a:gd name="T1" fmla="*/ 0 h 164"/>
                  <a:gd name="T2" fmla="*/ 26 w 130"/>
                  <a:gd name="T3" fmla="*/ 1 h 164"/>
                  <a:gd name="T4" fmla="*/ 20 w 130"/>
                  <a:gd name="T5" fmla="*/ 5 h 164"/>
                  <a:gd name="T6" fmla="*/ 15 w 130"/>
                  <a:gd name="T7" fmla="*/ 9 h 164"/>
                  <a:gd name="T8" fmla="*/ 10 w 130"/>
                  <a:gd name="T9" fmla="*/ 15 h 164"/>
                  <a:gd name="T10" fmla="*/ 6 w 130"/>
                  <a:gd name="T11" fmla="*/ 21 h 164"/>
                  <a:gd name="T12" fmla="*/ 2 w 130"/>
                  <a:gd name="T13" fmla="*/ 29 h 164"/>
                  <a:gd name="T14" fmla="*/ 1 w 130"/>
                  <a:gd name="T15" fmla="*/ 38 h 164"/>
                  <a:gd name="T16" fmla="*/ 0 w 130"/>
                  <a:gd name="T17" fmla="*/ 45 h 164"/>
                  <a:gd name="T18" fmla="*/ 1 w 130"/>
                  <a:gd name="T19" fmla="*/ 54 h 164"/>
                  <a:gd name="T20" fmla="*/ 2 w 130"/>
                  <a:gd name="T21" fmla="*/ 61 h 164"/>
                  <a:gd name="T22" fmla="*/ 5 w 130"/>
                  <a:gd name="T23" fmla="*/ 68 h 164"/>
                  <a:gd name="T24" fmla="*/ 9 w 130"/>
                  <a:gd name="T25" fmla="*/ 74 h 164"/>
                  <a:gd name="T26" fmla="*/ 14 w 130"/>
                  <a:gd name="T27" fmla="*/ 78 h 164"/>
                  <a:gd name="T28" fmla="*/ 19 w 130"/>
                  <a:gd name="T29" fmla="*/ 82 h 164"/>
                  <a:gd name="T30" fmla="*/ 26 w 130"/>
                  <a:gd name="T31" fmla="*/ 82 h 164"/>
                  <a:gd name="T32" fmla="*/ 31 w 130"/>
                  <a:gd name="T33" fmla="*/ 82 h 164"/>
                  <a:gd name="T34" fmla="*/ 38 w 130"/>
                  <a:gd name="T35" fmla="*/ 81 h 164"/>
                  <a:gd name="T36" fmla="*/ 44 w 130"/>
                  <a:gd name="T37" fmla="*/ 77 h 164"/>
                  <a:gd name="T38" fmla="*/ 50 w 130"/>
                  <a:gd name="T39" fmla="*/ 72 h 164"/>
                  <a:gd name="T40" fmla="*/ 55 w 130"/>
                  <a:gd name="T41" fmla="*/ 67 h 164"/>
                  <a:gd name="T42" fmla="*/ 59 w 130"/>
                  <a:gd name="T43" fmla="*/ 60 h 164"/>
                  <a:gd name="T44" fmla="*/ 61 w 130"/>
                  <a:gd name="T45" fmla="*/ 52 h 164"/>
                  <a:gd name="T46" fmla="*/ 64 w 130"/>
                  <a:gd name="T47" fmla="*/ 45 h 164"/>
                  <a:gd name="T48" fmla="*/ 65 w 130"/>
                  <a:gd name="T49" fmla="*/ 37 h 164"/>
                  <a:gd name="T50" fmla="*/ 64 w 130"/>
                  <a:gd name="T51" fmla="*/ 28 h 164"/>
                  <a:gd name="T52" fmla="*/ 62 w 130"/>
                  <a:gd name="T53" fmla="*/ 21 h 164"/>
                  <a:gd name="T54" fmla="*/ 59 w 130"/>
                  <a:gd name="T55" fmla="*/ 14 h 164"/>
                  <a:gd name="T56" fmla="*/ 55 w 130"/>
                  <a:gd name="T57" fmla="*/ 9 h 164"/>
                  <a:gd name="T58" fmla="*/ 50 w 130"/>
                  <a:gd name="T59" fmla="*/ 4 h 164"/>
                  <a:gd name="T60" fmla="*/ 45 w 130"/>
                  <a:gd name="T61" fmla="*/ 1 h 164"/>
                  <a:gd name="T62" fmla="*/ 39 w 130"/>
                  <a:gd name="T63" fmla="*/ 0 h 164"/>
                  <a:gd name="T64" fmla="*/ 33 w 130"/>
                  <a:gd name="T65" fmla="*/ 0 h 16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0"/>
                  <a:gd name="T100" fmla="*/ 0 h 164"/>
                  <a:gd name="T101" fmla="*/ 130 w 130"/>
                  <a:gd name="T102" fmla="*/ 164 h 16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0" h="164">
                    <a:moveTo>
                      <a:pt x="67" y="0"/>
                    </a:moveTo>
                    <a:lnTo>
                      <a:pt x="53" y="3"/>
                    </a:lnTo>
                    <a:lnTo>
                      <a:pt x="40" y="10"/>
                    </a:lnTo>
                    <a:lnTo>
                      <a:pt x="30" y="18"/>
                    </a:lnTo>
                    <a:lnTo>
                      <a:pt x="20" y="30"/>
                    </a:lnTo>
                    <a:lnTo>
                      <a:pt x="12" y="43"/>
                    </a:lnTo>
                    <a:lnTo>
                      <a:pt x="5" y="58"/>
                    </a:lnTo>
                    <a:lnTo>
                      <a:pt x="2" y="75"/>
                    </a:lnTo>
                    <a:lnTo>
                      <a:pt x="0" y="91"/>
                    </a:lnTo>
                    <a:lnTo>
                      <a:pt x="2" y="108"/>
                    </a:lnTo>
                    <a:lnTo>
                      <a:pt x="5" y="123"/>
                    </a:lnTo>
                    <a:lnTo>
                      <a:pt x="10" y="136"/>
                    </a:lnTo>
                    <a:lnTo>
                      <a:pt x="18" y="148"/>
                    </a:lnTo>
                    <a:lnTo>
                      <a:pt x="28" y="156"/>
                    </a:lnTo>
                    <a:lnTo>
                      <a:pt x="38" y="163"/>
                    </a:lnTo>
                    <a:lnTo>
                      <a:pt x="52" y="164"/>
                    </a:lnTo>
                    <a:lnTo>
                      <a:pt x="63" y="164"/>
                    </a:lnTo>
                    <a:lnTo>
                      <a:pt x="77" y="161"/>
                    </a:lnTo>
                    <a:lnTo>
                      <a:pt x="88" y="154"/>
                    </a:lnTo>
                    <a:lnTo>
                      <a:pt x="100" y="144"/>
                    </a:lnTo>
                    <a:lnTo>
                      <a:pt x="110" y="133"/>
                    </a:lnTo>
                    <a:lnTo>
                      <a:pt x="118" y="120"/>
                    </a:lnTo>
                    <a:lnTo>
                      <a:pt x="123" y="105"/>
                    </a:lnTo>
                    <a:lnTo>
                      <a:pt x="128" y="90"/>
                    </a:lnTo>
                    <a:lnTo>
                      <a:pt x="130" y="73"/>
                    </a:lnTo>
                    <a:lnTo>
                      <a:pt x="128" y="56"/>
                    </a:lnTo>
                    <a:lnTo>
                      <a:pt x="125" y="41"/>
                    </a:lnTo>
                    <a:lnTo>
                      <a:pt x="118" y="28"/>
                    </a:lnTo>
                    <a:lnTo>
                      <a:pt x="111" y="17"/>
                    </a:lnTo>
                    <a:lnTo>
                      <a:pt x="101" y="8"/>
                    </a:lnTo>
                    <a:lnTo>
                      <a:pt x="91" y="3"/>
                    </a:lnTo>
                    <a:lnTo>
                      <a:pt x="78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82C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81" name="Group 1040"/>
            <p:cNvGrpSpPr>
              <a:grpSpLocks/>
            </p:cNvGrpSpPr>
            <p:nvPr/>
          </p:nvGrpSpPr>
          <p:grpSpPr bwMode="auto">
            <a:xfrm>
              <a:off x="1938" y="1895"/>
              <a:ext cx="1090" cy="487"/>
              <a:chOff x="1938" y="1895"/>
              <a:chExt cx="1090" cy="487"/>
            </a:xfrm>
          </p:grpSpPr>
          <p:sp>
            <p:nvSpPr>
              <p:cNvPr id="40567" name="Freeform 1041"/>
              <p:cNvSpPr>
                <a:spLocks/>
              </p:cNvSpPr>
              <p:nvPr/>
            </p:nvSpPr>
            <p:spPr bwMode="auto">
              <a:xfrm>
                <a:off x="1991" y="1896"/>
                <a:ext cx="978" cy="305"/>
              </a:xfrm>
              <a:custGeom>
                <a:avLst/>
                <a:gdLst>
                  <a:gd name="T0" fmla="*/ 978 w 1955"/>
                  <a:gd name="T1" fmla="*/ 303 h 612"/>
                  <a:gd name="T2" fmla="*/ 971 w 1955"/>
                  <a:gd name="T3" fmla="*/ 305 h 612"/>
                  <a:gd name="T4" fmla="*/ 0 w 1955"/>
                  <a:gd name="T5" fmla="*/ 2 h 612"/>
                  <a:gd name="T6" fmla="*/ 6 w 1955"/>
                  <a:gd name="T7" fmla="*/ 0 h 612"/>
                  <a:gd name="T8" fmla="*/ 978 w 1955"/>
                  <a:gd name="T9" fmla="*/ 303 h 6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5"/>
                  <a:gd name="T16" fmla="*/ 0 h 612"/>
                  <a:gd name="T17" fmla="*/ 1955 w 1955"/>
                  <a:gd name="T18" fmla="*/ 612 h 6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5" h="612">
                    <a:moveTo>
                      <a:pt x="1955" y="607"/>
                    </a:moveTo>
                    <a:lnTo>
                      <a:pt x="1942" y="612"/>
                    </a:lnTo>
                    <a:lnTo>
                      <a:pt x="0" y="4"/>
                    </a:lnTo>
                    <a:lnTo>
                      <a:pt x="11" y="0"/>
                    </a:lnTo>
                    <a:lnTo>
                      <a:pt x="1955" y="607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8" name="Freeform 1042"/>
              <p:cNvSpPr>
                <a:spLocks/>
              </p:cNvSpPr>
              <p:nvPr/>
            </p:nvSpPr>
            <p:spPr bwMode="auto">
              <a:xfrm>
                <a:off x="1995" y="1896"/>
                <a:ext cx="974" cy="304"/>
              </a:xfrm>
              <a:custGeom>
                <a:avLst/>
                <a:gdLst>
                  <a:gd name="T0" fmla="*/ 974 w 1947"/>
                  <a:gd name="T1" fmla="*/ 304 h 608"/>
                  <a:gd name="T2" fmla="*/ 972 w 1947"/>
                  <a:gd name="T3" fmla="*/ 304 h 608"/>
                  <a:gd name="T4" fmla="*/ 0 w 1947"/>
                  <a:gd name="T5" fmla="*/ 0 h 608"/>
                  <a:gd name="T6" fmla="*/ 2 w 1947"/>
                  <a:gd name="T7" fmla="*/ 0 h 608"/>
                  <a:gd name="T8" fmla="*/ 974 w 1947"/>
                  <a:gd name="T9" fmla="*/ 304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7"/>
                  <a:gd name="T16" fmla="*/ 0 h 608"/>
                  <a:gd name="T17" fmla="*/ 1947 w 1947"/>
                  <a:gd name="T18" fmla="*/ 608 h 6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7" h="608">
                    <a:moveTo>
                      <a:pt x="1947" y="607"/>
                    </a:moveTo>
                    <a:lnTo>
                      <a:pt x="1944" y="60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947" y="607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9" name="Freeform 1043"/>
              <p:cNvSpPr>
                <a:spLocks/>
              </p:cNvSpPr>
              <p:nvPr/>
            </p:nvSpPr>
            <p:spPr bwMode="auto">
              <a:xfrm>
                <a:off x="1992" y="1896"/>
                <a:ext cx="975" cy="305"/>
              </a:xfrm>
              <a:custGeom>
                <a:avLst/>
                <a:gdLst>
                  <a:gd name="T0" fmla="*/ 975 w 1949"/>
                  <a:gd name="T1" fmla="*/ 304 h 610"/>
                  <a:gd name="T2" fmla="*/ 972 w 1949"/>
                  <a:gd name="T3" fmla="*/ 305 h 610"/>
                  <a:gd name="T4" fmla="*/ 0 w 1949"/>
                  <a:gd name="T5" fmla="*/ 1 h 610"/>
                  <a:gd name="T6" fmla="*/ 3 w 1949"/>
                  <a:gd name="T7" fmla="*/ 0 h 610"/>
                  <a:gd name="T8" fmla="*/ 975 w 1949"/>
                  <a:gd name="T9" fmla="*/ 304 h 6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9"/>
                  <a:gd name="T16" fmla="*/ 0 h 610"/>
                  <a:gd name="T17" fmla="*/ 1949 w 1949"/>
                  <a:gd name="T18" fmla="*/ 610 h 6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9" h="610">
                    <a:moveTo>
                      <a:pt x="1949" y="608"/>
                    </a:moveTo>
                    <a:lnTo>
                      <a:pt x="1944" y="610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949" y="608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0" name="Freeform 1044"/>
              <p:cNvSpPr>
                <a:spLocks/>
              </p:cNvSpPr>
              <p:nvPr/>
            </p:nvSpPr>
            <p:spPr bwMode="auto">
              <a:xfrm>
                <a:off x="1991" y="1896"/>
                <a:ext cx="974" cy="305"/>
              </a:xfrm>
              <a:custGeom>
                <a:avLst/>
                <a:gdLst>
                  <a:gd name="T0" fmla="*/ 974 w 1947"/>
                  <a:gd name="T1" fmla="*/ 304 h 610"/>
                  <a:gd name="T2" fmla="*/ 971 w 1947"/>
                  <a:gd name="T3" fmla="*/ 305 h 610"/>
                  <a:gd name="T4" fmla="*/ 0 w 1947"/>
                  <a:gd name="T5" fmla="*/ 1 h 610"/>
                  <a:gd name="T6" fmla="*/ 2 w 1947"/>
                  <a:gd name="T7" fmla="*/ 0 h 610"/>
                  <a:gd name="T8" fmla="*/ 974 w 1947"/>
                  <a:gd name="T9" fmla="*/ 304 h 6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7"/>
                  <a:gd name="T16" fmla="*/ 0 h 610"/>
                  <a:gd name="T17" fmla="*/ 1947 w 1947"/>
                  <a:gd name="T18" fmla="*/ 610 h 6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7" h="610">
                    <a:moveTo>
                      <a:pt x="1947" y="608"/>
                    </a:moveTo>
                    <a:lnTo>
                      <a:pt x="1942" y="61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947" y="608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1" name="Freeform 1045"/>
              <p:cNvSpPr>
                <a:spLocks/>
              </p:cNvSpPr>
              <p:nvPr/>
            </p:nvSpPr>
            <p:spPr bwMode="auto">
              <a:xfrm>
                <a:off x="1985" y="1897"/>
                <a:ext cx="977" cy="308"/>
              </a:xfrm>
              <a:custGeom>
                <a:avLst/>
                <a:gdLst>
                  <a:gd name="T0" fmla="*/ 977 w 1954"/>
                  <a:gd name="T1" fmla="*/ 305 h 614"/>
                  <a:gd name="T2" fmla="*/ 971 w 1954"/>
                  <a:gd name="T3" fmla="*/ 308 h 614"/>
                  <a:gd name="T4" fmla="*/ 0 w 1954"/>
                  <a:gd name="T5" fmla="*/ 2 h 614"/>
                  <a:gd name="T6" fmla="*/ 6 w 1954"/>
                  <a:gd name="T7" fmla="*/ 0 h 614"/>
                  <a:gd name="T8" fmla="*/ 977 w 1954"/>
                  <a:gd name="T9" fmla="*/ 305 h 6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4"/>
                  <a:gd name="T16" fmla="*/ 0 h 614"/>
                  <a:gd name="T17" fmla="*/ 1954 w 1954"/>
                  <a:gd name="T18" fmla="*/ 614 h 6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4" h="614">
                    <a:moveTo>
                      <a:pt x="1954" y="608"/>
                    </a:moveTo>
                    <a:lnTo>
                      <a:pt x="1942" y="614"/>
                    </a:lnTo>
                    <a:lnTo>
                      <a:pt x="0" y="3"/>
                    </a:lnTo>
                    <a:lnTo>
                      <a:pt x="12" y="0"/>
                    </a:lnTo>
                    <a:lnTo>
                      <a:pt x="1954" y="608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2" name="Freeform 1046"/>
              <p:cNvSpPr>
                <a:spLocks/>
              </p:cNvSpPr>
              <p:nvPr/>
            </p:nvSpPr>
            <p:spPr bwMode="auto">
              <a:xfrm>
                <a:off x="1989" y="1897"/>
                <a:ext cx="973" cy="305"/>
              </a:xfrm>
              <a:custGeom>
                <a:avLst/>
                <a:gdLst>
                  <a:gd name="T0" fmla="*/ 973 w 1946"/>
                  <a:gd name="T1" fmla="*/ 304 h 609"/>
                  <a:gd name="T2" fmla="*/ 972 w 1946"/>
                  <a:gd name="T3" fmla="*/ 305 h 609"/>
                  <a:gd name="T4" fmla="*/ 0 w 1946"/>
                  <a:gd name="T5" fmla="*/ 0 h 609"/>
                  <a:gd name="T6" fmla="*/ 2 w 1946"/>
                  <a:gd name="T7" fmla="*/ 0 h 609"/>
                  <a:gd name="T8" fmla="*/ 973 w 1946"/>
                  <a:gd name="T9" fmla="*/ 304 h 6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6"/>
                  <a:gd name="T16" fmla="*/ 0 h 609"/>
                  <a:gd name="T17" fmla="*/ 1946 w 1946"/>
                  <a:gd name="T18" fmla="*/ 609 h 6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6" h="609">
                    <a:moveTo>
                      <a:pt x="1946" y="608"/>
                    </a:moveTo>
                    <a:lnTo>
                      <a:pt x="1944" y="609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946" y="608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3" name="Freeform 1047"/>
              <p:cNvSpPr>
                <a:spLocks/>
              </p:cNvSpPr>
              <p:nvPr/>
            </p:nvSpPr>
            <p:spPr bwMode="auto">
              <a:xfrm>
                <a:off x="1987" y="1897"/>
                <a:ext cx="974" cy="306"/>
              </a:xfrm>
              <a:custGeom>
                <a:avLst/>
                <a:gdLst>
                  <a:gd name="T0" fmla="*/ 974 w 1947"/>
                  <a:gd name="T1" fmla="*/ 305 h 611"/>
                  <a:gd name="T2" fmla="*/ 972 w 1947"/>
                  <a:gd name="T3" fmla="*/ 306 h 611"/>
                  <a:gd name="T4" fmla="*/ 0 w 1947"/>
                  <a:gd name="T5" fmla="*/ 1 h 611"/>
                  <a:gd name="T6" fmla="*/ 2 w 1947"/>
                  <a:gd name="T7" fmla="*/ 0 h 611"/>
                  <a:gd name="T8" fmla="*/ 974 w 1947"/>
                  <a:gd name="T9" fmla="*/ 305 h 6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7"/>
                  <a:gd name="T16" fmla="*/ 0 h 611"/>
                  <a:gd name="T17" fmla="*/ 1947 w 1947"/>
                  <a:gd name="T18" fmla="*/ 611 h 6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7" h="611">
                    <a:moveTo>
                      <a:pt x="1947" y="609"/>
                    </a:moveTo>
                    <a:lnTo>
                      <a:pt x="1944" y="61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947" y="609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4" name="Freeform 1048"/>
              <p:cNvSpPr>
                <a:spLocks/>
              </p:cNvSpPr>
              <p:nvPr/>
            </p:nvSpPr>
            <p:spPr bwMode="auto">
              <a:xfrm>
                <a:off x="1987" y="1898"/>
                <a:ext cx="973" cy="306"/>
              </a:xfrm>
              <a:custGeom>
                <a:avLst/>
                <a:gdLst>
                  <a:gd name="T0" fmla="*/ 973 w 1946"/>
                  <a:gd name="T1" fmla="*/ 305 h 612"/>
                  <a:gd name="T2" fmla="*/ 972 w 1946"/>
                  <a:gd name="T3" fmla="*/ 306 h 612"/>
                  <a:gd name="T4" fmla="*/ 0 w 1946"/>
                  <a:gd name="T5" fmla="*/ 1 h 612"/>
                  <a:gd name="T6" fmla="*/ 1 w 1946"/>
                  <a:gd name="T7" fmla="*/ 0 h 612"/>
                  <a:gd name="T8" fmla="*/ 973 w 1946"/>
                  <a:gd name="T9" fmla="*/ 305 h 6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6"/>
                  <a:gd name="T16" fmla="*/ 0 h 612"/>
                  <a:gd name="T17" fmla="*/ 1946 w 1946"/>
                  <a:gd name="T18" fmla="*/ 612 h 6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6" h="612">
                    <a:moveTo>
                      <a:pt x="1946" y="610"/>
                    </a:moveTo>
                    <a:lnTo>
                      <a:pt x="1943" y="61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6" y="610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5" name="Freeform 1049"/>
              <p:cNvSpPr>
                <a:spLocks/>
              </p:cNvSpPr>
              <p:nvPr/>
            </p:nvSpPr>
            <p:spPr bwMode="auto">
              <a:xfrm>
                <a:off x="1985" y="1899"/>
                <a:ext cx="973" cy="306"/>
              </a:xfrm>
              <a:custGeom>
                <a:avLst/>
                <a:gdLst>
                  <a:gd name="T0" fmla="*/ 973 w 1946"/>
                  <a:gd name="T1" fmla="*/ 305 h 611"/>
                  <a:gd name="T2" fmla="*/ 971 w 1946"/>
                  <a:gd name="T3" fmla="*/ 306 h 611"/>
                  <a:gd name="T4" fmla="*/ 0 w 1946"/>
                  <a:gd name="T5" fmla="*/ 0 h 611"/>
                  <a:gd name="T6" fmla="*/ 2 w 1946"/>
                  <a:gd name="T7" fmla="*/ 0 h 611"/>
                  <a:gd name="T8" fmla="*/ 973 w 1946"/>
                  <a:gd name="T9" fmla="*/ 305 h 6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6"/>
                  <a:gd name="T16" fmla="*/ 0 h 611"/>
                  <a:gd name="T17" fmla="*/ 1946 w 1946"/>
                  <a:gd name="T18" fmla="*/ 611 h 6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6" h="611">
                    <a:moveTo>
                      <a:pt x="1946" y="610"/>
                    </a:moveTo>
                    <a:lnTo>
                      <a:pt x="1942" y="611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946" y="610"/>
                    </a:lnTo>
                    <a:close/>
                  </a:path>
                </a:pathLst>
              </a:custGeom>
              <a:solidFill>
                <a:srgbClr val="AB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6" name="Freeform 1050"/>
              <p:cNvSpPr>
                <a:spLocks/>
              </p:cNvSpPr>
              <p:nvPr/>
            </p:nvSpPr>
            <p:spPr bwMode="auto">
              <a:xfrm>
                <a:off x="1979" y="1899"/>
                <a:ext cx="977" cy="310"/>
              </a:xfrm>
              <a:custGeom>
                <a:avLst/>
                <a:gdLst>
                  <a:gd name="T0" fmla="*/ 977 w 1954"/>
                  <a:gd name="T1" fmla="*/ 306 h 620"/>
                  <a:gd name="T2" fmla="*/ 972 w 1954"/>
                  <a:gd name="T3" fmla="*/ 310 h 620"/>
                  <a:gd name="T4" fmla="*/ 0 w 1954"/>
                  <a:gd name="T5" fmla="*/ 3 h 620"/>
                  <a:gd name="T6" fmla="*/ 6 w 1954"/>
                  <a:gd name="T7" fmla="*/ 0 h 620"/>
                  <a:gd name="T8" fmla="*/ 977 w 1954"/>
                  <a:gd name="T9" fmla="*/ 306 h 6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4"/>
                  <a:gd name="T16" fmla="*/ 0 h 620"/>
                  <a:gd name="T17" fmla="*/ 1954 w 1954"/>
                  <a:gd name="T18" fmla="*/ 620 h 6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4" h="620">
                    <a:moveTo>
                      <a:pt x="1954" y="611"/>
                    </a:moveTo>
                    <a:lnTo>
                      <a:pt x="1943" y="620"/>
                    </a:lnTo>
                    <a:lnTo>
                      <a:pt x="0" y="7"/>
                    </a:lnTo>
                    <a:lnTo>
                      <a:pt x="12" y="0"/>
                    </a:lnTo>
                    <a:lnTo>
                      <a:pt x="1954" y="611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7" name="Freeform 1051"/>
              <p:cNvSpPr>
                <a:spLocks/>
              </p:cNvSpPr>
              <p:nvPr/>
            </p:nvSpPr>
            <p:spPr bwMode="auto">
              <a:xfrm>
                <a:off x="1983" y="1899"/>
                <a:ext cx="973" cy="307"/>
              </a:xfrm>
              <a:custGeom>
                <a:avLst/>
                <a:gdLst>
                  <a:gd name="T0" fmla="*/ 973 w 1945"/>
                  <a:gd name="T1" fmla="*/ 306 h 613"/>
                  <a:gd name="T2" fmla="*/ 971 w 1945"/>
                  <a:gd name="T3" fmla="*/ 307 h 613"/>
                  <a:gd name="T4" fmla="*/ 0 w 1945"/>
                  <a:gd name="T5" fmla="*/ 1 h 613"/>
                  <a:gd name="T6" fmla="*/ 2 w 1945"/>
                  <a:gd name="T7" fmla="*/ 0 h 613"/>
                  <a:gd name="T8" fmla="*/ 973 w 1945"/>
                  <a:gd name="T9" fmla="*/ 306 h 6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5"/>
                  <a:gd name="T16" fmla="*/ 0 h 613"/>
                  <a:gd name="T17" fmla="*/ 1945 w 1945"/>
                  <a:gd name="T18" fmla="*/ 613 h 6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5" h="613">
                    <a:moveTo>
                      <a:pt x="1945" y="611"/>
                    </a:moveTo>
                    <a:lnTo>
                      <a:pt x="1942" y="6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945" y="611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8" name="Freeform 1052"/>
              <p:cNvSpPr>
                <a:spLocks/>
              </p:cNvSpPr>
              <p:nvPr/>
            </p:nvSpPr>
            <p:spPr bwMode="auto">
              <a:xfrm>
                <a:off x="1982" y="1900"/>
                <a:ext cx="973" cy="307"/>
              </a:xfrm>
              <a:custGeom>
                <a:avLst/>
                <a:gdLst>
                  <a:gd name="T0" fmla="*/ 973 w 1946"/>
                  <a:gd name="T1" fmla="*/ 306 h 614"/>
                  <a:gd name="T2" fmla="*/ 972 w 1946"/>
                  <a:gd name="T3" fmla="*/ 307 h 614"/>
                  <a:gd name="T4" fmla="*/ 0 w 1946"/>
                  <a:gd name="T5" fmla="*/ 1 h 614"/>
                  <a:gd name="T6" fmla="*/ 2 w 1946"/>
                  <a:gd name="T7" fmla="*/ 0 h 614"/>
                  <a:gd name="T8" fmla="*/ 973 w 1946"/>
                  <a:gd name="T9" fmla="*/ 306 h 6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6"/>
                  <a:gd name="T16" fmla="*/ 0 h 614"/>
                  <a:gd name="T17" fmla="*/ 1946 w 1946"/>
                  <a:gd name="T18" fmla="*/ 614 h 6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6" h="614">
                    <a:moveTo>
                      <a:pt x="1946" y="611"/>
                    </a:moveTo>
                    <a:lnTo>
                      <a:pt x="1943" y="61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946" y="611"/>
                    </a:lnTo>
                    <a:close/>
                  </a:path>
                </a:pathLst>
              </a:custGeom>
              <a:solidFill>
                <a:srgbClr val="B0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79" name="Freeform 1053"/>
              <p:cNvSpPr>
                <a:spLocks/>
              </p:cNvSpPr>
              <p:nvPr/>
            </p:nvSpPr>
            <p:spPr bwMode="auto">
              <a:xfrm>
                <a:off x="1981" y="1901"/>
                <a:ext cx="972" cy="307"/>
              </a:xfrm>
              <a:custGeom>
                <a:avLst/>
                <a:gdLst>
                  <a:gd name="T0" fmla="*/ 972 w 1944"/>
                  <a:gd name="T1" fmla="*/ 306 h 615"/>
                  <a:gd name="T2" fmla="*/ 970 w 1944"/>
                  <a:gd name="T3" fmla="*/ 307 h 615"/>
                  <a:gd name="T4" fmla="*/ 0 w 1944"/>
                  <a:gd name="T5" fmla="*/ 1 h 615"/>
                  <a:gd name="T6" fmla="*/ 1 w 1944"/>
                  <a:gd name="T7" fmla="*/ 0 h 615"/>
                  <a:gd name="T8" fmla="*/ 972 w 1944"/>
                  <a:gd name="T9" fmla="*/ 306 h 6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4"/>
                  <a:gd name="T16" fmla="*/ 0 h 615"/>
                  <a:gd name="T17" fmla="*/ 1944 w 1944"/>
                  <a:gd name="T18" fmla="*/ 615 h 6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4" h="615">
                    <a:moveTo>
                      <a:pt x="1944" y="613"/>
                    </a:moveTo>
                    <a:lnTo>
                      <a:pt x="1940" y="6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0" name="Freeform 1054"/>
              <p:cNvSpPr>
                <a:spLocks/>
              </p:cNvSpPr>
              <p:nvPr/>
            </p:nvSpPr>
            <p:spPr bwMode="auto">
              <a:xfrm>
                <a:off x="1979" y="1901"/>
                <a:ext cx="972" cy="308"/>
              </a:xfrm>
              <a:custGeom>
                <a:avLst/>
                <a:gdLst>
                  <a:gd name="T0" fmla="*/ 972 w 1944"/>
                  <a:gd name="T1" fmla="*/ 307 h 615"/>
                  <a:gd name="T2" fmla="*/ 972 w 1944"/>
                  <a:gd name="T3" fmla="*/ 308 h 615"/>
                  <a:gd name="T4" fmla="*/ 0 w 1944"/>
                  <a:gd name="T5" fmla="*/ 1 h 615"/>
                  <a:gd name="T6" fmla="*/ 2 w 1944"/>
                  <a:gd name="T7" fmla="*/ 0 h 615"/>
                  <a:gd name="T8" fmla="*/ 972 w 1944"/>
                  <a:gd name="T9" fmla="*/ 307 h 6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4"/>
                  <a:gd name="T16" fmla="*/ 0 h 615"/>
                  <a:gd name="T17" fmla="*/ 1944 w 1944"/>
                  <a:gd name="T18" fmla="*/ 615 h 6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4" h="615">
                    <a:moveTo>
                      <a:pt x="1944" y="613"/>
                    </a:moveTo>
                    <a:lnTo>
                      <a:pt x="1943" y="61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1" name="Freeform 1055"/>
              <p:cNvSpPr>
                <a:spLocks/>
              </p:cNvSpPr>
              <p:nvPr/>
            </p:nvSpPr>
            <p:spPr bwMode="auto">
              <a:xfrm>
                <a:off x="1973" y="1902"/>
                <a:ext cx="977" cy="312"/>
              </a:xfrm>
              <a:custGeom>
                <a:avLst/>
                <a:gdLst>
                  <a:gd name="T0" fmla="*/ 977 w 1954"/>
                  <a:gd name="T1" fmla="*/ 307 h 623"/>
                  <a:gd name="T2" fmla="*/ 971 w 1954"/>
                  <a:gd name="T3" fmla="*/ 312 h 623"/>
                  <a:gd name="T4" fmla="*/ 0 w 1954"/>
                  <a:gd name="T5" fmla="*/ 3 h 623"/>
                  <a:gd name="T6" fmla="*/ 6 w 1954"/>
                  <a:gd name="T7" fmla="*/ 0 h 623"/>
                  <a:gd name="T8" fmla="*/ 977 w 1954"/>
                  <a:gd name="T9" fmla="*/ 307 h 6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4"/>
                  <a:gd name="T16" fmla="*/ 0 h 623"/>
                  <a:gd name="T17" fmla="*/ 1954 w 1954"/>
                  <a:gd name="T18" fmla="*/ 623 h 6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4" h="623">
                    <a:moveTo>
                      <a:pt x="1954" y="613"/>
                    </a:moveTo>
                    <a:lnTo>
                      <a:pt x="1942" y="623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1954" y="61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2" name="Freeform 1056"/>
              <p:cNvSpPr>
                <a:spLocks/>
              </p:cNvSpPr>
              <p:nvPr/>
            </p:nvSpPr>
            <p:spPr bwMode="auto">
              <a:xfrm>
                <a:off x="1978" y="1902"/>
                <a:ext cx="972" cy="308"/>
              </a:xfrm>
              <a:custGeom>
                <a:avLst/>
                <a:gdLst>
                  <a:gd name="T0" fmla="*/ 972 w 1944"/>
                  <a:gd name="T1" fmla="*/ 307 h 614"/>
                  <a:gd name="T2" fmla="*/ 970 w 1944"/>
                  <a:gd name="T3" fmla="*/ 308 h 614"/>
                  <a:gd name="T4" fmla="*/ 0 w 1944"/>
                  <a:gd name="T5" fmla="*/ 1 h 614"/>
                  <a:gd name="T6" fmla="*/ 1 w 1944"/>
                  <a:gd name="T7" fmla="*/ 0 h 614"/>
                  <a:gd name="T8" fmla="*/ 972 w 1944"/>
                  <a:gd name="T9" fmla="*/ 307 h 6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4"/>
                  <a:gd name="T16" fmla="*/ 0 h 614"/>
                  <a:gd name="T17" fmla="*/ 1944 w 1944"/>
                  <a:gd name="T18" fmla="*/ 614 h 6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4" h="614">
                    <a:moveTo>
                      <a:pt x="1944" y="613"/>
                    </a:moveTo>
                    <a:lnTo>
                      <a:pt x="1940" y="61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3" name="Freeform 1057"/>
              <p:cNvSpPr>
                <a:spLocks/>
              </p:cNvSpPr>
              <p:nvPr/>
            </p:nvSpPr>
            <p:spPr bwMode="auto">
              <a:xfrm>
                <a:off x="1977" y="1903"/>
                <a:ext cx="972" cy="308"/>
              </a:xfrm>
              <a:custGeom>
                <a:avLst/>
                <a:gdLst>
                  <a:gd name="T0" fmla="*/ 972 w 1944"/>
                  <a:gd name="T1" fmla="*/ 307 h 615"/>
                  <a:gd name="T2" fmla="*/ 972 w 1944"/>
                  <a:gd name="T3" fmla="*/ 308 h 615"/>
                  <a:gd name="T4" fmla="*/ 0 w 1944"/>
                  <a:gd name="T5" fmla="*/ 1 h 615"/>
                  <a:gd name="T6" fmla="*/ 2 w 1944"/>
                  <a:gd name="T7" fmla="*/ 0 h 615"/>
                  <a:gd name="T8" fmla="*/ 972 w 1944"/>
                  <a:gd name="T9" fmla="*/ 307 h 6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4"/>
                  <a:gd name="T16" fmla="*/ 0 h 615"/>
                  <a:gd name="T17" fmla="*/ 1944 w 1944"/>
                  <a:gd name="T18" fmla="*/ 615 h 6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4" h="615">
                    <a:moveTo>
                      <a:pt x="1944" y="613"/>
                    </a:moveTo>
                    <a:lnTo>
                      <a:pt x="1943" y="61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4" name="Freeform 1058"/>
              <p:cNvSpPr>
                <a:spLocks/>
              </p:cNvSpPr>
              <p:nvPr/>
            </p:nvSpPr>
            <p:spPr bwMode="auto">
              <a:xfrm>
                <a:off x="1976" y="1904"/>
                <a:ext cx="972" cy="308"/>
              </a:xfrm>
              <a:custGeom>
                <a:avLst/>
                <a:gdLst>
                  <a:gd name="T0" fmla="*/ 972 w 1944"/>
                  <a:gd name="T1" fmla="*/ 307 h 616"/>
                  <a:gd name="T2" fmla="*/ 970 w 1944"/>
                  <a:gd name="T3" fmla="*/ 308 h 616"/>
                  <a:gd name="T4" fmla="*/ 0 w 1944"/>
                  <a:gd name="T5" fmla="*/ 1 h 616"/>
                  <a:gd name="T6" fmla="*/ 1 w 1944"/>
                  <a:gd name="T7" fmla="*/ 0 h 616"/>
                  <a:gd name="T8" fmla="*/ 972 w 1944"/>
                  <a:gd name="T9" fmla="*/ 307 h 6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4"/>
                  <a:gd name="T16" fmla="*/ 0 h 616"/>
                  <a:gd name="T17" fmla="*/ 1944 w 1944"/>
                  <a:gd name="T18" fmla="*/ 616 h 6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4" h="616">
                    <a:moveTo>
                      <a:pt x="1944" y="613"/>
                    </a:moveTo>
                    <a:lnTo>
                      <a:pt x="1940" y="61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4" y="613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5" name="Freeform 1059"/>
              <p:cNvSpPr>
                <a:spLocks/>
              </p:cNvSpPr>
              <p:nvPr/>
            </p:nvSpPr>
            <p:spPr bwMode="auto">
              <a:xfrm>
                <a:off x="1975" y="1905"/>
                <a:ext cx="971" cy="308"/>
              </a:xfrm>
              <a:custGeom>
                <a:avLst/>
                <a:gdLst>
                  <a:gd name="T0" fmla="*/ 971 w 1942"/>
                  <a:gd name="T1" fmla="*/ 307 h 616"/>
                  <a:gd name="T2" fmla="*/ 971 w 1942"/>
                  <a:gd name="T3" fmla="*/ 308 h 616"/>
                  <a:gd name="T4" fmla="*/ 0 w 1942"/>
                  <a:gd name="T5" fmla="*/ 0 h 616"/>
                  <a:gd name="T6" fmla="*/ 1 w 1942"/>
                  <a:gd name="T7" fmla="*/ 0 h 616"/>
                  <a:gd name="T8" fmla="*/ 971 w 1942"/>
                  <a:gd name="T9" fmla="*/ 307 h 6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2"/>
                  <a:gd name="T16" fmla="*/ 0 h 616"/>
                  <a:gd name="T17" fmla="*/ 1942 w 1942"/>
                  <a:gd name="T18" fmla="*/ 616 h 6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2" h="616">
                    <a:moveTo>
                      <a:pt x="1942" y="614"/>
                    </a:moveTo>
                    <a:lnTo>
                      <a:pt x="1941" y="61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942" y="614"/>
                    </a:lnTo>
                    <a:close/>
                  </a:path>
                </a:pathLst>
              </a:custGeom>
              <a:solidFill>
                <a:srgbClr val="BD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6" name="Freeform 1060"/>
              <p:cNvSpPr>
                <a:spLocks/>
              </p:cNvSpPr>
              <p:nvPr/>
            </p:nvSpPr>
            <p:spPr bwMode="auto">
              <a:xfrm>
                <a:off x="1973" y="1905"/>
                <a:ext cx="972" cy="309"/>
              </a:xfrm>
              <a:custGeom>
                <a:avLst/>
                <a:gdLst>
                  <a:gd name="T0" fmla="*/ 972 w 1944"/>
                  <a:gd name="T1" fmla="*/ 308 h 618"/>
                  <a:gd name="T2" fmla="*/ 971 w 1944"/>
                  <a:gd name="T3" fmla="*/ 309 h 618"/>
                  <a:gd name="T4" fmla="*/ 0 w 1944"/>
                  <a:gd name="T5" fmla="*/ 1 h 618"/>
                  <a:gd name="T6" fmla="*/ 2 w 1944"/>
                  <a:gd name="T7" fmla="*/ 0 h 618"/>
                  <a:gd name="T8" fmla="*/ 972 w 1944"/>
                  <a:gd name="T9" fmla="*/ 308 h 6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4"/>
                  <a:gd name="T16" fmla="*/ 0 h 618"/>
                  <a:gd name="T17" fmla="*/ 1944 w 1944"/>
                  <a:gd name="T18" fmla="*/ 618 h 6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4" h="618">
                    <a:moveTo>
                      <a:pt x="1944" y="616"/>
                    </a:moveTo>
                    <a:lnTo>
                      <a:pt x="1942" y="618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944" y="616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7" name="Freeform 1061"/>
              <p:cNvSpPr>
                <a:spLocks/>
              </p:cNvSpPr>
              <p:nvPr/>
            </p:nvSpPr>
            <p:spPr bwMode="auto">
              <a:xfrm>
                <a:off x="1968" y="1906"/>
                <a:ext cx="977" cy="313"/>
              </a:xfrm>
              <a:custGeom>
                <a:avLst/>
                <a:gdLst>
                  <a:gd name="T0" fmla="*/ 977 w 1952"/>
                  <a:gd name="T1" fmla="*/ 308 h 627"/>
                  <a:gd name="T2" fmla="*/ 971 w 1952"/>
                  <a:gd name="T3" fmla="*/ 313 h 627"/>
                  <a:gd name="T4" fmla="*/ 0 w 1952"/>
                  <a:gd name="T5" fmla="*/ 4 h 627"/>
                  <a:gd name="T6" fmla="*/ 5 w 1952"/>
                  <a:gd name="T7" fmla="*/ 0 h 627"/>
                  <a:gd name="T8" fmla="*/ 977 w 1952"/>
                  <a:gd name="T9" fmla="*/ 308 h 6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2"/>
                  <a:gd name="T16" fmla="*/ 0 h 627"/>
                  <a:gd name="T17" fmla="*/ 1952 w 1952"/>
                  <a:gd name="T18" fmla="*/ 627 h 6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2" h="627">
                    <a:moveTo>
                      <a:pt x="1952" y="617"/>
                    </a:moveTo>
                    <a:lnTo>
                      <a:pt x="1941" y="627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1952" y="617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8" name="Freeform 1062"/>
              <p:cNvSpPr>
                <a:spLocks/>
              </p:cNvSpPr>
              <p:nvPr/>
            </p:nvSpPr>
            <p:spPr bwMode="auto">
              <a:xfrm>
                <a:off x="1973" y="1906"/>
                <a:ext cx="972" cy="309"/>
              </a:xfrm>
              <a:custGeom>
                <a:avLst/>
                <a:gdLst>
                  <a:gd name="T0" fmla="*/ 972 w 1944"/>
                  <a:gd name="T1" fmla="*/ 309 h 618"/>
                  <a:gd name="T2" fmla="*/ 971 w 1944"/>
                  <a:gd name="T3" fmla="*/ 309 h 618"/>
                  <a:gd name="T4" fmla="*/ 0 w 1944"/>
                  <a:gd name="T5" fmla="*/ 1 h 618"/>
                  <a:gd name="T6" fmla="*/ 1 w 1944"/>
                  <a:gd name="T7" fmla="*/ 0 h 618"/>
                  <a:gd name="T8" fmla="*/ 972 w 1944"/>
                  <a:gd name="T9" fmla="*/ 309 h 6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4"/>
                  <a:gd name="T16" fmla="*/ 0 h 618"/>
                  <a:gd name="T17" fmla="*/ 1944 w 1944"/>
                  <a:gd name="T18" fmla="*/ 618 h 6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4" h="618">
                    <a:moveTo>
                      <a:pt x="1944" y="617"/>
                    </a:moveTo>
                    <a:lnTo>
                      <a:pt x="1941" y="6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4" y="617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89" name="Freeform 1063"/>
              <p:cNvSpPr>
                <a:spLocks/>
              </p:cNvSpPr>
              <p:nvPr/>
            </p:nvSpPr>
            <p:spPr bwMode="auto">
              <a:xfrm>
                <a:off x="1972" y="1906"/>
                <a:ext cx="971" cy="310"/>
              </a:xfrm>
              <a:custGeom>
                <a:avLst/>
                <a:gdLst>
                  <a:gd name="T0" fmla="*/ 971 w 1943"/>
                  <a:gd name="T1" fmla="*/ 309 h 618"/>
                  <a:gd name="T2" fmla="*/ 970 w 1943"/>
                  <a:gd name="T3" fmla="*/ 310 h 618"/>
                  <a:gd name="T4" fmla="*/ 0 w 1943"/>
                  <a:gd name="T5" fmla="*/ 1 h 618"/>
                  <a:gd name="T6" fmla="*/ 1 w 1943"/>
                  <a:gd name="T7" fmla="*/ 0 h 618"/>
                  <a:gd name="T8" fmla="*/ 971 w 1943"/>
                  <a:gd name="T9" fmla="*/ 309 h 6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3"/>
                  <a:gd name="T16" fmla="*/ 0 h 618"/>
                  <a:gd name="T17" fmla="*/ 1943 w 1943"/>
                  <a:gd name="T18" fmla="*/ 618 h 6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3" h="618">
                    <a:moveTo>
                      <a:pt x="1943" y="616"/>
                    </a:moveTo>
                    <a:lnTo>
                      <a:pt x="1941" y="61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16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0" name="Freeform 1064"/>
              <p:cNvSpPr>
                <a:spLocks/>
              </p:cNvSpPr>
              <p:nvPr/>
            </p:nvSpPr>
            <p:spPr bwMode="auto">
              <a:xfrm>
                <a:off x="1971" y="1907"/>
                <a:ext cx="971" cy="310"/>
              </a:xfrm>
              <a:custGeom>
                <a:avLst/>
                <a:gdLst>
                  <a:gd name="T0" fmla="*/ 971 w 1942"/>
                  <a:gd name="T1" fmla="*/ 308 h 619"/>
                  <a:gd name="T2" fmla="*/ 971 w 1942"/>
                  <a:gd name="T3" fmla="*/ 310 h 619"/>
                  <a:gd name="T4" fmla="*/ 0 w 1942"/>
                  <a:gd name="T5" fmla="*/ 1 h 619"/>
                  <a:gd name="T6" fmla="*/ 1 w 1942"/>
                  <a:gd name="T7" fmla="*/ 0 h 619"/>
                  <a:gd name="T8" fmla="*/ 971 w 1942"/>
                  <a:gd name="T9" fmla="*/ 308 h 6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2"/>
                  <a:gd name="T16" fmla="*/ 0 h 619"/>
                  <a:gd name="T17" fmla="*/ 1942 w 1942"/>
                  <a:gd name="T18" fmla="*/ 619 h 6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2" h="619">
                    <a:moveTo>
                      <a:pt x="1942" y="616"/>
                    </a:moveTo>
                    <a:lnTo>
                      <a:pt x="1941" y="619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942" y="616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1" name="Freeform 1065"/>
              <p:cNvSpPr>
                <a:spLocks/>
              </p:cNvSpPr>
              <p:nvPr/>
            </p:nvSpPr>
            <p:spPr bwMode="auto">
              <a:xfrm>
                <a:off x="1969" y="1908"/>
                <a:ext cx="972" cy="310"/>
              </a:xfrm>
              <a:custGeom>
                <a:avLst/>
                <a:gdLst>
                  <a:gd name="T0" fmla="*/ 972 w 1945"/>
                  <a:gd name="T1" fmla="*/ 309 h 620"/>
                  <a:gd name="T2" fmla="*/ 970 w 1945"/>
                  <a:gd name="T3" fmla="*/ 310 h 620"/>
                  <a:gd name="T4" fmla="*/ 0 w 1945"/>
                  <a:gd name="T5" fmla="*/ 1 h 620"/>
                  <a:gd name="T6" fmla="*/ 2 w 1945"/>
                  <a:gd name="T7" fmla="*/ 0 h 620"/>
                  <a:gd name="T8" fmla="*/ 972 w 1945"/>
                  <a:gd name="T9" fmla="*/ 309 h 6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5"/>
                  <a:gd name="T16" fmla="*/ 0 h 620"/>
                  <a:gd name="T17" fmla="*/ 1945 w 1945"/>
                  <a:gd name="T18" fmla="*/ 620 h 6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5" h="620">
                    <a:moveTo>
                      <a:pt x="1945" y="618"/>
                    </a:moveTo>
                    <a:lnTo>
                      <a:pt x="1941" y="620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945" y="618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2" name="Freeform 1066"/>
              <p:cNvSpPr>
                <a:spLocks/>
              </p:cNvSpPr>
              <p:nvPr/>
            </p:nvSpPr>
            <p:spPr bwMode="auto">
              <a:xfrm>
                <a:off x="1968" y="1909"/>
                <a:ext cx="972" cy="310"/>
              </a:xfrm>
              <a:custGeom>
                <a:avLst/>
                <a:gdLst>
                  <a:gd name="T0" fmla="*/ 972 w 1942"/>
                  <a:gd name="T1" fmla="*/ 309 h 620"/>
                  <a:gd name="T2" fmla="*/ 971 w 1942"/>
                  <a:gd name="T3" fmla="*/ 310 h 620"/>
                  <a:gd name="T4" fmla="*/ 0 w 1942"/>
                  <a:gd name="T5" fmla="*/ 1 h 620"/>
                  <a:gd name="T6" fmla="*/ 1 w 1942"/>
                  <a:gd name="T7" fmla="*/ 0 h 620"/>
                  <a:gd name="T8" fmla="*/ 972 w 1942"/>
                  <a:gd name="T9" fmla="*/ 309 h 6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2"/>
                  <a:gd name="T16" fmla="*/ 0 h 620"/>
                  <a:gd name="T17" fmla="*/ 1942 w 1942"/>
                  <a:gd name="T18" fmla="*/ 620 h 6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2" h="620">
                    <a:moveTo>
                      <a:pt x="1942" y="618"/>
                    </a:moveTo>
                    <a:lnTo>
                      <a:pt x="1941" y="62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2" y="618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3" name="Freeform 1067"/>
              <p:cNvSpPr>
                <a:spLocks/>
              </p:cNvSpPr>
              <p:nvPr/>
            </p:nvSpPr>
            <p:spPr bwMode="auto">
              <a:xfrm>
                <a:off x="1963" y="1910"/>
                <a:ext cx="976" cy="315"/>
              </a:xfrm>
              <a:custGeom>
                <a:avLst/>
                <a:gdLst>
                  <a:gd name="T0" fmla="*/ 976 w 1951"/>
                  <a:gd name="T1" fmla="*/ 309 h 631"/>
                  <a:gd name="T2" fmla="*/ 971 w 1951"/>
                  <a:gd name="T3" fmla="*/ 315 h 631"/>
                  <a:gd name="T4" fmla="*/ 0 w 1951"/>
                  <a:gd name="T5" fmla="*/ 5 h 631"/>
                  <a:gd name="T6" fmla="*/ 5 w 1951"/>
                  <a:gd name="T7" fmla="*/ 0 h 631"/>
                  <a:gd name="T8" fmla="*/ 976 w 1951"/>
                  <a:gd name="T9" fmla="*/ 309 h 6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1"/>
                  <a:gd name="T16" fmla="*/ 0 h 631"/>
                  <a:gd name="T17" fmla="*/ 1951 w 1951"/>
                  <a:gd name="T18" fmla="*/ 631 h 6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1" h="631">
                    <a:moveTo>
                      <a:pt x="1951" y="618"/>
                    </a:moveTo>
                    <a:lnTo>
                      <a:pt x="1941" y="631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1951" y="618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4" name="Freeform 1068"/>
              <p:cNvSpPr>
                <a:spLocks/>
              </p:cNvSpPr>
              <p:nvPr/>
            </p:nvSpPr>
            <p:spPr bwMode="auto">
              <a:xfrm>
                <a:off x="1968" y="1910"/>
                <a:ext cx="971" cy="310"/>
              </a:xfrm>
              <a:custGeom>
                <a:avLst/>
                <a:gdLst>
                  <a:gd name="T0" fmla="*/ 971 w 1943"/>
                  <a:gd name="T1" fmla="*/ 309 h 621"/>
                  <a:gd name="T2" fmla="*/ 970 w 1943"/>
                  <a:gd name="T3" fmla="*/ 310 h 621"/>
                  <a:gd name="T4" fmla="*/ 0 w 1943"/>
                  <a:gd name="T5" fmla="*/ 0 h 621"/>
                  <a:gd name="T6" fmla="*/ 1 w 1943"/>
                  <a:gd name="T7" fmla="*/ 0 h 621"/>
                  <a:gd name="T8" fmla="*/ 971 w 1943"/>
                  <a:gd name="T9" fmla="*/ 309 h 6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3"/>
                  <a:gd name="T16" fmla="*/ 0 h 621"/>
                  <a:gd name="T17" fmla="*/ 1943 w 1943"/>
                  <a:gd name="T18" fmla="*/ 621 h 6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3" h="621">
                    <a:moveTo>
                      <a:pt x="1943" y="618"/>
                    </a:moveTo>
                    <a:lnTo>
                      <a:pt x="1941" y="62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3" y="618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5" name="Freeform 1069"/>
              <p:cNvSpPr>
                <a:spLocks/>
              </p:cNvSpPr>
              <p:nvPr/>
            </p:nvSpPr>
            <p:spPr bwMode="auto">
              <a:xfrm>
                <a:off x="1967" y="1911"/>
                <a:ext cx="971" cy="310"/>
              </a:xfrm>
              <a:custGeom>
                <a:avLst/>
                <a:gdLst>
                  <a:gd name="T0" fmla="*/ 971 w 1943"/>
                  <a:gd name="T1" fmla="*/ 309 h 622"/>
                  <a:gd name="T2" fmla="*/ 970 w 1943"/>
                  <a:gd name="T3" fmla="*/ 310 h 622"/>
                  <a:gd name="T4" fmla="*/ 0 w 1943"/>
                  <a:gd name="T5" fmla="*/ 1 h 622"/>
                  <a:gd name="T6" fmla="*/ 1 w 1943"/>
                  <a:gd name="T7" fmla="*/ 0 h 622"/>
                  <a:gd name="T8" fmla="*/ 971 w 1943"/>
                  <a:gd name="T9" fmla="*/ 309 h 6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3"/>
                  <a:gd name="T16" fmla="*/ 0 h 622"/>
                  <a:gd name="T17" fmla="*/ 1943 w 1943"/>
                  <a:gd name="T18" fmla="*/ 622 h 6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3" h="622">
                    <a:moveTo>
                      <a:pt x="1943" y="620"/>
                    </a:moveTo>
                    <a:lnTo>
                      <a:pt x="1941" y="62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20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6" name="Freeform 1070"/>
              <p:cNvSpPr>
                <a:spLocks/>
              </p:cNvSpPr>
              <p:nvPr/>
            </p:nvSpPr>
            <p:spPr bwMode="auto">
              <a:xfrm>
                <a:off x="1966" y="1911"/>
                <a:ext cx="971" cy="311"/>
              </a:xfrm>
              <a:custGeom>
                <a:avLst/>
                <a:gdLst>
                  <a:gd name="T0" fmla="*/ 971 w 1942"/>
                  <a:gd name="T1" fmla="*/ 310 h 621"/>
                  <a:gd name="T2" fmla="*/ 971 w 1942"/>
                  <a:gd name="T3" fmla="*/ 311 h 621"/>
                  <a:gd name="T4" fmla="*/ 0 w 1942"/>
                  <a:gd name="T5" fmla="*/ 1 h 621"/>
                  <a:gd name="T6" fmla="*/ 1 w 1942"/>
                  <a:gd name="T7" fmla="*/ 0 h 621"/>
                  <a:gd name="T8" fmla="*/ 971 w 1942"/>
                  <a:gd name="T9" fmla="*/ 310 h 6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2"/>
                  <a:gd name="T16" fmla="*/ 0 h 621"/>
                  <a:gd name="T17" fmla="*/ 1942 w 1942"/>
                  <a:gd name="T18" fmla="*/ 621 h 6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2" h="621">
                    <a:moveTo>
                      <a:pt x="1942" y="620"/>
                    </a:moveTo>
                    <a:lnTo>
                      <a:pt x="1941" y="621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2" y="620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7" name="Freeform 1071"/>
              <p:cNvSpPr>
                <a:spLocks/>
              </p:cNvSpPr>
              <p:nvPr/>
            </p:nvSpPr>
            <p:spPr bwMode="auto">
              <a:xfrm>
                <a:off x="1965" y="1912"/>
                <a:ext cx="971" cy="311"/>
              </a:xfrm>
              <a:custGeom>
                <a:avLst/>
                <a:gdLst>
                  <a:gd name="T0" fmla="*/ 971 w 1943"/>
                  <a:gd name="T1" fmla="*/ 310 h 621"/>
                  <a:gd name="T2" fmla="*/ 970 w 1943"/>
                  <a:gd name="T3" fmla="*/ 311 h 621"/>
                  <a:gd name="T4" fmla="*/ 0 w 1943"/>
                  <a:gd name="T5" fmla="*/ 1 h 621"/>
                  <a:gd name="T6" fmla="*/ 1 w 1943"/>
                  <a:gd name="T7" fmla="*/ 0 h 621"/>
                  <a:gd name="T8" fmla="*/ 971 w 1943"/>
                  <a:gd name="T9" fmla="*/ 310 h 6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3"/>
                  <a:gd name="T16" fmla="*/ 0 h 621"/>
                  <a:gd name="T17" fmla="*/ 1943 w 1943"/>
                  <a:gd name="T18" fmla="*/ 621 h 6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3" h="621">
                    <a:moveTo>
                      <a:pt x="1943" y="619"/>
                    </a:moveTo>
                    <a:lnTo>
                      <a:pt x="1941" y="62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3" y="619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8" name="Freeform 1072"/>
              <p:cNvSpPr>
                <a:spLocks/>
              </p:cNvSpPr>
              <p:nvPr/>
            </p:nvSpPr>
            <p:spPr bwMode="auto">
              <a:xfrm>
                <a:off x="1964" y="1913"/>
                <a:ext cx="971" cy="312"/>
              </a:xfrm>
              <a:custGeom>
                <a:avLst/>
                <a:gdLst>
                  <a:gd name="T0" fmla="*/ 971 w 1943"/>
                  <a:gd name="T1" fmla="*/ 310 h 623"/>
                  <a:gd name="T2" fmla="*/ 970 w 1943"/>
                  <a:gd name="T3" fmla="*/ 312 h 623"/>
                  <a:gd name="T4" fmla="*/ 0 w 1943"/>
                  <a:gd name="T5" fmla="*/ 1 h 623"/>
                  <a:gd name="T6" fmla="*/ 1 w 1943"/>
                  <a:gd name="T7" fmla="*/ 0 h 623"/>
                  <a:gd name="T8" fmla="*/ 971 w 1943"/>
                  <a:gd name="T9" fmla="*/ 310 h 6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3"/>
                  <a:gd name="T16" fmla="*/ 0 h 623"/>
                  <a:gd name="T17" fmla="*/ 1943 w 1943"/>
                  <a:gd name="T18" fmla="*/ 623 h 6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3" h="623">
                    <a:moveTo>
                      <a:pt x="1943" y="620"/>
                    </a:moveTo>
                    <a:lnTo>
                      <a:pt x="1941" y="62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20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99" name="Freeform 1073"/>
              <p:cNvSpPr>
                <a:spLocks/>
              </p:cNvSpPr>
              <p:nvPr/>
            </p:nvSpPr>
            <p:spPr bwMode="auto">
              <a:xfrm>
                <a:off x="1963" y="1914"/>
                <a:ext cx="972" cy="311"/>
              </a:xfrm>
              <a:custGeom>
                <a:avLst/>
                <a:gdLst>
                  <a:gd name="T0" fmla="*/ 972 w 1942"/>
                  <a:gd name="T1" fmla="*/ 310 h 623"/>
                  <a:gd name="T2" fmla="*/ 971 w 1942"/>
                  <a:gd name="T3" fmla="*/ 311 h 623"/>
                  <a:gd name="T4" fmla="*/ 0 w 1942"/>
                  <a:gd name="T5" fmla="*/ 1 h 623"/>
                  <a:gd name="T6" fmla="*/ 1 w 1942"/>
                  <a:gd name="T7" fmla="*/ 0 h 623"/>
                  <a:gd name="T8" fmla="*/ 972 w 1942"/>
                  <a:gd name="T9" fmla="*/ 310 h 6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2"/>
                  <a:gd name="T16" fmla="*/ 0 h 623"/>
                  <a:gd name="T17" fmla="*/ 1942 w 1942"/>
                  <a:gd name="T18" fmla="*/ 623 h 6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2" h="623">
                    <a:moveTo>
                      <a:pt x="1942" y="621"/>
                    </a:moveTo>
                    <a:lnTo>
                      <a:pt x="1941" y="62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2" y="621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0" name="Freeform 1074"/>
              <p:cNvSpPr>
                <a:spLocks/>
              </p:cNvSpPr>
              <p:nvPr/>
            </p:nvSpPr>
            <p:spPr bwMode="auto">
              <a:xfrm>
                <a:off x="1959" y="1915"/>
                <a:ext cx="975" cy="317"/>
              </a:xfrm>
              <a:custGeom>
                <a:avLst/>
                <a:gdLst>
                  <a:gd name="T0" fmla="*/ 975 w 1950"/>
                  <a:gd name="T1" fmla="*/ 311 h 634"/>
                  <a:gd name="T2" fmla="*/ 970 w 1950"/>
                  <a:gd name="T3" fmla="*/ 317 h 634"/>
                  <a:gd name="T4" fmla="*/ 0 w 1950"/>
                  <a:gd name="T5" fmla="*/ 5 h 634"/>
                  <a:gd name="T6" fmla="*/ 5 w 1950"/>
                  <a:gd name="T7" fmla="*/ 0 h 634"/>
                  <a:gd name="T8" fmla="*/ 975 w 1950"/>
                  <a:gd name="T9" fmla="*/ 311 h 6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0"/>
                  <a:gd name="T16" fmla="*/ 0 h 634"/>
                  <a:gd name="T17" fmla="*/ 1950 w 1950"/>
                  <a:gd name="T18" fmla="*/ 634 h 6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0" h="634">
                    <a:moveTo>
                      <a:pt x="1950" y="621"/>
                    </a:moveTo>
                    <a:lnTo>
                      <a:pt x="1940" y="63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1950" y="621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1" name="Freeform 1075"/>
              <p:cNvSpPr>
                <a:spLocks/>
              </p:cNvSpPr>
              <p:nvPr/>
            </p:nvSpPr>
            <p:spPr bwMode="auto">
              <a:xfrm>
                <a:off x="1963" y="1915"/>
                <a:ext cx="971" cy="311"/>
              </a:xfrm>
              <a:custGeom>
                <a:avLst/>
                <a:gdLst>
                  <a:gd name="T0" fmla="*/ 971 w 1943"/>
                  <a:gd name="T1" fmla="*/ 310 h 623"/>
                  <a:gd name="T2" fmla="*/ 970 w 1943"/>
                  <a:gd name="T3" fmla="*/ 311 h 623"/>
                  <a:gd name="T4" fmla="*/ 0 w 1943"/>
                  <a:gd name="T5" fmla="*/ 0 h 623"/>
                  <a:gd name="T6" fmla="*/ 1 w 1943"/>
                  <a:gd name="T7" fmla="*/ 0 h 623"/>
                  <a:gd name="T8" fmla="*/ 971 w 1943"/>
                  <a:gd name="T9" fmla="*/ 310 h 6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3"/>
                  <a:gd name="T16" fmla="*/ 0 h 623"/>
                  <a:gd name="T17" fmla="*/ 1943 w 1943"/>
                  <a:gd name="T18" fmla="*/ 623 h 6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3" h="623">
                    <a:moveTo>
                      <a:pt x="1943" y="621"/>
                    </a:moveTo>
                    <a:lnTo>
                      <a:pt x="1941" y="62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3" y="621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2" name="Freeform 1076"/>
              <p:cNvSpPr>
                <a:spLocks/>
              </p:cNvSpPr>
              <p:nvPr/>
            </p:nvSpPr>
            <p:spPr bwMode="auto">
              <a:xfrm>
                <a:off x="1962" y="1916"/>
                <a:ext cx="971" cy="312"/>
              </a:xfrm>
              <a:custGeom>
                <a:avLst/>
                <a:gdLst>
                  <a:gd name="T0" fmla="*/ 971 w 1943"/>
                  <a:gd name="T1" fmla="*/ 311 h 625"/>
                  <a:gd name="T2" fmla="*/ 970 w 1943"/>
                  <a:gd name="T3" fmla="*/ 312 h 625"/>
                  <a:gd name="T4" fmla="*/ 0 w 1943"/>
                  <a:gd name="T5" fmla="*/ 1 h 625"/>
                  <a:gd name="T6" fmla="*/ 1 w 1943"/>
                  <a:gd name="T7" fmla="*/ 0 h 625"/>
                  <a:gd name="T8" fmla="*/ 971 w 1943"/>
                  <a:gd name="T9" fmla="*/ 311 h 6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3"/>
                  <a:gd name="T16" fmla="*/ 0 h 625"/>
                  <a:gd name="T17" fmla="*/ 1943 w 1943"/>
                  <a:gd name="T18" fmla="*/ 625 h 6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3" h="625">
                    <a:moveTo>
                      <a:pt x="1943" y="622"/>
                    </a:moveTo>
                    <a:lnTo>
                      <a:pt x="1941" y="62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3" y="622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3" name="Freeform 1077"/>
              <p:cNvSpPr>
                <a:spLocks/>
              </p:cNvSpPr>
              <p:nvPr/>
            </p:nvSpPr>
            <p:spPr bwMode="auto">
              <a:xfrm>
                <a:off x="1962" y="1916"/>
                <a:ext cx="970" cy="313"/>
              </a:xfrm>
              <a:custGeom>
                <a:avLst/>
                <a:gdLst>
                  <a:gd name="T0" fmla="*/ 970 w 1941"/>
                  <a:gd name="T1" fmla="*/ 312 h 625"/>
                  <a:gd name="T2" fmla="*/ 970 w 1941"/>
                  <a:gd name="T3" fmla="*/ 313 h 625"/>
                  <a:gd name="T4" fmla="*/ 0 w 1941"/>
                  <a:gd name="T5" fmla="*/ 1 h 625"/>
                  <a:gd name="T6" fmla="*/ 0 w 1941"/>
                  <a:gd name="T7" fmla="*/ 0 h 625"/>
                  <a:gd name="T8" fmla="*/ 970 w 1941"/>
                  <a:gd name="T9" fmla="*/ 312 h 6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1"/>
                  <a:gd name="T16" fmla="*/ 0 h 625"/>
                  <a:gd name="T17" fmla="*/ 1941 w 1941"/>
                  <a:gd name="T18" fmla="*/ 625 h 6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1" h="625">
                    <a:moveTo>
                      <a:pt x="1941" y="623"/>
                    </a:moveTo>
                    <a:lnTo>
                      <a:pt x="1940" y="62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41" y="623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4" name="Freeform 1078"/>
              <p:cNvSpPr>
                <a:spLocks/>
              </p:cNvSpPr>
              <p:nvPr/>
            </p:nvSpPr>
            <p:spPr bwMode="auto">
              <a:xfrm>
                <a:off x="1961" y="1917"/>
                <a:ext cx="970" cy="313"/>
              </a:xfrm>
              <a:custGeom>
                <a:avLst/>
                <a:gdLst>
                  <a:gd name="T0" fmla="*/ 970 w 1941"/>
                  <a:gd name="T1" fmla="*/ 312 h 625"/>
                  <a:gd name="T2" fmla="*/ 969 w 1941"/>
                  <a:gd name="T3" fmla="*/ 313 h 625"/>
                  <a:gd name="T4" fmla="*/ 0 w 1941"/>
                  <a:gd name="T5" fmla="*/ 1 h 625"/>
                  <a:gd name="T6" fmla="*/ 0 w 1941"/>
                  <a:gd name="T7" fmla="*/ 0 h 625"/>
                  <a:gd name="T8" fmla="*/ 970 w 1941"/>
                  <a:gd name="T9" fmla="*/ 312 h 6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1"/>
                  <a:gd name="T16" fmla="*/ 0 h 625"/>
                  <a:gd name="T17" fmla="*/ 1941 w 1941"/>
                  <a:gd name="T18" fmla="*/ 625 h 6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1" h="625">
                    <a:moveTo>
                      <a:pt x="1941" y="624"/>
                    </a:moveTo>
                    <a:lnTo>
                      <a:pt x="1939" y="62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1" y="624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5" name="Freeform 1079"/>
              <p:cNvSpPr>
                <a:spLocks/>
              </p:cNvSpPr>
              <p:nvPr/>
            </p:nvSpPr>
            <p:spPr bwMode="auto">
              <a:xfrm>
                <a:off x="1960" y="1918"/>
                <a:ext cx="970" cy="313"/>
              </a:xfrm>
              <a:custGeom>
                <a:avLst/>
                <a:gdLst>
                  <a:gd name="T0" fmla="*/ 970 w 1941"/>
                  <a:gd name="T1" fmla="*/ 311 h 627"/>
                  <a:gd name="T2" fmla="*/ 969 w 1941"/>
                  <a:gd name="T3" fmla="*/ 313 h 627"/>
                  <a:gd name="T4" fmla="*/ 0 w 1941"/>
                  <a:gd name="T5" fmla="*/ 1 h 627"/>
                  <a:gd name="T6" fmla="*/ 1 w 1941"/>
                  <a:gd name="T7" fmla="*/ 0 h 627"/>
                  <a:gd name="T8" fmla="*/ 970 w 1941"/>
                  <a:gd name="T9" fmla="*/ 311 h 6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1"/>
                  <a:gd name="T16" fmla="*/ 0 h 627"/>
                  <a:gd name="T17" fmla="*/ 1941 w 1941"/>
                  <a:gd name="T18" fmla="*/ 627 h 6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1" h="627">
                    <a:moveTo>
                      <a:pt x="1941" y="623"/>
                    </a:moveTo>
                    <a:lnTo>
                      <a:pt x="1939" y="6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1" y="623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6" name="Freeform 1080"/>
              <p:cNvSpPr>
                <a:spLocks/>
              </p:cNvSpPr>
              <p:nvPr/>
            </p:nvSpPr>
            <p:spPr bwMode="auto">
              <a:xfrm>
                <a:off x="1959" y="1919"/>
                <a:ext cx="971" cy="313"/>
              </a:xfrm>
              <a:custGeom>
                <a:avLst/>
                <a:gdLst>
                  <a:gd name="T0" fmla="*/ 971 w 1941"/>
                  <a:gd name="T1" fmla="*/ 313 h 626"/>
                  <a:gd name="T2" fmla="*/ 970 w 1941"/>
                  <a:gd name="T3" fmla="*/ 313 h 626"/>
                  <a:gd name="T4" fmla="*/ 0 w 1941"/>
                  <a:gd name="T5" fmla="*/ 1 h 626"/>
                  <a:gd name="T6" fmla="*/ 1 w 1941"/>
                  <a:gd name="T7" fmla="*/ 0 h 626"/>
                  <a:gd name="T8" fmla="*/ 971 w 1941"/>
                  <a:gd name="T9" fmla="*/ 313 h 6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1"/>
                  <a:gd name="T16" fmla="*/ 0 h 626"/>
                  <a:gd name="T17" fmla="*/ 1941 w 1941"/>
                  <a:gd name="T18" fmla="*/ 626 h 6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1" h="626">
                    <a:moveTo>
                      <a:pt x="1941" y="625"/>
                    </a:moveTo>
                    <a:lnTo>
                      <a:pt x="1940" y="62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1" y="625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7" name="Freeform 1081"/>
              <p:cNvSpPr>
                <a:spLocks/>
              </p:cNvSpPr>
              <p:nvPr/>
            </p:nvSpPr>
            <p:spPr bwMode="auto">
              <a:xfrm>
                <a:off x="1955" y="1920"/>
                <a:ext cx="974" cy="320"/>
              </a:xfrm>
              <a:custGeom>
                <a:avLst/>
                <a:gdLst>
                  <a:gd name="T0" fmla="*/ 974 w 1948"/>
                  <a:gd name="T1" fmla="*/ 313 h 640"/>
                  <a:gd name="T2" fmla="*/ 969 w 1948"/>
                  <a:gd name="T3" fmla="*/ 320 h 640"/>
                  <a:gd name="T4" fmla="*/ 0 w 1948"/>
                  <a:gd name="T5" fmla="*/ 6 h 640"/>
                  <a:gd name="T6" fmla="*/ 4 w 1948"/>
                  <a:gd name="T7" fmla="*/ 0 h 640"/>
                  <a:gd name="T8" fmla="*/ 974 w 1948"/>
                  <a:gd name="T9" fmla="*/ 313 h 6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8"/>
                  <a:gd name="T16" fmla="*/ 0 h 640"/>
                  <a:gd name="T17" fmla="*/ 1948 w 1948"/>
                  <a:gd name="T18" fmla="*/ 640 h 6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8" h="640">
                    <a:moveTo>
                      <a:pt x="1948" y="625"/>
                    </a:moveTo>
                    <a:lnTo>
                      <a:pt x="1938" y="640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1948" y="625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8" name="Freeform 1082"/>
              <p:cNvSpPr>
                <a:spLocks/>
              </p:cNvSpPr>
              <p:nvPr/>
            </p:nvSpPr>
            <p:spPr bwMode="auto">
              <a:xfrm>
                <a:off x="1958" y="1920"/>
                <a:ext cx="971" cy="313"/>
              </a:xfrm>
              <a:custGeom>
                <a:avLst/>
                <a:gdLst>
                  <a:gd name="T0" fmla="*/ 971 w 1941"/>
                  <a:gd name="T1" fmla="*/ 312 h 627"/>
                  <a:gd name="T2" fmla="*/ 970 w 1941"/>
                  <a:gd name="T3" fmla="*/ 313 h 627"/>
                  <a:gd name="T4" fmla="*/ 0 w 1941"/>
                  <a:gd name="T5" fmla="*/ 1 h 627"/>
                  <a:gd name="T6" fmla="*/ 1 w 1941"/>
                  <a:gd name="T7" fmla="*/ 0 h 627"/>
                  <a:gd name="T8" fmla="*/ 971 w 1941"/>
                  <a:gd name="T9" fmla="*/ 312 h 6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1"/>
                  <a:gd name="T16" fmla="*/ 0 h 627"/>
                  <a:gd name="T17" fmla="*/ 1941 w 1941"/>
                  <a:gd name="T18" fmla="*/ 627 h 6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1" h="627">
                    <a:moveTo>
                      <a:pt x="1941" y="625"/>
                    </a:moveTo>
                    <a:lnTo>
                      <a:pt x="1939" y="62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41" y="625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09" name="Freeform 1083"/>
              <p:cNvSpPr>
                <a:spLocks/>
              </p:cNvSpPr>
              <p:nvPr/>
            </p:nvSpPr>
            <p:spPr bwMode="auto">
              <a:xfrm>
                <a:off x="1958" y="1921"/>
                <a:ext cx="970" cy="314"/>
              </a:xfrm>
              <a:custGeom>
                <a:avLst/>
                <a:gdLst>
                  <a:gd name="T0" fmla="*/ 970 w 1941"/>
                  <a:gd name="T1" fmla="*/ 313 h 628"/>
                  <a:gd name="T2" fmla="*/ 969 w 1941"/>
                  <a:gd name="T3" fmla="*/ 314 h 628"/>
                  <a:gd name="T4" fmla="*/ 0 w 1941"/>
                  <a:gd name="T5" fmla="*/ 1 h 628"/>
                  <a:gd name="T6" fmla="*/ 1 w 1941"/>
                  <a:gd name="T7" fmla="*/ 0 h 628"/>
                  <a:gd name="T8" fmla="*/ 970 w 1941"/>
                  <a:gd name="T9" fmla="*/ 313 h 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1"/>
                  <a:gd name="T16" fmla="*/ 0 h 628"/>
                  <a:gd name="T17" fmla="*/ 1941 w 1941"/>
                  <a:gd name="T18" fmla="*/ 628 h 6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1" h="628">
                    <a:moveTo>
                      <a:pt x="1941" y="625"/>
                    </a:moveTo>
                    <a:lnTo>
                      <a:pt x="1939" y="62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1" y="625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0" name="Freeform 1084"/>
              <p:cNvSpPr>
                <a:spLocks/>
              </p:cNvSpPr>
              <p:nvPr/>
            </p:nvSpPr>
            <p:spPr bwMode="auto">
              <a:xfrm>
                <a:off x="1957" y="1921"/>
                <a:ext cx="970" cy="314"/>
              </a:xfrm>
              <a:custGeom>
                <a:avLst/>
                <a:gdLst>
                  <a:gd name="T0" fmla="*/ 970 w 1941"/>
                  <a:gd name="T1" fmla="*/ 313 h 628"/>
                  <a:gd name="T2" fmla="*/ 970 w 1941"/>
                  <a:gd name="T3" fmla="*/ 314 h 628"/>
                  <a:gd name="T4" fmla="*/ 0 w 1941"/>
                  <a:gd name="T5" fmla="*/ 1 h 628"/>
                  <a:gd name="T6" fmla="*/ 1 w 1941"/>
                  <a:gd name="T7" fmla="*/ 0 h 628"/>
                  <a:gd name="T8" fmla="*/ 970 w 1941"/>
                  <a:gd name="T9" fmla="*/ 313 h 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1"/>
                  <a:gd name="T16" fmla="*/ 0 h 628"/>
                  <a:gd name="T17" fmla="*/ 1941 w 1941"/>
                  <a:gd name="T18" fmla="*/ 628 h 6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1" h="628">
                    <a:moveTo>
                      <a:pt x="1941" y="626"/>
                    </a:moveTo>
                    <a:lnTo>
                      <a:pt x="1940" y="62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941" y="626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1" name="Freeform 1085"/>
              <p:cNvSpPr>
                <a:spLocks/>
              </p:cNvSpPr>
              <p:nvPr/>
            </p:nvSpPr>
            <p:spPr bwMode="auto">
              <a:xfrm>
                <a:off x="1956" y="1922"/>
                <a:ext cx="970" cy="315"/>
              </a:xfrm>
              <a:custGeom>
                <a:avLst/>
                <a:gdLst>
                  <a:gd name="T0" fmla="*/ 970 w 1941"/>
                  <a:gd name="T1" fmla="*/ 314 h 630"/>
                  <a:gd name="T2" fmla="*/ 969 w 1941"/>
                  <a:gd name="T3" fmla="*/ 315 h 630"/>
                  <a:gd name="T4" fmla="*/ 0 w 1941"/>
                  <a:gd name="T5" fmla="*/ 2 h 630"/>
                  <a:gd name="T6" fmla="*/ 0 w 1941"/>
                  <a:gd name="T7" fmla="*/ 0 h 630"/>
                  <a:gd name="T8" fmla="*/ 970 w 1941"/>
                  <a:gd name="T9" fmla="*/ 314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1"/>
                  <a:gd name="T16" fmla="*/ 0 h 630"/>
                  <a:gd name="T17" fmla="*/ 1941 w 1941"/>
                  <a:gd name="T18" fmla="*/ 630 h 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1" h="630">
                    <a:moveTo>
                      <a:pt x="1941" y="627"/>
                    </a:moveTo>
                    <a:lnTo>
                      <a:pt x="1939" y="630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1941" y="627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2" name="Freeform 1086"/>
              <p:cNvSpPr>
                <a:spLocks/>
              </p:cNvSpPr>
              <p:nvPr/>
            </p:nvSpPr>
            <p:spPr bwMode="auto">
              <a:xfrm>
                <a:off x="1956" y="1924"/>
                <a:ext cx="969" cy="314"/>
              </a:xfrm>
              <a:custGeom>
                <a:avLst/>
                <a:gdLst>
                  <a:gd name="T0" fmla="*/ 969 w 1939"/>
                  <a:gd name="T1" fmla="*/ 313 h 628"/>
                  <a:gd name="T2" fmla="*/ 968 w 1939"/>
                  <a:gd name="T3" fmla="*/ 314 h 628"/>
                  <a:gd name="T4" fmla="*/ 0 w 1939"/>
                  <a:gd name="T5" fmla="*/ 1 h 628"/>
                  <a:gd name="T6" fmla="*/ 0 w 1939"/>
                  <a:gd name="T7" fmla="*/ 0 h 628"/>
                  <a:gd name="T8" fmla="*/ 969 w 1939"/>
                  <a:gd name="T9" fmla="*/ 313 h 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9"/>
                  <a:gd name="T16" fmla="*/ 0 h 628"/>
                  <a:gd name="T17" fmla="*/ 1939 w 1939"/>
                  <a:gd name="T18" fmla="*/ 628 h 6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9" h="628">
                    <a:moveTo>
                      <a:pt x="1939" y="626"/>
                    </a:moveTo>
                    <a:lnTo>
                      <a:pt x="1937" y="628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39" y="626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3" name="Freeform 1087"/>
              <p:cNvSpPr>
                <a:spLocks/>
              </p:cNvSpPr>
              <p:nvPr/>
            </p:nvSpPr>
            <p:spPr bwMode="auto">
              <a:xfrm>
                <a:off x="1955" y="1925"/>
                <a:ext cx="970" cy="315"/>
              </a:xfrm>
              <a:custGeom>
                <a:avLst/>
                <a:gdLst>
                  <a:gd name="T0" fmla="*/ 970 w 1939"/>
                  <a:gd name="T1" fmla="*/ 314 h 630"/>
                  <a:gd name="T2" fmla="*/ 969 w 1939"/>
                  <a:gd name="T3" fmla="*/ 315 h 630"/>
                  <a:gd name="T4" fmla="*/ 0 w 1939"/>
                  <a:gd name="T5" fmla="*/ 1 h 630"/>
                  <a:gd name="T6" fmla="*/ 1 w 1939"/>
                  <a:gd name="T7" fmla="*/ 0 h 630"/>
                  <a:gd name="T8" fmla="*/ 970 w 1939"/>
                  <a:gd name="T9" fmla="*/ 314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9"/>
                  <a:gd name="T16" fmla="*/ 0 h 630"/>
                  <a:gd name="T17" fmla="*/ 1939 w 1939"/>
                  <a:gd name="T18" fmla="*/ 630 h 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9" h="630">
                    <a:moveTo>
                      <a:pt x="1939" y="627"/>
                    </a:moveTo>
                    <a:lnTo>
                      <a:pt x="1938" y="63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39" y="627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4" name="Freeform 1088"/>
              <p:cNvSpPr>
                <a:spLocks/>
              </p:cNvSpPr>
              <p:nvPr/>
            </p:nvSpPr>
            <p:spPr bwMode="auto">
              <a:xfrm>
                <a:off x="1951" y="1926"/>
                <a:ext cx="973" cy="321"/>
              </a:xfrm>
              <a:custGeom>
                <a:avLst/>
                <a:gdLst>
                  <a:gd name="T0" fmla="*/ 973 w 1946"/>
                  <a:gd name="T1" fmla="*/ 314 h 643"/>
                  <a:gd name="T2" fmla="*/ 969 w 1946"/>
                  <a:gd name="T3" fmla="*/ 321 h 643"/>
                  <a:gd name="T4" fmla="*/ 0 w 1946"/>
                  <a:gd name="T5" fmla="*/ 6 h 643"/>
                  <a:gd name="T6" fmla="*/ 4 w 1946"/>
                  <a:gd name="T7" fmla="*/ 0 h 643"/>
                  <a:gd name="T8" fmla="*/ 973 w 1946"/>
                  <a:gd name="T9" fmla="*/ 314 h 6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6"/>
                  <a:gd name="T16" fmla="*/ 0 h 643"/>
                  <a:gd name="T17" fmla="*/ 1946 w 1946"/>
                  <a:gd name="T18" fmla="*/ 643 h 6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6" h="643">
                    <a:moveTo>
                      <a:pt x="1946" y="628"/>
                    </a:moveTo>
                    <a:lnTo>
                      <a:pt x="1937" y="643"/>
                    </a:lnTo>
                    <a:lnTo>
                      <a:pt x="0" y="12"/>
                    </a:lnTo>
                    <a:lnTo>
                      <a:pt x="8" y="0"/>
                    </a:lnTo>
                    <a:lnTo>
                      <a:pt x="1946" y="628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5" name="Freeform 1089"/>
              <p:cNvSpPr>
                <a:spLocks/>
              </p:cNvSpPr>
              <p:nvPr/>
            </p:nvSpPr>
            <p:spPr bwMode="auto">
              <a:xfrm>
                <a:off x="1954" y="1926"/>
                <a:ext cx="970" cy="314"/>
              </a:xfrm>
              <a:custGeom>
                <a:avLst/>
                <a:gdLst>
                  <a:gd name="T0" fmla="*/ 970 w 1940"/>
                  <a:gd name="T1" fmla="*/ 313 h 630"/>
                  <a:gd name="T2" fmla="*/ 969 w 1940"/>
                  <a:gd name="T3" fmla="*/ 314 h 630"/>
                  <a:gd name="T4" fmla="*/ 0 w 1940"/>
                  <a:gd name="T5" fmla="*/ 1 h 630"/>
                  <a:gd name="T6" fmla="*/ 1 w 1940"/>
                  <a:gd name="T7" fmla="*/ 0 h 630"/>
                  <a:gd name="T8" fmla="*/ 970 w 1940"/>
                  <a:gd name="T9" fmla="*/ 313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0"/>
                  <a:gd name="T16" fmla="*/ 0 h 630"/>
                  <a:gd name="T17" fmla="*/ 1940 w 1940"/>
                  <a:gd name="T18" fmla="*/ 630 h 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0" h="630">
                    <a:moveTo>
                      <a:pt x="1940" y="628"/>
                    </a:moveTo>
                    <a:lnTo>
                      <a:pt x="1938" y="63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40" y="628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6" name="Freeform 1090"/>
              <p:cNvSpPr>
                <a:spLocks/>
              </p:cNvSpPr>
              <p:nvPr/>
            </p:nvSpPr>
            <p:spPr bwMode="auto">
              <a:xfrm>
                <a:off x="1953" y="1926"/>
                <a:ext cx="970" cy="316"/>
              </a:xfrm>
              <a:custGeom>
                <a:avLst/>
                <a:gdLst>
                  <a:gd name="T0" fmla="*/ 970 w 1939"/>
                  <a:gd name="T1" fmla="*/ 314 h 631"/>
                  <a:gd name="T2" fmla="*/ 969 w 1939"/>
                  <a:gd name="T3" fmla="*/ 316 h 631"/>
                  <a:gd name="T4" fmla="*/ 0 w 1939"/>
                  <a:gd name="T5" fmla="*/ 2 h 631"/>
                  <a:gd name="T6" fmla="*/ 1 w 1939"/>
                  <a:gd name="T7" fmla="*/ 0 h 631"/>
                  <a:gd name="T8" fmla="*/ 970 w 1939"/>
                  <a:gd name="T9" fmla="*/ 314 h 6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9"/>
                  <a:gd name="T16" fmla="*/ 0 h 631"/>
                  <a:gd name="T17" fmla="*/ 1939 w 1939"/>
                  <a:gd name="T18" fmla="*/ 631 h 6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9" h="631">
                    <a:moveTo>
                      <a:pt x="1939" y="628"/>
                    </a:moveTo>
                    <a:lnTo>
                      <a:pt x="1937" y="63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939" y="628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7" name="Freeform 1091"/>
              <p:cNvSpPr>
                <a:spLocks/>
              </p:cNvSpPr>
              <p:nvPr/>
            </p:nvSpPr>
            <p:spPr bwMode="auto">
              <a:xfrm>
                <a:off x="1953" y="1928"/>
                <a:ext cx="969" cy="316"/>
              </a:xfrm>
              <a:custGeom>
                <a:avLst/>
                <a:gdLst>
                  <a:gd name="T0" fmla="*/ 969 w 1939"/>
                  <a:gd name="T1" fmla="*/ 314 h 632"/>
                  <a:gd name="T2" fmla="*/ 969 w 1939"/>
                  <a:gd name="T3" fmla="*/ 316 h 632"/>
                  <a:gd name="T4" fmla="*/ 0 w 1939"/>
                  <a:gd name="T5" fmla="*/ 1 h 632"/>
                  <a:gd name="T6" fmla="*/ 1 w 1939"/>
                  <a:gd name="T7" fmla="*/ 0 h 632"/>
                  <a:gd name="T8" fmla="*/ 969 w 1939"/>
                  <a:gd name="T9" fmla="*/ 314 h 6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9"/>
                  <a:gd name="T16" fmla="*/ 0 h 632"/>
                  <a:gd name="T17" fmla="*/ 1939 w 1939"/>
                  <a:gd name="T18" fmla="*/ 632 h 6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9" h="632">
                    <a:moveTo>
                      <a:pt x="1939" y="628"/>
                    </a:moveTo>
                    <a:lnTo>
                      <a:pt x="1938" y="63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939" y="628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8" name="Freeform 1092"/>
              <p:cNvSpPr>
                <a:spLocks/>
              </p:cNvSpPr>
              <p:nvPr/>
            </p:nvSpPr>
            <p:spPr bwMode="auto">
              <a:xfrm>
                <a:off x="1952" y="1929"/>
                <a:ext cx="969" cy="316"/>
              </a:xfrm>
              <a:custGeom>
                <a:avLst/>
                <a:gdLst>
                  <a:gd name="T0" fmla="*/ 969 w 1940"/>
                  <a:gd name="T1" fmla="*/ 315 h 633"/>
                  <a:gd name="T2" fmla="*/ 968 w 1940"/>
                  <a:gd name="T3" fmla="*/ 316 h 633"/>
                  <a:gd name="T4" fmla="*/ 0 w 1940"/>
                  <a:gd name="T5" fmla="*/ 1 h 633"/>
                  <a:gd name="T6" fmla="*/ 1 w 1940"/>
                  <a:gd name="T7" fmla="*/ 0 h 633"/>
                  <a:gd name="T8" fmla="*/ 969 w 1940"/>
                  <a:gd name="T9" fmla="*/ 315 h 6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0"/>
                  <a:gd name="T16" fmla="*/ 0 h 633"/>
                  <a:gd name="T17" fmla="*/ 1940 w 1940"/>
                  <a:gd name="T18" fmla="*/ 633 h 6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0" h="633">
                    <a:moveTo>
                      <a:pt x="1940" y="630"/>
                    </a:moveTo>
                    <a:lnTo>
                      <a:pt x="1938" y="63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940" y="630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19" name="Freeform 1093"/>
              <p:cNvSpPr>
                <a:spLocks/>
              </p:cNvSpPr>
              <p:nvPr/>
            </p:nvSpPr>
            <p:spPr bwMode="auto">
              <a:xfrm>
                <a:off x="1951" y="1931"/>
                <a:ext cx="969" cy="316"/>
              </a:xfrm>
              <a:custGeom>
                <a:avLst/>
                <a:gdLst>
                  <a:gd name="T0" fmla="*/ 969 w 1939"/>
                  <a:gd name="T1" fmla="*/ 315 h 633"/>
                  <a:gd name="T2" fmla="*/ 968 w 1939"/>
                  <a:gd name="T3" fmla="*/ 316 h 633"/>
                  <a:gd name="T4" fmla="*/ 0 w 1939"/>
                  <a:gd name="T5" fmla="*/ 1 h 633"/>
                  <a:gd name="T6" fmla="*/ 0 w 1939"/>
                  <a:gd name="T7" fmla="*/ 0 h 633"/>
                  <a:gd name="T8" fmla="*/ 969 w 1939"/>
                  <a:gd name="T9" fmla="*/ 315 h 6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9"/>
                  <a:gd name="T16" fmla="*/ 0 h 633"/>
                  <a:gd name="T17" fmla="*/ 1939 w 1939"/>
                  <a:gd name="T18" fmla="*/ 633 h 6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9" h="633">
                    <a:moveTo>
                      <a:pt x="1939" y="630"/>
                    </a:moveTo>
                    <a:lnTo>
                      <a:pt x="1937" y="63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939" y="630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0" name="Freeform 1094"/>
              <p:cNvSpPr>
                <a:spLocks/>
              </p:cNvSpPr>
              <p:nvPr/>
            </p:nvSpPr>
            <p:spPr bwMode="auto">
              <a:xfrm>
                <a:off x="1948" y="1931"/>
                <a:ext cx="972" cy="324"/>
              </a:xfrm>
              <a:custGeom>
                <a:avLst/>
                <a:gdLst>
                  <a:gd name="T0" fmla="*/ 972 w 1944"/>
                  <a:gd name="T1" fmla="*/ 316 h 648"/>
                  <a:gd name="T2" fmla="*/ 968 w 1944"/>
                  <a:gd name="T3" fmla="*/ 324 h 648"/>
                  <a:gd name="T4" fmla="*/ 0 w 1944"/>
                  <a:gd name="T5" fmla="*/ 6 h 648"/>
                  <a:gd name="T6" fmla="*/ 4 w 1944"/>
                  <a:gd name="T7" fmla="*/ 0 h 648"/>
                  <a:gd name="T8" fmla="*/ 972 w 1944"/>
                  <a:gd name="T9" fmla="*/ 316 h 6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4"/>
                  <a:gd name="T16" fmla="*/ 0 h 648"/>
                  <a:gd name="T17" fmla="*/ 1944 w 1944"/>
                  <a:gd name="T18" fmla="*/ 648 h 6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4" h="648">
                    <a:moveTo>
                      <a:pt x="1944" y="631"/>
                    </a:moveTo>
                    <a:lnTo>
                      <a:pt x="1936" y="648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944" y="631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1" name="Freeform 1095"/>
              <p:cNvSpPr>
                <a:spLocks/>
              </p:cNvSpPr>
              <p:nvPr/>
            </p:nvSpPr>
            <p:spPr bwMode="auto">
              <a:xfrm>
                <a:off x="1950" y="1931"/>
                <a:ext cx="970" cy="318"/>
              </a:xfrm>
              <a:custGeom>
                <a:avLst/>
                <a:gdLst>
                  <a:gd name="T0" fmla="*/ 970 w 1939"/>
                  <a:gd name="T1" fmla="*/ 316 h 634"/>
                  <a:gd name="T2" fmla="*/ 969 w 1939"/>
                  <a:gd name="T3" fmla="*/ 318 h 634"/>
                  <a:gd name="T4" fmla="*/ 0 w 1939"/>
                  <a:gd name="T5" fmla="*/ 2 h 634"/>
                  <a:gd name="T6" fmla="*/ 1 w 1939"/>
                  <a:gd name="T7" fmla="*/ 0 h 634"/>
                  <a:gd name="T8" fmla="*/ 970 w 1939"/>
                  <a:gd name="T9" fmla="*/ 316 h 6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9"/>
                  <a:gd name="T16" fmla="*/ 0 h 634"/>
                  <a:gd name="T17" fmla="*/ 1939 w 1939"/>
                  <a:gd name="T18" fmla="*/ 634 h 6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9" h="634">
                    <a:moveTo>
                      <a:pt x="1939" y="631"/>
                    </a:moveTo>
                    <a:lnTo>
                      <a:pt x="1938" y="634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939" y="631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2" name="Freeform 1096"/>
              <p:cNvSpPr>
                <a:spLocks/>
              </p:cNvSpPr>
              <p:nvPr/>
            </p:nvSpPr>
            <p:spPr bwMode="auto">
              <a:xfrm>
                <a:off x="1949" y="1933"/>
                <a:ext cx="970" cy="318"/>
              </a:xfrm>
              <a:custGeom>
                <a:avLst/>
                <a:gdLst>
                  <a:gd name="T0" fmla="*/ 970 w 1939"/>
                  <a:gd name="T1" fmla="*/ 316 h 636"/>
                  <a:gd name="T2" fmla="*/ 968 w 1939"/>
                  <a:gd name="T3" fmla="*/ 318 h 636"/>
                  <a:gd name="T4" fmla="*/ 0 w 1939"/>
                  <a:gd name="T5" fmla="*/ 1 h 636"/>
                  <a:gd name="T6" fmla="*/ 1 w 1939"/>
                  <a:gd name="T7" fmla="*/ 0 h 636"/>
                  <a:gd name="T8" fmla="*/ 970 w 1939"/>
                  <a:gd name="T9" fmla="*/ 316 h 6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9"/>
                  <a:gd name="T16" fmla="*/ 0 h 636"/>
                  <a:gd name="T17" fmla="*/ 1939 w 1939"/>
                  <a:gd name="T18" fmla="*/ 636 h 6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9" h="636">
                    <a:moveTo>
                      <a:pt x="1939" y="631"/>
                    </a:moveTo>
                    <a:lnTo>
                      <a:pt x="1935" y="63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939" y="631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3" name="Freeform 1097"/>
              <p:cNvSpPr>
                <a:spLocks/>
              </p:cNvSpPr>
              <p:nvPr/>
            </p:nvSpPr>
            <p:spPr bwMode="auto">
              <a:xfrm>
                <a:off x="1948" y="1935"/>
                <a:ext cx="969" cy="318"/>
              </a:xfrm>
              <a:custGeom>
                <a:avLst/>
                <a:gdLst>
                  <a:gd name="T0" fmla="*/ 969 w 1937"/>
                  <a:gd name="T1" fmla="*/ 316 h 637"/>
                  <a:gd name="T2" fmla="*/ 968 w 1937"/>
                  <a:gd name="T3" fmla="*/ 318 h 637"/>
                  <a:gd name="T4" fmla="*/ 0 w 1937"/>
                  <a:gd name="T5" fmla="*/ 2 h 637"/>
                  <a:gd name="T6" fmla="*/ 1 w 1937"/>
                  <a:gd name="T7" fmla="*/ 0 h 637"/>
                  <a:gd name="T8" fmla="*/ 969 w 1937"/>
                  <a:gd name="T9" fmla="*/ 316 h 6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7"/>
                  <a:gd name="T16" fmla="*/ 0 h 637"/>
                  <a:gd name="T17" fmla="*/ 1937 w 1937"/>
                  <a:gd name="T18" fmla="*/ 637 h 6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7" h="637">
                    <a:moveTo>
                      <a:pt x="1937" y="633"/>
                    </a:moveTo>
                    <a:lnTo>
                      <a:pt x="1936" y="63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937" y="633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4" name="Freeform 1098"/>
              <p:cNvSpPr>
                <a:spLocks/>
              </p:cNvSpPr>
              <p:nvPr/>
            </p:nvSpPr>
            <p:spPr bwMode="auto">
              <a:xfrm>
                <a:off x="1948" y="1936"/>
                <a:ext cx="968" cy="319"/>
              </a:xfrm>
              <a:custGeom>
                <a:avLst/>
                <a:gdLst>
                  <a:gd name="T0" fmla="*/ 968 w 1938"/>
                  <a:gd name="T1" fmla="*/ 317 h 638"/>
                  <a:gd name="T2" fmla="*/ 967 w 1938"/>
                  <a:gd name="T3" fmla="*/ 319 h 638"/>
                  <a:gd name="T4" fmla="*/ 0 w 1938"/>
                  <a:gd name="T5" fmla="*/ 1 h 638"/>
                  <a:gd name="T6" fmla="*/ 1 w 1938"/>
                  <a:gd name="T7" fmla="*/ 0 h 638"/>
                  <a:gd name="T8" fmla="*/ 968 w 1938"/>
                  <a:gd name="T9" fmla="*/ 317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8"/>
                  <a:gd name="T16" fmla="*/ 0 h 638"/>
                  <a:gd name="T17" fmla="*/ 1938 w 1938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8" h="638">
                    <a:moveTo>
                      <a:pt x="1938" y="633"/>
                    </a:moveTo>
                    <a:lnTo>
                      <a:pt x="1936" y="63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938" y="633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5" name="Freeform 1099"/>
              <p:cNvSpPr>
                <a:spLocks/>
              </p:cNvSpPr>
              <p:nvPr/>
            </p:nvSpPr>
            <p:spPr bwMode="auto">
              <a:xfrm>
                <a:off x="1944" y="1938"/>
                <a:ext cx="972" cy="326"/>
              </a:xfrm>
              <a:custGeom>
                <a:avLst/>
                <a:gdLst>
                  <a:gd name="T0" fmla="*/ 972 w 1942"/>
                  <a:gd name="T1" fmla="*/ 318 h 651"/>
                  <a:gd name="T2" fmla="*/ 968 w 1942"/>
                  <a:gd name="T3" fmla="*/ 326 h 651"/>
                  <a:gd name="T4" fmla="*/ 0 w 1942"/>
                  <a:gd name="T5" fmla="*/ 7 h 651"/>
                  <a:gd name="T6" fmla="*/ 3 w 1942"/>
                  <a:gd name="T7" fmla="*/ 0 h 651"/>
                  <a:gd name="T8" fmla="*/ 972 w 1942"/>
                  <a:gd name="T9" fmla="*/ 318 h 6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2"/>
                  <a:gd name="T16" fmla="*/ 0 h 651"/>
                  <a:gd name="T17" fmla="*/ 1942 w 1942"/>
                  <a:gd name="T18" fmla="*/ 651 h 6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2" h="651">
                    <a:moveTo>
                      <a:pt x="1942" y="635"/>
                    </a:moveTo>
                    <a:lnTo>
                      <a:pt x="1935" y="651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1942" y="63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6" name="Freeform 1100"/>
              <p:cNvSpPr>
                <a:spLocks/>
              </p:cNvSpPr>
              <p:nvPr/>
            </p:nvSpPr>
            <p:spPr bwMode="auto">
              <a:xfrm>
                <a:off x="1947" y="1938"/>
                <a:ext cx="969" cy="320"/>
              </a:xfrm>
              <a:custGeom>
                <a:avLst/>
                <a:gdLst>
                  <a:gd name="T0" fmla="*/ 969 w 1937"/>
                  <a:gd name="T1" fmla="*/ 318 h 640"/>
                  <a:gd name="T2" fmla="*/ 968 w 1937"/>
                  <a:gd name="T3" fmla="*/ 320 h 640"/>
                  <a:gd name="T4" fmla="*/ 0 w 1937"/>
                  <a:gd name="T5" fmla="*/ 1 h 640"/>
                  <a:gd name="T6" fmla="*/ 1 w 1937"/>
                  <a:gd name="T7" fmla="*/ 0 h 640"/>
                  <a:gd name="T8" fmla="*/ 969 w 1937"/>
                  <a:gd name="T9" fmla="*/ 318 h 6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7"/>
                  <a:gd name="T16" fmla="*/ 0 h 640"/>
                  <a:gd name="T17" fmla="*/ 1937 w 1937"/>
                  <a:gd name="T18" fmla="*/ 640 h 6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7" h="640">
                    <a:moveTo>
                      <a:pt x="1937" y="635"/>
                    </a:moveTo>
                    <a:lnTo>
                      <a:pt x="1935" y="640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937" y="63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7" name="Freeform 1101"/>
              <p:cNvSpPr>
                <a:spLocks/>
              </p:cNvSpPr>
              <p:nvPr/>
            </p:nvSpPr>
            <p:spPr bwMode="auto">
              <a:xfrm>
                <a:off x="1946" y="1940"/>
                <a:ext cx="969" cy="321"/>
              </a:xfrm>
              <a:custGeom>
                <a:avLst/>
                <a:gdLst>
                  <a:gd name="T0" fmla="*/ 969 w 1937"/>
                  <a:gd name="T1" fmla="*/ 318 h 643"/>
                  <a:gd name="T2" fmla="*/ 967 w 1937"/>
                  <a:gd name="T3" fmla="*/ 321 h 643"/>
                  <a:gd name="T4" fmla="*/ 0 w 1937"/>
                  <a:gd name="T5" fmla="*/ 2 h 643"/>
                  <a:gd name="T6" fmla="*/ 1 w 1937"/>
                  <a:gd name="T7" fmla="*/ 0 h 643"/>
                  <a:gd name="T8" fmla="*/ 969 w 1937"/>
                  <a:gd name="T9" fmla="*/ 318 h 6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7"/>
                  <a:gd name="T16" fmla="*/ 0 h 643"/>
                  <a:gd name="T17" fmla="*/ 1937 w 1937"/>
                  <a:gd name="T18" fmla="*/ 643 h 6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7" h="643">
                    <a:moveTo>
                      <a:pt x="1937" y="637"/>
                    </a:moveTo>
                    <a:lnTo>
                      <a:pt x="1934" y="643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937" y="637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8" name="Freeform 1102"/>
              <p:cNvSpPr>
                <a:spLocks/>
              </p:cNvSpPr>
              <p:nvPr/>
            </p:nvSpPr>
            <p:spPr bwMode="auto">
              <a:xfrm>
                <a:off x="1944" y="1942"/>
                <a:ext cx="969" cy="322"/>
              </a:xfrm>
              <a:custGeom>
                <a:avLst/>
                <a:gdLst>
                  <a:gd name="T0" fmla="*/ 969 w 1937"/>
                  <a:gd name="T1" fmla="*/ 319 h 643"/>
                  <a:gd name="T2" fmla="*/ 968 w 1937"/>
                  <a:gd name="T3" fmla="*/ 322 h 643"/>
                  <a:gd name="T4" fmla="*/ 0 w 1937"/>
                  <a:gd name="T5" fmla="*/ 3 h 643"/>
                  <a:gd name="T6" fmla="*/ 2 w 1937"/>
                  <a:gd name="T7" fmla="*/ 0 h 643"/>
                  <a:gd name="T8" fmla="*/ 969 w 1937"/>
                  <a:gd name="T9" fmla="*/ 319 h 6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7"/>
                  <a:gd name="T16" fmla="*/ 0 h 643"/>
                  <a:gd name="T17" fmla="*/ 1937 w 1937"/>
                  <a:gd name="T18" fmla="*/ 643 h 6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7" h="643">
                    <a:moveTo>
                      <a:pt x="1937" y="638"/>
                    </a:moveTo>
                    <a:lnTo>
                      <a:pt x="1935" y="643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1937" y="638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29" name="Freeform 1103"/>
              <p:cNvSpPr>
                <a:spLocks/>
              </p:cNvSpPr>
              <p:nvPr/>
            </p:nvSpPr>
            <p:spPr bwMode="auto">
              <a:xfrm>
                <a:off x="1942" y="1945"/>
                <a:ext cx="970" cy="328"/>
              </a:xfrm>
              <a:custGeom>
                <a:avLst/>
                <a:gdLst>
                  <a:gd name="T0" fmla="*/ 970 w 1940"/>
                  <a:gd name="T1" fmla="*/ 319 h 657"/>
                  <a:gd name="T2" fmla="*/ 968 w 1940"/>
                  <a:gd name="T3" fmla="*/ 328 h 657"/>
                  <a:gd name="T4" fmla="*/ 0 w 1940"/>
                  <a:gd name="T5" fmla="*/ 7 h 657"/>
                  <a:gd name="T6" fmla="*/ 3 w 1940"/>
                  <a:gd name="T7" fmla="*/ 0 h 657"/>
                  <a:gd name="T8" fmla="*/ 970 w 1940"/>
                  <a:gd name="T9" fmla="*/ 319 h 6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0"/>
                  <a:gd name="T16" fmla="*/ 0 h 657"/>
                  <a:gd name="T17" fmla="*/ 1940 w 1940"/>
                  <a:gd name="T18" fmla="*/ 657 h 6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0" h="657">
                    <a:moveTo>
                      <a:pt x="1940" y="638"/>
                    </a:moveTo>
                    <a:lnTo>
                      <a:pt x="1935" y="657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1940" y="638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0" name="Freeform 1104"/>
              <p:cNvSpPr>
                <a:spLocks/>
              </p:cNvSpPr>
              <p:nvPr/>
            </p:nvSpPr>
            <p:spPr bwMode="auto">
              <a:xfrm>
                <a:off x="1943" y="1945"/>
                <a:ext cx="969" cy="323"/>
              </a:xfrm>
              <a:custGeom>
                <a:avLst/>
                <a:gdLst>
                  <a:gd name="T0" fmla="*/ 969 w 1937"/>
                  <a:gd name="T1" fmla="*/ 319 h 647"/>
                  <a:gd name="T2" fmla="*/ 967 w 1937"/>
                  <a:gd name="T3" fmla="*/ 323 h 647"/>
                  <a:gd name="T4" fmla="*/ 0 w 1937"/>
                  <a:gd name="T5" fmla="*/ 3 h 647"/>
                  <a:gd name="T6" fmla="*/ 1 w 1937"/>
                  <a:gd name="T7" fmla="*/ 0 h 647"/>
                  <a:gd name="T8" fmla="*/ 969 w 1937"/>
                  <a:gd name="T9" fmla="*/ 319 h 6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7"/>
                  <a:gd name="T16" fmla="*/ 0 h 647"/>
                  <a:gd name="T17" fmla="*/ 1937 w 1937"/>
                  <a:gd name="T18" fmla="*/ 647 h 6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7" h="647">
                    <a:moveTo>
                      <a:pt x="1937" y="638"/>
                    </a:moveTo>
                    <a:lnTo>
                      <a:pt x="1934" y="647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1937" y="638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1" name="Freeform 1105"/>
              <p:cNvSpPr>
                <a:spLocks/>
              </p:cNvSpPr>
              <p:nvPr/>
            </p:nvSpPr>
            <p:spPr bwMode="auto">
              <a:xfrm>
                <a:off x="1942" y="1948"/>
                <a:ext cx="969" cy="325"/>
              </a:xfrm>
              <a:custGeom>
                <a:avLst/>
                <a:gdLst>
                  <a:gd name="T0" fmla="*/ 969 w 1937"/>
                  <a:gd name="T1" fmla="*/ 320 h 650"/>
                  <a:gd name="T2" fmla="*/ 968 w 1937"/>
                  <a:gd name="T3" fmla="*/ 325 h 650"/>
                  <a:gd name="T4" fmla="*/ 0 w 1937"/>
                  <a:gd name="T5" fmla="*/ 3 h 650"/>
                  <a:gd name="T6" fmla="*/ 2 w 1937"/>
                  <a:gd name="T7" fmla="*/ 0 h 650"/>
                  <a:gd name="T8" fmla="*/ 969 w 1937"/>
                  <a:gd name="T9" fmla="*/ 320 h 6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7"/>
                  <a:gd name="T16" fmla="*/ 0 h 650"/>
                  <a:gd name="T17" fmla="*/ 1937 w 1937"/>
                  <a:gd name="T18" fmla="*/ 650 h 6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7" h="650">
                    <a:moveTo>
                      <a:pt x="1937" y="640"/>
                    </a:moveTo>
                    <a:lnTo>
                      <a:pt x="1935" y="650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1937" y="640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2" name="Freeform 1106"/>
              <p:cNvSpPr>
                <a:spLocks/>
              </p:cNvSpPr>
              <p:nvPr/>
            </p:nvSpPr>
            <p:spPr bwMode="auto">
              <a:xfrm>
                <a:off x="1940" y="1951"/>
                <a:ext cx="970" cy="330"/>
              </a:xfrm>
              <a:custGeom>
                <a:avLst/>
                <a:gdLst>
                  <a:gd name="T0" fmla="*/ 970 w 1939"/>
                  <a:gd name="T1" fmla="*/ 322 h 659"/>
                  <a:gd name="T2" fmla="*/ 967 w 1939"/>
                  <a:gd name="T3" fmla="*/ 330 h 659"/>
                  <a:gd name="T4" fmla="*/ 0 w 1939"/>
                  <a:gd name="T5" fmla="*/ 8 h 659"/>
                  <a:gd name="T6" fmla="*/ 2 w 1939"/>
                  <a:gd name="T7" fmla="*/ 0 h 659"/>
                  <a:gd name="T8" fmla="*/ 970 w 1939"/>
                  <a:gd name="T9" fmla="*/ 322 h 6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9"/>
                  <a:gd name="T16" fmla="*/ 0 h 659"/>
                  <a:gd name="T17" fmla="*/ 1939 w 1939"/>
                  <a:gd name="T18" fmla="*/ 659 h 6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9" h="659">
                    <a:moveTo>
                      <a:pt x="1939" y="643"/>
                    </a:moveTo>
                    <a:lnTo>
                      <a:pt x="1934" y="659"/>
                    </a:lnTo>
                    <a:lnTo>
                      <a:pt x="0" y="15"/>
                    </a:lnTo>
                    <a:lnTo>
                      <a:pt x="4" y="0"/>
                    </a:lnTo>
                    <a:lnTo>
                      <a:pt x="1939" y="643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3" name="Freeform 1107"/>
              <p:cNvSpPr>
                <a:spLocks/>
              </p:cNvSpPr>
              <p:nvPr/>
            </p:nvSpPr>
            <p:spPr bwMode="auto">
              <a:xfrm>
                <a:off x="1938" y="1959"/>
                <a:ext cx="969" cy="332"/>
              </a:xfrm>
              <a:custGeom>
                <a:avLst/>
                <a:gdLst>
                  <a:gd name="T0" fmla="*/ 969 w 1937"/>
                  <a:gd name="T1" fmla="*/ 322 h 664"/>
                  <a:gd name="T2" fmla="*/ 967 w 1937"/>
                  <a:gd name="T3" fmla="*/ 332 h 664"/>
                  <a:gd name="T4" fmla="*/ 0 w 1937"/>
                  <a:gd name="T5" fmla="*/ 6 h 664"/>
                  <a:gd name="T6" fmla="*/ 2 w 1937"/>
                  <a:gd name="T7" fmla="*/ 0 h 664"/>
                  <a:gd name="T8" fmla="*/ 969 w 1937"/>
                  <a:gd name="T9" fmla="*/ 322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7"/>
                  <a:gd name="T16" fmla="*/ 0 h 664"/>
                  <a:gd name="T17" fmla="*/ 1937 w 1937"/>
                  <a:gd name="T18" fmla="*/ 664 h 6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7" h="664">
                    <a:moveTo>
                      <a:pt x="1937" y="644"/>
                    </a:moveTo>
                    <a:lnTo>
                      <a:pt x="1934" y="664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1937" y="644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4" name="Freeform 1108"/>
              <p:cNvSpPr>
                <a:spLocks/>
              </p:cNvSpPr>
              <p:nvPr/>
            </p:nvSpPr>
            <p:spPr bwMode="auto">
              <a:xfrm>
                <a:off x="1938" y="1965"/>
                <a:ext cx="968" cy="335"/>
              </a:xfrm>
              <a:custGeom>
                <a:avLst/>
                <a:gdLst>
                  <a:gd name="T0" fmla="*/ 968 w 1936"/>
                  <a:gd name="T1" fmla="*/ 326 h 670"/>
                  <a:gd name="T2" fmla="*/ 967 w 1936"/>
                  <a:gd name="T3" fmla="*/ 335 h 670"/>
                  <a:gd name="T4" fmla="*/ 0 w 1936"/>
                  <a:gd name="T5" fmla="*/ 7 h 670"/>
                  <a:gd name="T6" fmla="*/ 1 w 1936"/>
                  <a:gd name="T7" fmla="*/ 0 h 670"/>
                  <a:gd name="T8" fmla="*/ 968 w 1936"/>
                  <a:gd name="T9" fmla="*/ 326 h 6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6"/>
                  <a:gd name="T16" fmla="*/ 0 h 670"/>
                  <a:gd name="T17" fmla="*/ 1936 w 1936"/>
                  <a:gd name="T18" fmla="*/ 670 h 6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6" h="670">
                    <a:moveTo>
                      <a:pt x="1936" y="651"/>
                    </a:moveTo>
                    <a:lnTo>
                      <a:pt x="1933" y="670"/>
                    </a:lnTo>
                    <a:lnTo>
                      <a:pt x="0" y="15"/>
                    </a:lnTo>
                    <a:lnTo>
                      <a:pt x="2" y="0"/>
                    </a:lnTo>
                    <a:lnTo>
                      <a:pt x="1936" y="651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5" name="Freeform 1109"/>
              <p:cNvSpPr>
                <a:spLocks/>
              </p:cNvSpPr>
              <p:nvPr/>
            </p:nvSpPr>
            <p:spPr bwMode="auto">
              <a:xfrm>
                <a:off x="1938" y="1973"/>
                <a:ext cx="966" cy="336"/>
              </a:xfrm>
              <a:custGeom>
                <a:avLst/>
                <a:gdLst>
                  <a:gd name="T0" fmla="*/ 966 w 1933"/>
                  <a:gd name="T1" fmla="*/ 327 h 673"/>
                  <a:gd name="T2" fmla="*/ 966 w 1933"/>
                  <a:gd name="T3" fmla="*/ 336 h 673"/>
                  <a:gd name="T4" fmla="*/ 0 w 1933"/>
                  <a:gd name="T5" fmla="*/ 7 h 673"/>
                  <a:gd name="T6" fmla="*/ 0 w 1933"/>
                  <a:gd name="T7" fmla="*/ 0 h 673"/>
                  <a:gd name="T8" fmla="*/ 966 w 1933"/>
                  <a:gd name="T9" fmla="*/ 327 h 6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73"/>
                  <a:gd name="T17" fmla="*/ 1933 w 1933"/>
                  <a:gd name="T18" fmla="*/ 673 h 6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73">
                    <a:moveTo>
                      <a:pt x="1933" y="655"/>
                    </a:moveTo>
                    <a:lnTo>
                      <a:pt x="1933" y="673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933" y="655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6" name="Freeform 1110"/>
              <p:cNvSpPr>
                <a:spLocks/>
              </p:cNvSpPr>
              <p:nvPr/>
            </p:nvSpPr>
            <p:spPr bwMode="auto">
              <a:xfrm>
                <a:off x="1938" y="1973"/>
                <a:ext cx="966" cy="331"/>
              </a:xfrm>
              <a:custGeom>
                <a:avLst/>
                <a:gdLst>
                  <a:gd name="T0" fmla="*/ 966 w 1933"/>
                  <a:gd name="T1" fmla="*/ 328 h 661"/>
                  <a:gd name="T2" fmla="*/ 966 w 1933"/>
                  <a:gd name="T3" fmla="*/ 331 h 661"/>
                  <a:gd name="T4" fmla="*/ 0 w 1933"/>
                  <a:gd name="T5" fmla="*/ 3 h 661"/>
                  <a:gd name="T6" fmla="*/ 0 w 1933"/>
                  <a:gd name="T7" fmla="*/ 0 h 661"/>
                  <a:gd name="T8" fmla="*/ 966 w 1933"/>
                  <a:gd name="T9" fmla="*/ 328 h 6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61"/>
                  <a:gd name="T17" fmla="*/ 1933 w 1933"/>
                  <a:gd name="T18" fmla="*/ 661 h 6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61">
                    <a:moveTo>
                      <a:pt x="1933" y="655"/>
                    </a:moveTo>
                    <a:lnTo>
                      <a:pt x="1933" y="66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5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7" name="Freeform 1111"/>
              <p:cNvSpPr>
                <a:spLocks/>
              </p:cNvSpPr>
              <p:nvPr/>
            </p:nvSpPr>
            <p:spPr bwMode="auto">
              <a:xfrm>
                <a:off x="1938" y="1975"/>
                <a:ext cx="966" cy="331"/>
              </a:xfrm>
              <a:custGeom>
                <a:avLst/>
                <a:gdLst>
                  <a:gd name="T0" fmla="*/ 966 w 1933"/>
                  <a:gd name="T1" fmla="*/ 328 h 661"/>
                  <a:gd name="T2" fmla="*/ 966 w 1933"/>
                  <a:gd name="T3" fmla="*/ 331 h 661"/>
                  <a:gd name="T4" fmla="*/ 0 w 1933"/>
                  <a:gd name="T5" fmla="*/ 3 h 661"/>
                  <a:gd name="T6" fmla="*/ 0 w 1933"/>
                  <a:gd name="T7" fmla="*/ 0 h 661"/>
                  <a:gd name="T8" fmla="*/ 966 w 1933"/>
                  <a:gd name="T9" fmla="*/ 328 h 6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61"/>
                  <a:gd name="T17" fmla="*/ 1933 w 1933"/>
                  <a:gd name="T18" fmla="*/ 661 h 6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61">
                    <a:moveTo>
                      <a:pt x="1933" y="656"/>
                    </a:moveTo>
                    <a:lnTo>
                      <a:pt x="1933" y="66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6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8" name="Freeform 1112"/>
              <p:cNvSpPr>
                <a:spLocks/>
              </p:cNvSpPr>
              <p:nvPr/>
            </p:nvSpPr>
            <p:spPr bwMode="auto">
              <a:xfrm>
                <a:off x="1938" y="1978"/>
                <a:ext cx="966" cy="331"/>
              </a:xfrm>
              <a:custGeom>
                <a:avLst/>
                <a:gdLst>
                  <a:gd name="T0" fmla="*/ 966 w 1933"/>
                  <a:gd name="T1" fmla="*/ 328 h 663"/>
                  <a:gd name="T2" fmla="*/ 966 w 1933"/>
                  <a:gd name="T3" fmla="*/ 331 h 663"/>
                  <a:gd name="T4" fmla="*/ 0 w 1933"/>
                  <a:gd name="T5" fmla="*/ 2 h 663"/>
                  <a:gd name="T6" fmla="*/ 0 w 1933"/>
                  <a:gd name="T7" fmla="*/ 0 h 663"/>
                  <a:gd name="T8" fmla="*/ 966 w 1933"/>
                  <a:gd name="T9" fmla="*/ 328 h 6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63"/>
                  <a:gd name="T17" fmla="*/ 1933 w 1933"/>
                  <a:gd name="T18" fmla="*/ 663 h 6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63">
                    <a:moveTo>
                      <a:pt x="1933" y="656"/>
                    </a:moveTo>
                    <a:lnTo>
                      <a:pt x="1933" y="663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6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39" name="Freeform 1113"/>
              <p:cNvSpPr>
                <a:spLocks/>
              </p:cNvSpPr>
              <p:nvPr/>
            </p:nvSpPr>
            <p:spPr bwMode="auto">
              <a:xfrm>
                <a:off x="1938" y="1980"/>
                <a:ext cx="966" cy="339"/>
              </a:xfrm>
              <a:custGeom>
                <a:avLst/>
                <a:gdLst>
                  <a:gd name="T0" fmla="*/ 966 w 1933"/>
                  <a:gd name="T1" fmla="*/ 330 h 676"/>
                  <a:gd name="T2" fmla="*/ 966 w 1933"/>
                  <a:gd name="T3" fmla="*/ 339 h 676"/>
                  <a:gd name="T4" fmla="*/ 1 w 1933"/>
                  <a:gd name="T5" fmla="*/ 8 h 676"/>
                  <a:gd name="T6" fmla="*/ 0 w 1933"/>
                  <a:gd name="T7" fmla="*/ 0 h 676"/>
                  <a:gd name="T8" fmla="*/ 966 w 1933"/>
                  <a:gd name="T9" fmla="*/ 330 h 6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76"/>
                  <a:gd name="T17" fmla="*/ 1933 w 1933"/>
                  <a:gd name="T18" fmla="*/ 676 h 6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76">
                    <a:moveTo>
                      <a:pt x="1933" y="658"/>
                    </a:moveTo>
                    <a:lnTo>
                      <a:pt x="1933" y="676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933" y="65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0" name="Freeform 1114"/>
              <p:cNvSpPr>
                <a:spLocks/>
              </p:cNvSpPr>
              <p:nvPr/>
            </p:nvSpPr>
            <p:spPr bwMode="auto">
              <a:xfrm>
                <a:off x="1938" y="1980"/>
                <a:ext cx="966" cy="333"/>
              </a:xfrm>
              <a:custGeom>
                <a:avLst/>
                <a:gdLst>
                  <a:gd name="T0" fmla="*/ 966 w 1933"/>
                  <a:gd name="T1" fmla="*/ 330 h 664"/>
                  <a:gd name="T2" fmla="*/ 966 w 1933"/>
                  <a:gd name="T3" fmla="*/ 333 h 664"/>
                  <a:gd name="T4" fmla="*/ 0 w 1933"/>
                  <a:gd name="T5" fmla="*/ 3 h 664"/>
                  <a:gd name="T6" fmla="*/ 0 w 1933"/>
                  <a:gd name="T7" fmla="*/ 0 h 664"/>
                  <a:gd name="T8" fmla="*/ 966 w 1933"/>
                  <a:gd name="T9" fmla="*/ 330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64"/>
                  <a:gd name="T17" fmla="*/ 1933 w 1933"/>
                  <a:gd name="T18" fmla="*/ 664 h 6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64">
                    <a:moveTo>
                      <a:pt x="1933" y="658"/>
                    </a:moveTo>
                    <a:lnTo>
                      <a:pt x="1933" y="66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8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1" name="Freeform 1115"/>
              <p:cNvSpPr>
                <a:spLocks/>
              </p:cNvSpPr>
              <p:nvPr/>
            </p:nvSpPr>
            <p:spPr bwMode="auto">
              <a:xfrm>
                <a:off x="1938" y="1983"/>
                <a:ext cx="966" cy="332"/>
              </a:xfrm>
              <a:custGeom>
                <a:avLst/>
                <a:gdLst>
                  <a:gd name="T0" fmla="*/ 966 w 1933"/>
                  <a:gd name="T1" fmla="*/ 330 h 664"/>
                  <a:gd name="T2" fmla="*/ 966 w 1933"/>
                  <a:gd name="T3" fmla="*/ 332 h 664"/>
                  <a:gd name="T4" fmla="*/ 0 w 1933"/>
                  <a:gd name="T5" fmla="*/ 3 h 664"/>
                  <a:gd name="T6" fmla="*/ 0 w 1933"/>
                  <a:gd name="T7" fmla="*/ 0 h 664"/>
                  <a:gd name="T8" fmla="*/ 966 w 1933"/>
                  <a:gd name="T9" fmla="*/ 330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64"/>
                  <a:gd name="T17" fmla="*/ 1933 w 1933"/>
                  <a:gd name="T18" fmla="*/ 664 h 6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64">
                    <a:moveTo>
                      <a:pt x="1933" y="659"/>
                    </a:moveTo>
                    <a:lnTo>
                      <a:pt x="1933" y="66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933" y="659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2" name="Freeform 1116"/>
              <p:cNvSpPr>
                <a:spLocks/>
              </p:cNvSpPr>
              <p:nvPr/>
            </p:nvSpPr>
            <p:spPr bwMode="auto">
              <a:xfrm>
                <a:off x="1938" y="1985"/>
                <a:ext cx="966" cy="334"/>
              </a:xfrm>
              <a:custGeom>
                <a:avLst/>
                <a:gdLst>
                  <a:gd name="T0" fmla="*/ 966 w 1933"/>
                  <a:gd name="T1" fmla="*/ 330 h 666"/>
                  <a:gd name="T2" fmla="*/ 966 w 1933"/>
                  <a:gd name="T3" fmla="*/ 334 h 666"/>
                  <a:gd name="T4" fmla="*/ 1 w 1933"/>
                  <a:gd name="T5" fmla="*/ 3 h 666"/>
                  <a:gd name="T6" fmla="*/ 0 w 1933"/>
                  <a:gd name="T7" fmla="*/ 0 h 666"/>
                  <a:gd name="T8" fmla="*/ 966 w 1933"/>
                  <a:gd name="T9" fmla="*/ 330 h 6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66"/>
                  <a:gd name="T17" fmla="*/ 1933 w 1933"/>
                  <a:gd name="T18" fmla="*/ 666 h 6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66">
                    <a:moveTo>
                      <a:pt x="1933" y="659"/>
                    </a:moveTo>
                    <a:lnTo>
                      <a:pt x="1933" y="666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1933" y="65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3" name="Freeform 1117"/>
              <p:cNvSpPr>
                <a:spLocks/>
              </p:cNvSpPr>
              <p:nvPr/>
            </p:nvSpPr>
            <p:spPr bwMode="auto">
              <a:xfrm>
                <a:off x="1938" y="1988"/>
                <a:ext cx="966" cy="340"/>
              </a:xfrm>
              <a:custGeom>
                <a:avLst/>
                <a:gdLst>
                  <a:gd name="T0" fmla="*/ 966 w 1931"/>
                  <a:gd name="T1" fmla="*/ 331 h 679"/>
                  <a:gd name="T2" fmla="*/ 966 w 1931"/>
                  <a:gd name="T3" fmla="*/ 340 h 679"/>
                  <a:gd name="T4" fmla="*/ 1 w 1931"/>
                  <a:gd name="T5" fmla="*/ 8 h 679"/>
                  <a:gd name="T6" fmla="*/ 0 w 1931"/>
                  <a:gd name="T7" fmla="*/ 0 h 679"/>
                  <a:gd name="T8" fmla="*/ 966 w 1931"/>
                  <a:gd name="T9" fmla="*/ 331 h 6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9"/>
                  <a:gd name="T17" fmla="*/ 1931 w 1931"/>
                  <a:gd name="T18" fmla="*/ 679 h 6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9">
                    <a:moveTo>
                      <a:pt x="1931" y="661"/>
                    </a:moveTo>
                    <a:lnTo>
                      <a:pt x="1931" y="679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931" y="661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4" name="Freeform 1118"/>
              <p:cNvSpPr>
                <a:spLocks/>
              </p:cNvSpPr>
              <p:nvPr/>
            </p:nvSpPr>
            <p:spPr bwMode="auto">
              <a:xfrm>
                <a:off x="1938" y="1988"/>
                <a:ext cx="966" cy="332"/>
              </a:xfrm>
              <a:custGeom>
                <a:avLst/>
                <a:gdLst>
                  <a:gd name="T0" fmla="*/ 966 w 1931"/>
                  <a:gd name="T1" fmla="*/ 331 h 664"/>
                  <a:gd name="T2" fmla="*/ 966 w 1931"/>
                  <a:gd name="T3" fmla="*/ 332 h 664"/>
                  <a:gd name="T4" fmla="*/ 0 w 1931"/>
                  <a:gd name="T5" fmla="*/ 1 h 664"/>
                  <a:gd name="T6" fmla="*/ 0 w 1931"/>
                  <a:gd name="T7" fmla="*/ 0 h 664"/>
                  <a:gd name="T8" fmla="*/ 966 w 1931"/>
                  <a:gd name="T9" fmla="*/ 331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64"/>
                  <a:gd name="T17" fmla="*/ 1931 w 1931"/>
                  <a:gd name="T18" fmla="*/ 664 h 6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64">
                    <a:moveTo>
                      <a:pt x="1931" y="661"/>
                    </a:moveTo>
                    <a:lnTo>
                      <a:pt x="1931" y="66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931" y="661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5" name="Freeform 1119"/>
              <p:cNvSpPr>
                <a:spLocks/>
              </p:cNvSpPr>
              <p:nvPr/>
            </p:nvSpPr>
            <p:spPr bwMode="auto">
              <a:xfrm>
                <a:off x="1938" y="1990"/>
                <a:ext cx="966" cy="332"/>
              </a:xfrm>
              <a:custGeom>
                <a:avLst/>
                <a:gdLst>
                  <a:gd name="T0" fmla="*/ 966 w 1931"/>
                  <a:gd name="T1" fmla="*/ 330 h 665"/>
                  <a:gd name="T2" fmla="*/ 966 w 1931"/>
                  <a:gd name="T3" fmla="*/ 332 h 665"/>
                  <a:gd name="T4" fmla="*/ 0 w 1931"/>
                  <a:gd name="T5" fmla="*/ 1 h 665"/>
                  <a:gd name="T6" fmla="*/ 0 w 1931"/>
                  <a:gd name="T7" fmla="*/ 0 h 665"/>
                  <a:gd name="T8" fmla="*/ 966 w 1931"/>
                  <a:gd name="T9" fmla="*/ 330 h 6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65"/>
                  <a:gd name="T17" fmla="*/ 1931 w 1931"/>
                  <a:gd name="T18" fmla="*/ 665 h 6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65">
                    <a:moveTo>
                      <a:pt x="1931" y="661"/>
                    </a:moveTo>
                    <a:lnTo>
                      <a:pt x="1931" y="66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931" y="661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6" name="Freeform 1120"/>
              <p:cNvSpPr>
                <a:spLocks/>
              </p:cNvSpPr>
              <p:nvPr/>
            </p:nvSpPr>
            <p:spPr bwMode="auto">
              <a:xfrm>
                <a:off x="1938" y="1991"/>
                <a:ext cx="966" cy="333"/>
              </a:xfrm>
              <a:custGeom>
                <a:avLst/>
                <a:gdLst>
                  <a:gd name="T0" fmla="*/ 966 w 1931"/>
                  <a:gd name="T1" fmla="*/ 331 h 665"/>
                  <a:gd name="T2" fmla="*/ 966 w 1931"/>
                  <a:gd name="T3" fmla="*/ 333 h 665"/>
                  <a:gd name="T4" fmla="*/ 0 w 1931"/>
                  <a:gd name="T5" fmla="*/ 1 h 665"/>
                  <a:gd name="T6" fmla="*/ 0 w 1931"/>
                  <a:gd name="T7" fmla="*/ 0 h 665"/>
                  <a:gd name="T8" fmla="*/ 966 w 1931"/>
                  <a:gd name="T9" fmla="*/ 331 h 6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65"/>
                  <a:gd name="T17" fmla="*/ 1931 w 1931"/>
                  <a:gd name="T18" fmla="*/ 665 h 6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65">
                    <a:moveTo>
                      <a:pt x="1931" y="662"/>
                    </a:moveTo>
                    <a:lnTo>
                      <a:pt x="1931" y="66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31" y="662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7" name="Freeform 1121"/>
              <p:cNvSpPr>
                <a:spLocks/>
              </p:cNvSpPr>
              <p:nvPr/>
            </p:nvSpPr>
            <p:spPr bwMode="auto">
              <a:xfrm>
                <a:off x="1938" y="1992"/>
                <a:ext cx="966" cy="334"/>
              </a:xfrm>
              <a:custGeom>
                <a:avLst/>
                <a:gdLst>
                  <a:gd name="T0" fmla="*/ 966 w 1931"/>
                  <a:gd name="T1" fmla="*/ 332 h 668"/>
                  <a:gd name="T2" fmla="*/ 966 w 1931"/>
                  <a:gd name="T3" fmla="*/ 334 h 668"/>
                  <a:gd name="T4" fmla="*/ 1 w 1931"/>
                  <a:gd name="T5" fmla="*/ 1 h 668"/>
                  <a:gd name="T6" fmla="*/ 0 w 1931"/>
                  <a:gd name="T7" fmla="*/ 0 h 668"/>
                  <a:gd name="T8" fmla="*/ 966 w 1931"/>
                  <a:gd name="T9" fmla="*/ 332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68"/>
                  <a:gd name="T17" fmla="*/ 1931 w 1931"/>
                  <a:gd name="T18" fmla="*/ 668 h 6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68">
                    <a:moveTo>
                      <a:pt x="1931" y="663"/>
                    </a:moveTo>
                    <a:lnTo>
                      <a:pt x="1931" y="66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31" y="663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8" name="Freeform 1122"/>
              <p:cNvSpPr>
                <a:spLocks/>
              </p:cNvSpPr>
              <p:nvPr/>
            </p:nvSpPr>
            <p:spPr bwMode="auto">
              <a:xfrm>
                <a:off x="1939" y="1994"/>
                <a:ext cx="965" cy="334"/>
              </a:xfrm>
              <a:custGeom>
                <a:avLst/>
                <a:gdLst>
                  <a:gd name="T0" fmla="*/ 965 w 1929"/>
                  <a:gd name="T1" fmla="*/ 333 h 668"/>
                  <a:gd name="T2" fmla="*/ 965 w 1929"/>
                  <a:gd name="T3" fmla="*/ 334 h 668"/>
                  <a:gd name="T4" fmla="*/ 0 w 1929"/>
                  <a:gd name="T5" fmla="*/ 2 h 668"/>
                  <a:gd name="T6" fmla="*/ 0 w 1929"/>
                  <a:gd name="T7" fmla="*/ 0 h 668"/>
                  <a:gd name="T8" fmla="*/ 965 w 1929"/>
                  <a:gd name="T9" fmla="*/ 333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9"/>
                  <a:gd name="T16" fmla="*/ 0 h 668"/>
                  <a:gd name="T17" fmla="*/ 1929 w 1929"/>
                  <a:gd name="T18" fmla="*/ 668 h 6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9" h="668">
                    <a:moveTo>
                      <a:pt x="1929" y="665"/>
                    </a:moveTo>
                    <a:lnTo>
                      <a:pt x="1929" y="66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929" y="665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49" name="Freeform 1123"/>
              <p:cNvSpPr>
                <a:spLocks/>
              </p:cNvSpPr>
              <p:nvPr/>
            </p:nvSpPr>
            <p:spPr bwMode="auto">
              <a:xfrm>
                <a:off x="1939" y="1995"/>
                <a:ext cx="967" cy="340"/>
              </a:xfrm>
              <a:custGeom>
                <a:avLst/>
                <a:gdLst>
                  <a:gd name="T0" fmla="*/ 965 w 1932"/>
                  <a:gd name="T1" fmla="*/ 332 h 679"/>
                  <a:gd name="T2" fmla="*/ 967 w 1932"/>
                  <a:gd name="T3" fmla="*/ 340 h 679"/>
                  <a:gd name="T4" fmla="*/ 2 w 1932"/>
                  <a:gd name="T5" fmla="*/ 7 h 679"/>
                  <a:gd name="T6" fmla="*/ 0 w 1932"/>
                  <a:gd name="T7" fmla="*/ 0 h 679"/>
                  <a:gd name="T8" fmla="*/ 965 w 1932"/>
                  <a:gd name="T9" fmla="*/ 332 h 6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2"/>
                  <a:gd name="T16" fmla="*/ 0 h 679"/>
                  <a:gd name="T17" fmla="*/ 1932 w 1932"/>
                  <a:gd name="T18" fmla="*/ 679 h 6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2" h="679">
                    <a:moveTo>
                      <a:pt x="1929" y="664"/>
                    </a:moveTo>
                    <a:lnTo>
                      <a:pt x="1932" y="679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1929" y="664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0" name="Freeform 1124"/>
              <p:cNvSpPr>
                <a:spLocks/>
              </p:cNvSpPr>
              <p:nvPr/>
            </p:nvSpPr>
            <p:spPr bwMode="auto">
              <a:xfrm>
                <a:off x="1939" y="1995"/>
                <a:ext cx="966" cy="334"/>
              </a:xfrm>
              <a:custGeom>
                <a:avLst/>
                <a:gdLst>
                  <a:gd name="T0" fmla="*/ 965 w 1930"/>
                  <a:gd name="T1" fmla="*/ 333 h 666"/>
                  <a:gd name="T2" fmla="*/ 966 w 1930"/>
                  <a:gd name="T3" fmla="*/ 334 h 666"/>
                  <a:gd name="T4" fmla="*/ 0 w 1930"/>
                  <a:gd name="T5" fmla="*/ 1 h 666"/>
                  <a:gd name="T6" fmla="*/ 0 w 1930"/>
                  <a:gd name="T7" fmla="*/ 0 h 666"/>
                  <a:gd name="T8" fmla="*/ 965 w 1930"/>
                  <a:gd name="T9" fmla="*/ 333 h 6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0"/>
                  <a:gd name="T16" fmla="*/ 0 h 666"/>
                  <a:gd name="T17" fmla="*/ 1930 w 1930"/>
                  <a:gd name="T18" fmla="*/ 666 h 6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0" h="666">
                    <a:moveTo>
                      <a:pt x="1929" y="664"/>
                    </a:moveTo>
                    <a:lnTo>
                      <a:pt x="1930" y="66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29" y="664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1" name="Freeform 1125"/>
              <p:cNvSpPr>
                <a:spLocks/>
              </p:cNvSpPr>
              <p:nvPr/>
            </p:nvSpPr>
            <p:spPr bwMode="auto">
              <a:xfrm>
                <a:off x="1939" y="1996"/>
                <a:ext cx="966" cy="334"/>
              </a:xfrm>
              <a:custGeom>
                <a:avLst/>
                <a:gdLst>
                  <a:gd name="T0" fmla="*/ 966 w 1930"/>
                  <a:gd name="T1" fmla="*/ 333 h 668"/>
                  <a:gd name="T2" fmla="*/ 966 w 1930"/>
                  <a:gd name="T3" fmla="*/ 334 h 668"/>
                  <a:gd name="T4" fmla="*/ 0 w 1930"/>
                  <a:gd name="T5" fmla="*/ 2 h 668"/>
                  <a:gd name="T6" fmla="*/ 0 w 1930"/>
                  <a:gd name="T7" fmla="*/ 0 h 668"/>
                  <a:gd name="T8" fmla="*/ 966 w 1930"/>
                  <a:gd name="T9" fmla="*/ 333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0"/>
                  <a:gd name="T16" fmla="*/ 0 h 668"/>
                  <a:gd name="T17" fmla="*/ 1930 w 1930"/>
                  <a:gd name="T18" fmla="*/ 668 h 6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0" h="668">
                    <a:moveTo>
                      <a:pt x="1930" y="665"/>
                    </a:moveTo>
                    <a:lnTo>
                      <a:pt x="1930" y="66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930" y="665"/>
                    </a:lnTo>
                    <a:close/>
                  </a:path>
                </a:pathLst>
              </a:custGeom>
              <a:solidFill>
                <a:srgbClr val="E0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2" name="Freeform 1126"/>
              <p:cNvSpPr>
                <a:spLocks/>
              </p:cNvSpPr>
              <p:nvPr/>
            </p:nvSpPr>
            <p:spPr bwMode="auto">
              <a:xfrm>
                <a:off x="1939" y="1998"/>
                <a:ext cx="966" cy="334"/>
              </a:xfrm>
              <a:custGeom>
                <a:avLst/>
                <a:gdLst>
                  <a:gd name="T0" fmla="*/ 966 w 1930"/>
                  <a:gd name="T1" fmla="*/ 332 h 668"/>
                  <a:gd name="T2" fmla="*/ 966 w 1930"/>
                  <a:gd name="T3" fmla="*/ 334 h 668"/>
                  <a:gd name="T4" fmla="*/ 1 w 1930"/>
                  <a:gd name="T5" fmla="*/ 1 h 668"/>
                  <a:gd name="T6" fmla="*/ 0 w 1930"/>
                  <a:gd name="T7" fmla="*/ 0 h 668"/>
                  <a:gd name="T8" fmla="*/ 966 w 1930"/>
                  <a:gd name="T9" fmla="*/ 332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0"/>
                  <a:gd name="T16" fmla="*/ 0 h 668"/>
                  <a:gd name="T17" fmla="*/ 1930 w 1930"/>
                  <a:gd name="T18" fmla="*/ 668 h 6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0" h="668">
                    <a:moveTo>
                      <a:pt x="1930" y="664"/>
                    </a:moveTo>
                    <a:lnTo>
                      <a:pt x="1930" y="668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930" y="664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3" name="Freeform 1127"/>
              <p:cNvSpPr>
                <a:spLocks/>
              </p:cNvSpPr>
              <p:nvPr/>
            </p:nvSpPr>
            <p:spPr bwMode="auto">
              <a:xfrm>
                <a:off x="1940" y="1999"/>
                <a:ext cx="966" cy="334"/>
              </a:xfrm>
              <a:custGeom>
                <a:avLst/>
                <a:gdLst>
                  <a:gd name="T0" fmla="*/ 965 w 1931"/>
                  <a:gd name="T1" fmla="*/ 334 h 668"/>
                  <a:gd name="T2" fmla="*/ 966 w 1931"/>
                  <a:gd name="T3" fmla="*/ 334 h 668"/>
                  <a:gd name="T4" fmla="*/ 0 w 1931"/>
                  <a:gd name="T5" fmla="*/ 1 h 668"/>
                  <a:gd name="T6" fmla="*/ 0 w 1931"/>
                  <a:gd name="T7" fmla="*/ 0 h 668"/>
                  <a:gd name="T8" fmla="*/ 965 w 1931"/>
                  <a:gd name="T9" fmla="*/ 334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68"/>
                  <a:gd name="T17" fmla="*/ 1931 w 1931"/>
                  <a:gd name="T18" fmla="*/ 668 h 6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68">
                    <a:moveTo>
                      <a:pt x="1929" y="667"/>
                    </a:moveTo>
                    <a:lnTo>
                      <a:pt x="1931" y="66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67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4" name="Freeform 1128"/>
              <p:cNvSpPr>
                <a:spLocks/>
              </p:cNvSpPr>
              <p:nvPr/>
            </p:nvSpPr>
            <p:spPr bwMode="auto">
              <a:xfrm>
                <a:off x="1940" y="1999"/>
                <a:ext cx="966" cy="335"/>
              </a:xfrm>
              <a:custGeom>
                <a:avLst/>
                <a:gdLst>
                  <a:gd name="T0" fmla="*/ 966 w 1931"/>
                  <a:gd name="T1" fmla="*/ 333 h 670"/>
                  <a:gd name="T2" fmla="*/ 966 w 1931"/>
                  <a:gd name="T3" fmla="*/ 335 h 670"/>
                  <a:gd name="T4" fmla="*/ 0 w 1931"/>
                  <a:gd name="T5" fmla="*/ 1 h 670"/>
                  <a:gd name="T6" fmla="*/ 0 w 1931"/>
                  <a:gd name="T7" fmla="*/ 0 h 670"/>
                  <a:gd name="T8" fmla="*/ 966 w 1931"/>
                  <a:gd name="T9" fmla="*/ 333 h 6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0"/>
                  <a:gd name="T17" fmla="*/ 1931 w 1931"/>
                  <a:gd name="T18" fmla="*/ 670 h 6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0">
                    <a:moveTo>
                      <a:pt x="1931" y="666"/>
                    </a:moveTo>
                    <a:lnTo>
                      <a:pt x="1931" y="67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931" y="666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5" name="Freeform 1129"/>
              <p:cNvSpPr>
                <a:spLocks/>
              </p:cNvSpPr>
              <p:nvPr/>
            </p:nvSpPr>
            <p:spPr bwMode="auto">
              <a:xfrm>
                <a:off x="1940" y="2001"/>
                <a:ext cx="966" cy="334"/>
              </a:xfrm>
              <a:custGeom>
                <a:avLst/>
                <a:gdLst>
                  <a:gd name="T0" fmla="*/ 966 w 1931"/>
                  <a:gd name="T1" fmla="*/ 334 h 668"/>
                  <a:gd name="T2" fmla="*/ 966 w 1931"/>
                  <a:gd name="T3" fmla="*/ 334 h 668"/>
                  <a:gd name="T4" fmla="*/ 1 w 1931"/>
                  <a:gd name="T5" fmla="*/ 1 h 668"/>
                  <a:gd name="T6" fmla="*/ 0 w 1931"/>
                  <a:gd name="T7" fmla="*/ 0 h 668"/>
                  <a:gd name="T8" fmla="*/ 966 w 1931"/>
                  <a:gd name="T9" fmla="*/ 334 h 6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68"/>
                  <a:gd name="T17" fmla="*/ 1931 w 1931"/>
                  <a:gd name="T18" fmla="*/ 668 h 6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68">
                    <a:moveTo>
                      <a:pt x="1931" y="667"/>
                    </a:moveTo>
                    <a:lnTo>
                      <a:pt x="1931" y="668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1931" y="667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6" name="Freeform 1130"/>
              <p:cNvSpPr>
                <a:spLocks/>
              </p:cNvSpPr>
              <p:nvPr/>
            </p:nvSpPr>
            <p:spPr bwMode="auto">
              <a:xfrm>
                <a:off x="1941" y="2002"/>
                <a:ext cx="966" cy="341"/>
              </a:xfrm>
              <a:custGeom>
                <a:avLst/>
                <a:gdLst>
                  <a:gd name="T0" fmla="*/ 965 w 1932"/>
                  <a:gd name="T1" fmla="*/ 333 h 683"/>
                  <a:gd name="T2" fmla="*/ 966 w 1932"/>
                  <a:gd name="T3" fmla="*/ 341 h 683"/>
                  <a:gd name="T4" fmla="*/ 2 w 1932"/>
                  <a:gd name="T5" fmla="*/ 6 h 683"/>
                  <a:gd name="T6" fmla="*/ 0 w 1932"/>
                  <a:gd name="T7" fmla="*/ 0 h 683"/>
                  <a:gd name="T8" fmla="*/ 965 w 1932"/>
                  <a:gd name="T9" fmla="*/ 333 h 6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2"/>
                  <a:gd name="T16" fmla="*/ 0 h 683"/>
                  <a:gd name="T17" fmla="*/ 1932 w 1932"/>
                  <a:gd name="T18" fmla="*/ 683 h 6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2" h="683">
                    <a:moveTo>
                      <a:pt x="1929" y="666"/>
                    </a:moveTo>
                    <a:lnTo>
                      <a:pt x="1932" y="683"/>
                    </a:lnTo>
                    <a:lnTo>
                      <a:pt x="3" y="12"/>
                    </a:lnTo>
                    <a:lnTo>
                      <a:pt x="0" y="0"/>
                    </a:lnTo>
                    <a:lnTo>
                      <a:pt x="1929" y="666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7" name="Freeform 1131"/>
              <p:cNvSpPr>
                <a:spLocks/>
              </p:cNvSpPr>
              <p:nvPr/>
            </p:nvSpPr>
            <p:spPr bwMode="auto">
              <a:xfrm>
                <a:off x="1941" y="2002"/>
                <a:ext cx="965" cy="335"/>
              </a:xfrm>
              <a:custGeom>
                <a:avLst/>
                <a:gdLst>
                  <a:gd name="T0" fmla="*/ 964 w 1931"/>
                  <a:gd name="T1" fmla="*/ 333 h 670"/>
                  <a:gd name="T2" fmla="*/ 965 w 1931"/>
                  <a:gd name="T3" fmla="*/ 335 h 670"/>
                  <a:gd name="T4" fmla="*/ 0 w 1931"/>
                  <a:gd name="T5" fmla="*/ 1 h 670"/>
                  <a:gd name="T6" fmla="*/ 0 w 1931"/>
                  <a:gd name="T7" fmla="*/ 0 h 670"/>
                  <a:gd name="T8" fmla="*/ 964 w 1931"/>
                  <a:gd name="T9" fmla="*/ 333 h 6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0"/>
                  <a:gd name="T17" fmla="*/ 1931 w 1931"/>
                  <a:gd name="T18" fmla="*/ 670 h 6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0">
                    <a:moveTo>
                      <a:pt x="1929" y="666"/>
                    </a:moveTo>
                    <a:lnTo>
                      <a:pt x="1931" y="67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66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8" name="Freeform 1132"/>
              <p:cNvSpPr>
                <a:spLocks/>
              </p:cNvSpPr>
              <p:nvPr/>
            </p:nvSpPr>
            <p:spPr bwMode="auto">
              <a:xfrm>
                <a:off x="1941" y="2003"/>
                <a:ext cx="965" cy="335"/>
              </a:xfrm>
              <a:custGeom>
                <a:avLst/>
                <a:gdLst>
                  <a:gd name="T0" fmla="*/ 965 w 1931"/>
                  <a:gd name="T1" fmla="*/ 334 h 671"/>
                  <a:gd name="T2" fmla="*/ 965 w 1931"/>
                  <a:gd name="T3" fmla="*/ 335 h 671"/>
                  <a:gd name="T4" fmla="*/ 1 w 1931"/>
                  <a:gd name="T5" fmla="*/ 1 h 671"/>
                  <a:gd name="T6" fmla="*/ 0 w 1931"/>
                  <a:gd name="T7" fmla="*/ 0 h 671"/>
                  <a:gd name="T8" fmla="*/ 965 w 1931"/>
                  <a:gd name="T9" fmla="*/ 334 h 6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1"/>
                  <a:gd name="T17" fmla="*/ 1931 w 1931"/>
                  <a:gd name="T18" fmla="*/ 671 h 6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1">
                    <a:moveTo>
                      <a:pt x="1931" y="668"/>
                    </a:moveTo>
                    <a:lnTo>
                      <a:pt x="1931" y="671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31" y="668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59" name="Freeform 1133"/>
              <p:cNvSpPr>
                <a:spLocks/>
              </p:cNvSpPr>
              <p:nvPr/>
            </p:nvSpPr>
            <p:spPr bwMode="auto">
              <a:xfrm>
                <a:off x="1942" y="2004"/>
                <a:ext cx="964" cy="336"/>
              </a:xfrm>
              <a:custGeom>
                <a:avLst/>
                <a:gdLst>
                  <a:gd name="T0" fmla="*/ 964 w 1929"/>
                  <a:gd name="T1" fmla="*/ 334 h 671"/>
                  <a:gd name="T2" fmla="*/ 964 w 1929"/>
                  <a:gd name="T3" fmla="*/ 336 h 671"/>
                  <a:gd name="T4" fmla="*/ 0 w 1929"/>
                  <a:gd name="T5" fmla="*/ 1 h 671"/>
                  <a:gd name="T6" fmla="*/ 0 w 1929"/>
                  <a:gd name="T7" fmla="*/ 0 h 671"/>
                  <a:gd name="T8" fmla="*/ 964 w 1929"/>
                  <a:gd name="T9" fmla="*/ 334 h 6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9"/>
                  <a:gd name="T16" fmla="*/ 0 h 671"/>
                  <a:gd name="T17" fmla="*/ 1929 w 1929"/>
                  <a:gd name="T18" fmla="*/ 671 h 6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9" h="671">
                    <a:moveTo>
                      <a:pt x="1929" y="668"/>
                    </a:moveTo>
                    <a:lnTo>
                      <a:pt x="1929" y="67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68"/>
                    </a:lnTo>
                    <a:close/>
                  </a:path>
                </a:pathLst>
              </a:custGeom>
              <a:solidFill>
                <a:srgbClr val="D8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0" name="Freeform 1134"/>
              <p:cNvSpPr>
                <a:spLocks/>
              </p:cNvSpPr>
              <p:nvPr/>
            </p:nvSpPr>
            <p:spPr bwMode="auto">
              <a:xfrm>
                <a:off x="1942" y="2005"/>
                <a:ext cx="965" cy="337"/>
              </a:xfrm>
              <a:custGeom>
                <a:avLst/>
                <a:gdLst>
                  <a:gd name="T0" fmla="*/ 965 w 1930"/>
                  <a:gd name="T1" fmla="*/ 335 h 673"/>
                  <a:gd name="T2" fmla="*/ 965 w 1930"/>
                  <a:gd name="T3" fmla="*/ 337 h 673"/>
                  <a:gd name="T4" fmla="*/ 1 w 1930"/>
                  <a:gd name="T5" fmla="*/ 2 h 673"/>
                  <a:gd name="T6" fmla="*/ 0 w 1930"/>
                  <a:gd name="T7" fmla="*/ 0 h 673"/>
                  <a:gd name="T8" fmla="*/ 965 w 1930"/>
                  <a:gd name="T9" fmla="*/ 335 h 6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0"/>
                  <a:gd name="T16" fmla="*/ 0 h 673"/>
                  <a:gd name="T17" fmla="*/ 1930 w 1930"/>
                  <a:gd name="T18" fmla="*/ 673 h 6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0" h="673">
                    <a:moveTo>
                      <a:pt x="1929" y="669"/>
                    </a:moveTo>
                    <a:lnTo>
                      <a:pt x="1930" y="67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929" y="669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1" name="Freeform 1135"/>
              <p:cNvSpPr>
                <a:spLocks/>
              </p:cNvSpPr>
              <p:nvPr/>
            </p:nvSpPr>
            <p:spPr bwMode="auto">
              <a:xfrm>
                <a:off x="1943" y="2007"/>
                <a:ext cx="964" cy="336"/>
              </a:xfrm>
              <a:custGeom>
                <a:avLst/>
                <a:gdLst>
                  <a:gd name="T0" fmla="*/ 964 w 1929"/>
                  <a:gd name="T1" fmla="*/ 335 h 673"/>
                  <a:gd name="T2" fmla="*/ 964 w 1929"/>
                  <a:gd name="T3" fmla="*/ 336 h 673"/>
                  <a:gd name="T4" fmla="*/ 0 w 1929"/>
                  <a:gd name="T5" fmla="*/ 1 h 673"/>
                  <a:gd name="T6" fmla="*/ 0 w 1929"/>
                  <a:gd name="T7" fmla="*/ 0 h 673"/>
                  <a:gd name="T8" fmla="*/ 964 w 1929"/>
                  <a:gd name="T9" fmla="*/ 335 h 6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9"/>
                  <a:gd name="T16" fmla="*/ 0 h 673"/>
                  <a:gd name="T17" fmla="*/ 1929 w 1929"/>
                  <a:gd name="T18" fmla="*/ 673 h 6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9" h="673">
                    <a:moveTo>
                      <a:pt x="1929" y="670"/>
                    </a:moveTo>
                    <a:lnTo>
                      <a:pt x="1929" y="67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29" y="670"/>
                    </a:lnTo>
                    <a:close/>
                  </a:path>
                </a:pathLst>
              </a:custGeom>
              <a:solidFill>
                <a:srgbClr val="D6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2" name="Freeform 1136"/>
              <p:cNvSpPr>
                <a:spLocks/>
              </p:cNvSpPr>
              <p:nvPr/>
            </p:nvSpPr>
            <p:spPr bwMode="auto">
              <a:xfrm>
                <a:off x="1943" y="2008"/>
                <a:ext cx="967" cy="342"/>
              </a:xfrm>
              <a:custGeom>
                <a:avLst/>
                <a:gdLst>
                  <a:gd name="T0" fmla="*/ 965 w 1934"/>
                  <a:gd name="T1" fmla="*/ 336 h 684"/>
                  <a:gd name="T2" fmla="*/ 967 w 1934"/>
                  <a:gd name="T3" fmla="*/ 342 h 684"/>
                  <a:gd name="T4" fmla="*/ 3 w 1934"/>
                  <a:gd name="T5" fmla="*/ 5 h 684"/>
                  <a:gd name="T6" fmla="*/ 0 w 1934"/>
                  <a:gd name="T7" fmla="*/ 0 h 684"/>
                  <a:gd name="T8" fmla="*/ 965 w 1934"/>
                  <a:gd name="T9" fmla="*/ 336 h 6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4"/>
                  <a:gd name="T16" fmla="*/ 0 h 684"/>
                  <a:gd name="T17" fmla="*/ 1934 w 1934"/>
                  <a:gd name="T18" fmla="*/ 684 h 6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4" h="684">
                    <a:moveTo>
                      <a:pt x="1929" y="671"/>
                    </a:moveTo>
                    <a:lnTo>
                      <a:pt x="1934" y="684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3" name="Freeform 1137"/>
              <p:cNvSpPr>
                <a:spLocks/>
              </p:cNvSpPr>
              <p:nvPr/>
            </p:nvSpPr>
            <p:spPr bwMode="auto">
              <a:xfrm>
                <a:off x="1943" y="2008"/>
                <a:ext cx="965" cy="337"/>
              </a:xfrm>
              <a:custGeom>
                <a:avLst/>
                <a:gdLst>
                  <a:gd name="T0" fmla="*/ 964 w 1931"/>
                  <a:gd name="T1" fmla="*/ 336 h 674"/>
                  <a:gd name="T2" fmla="*/ 965 w 1931"/>
                  <a:gd name="T3" fmla="*/ 337 h 674"/>
                  <a:gd name="T4" fmla="*/ 1 w 1931"/>
                  <a:gd name="T5" fmla="*/ 1 h 674"/>
                  <a:gd name="T6" fmla="*/ 0 w 1931"/>
                  <a:gd name="T7" fmla="*/ 0 h 674"/>
                  <a:gd name="T8" fmla="*/ 964 w 1931"/>
                  <a:gd name="T9" fmla="*/ 336 h 6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4"/>
                  <a:gd name="T17" fmla="*/ 1931 w 1931"/>
                  <a:gd name="T18" fmla="*/ 674 h 6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4">
                    <a:moveTo>
                      <a:pt x="1929" y="671"/>
                    </a:moveTo>
                    <a:lnTo>
                      <a:pt x="1931" y="67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4" name="Freeform 1138"/>
              <p:cNvSpPr>
                <a:spLocks/>
              </p:cNvSpPr>
              <p:nvPr/>
            </p:nvSpPr>
            <p:spPr bwMode="auto">
              <a:xfrm>
                <a:off x="1943" y="2009"/>
                <a:ext cx="966" cy="338"/>
              </a:xfrm>
              <a:custGeom>
                <a:avLst/>
                <a:gdLst>
                  <a:gd name="T0" fmla="*/ 965 w 1931"/>
                  <a:gd name="T1" fmla="*/ 336 h 675"/>
                  <a:gd name="T2" fmla="*/ 966 w 1931"/>
                  <a:gd name="T3" fmla="*/ 338 h 675"/>
                  <a:gd name="T4" fmla="*/ 1 w 1931"/>
                  <a:gd name="T5" fmla="*/ 2 h 675"/>
                  <a:gd name="T6" fmla="*/ 0 w 1931"/>
                  <a:gd name="T7" fmla="*/ 0 h 675"/>
                  <a:gd name="T8" fmla="*/ 965 w 1931"/>
                  <a:gd name="T9" fmla="*/ 336 h 6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5"/>
                  <a:gd name="T17" fmla="*/ 1931 w 1931"/>
                  <a:gd name="T18" fmla="*/ 675 h 6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5">
                    <a:moveTo>
                      <a:pt x="1929" y="671"/>
                    </a:moveTo>
                    <a:lnTo>
                      <a:pt x="1931" y="67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5" name="Freeform 1139"/>
              <p:cNvSpPr>
                <a:spLocks/>
              </p:cNvSpPr>
              <p:nvPr/>
            </p:nvSpPr>
            <p:spPr bwMode="auto">
              <a:xfrm>
                <a:off x="1944" y="2011"/>
                <a:ext cx="966" cy="337"/>
              </a:xfrm>
              <a:custGeom>
                <a:avLst/>
                <a:gdLst>
                  <a:gd name="T0" fmla="*/ 965 w 1930"/>
                  <a:gd name="T1" fmla="*/ 336 h 675"/>
                  <a:gd name="T2" fmla="*/ 966 w 1930"/>
                  <a:gd name="T3" fmla="*/ 337 h 675"/>
                  <a:gd name="T4" fmla="*/ 1 w 1930"/>
                  <a:gd name="T5" fmla="*/ 2 h 675"/>
                  <a:gd name="T6" fmla="*/ 0 w 1930"/>
                  <a:gd name="T7" fmla="*/ 0 h 675"/>
                  <a:gd name="T8" fmla="*/ 965 w 1930"/>
                  <a:gd name="T9" fmla="*/ 336 h 6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0"/>
                  <a:gd name="T16" fmla="*/ 0 h 675"/>
                  <a:gd name="T17" fmla="*/ 1930 w 1930"/>
                  <a:gd name="T18" fmla="*/ 675 h 6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0" h="675">
                    <a:moveTo>
                      <a:pt x="1929" y="672"/>
                    </a:moveTo>
                    <a:lnTo>
                      <a:pt x="1930" y="67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1929" y="672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6" name="Freeform 1140"/>
              <p:cNvSpPr>
                <a:spLocks/>
              </p:cNvSpPr>
              <p:nvPr/>
            </p:nvSpPr>
            <p:spPr bwMode="auto">
              <a:xfrm>
                <a:off x="1945" y="2013"/>
                <a:ext cx="965" cy="337"/>
              </a:xfrm>
              <a:custGeom>
                <a:avLst/>
                <a:gdLst>
                  <a:gd name="T0" fmla="*/ 965 w 1929"/>
                  <a:gd name="T1" fmla="*/ 336 h 674"/>
                  <a:gd name="T2" fmla="*/ 965 w 1929"/>
                  <a:gd name="T3" fmla="*/ 337 h 674"/>
                  <a:gd name="T4" fmla="*/ 0 w 1929"/>
                  <a:gd name="T5" fmla="*/ 1 h 674"/>
                  <a:gd name="T6" fmla="*/ 0 w 1929"/>
                  <a:gd name="T7" fmla="*/ 0 h 674"/>
                  <a:gd name="T8" fmla="*/ 965 w 1929"/>
                  <a:gd name="T9" fmla="*/ 336 h 6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9"/>
                  <a:gd name="T16" fmla="*/ 0 h 674"/>
                  <a:gd name="T17" fmla="*/ 1929 w 1929"/>
                  <a:gd name="T18" fmla="*/ 674 h 6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9" h="674">
                    <a:moveTo>
                      <a:pt x="1929" y="671"/>
                    </a:moveTo>
                    <a:lnTo>
                      <a:pt x="1929" y="67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29" y="67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7" name="Freeform 1141"/>
              <p:cNvSpPr>
                <a:spLocks/>
              </p:cNvSpPr>
              <p:nvPr/>
            </p:nvSpPr>
            <p:spPr bwMode="auto">
              <a:xfrm>
                <a:off x="1945" y="2014"/>
                <a:ext cx="968" cy="343"/>
              </a:xfrm>
              <a:custGeom>
                <a:avLst/>
                <a:gdLst>
                  <a:gd name="T0" fmla="*/ 965 w 1936"/>
                  <a:gd name="T1" fmla="*/ 336 h 687"/>
                  <a:gd name="T2" fmla="*/ 968 w 1936"/>
                  <a:gd name="T3" fmla="*/ 343 h 687"/>
                  <a:gd name="T4" fmla="*/ 4 w 1936"/>
                  <a:gd name="T5" fmla="*/ 6 h 687"/>
                  <a:gd name="T6" fmla="*/ 0 w 1936"/>
                  <a:gd name="T7" fmla="*/ 0 h 687"/>
                  <a:gd name="T8" fmla="*/ 965 w 1936"/>
                  <a:gd name="T9" fmla="*/ 336 h 6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6"/>
                  <a:gd name="T16" fmla="*/ 0 h 687"/>
                  <a:gd name="T17" fmla="*/ 1936 w 1936"/>
                  <a:gd name="T18" fmla="*/ 687 h 6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6" h="687">
                    <a:moveTo>
                      <a:pt x="1929" y="673"/>
                    </a:moveTo>
                    <a:lnTo>
                      <a:pt x="1936" y="687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8" name="Freeform 1142"/>
              <p:cNvSpPr>
                <a:spLocks/>
              </p:cNvSpPr>
              <p:nvPr/>
            </p:nvSpPr>
            <p:spPr bwMode="auto">
              <a:xfrm>
                <a:off x="1945" y="2014"/>
                <a:ext cx="966" cy="338"/>
              </a:xfrm>
              <a:custGeom>
                <a:avLst/>
                <a:gdLst>
                  <a:gd name="T0" fmla="*/ 965 w 1931"/>
                  <a:gd name="T1" fmla="*/ 336 h 677"/>
                  <a:gd name="T2" fmla="*/ 966 w 1931"/>
                  <a:gd name="T3" fmla="*/ 338 h 677"/>
                  <a:gd name="T4" fmla="*/ 1 w 1931"/>
                  <a:gd name="T5" fmla="*/ 2 h 677"/>
                  <a:gd name="T6" fmla="*/ 0 w 1931"/>
                  <a:gd name="T7" fmla="*/ 0 h 677"/>
                  <a:gd name="T8" fmla="*/ 965 w 1931"/>
                  <a:gd name="T9" fmla="*/ 336 h 6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7"/>
                  <a:gd name="T17" fmla="*/ 1931 w 1931"/>
                  <a:gd name="T18" fmla="*/ 677 h 6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7">
                    <a:moveTo>
                      <a:pt x="1929" y="673"/>
                    </a:moveTo>
                    <a:lnTo>
                      <a:pt x="1931" y="677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69" name="Freeform 1143"/>
              <p:cNvSpPr>
                <a:spLocks/>
              </p:cNvSpPr>
              <p:nvPr/>
            </p:nvSpPr>
            <p:spPr bwMode="auto">
              <a:xfrm>
                <a:off x="1946" y="2015"/>
                <a:ext cx="965" cy="338"/>
              </a:xfrm>
              <a:custGeom>
                <a:avLst/>
                <a:gdLst>
                  <a:gd name="T0" fmla="*/ 964 w 1931"/>
                  <a:gd name="T1" fmla="*/ 337 h 676"/>
                  <a:gd name="T2" fmla="*/ 965 w 1931"/>
                  <a:gd name="T3" fmla="*/ 338 h 676"/>
                  <a:gd name="T4" fmla="*/ 1 w 1931"/>
                  <a:gd name="T5" fmla="*/ 1 h 676"/>
                  <a:gd name="T6" fmla="*/ 0 w 1931"/>
                  <a:gd name="T7" fmla="*/ 0 h 676"/>
                  <a:gd name="T8" fmla="*/ 964 w 1931"/>
                  <a:gd name="T9" fmla="*/ 337 h 6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6"/>
                  <a:gd name="T17" fmla="*/ 1931 w 1931"/>
                  <a:gd name="T18" fmla="*/ 676 h 6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6">
                    <a:moveTo>
                      <a:pt x="1929" y="673"/>
                    </a:moveTo>
                    <a:lnTo>
                      <a:pt x="1931" y="67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0" name="Freeform 1144"/>
              <p:cNvSpPr>
                <a:spLocks/>
              </p:cNvSpPr>
              <p:nvPr/>
            </p:nvSpPr>
            <p:spPr bwMode="auto">
              <a:xfrm>
                <a:off x="1947" y="2017"/>
                <a:ext cx="965" cy="338"/>
              </a:xfrm>
              <a:custGeom>
                <a:avLst/>
                <a:gdLst>
                  <a:gd name="T0" fmla="*/ 965 w 1930"/>
                  <a:gd name="T1" fmla="*/ 337 h 676"/>
                  <a:gd name="T2" fmla="*/ 965 w 1930"/>
                  <a:gd name="T3" fmla="*/ 338 h 676"/>
                  <a:gd name="T4" fmla="*/ 1 w 1930"/>
                  <a:gd name="T5" fmla="*/ 1 h 676"/>
                  <a:gd name="T6" fmla="*/ 0 w 1930"/>
                  <a:gd name="T7" fmla="*/ 0 h 676"/>
                  <a:gd name="T8" fmla="*/ 965 w 1930"/>
                  <a:gd name="T9" fmla="*/ 337 h 6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0"/>
                  <a:gd name="T16" fmla="*/ 0 h 676"/>
                  <a:gd name="T17" fmla="*/ 1930 w 1930"/>
                  <a:gd name="T18" fmla="*/ 676 h 6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0" h="676">
                    <a:moveTo>
                      <a:pt x="1929" y="673"/>
                    </a:moveTo>
                    <a:lnTo>
                      <a:pt x="1930" y="676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929" y="67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1" name="Freeform 1145"/>
              <p:cNvSpPr>
                <a:spLocks/>
              </p:cNvSpPr>
              <p:nvPr/>
            </p:nvSpPr>
            <p:spPr bwMode="auto">
              <a:xfrm>
                <a:off x="1948" y="2018"/>
                <a:ext cx="965" cy="339"/>
              </a:xfrm>
              <a:custGeom>
                <a:avLst/>
                <a:gdLst>
                  <a:gd name="T0" fmla="*/ 964 w 1931"/>
                  <a:gd name="T1" fmla="*/ 337 h 678"/>
                  <a:gd name="T2" fmla="*/ 965 w 1931"/>
                  <a:gd name="T3" fmla="*/ 339 h 678"/>
                  <a:gd name="T4" fmla="*/ 1 w 1931"/>
                  <a:gd name="T5" fmla="*/ 1 h 678"/>
                  <a:gd name="T6" fmla="*/ 0 w 1931"/>
                  <a:gd name="T7" fmla="*/ 0 h 678"/>
                  <a:gd name="T8" fmla="*/ 964 w 1931"/>
                  <a:gd name="T9" fmla="*/ 337 h 6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8"/>
                  <a:gd name="T17" fmla="*/ 1931 w 1931"/>
                  <a:gd name="T18" fmla="*/ 678 h 6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8">
                    <a:moveTo>
                      <a:pt x="1929" y="674"/>
                    </a:moveTo>
                    <a:lnTo>
                      <a:pt x="1931" y="67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4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2" name="Freeform 1146"/>
              <p:cNvSpPr>
                <a:spLocks/>
              </p:cNvSpPr>
              <p:nvPr/>
            </p:nvSpPr>
            <p:spPr bwMode="auto">
              <a:xfrm>
                <a:off x="1948" y="2019"/>
                <a:ext cx="968" cy="344"/>
              </a:xfrm>
              <a:custGeom>
                <a:avLst/>
                <a:gdLst>
                  <a:gd name="T0" fmla="*/ 965 w 1936"/>
                  <a:gd name="T1" fmla="*/ 338 h 686"/>
                  <a:gd name="T2" fmla="*/ 968 w 1936"/>
                  <a:gd name="T3" fmla="*/ 344 h 686"/>
                  <a:gd name="T4" fmla="*/ 3 w 1936"/>
                  <a:gd name="T5" fmla="*/ 5 h 686"/>
                  <a:gd name="T6" fmla="*/ 0 w 1936"/>
                  <a:gd name="T7" fmla="*/ 0 h 686"/>
                  <a:gd name="T8" fmla="*/ 965 w 1936"/>
                  <a:gd name="T9" fmla="*/ 338 h 6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6"/>
                  <a:gd name="T16" fmla="*/ 0 h 686"/>
                  <a:gd name="T17" fmla="*/ 1936 w 1936"/>
                  <a:gd name="T18" fmla="*/ 686 h 6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6" h="686">
                    <a:moveTo>
                      <a:pt x="1929" y="675"/>
                    </a:moveTo>
                    <a:lnTo>
                      <a:pt x="1936" y="686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929" y="675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3" name="Freeform 1147"/>
              <p:cNvSpPr>
                <a:spLocks/>
              </p:cNvSpPr>
              <p:nvPr/>
            </p:nvSpPr>
            <p:spPr bwMode="auto">
              <a:xfrm>
                <a:off x="1948" y="2019"/>
                <a:ext cx="966" cy="339"/>
              </a:xfrm>
              <a:custGeom>
                <a:avLst/>
                <a:gdLst>
                  <a:gd name="T0" fmla="*/ 965 w 1931"/>
                  <a:gd name="T1" fmla="*/ 338 h 678"/>
                  <a:gd name="T2" fmla="*/ 966 w 1931"/>
                  <a:gd name="T3" fmla="*/ 339 h 678"/>
                  <a:gd name="T4" fmla="*/ 1 w 1931"/>
                  <a:gd name="T5" fmla="*/ 1 h 678"/>
                  <a:gd name="T6" fmla="*/ 0 w 1931"/>
                  <a:gd name="T7" fmla="*/ 0 h 678"/>
                  <a:gd name="T8" fmla="*/ 965 w 1931"/>
                  <a:gd name="T9" fmla="*/ 338 h 6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8"/>
                  <a:gd name="T17" fmla="*/ 1931 w 1931"/>
                  <a:gd name="T18" fmla="*/ 678 h 6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8">
                    <a:moveTo>
                      <a:pt x="1929" y="675"/>
                    </a:moveTo>
                    <a:lnTo>
                      <a:pt x="1931" y="678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929" y="675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4" name="Freeform 1148"/>
              <p:cNvSpPr>
                <a:spLocks/>
              </p:cNvSpPr>
              <p:nvPr/>
            </p:nvSpPr>
            <p:spPr bwMode="auto">
              <a:xfrm>
                <a:off x="1949" y="2021"/>
                <a:ext cx="967" cy="339"/>
              </a:xfrm>
              <a:custGeom>
                <a:avLst/>
                <a:gdLst>
                  <a:gd name="T0" fmla="*/ 965 w 1932"/>
                  <a:gd name="T1" fmla="*/ 338 h 678"/>
                  <a:gd name="T2" fmla="*/ 967 w 1932"/>
                  <a:gd name="T3" fmla="*/ 339 h 678"/>
                  <a:gd name="T4" fmla="*/ 2 w 1932"/>
                  <a:gd name="T5" fmla="*/ 2 h 678"/>
                  <a:gd name="T6" fmla="*/ 0 w 1932"/>
                  <a:gd name="T7" fmla="*/ 0 h 678"/>
                  <a:gd name="T8" fmla="*/ 965 w 1932"/>
                  <a:gd name="T9" fmla="*/ 338 h 6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2"/>
                  <a:gd name="T16" fmla="*/ 0 h 678"/>
                  <a:gd name="T17" fmla="*/ 1932 w 1932"/>
                  <a:gd name="T18" fmla="*/ 678 h 6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2" h="678">
                    <a:moveTo>
                      <a:pt x="1929" y="675"/>
                    </a:moveTo>
                    <a:lnTo>
                      <a:pt x="1932" y="678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1929" y="675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5" name="Freeform 1149"/>
              <p:cNvSpPr>
                <a:spLocks/>
              </p:cNvSpPr>
              <p:nvPr/>
            </p:nvSpPr>
            <p:spPr bwMode="auto">
              <a:xfrm>
                <a:off x="1951" y="2023"/>
                <a:ext cx="965" cy="340"/>
              </a:xfrm>
              <a:custGeom>
                <a:avLst/>
                <a:gdLst>
                  <a:gd name="T0" fmla="*/ 964 w 1931"/>
                  <a:gd name="T1" fmla="*/ 337 h 679"/>
                  <a:gd name="T2" fmla="*/ 965 w 1931"/>
                  <a:gd name="T3" fmla="*/ 340 h 679"/>
                  <a:gd name="T4" fmla="*/ 0 w 1931"/>
                  <a:gd name="T5" fmla="*/ 2 h 679"/>
                  <a:gd name="T6" fmla="*/ 0 w 1931"/>
                  <a:gd name="T7" fmla="*/ 0 h 679"/>
                  <a:gd name="T8" fmla="*/ 964 w 1931"/>
                  <a:gd name="T9" fmla="*/ 337 h 6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1"/>
                  <a:gd name="T16" fmla="*/ 0 h 679"/>
                  <a:gd name="T17" fmla="*/ 1931 w 1931"/>
                  <a:gd name="T18" fmla="*/ 679 h 6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1" h="679">
                    <a:moveTo>
                      <a:pt x="1929" y="674"/>
                    </a:moveTo>
                    <a:lnTo>
                      <a:pt x="1931" y="679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929" y="674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6" name="Freeform 1150"/>
              <p:cNvSpPr>
                <a:spLocks/>
              </p:cNvSpPr>
              <p:nvPr/>
            </p:nvSpPr>
            <p:spPr bwMode="auto">
              <a:xfrm>
                <a:off x="1952" y="2024"/>
                <a:ext cx="968" cy="344"/>
              </a:xfrm>
              <a:custGeom>
                <a:avLst/>
                <a:gdLst>
                  <a:gd name="T0" fmla="*/ 964 w 1938"/>
                  <a:gd name="T1" fmla="*/ 339 h 686"/>
                  <a:gd name="T2" fmla="*/ 968 w 1938"/>
                  <a:gd name="T3" fmla="*/ 344 h 686"/>
                  <a:gd name="T4" fmla="*/ 4 w 1938"/>
                  <a:gd name="T5" fmla="*/ 4 h 686"/>
                  <a:gd name="T6" fmla="*/ 0 w 1938"/>
                  <a:gd name="T7" fmla="*/ 0 h 686"/>
                  <a:gd name="T8" fmla="*/ 964 w 1938"/>
                  <a:gd name="T9" fmla="*/ 339 h 6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8"/>
                  <a:gd name="T16" fmla="*/ 0 h 686"/>
                  <a:gd name="T17" fmla="*/ 1938 w 1938"/>
                  <a:gd name="T18" fmla="*/ 686 h 6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8" h="686">
                    <a:moveTo>
                      <a:pt x="1930" y="676"/>
                    </a:moveTo>
                    <a:lnTo>
                      <a:pt x="1938" y="686"/>
                    </a:lnTo>
                    <a:lnTo>
                      <a:pt x="9" y="8"/>
                    </a:lnTo>
                    <a:lnTo>
                      <a:pt x="0" y="0"/>
                    </a:lnTo>
                    <a:lnTo>
                      <a:pt x="1930" y="676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7" name="Freeform 1151"/>
              <p:cNvSpPr>
                <a:spLocks/>
              </p:cNvSpPr>
              <p:nvPr/>
            </p:nvSpPr>
            <p:spPr bwMode="auto">
              <a:xfrm>
                <a:off x="1952" y="2024"/>
                <a:ext cx="966" cy="341"/>
              </a:xfrm>
              <a:custGeom>
                <a:avLst/>
                <a:gdLst>
                  <a:gd name="T0" fmla="*/ 965 w 1933"/>
                  <a:gd name="T1" fmla="*/ 338 h 681"/>
                  <a:gd name="T2" fmla="*/ 966 w 1933"/>
                  <a:gd name="T3" fmla="*/ 341 h 681"/>
                  <a:gd name="T4" fmla="*/ 2 w 1933"/>
                  <a:gd name="T5" fmla="*/ 2 h 681"/>
                  <a:gd name="T6" fmla="*/ 0 w 1933"/>
                  <a:gd name="T7" fmla="*/ 0 h 681"/>
                  <a:gd name="T8" fmla="*/ 965 w 1933"/>
                  <a:gd name="T9" fmla="*/ 338 h 6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81"/>
                  <a:gd name="T17" fmla="*/ 1933 w 1933"/>
                  <a:gd name="T18" fmla="*/ 681 h 6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81">
                    <a:moveTo>
                      <a:pt x="1930" y="676"/>
                    </a:moveTo>
                    <a:lnTo>
                      <a:pt x="1933" y="681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1930" y="676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8" name="Freeform 1152"/>
              <p:cNvSpPr>
                <a:spLocks/>
              </p:cNvSpPr>
              <p:nvPr/>
            </p:nvSpPr>
            <p:spPr bwMode="auto">
              <a:xfrm>
                <a:off x="1954" y="2026"/>
                <a:ext cx="966" cy="342"/>
              </a:xfrm>
              <a:custGeom>
                <a:avLst/>
                <a:gdLst>
                  <a:gd name="T0" fmla="*/ 964 w 1933"/>
                  <a:gd name="T1" fmla="*/ 339 h 683"/>
                  <a:gd name="T2" fmla="*/ 966 w 1933"/>
                  <a:gd name="T3" fmla="*/ 342 h 683"/>
                  <a:gd name="T4" fmla="*/ 2 w 1933"/>
                  <a:gd name="T5" fmla="*/ 3 h 683"/>
                  <a:gd name="T6" fmla="*/ 0 w 1933"/>
                  <a:gd name="T7" fmla="*/ 0 h 683"/>
                  <a:gd name="T8" fmla="*/ 964 w 1933"/>
                  <a:gd name="T9" fmla="*/ 339 h 6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3"/>
                  <a:gd name="T16" fmla="*/ 0 h 683"/>
                  <a:gd name="T17" fmla="*/ 1933 w 1933"/>
                  <a:gd name="T18" fmla="*/ 683 h 6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3" h="683">
                    <a:moveTo>
                      <a:pt x="1928" y="678"/>
                    </a:moveTo>
                    <a:lnTo>
                      <a:pt x="1933" y="683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1928" y="678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79" name="Freeform 1153"/>
              <p:cNvSpPr>
                <a:spLocks/>
              </p:cNvSpPr>
              <p:nvPr/>
            </p:nvSpPr>
            <p:spPr bwMode="auto">
              <a:xfrm>
                <a:off x="1956" y="2029"/>
                <a:ext cx="969" cy="343"/>
              </a:xfrm>
              <a:custGeom>
                <a:avLst/>
                <a:gdLst>
                  <a:gd name="T0" fmla="*/ 965 w 1937"/>
                  <a:gd name="T1" fmla="*/ 339 h 686"/>
                  <a:gd name="T2" fmla="*/ 969 w 1937"/>
                  <a:gd name="T3" fmla="*/ 343 h 686"/>
                  <a:gd name="T4" fmla="*/ 4 w 1937"/>
                  <a:gd name="T5" fmla="*/ 3 h 686"/>
                  <a:gd name="T6" fmla="*/ 0 w 1937"/>
                  <a:gd name="T7" fmla="*/ 0 h 686"/>
                  <a:gd name="T8" fmla="*/ 965 w 1937"/>
                  <a:gd name="T9" fmla="*/ 339 h 6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7"/>
                  <a:gd name="T16" fmla="*/ 0 h 686"/>
                  <a:gd name="T17" fmla="*/ 1937 w 1937"/>
                  <a:gd name="T18" fmla="*/ 686 h 6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7" h="686">
                    <a:moveTo>
                      <a:pt x="1929" y="678"/>
                    </a:moveTo>
                    <a:lnTo>
                      <a:pt x="1937" y="686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1929" y="678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0" name="Freeform 1154"/>
              <p:cNvSpPr>
                <a:spLocks/>
              </p:cNvSpPr>
              <p:nvPr/>
            </p:nvSpPr>
            <p:spPr bwMode="auto">
              <a:xfrm>
                <a:off x="1956" y="2029"/>
                <a:ext cx="966" cy="341"/>
              </a:xfrm>
              <a:custGeom>
                <a:avLst/>
                <a:gdLst>
                  <a:gd name="T0" fmla="*/ 965 w 1932"/>
                  <a:gd name="T1" fmla="*/ 339 h 683"/>
                  <a:gd name="T2" fmla="*/ 966 w 1932"/>
                  <a:gd name="T3" fmla="*/ 341 h 683"/>
                  <a:gd name="T4" fmla="*/ 3 w 1932"/>
                  <a:gd name="T5" fmla="*/ 1 h 683"/>
                  <a:gd name="T6" fmla="*/ 0 w 1932"/>
                  <a:gd name="T7" fmla="*/ 0 h 683"/>
                  <a:gd name="T8" fmla="*/ 965 w 1932"/>
                  <a:gd name="T9" fmla="*/ 339 h 6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2"/>
                  <a:gd name="T16" fmla="*/ 0 h 683"/>
                  <a:gd name="T17" fmla="*/ 1932 w 1932"/>
                  <a:gd name="T18" fmla="*/ 683 h 6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2" h="683">
                    <a:moveTo>
                      <a:pt x="1929" y="678"/>
                    </a:moveTo>
                    <a:lnTo>
                      <a:pt x="1932" y="683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1929" y="678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1" name="Freeform 1155"/>
              <p:cNvSpPr>
                <a:spLocks/>
              </p:cNvSpPr>
              <p:nvPr/>
            </p:nvSpPr>
            <p:spPr bwMode="auto">
              <a:xfrm>
                <a:off x="1958" y="2030"/>
                <a:ext cx="967" cy="342"/>
              </a:xfrm>
              <a:custGeom>
                <a:avLst/>
                <a:gdLst>
                  <a:gd name="T0" fmla="*/ 964 w 1932"/>
                  <a:gd name="T1" fmla="*/ 340 h 683"/>
                  <a:gd name="T2" fmla="*/ 967 w 1932"/>
                  <a:gd name="T3" fmla="*/ 342 h 683"/>
                  <a:gd name="T4" fmla="*/ 2 w 1932"/>
                  <a:gd name="T5" fmla="*/ 2 h 683"/>
                  <a:gd name="T6" fmla="*/ 0 w 1932"/>
                  <a:gd name="T7" fmla="*/ 0 h 683"/>
                  <a:gd name="T8" fmla="*/ 964 w 1932"/>
                  <a:gd name="T9" fmla="*/ 340 h 6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2"/>
                  <a:gd name="T16" fmla="*/ 0 h 683"/>
                  <a:gd name="T17" fmla="*/ 1932 w 1932"/>
                  <a:gd name="T18" fmla="*/ 683 h 6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2" h="683">
                    <a:moveTo>
                      <a:pt x="1927" y="680"/>
                    </a:moveTo>
                    <a:lnTo>
                      <a:pt x="1932" y="683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1927" y="680"/>
                    </a:lnTo>
                    <a:close/>
                  </a:path>
                </a:pathLst>
              </a:custGeom>
              <a:solidFill>
                <a:srgbClr val="AE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2" name="Freeform 1156"/>
              <p:cNvSpPr>
                <a:spLocks/>
              </p:cNvSpPr>
              <p:nvPr/>
            </p:nvSpPr>
            <p:spPr bwMode="auto">
              <a:xfrm>
                <a:off x="1960" y="2032"/>
                <a:ext cx="970" cy="343"/>
              </a:xfrm>
              <a:custGeom>
                <a:avLst/>
                <a:gdLst>
                  <a:gd name="T0" fmla="*/ 965 w 1939"/>
                  <a:gd name="T1" fmla="*/ 340 h 686"/>
                  <a:gd name="T2" fmla="*/ 970 w 1939"/>
                  <a:gd name="T3" fmla="*/ 343 h 686"/>
                  <a:gd name="T4" fmla="*/ 5 w 1939"/>
                  <a:gd name="T5" fmla="*/ 3 h 686"/>
                  <a:gd name="T6" fmla="*/ 0 w 1939"/>
                  <a:gd name="T7" fmla="*/ 0 h 686"/>
                  <a:gd name="T8" fmla="*/ 965 w 1939"/>
                  <a:gd name="T9" fmla="*/ 340 h 6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9"/>
                  <a:gd name="T16" fmla="*/ 0 h 686"/>
                  <a:gd name="T17" fmla="*/ 1939 w 1939"/>
                  <a:gd name="T18" fmla="*/ 686 h 6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9" h="686">
                    <a:moveTo>
                      <a:pt x="1929" y="679"/>
                    </a:moveTo>
                    <a:lnTo>
                      <a:pt x="1939" y="686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1929" y="679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3" name="Freeform 1157"/>
              <p:cNvSpPr>
                <a:spLocks/>
              </p:cNvSpPr>
              <p:nvPr/>
            </p:nvSpPr>
            <p:spPr bwMode="auto">
              <a:xfrm>
                <a:off x="1965" y="2035"/>
                <a:ext cx="975" cy="345"/>
              </a:xfrm>
              <a:custGeom>
                <a:avLst/>
                <a:gdLst>
                  <a:gd name="T0" fmla="*/ 965 w 1949"/>
                  <a:gd name="T1" fmla="*/ 340 h 690"/>
                  <a:gd name="T2" fmla="*/ 975 w 1949"/>
                  <a:gd name="T3" fmla="*/ 345 h 690"/>
                  <a:gd name="T4" fmla="*/ 10 w 1949"/>
                  <a:gd name="T5" fmla="*/ 5 h 690"/>
                  <a:gd name="T6" fmla="*/ 0 w 1949"/>
                  <a:gd name="T7" fmla="*/ 0 h 690"/>
                  <a:gd name="T8" fmla="*/ 965 w 1949"/>
                  <a:gd name="T9" fmla="*/ 340 h 6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49"/>
                  <a:gd name="T16" fmla="*/ 0 h 690"/>
                  <a:gd name="T17" fmla="*/ 1949 w 1949"/>
                  <a:gd name="T18" fmla="*/ 690 h 6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49" h="690">
                    <a:moveTo>
                      <a:pt x="1929" y="680"/>
                    </a:moveTo>
                    <a:lnTo>
                      <a:pt x="1949" y="690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1929" y="680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4" name="Freeform 1158"/>
              <p:cNvSpPr>
                <a:spLocks/>
              </p:cNvSpPr>
              <p:nvPr/>
            </p:nvSpPr>
            <p:spPr bwMode="auto">
              <a:xfrm>
                <a:off x="2014" y="1895"/>
                <a:ext cx="979" cy="304"/>
              </a:xfrm>
              <a:custGeom>
                <a:avLst/>
                <a:gdLst>
                  <a:gd name="T0" fmla="*/ 979 w 1958"/>
                  <a:gd name="T1" fmla="*/ 304 h 608"/>
                  <a:gd name="T2" fmla="*/ 973 w 1958"/>
                  <a:gd name="T3" fmla="*/ 303 h 608"/>
                  <a:gd name="T4" fmla="*/ 0 w 1958"/>
                  <a:gd name="T5" fmla="*/ 0 h 608"/>
                  <a:gd name="T6" fmla="*/ 6 w 1958"/>
                  <a:gd name="T7" fmla="*/ 1 h 608"/>
                  <a:gd name="T8" fmla="*/ 979 w 1958"/>
                  <a:gd name="T9" fmla="*/ 304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8"/>
                  <a:gd name="T16" fmla="*/ 0 h 608"/>
                  <a:gd name="T17" fmla="*/ 1958 w 1958"/>
                  <a:gd name="T18" fmla="*/ 608 h 6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8" h="608">
                    <a:moveTo>
                      <a:pt x="1958" y="608"/>
                    </a:moveTo>
                    <a:lnTo>
                      <a:pt x="1946" y="606"/>
                    </a:lnTo>
                    <a:lnTo>
                      <a:pt x="0" y="0"/>
                    </a:lnTo>
                    <a:lnTo>
                      <a:pt x="12" y="3"/>
                    </a:lnTo>
                    <a:lnTo>
                      <a:pt x="1958" y="608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5" name="Freeform 1159"/>
              <p:cNvSpPr>
                <a:spLocks/>
              </p:cNvSpPr>
              <p:nvPr/>
            </p:nvSpPr>
            <p:spPr bwMode="auto">
              <a:xfrm>
                <a:off x="2008" y="1895"/>
                <a:ext cx="979" cy="303"/>
              </a:xfrm>
              <a:custGeom>
                <a:avLst/>
                <a:gdLst>
                  <a:gd name="T0" fmla="*/ 979 w 1958"/>
                  <a:gd name="T1" fmla="*/ 303 h 606"/>
                  <a:gd name="T2" fmla="*/ 973 w 1958"/>
                  <a:gd name="T3" fmla="*/ 302 h 606"/>
                  <a:gd name="T4" fmla="*/ 0 w 1958"/>
                  <a:gd name="T5" fmla="*/ 0 h 606"/>
                  <a:gd name="T6" fmla="*/ 6 w 1958"/>
                  <a:gd name="T7" fmla="*/ 0 h 606"/>
                  <a:gd name="T8" fmla="*/ 979 w 1958"/>
                  <a:gd name="T9" fmla="*/ 303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8"/>
                  <a:gd name="T16" fmla="*/ 0 h 606"/>
                  <a:gd name="T17" fmla="*/ 1958 w 1958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8" h="606">
                    <a:moveTo>
                      <a:pt x="1958" y="606"/>
                    </a:moveTo>
                    <a:lnTo>
                      <a:pt x="1946" y="60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958" y="606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6" name="Freeform 1160"/>
              <p:cNvSpPr>
                <a:spLocks/>
              </p:cNvSpPr>
              <p:nvPr/>
            </p:nvSpPr>
            <p:spPr bwMode="auto">
              <a:xfrm>
                <a:off x="2002" y="1895"/>
                <a:ext cx="979" cy="303"/>
              </a:xfrm>
              <a:custGeom>
                <a:avLst/>
                <a:gdLst>
                  <a:gd name="T0" fmla="*/ 979 w 1957"/>
                  <a:gd name="T1" fmla="*/ 302 h 606"/>
                  <a:gd name="T2" fmla="*/ 973 w 1957"/>
                  <a:gd name="T3" fmla="*/ 303 h 606"/>
                  <a:gd name="T4" fmla="*/ 0 w 1957"/>
                  <a:gd name="T5" fmla="*/ 0 h 606"/>
                  <a:gd name="T6" fmla="*/ 6 w 1957"/>
                  <a:gd name="T7" fmla="*/ 0 h 606"/>
                  <a:gd name="T8" fmla="*/ 979 w 1957"/>
                  <a:gd name="T9" fmla="*/ 302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7"/>
                  <a:gd name="T16" fmla="*/ 0 h 606"/>
                  <a:gd name="T17" fmla="*/ 1957 w 1957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7" h="606">
                    <a:moveTo>
                      <a:pt x="1957" y="604"/>
                    </a:moveTo>
                    <a:lnTo>
                      <a:pt x="1946" y="60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957" y="604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7" name="Freeform 1161"/>
              <p:cNvSpPr>
                <a:spLocks/>
              </p:cNvSpPr>
              <p:nvPr/>
            </p:nvSpPr>
            <p:spPr bwMode="auto">
              <a:xfrm>
                <a:off x="1997" y="1895"/>
                <a:ext cx="978" cy="304"/>
              </a:xfrm>
              <a:custGeom>
                <a:avLst/>
                <a:gdLst>
                  <a:gd name="T0" fmla="*/ 978 w 1958"/>
                  <a:gd name="T1" fmla="*/ 303 h 608"/>
                  <a:gd name="T2" fmla="*/ 971 w 1958"/>
                  <a:gd name="T3" fmla="*/ 304 h 608"/>
                  <a:gd name="T4" fmla="*/ 0 w 1958"/>
                  <a:gd name="T5" fmla="*/ 1 h 608"/>
                  <a:gd name="T6" fmla="*/ 6 w 1958"/>
                  <a:gd name="T7" fmla="*/ 0 h 608"/>
                  <a:gd name="T8" fmla="*/ 978 w 1958"/>
                  <a:gd name="T9" fmla="*/ 303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8"/>
                  <a:gd name="T16" fmla="*/ 0 h 608"/>
                  <a:gd name="T17" fmla="*/ 1958 w 1958"/>
                  <a:gd name="T18" fmla="*/ 608 h 6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8" h="608">
                    <a:moveTo>
                      <a:pt x="1958" y="606"/>
                    </a:moveTo>
                    <a:lnTo>
                      <a:pt x="1944" y="608"/>
                    </a:lnTo>
                    <a:lnTo>
                      <a:pt x="0" y="1"/>
                    </a:lnTo>
                    <a:lnTo>
                      <a:pt x="12" y="0"/>
                    </a:lnTo>
                    <a:lnTo>
                      <a:pt x="1958" y="606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8" name="Freeform 1162"/>
              <p:cNvSpPr>
                <a:spLocks/>
              </p:cNvSpPr>
              <p:nvPr/>
            </p:nvSpPr>
            <p:spPr bwMode="auto">
              <a:xfrm>
                <a:off x="2000" y="1895"/>
                <a:ext cx="975" cy="304"/>
              </a:xfrm>
              <a:custGeom>
                <a:avLst/>
                <a:gdLst>
                  <a:gd name="T0" fmla="*/ 975 w 1951"/>
                  <a:gd name="T1" fmla="*/ 303 h 608"/>
                  <a:gd name="T2" fmla="*/ 972 w 1951"/>
                  <a:gd name="T3" fmla="*/ 304 h 608"/>
                  <a:gd name="T4" fmla="*/ 0 w 1951"/>
                  <a:gd name="T5" fmla="*/ 0 h 608"/>
                  <a:gd name="T6" fmla="*/ 2 w 1951"/>
                  <a:gd name="T7" fmla="*/ 0 h 608"/>
                  <a:gd name="T8" fmla="*/ 975 w 1951"/>
                  <a:gd name="T9" fmla="*/ 303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1"/>
                  <a:gd name="T16" fmla="*/ 0 h 608"/>
                  <a:gd name="T17" fmla="*/ 1951 w 1951"/>
                  <a:gd name="T18" fmla="*/ 608 h 6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1" h="608">
                    <a:moveTo>
                      <a:pt x="1951" y="606"/>
                    </a:moveTo>
                    <a:lnTo>
                      <a:pt x="1944" y="608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951" y="606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89" name="Freeform 1163"/>
              <p:cNvSpPr>
                <a:spLocks/>
              </p:cNvSpPr>
              <p:nvPr/>
            </p:nvSpPr>
            <p:spPr bwMode="auto">
              <a:xfrm>
                <a:off x="1997" y="1895"/>
                <a:ext cx="975" cy="304"/>
              </a:xfrm>
              <a:custGeom>
                <a:avLst/>
                <a:gdLst>
                  <a:gd name="T0" fmla="*/ 975 w 1951"/>
                  <a:gd name="T1" fmla="*/ 304 h 608"/>
                  <a:gd name="T2" fmla="*/ 972 w 1951"/>
                  <a:gd name="T3" fmla="*/ 304 h 608"/>
                  <a:gd name="T4" fmla="*/ 0 w 1951"/>
                  <a:gd name="T5" fmla="*/ 1 h 608"/>
                  <a:gd name="T6" fmla="*/ 3 w 1951"/>
                  <a:gd name="T7" fmla="*/ 0 h 608"/>
                  <a:gd name="T8" fmla="*/ 975 w 1951"/>
                  <a:gd name="T9" fmla="*/ 304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1"/>
                  <a:gd name="T16" fmla="*/ 0 h 608"/>
                  <a:gd name="T17" fmla="*/ 1951 w 1951"/>
                  <a:gd name="T18" fmla="*/ 608 h 6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1" h="608">
                    <a:moveTo>
                      <a:pt x="1951" y="608"/>
                    </a:moveTo>
                    <a:lnTo>
                      <a:pt x="1944" y="608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1951" y="608"/>
                    </a:lnTo>
                    <a:close/>
                  </a:path>
                </a:pathLst>
              </a:custGeom>
              <a:solidFill>
                <a:srgbClr val="92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90" name="Freeform 1164"/>
              <p:cNvSpPr>
                <a:spLocks/>
              </p:cNvSpPr>
              <p:nvPr/>
            </p:nvSpPr>
            <p:spPr bwMode="auto">
              <a:xfrm>
                <a:off x="2904" y="2197"/>
                <a:ext cx="124" cy="185"/>
              </a:xfrm>
              <a:custGeom>
                <a:avLst/>
                <a:gdLst>
                  <a:gd name="T0" fmla="*/ 58 w 247"/>
                  <a:gd name="T1" fmla="*/ 5 h 369"/>
                  <a:gd name="T2" fmla="*/ 47 w 247"/>
                  <a:gd name="T3" fmla="*/ 12 h 369"/>
                  <a:gd name="T4" fmla="*/ 35 w 247"/>
                  <a:gd name="T5" fmla="*/ 22 h 369"/>
                  <a:gd name="T6" fmla="*/ 25 w 247"/>
                  <a:gd name="T7" fmla="*/ 35 h 369"/>
                  <a:gd name="T8" fmla="*/ 16 w 247"/>
                  <a:gd name="T9" fmla="*/ 50 h 369"/>
                  <a:gd name="T10" fmla="*/ 8 w 247"/>
                  <a:gd name="T11" fmla="*/ 67 h 369"/>
                  <a:gd name="T12" fmla="*/ 3 w 247"/>
                  <a:gd name="T13" fmla="*/ 84 h 369"/>
                  <a:gd name="T14" fmla="*/ 0 w 247"/>
                  <a:gd name="T15" fmla="*/ 104 h 369"/>
                  <a:gd name="T16" fmla="*/ 0 w 247"/>
                  <a:gd name="T17" fmla="*/ 122 h 369"/>
                  <a:gd name="T18" fmla="*/ 2 w 247"/>
                  <a:gd name="T19" fmla="*/ 138 h 369"/>
                  <a:gd name="T20" fmla="*/ 6 w 247"/>
                  <a:gd name="T21" fmla="*/ 153 h 369"/>
                  <a:gd name="T22" fmla="*/ 13 w 247"/>
                  <a:gd name="T23" fmla="*/ 166 h 369"/>
                  <a:gd name="T24" fmla="*/ 21 w 247"/>
                  <a:gd name="T25" fmla="*/ 175 h 369"/>
                  <a:gd name="T26" fmla="*/ 31 w 247"/>
                  <a:gd name="T27" fmla="*/ 182 h 369"/>
                  <a:gd name="T28" fmla="*/ 42 w 247"/>
                  <a:gd name="T29" fmla="*/ 184 h 369"/>
                  <a:gd name="T30" fmla="*/ 53 w 247"/>
                  <a:gd name="T31" fmla="*/ 184 h 369"/>
                  <a:gd name="T32" fmla="*/ 67 w 247"/>
                  <a:gd name="T33" fmla="*/ 180 h 369"/>
                  <a:gd name="T34" fmla="*/ 78 w 247"/>
                  <a:gd name="T35" fmla="*/ 172 h 369"/>
                  <a:gd name="T36" fmla="*/ 90 w 247"/>
                  <a:gd name="T37" fmla="*/ 162 h 369"/>
                  <a:gd name="T38" fmla="*/ 100 w 247"/>
                  <a:gd name="T39" fmla="*/ 149 h 369"/>
                  <a:gd name="T40" fmla="*/ 108 w 247"/>
                  <a:gd name="T41" fmla="*/ 134 h 369"/>
                  <a:gd name="T42" fmla="*/ 115 w 247"/>
                  <a:gd name="T43" fmla="*/ 118 h 369"/>
                  <a:gd name="T44" fmla="*/ 120 w 247"/>
                  <a:gd name="T45" fmla="*/ 100 h 369"/>
                  <a:gd name="T46" fmla="*/ 123 w 247"/>
                  <a:gd name="T47" fmla="*/ 83 h 369"/>
                  <a:gd name="T48" fmla="*/ 124 w 247"/>
                  <a:gd name="T49" fmla="*/ 64 h 369"/>
                  <a:gd name="T50" fmla="*/ 121 w 247"/>
                  <a:gd name="T51" fmla="*/ 48 h 369"/>
                  <a:gd name="T52" fmla="*/ 117 w 247"/>
                  <a:gd name="T53" fmla="*/ 33 h 369"/>
                  <a:gd name="T54" fmla="*/ 111 w 247"/>
                  <a:gd name="T55" fmla="*/ 20 h 369"/>
                  <a:gd name="T56" fmla="*/ 104 w 247"/>
                  <a:gd name="T57" fmla="*/ 11 h 369"/>
                  <a:gd name="T58" fmla="*/ 94 w 247"/>
                  <a:gd name="T59" fmla="*/ 5 h 369"/>
                  <a:gd name="T60" fmla="*/ 83 w 247"/>
                  <a:gd name="T61" fmla="*/ 1 h 369"/>
                  <a:gd name="T62" fmla="*/ 72 w 247"/>
                  <a:gd name="T63" fmla="*/ 1 h 36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7"/>
                  <a:gd name="T97" fmla="*/ 0 h 369"/>
                  <a:gd name="T98" fmla="*/ 247 w 247"/>
                  <a:gd name="T99" fmla="*/ 369 h 36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7" h="369">
                    <a:moveTo>
                      <a:pt x="129" y="4"/>
                    </a:moveTo>
                    <a:lnTo>
                      <a:pt x="116" y="9"/>
                    </a:lnTo>
                    <a:lnTo>
                      <a:pt x="104" y="15"/>
                    </a:lnTo>
                    <a:lnTo>
                      <a:pt x="93" y="24"/>
                    </a:lnTo>
                    <a:lnTo>
                      <a:pt x="81" y="34"/>
                    </a:lnTo>
                    <a:lnTo>
                      <a:pt x="70" y="44"/>
                    </a:lnTo>
                    <a:lnTo>
                      <a:pt x="60" y="57"/>
                    </a:lnTo>
                    <a:lnTo>
                      <a:pt x="50" y="70"/>
                    </a:lnTo>
                    <a:lnTo>
                      <a:pt x="40" y="85"/>
                    </a:lnTo>
                    <a:lnTo>
                      <a:pt x="31" y="100"/>
                    </a:lnTo>
                    <a:lnTo>
                      <a:pt x="23" y="117"/>
                    </a:lnTo>
                    <a:lnTo>
                      <a:pt x="16" y="133"/>
                    </a:lnTo>
                    <a:lnTo>
                      <a:pt x="11" y="152"/>
                    </a:lnTo>
                    <a:lnTo>
                      <a:pt x="6" y="168"/>
                    </a:lnTo>
                    <a:lnTo>
                      <a:pt x="3" y="188"/>
                    </a:lnTo>
                    <a:lnTo>
                      <a:pt x="0" y="207"/>
                    </a:lnTo>
                    <a:lnTo>
                      <a:pt x="0" y="225"/>
                    </a:lnTo>
                    <a:lnTo>
                      <a:pt x="0" y="243"/>
                    </a:lnTo>
                    <a:lnTo>
                      <a:pt x="0" y="261"/>
                    </a:lnTo>
                    <a:lnTo>
                      <a:pt x="3" y="276"/>
                    </a:lnTo>
                    <a:lnTo>
                      <a:pt x="6" y="293"/>
                    </a:lnTo>
                    <a:lnTo>
                      <a:pt x="11" y="306"/>
                    </a:lnTo>
                    <a:lnTo>
                      <a:pt x="18" y="320"/>
                    </a:lnTo>
                    <a:lnTo>
                      <a:pt x="25" y="331"/>
                    </a:lnTo>
                    <a:lnTo>
                      <a:pt x="33" y="341"/>
                    </a:lnTo>
                    <a:lnTo>
                      <a:pt x="41" y="349"/>
                    </a:lnTo>
                    <a:lnTo>
                      <a:pt x="51" y="356"/>
                    </a:lnTo>
                    <a:lnTo>
                      <a:pt x="61" y="363"/>
                    </a:lnTo>
                    <a:lnTo>
                      <a:pt x="71" y="366"/>
                    </a:lnTo>
                    <a:lnTo>
                      <a:pt x="83" y="368"/>
                    </a:lnTo>
                    <a:lnTo>
                      <a:pt x="94" y="369"/>
                    </a:lnTo>
                    <a:lnTo>
                      <a:pt x="106" y="368"/>
                    </a:lnTo>
                    <a:lnTo>
                      <a:pt x="119" y="364"/>
                    </a:lnTo>
                    <a:lnTo>
                      <a:pt x="133" y="359"/>
                    </a:lnTo>
                    <a:lnTo>
                      <a:pt x="144" y="353"/>
                    </a:lnTo>
                    <a:lnTo>
                      <a:pt x="156" y="344"/>
                    </a:lnTo>
                    <a:lnTo>
                      <a:pt x="168" y="334"/>
                    </a:lnTo>
                    <a:lnTo>
                      <a:pt x="179" y="323"/>
                    </a:lnTo>
                    <a:lnTo>
                      <a:pt x="189" y="311"/>
                    </a:lnTo>
                    <a:lnTo>
                      <a:pt x="199" y="298"/>
                    </a:lnTo>
                    <a:lnTo>
                      <a:pt x="207" y="283"/>
                    </a:lnTo>
                    <a:lnTo>
                      <a:pt x="216" y="268"/>
                    </a:lnTo>
                    <a:lnTo>
                      <a:pt x="222" y="251"/>
                    </a:lnTo>
                    <a:lnTo>
                      <a:pt x="229" y="235"/>
                    </a:lnTo>
                    <a:lnTo>
                      <a:pt x="236" y="218"/>
                    </a:lnTo>
                    <a:lnTo>
                      <a:pt x="239" y="200"/>
                    </a:lnTo>
                    <a:lnTo>
                      <a:pt x="242" y="183"/>
                    </a:lnTo>
                    <a:lnTo>
                      <a:pt x="246" y="165"/>
                    </a:lnTo>
                    <a:lnTo>
                      <a:pt x="247" y="147"/>
                    </a:lnTo>
                    <a:lnTo>
                      <a:pt x="247" y="128"/>
                    </a:lnTo>
                    <a:lnTo>
                      <a:pt x="246" y="110"/>
                    </a:lnTo>
                    <a:lnTo>
                      <a:pt x="242" y="95"/>
                    </a:lnTo>
                    <a:lnTo>
                      <a:pt x="239" y="80"/>
                    </a:lnTo>
                    <a:lnTo>
                      <a:pt x="234" y="65"/>
                    </a:lnTo>
                    <a:lnTo>
                      <a:pt x="229" y="52"/>
                    </a:lnTo>
                    <a:lnTo>
                      <a:pt x="222" y="40"/>
                    </a:lnTo>
                    <a:lnTo>
                      <a:pt x="216" y="30"/>
                    </a:lnTo>
                    <a:lnTo>
                      <a:pt x="207" y="22"/>
                    </a:lnTo>
                    <a:lnTo>
                      <a:pt x="197" y="14"/>
                    </a:lnTo>
                    <a:lnTo>
                      <a:pt x="188" y="9"/>
                    </a:lnTo>
                    <a:lnTo>
                      <a:pt x="178" y="4"/>
                    </a:lnTo>
                    <a:lnTo>
                      <a:pt x="166" y="2"/>
                    </a:lnTo>
                    <a:lnTo>
                      <a:pt x="154" y="0"/>
                    </a:lnTo>
                    <a:lnTo>
                      <a:pt x="143" y="2"/>
                    </a:lnTo>
                    <a:lnTo>
                      <a:pt x="129" y="4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82" name="Group 1165"/>
            <p:cNvGrpSpPr>
              <a:grpSpLocks/>
            </p:cNvGrpSpPr>
            <p:nvPr/>
          </p:nvGrpSpPr>
          <p:grpSpPr bwMode="auto">
            <a:xfrm>
              <a:off x="2944" y="2254"/>
              <a:ext cx="339" cy="168"/>
              <a:chOff x="2944" y="2254"/>
              <a:chExt cx="339" cy="168"/>
            </a:xfrm>
          </p:grpSpPr>
          <p:sp>
            <p:nvSpPr>
              <p:cNvPr id="40499" name="Freeform 1166"/>
              <p:cNvSpPr>
                <a:spLocks/>
              </p:cNvSpPr>
              <p:nvPr/>
            </p:nvSpPr>
            <p:spPr bwMode="auto">
              <a:xfrm>
                <a:off x="2969" y="2254"/>
                <a:ext cx="282" cy="88"/>
              </a:xfrm>
              <a:custGeom>
                <a:avLst/>
                <a:gdLst>
                  <a:gd name="T0" fmla="*/ 282 w 565"/>
                  <a:gd name="T1" fmla="*/ 86 h 177"/>
                  <a:gd name="T2" fmla="*/ 276 w 565"/>
                  <a:gd name="T3" fmla="*/ 88 h 177"/>
                  <a:gd name="T4" fmla="*/ 0 w 565"/>
                  <a:gd name="T5" fmla="*/ 2 h 177"/>
                  <a:gd name="T6" fmla="*/ 6 w 565"/>
                  <a:gd name="T7" fmla="*/ 0 h 177"/>
                  <a:gd name="T8" fmla="*/ 282 w 565"/>
                  <a:gd name="T9" fmla="*/ 86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5"/>
                  <a:gd name="T16" fmla="*/ 0 h 177"/>
                  <a:gd name="T17" fmla="*/ 565 w 565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5" h="177">
                    <a:moveTo>
                      <a:pt x="565" y="173"/>
                    </a:moveTo>
                    <a:lnTo>
                      <a:pt x="552" y="177"/>
                    </a:lnTo>
                    <a:lnTo>
                      <a:pt x="0" y="4"/>
                    </a:lnTo>
                    <a:lnTo>
                      <a:pt x="12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0" name="Freeform 1167"/>
              <p:cNvSpPr>
                <a:spLocks/>
              </p:cNvSpPr>
              <p:nvPr/>
            </p:nvSpPr>
            <p:spPr bwMode="auto">
              <a:xfrm>
                <a:off x="2973" y="2254"/>
                <a:ext cx="278" cy="87"/>
              </a:xfrm>
              <a:custGeom>
                <a:avLst/>
                <a:gdLst>
                  <a:gd name="T0" fmla="*/ 278 w 556"/>
                  <a:gd name="T1" fmla="*/ 86 h 175"/>
                  <a:gd name="T2" fmla="*/ 276 w 556"/>
                  <a:gd name="T3" fmla="*/ 87 h 175"/>
                  <a:gd name="T4" fmla="*/ 0 w 556"/>
                  <a:gd name="T5" fmla="*/ 1 h 175"/>
                  <a:gd name="T6" fmla="*/ 1 w 556"/>
                  <a:gd name="T7" fmla="*/ 0 h 175"/>
                  <a:gd name="T8" fmla="*/ 278 w 556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6"/>
                  <a:gd name="T16" fmla="*/ 0 h 175"/>
                  <a:gd name="T17" fmla="*/ 556 w 556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6" h="175">
                    <a:moveTo>
                      <a:pt x="556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6" y="173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1" name="Freeform 1168"/>
              <p:cNvSpPr>
                <a:spLocks/>
              </p:cNvSpPr>
              <p:nvPr/>
            </p:nvSpPr>
            <p:spPr bwMode="auto">
              <a:xfrm>
                <a:off x="2970" y="2255"/>
                <a:ext cx="279" cy="86"/>
              </a:xfrm>
              <a:custGeom>
                <a:avLst/>
                <a:gdLst>
                  <a:gd name="T0" fmla="*/ 279 w 556"/>
                  <a:gd name="T1" fmla="*/ 86 h 173"/>
                  <a:gd name="T2" fmla="*/ 276 w 556"/>
                  <a:gd name="T3" fmla="*/ 86 h 173"/>
                  <a:gd name="T4" fmla="*/ 0 w 556"/>
                  <a:gd name="T5" fmla="*/ 0 h 173"/>
                  <a:gd name="T6" fmla="*/ 3 w 556"/>
                  <a:gd name="T7" fmla="*/ 0 h 173"/>
                  <a:gd name="T8" fmla="*/ 279 w 556"/>
                  <a:gd name="T9" fmla="*/ 86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6"/>
                  <a:gd name="T16" fmla="*/ 0 h 173"/>
                  <a:gd name="T17" fmla="*/ 556 w 556"/>
                  <a:gd name="T18" fmla="*/ 173 h 1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6" h="173">
                    <a:moveTo>
                      <a:pt x="556" y="173"/>
                    </a:moveTo>
                    <a:lnTo>
                      <a:pt x="551" y="17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56" y="173"/>
                    </a:lnTo>
                    <a:close/>
                  </a:path>
                </a:pathLst>
              </a:custGeom>
              <a:solidFill>
                <a:srgbClr val="8D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2" name="Freeform 1169"/>
              <p:cNvSpPr>
                <a:spLocks/>
              </p:cNvSpPr>
              <p:nvPr/>
            </p:nvSpPr>
            <p:spPr bwMode="auto">
              <a:xfrm>
                <a:off x="2969" y="2255"/>
                <a:ext cx="277" cy="87"/>
              </a:xfrm>
              <a:custGeom>
                <a:avLst/>
                <a:gdLst>
                  <a:gd name="T0" fmla="*/ 277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7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75"/>
                  <a:gd name="T17" fmla="*/ 555 w 555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3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3" name="Freeform 1170"/>
              <p:cNvSpPr>
                <a:spLocks/>
              </p:cNvSpPr>
              <p:nvPr/>
            </p:nvSpPr>
            <p:spPr bwMode="auto">
              <a:xfrm>
                <a:off x="2963" y="2255"/>
                <a:ext cx="282" cy="90"/>
              </a:xfrm>
              <a:custGeom>
                <a:avLst/>
                <a:gdLst>
                  <a:gd name="T0" fmla="*/ 282 w 563"/>
                  <a:gd name="T1" fmla="*/ 87 h 179"/>
                  <a:gd name="T2" fmla="*/ 275 w 563"/>
                  <a:gd name="T3" fmla="*/ 90 h 179"/>
                  <a:gd name="T4" fmla="*/ 0 w 563"/>
                  <a:gd name="T5" fmla="*/ 3 h 179"/>
                  <a:gd name="T6" fmla="*/ 6 w 563"/>
                  <a:gd name="T7" fmla="*/ 0 h 179"/>
                  <a:gd name="T8" fmla="*/ 282 w 563"/>
                  <a:gd name="T9" fmla="*/ 87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3"/>
                  <a:gd name="T16" fmla="*/ 0 h 179"/>
                  <a:gd name="T17" fmla="*/ 563 w 563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3" h="179">
                    <a:moveTo>
                      <a:pt x="563" y="173"/>
                    </a:moveTo>
                    <a:lnTo>
                      <a:pt x="550" y="179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563" y="17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4" name="Freeform 1171"/>
              <p:cNvSpPr>
                <a:spLocks/>
              </p:cNvSpPr>
              <p:nvPr/>
            </p:nvSpPr>
            <p:spPr bwMode="auto">
              <a:xfrm>
                <a:off x="2967" y="2255"/>
                <a:ext cx="278" cy="88"/>
              </a:xfrm>
              <a:custGeom>
                <a:avLst/>
                <a:gdLst>
                  <a:gd name="T0" fmla="*/ 278 w 555"/>
                  <a:gd name="T1" fmla="*/ 87 h 174"/>
                  <a:gd name="T2" fmla="*/ 276 w 555"/>
                  <a:gd name="T3" fmla="*/ 88 h 174"/>
                  <a:gd name="T4" fmla="*/ 0 w 555"/>
                  <a:gd name="T5" fmla="*/ 1 h 174"/>
                  <a:gd name="T6" fmla="*/ 2 w 555"/>
                  <a:gd name="T7" fmla="*/ 0 h 174"/>
                  <a:gd name="T8" fmla="*/ 278 w 555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74"/>
                  <a:gd name="T17" fmla="*/ 555 w 555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74">
                    <a:moveTo>
                      <a:pt x="555" y="173"/>
                    </a:moveTo>
                    <a:lnTo>
                      <a:pt x="552" y="17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5" name="Freeform 1172"/>
              <p:cNvSpPr>
                <a:spLocks/>
              </p:cNvSpPr>
              <p:nvPr/>
            </p:nvSpPr>
            <p:spPr bwMode="auto">
              <a:xfrm>
                <a:off x="2965" y="2256"/>
                <a:ext cx="278" cy="87"/>
              </a:xfrm>
              <a:custGeom>
                <a:avLst/>
                <a:gdLst>
                  <a:gd name="T0" fmla="*/ 278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8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75"/>
                  <a:gd name="T17" fmla="*/ 555 w 555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75">
                    <a:moveTo>
                      <a:pt x="555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6" name="Freeform 1173"/>
              <p:cNvSpPr>
                <a:spLocks/>
              </p:cNvSpPr>
              <p:nvPr/>
            </p:nvSpPr>
            <p:spPr bwMode="auto">
              <a:xfrm>
                <a:off x="2964" y="2257"/>
                <a:ext cx="277" cy="87"/>
              </a:xfrm>
              <a:custGeom>
                <a:avLst/>
                <a:gdLst>
                  <a:gd name="T0" fmla="*/ 277 w 555"/>
                  <a:gd name="T1" fmla="*/ 86 h 175"/>
                  <a:gd name="T2" fmla="*/ 276 w 555"/>
                  <a:gd name="T3" fmla="*/ 87 h 175"/>
                  <a:gd name="T4" fmla="*/ 0 w 555"/>
                  <a:gd name="T5" fmla="*/ 1 h 175"/>
                  <a:gd name="T6" fmla="*/ 2 w 555"/>
                  <a:gd name="T7" fmla="*/ 0 h 175"/>
                  <a:gd name="T8" fmla="*/ 277 w 555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75"/>
                  <a:gd name="T17" fmla="*/ 555 w 555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75">
                    <a:moveTo>
                      <a:pt x="555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5" y="173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7" name="Freeform 1174"/>
              <p:cNvSpPr>
                <a:spLocks/>
              </p:cNvSpPr>
              <p:nvPr/>
            </p:nvSpPr>
            <p:spPr bwMode="auto">
              <a:xfrm>
                <a:off x="2963" y="2258"/>
                <a:ext cx="277" cy="87"/>
              </a:xfrm>
              <a:custGeom>
                <a:avLst/>
                <a:gdLst>
                  <a:gd name="T0" fmla="*/ 277 w 553"/>
                  <a:gd name="T1" fmla="*/ 87 h 174"/>
                  <a:gd name="T2" fmla="*/ 275 w 553"/>
                  <a:gd name="T3" fmla="*/ 87 h 174"/>
                  <a:gd name="T4" fmla="*/ 0 w 553"/>
                  <a:gd name="T5" fmla="*/ 1 h 174"/>
                  <a:gd name="T6" fmla="*/ 1 w 553"/>
                  <a:gd name="T7" fmla="*/ 0 h 174"/>
                  <a:gd name="T8" fmla="*/ 277 w 553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4"/>
                  <a:gd name="T17" fmla="*/ 553 w 553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4">
                    <a:moveTo>
                      <a:pt x="553" y="173"/>
                    </a:moveTo>
                    <a:lnTo>
                      <a:pt x="550" y="174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8" name="Freeform 1175"/>
              <p:cNvSpPr>
                <a:spLocks/>
              </p:cNvSpPr>
              <p:nvPr/>
            </p:nvSpPr>
            <p:spPr bwMode="auto">
              <a:xfrm>
                <a:off x="2957" y="2259"/>
                <a:ext cx="281" cy="90"/>
              </a:xfrm>
              <a:custGeom>
                <a:avLst/>
                <a:gdLst>
                  <a:gd name="T0" fmla="*/ 281 w 562"/>
                  <a:gd name="T1" fmla="*/ 86 h 182"/>
                  <a:gd name="T2" fmla="*/ 276 w 562"/>
                  <a:gd name="T3" fmla="*/ 90 h 182"/>
                  <a:gd name="T4" fmla="*/ 0 w 562"/>
                  <a:gd name="T5" fmla="*/ 4 h 182"/>
                  <a:gd name="T6" fmla="*/ 6 w 562"/>
                  <a:gd name="T7" fmla="*/ 0 h 182"/>
                  <a:gd name="T8" fmla="*/ 281 w 562"/>
                  <a:gd name="T9" fmla="*/ 86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2"/>
                  <a:gd name="T16" fmla="*/ 0 h 182"/>
                  <a:gd name="T17" fmla="*/ 562 w 562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2" h="182">
                    <a:moveTo>
                      <a:pt x="562" y="173"/>
                    </a:moveTo>
                    <a:lnTo>
                      <a:pt x="552" y="182"/>
                    </a:lnTo>
                    <a:lnTo>
                      <a:pt x="0" y="9"/>
                    </a:lnTo>
                    <a:lnTo>
                      <a:pt x="12" y="0"/>
                    </a:lnTo>
                    <a:lnTo>
                      <a:pt x="562" y="173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09" name="Freeform 1176"/>
              <p:cNvSpPr>
                <a:spLocks/>
              </p:cNvSpPr>
              <p:nvPr/>
            </p:nvSpPr>
            <p:spPr bwMode="auto">
              <a:xfrm>
                <a:off x="2961" y="2259"/>
                <a:ext cx="277" cy="87"/>
              </a:xfrm>
              <a:custGeom>
                <a:avLst/>
                <a:gdLst>
                  <a:gd name="T0" fmla="*/ 277 w 554"/>
                  <a:gd name="T1" fmla="*/ 86 h 175"/>
                  <a:gd name="T2" fmla="*/ 276 w 554"/>
                  <a:gd name="T3" fmla="*/ 87 h 175"/>
                  <a:gd name="T4" fmla="*/ 0 w 554"/>
                  <a:gd name="T5" fmla="*/ 1 h 175"/>
                  <a:gd name="T6" fmla="*/ 2 w 554"/>
                  <a:gd name="T7" fmla="*/ 0 h 175"/>
                  <a:gd name="T8" fmla="*/ 277 w 554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4"/>
                  <a:gd name="T16" fmla="*/ 0 h 175"/>
                  <a:gd name="T17" fmla="*/ 554 w 554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4" h="175">
                    <a:moveTo>
                      <a:pt x="554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0" name="Freeform 1177"/>
              <p:cNvSpPr>
                <a:spLocks/>
              </p:cNvSpPr>
              <p:nvPr/>
            </p:nvSpPr>
            <p:spPr bwMode="auto">
              <a:xfrm>
                <a:off x="2960" y="2260"/>
                <a:ext cx="277" cy="87"/>
              </a:xfrm>
              <a:custGeom>
                <a:avLst/>
                <a:gdLst>
                  <a:gd name="T0" fmla="*/ 277 w 553"/>
                  <a:gd name="T1" fmla="*/ 86 h 175"/>
                  <a:gd name="T2" fmla="*/ 276 w 553"/>
                  <a:gd name="T3" fmla="*/ 87 h 175"/>
                  <a:gd name="T4" fmla="*/ 0 w 553"/>
                  <a:gd name="T5" fmla="*/ 1 h 175"/>
                  <a:gd name="T6" fmla="*/ 1 w 553"/>
                  <a:gd name="T7" fmla="*/ 0 h 175"/>
                  <a:gd name="T8" fmla="*/ 277 w 553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5"/>
                  <a:gd name="T17" fmla="*/ 553 w 553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5">
                    <a:moveTo>
                      <a:pt x="553" y="173"/>
                    </a:moveTo>
                    <a:lnTo>
                      <a:pt x="551" y="17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1" name="Freeform 1178"/>
              <p:cNvSpPr>
                <a:spLocks/>
              </p:cNvSpPr>
              <p:nvPr/>
            </p:nvSpPr>
            <p:spPr bwMode="auto">
              <a:xfrm>
                <a:off x="2960" y="2260"/>
                <a:ext cx="276" cy="88"/>
              </a:xfrm>
              <a:custGeom>
                <a:avLst/>
                <a:gdLst>
                  <a:gd name="T0" fmla="*/ 276 w 553"/>
                  <a:gd name="T1" fmla="*/ 87 h 174"/>
                  <a:gd name="T2" fmla="*/ 275 w 553"/>
                  <a:gd name="T3" fmla="*/ 88 h 174"/>
                  <a:gd name="T4" fmla="*/ 0 w 553"/>
                  <a:gd name="T5" fmla="*/ 1 h 174"/>
                  <a:gd name="T6" fmla="*/ 1 w 553"/>
                  <a:gd name="T7" fmla="*/ 0 h 174"/>
                  <a:gd name="T8" fmla="*/ 276 w 553"/>
                  <a:gd name="T9" fmla="*/ 8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4"/>
                  <a:gd name="T17" fmla="*/ 553 w 553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4">
                    <a:moveTo>
                      <a:pt x="553" y="173"/>
                    </a:moveTo>
                    <a:lnTo>
                      <a:pt x="550" y="17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2" name="Freeform 1179"/>
              <p:cNvSpPr>
                <a:spLocks/>
              </p:cNvSpPr>
              <p:nvPr/>
            </p:nvSpPr>
            <p:spPr bwMode="auto">
              <a:xfrm>
                <a:off x="2959" y="2261"/>
                <a:ext cx="276" cy="87"/>
              </a:xfrm>
              <a:custGeom>
                <a:avLst/>
                <a:gdLst>
                  <a:gd name="T0" fmla="*/ 276 w 552"/>
                  <a:gd name="T1" fmla="*/ 86 h 175"/>
                  <a:gd name="T2" fmla="*/ 275 w 552"/>
                  <a:gd name="T3" fmla="*/ 87 h 175"/>
                  <a:gd name="T4" fmla="*/ 0 w 552"/>
                  <a:gd name="T5" fmla="*/ 1 h 175"/>
                  <a:gd name="T6" fmla="*/ 1 w 552"/>
                  <a:gd name="T7" fmla="*/ 0 h 175"/>
                  <a:gd name="T8" fmla="*/ 276 w 552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5"/>
                  <a:gd name="T17" fmla="*/ 552 w 552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5">
                    <a:moveTo>
                      <a:pt x="552" y="173"/>
                    </a:moveTo>
                    <a:lnTo>
                      <a:pt x="550" y="17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3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3" name="Freeform 1180"/>
              <p:cNvSpPr>
                <a:spLocks/>
              </p:cNvSpPr>
              <p:nvPr/>
            </p:nvSpPr>
            <p:spPr bwMode="auto">
              <a:xfrm>
                <a:off x="2957" y="2262"/>
                <a:ext cx="277" cy="87"/>
              </a:xfrm>
              <a:custGeom>
                <a:avLst/>
                <a:gdLst>
                  <a:gd name="T0" fmla="*/ 277 w 553"/>
                  <a:gd name="T1" fmla="*/ 86 h 175"/>
                  <a:gd name="T2" fmla="*/ 276 w 553"/>
                  <a:gd name="T3" fmla="*/ 87 h 175"/>
                  <a:gd name="T4" fmla="*/ 0 w 553"/>
                  <a:gd name="T5" fmla="*/ 1 h 175"/>
                  <a:gd name="T6" fmla="*/ 2 w 553"/>
                  <a:gd name="T7" fmla="*/ 0 h 175"/>
                  <a:gd name="T8" fmla="*/ 277 w 553"/>
                  <a:gd name="T9" fmla="*/ 86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5"/>
                  <a:gd name="T17" fmla="*/ 553 w 553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5">
                    <a:moveTo>
                      <a:pt x="553" y="173"/>
                    </a:moveTo>
                    <a:lnTo>
                      <a:pt x="552" y="17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53" y="173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4" name="Freeform 1181"/>
              <p:cNvSpPr>
                <a:spLocks/>
              </p:cNvSpPr>
              <p:nvPr/>
            </p:nvSpPr>
            <p:spPr bwMode="auto">
              <a:xfrm>
                <a:off x="2953" y="2263"/>
                <a:ext cx="280" cy="92"/>
              </a:xfrm>
              <a:custGeom>
                <a:avLst/>
                <a:gdLst>
                  <a:gd name="T0" fmla="*/ 280 w 560"/>
                  <a:gd name="T1" fmla="*/ 87 h 184"/>
                  <a:gd name="T2" fmla="*/ 275 w 560"/>
                  <a:gd name="T3" fmla="*/ 92 h 184"/>
                  <a:gd name="T4" fmla="*/ 0 w 560"/>
                  <a:gd name="T5" fmla="*/ 5 h 184"/>
                  <a:gd name="T6" fmla="*/ 4 w 560"/>
                  <a:gd name="T7" fmla="*/ 0 h 184"/>
                  <a:gd name="T8" fmla="*/ 280 w 560"/>
                  <a:gd name="T9" fmla="*/ 87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0"/>
                  <a:gd name="T16" fmla="*/ 0 h 184"/>
                  <a:gd name="T17" fmla="*/ 560 w 560"/>
                  <a:gd name="T18" fmla="*/ 184 h 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0" h="184">
                    <a:moveTo>
                      <a:pt x="560" y="173"/>
                    </a:moveTo>
                    <a:lnTo>
                      <a:pt x="550" y="184"/>
                    </a:lnTo>
                    <a:lnTo>
                      <a:pt x="0" y="10"/>
                    </a:lnTo>
                    <a:lnTo>
                      <a:pt x="8" y="0"/>
                    </a:lnTo>
                    <a:lnTo>
                      <a:pt x="560" y="17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5" name="Freeform 1182"/>
              <p:cNvSpPr>
                <a:spLocks/>
              </p:cNvSpPr>
              <p:nvPr/>
            </p:nvSpPr>
            <p:spPr bwMode="auto">
              <a:xfrm>
                <a:off x="2956" y="2263"/>
                <a:ext cx="277" cy="88"/>
              </a:xfrm>
              <a:custGeom>
                <a:avLst/>
                <a:gdLst>
                  <a:gd name="T0" fmla="*/ 277 w 554"/>
                  <a:gd name="T1" fmla="*/ 87 h 176"/>
                  <a:gd name="T2" fmla="*/ 276 w 554"/>
                  <a:gd name="T3" fmla="*/ 88 h 176"/>
                  <a:gd name="T4" fmla="*/ 0 w 554"/>
                  <a:gd name="T5" fmla="*/ 1 h 176"/>
                  <a:gd name="T6" fmla="*/ 1 w 554"/>
                  <a:gd name="T7" fmla="*/ 0 h 176"/>
                  <a:gd name="T8" fmla="*/ 277 w 554"/>
                  <a:gd name="T9" fmla="*/ 87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4"/>
                  <a:gd name="T16" fmla="*/ 0 h 176"/>
                  <a:gd name="T17" fmla="*/ 554 w 554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4" h="176">
                    <a:moveTo>
                      <a:pt x="554" y="173"/>
                    </a:moveTo>
                    <a:lnTo>
                      <a:pt x="552" y="17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4" y="173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6" name="Freeform 1183"/>
              <p:cNvSpPr>
                <a:spLocks/>
              </p:cNvSpPr>
              <p:nvPr/>
            </p:nvSpPr>
            <p:spPr bwMode="auto">
              <a:xfrm>
                <a:off x="2955" y="2264"/>
                <a:ext cx="277" cy="88"/>
              </a:xfrm>
              <a:custGeom>
                <a:avLst/>
                <a:gdLst>
                  <a:gd name="T0" fmla="*/ 277 w 553"/>
                  <a:gd name="T1" fmla="*/ 87 h 177"/>
                  <a:gd name="T2" fmla="*/ 275 w 553"/>
                  <a:gd name="T3" fmla="*/ 88 h 177"/>
                  <a:gd name="T4" fmla="*/ 0 w 553"/>
                  <a:gd name="T5" fmla="*/ 1 h 177"/>
                  <a:gd name="T6" fmla="*/ 1 w 553"/>
                  <a:gd name="T7" fmla="*/ 0 h 177"/>
                  <a:gd name="T8" fmla="*/ 277 w 553"/>
                  <a:gd name="T9" fmla="*/ 87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77"/>
                  <a:gd name="T17" fmla="*/ 553 w 553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77">
                    <a:moveTo>
                      <a:pt x="553" y="175"/>
                    </a:moveTo>
                    <a:lnTo>
                      <a:pt x="550" y="177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3" y="175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7" name="Freeform 1184"/>
              <p:cNvSpPr>
                <a:spLocks/>
              </p:cNvSpPr>
              <p:nvPr/>
            </p:nvSpPr>
            <p:spPr bwMode="auto">
              <a:xfrm>
                <a:off x="2955" y="2265"/>
                <a:ext cx="275" cy="88"/>
              </a:xfrm>
              <a:custGeom>
                <a:avLst/>
                <a:gdLst>
                  <a:gd name="T0" fmla="*/ 275 w 552"/>
                  <a:gd name="T1" fmla="*/ 87 h 178"/>
                  <a:gd name="T2" fmla="*/ 274 w 552"/>
                  <a:gd name="T3" fmla="*/ 88 h 178"/>
                  <a:gd name="T4" fmla="*/ 0 w 552"/>
                  <a:gd name="T5" fmla="*/ 1 h 178"/>
                  <a:gd name="T6" fmla="*/ 1 w 552"/>
                  <a:gd name="T7" fmla="*/ 0 h 178"/>
                  <a:gd name="T8" fmla="*/ 275 w 552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8"/>
                  <a:gd name="T17" fmla="*/ 552 w 552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8">
                    <a:moveTo>
                      <a:pt x="552" y="175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5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8" name="Freeform 1185"/>
              <p:cNvSpPr>
                <a:spLocks/>
              </p:cNvSpPr>
              <p:nvPr/>
            </p:nvSpPr>
            <p:spPr bwMode="auto">
              <a:xfrm>
                <a:off x="2954" y="2265"/>
                <a:ext cx="276" cy="89"/>
              </a:xfrm>
              <a:custGeom>
                <a:avLst/>
                <a:gdLst>
                  <a:gd name="T0" fmla="*/ 276 w 552"/>
                  <a:gd name="T1" fmla="*/ 88 h 178"/>
                  <a:gd name="T2" fmla="*/ 275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6 w 552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8"/>
                  <a:gd name="T17" fmla="*/ 552 w 552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8">
                    <a:moveTo>
                      <a:pt x="552" y="176"/>
                    </a:moveTo>
                    <a:lnTo>
                      <a:pt x="550" y="17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19" name="Freeform 1186"/>
              <p:cNvSpPr>
                <a:spLocks/>
              </p:cNvSpPr>
              <p:nvPr/>
            </p:nvSpPr>
            <p:spPr bwMode="auto">
              <a:xfrm>
                <a:off x="2953" y="2267"/>
                <a:ext cx="276" cy="88"/>
              </a:xfrm>
              <a:custGeom>
                <a:avLst/>
                <a:gdLst>
                  <a:gd name="T0" fmla="*/ 276 w 551"/>
                  <a:gd name="T1" fmla="*/ 88 h 176"/>
                  <a:gd name="T2" fmla="*/ 275 w 551"/>
                  <a:gd name="T3" fmla="*/ 88 h 176"/>
                  <a:gd name="T4" fmla="*/ 0 w 551"/>
                  <a:gd name="T5" fmla="*/ 1 h 176"/>
                  <a:gd name="T6" fmla="*/ 1 w 551"/>
                  <a:gd name="T7" fmla="*/ 0 h 176"/>
                  <a:gd name="T8" fmla="*/ 276 w 551"/>
                  <a:gd name="T9" fmla="*/ 88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76"/>
                  <a:gd name="T17" fmla="*/ 551 w 551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76">
                    <a:moveTo>
                      <a:pt x="551" y="175"/>
                    </a:moveTo>
                    <a:lnTo>
                      <a:pt x="550" y="17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551" y="175"/>
                    </a:lnTo>
                    <a:close/>
                  </a:path>
                </a:pathLst>
              </a:custGeom>
              <a:solidFill>
                <a:srgbClr val="C0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0" name="Freeform 1187"/>
              <p:cNvSpPr>
                <a:spLocks/>
              </p:cNvSpPr>
              <p:nvPr/>
            </p:nvSpPr>
            <p:spPr bwMode="auto">
              <a:xfrm>
                <a:off x="2949" y="2268"/>
                <a:ext cx="279" cy="94"/>
              </a:xfrm>
              <a:custGeom>
                <a:avLst/>
                <a:gdLst>
                  <a:gd name="T0" fmla="*/ 279 w 559"/>
                  <a:gd name="T1" fmla="*/ 87 h 187"/>
                  <a:gd name="T2" fmla="*/ 275 w 559"/>
                  <a:gd name="T3" fmla="*/ 94 h 187"/>
                  <a:gd name="T4" fmla="*/ 0 w 559"/>
                  <a:gd name="T5" fmla="*/ 6 h 187"/>
                  <a:gd name="T6" fmla="*/ 4 w 559"/>
                  <a:gd name="T7" fmla="*/ 0 h 187"/>
                  <a:gd name="T8" fmla="*/ 279 w 559"/>
                  <a:gd name="T9" fmla="*/ 87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9"/>
                  <a:gd name="T16" fmla="*/ 0 h 187"/>
                  <a:gd name="T17" fmla="*/ 559 w 559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9" h="187">
                    <a:moveTo>
                      <a:pt x="559" y="174"/>
                    </a:moveTo>
                    <a:lnTo>
                      <a:pt x="550" y="187"/>
                    </a:lnTo>
                    <a:lnTo>
                      <a:pt x="0" y="11"/>
                    </a:lnTo>
                    <a:lnTo>
                      <a:pt x="9" y="0"/>
                    </a:lnTo>
                    <a:lnTo>
                      <a:pt x="559" y="174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1" name="Freeform 1188"/>
              <p:cNvSpPr>
                <a:spLocks/>
              </p:cNvSpPr>
              <p:nvPr/>
            </p:nvSpPr>
            <p:spPr bwMode="auto">
              <a:xfrm>
                <a:off x="2952" y="2268"/>
                <a:ext cx="276" cy="89"/>
              </a:xfrm>
              <a:custGeom>
                <a:avLst/>
                <a:gdLst>
                  <a:gd name="T0" fmla="*/ 276 w 552"/>
                  <a:gd name="T1" fmla="*/ 87 h 178"/>
                  <a:gd name="T2" fmla="*/ 275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6 w 552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8"/>
                  <a:gd name="T17" fmla="*/ 552 w 552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8">
                    <a:moveTo>
                      <a:pt x="552" y="174"/>
                    </a:moveTo>
                    <a:lnTo>
                      <a:pt x="550" y="178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4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2" name="Freeform 1189"/>
              <p:cNvSpPr>
                <a:spLocks/>
              </p:cNvSpPr>
              <p:nvPr/>
            </p:nvSpPr>
            <p:spPr bwMode="auto">
              <a:xfrm>
                <a:off x="2951" y="2269"/>
                <a:ext cx="276" cy="89"/>
              </a:xfrm>
              <a:custGeom>
                <a:avLst/>
                <a:gdLst>
                  <a:gd name="T0" fmla="*/ 276 w 552"/>
                  <a:gd name="T1" fmla="*/ 89 h 178"/>
                  <a:gd name="T2" fmla="*/ 275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6 w 552"/>
                  <a:gd name="T9" fmla="*/ 89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8"/>
                  <a:gd name="T17" fmla="*/ 552 w 552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8">
                    <a:moveTo>
                      <a:pt x="552" y="177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7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3" name="Freeform 1190"/>
              <p:cNvSpPr>
                <a:spLocks/>
              </p:cNvSpPr>
              <p:nvPr/>
            </p:nvSpPr>
            <p:spPr bwMode="auto">
              <a:xfrm>
                <a:off x="2950" y="2270"/>
                <a:ext cx="276" cy="88"/>
              </a:xfrm>
              <a:custGeom>
                <a:avLst/>
                <a:gdLst>
                  <a:gd name="T0" fmla="*/ 276 w 551"/>
                  <a:gd name="T1" fmla="*/ 87 h 178"/>
                  <a:gd name="T2" fmla="*/ 275 w 551"/>
                  <a:gd name="T3" fmla="*/ 88 h 178"/>
                  <a:gd name="T4" fmla="*/ 0 w 551"/>
                  <a:gd name="T5" fmla="*/ 1 h 178"/>
                  <a:gd name="T6" fmla="*/ 1 w 551"/>
                  <a:gd name="T7" fmla="*/ 0 h 178"/>
                  <a:gd name="T8" fmla="*/ 276 w 551"/>
                  <a:gd name="T9" fmla="*/ 87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78"/>
                  <a:gd name="T17" fmla="*/ 551 w 551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78">
                    <a:moveTo>
                      <a:pt x="551" y="176"/>
                    </a:moveTo>
                    <a:lnTo>
                      <a:pt x="550" y="17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551" y="176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4" name="Freeform 1191"/>
              <p:cNvSpPr>
                <a:spLocks/>
              </p:cNvSpPr>
              <p:nvPr/>
            </p:nvSpPr>
            <p:spPr bwMode="auto">
              <a:xfrm>
                <a:off x="2950" y="2271"/>
                <a:ext cx="275" cy="89"/>
              </a:xfrm>
              <a:custGeom>
                <a:avLst/>
                <a:gdLst>
                  <a:gd name="T0" fmla="*/ 275 w 550"/>
                  <a:gd name="T1" fmla="*/ 88 h 178"/>
                  <a:gd name="T2" fmla="*/ 275 w 550"/>
                  <a:gd name="T3" fmla="*/ 89 h 178"/>
                  <a:gd name="T4" fmla="*/ 0 w 550"/>
                  <a:gd name="T5" fmla="*/ 1 h 178"/>
                  <a:gd name="T6" fmla="*/ 0 w 550"/>
                  <a:gd name="T7" fmla="*/ 0 h 178"/>
                  <a:gd name="T8" fmla="*/ 275 w 550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78"/>
                  <a:gd name="T17" fmla="*/ 550 w 550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78">
                    <a:moveTo>
                      <a:pt x="550" y="175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0" y="175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5" name="Freeform 1192"/>
              <p:cNvSpPr>
                <a:spLocks/>
              </p:cNvSpPr>
              <p:nvPr/>
            </p:nvSpPr>
            <p:spPr bwMode="auto">
              <a:xfrm>
                <a:off x="2950" y="2272"/>
                <a:ext cx="275" cy="89"/>
              </a:xfrm>
              <a:custGeom>
                <a:avLst/>
                <a:gdLst>
                  <a:gd name="T0" fmla="*/ 275 w 552"/>
                  <a:gd name="T1" fmla="*/ 88 h 178"/>
                  <a:gd name="T2" fmla="*/ 274 w 552"/>
                  <a:gd name="T3" fmla="*/ 89 h 178"/>
                  <a:gd name="T4" fmla="*/ 0 w 552"/>
                  <a:gd name="T5" fmla="*/ 1 h 178"/>
                  <a:gd name="T6" fmla="*/ 1 w 552"/>
                  <a:gd name="T7" fmla="*/ 0 h 178"/>
                  <a:gd name="T8" fmla="*/ 275 w 552"/>
                  <a:gd name="T9" fmla="*/ 8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8"/>
                  <a:gd name="T17" fmla="*/ 552 w 552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8">
                    <a:moveTo>
                      <a:pt x="552" y="176"/>
                    </a:moveTo>
                    <a:lnTo>
                      <a:pt x="550" y="17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6" name="Freeform 1193"/>
              <p:cNvSpPr>
                <a:spLocks/>
              </p:cNvSpPr>
              <p:nvPr/>
            </p:nvSpPr>
            <p:spPr bwMode="auto">
              <a:xfrm>
                <a:off x="2949" y="2273"/>
                <a:ext cx="276" cy="89"/>
              </a:xfrm>
              <a:custGeom>
                <a:avLst/>
                <a:gdLst>
                  <a:gd name="T0" fmla="*/ 276 w 552"/>
                  <a:gd name="T1" fmla="*/ 88 h 177"/>
                  <a:gd name="T2" fmla="*/ 275 w 552"/>
                  <a:gd name="T3" fmla="*/ 89 h 177"/>
                  <a:gd name="T4" fmla="*/ 0 w 552"/>
                  <a:gd name="T5" fmla="*/ 1 h 177"/>
                  <a:gd name="T6" fmla="*/ 1 w 552"/>
                  <a:gd name="T7" fmla="*/ 0 h 177"/>
                  <a:gd name="T8" fmla="*/ 276 w 552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77"/>
                  <a:gd name="T17" fmla="*/ 552 w 552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77">
                    <a:moveTo>
                      <a:pt x="552" y="176"/>
                    </a:moveTo>
                    <a:lnTo>
                      <a:pt x="550" y="177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7" name="Freeform 1194"/>
              <p:cNvSpPr>
                <a:spLocks/>
              </p:cNvSpPr>
              <p:nvPr/>
            </p:nvSpPr>
            <p:spPr bwMode="auto">
              <a:xfrm>
                <a:off x="2946" y="2274"/>
                <a:ext cx="278" cy="95"/>
              </a:xfrm>
              <a:custGeom>
                <a:avLst/>
                <a:gdLst>
                  <a:gd name="T0" fmla="*/ 278 w 555"/>
                  <a:gd name="T1" fmla="*/ 88 h 191"/>
                  <a:gd name="T2" fmla="*/ 275 w 555"/>
                  <a:gd name="T3" fmla="*/ 95 h 191"/>
                  <a:gd name="T4" fmla="*/ 0 w 555"/>
                  <a:gd name="T5" fmla="*/ 7 h 191"/>
                  <a:gd name="T6" fmla="*/ 3 w 555"/>
                  <a:gd name="T7" fmla="*/ 0 h 191"/>
                  <a:gd name="T8" fmla="*/ 278 w 555"/>
                  <a:gd name="T9" fmla="*/ 88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91"/>
                  <a:gd name="T17" fmla="*/ 555 w 555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91">
                    <a:moveTo>
                      <a:pt x="555" y="176"/>
                    </a:moveTo>
                    <a:lnTo>
                      <a:pt x="549" y="191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555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8" name="Freeform 1195"/>
              <p:cNvSpPr>
                <a:spLocks/>
              </p:cNvSpPr>
              <p:nvPr/>
            </p:nvSpPr>
            <p:spPr bwMode="auto">
              <a:xfrm>
                <a:off x="2949" y="2274"/>
                <a:ext cx="275" cy="89"/>
              </a:xfrm>
              <a:custGeom>
                <a:avLst/>
                <a:gdLst>
                  <a:gd name="T0" fmla="*/ 275 w 550"/>
                  <a:gd name="T1" fmla="*/ 87 h 180"/>
                  <a:gd name="T2" fmla="*/ 275 w 550"/>
                  <a:gd name="T3" fmla="*/ 89 h 180"/>
                  <a:gd name="T4" fmla="*/ 0 w 550"/>
                  <a:gd name="T5" fmla="*/ 2 h 180"/>
                  <a:gd name="T6" fmla="*/ 0 w 550"/>
                  <a:gd name="T7" fmla="*/ 0 h 180"/>
                  <a:gd name="T8" fmla="*/ 275 w 550"/>
                  <a:gd name="T9" fmla="*/ 8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0"/>
                  <a:gd name="T17" fmla="*/ 550 w 550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0">
                    <a:moveTo>
                      <a:pt x="550" y="176"/>
                    </a:moveTo>
                    <a:lnTo>
                      <a:pt x="549" y="18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29" name="Freeform 1196"/>
              <p:cNvSpPr>
                <a:spLocks/>
              </p:cNvSpPr>
              <p:nvPr/>
            </p:nvSpPr>
            <p:spPr bwMode="auto">
              <a:xfrm>
                <a:off x="2948" y="2275"/>
                <a:ext cx="275" cy="89"/>
              </a:xfrm>
              <a:custGeom>
                <a:avLst/>
                <a:gdLst>
                  <a:gd name="T0" fmla="*/ 275 w 550"/>
                  <a:gd name="T1" fmla="*/ 88 h 177"/>
                  <a:gd name="T2" fmla="*/ 275 w 550"/>
                  <a:gd name="T3" fmla="*/ 89 h 177"/>
                  <a:gd name="T4" fmla="*/ 0 w 550"/>
                  <a:gd name="T5" fmla="*/ 1 h 177"/>
                  <a:gd name="T6" fmla="*/ 1 w 550"/>
                  <a:gd name="T7" fmla="*/ 0 h 177"/>
                  <a:gd name="T8" fmla="*/ 275 w 550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77"/>
                  <a:gd name="T17" fmla="*/ 550 w 550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77">
                    <a:moveTo>
                      <a:pt x="550" y="176"/>
                    </a:moveTo>
                    <a:lnTo>
                      <a:pt x="550" y="17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0" name="Freeform 1197"/>
              <p:cNvSpPr>
                <a:spLocks/>
              </p:cNvSpPr>
              <p:nvPr/>
            </p:nvSpPr>
            <p:spPr bwMode="auto">
              <a:xfrm>
                <a:off x="2947" y="2276"/>
                <a:ext cx="276" cy="90"/>
              </a:xfrm>
              <a:custGeom>
                <a:avLst/>
                <a:gdLst>
                  <a:gd name="T0" fmla="*/ 276 w 552"/>
                  <a:gd name="T1" fmla="*/ 88 h 180"/>
                  <a:gd name="T2" fmla="*/ 275 w 552"/>
                  <a:gd name="T3" fmla="*/ 90 h 180"/>
                  <a:gd name="T4" fmla="*/ 0 w 552"/>
                  <a:gd name="T5" fmla="*/ 1 h 180"/>
                  <a:gd name="T6" fmla="*/ 1 w 552"/>
                  <a:gd name="T7" fmla="*/ 0 h 180"/>
                  <a:gd name="T8" fmla="*/ 276 w 552"/>
                  <a:gd name="T9" fmla="*/ 88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80"/>
                  <a:gd name="T17" fmla="*/ 552 w 552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80">
                    <a:moveTo>
                      <a:pt x="552" y="176"/>
                    </a:moveTo>
                    <a:lnTo>
                      <a:pt x="550" y="18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1" name="Freeform 1198"/>
              <p:cNvSpPr>
                <a:spLocks/>
              </p:cNvSpPr>
              <p:nvPr/>
            </p:nvSpPr>
            <p:spPr bwMode="auto">
              <a:xfrm>
                <a:off x="2947" y="2277"/>
                <a:ext cx="275" cy="90"/>
              </a:xfrm>
              <a:custGeom>
                <a:avLst/>
                <a:gdLst>
                  <a:gd name="T0" fmla="*/ 275 w 550"/>
                  <a:gd name="T1" fmla="*/ 89 h 179"/>
                  <a:gd name="T2" fmla="*/ 275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9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79"/>
                  <a:gd name="T17" fmla="*/ 550 w 550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79">
                    <a:moveTo>
                      <a:pt x="550" y="178"/>
                    </a:moveTo>
                    <a:lnTo>
                      <a:pt x="550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8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2" name="Freeform 1199"/>
              <p:cNvSpPr>
                <a:spLocks/>
              </p:cNvSpPr>
              <p:nvPr/>
            </p:nvSpPr>
            <p:spPr bwMode="auto">
              <a:xfrm>
                <a:off x="2946" y="2279"/>
                <a:ext cx="276" cy="89"/>
              </a:xfrm>
              <a:custGeom>
                <a:avLst/>
                <a:gdLst>
                  <a:gd name="T0" fmla="*/ 276 w 552"/>
                  <a:gd name="T1" fmla="*/ 87 h 180"/>
                  <a:gd name="T2" fmla="*/ 275 w 552"/>
                  <a:gd name="T3" fmla="*/ 89 h 180"/>
                  <a:gd name="T4" fmla="*/ 0 w 552"/>
                  <a:gd name="T5" fmla="*/ 1 h 180"/>
                  <a:gd name="T6" fmla="*/ 1 w 552"/>
                  <a:gd name="T7" fmla="*/ 0 h 180"/>
                  <a:gd name="T8" fmla="*/ 276 w 552"/>
                  <a:gd name="T9" fmla="*/ 8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80"/>
                  <a:gd name="T17" fmla="*/ 552 w 552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80">
                    <a:moveTo>
                      <a:pt x="552" y="176"/>
                    </a:moveTo>
                    <a:lnTo>
                      <a:pt x="550" y="18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52" y="176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3" name="Freeform 1200"/>
              <p:cNvSpPr>
                <a:spLocks/>
              </p:cNvSpPr>
              <p:nvPr/>
            </p:nvSpPr>
            <p:spPr bwMode="auto">
              <a:xfrm>
                <a:off x="2946" y="2279"/>
                <a:ext cx="275" cy="90"/>
              </a:xfrm>
              <a:custGeom>
                <a:avLst/>
                <a:gdLst>
                  <a:gd name="T0" fmla="*/ 275 w 550"/>
                  <a:gd name="T1" fmla="*/ 89 h 179"/>
                  <a:gd name="T2" fmla="*/ 275 w 550"/>
                  <a:gd name="T3" fmla="*/ 90 h 179"/>
                  <a:gd name="T4" fmla="*/ 0 w 550"/>
                  <a:gd name="T5" fmla="*/ 2 h 179"/>
                  <a:gd name="T6" fmla="*/ 0 w 550"/>
                  <a:gd name="T7" fmla="*/ 0 h 179"/>
                  <a:gd name="T8" fmla="*/ 275 w 550"/>
                  <a:gd name="T9" fmla="*/ 89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79"/>
                  <a:gd name="T17" fmla="*/ 550 w 550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79">
                    <a:moveTo>
                      <a:pt x="550" y="178"/>
                    </a:moveTo>
                    <a:lnTo>
                      <a:pt x="549" y="17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78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4" name="Freeform 1201"/>
              <p:cNvSpPr>
                <a:spLocks/>
              </p:cNvSpPr>
              <p:nvPr/>
            </p:nvSpPr>
            <p:spPr bwMode="auto">
              <a:xfrm>
                <a:off x="2944" y="2281"/>
                <a:ext cx="276" cy="97"/>
              </a:xfrm>
              <a:custGeom>
                <a:avLst/>
                <a:gdLst>
                  <a:gd name="T0" fmla="*/ 276 w 553"/>
                  <a:gd name="T1" fmla="*/ 88 h 193"/>
                  <a:gd name="T2" fmla="*/ 275 w 553"/>
                  <a:gd name="T3" fmla="*/ 97 h 193"/>
                  <a:gd name="T4" fmla="*/ 0 w 553"/>
                  <a:gd name="T5" fmla="*/ 7 h 193"/>
                  <a:gd name="T6" fmla="*/ 2 w 553"/>
                  <a:gd name="T7" fmla="*/ 0 h 193"/>
                  <a:gd name="T8" fmla="*/ 276 w 553"/>
                  <a:gd name="T9" fmla="*/ 88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93"/>
                  <a:gd name="T17" fmla="*/ 553 w 553"/>
                  <a:gd name="T18" fmla="*/ 193 h 1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93">
                    <a:moveTo>
                      <a:pt x="553" y="176"/>
                    </a:moveTo>
                    <a:lnTo>
                      <a:pt x="550" y="193"/>
                    </a:lnTo>
                    <a:lnTo>
                      <a:pt x="0" y="14"/>
                    </a:lnTo>
                    <a:lnTo>
                      <a:pt x="4" y="0"/>
                    </a:lnTo>
                    <a:lnTo>
                      <a:pt x="553" y="17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5" name="Freeform 1202"/>
              <p:cNvSpPr>
                <a:spLocks/>
              </p:cNvSpPr>
              <p:nvPr/>
            </p:nvSpPr>
            <p:spPr bwMode="auto">
              <a:xfrm>
                <a:off x="2945" y="2281"/>
                <a:ext cx="275" cy="92"/>
              </a:xfrm>
              <a:custGeom>
                <a:avLst/>
                <a:gdLst>
                  <a:gd name="T0" fmla="*/ 275 w 550"/>
                  <a:gd name="T1" fmla="*/ 88 h 185"/>
                  <a:gd name="T2" fmla="*/ 274 w 550"/>
                  <a:gd name="T3" fmla="*/ 92 h 185"/>
                  <a:gd name="T4" fmla="*/ 0 w 550"/>
                  <a:gd name="T5" fmla="*/ 3 h 185"/>
                  <a:gd name="T6" fmla="*/ 1 w 550"/>
                  <a:gd name="T7" fmla="*/ 0 h 185"/>
                  <a:gd name="T8" fmla="*/ 275 w 550"/>
                  <a:gd name="T9" fmla="*/ 88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5"/>
                  <a:gd name="T17" fmla="*/ 550 w 550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5">
                    <a:moveTo>
                      <a:pt x="550" y="176"/>
                    </a:moveTo>
                    <a:lnTo>
                      <a:pt x="548" y="185"/>
                    </a:lnTo>
                    <a:lnTo>
                      <a:pt x="0" y="7"/>
                    </a:lnTo>
                    <a:lnTo>
                      <a:pt x="1" y="0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6" name="Freeform 1203"/>
              <p:cNvSpPr>
                <a:spLocks/>
              </p:cNvSpPr>
              <p:nvPr/>
            </p:nvSpPr>
            <p:spPr bwMode="auto">
              <a:xfrm>
                <a:off x="2944" y="2284"/>
                <a:ext cx="276" cy="94"/>
              </a:xfrm>
              <a:custGeom>
                <a:avLst/>
                <a:gdLst>
                  <a:gd name="T0" fmla="*/ 276 w 551"/>
                  <a:gd name="T1" fmla="*/ 90 h 186"/>
                  <a:gd name="T2" fmla="*/ 275 w 551"/>
                  <a:gd name="T3" fmla="*/ 94 h 186"/>
                  <a:gd name="T4" fmla="*/ 0 w 551"/>
                  <a:gd name="T5" fmla="*/ 4 h 186"/>
                  <a:gd name="T6" fmla="*/ 2 w 551"/>
                  <a:gd name="T7" fmla="*/ 0 h 186"/>
                  <a:gd name="T8" fmla="*/ 276 w 551"/>
                  <a:gd name="T9" fmla="*/ 90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86"/>
                  <a:gd name="T17" fmla="*/ 551 w 551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86">
                    <a:moveTo>
                      <a:pt x="551" y="178"/>
                    </a:moveTo>
                    <a:lnTo>
                      <a:pt x="550" y="186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551" y="178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7" name="Freeform 1204"/>
              <p:cNvSpPr>
                <a:spLocks/>
              </p:cNvSpPr>
              <p:nvPr/>
            </p:nvSpPr>
            <p:spPr bwMode="auto">
              <a:xfrm>
                <a:off x="2944" y="2288"/>
                <a:ext cx="275" cy="98"/>
              </a:xfrm>
              <a:custGeom>
                <a:avLst/>
                <a:gdLst>
                  <a:gd name="T0" fmla="*/ 275 w 550"/>
                  <a:gd name="T1" fmla="*/ 90 h 196"/>
                  <a:gd name="T2" fmla="*/ 274 w 550"/>
                  <a:gd name="T3" fmla="*/ 98 h 196"/>
                  <a:gd name="T4" fmla="*/ 0 w 550"/>
                  <a:gd name="T5" fmla="*/ 8 h 196"/>
                  <a:gd name="T6" fmla="*/ 0 w 550"/>
                  <a:gd name="T7" fmla="*/ 0 h 196"/>
                  <a:gd name="T8" fmla="*/ 275 w 550"/>
                  <a:gd name="T9" fmla="*/ 90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96"/>
                  <a:gd name="T17" fmla="*/ 550 w 550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96">
                    <a:moveTo>
                      <a:pt x="550" y="179"/>
                    </a:moveTo>
                    <a:lnTo>
                      <a:pt x="548" y="196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550" y="179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8" name="Freeform 1205"/>
              <p:cNvSpPr>
                <a:spLocks/>
              </p:cNvSpPr>
              <p:nvPr/>
            </p:nvSpPr>
            <p:spPr bwMode="auto">
              <a:xfrm>
                <a:off x="2944" y="2288"/>
                <a:ext cx="275" cy="94"/>
              </a:xfrm>
              <a:custGeom>
                <a:avLst/>
                <a:gdLst>
                  <a:gd name="T0" fmla="*/ 275 w 550"/>
                  <a:gd name="T1" fmla="*/ 90 h 187"/>
                  <a:gd name="T2" fmla="*/ 274 w 550"/>
                  <a:gd name="T3" fmla="*/ 94 h 187"/>
                  <a:gd name="T4" fmla="*/ 0 w 550"/>
                  <a:gd name="T5" fmla="*/ 4 h 187"/>
                  <a:gd name="T6" fmla="*/ 0 w 550"/>
                  <a:gd name="T7" fmla="*/ 0 h 187"/>
                  <a:gd name="T8" fmla="*/ 275 w 550"/>
                  <a:gd name="T9" fmla="*/ 9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7"/>
                  <a:gd name="T17" fmla="*/ 550 w 550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7">
                    <a:moveTo>
                      <a:pt x="550" y="179"/>
                    </a:moveTo>
                    <a:lnTo>
                      <a:pt x="548" y="18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550" y="179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39" name="Freeform 1206"/>
              <p:cNvSpPr>
                <a:spLocks/>
              </p:cNvSpPr>
              <p:nvPr/>
            </p:nvSpPr>
            <p:spPr bwMode="auto">
              <a:xfrm>
                <a:off x="2944" y="2292"/>
                <a:ext cx="274" cy="94"/>
              </a:xfrm>
              <a:custGeom>
                <a:avLst/>
                <a:gdLst>
                  <a:gd name="T0" fmla="*/ 274 w 548"/>
                  <a:gd name="T1" fmla="*/ 90 h 188"/>
                  <a:gd name="T2" fmla="*/ 274 w 548"/>
                  <a:gd name="T3" fmla="*/ 94 h 188"/>
                  <a:gd name="T4" fmla="*/ 0 w 548"/>
                  <a:gd name="T5" fmla="*/ 4 h 188"/>
                  <a:gd name="T6" fmla="*/ 0 w 548"/>
                  <a:gd name="T7" fmla="*/ 0 h 188"/>
                  <a:gd name="T8" fmla="*/ 274 w 548"/>
                  <a:gd name="T9" fmla="*/ 90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8"/>
                  <a:gd name="T16" fmla="*/ 0 h 188"/>
                  <a:gd name="T17" fmla="*/ 548 w 548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8" h="188">
                    <a:moveTo>
                      <a:pt x="548" y="179"/>
                    </a:moveTo>
                    <a:lnTo>
                      <a:pt x="548" y="18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548" y="179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0" name="Freeform 1207"/>
              <p:cNvSpPr>
                <a:spLocks/>
              </p:cNvSpPr>
              <p:nvPr/>
            </p:nvSpPr>
            <p:spPr bwMode="auto">
              <a:xfrm>
                <a:off x="2944" y="2296"/>
                <a:ext cx="275" cy="98"/>
              </a:xfrm>
              <a:custGeom>
                <a:avLst/>
                <a:gdLst>
                  <a:gd name="T0" fmla="*/ 274 w 550"/>
                  <a:gd name="T1" fmla="*/ 90 h 196"/>
                  <a:gd name="T2" fmla="*/ 275 w 550"/>
                  <a:gd name="T3" fmla="*/ 98 h 196"/>
                  <a:gd name="T4" fmla="*/ 0 w 550"/>
                  <a:gd name="T5" fmla="*/ 7 h 196"/>
                  <a:gd name="T6" fmla="*/ 0 w 550"/>
                  <a:gd name="T7" fmla="*/ 0 h 196"/>
                  <a:gd name="T8" fmla="*/ 274 w 550"/>
                  <a:gd name="T9" fmla="*/ 90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96"/>
                  <a:gd name="T17" fmla="*/ 550 w 550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96">
                    <a:moveTo>
                      <a:pt x="548" y="180"/>
                    </a:moveTo>
                    <a:lnTo>
                      <a:pt x="550" y="196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548" y="180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1" name="Freeform 1208"/>
              <p:cNvSpPr>
                <a:spLocks/>
              </p:cNvSpPr>
              <p:nvPr/>
            </p:nvSpPr>
            <p:spPr bwMode="auto">
              <a:xfrm>
                <a:off x="2944" y="2296"/>
                <a:ext cx="274" cy="92"/>
              </a:xfrm>
              <a:custGeom>
                <a:avLst/>
                <a:gdLst>
                  <a:gd name="T0" fmla="*/ 274 w 548"/>
                  <a:gd name="T1" fmla="*/ 90 h 185"/>
                  <a:gd name="T2" fmla="*/ 274 w 548"/>
                  <a:gd name="T3" fmla="*/ 92 h 185"/>
                  <a:gd name="T4" fmla="*/ 0 w 548"/>
                  <a:gd name="T5" fmla="*/ 2 h 185"/>
                  <a:gd name="T6" fmla="*/ 0 w 548"/>
                  <a:gd name="T7" fmla="*/ 0 h 185"/>
                  <a:gd name="T8" fmla="*/ 274 w 548"/>
                  <a:gd name="T9" fmla="*/ 90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8"/>
                  <a:gd name="T16" fmla="*/ 0 h 185"/>
                  <a:gd name="T17" fmla="*/ 548 w 548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8" h="185">
                    <a:moveTo>
                      <a:pt x="548" y="180"/>
                    </a:moveTo>
                    <a:lnTo>
                      <a:pt x="548" y="18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48" y="180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2" name="Freeform 1209"/>
              <p:cNvSpPr>
                <a:spLocks/>
              </p:cNvSpPr>
              <p:nvPr/>
            </p:nvSpPr>
            <p:spPr bwMode="auto">
              <a:xfrm>
                <a:off x="2944" y="2298"/>
                <a:ext cx="274" cy="92"/>
              </a:xfrm>
              <a:custGeom>
                <a:avLst/>
                <a:gdLst>
                  <a:gd name="T0" fmla="*/ 274 w 548"/>
                  <a:gd name="T1" fmla="*/ 91 h 184"/>
                  <a:gd name="T2" fmla="*/ 274 w 548"/>
                  <a:gd name="T3" fmla="*/ 92 h 184"/>
                  <a:gd name="T4" fmla="*/ 0 w 548"/>
                  <a:gd name="T5" fmla="*/ 1 h 184"/>
                  <a:gd name="T6" fmla="*/ 0 w 548"/>
                  <a:gd name="T7" fmla="*/ 0 h 184"/>
                  <a:gd name="T8" fmla="*/ 274 w 548"/>
                  <a:gd name="T9" fmla="*/ 91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8"/>
                  <a:gd name="T16" fmla="*/ 0 h 184"/>
                  <a:gd name="T17" fmla="*/ 548 w 548"/>
                  <a:gd name="T18" fmla="*/ 184 h 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8" h="184">
                    <a:moveTo>
                      <a:pt x="548" y="181"/>
                    </a:moveTo>
                    <a:lnTo>
                      <a:pt x="548" y="18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3" name="Freeform 1210"/>
              <p:cNvSpPr>
                <a:spLocks/>
              </p:cNvSpPr>
              <p:nvPr/>
            </p:nvSpPr>
            <p:spPr bwMode="auto">
              <a:xfrm>
                <a:off x="2944" y="2299"/>
                <a:ext cx="275" cy="93"/>
              </a:xfrm>
              <a:custGeom>
                <a:avLst/>
                <a:gdLst>
                  <a:gd name="T0" fmla="*/ 274 w 550"/>
                  <a:gd name="T1" fmla="*/ 91 h 186"/>
                  <a:gd name="T2" fmla="*/ 275 w 550"/>
                  <a:gd name="T3" fmla="*/ 93 h 186"/>
                  <a:gd name="T4" fmla="*/ 0 w 550"/>
                  <a:gd name="T5" fmla="*/ 3 h 186"/>
                  <a:gd name="T6" fmla="*/ 0 w 550"/>
                  <a:gd name="T7" fmla="*/ 0 h 186"/>
                  <a:gd name="T8" fmla="*/ 274 w 550"/>
                  <a:gd name="T9" fmla="*/ 91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6"/>
                  <a:gd name="T17" fmla="*/ 550 w 55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6">
                    <a:moveTo>
                      <a:pt x="548" y="181"/>
                    </a:moveTo>
                    <a:lnTo>
                      <a:pt x="550" y="186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4" name="Freeform 1211"/>
              <p:cNvSpPr>
                <a:spLocks/>
              </p:cNvSpPr>
              <p:nvPr/>
            </p:nvSpPr>
            <p:spPr bwMode="auto">
              <a:xfrm>
                <a:off x="2944" y="2302"/>
                <a:ext cx="275" cy="92"/>
              </a:xfrm>
              <a:custGeom>
                <a:avLst/>
                <a:gdLst>
                  <a:gd name="T0" fmla="*/ 275 w 550"/>
                  <a:gd name="T1" fmla="*/ 91 h 184"/>
                  <a:gd name="T2" fmla="*/ 275 w 550"/>
                  <a:gd name="T3" fmla="*/ 92 h 184"/>
                  <a:gd name="T4" fmla="*/ 0 w 550"/>
                  <a:gd name="T5" fmla="*/ 1 h 184"/>
                  <a:gd name="T6" fmla="*/ 0 w 550"/>
                  <a:gd name="T7" fmla="*/ 0 h 184"/>
                  <a:gd name="T8" fmla="*/ 275 w 550"/>
                  <a:gd name="T9" fmla="*/ 91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4"/>
                  <a:gd name="T17" fmla="*/ 550 w 550"/>
                  <a:gd name="T18" fmla="*/ 184 h 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4">
                    <a:moveTo>
                      <a:pt x="550" y="181"/>
                    </a:moveTo>
                    <a:lnTo>
                      <a:pt x="550" y="18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5" name="Freeform 1212"/>
              <p:cNvSpPr>
                <a:spLocks/>
              </p:cNvSpPr>
              <p:nvPr/>
            </p:nvSpPr>
            <p:spPr bwMode="auto">
              <a:xfrm>
                <a:off x="2944" y="2304"/>
                <a:ext cx="276" cy="98"/>
              </a:xfrm>
              <a:custGeom>
                <a:avLst/>
                <a:gdLst>
                  <a:gd name="T0" fmla="*/ 275 w 553"/>
                  <a:gd name="T1" fmla="*/ 91 h 196"/>
                  <a:gd name="T2" fmla="*/ 276 w 553"/>
                  <a:gd name="T3" fmla="*/ 98 h 196"/>
                  <a:gd name="T4" fmla="*/ 1 w 553"/>
                  <a:gd name="T5" fmla="*/ 6 h 196"/>
                  <a:gd name="T6" fmla="*/ 0 w 553"/>
                  <a:gd name="T7" fmla="*/ 0 h 196"/>
                  <a:gd name="T8" fmla="*/ 275 w 553"/>
                  <a:gd name="T9" fmla="*/ 91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3"/>
                  <a:gd name="T16" fmla="*/ 0 h 196"/>
                  <a:gd name="T17" fmla="*/ 553 w 553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3" h="196">
                    <a:moveTo>
                      <a:pt x="550" y="181"/>
                    </a:moveTo>
                    <a:lnTo>
                      <a:pt x="553" y="196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6" name="Freeform 1213"/>
              <p:cNvSpPr>
                <a:spLocks/>
              </p:cNvSpPr>
              <p:nvPr/>
            </p:nvSpPr>
            <p:spPr bwMode="auto">
              <a:xfrm>
                <a:off x="2944" y="2304"/>
                <a:ext cx="275" cy="92"/>
              </a:xfrm>
              <a:custGeom>
                <a:avLst/>
                <a:gdLst>
                  <a:gd name="T0" fmla="*/ 275 w 550"/>
                  <a:gd name="T1" fmla="*/ 90 h 185"/>
                  <a:gd name="T2" fmla="*/ 275 w 550"/>
                  <a:gd name="T3" fmla="*/ 92 h 185"/>
                  <a:gd name="T4" fmla="*/ 1 w 550"/>
                  <a:gd name="T5" fmla="*/ 1 h 185"/>
                  <a:gd name="T6" fmla="*/ 0 w 550"/>
                  <a:gd name="T7" fmla="*/ 0 h 185"/>
                  <a:gd name="T8" fmla="*/ 275 w 550"/>
                  <a:gd name="T9" fmla="*/ 90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5"/>
                  <a:gd name="T17" fmla="*/ 550 w 550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5">
                    <a:moveTo>
                      <a:pt x="550" y="181"/>
                    </a:moveTo>
                    <a:lnTo>
                      <a:pt x="550" y="18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550" y="18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7" name="Freeform 1214"/>
              <p:cNvSpPr>
                <a:spLocks/>
              </p:cNvSpPr>
              <p:nvPr/>
            </p:nvSpPr>
            <p:spPr bwMode="auto">
              <a:xfrm>
                <a:off x="2945" y="2305"/>
                <a:ext cx="275" cy="92"/>
              </a:xfrm>
              <a:custGeom>
                <a:avLst/>
                <a:gdLst>
                  <a:gd name="T0" fmla="*/ 275 w 550"/>
                  <a:gd name="T1" fmla="*/ 91 h 185"/>
                  <a:gd name="T2" fmla="*/ 275 w 550"/>
                  <a:gd name="T3" fmla="*/ 92 h 185"/>
                  <a:gd name="T4" fmla="*/ 0 w 550"/>
                  <a:gd name="T5" fmla="*/ 1 h 185"/>
                  <a:gd name="T6" fmla="*/ 0 w 550"/>
                  <a:gd name="T7" fmla="*/ 0 h 185"/>
                  <a:gd name="T8" fmla="*/ 275 w 550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5"/>
                  <a:gd name="T17" fmla="*/ 550 w 550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5">
                    <a:moveTo>
                      <a:pt x="549" y="182"/>
                    </a:moveTo>
                    <a:lnTo>
                      <a:pt x="550" y="18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9" y="182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8" name="Freeform 1215"/>
              <p:cNvSpPr>
                <a:spLocks/>
              </p:cNvSpPr>
              <p:nvPr/>
            </p:nvSpPr>
            <p:spPr bwMode="auto">
              <a:xfrm>
                <a:off x="2945" y="2306"/>
                <a:ext cx="275" cy="93"/>
              </a:xfrm>
              <a:custGeom>
                <a:avLst/>
                <a:gdLst>
                  <a:gd name="T0" fmla="*/ 275 w 550"/>
                  <a:gd name="T1" fmla="*/ 92 h 186"/>
                  <a:gd name="T2" fmla="*/ 275 w 550"/>
                  <a:gd name="T3" fmla="*/ 93 h 186"/>
                  <a:gd name="T4" fmla="*/ 1 w 550"/>
                  <a:gd name="T5" fmla="*/ 1 h 186"/>
                  <a:gd name="T6" fmla="*/ 0 w 550"/>
                  <a:gd name="T7" fmla="*/ 0 h 186"/>
                  <a:gd name="T8" fmla="*/ 275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6"/>
                  <a:gd name="T17" fmla="*/ 550 w 55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49" name="Freeform 1216"/>
              <p:cNvSpPr>
                <a:spLocks/>
              </p:cNvSpPr>
              <p:nvPr/>
            </p:nvSpPr>
            <p:spPr bwMode="auto">
              <a:xfrm>
                <a:off x="2945" y="2308"/>
                <a:ext cx="275" cy="92"/>
              </a:xfrm>
              <a:custGeom>
                <a:avLst/>
                <a:gdLst>
                  <a:gd name="T0" fmla="*/ 275 w 548"/>
                  <a:gd name="T1" fmla="*/ 91 h 185"/>
                  <a:gd name="T2" fmla="*/ 275 w 548"/>
                  <a:gd name="T3" fmla="*/ 92 h 185"/>
                  <a:gd name="T4" fmla="*/ 0 w 548"/>
                  <a:gd name="T5" fmla="*/ 2 h 185"/>
                  <a:gd name="T6" fmla="*/ 0 w 548"/>
                  <a:gd name="T7" fmla="*/ 0 h 185"/>
                  <a:gd name="T8" fmla="*/ 275 w 548"/>
                  <a:gd name="T9" fmla="*/ 91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8"/>
                  <a:gd name="T16" fmla="*/ 0 h 185"/>
                  <a:gd name="T17" fmla="*/ 548 w 548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8" h="185">
                    <a:moveTo>
                      <a:pt x="548" y="183"/>
                    </a:moveTo>
                    <a:lnTo>
                      <a:pt x="548" y="18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0" name="Freeform 1217"/>
              <p:cNvSpPr>
                <a:spLocks/>
              </p:cNvSpPr>
              <p:nvPr/>
            </p:nvSpPr>
            <p:spPr bwMode="auto">
              <a:xfrm>
                <a:off x="2945" y="2309"/>
                <a:ext cx="275" cy="93"/>
              </a:xfrm>
              <a:custGeom>
                <a:avLst/>
                <a:gdLst>
                  <a:gd name="T0" fmla="*/ 274 w 550"/>
                  <a:gd name="T1" fmla="*/ 91 h 184"/>
                  <a:gd name="T2" fmla="*/ 275 w 550"/>
                  <a:gd name="T3" fmla="*/ 93 h 184"/>
                  <a:gd name="T4" fmla="*/ 0 w 550"/>
                  <a:gd name="T5" fmla="*/ 1 h 184"/>
                  <a:gd name="T6" fmla="*/ 0 w 550"/>
                  <a:gd name="T7" fmla="*/ 0 h 184"/>
                  <a:gd name="T8" fmla="*/ 274 w 550"/>
                  <a:gd name="T9" fmla="*/ 91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4"/>
                  <a:gd name="T17" fmla="*/ 550 w 550"/>
                  <a:gd name="T18" fmla="*/ 184 h 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4">
                    <a:moveTo>
                      <a:pt x="548" y="181"/>
                    </a:moveTo>
                    <a:lnTo>
                      <a:pt x="550" y="18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548" y="181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1" name="Freeform 1218"/>
              <p:cNvSpPr>
                <a:spLocks/>
              </p:cNvSpPr>
              <p:nvPr/>
            </p:nvSpPr>
            <p:spPr bwMode="auto">
              <a:xfrm>
                <a:off x="2945" y="2310"/>
                <a:ext cx="278" cy="98"/>
              </a:xfrm>
              <a:custGeom>
                <a:avLst/>
                <a:gdLst>
                  <a:gd name="T0" fmla="*/ 275 w 555"/>
                  <a:gd name="T1" fmla="*/ 91 h 197"/>
                  <a:gd name="T2" fmla="*/ 278 w 555"/>
                  <a:gd name="T3" fmla="*/ 98 h 197"/>
                  <a:gd name="T4" fmla="*/ 3 w 555"/>
                  <a:gd name="T5" fmla="*/ 7 h 197"/>
                  <a:gd name="T6" fmla="*/ 0 w 555"/>
                  <a:gd name="T7" fmla="*/ 0 h 197"/>
                  <a:gd name="T8" fmla="*/ 275 w 555"/>
                  <a:gd name="T9" fmla="*/ 9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97"/>
                  <a:gd name="T17" fmla="*/ 555 w 555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97">
                    <a:moveTo>
                      <a:pt x="550" y="183"/>
                    </a:moveTo>
                    <a:lnTo>
                      <a:pt x="555" y="197"/>
                    </a:lnTo>
                    <a:lnTo>
                      <a:pt x="6" y="14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2" name="Freeform 1219"/>
              <p:cNvSpPr>
                <a:spLocks/>
              </p:cNvSpPr>
              <p:nvPr/>
            </p:nvSpPr>
            <p:spPr bwMode="auto">
              <a:xfrm>
                <a:off x="2945" y="2310"/>
                <a:ext cx="276" cy="93"/>
              </a:xfrm>
              <a:custGeom>
                <a:avLst/>
                <a:gdLst>
                  <a:gd name="T0" fmla="*/ 275 w 551"/>
                  <a:gd name="T1" fmla="*/ 91 h 187"/>
                  <a:gd name="T2" fmla="*/ 276 w 551"/>
                  <a:gd name="T3" fmla="*/ 93 h 187"/>
                  <a:gd name="T4" fmla="*/ 1 w 551"/>
                  <a:gd name="T5" fmla="*/ 2 h 187"/>
                  <a:gd name="T6" fmla="*/ 0 w 551"/>
                  <a:gd name="T7" fmla="*/ 0 h 187"/>
                  <a:gd name="T8" fmla="*/ 275 w 551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1"/>
                  <a:gd name="T16" fmla="*/ 0 h 187"/>
                  <a:gd name="T17" fmla="*/ 551 w 551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1" h="187">
                    <a:moveTo>
                      <a:pt x="550" y="183"/>
                    </a:moveTo>
                    <a:lnTo>
                      <a:pt x="551" y="18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3" name="Freeform 1220"/>
              <p:cNvSpPr>
                <a:spLocks/>
              </p:cNvSpPr>
              <p:nvPr/>
            </p:nvSpPr>
            <p:spPr bwMode="auto">
              <a:xfrm>
                <a:off x="2946" y="2312"/>
                <a:ext cx="276" cy="93"/>
              </a:xfrm>
              <a:custGeom>
                <a:avLst/>
                <a:gdLst>
                  <a:gd name="T0" fmla="*/ 275 w 552"/>
                  <a:gd name="T1" fmla="*/ 92 h 186"/>
                  <a:gd name="T2" fmla="*/ 276 w 552"/>
                  <a:gd name="T3" fmla="*/ 93 h 186"/>
                  <a:gd name="T4" fmla="*/ 1 w 552"/>
                  <a:gd name="T5" fmla="*/ 1 h 186"/>
                  <a:gd name="T6" fmla="*/ 0 w 552"/>
                  <a:gd name="T7" fmla="*/ 0 h 186"/>
                  <a:gd name="T8" fmla="*/ 275 w 552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86"/>
                  <a:gd name="T17" fmla="*/ 552 w 552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86">
                    <a:moveTo>
                      <a:pt x="550" y="183"/>
                    </a:moveTo>
                    <a:lnTo>
                      <a:pt x="552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4" name="Freeform 1221"/>
              <p:cNvSpPr>
                <a:spLocks/>
              </p:cNvSpPr>
              <p:nvPr/>
            </p:nvSpPr>
            <p:spPr bwMode="auto">
              <a:xfrm>
                <a:off x="2947" y="2314"/>
                <a:ext cx="275" cy="93"/>
              </a:xfrm>
              <a:custGeom>
                <a:avLst/>
                <a:gdLst>
                  <a:gd name="T0" fmla="*/ 275 w 550"/>
                  <a:gd name="T1" fmla="*/ 92 h 186"/>
                  <a:gd name="T2" fmla="*/ 275 w 550"/>
                  <a:gd name="T3" fmla="*/ 93 h 186"/>
                  <a:gd name="T4" fmla="*/ 1 w 550"/>
                  <a:gd name="T5" fmla="*/ 1 h 186"/>
                  <a:gd name="T6" fmla="*/ 0 w 550"/>
                  <a:gd name="T7" fmla="*/ 0 h 186"/>
                  <a:gd name="T8" fmla="*/ 275 w 550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6"/>
                  <a:gd name="T17" fmla="*/ 550 w 55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6">
                    <a:moveTo>
                      <a:pt x="550" y="183"/>
                    </a:moveTo>
                    <a:lnTo>
                      <a:pt x="550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5" name="Freeform 1222"/>
              <p:cNvSpPr>
                <a:spLocks/>
              </p:cNvSpPr>
              <p:nvPr/>
            </p:nvSpPr>
            <p:spPr bwMode="auto">
              <a:xfrm>
                <a:off x="2948" y="2315"/>
                <a:ext cx="275" cy="93"/>
              </a:xfrm>
              <a:custGeom>
                <a:avLst/>
                <a:gdLst>
                  <a:gd name="T0" fmla="*/ 274 w 550"/>
                  <a:gd name="T1" fmla="*/ 91 h 187"/>
                  <a:gd name="T2" fmla="*/ 275 w 550"/>
                  <a:gd name="T3" fmla="*/ 93 h 187"/>
                  <a:gd name="T4" fmla="*/ 1 w 550"/>
                  <a:gd name="T5" fmla="*/ 2 h 187"/>
                  <a:gd name="T6" fmla="*/ 0 w 550"/>
                  <a:gd name="T7" fmla="*/ 0 h 187"/>
                  <a:gd name="T8" fmla="*/ 274 w 550"/>
                  <a:gd name="T9" fmla="*/ 9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0"/>
                  <a:gd name="T16" fmla="*/ 0 h 187"/>
                  <a:gd name="T17" fmla="*/ 550 w 550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0" h="187">
                    <a:moveTo>
                      <a:pt x="548" y="183"/>
                    </a:moveTo>
                    <a:lnTo>
                      <a:pt x="550" y="18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548" y="18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6" name="Freeform 1223"/>
              <p:cNvSpPr>
                <a:spLocks/>
              </p:cNvSpPr>
              <p:nvPr/>
            </p:nvSpPr>
            <p:spPr bwMode="auto">
              <a:xfrm>
                <a:off x="2949" y="2317"/>
                <a:ext cx="278" cy="97"/>
              </a:xfrm>
              <a:custGeom>
                <a:avLst/>
                <a:gdLst>
                  <a:gd name="T0" fmla="*/ 274 w 557"/>
                  <a:gd name="T1" fmla="*/ 92 h 194"/>
                  <a:gd name="T2" fmla="*/ 278 w 557"/>
                  <a:gd name="T3" fmla="*/ 97 h 194"/>
                  <a:gd name="T4" fmla="*/ 3 w 557"/>
                  <a:gd name="T5" fmla="*/ 5 h 194"/>
                  <a:gd name="T6" fmla="*/ 0 w 557"/>
                  <a:gd name="T7" fmla="*/ 0 h 194"/>
                  <a:gd name="T8" fmla="*/ 274 w 557"/>
                  <a:gd name="T9" fmla="*/ 92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7"/>
                  <a:gd name="T16" fmla="*/ 0 h 194"/>
                  <a:gd name="T17" fmla="*/ 557 w 557"/>
                  <a:gd name="T18" fmla="*/ 194 h 1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7" h="194">
                    <a:moveTo>
                      <a:pt x="549" y="183"/>
                    </a:moveTo>
                    <a:lnTo>
                      <a:pt x="557" y="194"/>
                    </a:lnTo>
                    <a:lnTo>
                      <a:pt x="7" y="10"/>
                    </a:lnTo>
                    <a:lnTo>
                      <a:pt x="0" y="0"/>
                    </a:lnTo>
                    <a:lnTo>
                      <a:pt x="549" y="18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7" name="Freeform 1224"/>
              <p:cNvSpPr>
                <a:spLocks/>
              </p:cNvSpPr>
              <p:nvPr/>
            </p:nvSpPr>
            <p:spPr bwMode="auto">
              <a:xfrm>
                <a:off x="2949" y="2317"/>
                <a:ext cx="276" cy="93"/>
              </a:xfrm>
              <a:custGeom>
                <a:avLst/>
                <a:gdLst>
                  <a:gd name="T0" fmla="*/ 275 w 552"/>
                  <a:gd name="T1" fmla="*/ 92 h 186"/>
                  <a:gd name="T2" fmla="*/ 276 w 552"/>
                  <a:gd name="T3" fmla="*/ 93 h 186"/>
                  <a:gd name="T4" fmla="*/ 1 w 552"/>
                  <a:gd name="T5" fmla="*/ 1 h 186"/>
                  <a:gd name="T6" fmla="*/ 0 w 552"/>
                  <a:gd name="T7" fmla="*/ 0 h 186"/>
                  <a:gd name="T8" fmla="*/ 275 w 552"/>
                  <a:gd name="T9" fmla="*/ 92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86"/>
                  <a:gd name="T17" fmla="*/ 552 w 552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86">
                    <a:moveTo>
                      <a:pt x="549" y="183"/>
                    </a:moveTo>
                    <a:lnTo>
                      <a:pt x="552" y="18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549" y="183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8" name="Freeform 1225"/>
              <p:cNvSpPr>
                <a:spLocks/>
              </p:cNvSpPr>
              <p:nvPr/>
            </p:nvSpPr>
            <p:spPr bwMode="auto">
              <a:xfrm>
                <a:off x="2950" y="2319"/>
                <a:ext cx="275" cy="93"/>
              </a:xfrm>
              <a:custGeom>
                <a:avLst/>
                <a:gdLst>
                  <a:gd name="T0" fmla="*/ 274 w 552"/>
                  <a:gd name="T1" fmla="*/ 91 h 188"/>
                  <a:gd name="T2" fmla="*/ 275 w 552"/>
                  <a:gd name="T3" fmla="*/ 93 h 188"/>
                  <a:gd name="T4" fmla="*/ 1 w 552"/>
                  <a:gd name="T5" fmla="*/ 1 h 188"/>
                  <a:gd name="T6" fmla="*/ 0 w 552"/>
                  <a:gd name="T7" fmla="*/ 0 h 188"/>
                  <a:gd name="T8" fmla="*/ 274 w 552"/>
                  <a:gd name="T9" fmla="*/ 91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88"/>
                  <a:gd name="T17" fmla="*/ 552 w 552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88">
                    <a:moveTo>
                      <a:pt x="550" y="183"/>
                    </a:moveTo>
                    <a:lnTo>
                      <a:pt x="552" y="188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550" y="18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59" name="Freeform 1226"/>
              <p:cNvSpPr>
                <a:spLocks/>
              </p:cNvSpPr>
              <p:nvPr/>
            </p:nvSpPr>
            <p:spPr bwMode="auto">
              <a:xfrm>
                <a:off x="2951" y="2320"/>
                <a:ext cx="276" cy="94"/>
              </a:xfrm>
              <a:custGeom>
                <a:avLst/>
                <a:gdLst>
                  <a:gd name="T0" fmla="*/ 275 w 552"/>
                  <a:gd name="T1" fmla="*/ 93 h 188"/>
                  <a:gd name="T2" fmla="*/ 276 w 552"/>
                  <a:gd name="T3" fmla="*/ 94 h 188"/>
                  <a:gd name="T4" fmla="*/ 1 w 552"/>
                  <a:gd name="T5" fmla="*/ 2 h 188"/>
                  <a:gd name="T6" fmla="*/ 0 w 552"/>
                  <a:gd name="T7" fmla="*/ 0 h 188"/>
                  <a:gd name="T8" fmla="*/ 275 w 552"/>
                  <a:gd name="T9" fmla="*/ 93 h 1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188"/>
                  <a:gd name="T17" fmla="*/ 552 w 552"/>
                  <a:gd name="T18" fmla="*/ 188 h 1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188">
                    <a:moveTo>
                      <a:pt x="549" y="185"/>
                    </a:moveTo>
                    <a:lnTo>
                      <a:pt x="552" y="188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549" y="185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0" name="Freeform 1227"/>
              <p:cNvSpPr>
                <a:spLocks/>
              </p:cNvSpPr>
              <p:nvPr/>
            </p:nvSpPr>
            <p:spPr bwMode="auto">
              <a:xfrm>
                <a:off x="2952" y="2322"/>
                <a:ext cx="280" cy="96"/>
              </a:xfrm>
              <a:custGeom>
                <a:avLst/>
                <a:gdLst>
                  <a:gd name="T0" fmla="*/ 275 w 560"/>
                  <a:gd name="T1" fmla="*/ 92 h 192"/>
                  <a:gd name="T2" fmla="*/ 280 w 560"/>
                  <a:gd name="T3" fmla="*/ 96 h 192"/>
                  <a:gd name="T4" fmla="*/ 5 w 560"/>
                  <a:gd name="T5" fmla="*/ 4 h 192"/>
                  <a:gd name="T6" fmla="*/ 0 w 560"/>
                  <a:gd name="T7" fmla="*/ 0 h 192"/>
                  <a:gd name="T8" fmla="*/ 275 w 560"/>
                  <a:gd name="T9" fmla="*/ 92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0"/>
                  <a:gd name="T16" fmla="*/ 0 h 192"/>
                  <a:gd name="T17" fmla="*/ 560 w 560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0" h="192">
                    <a:moveTo>
                      <a:pt x="550" y="184"/>
                    </a:moveTo>
                    <a:lnTo>
                      <a:pt x="560" y="192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1" name="Freeform 1228"/>
              <p:cNvSpPr>
                <a:spLocks/>
              </p:cNvSpPr>
              <p:nvPr/>
            </p:nvSpPr>
            <p:spPr bwMode="auto">
              <a:xfrm>
                <a:off x="2952" y="2322"/>
                <a:ext cx="278" cy="94"/>
              </a:xfrm>
              <a:custGeom>
                <a:avLst/>
                <a:gdLst>
                  <a:gd name="T0" fmla="*/ 275 w 555"/>
                  <a:gd name="T1" fmla="*/ 92 h 187"/>
                  <a:gd name="T2" fmla="*/ 278 w 555"/>
                  <a:gd name="T3" fmla="*/ 94 h 187"/>
                  <a:gd name="T4" fmla="*/ 3 w 555"/>
                  <a:gd name="T5" fmla="*/ 2 h 187"/>
                  <a:gd name="T6" fmla="*/ 0 w 555"/>
                  <a:gd name="T7" fmla="*/ 0 h 187"/>
                  <a:gd name="T8" fmla="*/ 275 w 555"/>
                  <a:gd name="T9" fmla="*/ 92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87"/>
                  <a:gd name="T17" fmla="*/ 555 w 555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87">
                    <a:moveTo>
                      <a:pt x="550" y="184"/>
                    </a:moveTo>
                    <a:lnTo>
                      <a:pt x="555" y="187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2" name="Freeform 1229"/>
              <p:cNvSpPr>
                <a:spLocks/>
              </p:cNvSpPr>
              <p:nvPr/>
            </p:nvSpPr>
            <p:spPr bwMode="auto">
              <a:xfrm>
                <a:off x="2955" y="2324"/>
                <a:ext cx="277" cy="94"/>
              </a:xfrm>
              <a:custGeom>
                <a:avLst/>
                <a:gdLst>
                  <a:gd name="T0" fmla="*/ 275 w 555"/>
                  <a:gd name="T1" fmla="*/ 92 h 189"/>
                  <a:gd name="T2" fmla="*/ 277 w 555"/>
                  <a:gd name="T3" fmla="*/ 94 h 189"/>
                  <a:gd name="T4" fmla="*/ 2 w 555"/>
                  <a:gd name="T5" fmla="*/ 2 h 189"/>
                  <a:gd name="T6" fmla="*/ 0 w 555"/>
                  <a:gd name="T7" fmla="*/ 0 h 189"/>
                  <a:gd name="T8" fmla="*/ 275 w 555"/>
                  <a:gd name="T9" fmla="*/ 92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5"/>
                  <a:gd name="T16" fmla="*/ 0 h 189"/>
                  <a:gd name="T17" fmla="*/ 555 w 555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5" h="189">
                    <a:moveTo>
                      <a:pt x="550" y="184"/>
                    </a:moveTo>
                    <a:lnTo>
                      <a:pt x="555" y="18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3" name="Freeform 1230"/>
              <p:cNvSpPr>
                <a:spLocks/>
              </p:cNvSpPr>
              <p:nvPr/>
            </p:nvSpPr>
            <p:spPr bwMode="auto">
              <a:xfrm>
                <a:off x="2957" y="2326"/>
                <a:ext cx="280" cy="96"/>
              </a:xfrm>
              <a:custGeom>
                <a:avLst/>
                <a:gdLst>
                  <a:gd name="T0" fmla="*/ 275 w 560"/>
                  <a:gd name="T1" fmla="*/ 92 h 191"/>
                  <a:gd name="T2" fmla="*/ 280 w 560"/>
                  <a:gd name="T3" fmla="*/ 96 h 191"/>
                  <a:gd name="T4" fmla="*/ 5 w 560"/>
                  <a:gd name="T5" fmla="*/ 3 h 191"/>
                  <a:gd name="T6" fmla="*/ 0 w 560"/>
                  <a:gd name="T7" fmla="*/ 0 h 191"/>
                  <a:gd name="T8" fmla="*/ 275 w 560"/>
                  <a:gd name="T9" fmla="*/ 92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0"/>
                  <a:gd name="T16" fmla="*/ 0 h 191"/>
                  <a:gd name="T17" fmla="*/ 560 w 560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0" h="191">
                    <a:moveTo>
                      <a:pt x="550" y="184"/>
                    </a:moveTo>
                    <a:lnTo>
                      <a:pt x="560" y="191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550" y="184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4" name="Freeform 1231"/>
              <p:cNvSpPr>
                <a:spLocks/>
              </p:cNvSpPr>
              <p:nvPr/>
            </p:nvSpPr>
            <p:spPr bwMode="auto">
              <a:xfrm>
                <a:off x="2981" y="2254"/>
                <a:ext cx="283" cy="88"/>
              </a:xfrm>
              <a:custGeom>
                <a:avLst/>
                <a:gdLst>
                  <a:gd name="T0" fmla="*/ 283 w 565"/>
                  <a:gd name="T1" fmla="*/ 88 h 177"/>
                  <a:gd name="T2" fmla="*/ 276 w 565"/>
                  <a:gd name="T3" fmla="*/ 86 h 177"/>
                  <a:gd name="T4" fmla="*/ 0 w 565"/>
                  <a:gd name="T5" fmla="*/ 0 h 177"/>
                  <a:gd name="T6" fmla="*/ 5 w 565"/>
                  <a:gd name="T7" fmla="*/ 2 h 177"/>
                  <a:gd name="T8" fmla="*/ 283 w 565"/>
                  <a:gd name="T9" fmla="*/ 88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5"/>
                  <a:gd name="T16" fmla="*/ 0 h 177"/>
                  <a:gd name="T17" fmla="*/ 565 w 565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5" h="177">
                    <a:moveTo>
                      <a:pt x="565" y="177"/>
                    </a:moveTo>
                    <a:lnTo>
                      <a:pt x="552" y="173"/>
                    </a:lnTo>
                    <a:lnTo>
                      <a:pt x="0" y="0"/>
                    </a:lnTo>
                    <a:lnTo>
                      <a:pt x="10" y="4"/>
                    </a:lnTo>
                    <a:lnTo>
                      <a:pt x="565" y="177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5" name="Freeform 1232"/>
              <p:cNvSpPr>
                <a:spLocks/>
              </p:cNvSpPr>
              <p:nvPr/>
            </p:nvSpPr>
            <p:spPr bwMode="auto">
              <a:xfrm>
                <a:off x="2974" y="2254"/>
                <a:ext cx="283" cy="86"/>
              </a:xfrm>
              <a:custGeom>
                <a:avLst/>
                <a:gdLst>
                  <a:gd name="T0" fmla="*/ 283 w 565"/>
                  <a:gd name="T1" fmla="*/ 86 h 173"/>
                  <a:gd name="T2" fmla="*/ 277 w 565"/>
                  <a:gd name="T3" fmla="*/ 86 h 173"/>
                  <a:gd name="T4" fmla="*/ 0 w 565"/>
                  <a:gd name="T5" fmla="*/ 0 h 173"/>
                  <a:gd name="T6" fmla="*/ 7 w 565"/>
                  <a:gd name="T7" fmla="*/ 0 h 173"/>
                  <a:gd name="T8" fmla="*/ 283 w 565"/>
                  <a:gd name="T9" fmla="*/ 86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5"/>
                  <a:gd name="T16" fmla="*/ 0 h 173"/>
                  <a:gd name="T17" fmla="*/ 565 w 565"/>
                  <a:gd name="T18" fmla="*/ 173 h 1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5" h="173">
                    <a:moveTo>
                      <a:pt x="565" y="173"/>
                    </a:moveTo>
                    <a:lnTo>
                      <a:pt x="553" y="173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565" y="173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66" name="Freeform 1233"/>
              <p:cNvSpPr>
                <a:spLocks/>
              </p:cNvSpPr>
              <p:nvPr/>
            </p:nvSpPr>
            <p:spPr bwMode="auto">
              <a:xfrm>
                <a:off x="3218" y="2340"/>
                <a:ext cx="65" cy="82"/>
              </a:xfrm>
              <a:custGeom>
                <a:avLst/>
                <a:gdLst>
                  <a:gd name="T0" fmla="*/ 33 w 129"/>
                  <a:gd name="T1" fmla="*/ 0 h 165"/>
                  <a:gd name="T2" fmla="*/ 27 w 129"/>
                  <a:gd name="T3" fmla="*/ 2 h 165"/>
                  <a:gd name="T4" fmla="*/ 20 w 129"/>
                  <a:gd name="T5" fmla="*/ 5 h 165"/>
                  <a:gd name="T6" fmla="*/ 15 w 129"/>
                  <a:gd name="T7" fmla="*/ 9 h 165"/>
                  <a:gd name="T8" fmla="*/ 10 w 129"/>
                  <a:gd name="T9" fmla="*/ 15 h 165"/>
                  <a:gd name="T10" fmla="*/ 6 w 129"/>
                  <a:gd name="T11" fmla="*/ 21 h 165"/>
                  <a:gd name="T12" fmla="*/ 3 w 129"/>
                  <a:gd name="T13" fmla="*/ 29 h 165"/>
                  <a:gd name="T14" fmla="*/ 1 w 129"/>
                  <a:gd name="T15" fmla="*/ 37 h 165"/>
                  <a:gd name="T16" fmla="*/ 0 w 129"/>
                  <a:gd name="T17" fmla="*/ 46 h 165"/>
                  <a:gd name="T18" fmla="*/ 1 w 129"/>
                  <a:gd name="T19" fmla="*/ 54 h 165"/>
                  <a:gd name="T20" fmla="*/ 3 w 129"/>
                  <a:gd name="T21" fmla="*/ 61 h 165"/>
                  <a:gd name="T22" fmla="*/ 5 w 129"/>
                  <a:gd name="T23" fmla="*/ 68 h 165"/>
                  <a:gd name="T24" fmla="*/ 9 w 129"/>
                  <a:gd name="T25" fmla="*/ 74 h 165"/>
                  <a:gd name="T26" fmla="*/ 14 w 129"/>
                  <a:gd name="T27" fmla="*/ 78 h 165"/>
                  <a:gd name="T28" fmla="*/ 19 w 129"/>
                  <a:gd name="T29" fmla="*/ 81 h 165"/>
                  <a:gd name="T30" fmla="*/ 26 w 129"/>
                  <a:gd name="T31" fmla="*/ 82 h 165"/>
                  <a:gd name="T32" fmla="*/ 32 w 129"/>
                  <a:gd name="T33" fmla="*/ 82 h 165"/>
                  <a:gd name="T34" fmla="*/ 38 w 129"/>
                  <a:gd name="T35" fmla="*/ 80 h 165"/>
                  <a:gd name="T36" fmla="*/ 44 w 129"/>
                  <a:gd name="T37" fmla="*/ 77 h 165"/>
                  <a:gd name="T38" fmla="*/ 50 w 129"/>
                  <a:gd name="T39" fmla="*/ 72 h 165"/>
                  <a:gd name="T40" fmla="*/ 55 w 129"/>
                  <a:gd name="T41" fmla="*/ 66 h 165"/>
                  <a:gd name="T42" fmla="*/ 59 w 129"/>
                  <a:gd name="T43" fmla="*/ 60 h 165"/>
                  <a:gd name="T44" fmla="*/ 62 w 129"/>
                  <a:gd name="T45" fmla="*/ 52 h 165"/>
                  <a:gd name="T46" fmla="*/ 64 w 129"/>
                  <a:gd name="T47" fmla="*/ 45 h 165"/>
                  <a:gd name="T48" fmla="*/ 65 w 129"/>
                  <a:gd name="T49" fmla="*/ 36 h 165"/>
                  <a:gd name="T50" fmla="*/ 64 w 129"/>
                  <a:gd name="T51" fmla="*/ 28 h 165"/>
                  <a:gd name="T52" fmla="*/ 62 w 129"/>
                  <a:gd name="T53" fmla="*/ 21 h 165"/>
                  <a:gd name="T54" fmla="*/ 59 w 129"/>
                  <a:gd name="T55" fmla="*/ 14 h 165"/>
                  <a:gd name="T56" fmla="*/ 56 w 129"/>
                  <a:gd name="T57" fmla="*/ 8 h 165"/>
                  <a:gd name="T58" fmla="*/ 51 w 129"/>
                  <a:gd name="T59" fmla="*/ 4 h 165"/>
                  <a:gd name="T60" fmla="*/ 46 w 129"/>
                  <a:gd name="T61" fmla="*/ 2 h 165"/>
                  <a:gd name="T62" fmla="*/ 39 w 129"/>
                  <a:gd name="T63" fmla="*/ 0 h 165"/>
                  <a:gd name="T64" fmla="*/ 33 w 129"/>
                  <a:gd name="T65" fmla="*/ 0 h 16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29"/>
                  <a:gd name="T100" fmla="*/ 0 h 165"/>
                  <a:gd name="T101" fmla="*/ 129 w 129"/>
                  <a:gd name="T102" fmla="*/ 165 h 16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29" h="165">
                    <a:moveTo>
                      <a:pt x="66" y="0"/>
                    </a:moveTo>
                    <a:lnTo>
                      <a:pt x="53" y="4"/>
                    </a:lnTo>
                    <a:lnTo>
                      <a:pt x="40" y="10"/>
                    </a:lnTo>
                    <a:lnTo>
                      <a:pt x="30" y="19"/>
                    </a:lnTo>
                    <a:lnTo>
                      <a:pt x="20" y="30"/>
                    </a:lnTo>
                    <a:lnTo>
                      <a:pt x="11" y="43"/>
                    </a:lnTo>
                    <a:lnTo>
                      <a:pt x="5" y="58"/>
                    </a:lnTo>
                    <a:lnTo>
                      <a:pt x="2" y="75"/>
                    </a:lnTo>
                    <a:lnTo>
                      <a:pt x="0" y="92"/>
                    </a:lnTo>
                    <a:lnTo>
                      <a:pt x="2" y="108"/>
                    </a:lnTo>
                    <a:lnTo>
                      <a:pt x="5" y="123"/>
                    </a:lnTo>
                    <a:lnTo>
                      <a:pt x="10" y="137"/>
                    </a:lnTo>
                    <a:lnTo>
                      <a:pt x="18" y="148"/>
                    </a:lnTo>
                    <a:lnTo>
                      <a:pt x="28" y="156"/>
                    </a:lnTo>
                    <a:lnTo>
                      <a:pt x="38" y="163"/>
                    </a:lnTo>
                    <a:lnTo>
                      <a:pt x="51" y="165"/>
                    </a:lnTo>
                    <a:lnTo>
                      <a:pt x="63" y="165"/>
                    </a:lnTo>
                    <a:lnTo>
                      <a:pt x="76" y="161"/>
                    </a:lnTo>
                    <a:lnTo>
                      <a:pt x="88" y="155"/>
                    </a:lnTo>
                    <a:lnTo>
                      <a:pt x="100" y="145"/>
                    </a:lnTo>
                    <a:lnTo>
                      <a:pt x="110" y="133"/>
                    </a:lnTo>
                    <a:lnTo>
                      <a:pt x="118" y="120"/>
                    </a:lnTo>
                    <a:lnTo>
                      <a:pt x="123" y="105"/>
                    </a:lnTo>
                    <a:lnTo>
                      <a:pt x="128" y="90"/>
                    </a:lnTo>
                    <a:lnTo>
                      <a:pt x="129" y="73"/>
                    </a:lnTo>
                    <a:lnTo>
                      <a:pt x="128" y="57"/>
                    </a:lnTo>
                    <a:lnTo>
                      <a:pt x="124" y="42"/>
                    </a:lnTo>
                    <a:lnTo>
                      <a:pt x="118" y="29"/>
                    </a:lnTo>
                    <a:lnTo>
                      <a:pt x="111" y="17"/>
                    </a:lnTo>
                    <a:lnTo>
                      <a:pt x="101" y="9"/>
                    </a:lnTo>
                    <a:lnTo>
                      <a:pt x="91" y="4"/>
                    </a:lnTo>
                    <a:lnTo>
                      <a:pt x="78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C3C3C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83" name="Group 1234"/>
            <p:cNvGrpSpPr>
              <a:grpSpLocks/>
            </p:cNvGrpSpPr>
            <p:nvPr/>
          </p:nvGrpSpPr>
          <p:grpSpPr bwMode="auto">
            <a:xfrm>
              <a:off x="3057" y="2243"/>
              <a:ext cx="300" cy="239"/>
              <a:chOff x="3057" y="2243"/>
              <a:chExt cx="300" cy="239"/>
            </a:xfrm>
          </p:grpSpPr>
          <p:sp>
            <p:nvSpPr>
              <p:cNvPr id="40375" name="Freeform 1235"/>
              <p:cNvSpPr>
                <a:spLocks/>
              </p:cNvSpPr>
              <p:nvPr/>
            </p:nvSpPr>
            <p:spPr bwMode="auto">
              <a:xfrm>
                <a:off x="3115" y="2245"/>
                <a:ext cx="183" cy="57"/>
              </a:xfrm>
              <a:custGeom>
                <a:avLst/>
                <a:gdLst>
                  <a:gd name="T0" fmla="*/ 183 w 365"/>
                  <a:gd name="T1" fmla="*/ 55 h 115"/>
                  <a:gd name="T2" fmla="*/ 176 w 365"/>
                  <a:gd name="T3" fmla="*/ 57 h 115"/>
                  <a:gd name="T4" fmla="*/ 0 w 365"/>
                  <a:gd name="T5" fmla="*/ 2 h 115"/>
                  <a:gd name="T6" fmla="*/ 7 w 365"/>
                  <a:gd name="T7" fmla="*/ 0 h 115"/>
                  <a:gd name="T8" fmla="*/ 183 w 365"/>
                  <a:gd name="T9" fmla="*/ 55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5"/>
                  <a:gd name="T16" fmla="*/ 0 h 115"/>
                  <a:gd name="T17" fmla="*/ 365 w 36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5" h="115">
                    <a:moveTo>
                      <a:pt x="365" y="110"/>
                    </a:moveTo>
                    <a:lnTo>
                      <a:pt x="352" y="115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365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76" name="Freeform 1236"/>
              <p:cNvSpPr>
                <a:spLocks/>
              </p:cNvSpPr>
              <p:nvPr/>
            </p:nvSpPr>
            <p:spPr bwMode="auto">
              <a:xfrm>
                <a:off x="3119" y="2245"/>
                <a:ext cx="179" cy="55"/>
              </a:xfrm>
              <a:custGeom>
                <a:avLst/>
                <a:gdLst>
                  <a:gd name="T0" fmla="*/ 179 w 357"/>
                  <a:gd name="T1" fmla="*/ 54 h 112"/>
                  <a:gd name="T2" fmla="*/ 177 w 357"/>
                  <a:gd name="T3" fmla="*/ 55 h 112"/>
                  <a:gd name="T4" fmla="*/ 0 w 357"/>
                  <a:gd name="T5" fmla="*/ 1 h 112"/>
                  <a:gd name="T6" fmla="*/ 3 w 357"/>
                  <a:gd name="T7" fmla="*/ 0 h 112"/>
                  <a:gd name="T8" fmla="*/ 179 w 357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7"/>
                  <a:gd name="T16" fmla="*/ 0 h 112"/>
                  <a:gd name="T17" fmla="*/ 357 w 357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7" h="112">
                    <a:moveTo>
                      <a:pt x="357" y="110"/>
                    </a:moveTo>
                    <a:lnTo>
                      <a:pt x="354" y="112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357" y="110"/>
                    </a:lnTo>
                    <a:close/>
                  </a:path>
                </a:pathLst>
              </a:custGeom>
              <a:solidFill>
                <a:srgbClr val="984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77" name="Freeform 1237"/>
              <p:cNvSpPr>
                <a:spLocks/>
              </p:cNvSpPr>
              <p:nvPr/>
            </p:nvSpPr>
            <p:spPr bwMode="auto">
              <a:xfrm>
                <a:off x="3117" y="2245"/>
                <a:ext cx="179" cy="56"/>
              </a:xfrm>
              <a:custGeom>
                <a:avLst/>
                <a:gdLst>
                  <a:gd name="T0" fmla="*/ 179 w 357"/>
                  <a:gd name="T1" fmla="*/ 55 h 111"/>
                  <a:gd name="T2" fmla="*/ 176 w 357"/>
                  <a:gd name="T3" fmla="*/ 56 h 111"/>
                  <a:gd name="T4" fmla="*/ 0 w 357"/>
                  <a:gd name="T5" fmla="*/ 1 h 111"/>
                  <a:gd name="T6" fmla="*/ 2 w 357"/>
                  <a:gd name="T7" fmla="*/ 0 h 111"/>
                  <a:gd name="T8" fmla="*/ 179 w 357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7"/>
                  <a:gd name="T16" fmla="*/ 0 h 111"/>
                  <a:gd name="T17" fmla="*/ 357 w 357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7" h="111">
                    <a:moveTo>
                      <a:pt x="357" y="110"/>
                    </a:moveTo>
                    <a:lnTo>
                      <a:pt x="352" y="111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7" y="110"/>
                    </a:lnTo>
                    <a:close/>
                  </a:path>
                </a:pathLst>
              </a:custGeom>
              <a:solidFill>
                <a:srgbClr val="9B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78" name="Freeform 1238"/>
              <p:cNvSpPr>
                <a:spLocks/>
              </p:cNvSpPr>
              <p:nvPr/>
            </p:nvSpPr>
            <p:spPr bwMode="auto">
              <a:xfrm>
                <a:off x="3115" y="2246"/>
                <a:ext cx="179" cy="56"/>
              </a:xfrm>
              <a:custGeom>
                <a:avLst/>
                <a:gdLst>
                  <a:gd name="T0" fmla="*/ 179 w 357"/>
                  <a:gd name="T1" fmla="*/ 55 h 111"/>
                  <a:gd name="T2" fmla="*/ 176 w 357"/>
                  <a:gd name="T3" fmla="*/ 56 h 111"/>
                  <a:gd name="T4" fmla="*/ 0 w 357"/>
                  <a:gd name="T5" fmla="*/ 1 h 111"/>
                  <a:gd name="T6" fmla="*/ 3 w 357"/>
                  <a:gd name="T7" fmla="*/ 0 h 111"/>
                  <a:gd name="T8" fmla="*/ 179 w 357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7"/>
                  <a:gd name="T16" fmla="*/ 0 h 111"/>
                  <a:gd name="T17" fmla="*/ 357 w 357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7" h="111">
                    <a:moveTo>
                      <a:pt x="357" y="109"/>
                    </a:moveTo>
                    <a:lnTo>
                      <a:pt x="352" y="111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357" y="109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79" name="Freeform 1239"/>
              <p:cNvSpPr>
                <a:spLocks/>
              </p:cNvSpPr>
              <p:nvPr/>
            </p:nvSpPr>
            <p:spPr bwMode="auto">
              <a:xfrm>
                <a:off x="3109" y="2247"/>
                <a:ext cx="182" cy="58"/>
              </a:xfrm>
              <a:custGeom>
                <a:avLst/>
                <a:gdLst>
                  <a:gd name="T0" fmla="*/ 182 w 364"/>
                  <a:gd name="T1" fmla="*/ 55 h 116"/>
                  <a:gd name="T2" fmla="*/ 176 w 364"/>
                  <a:gd name="T3" fmla="*/ 58 h 116"/>
                  <a:gd name="T4" fmla="*/ 0 w 364"/>
                  <a:gd name="T5" fmla="*/ 3 h 116"/>
                  <a:gd name="T6" fmla="*/ 6 w 364"/>
                  <a:gd name="T7" fmla="*/ 0 h 116"/>
                  <a:gd name="T8" fmla="*/ 182 w 364"/>
                  <a:gd name="T9" fmla="*/ 55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4"/>
                  <a:gd name="T16" fmla="*/ 0 h 116"/>
                  <a:gd name="T17" fmla="*/ 364 w 36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4" h="116">
                    <a:moveTo>
                      <a:pt x="364" y="110"/>
                    </a:moveTo>
                    <a:lnTo>
                      <a:pt x="352" y="116"/>
                    </a:lnTo>
                    <a:lnTo>
                      <a:pt x="0" y="5"/>
                    </a:lnTo>
                    <a:lnTo>
                      <a:pt x="12" y="0"/>
                    </a:lnTo>
                    <a:lnTo>
                      <a:pt x="364" y="110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0" name="Freeform 1240"/>
              <p:cNvSpPr>
                <a:spLocks/>
              </p:cNvSpPr>
              <p:nvPr/>
            </p:nvSpPr>
            <p:spPr bwMode="auto">
              <a:xfrm>
                <a:off x="3113" y="2247"/>
                <a:ext cx="178" cy="56"/>
              </a:xfrm>
              <a:custGeom>
                <a:avLst/>
                <a:gdLst>
                  <a:gd name="T0" fmla="*/ 178 w 356"/>
                  <a:gd name="T1" fmla="*/ 55 h 111"/>
                  <a:gd name="T2" fmla="*/ 177 w 356"/>
                  <a:gd name="T3" fmla="*/ 56 h 111"/>
                  <a:gd name="T4" fmla="*/ 0 w 356"/>
                  <a:gd name="T5" fmla="*/ 1 h 111"/>
                  <a:gd name="T6" fmla="*/ 2 w 356"/>
                  <a:gd name="T7" fmla="*/ 0 h 111"/>
                  <a:gd name="T8" fmla="*/ 178 w 356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1"/>
                  <a:gd name="T17" fmla="*/ 356 w 356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1">
                    <a:moveTo>
                      <a:pt x="356" y="110"/>
                    </a:moveTo>
                    <a:lnTo>
                      <a:pt x="354" y="11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A3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1" name="Freeform 1241"/>
              <p:cNvSpPr>
                <a:spLocks/>
              </p:cNvSpPr>
              <p:nvPr/>
            </p:nvSpPr>
            <p:spPr bwMode="auto">
              <a:xfrm>
                <a:off x="3112" y="2248"/>
                <a:ext cx="178" cy="56"/>
              </a:xfrm>
              <a:custGeom>
                <a:avLst/>
                <a:gdLst>
                  <a:gd name="T0" fmla="*/ 178 w 357"/>
                  <a:gd name="T1" fmla="*/ 55 h 111"/>
                  <a:gd name="T2" fmla="*/ 177 w 357"/>
                  <a:gd name="T3" fmla="*/ 56 h 111"/>
                  <a:gd name="T4" fmla="*/ 0 w 357"/>
                  <a:gd name="T5" fmla="*/ 1 h 111"/>
                  <a:gd name="T6" fmla="*/ 1 w 357"/>
                  <a:gd name="T7" fmla="*/ 0 h 111"/>
                  <a:gd name="T8" fmla="*/ 178 w 357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7"/>
                  <a:gd name="T16" fmla="*/ 0 h 111"/>
                  <a:gd name="T17" fmla="*/ 357 w 357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7" h="111">
                    <a:moveTo>
                      <a:pt x="357" y="109"/>
                    </a:moveTo>
                    <a:lnTo>
                      <a:pt x="354" y="11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7" y="109"/>
                    </a:lnTo>
                    <a:close/>
                  </a:path>
                </a:pathLst>
              </a:custGeom>
              <a:solidFill>
                <a:srgbClr val="A55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2" name="Freeform 1242"/>
              <p:cNvSpPr>
                <a:spLocks/>
              </p:cNvSpPr>
              <p:nvPr/>
            </p:nvSpPr>
            <p:spPr bwMode="auto">
              <a:xfrm>
                <a:off x="3111" y="2249"/>
                <a:ext cx="178" cy="55"/>
              </a:xfrm>
              <a:custGeom>
                <a:avLst/>
                <a:gdLst>
                  <a:gd name="T0" fmla="*/ 178 w 356"/>
                  <a:gd name="T1" fmla="*/ 54 h 112"/>
                  <a:gd name="T2" fmla="*/ 177 w 356"/>
                  <a:gd name="T3" fmla="*/ 55 h 112"/>
                  <a:gd name="T4" fmla="*/ 0 w 356"/>
                  <a:gd name="T5" fmla="*/ 1 h 112"/>
                  <a:gd name="T6" fmla="*/ 1 w 356"/>
                  <a:gd name="T7" fmla="*/ 0 h 112"/>
                  <a:gd name="T8" fmla="*/ 178 w 356"/>
                  <a:gd name="T9" fmla="*/ 5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2"/>
                  <a:gd name="T17" fmla="*/ 356 w 356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2">
                    <a:moveTo>
                      <a:pt x="356" y="110"/>
                    </a:moveTo>
                    <a:lnTo>
                      <a:pt x="353" y="11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3" name="Freeform 1243"/>
              <p:cNvSpPr>
                <a:spLocks/>
              </p:cNvSpPr>
              <p:nvPr/>
            </p:nvSpPr>
            <p:spPr bwMode="auto">
              <a:xfrm>
                <a:off x="3109" y="2250"/>
                <a:ext cx="178" cy="55"/>
              </a:xfrm>
              <a:custGeom>
                <a:avLst/>
                <a:gdLst>
                  <a:gd name="T0" fmla="*/ 178 w 356"/>
                  <a:gd name="T1" fmla="*/ 55 h 111"/>
                  <a:gd name="T2" fmla="*/ 176 w 356"/>
                  <a:gd name="T3" fmla="*/ 55 h 111"/>
                  <a:gd name="T4" fmla="*/ 0 w 356"/>
                  <a:gd name="T5" fmla="*/ 0 h 111"/>
                  <a:gd name="T6" fmla="*/ 1 w 356"/>
                  <a:gd name="T7" fmla="*/ 0 h 111"/>
                  <a:gd name="T8" fmla="*/ 178 w 356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1"/>
                  <a:gd name="T17" fmla="*/ 356 w 356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1">
                    <a:moveTo>
                      <a:pt x="356" y="110"/>
                    </a:moveTo>
                    <a:lnTo>
                      <a:pt x="352" y="111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56" y="110"/>
                    </a:lnTo>
                    <a:close/>
                  </a:path>
                </a:pathLst>
              </a:custGeom>
              <a:solidFill>
                <a:srgbClr val="AB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4" name="Freeform 1244"/>
              <p:cNvSpPr>
                <a:spLocks/>
              </p:cNvSpPr>
              <p:nvPr/>
            </p:nvSpPr>
            <p:spPr bwMode="auto">
              <a:xfrm>
                <a:off x="3102" y="2250"/>
                <a:ext cx="183" cy="59"/>
              </a:xfrm>
              <a:custGeom>
                <a:avLst/>
                <a:gdLst>
                  <a:gd name="T0" fmla="*/ 183 w 365"/>
                  <a:gd name="T1" fmla="*/ 55 h 120"/>
                  <a:gd name="T2" fmla="*/ 177 w 365"/>
                  <a:gd name="T3" fmla="*/ 59 h 120"/>
                  <a:gd name="T4" fmla="*/ 0 w 365"/>
                  <a:gd name="T5" fmla="*/ 4 h 120"/>
                  <a:gd name="T6" fmla="*/ 7 w 365"/>
                  <a:gd name="T7" fmla="*/ 0 h 120"/>
                  <a:gd name="T8" fmla="*/ 183 w 365"/>
                  <a:gd name="T9" fmla="*/ 55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5"/>
                  <a:gd name="T16" fmla="*/ 0 h 120"/>
                  <a:gd name="T17" fmla="*/ 365 w 365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5" h="120">
                    <a:moveTo>
                      <a:pt x="365" y="111"/>
                    </a:moveTo>
                    <a:lnTo>
                      <a:pt x="354" y="120"/>
                    </a:lnTo>
                    <a:lnTo>
                      <a:pt x="0" y="8"/>
                    </a:lnTo>
                    <a:lnTo>
                      <a:pt x="13" y="0"/>
                    </a:lnTo>
                    <a:lnTo>
                      <a:pt x="365" y="111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5" name="Freeform 1245"/>
              <p:cNvSpPr>
                <a:spLocks/>
              </p:cNvSpPr>
              <p:nvPr/>
            </p:nvSpPr>
            <p:spPr bwMode="auto">
              <a:xfrm>
                <a:off x="3107" y="2250"/>
                <a:ext cx="178" cy="56"/>
              </a:xfrm>
              <a:custGeom>
                <a:avLst/>
                <a:gdLst>
                  <a:gd name="T0" fmla="*/ 178 w 355"/>
                  <a:gd name="T1" fmla="*/ 55 h 113"/>
                  <a:gd name="T2" fmla="*/ 176 w 355"/>
                  <a:gd name="T3" fmla="*/ 56 h 113"/>
                  <a:gd name="T4" fmla="*/ 0 w 355"/>
                  <a:gd name="T5" fmla="*/ 1 h 113"/>
                  <a:gd name="T6" fmla="*/ 2 w 355"/>
                  <a:gd name="T7" fmla="*/ 0 h 113"/>
                  <a:gd name="T8" fmla="*/ 178 w 355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13"/>
                  <a:gd name="T17" fmla="*/ 355 w 355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13">
                    <a:moveTo>
                      <a:pt x="355" y="111"/>
                    </a:moveTo>
                    <a:lnTo>
                      <a:pt x="352" y="113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355" y="111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6" name="Freeform 1246"/>
              <p:cNvSpPr>
                <a:spLocks/>
              </p:cNvSpPr>
              <p:nvPr/>
            </p:nvSpPr>
            <p:spPr bwMode="auto">
              <a:xfrm>
                <a:off x="3106" y="2251"/>
                <a:ext cx="178" cy="57"/>
              </a:xfrm>
              <a:custGeom>
                <a:avLst/>
                <a:gdLst>
                  <a:gd name="T0" fmla="*/ 178 w 355"/>
                  <a:gd name="T1" fmla="*/ 55 h 113"/>
                  <a:gd name="T2" fmla="*/ 176 w 355"/>
                  <a:gd name="T3" fmla="*/ 57 h 113"/>
                  <a:gd name="T4" fmla="*/ 0 w 355"/>
                  <a:gd name="T5" fmla="*/ 1 h 113"/>
                  <a:gd name="T6" fmla="*/ 2 w 355"/>
                  <a:gd name="T7" fmla="*/ 0 h 113"/>
                  <a:gd name="T8" fmla="*/ 178 w 355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13"/>
                  <a:gd name="T17" fmla="*/ 355 w 355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13">
                    <a:moveTo>
                      <a:pt x="355" y="110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5" y="110"/>
                    </a:lnTo>
                    <a:close/>
                  </a:path>
                </a:pathLst>
              </a:custGeom>
              <a:solidFill>
                <a:srgbClr val="B05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7" name="Freeform 1247"/>
              <p:cNvSpPr>
                <a:spLocks/>
              </p:cNvSpPr>
              <p:nvPr/>
            </p:nvSpPr>
            <p:spPr bwMode="auto">
              <a:xfrm>
                <a:off x="3104" y="2252"/>
                <a:ext cx="178" cy="57"/>
              </a:xfrm>
              <a:custGeom>
                <a:avLst/>
                <a:gdLst>
                  <a:gd name="T0" fmla="*/ 178 w 356"/>
                  <a:gd name="T1" fmla="*/ 56 h 113"/>
                  <a:gd name="T2" fmla="*/ 176 w 356"/>
                  <a:gd name="T3" fmla="*/ 57 h 113"/>
                  <a:gd name="T4" fmla="*/ 0 w 356"/>
                  <a:gd name="T5" fmla="*/ 1 h 113"/>
                  <a:gd name="T6" fmla="*/ 2 w 356"/>
                  <a:gd name="T7" fmla="*/ 0 h 113"/>
                  <a:gd name="T8" fmla="*/ 178 w 356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3"/>
                  <a:gd name="T17" fmla="*/ 356 w 356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3">
                    <a:moveTo>
                      <a:pt x="356" y="111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56" y="111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8" name="Freeform 1248"/>
              <p:cNvSpPr>
                <a:spLocks/>
              </p:cNvSpPr>
              <p:nvPr/>
            </p:nvSpPr>
            <p:spPr bwMode="auto">
              <a:xfrm>
                <a:off x="3102" y="2253"/>
                <a:ext cx="178" cy="56"/>
              </a:xfrm>
              <a:custGeom>
                <a:avLst/>
                <a:gdLst>
                  <a:gd name="T0" fmla="*/ 178 w 355"/>
                  <a:gd name="T1" fmla="*/ 55 h 113"/>
                  <a:gd name="T2" fmla="*/ 177 w 355"/>
                  <a:gd name="T3" fmla="*/ 56 h 113"/>
                  <a:gd name="T4" fmla="*/ 0 w 355"/>
                  <a:gd name="T5" fmla="*/ 0 h 113"/>
                  <a:gd name="T6" fmla="*/ 2 w 355"/>
                  <a:gd name="T7" fmla="*/ 0 h 113"/>
                  <a:gd name="T8" fmla="*/ 178 w 355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13"/>
                  <a:gd name="T17" fmla="*/ 355 w 355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13">
                    <a:moveTo>
                      <a:pt x="355" y="111"/>
                    </a:moveTo>
                    <a:lnTo>
                      <a:pt x="354" y="11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5" y="111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89" name="Freeform 1249"/>
              <p:cNvSpPr>
                <a:spLocks/>
              </p:cNvSpPr>
              <p:nvPr/>
            </p:nvSpPr>
            <p:spPr bwMode="auto">
              <a:xfrm>
                <a:off x="3097" y="2254"/>
                <a:ext cx="182" cy="60"/>
              </a:xfrm>
              <a:custGeom>
                <a:avLst/>
                <a:gdLst>
                  <a:gd name="T0" fmla="*/ 182 w 366"/>
                  <a:gd name="T1" fmla="*/ 55 h 122"/>
                  <a:gd name="T2" fmla="*/ 176 w 366"/>
                  <a:gd name="T3" fmla="*/ 60 h 122"/>
                  <a:gd name="T4" fmla="*/ 0 w 366"/>
                  <a:gd name="T5" fmla="*/ 5 h 122"/>
                  <a:gd name="T6" fmla="*/ 6 w 366"/>
                  <a:gd name="T7" fmla="*/ 0 h 122"/>
                  <a:gd name="T8" fmla="*/ 182 w 366"/>
                  <a:gd name="T9" fmla="*/ 55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22"/>
                  <a:gd name="T17" fmla="*/ 366 w 366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22">
                    <a:moveTo>
                      <a:pt x="366" y="112"/>
                    </a:moveTo>
                    <a:lnTo>
                      <a:pt x="354" y="122"/>
                    </a:lnTo>
                    <a:lnTo>
                      <a:pt x="0" y="10"/>
                    </a:lnTo>
                    <a:lnTo>
                      <a:pt x="12" y="0"/>
                    </a:lnTo>
                    <a:lnTo>
                      <a:pt x="366" y="11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0" name="Freeform 1250"/>
              <p:cNvSpPr>
                <a:spLocks/>
              </p:cNvSpPr>
              <p:nvPr/>
            </p:nvSpPr>
            <p:spPr bwMode="auto">
              <a:xfrm>
                <a:off x="3102" y="2254"/>
                <a:ext cx="177" cy="56"/>
              </a:xfrm>
              <a:custGeom>
                <a:avLst/>
                <a:gdLst>
                  <a:gd name="T0" fmla="*/ 177 w 356"/>
                  <a:gd name="T1" fmla="*/ 56 h 113"/>
                  <a:gd name="T2" fmla="*/ 175 w 356"/>
                  <a:gd name="T3" fmla="*/ 56 h 113"/>
                  <a:gd name="T4" fmla="*/ 0 w 356"/>
                  <a:gd name="T5" fmla="*/ 1 h 113"/>
                  <a:gd name="T6" fmla="*/ 1 w 356"/>
                  <a:gd name="T7" fmla="*/ 0 h 113"/>
                  <a:gd name="T8" fmla="*/ 177 w 356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3"/>
                  <a:gd name="T17" fmla="*/ 356 w 356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3">
                    <a:moveTo>
                      <a:pt x="356" y="112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1" name="Freeform 1251"/>
              <p:cNvSpPr>
                <a:spLocks/>
              </p:cNvSpPr>
              <p:nvPr/>
            </p:nvSpPr>
            <p:spPr bwMode="auto">
              <a:xfrm>
                <a:off x="3101" y="2255"/>
                <a:ext cx="177" cy="56"/>
              </a:xfrm>
              <a:custGeom>
                <a:avLst/>
                <a:gdLst>
                  <a:gd name="T0" fmla="*/ 177 w 353"/>
                  <a:gd name="T1" fmla="*/ 55 h 113"/>
                  <a:gd name="T2" fmla="*/ 176 w 353"/>
                  <a:gd name="T3" fmla="*/ 56 h 113"/>
                  <a:gd name="T4" fmla="*/ 0 w 353"/>
                  <a:gd name="T5" fmla="*/ 1 h 113"/>
                  <a:gd name="T6" fmla="*/ 1 w 353"/>
                  <a:gd name="T7" fmla="*/ 0 h 113"/>
                  <a:gd name="T8" fmla="*/ 177 w 353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13"/>
                  <a:gd name="T17" fmla="*/ 353 w 353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13">
                    <a:moveTo>
                      <a:pt x="353" y="111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3" y="111"/>
                    </a:lnTo>
                    <a:close/>
                  </a:path>
                </a:pathLst>
              </a:custGeom>
              <a:solidFill>
                <a:srgbClr val="B9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2" name="Freeform 1252"/>
              <p:cNvSpPr>
                <a:spLocks/>
              </p:cNvSpPr>
              <p:nvPr/>
            </p:nvSpPr>
            <p:spPr bwMode="auto">
              <a:xfrm>
                <a:off x="3099" y="2255"/>
                <a:ext cx="178" cy="58"/>
              </a:xfrm>
              <a:custGeom>
                <a:avLst/>
                <a:gdLst>
                  <a:gd name="T0" fmla="*/ 178 w 356"/>
                  <a:gd name="T1" fmla="*/ 56 h 114"/>
                  <a:gd name="T2" fmla="*/ 177 w 356"/>
                  <a:gd name="T3" fmla="*/ 58 h 114"/>
                  <a:gd name="T4" fmla="*/ 0 w 356"/>
                  <a:gd name="T5" fmla="*/ 1 h 114"/>
                  <a:gd name="T6" fmla="*/ 2 w 356"/>
                  <a:gd name="T7" fmla="*/ 0 h 114"/>
                  <a:gd name="T8" fmla="*/ 178 w 356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4"/>
                  <a:gd name="T17" fmla="*/ 356 w 356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4">
                    <a:moveTo>
                      <a:pt x="356" y="111"/>
                    </a:moveTo>
                    <a:lnTo>
                      <a:pt x="353" y="11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356" y="111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3" name="Freeform 1253"/>
              <p:cNvSpPr>
                <a:spLocks/>
              </p:cNvSpPr>
              <p:nvPr/>
            </p:nvSpPr>
            <p:spPr bwMode="auto">
              <a:xfrm>
                <a:off x="3098" y="2256"/>
                <a:ext cx="177" cy="58"/>
              </a:xfrm>
              <a:custGeom>
                <a:avLst/>
                <a:gdLst>
                  <a:gd name="T0" fmla="*/ 177 w 354"/>
                  <a:gd name="T1" fmla="*/ 57 h 115"/>
                  <a:gd name="T2" fmla="*/ 176 w 354"/>
                  <a:gd name="T3" fmla="*/ 58 h 115"/>
                  <a:gd name="T4" fmla="*/ 0 w 354"/>
                  <a:gd name="T5" fmla="*/ 1 h 115"/>
                  <a:gd name="T6" fmla="*/ 1 w 354"/>
                  <a:gd name="T7" fmla="*/ 0 h 115"/>
                  <a:gd name="T8" fmla="*/ 177 w 354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5"/>
                  <a:gd name="T17" fmla="*/ 354 w 354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BD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4" name="Freeform 1254"/>
              <p:cNvSpPr>
                <a:spLocks/>
              </p:cNvSpPr>
              <p:nvPr/>
            </p:nvSpPr>
            <p:spPr bwMode="auto">
              <a:xfrm>
                <a:off x="3097" y="2257"/>
                <a:ext cx="177" cy="57"/>
              </a:xfrm>
              <a:custGeom>
                <a:avLst/>
                <a:gdLst>
                  <a:gd name="T0" fmla="*/ 177 w 356"/>
                  <a:gd name="T1" fmla="*/ 56 h 115"/>
                  <a:gd name="T2" fmla="*/ 176 w 356"/>
                  <a:gd name="T3" fmla="*/ 57 h 115"/>
                  <a:gd name="T4" fmla="*/ 0 w 356"/>
                  <a:gd name="T5" fmla="*/ 1 h 115"/>
                  <a:gd name="T6" fmla="*/ 2 w 356"/>
                  <a:gd name="T7" fmla="*/ 0 h 115"/>
                  <a:gd name="T8" fmla="*/ 177 w 356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5"/>
                  <a:gd name="T17" fmla="*/ 356 w 356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5">
                    <a:moveTo>
                      <a:pt x="356" y="113"/>
                    </a:moveTo>
                    <a:lnTo>
                      <a:pt x="354" y="115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5" name="Freeform 1255"/>
              <p:cNvSpPr>
                <a:spLocks/>
              </p:cNvSpPr>
              <p:nvPr/>
            </p:nvSpPr>
            <p:spPr bwMode="auto">
              <a:xfrm>
                <a:off x="3092" y="2259"/>
                <a:ext cx="182" cy="60"/>
              </a:xfrm>
              <a:custGeom>
                <a:avLst/>
                <a:gdLst>
                  <a:gd name="T0" fmla="*/ 182 w 364"/>
                  <a:gd name="T1" fmla="*/ 55 h 122"/>
                  <a:gd name="T2" fmla="*/ 177 w 364"/>
                  <a:gd name="T3" fmla="*/ 60 h 122"/>
                  <a:gd name="T4" fmla="*/ 0 w 364"/>
                  <a:gd name="T5" fmla="*/ 5 h 122"/>
                  <a:gd name="T6" fmla="*/ 5 w 364"/>
                  <a:gd name="T7" fmla="*/ 0 h 122"/>
                  <a:gd name="T8" fmla="*/ 182 w 364"/>
                  <a:gd name="T9" fmla="*/ 55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4"/>
                  <a:gd name="T16" fmla="*/ 0 h 122"/>
                  <a:gd name="T17" fmla="*/ 364 w 36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4" h="122">
                    <a:moveTo>
                      <a:pt x="364" y="112"/>
                    </a:moveTo>
                    <a:lnTo>
                      <a:pt x="353" y="122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364" y="112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6" name="Freeform 1256"/>
              <p:cNvSpPr>
                <a:spLocks/>
              </p:cNvSpPr>
              <p:nvPr/>
            </p:nvSpPr>
            <p:spPr bwMode="auto">
              <a:xfrm>
                <a:off x="3096" y="2259"/>
                <a:ext cx="178" cy="56"/>
              </a:xfrm>
              <a:custGeom>
                <a:avLst/>
                <a:gdLst>
                  <a:gd name="T0" fmla="*/ 178 w 355"/>
                  <a:gd name="T1" fmla="*/ 56 h 113"/>
                  <a:gd name="T2" fmla="*/ 176 w 355"/>
                  <a:gd name="T3" fmla="*/ 56 h 113"/>
                  <a:gd name="T4" fmla="*/ 0 w 355"/>
                  <a:gd name="T5" fmla="*/ 1 h 113"/>
                  <a:gd name="T6" fmla="*/ 1 w 355"/>
                  <a:gd name="T7" fmla="*/ 0 h 113"/>
                  <a:gd name="T8" fmla="*/ 178 w 355"/>
                  <a:gd name="T9" fmla="*/ 56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13"/>
                  <a:gd name="T17" fmla="*/ 355 w 355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13">
                    <a:moveTo>
                      <a:pt x="355" y="112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5" y="112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7" name="Freeform 1257"/>
              <p:cNvSpPr>
                <a:spLocks/>
              </p:cNvSpPr>
              <p:nvPr/>
            </p:nvSpPr>
            <p:spPr bwMode="auto">
              <a:xfrm>
                <a:off x="3095" y="2260"/>
                <a:ext cx="177" cy="56"/>
              </a:xfrm>
              <a:custGeom>
                <a:avLst/>
                <a:gdLst>
                  <a:gd name="T0" fmla="*/ 177 w 354"/>
                  <a:gd name="T1" fmla="*/ 55 h 113"/>
                  <a:gd name="T2" fmla="*/ 176 w 354"/>
                  <a:gd name="T3" fmla="*/ 56 h 113"/>
                  <a:gd name="T4" fmla="*/ 0 w 354"/>
                  <a:gd name="T5" fmla="*/ 1 h 113"/>
                  <a:gd name="T6" fmla="*/ 1 w 354"/>
                  <a:gd name="T7" fmla="*/ 0 h 113"/>
                  <a:gd name="T8" fmla="*/ 177 w 354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3"/>
                  <a:gd name="T17" fmla="*/ 354 w 354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3">
                    <a:moveTo>
                      <a:pt x="354" y="111"/>
                    </a:moveTo>
                    <a:lnTo>
                      <a:pt x="352" y="11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8" name="Freeform 1258"/>
              <p:cNvSpPr>
                <a:spLocks/>
              </p:cNvSpPr>
              <p:nvPr/>
            </p:nvSpPr>
            <p:spPr bwMode="auto">
              <a:xfrm>
                <a:off x="3093" y="2260"/>
                <a:ext cx="178" cy="58"/>
              </a:xfrm>
              <a:custGeom>
                <a:avLst/>
                <a:gdLst>
                  <a:gd name="T0" fmla="*/ 178 w 355"/>
                  <a:gd name="T1" fmla="*/ 56 h 114"/>
                  <a:gd name="T2" fmla="*/ 177 w 355"/>
                  <a:gd name="T3" fmla="*/ 58 h 114"/>
                  <a:gd name="T4" fmla="*/ 0 w 355"/>
                  <a:gd name="T5" fmla="*/ 1 h 114"/>
                  <a:gd name="T6" fmla="*/ 2 w 355"/>
                  <a:gd name="T7" fmla="*/ 0 h 114"/>
                  <a:gd name="T8" fmla="*/ 178 w 355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14"/>
                  <a:gd name="T17" fmla="*/ 355 w 355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14">
                    <a:moveTo>
                      <a:pt x="355" y="111"/>
                    </a:moveTo>
                    <a:lnTo>
                      <a:pt x="354" y="114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55" y="111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99" name="Freeform 1259"/>
              <p:cNvSpPr>
                <a:spLocks/>
              </p:cNvSpPr>
              <p:nvPr/>
            </p:nvSpPr>
            <p:spPr bwMode="auto">
              <a:xfrm>
                <a:off x="3092" y="2261"/>
                <a:ext cx="178" cy="58"/>
              </a:xfrm>
              <a:custGeom>
                <a:avLst/>
                <a:gdLst>
                  <a:gd name="T0" fmla="*/ 178 w 356"/>
                  <a:gd name="T1" fmla="*/ 57 h 115"/>
                  <a:gd name="T2" fmla="*/ 176 w 356"/>
                  <a:gd name="T3" fmla="*/ 58 h 115"/>
                  <a:gd name="T4" fmla="*/ 0 w 356"/>
                  <a:gd name="T5" fmla="*/ 2 h 115"/>
                  <a:gd name="T6" fmla="*/ 1 w 356"/>
                  <a:gd name="T7" fmla="*/ 0 h 115"/>
                  <a:gd name="T8" fmla="*/ 178 w 356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5"/>
                  <a:gd name="T17" fmla="*/ 356 w 356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5">
                    <a:moveTo>
                      <a:pt x="356" y="113"/>
                    </a:moveTo>
                    <a:lnTo>
                      <a:pt x="352" y="11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0" name="Freeform 1260"/>
              <p:cNvSpPr>
                <a:spLocks/>
              </p:cNvSpPr>
              <p:nvPr/>
            </p:nvSpPr>
            <p:spPr bwMode="auto">
              <a:xfrm>
                <a:off x="3092" y="2263"/>
                <a:ext cx="177" cy="56"/>
              </a:xfrm>
              <a:custGeom>
                <a:avLst/>
                <a:gdLst>
                  <a:gd name="T0" fmla="*/ 177 w 354"/>
                  <a:gd name="T1" fmla="*/ 55 h 113"/>
                  <a:gd name="T2" fmla="*/ 177 w 354"/>
                  <a:gd name="T3" fmla="*/ 56 h 113"/>
                  <a:gd name="T4" fmla="*/ 0 w 354"/>
                  <a:gd name="T5" fmla="*/ 0 h 113"/>
                  <a:gd name="T6" fmla="*/ 1 w 354"/>
                  <a:gd name="T7" fmla="*/ 0 h 113"/>
                  <a:gd name="T8" fmla="*/ 177 w 354"/>
                  <a:gd name="T9" fmla="*/ 5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3"/>
                  <a:gd name="T17" fmla="*/ 354 w 354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3">
                    <a:moveTo>
                      <a:pt x="354" y="111"/>
                    </a:moveTo>
                    <a:lnTo>
                      <a:pt x="353" y="11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1" name="Freeform 1261"/>
              <p:cNvSpPr>
                <a:spLocks/>
              </p:cNvSpPr>
              <p:nvPr/>
            </p:nvSpPr>
            <p:spPr bwMode="auto">
              <a:xfrm>
                <a:off x="3086" y="2264"/>
                <a:ext cx="182" cy="62"/>
              </a:xfrm>
              <a:custGeom>
                <a:avLst/>
                <a:gdLst>
                  <a:gd name="T0" fmla="*/ 182 w 364"/>
                  <a:gd name="T1" fmla="*/ 56 h 125"/>
                  <a:gd name="T2" fmla="*/ 177 w 364"/>
                  <a:gd name="T3" fmla="*/ 62 h 125"/>
                  <a:gd name="T4" fmla="*/ 0 w 364"/>
                  <a:gd name="T5" fmla="*/ 6 h 125"/>
                  <a:gd name="T6" fmla="*/ 6 w 364"/>
                  <a:gd name="T7" fmla="*/ 0 h 125"/>
                  <a:gd name="T8" fmla="*/ 182 w 364"/>
                  <a:gd name="T9" fmla="*/ 56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4"/>
                  <a:gd name="T16" fmla="*/ 0 h 125"/>
                  <a:gd name="T17" fmla="*/ 364 w 364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4" h="125">
                    <a:moveTo>
                      <a:pt x="364" y="112"/>
                    </a:moveTo>
                    <a:lnTo>
                      <a:pt x="354" y="125"/>
                    </a:lnTo>
                    <a:lnTo>
                      <a:pt x="0" y="12"/>
                    </a:lnTo>
                    <a:lnTo>
                      <a:pt x="11" y="0"/>
                    </a:lnTo>
                    <a:lnTo>
                      <a:pt x="364" y="112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2" name="Freeform 1262"/>
              <p:cNvSpPr>
                <a:spLocks/>
              </p:cNvSpPr>
              <p:nvPr/>
            </p:nvSpPr>
            <p:spPr bwMode="auto">
              <a:xfrm>
                <a:off x="3091" y="2264"/>
                <a:ext cx="177" cy="57"/>
              </a:xfrm>
              <a:custGeom>
                <a:avLst/>
                <a:gdLst>
                  <a:gd name="T0" fmla="*/ 177 w 354"/>
                  <a:gd name="T1" fmla="*/ 56 h 115"/>
                  <a:gd name="T2" fmla="*/ 176 w 354"/>
                  <a:gd name="T3" fmla="*/ 57 h 115"/>
                  <a:gd name="T4" fmla="*/ 0 w 354"/>
                  <a:gd name="T5" fmla="*/ 1 h 115"/>
                  <a:gd name="T6" fmla="*/ 1 w 354"/>
                  <a:gd name="T7" fmla="*/ 0 h 115"/>
                  <a:gd name="T8" fmla="*/ 177 w 354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5"/>
                  <a:gd name="T17" fmla="*/ 354 w 354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5">
                    <a:moveTo>
                      <a:pt x="354" y="112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2"/>
                    </a:lnTo>
                    <a:close/>
                  </a:path>
                </a:pathLst>
              </a:custGeom>
              <a:solidFill>
                <a:srgbClr val="CA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3" name="Freeform 1263"/>
              <p:cNvSpPr>
                <a:spLocks/>
              </p:cNvSpPr>
              <p:nvPr/>
            </p:nvSpPr>
            <p:spPr bwMode="auto">
              <a:xfrm>
                <a:off x="3090" y="2265"/>
                <a:ext cx="177" cy="57"/>
              </a:xfrm>
              <a:custGeom>
                <a:avLst/>
                <a:gdLst>
                  <a:gd name="T0" fmla="*/ 177 w 354"/>
                  <a:gd name="T1" fmla="*/ 56 h 115"/>
                  <a:gd name="T2" fmla="*/ 176 w 354"/>
                  <a:gd name="T3" fmla="*/ 57 h 115"/>
                  <a:gd name="T4" fmla="*/ 0 w 354"/>
                  <a:gd name="T5" fmla="*/ 1 h 115"/>
                  <a:gd name="T6" fmla="*/ 1 w 354"/>
                  <a:gd name="T7" fmla="*/ 0 h 115"/>
                  <a:gd name="T8" fmla="*/ 177 w 354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5"/>
                  <a:gd name="T17" fmla="*/ 354 w 354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4" name="Freeform 1264"/>
              <p:cNvSpPr>
                <a:spLocks/>
              </p:cNvSpPr>
              <p:nvPr/>
            </p:nvSpPr>
            <p:spPr bwMode="auto">
              <a:xfrm>
                <a:off x="3089" y="2265"/>
                <a:ext cx="177" cy="58"/>
              </a:xfrm>
              <a:custGeom>
                <a:avLst/>
                <a:gdLst>
                  <a:gd name="T0" fmla="*/ 177 w 354"/>
                  <a:gd name="T1" fmla="*/ 57 h 114"/>
                  <a:gd name="T2" fmla="*/ 177 w 354"/>
                  <a:gd name="T3" fmla="*/ 58 h 114"/>
                  <a:gd name="T4" fmla="*/ 0 w 354"/>
                  <a:gd name="T5" fmla="*/ 1 h 114"/>
                  <a:gd name="T6" fmla="*/ 1 w 354"/>
                  <a:gd name="T7" fmla="*/ 0 h 114"/>
                  <a:gd name="T8" fmla="*/ 177 w 354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4"/>
                  <a:gd name="T17" fmla="*/ 354 w 35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4">
                    <a:moveTo>
                      <a:pt x="354" y="113"/>
                    </a:moveTo>
                    <a:lnTo>
                      <a:pt x="353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5" name="Freeform 1265"/>
              <p:cNvSpPr>
                <a:spLocks/>
              </p:cNvSpPr>
              <p:nvPr/>
            </p:nvSpPr>
            <p:spPr bwMode="auto">
              <a:xfrm>
                <a:off x="3088" y="2266"/>
                <a:ext cx="177" cy="58"/>
              </a:xfrm>
              <a:custGeom>
                <a:avLst/>
                <a:gdLst>
                  <a:gd name="T0" fmla="*/ 177 w 354"/>
                  <a:gd name="T1" fmla="*/ 57 h 115"/>
                  <a:gd name="T2" fmla="*/ 176 w 354"/>
                  <a:gd name="T3" fmla="*/ 58 h 115"/>
                  <a:gd name="T4" fmla="*/ 0 w 354"/>
                  <a:gd name="T5" fmla="*/ 2 h 115"/>
                  <a:gd name="T6" fmla="*/ 1 w 354"/>
                  <a:gd name="T7" fmla="*/ 0 h 115"/>
                  <a:gd name="T8" fmla="*/ 177 w 354"/>
                  <a:gd name="T9" fmla="*/ 57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5"/>
                  <a:gd name="T17" fmla="*/ 354 w 354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6" name="Freeform 1266"/>
              <p:cNvSpPr>
                <a:spLocks/>
              </p:cNvSpPr>
              <p:nvPr/>
            </p:nvSpPr>
            <p:spPr bwMode="auto">
              <a:xfrm>
                <a:off x="3087" y="2268"/>
                <a:ext cx="177" cy="57"/>
              </a:xfrm>
              <a:custGeom>
                <a:avLst/>
                <a:gdLst>
                  <a:gd name="T0" fmla="*/ 177 w 354"/>
                  <a:gd name="T1" fmla="*/ 56 h 114"/>
                  <a:gd name="T2" fmla="*/ 176 w 354"/>
                  <a:gd name="T3" fmla="*/ 57 h 114"/>
                  <a:gd name="T4" fmla="*/ 0 w 354"/>
                  <a:gd name="T5" fmla="*/ 1 h 114"/>
                  <a:gd name="T6" fmla="*/ 1 w 354"/>
                  <a:gd name="T7" fmla="*/ 0 h 114"/>
                  <a:gd name="T8" fmla="*/ 177 w 354"/>
                  <a:gd name="T9" fmla="*/ 5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4"/>
                  <a:gd name="T17" fmla="*/ 354 w 35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4">
                    <a:moveTo>
                      <a:pt x="354" y="111"/>
                    </a:moveTo>
                    <a:lnTo>
                      <a:pt x="352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4" y="11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7" name="Freeform 1267"/>
              <p:cNvSpPr>
                <a:spLocks/>
              </p:cNvSpPr>
              <p:nvPr/>
            </p:nvSpPr>
            <p:spPr bwMode="auto">
              <a:xfrm>
                <a:off x="3086" y="2269"/>
                <a:ext cx="178" cy="57"/>
              </a:xfrm>
              <a:custGeom>
                <a:avLst/>
                <a:gdLst>
                  <a:gd name="T0" fmla="*/ 178 w 355"/>
                  <a:gd name="T1" fmla="*/ 56 h 115"/>
                  <a:gd name="T2" fmla="*/ 177 w 355"/>
                  <a:gd name="T3" fmla="*/ 57 h 115"/>
                  <a:gd name="T4" fmla="*/ 0 w 355"/>
                  <a:gd name="T5" fmla="*/ 1 h 115"/>
                  <a:gd name="T6" fmla="*/ 2 w 355"/>
                  <a:gd name="T7" fmla="*/ 0 h 115"/>
                  <a:gd name="T8" fmla="*/ 178 w 355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15"/>
                  <a:gd name="T17" fmla="*/ 355 w 355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15">
                    <a:moveTo>
                      <a:pt x="355" y="113"/>
                    </a:moveTo>
                    <a:lnTo>
                      <a:pt x="354" y="11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355" y="113"/>
                    </a:lnTo>
                    <a:close/>
                  </a:path>
                </a:pathLst>
              </a:custGeom>
              <a:solidFill>
                <a:srgbClr val="D0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8" name="Freeform 1268"/>
              <p:cNvSpPr>
                <a:spLocks/>
              </p:cNvSpPr>
              <p:nvPr/>
            </p:nvSpPr>
            <p:spPr bwMode="auto">
              <a:xfrm>
                <a:off x="3082" y="2270"/>
                <a:ext cx="181" cy="63"/>
              </a:xfrm>
              <a:custGeom>
                <a:avLst/>
                <a:gdLst>
                  <a:gd name="T0" fmla="*/ 181 w 363"/>
                  <a:gd name="T1" fmla="*/ 57 h 126"/>
                  <a:gd name="T2" fmla="*/ 176 w 363"/>
                  <a:gd name="T3" fmla="*/ 63 h 126"/>
                  <a:gd name="T4" fmla="*/ 0 w 363"/>
                  <a:gd name="T5" fmla="*/ 7 h 126"/>
                  <a:gd name="T6" fmla="*/ 4 w 363"/>
                  <a:gd name="T7" fmla="*/ 0 h 126"/>
                  <a:gd name="T8" fmla="*/ 181 w 363"/>
                  <a:gd name="T9" fmla="*/ 57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3"/>
                  <a:gd name="T16" fmla="*/ 0 h 126"/>
                  <a:gd name="T17" fmla="*/ 363 w 363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3" h="126">
                    <a:moveTo>
                      <a:pt x="363" y="113"/>
                    </a:moveTo>
                    <a:lnTo>
                      <a:pt x="353" y="126"/>
                    </a:lnTo>
                    <a:lnTo>
                      <a:pt x="0" y="13"/>
                    </a:lnTo>
                    <a:lnTo>
                      <a:pt x="9" y="0"/>
                    </a:lnTo>
                    <a:lnTo>
                      <a:pt x="363" y="11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09" name="Freeform 1269"/>
              <p:cNvSpPr>
                <a:spLocks/>
              </p:cNvSpPr>
              <p:nvPr/>
            </p:nvSpPr>
            <p:spPr bwMode="auto">
              <a:xfrm>
                <a:off x="3085" y="2270"/>
                <a:ext cx="178" cy="57"/>
              </a:xfrm>
              <a:custGeom>
                <a:avLst/>
                <a:gdLst>
                  <a:gd name="T0" fmla="*/ 178 w 356"/>
                  <a:gd name="T1" fmla="*/ 56 h 115"/>
                  <a:gd name="T2" fmla="*/ 177 w 356"/>
                  <a:gd name="T3" fmla="*/ 57 h 115"/>
                  <a:gd name="T4" fmla="*/ 0 w 356"/>
                  <a:gd name="T5" fmla="*/ 1 h 115"/>
                  <a:gd name="T6" fmla="*/ 1 w 356"/>
                  <a:gd name="T7" fmla="*/ 0 h 115"/>
                  <a:gd name="T8" fmla="*/ 178 w 356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5"/>
                  <a:gd name="T17" fmla="*/ 356 w 356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5">
                    <a:moveTo>
                      <a:pt x="356" y="113"/>
                    </a:moveTo>
                    <a:lnTo>
                      <a:pt x="354" y="11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0" name="Freeform 1270"/>
              <p:cNvSpPr>
                <a:spLocks/>
              </p:cNvSpPr>
              <p:nvPr/>
            </p:nvSpPr>
            <p:spPr bwMode="auto">
              <a:xfrm>
                <a:off x="3084" y="2270"/>
                <a:ext cx="178" cy="59"/>
              </a:xfrm>
              <a:custGeom>
                <a:avLst/>
                <a:gdLst>
                  <a:gd name="T0" fmla="*/ 178 w 356"/>
                  <a:gd name="T1" fmla="*/ 57 h 116"/>
                  <a:gd name="T2" fmla="*/ 177 w 356"/>
                  <a:gd name="T3" fmla="*/ 59 h 116"/>
                  <a:gd name="T4" fmla="*/ 0 w 356"/>
                  <a:gd name="T5" fmla="*/ 1 h 116"/>
                  <a:gd name="T6" fmla="*/ 1 w 356"/>
                  <a:gd name="T7" fmla="*/ 0 h 116"/>
                  <a:gd name="T8" fmla="*/ 178 w 356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6"/>
                  <a:gd name="T17" fmla="*/ 356 w 35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6">
                    <a:moveTo>
                      <a:pt x="356" y="113"/>
                    </a:moveTo>
                    <a:lnTo>
                      <a:pt x="354" y="116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2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1" name="Freeform 1271"/>
              <p:cNvSpPr>
                <a:spLocks/>
              </p:cNvSpPr>
              <p:nvPr/>
            </p:nvSpPr>
            <p:spPr bwMode="auto">
              <a:xfrm>
                <a:off x="3083" y="2271"/>
                <a:ext cx="178" cy="58"/>
              </a:xfrm>
              <a:custGeom>
                <a:avLst/>
                <a:gdLst>
                  <a:gd name="T0" fmla="*/ 178 w 355"/>
                  <a:gd name="T1" fmla="*/ 57 h 117"/>
                  <a:gd name="T2" fmla="*/ 177 w 355"/>
                  <a:gd name="T3" fmla="*/ 58 h 117"/>
                  <a:gd name="T4" fmla="*/ 0 w 355"/>
                  <a:gd name="T5" fmla="*/ 2 h 117"/>
                  <a:gd name="T6" fmla="*/ 1 w 355"/>
                  <a:gd name="T7" fmla="*/ 0 h 117"/>
                  <a:gd name="T8" fmla="*/ 178 w 355"/>
                  <a:gd name="T9" fmla="*/ 57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17"/>
                  <a:gd name="T17" fmla="*/ 355 w 355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17">
                    <a:moveTo>
                      <a:pt x="355" y="115"/>
                    </a:moveTo>
                    <a:lnTo>
                      <a:pt x="354" y="117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55" y="115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2" name="Freeform 1272"/>
              <p:cNvSpPr>
                <a:spLocks/>
              </p:cNvSpPr>
              <p:nvPr/>
            </p:nvSpPr>
            <p:spPr bwMode="auto">
              <a:xfrm>
                <a:off x="3083" y="2273"/>
                <a:ext cx="177" cy="57"/>
              </a:xfrm>
              <a:custGeom>
                <a:avLst/>
                <a:gdLst>
                  <a:gd name="T0" fmla="*/ 177 w 356"/>
                  <a:gd name="T1" fmla="*/ 57 h 114"/>
                  <a:gd name="T2" fmla="*/ 176 w 356"/>
                  <a:gd name="T3" fmla="*/ 57 h 114"/>
                  <a:gd name="T4" fmla="*/ 0 w 356"/>
                  <a:gd name="T5" fmla="*/ 1 h 114"/>
                  <a:gd name="T6" fmla="*/ 1 w 356"/>
                  <a:gd name="T7" fmla="*/ 0 h 114"/>
                  <a:gd name="T8" fmla="*/ 177 w 356"/>
                  <a:gd name="T9" fmla="*/ 5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4"/>
                  <a:gd name="T17" fmla="*/ 356 w 356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4">
                    <a:moveTo>
                      <a:pt x="356" y="113"/>
                    </a:moveTo>
                    <a:lnTo>
                      <a:pt x="354" y="11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4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3" name="Freeform 1273"/>
              <p:cNvSpPr>
                <a:spLocks/>
              </p:cNvSpPr>
              <p:nvPr/>
            </p:nvSpPr>
            <p:spPr bwMode="auto">
              <a:xfrm>
                <a:off x="3082" y="2274"/>
                <a:ext cx="177" cy="58"/>
              </a:xfrm>
              <a:custGeom>
                <a:avLst/>
                <a:gdLst>
                  <a:gd name="T0" fmla="*/ 177 w 356"/>
                  <a:gd name="T1" fmla="*/ 56 h 117"/>
                  <a:gd name="T2" fmla="*/ 176 w 356"/>
                  <a:gd name="T3" fmla="*/ 58 h 117"/>
                  <a:gd name="T4" fmla="*/ 0 w 356"/>
                  <a:gd name="T5" fmla="*/ 1 h 117"/>
                  <a:gd name="T6" fmla="*/ 1 w 356"/>
                  <a:gd name="T7" fmla="*/ 0 h 117"/>
                  <a:gd name="T8" fmla="*/ 177 w 356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117"/>
                  <a:gd name="T17" fmla="*/ 356 w 35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117">
                    <a:moveTo>
                      <a:pt x="356" y="113"/>
                    </a:moveTo>
                    <a:lnTo>
                      <a:pt x="354" y="11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6" y="113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4" name="Freeform 1274"/>
              <p:cNvSpPr>
                <a:spLocks/>
              </p:cNvSpPr>
              <p:nvPr/>
            </p:nvSpPr>
            <p:spPr bwMode="auto">
              <a:xfrm>
                <a:off x="3082" y="2275"/>
                <a:ext cx="177" cy="58"/>
              </a:xfrm>
              <a:custGeom>
                <a:avLst/>
                <a:gdLst>
                  <a:gd name="T0" fmla="*/ 177 w 354"/>
                  <a:gd name="T1" fmla="*/ 58 h 116"/>
                  <a:gd name="T2" fmla="*/ 177 w 354"/>
                  <a:gd name="T3" fmla="*/ 58 h 116"/>
                  <a:gd name="T4" fmla="*/ 0 w 354"/>
                  <a:gd name="T5" fmla="*/ 2 h 116"/>
                  <a:gd name="T6" fmla="*/ 0 w 354"/>
                  <a:gd name="T7" fmla="*/ 0 h 116"/>
                  <a:gd name="T8" fmla="*/ 177 w 354"/>
                  <a:gd name="T9" fmla="*/ 5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6"/>
                  <a:gd name="T17" fmla="*/ 354 w 35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6">
                    <a:moveTo>
                      <a:pt x="354" y="115"/>
                    </a:moveTo>
                    <a:lnTo>
                      <a:pt x="353" y="11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D6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5" name="Freeform 1275"/>
              <p:cNvSpPr>
                <a:spLocks/>
              </p:cNvSpPr>
              <p:nvPr/>
            </p:nvSpPr>
            <p:spPr bwMode="auto">
              <a:xfrm>
                <a:off x="3077" y="2276"/>
                <a:ext cx="181" cy="64"/>
              </a:xfrm>
              <a:custGeom>
                <a:avLst/>
                <a:gdLst>
                  <a:gd name="T0" fmla="*/ 181 w 363"/>
                  <a:gd name="T1" fmla="*/ 56 h 128"/>
                  <a:gd name="T2" fmla="*/ 176 w 363"/>
                  <a:gd name="T3" fmla="*/ 64 h 128"/>
                  <a:gd name="T4" fmla="*/ 0 w 363"/>
                  <a:gd name="T5" fmla="*/ 7 h 128"/>
                  <a:gd name="T6" fmla="*/ 5 w 363"/>
                  <a:gd name="T7" fmla="*/ 0 h 128"/>
                  <a:gd name="T8" fmla="*/ 181 w 363"/>
                  <a:gd name="T9" fmla="*/ 56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3"/>
                  <a:gd name="T16" fmla="*/ 0 h 128"/>
                  <a:gd name="T17" fmla="*/ 363 w 363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3" h="128">
                    <a:moveTo>
                      <a:pt x="363" y="113"/>
                    </a:moveTo>
                    <a:lnTo>
                      <a:pt x="353" y="128"/>
                    </a:lnTo>
                    <a:lnTo>
                      <a:pt x="0" y="14"/>
                    </a:lnTo>
                    <a:lnTo>
                      <a:pt x="10" y="0"/>
                    </a:lnTo>
                    <a:lnTo>
                      <a:pt x="363" y="11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6" name="Freeform 1276"/>
              <p:cNvSpPr>
                <a:spLocks/>
              </p:cNvSpPr>
              <p:nvPr/>
            </p:nvSpPr>
            <p:spPr bwMode="auto">
              <a:xfrm>
                <a:off x="3081" y="2276"/>
                <a:ext cx="177" cy="57"/>
              </a:xfrm>
              <a:custGeom>
                <a:avLst/>
                <a:gdLst>
                  <a:gd name="T0" fmla="*/ 177 w 354"/>
                  <a:gd name="T1" fmla="*/ 56 h 115"/>
                  <a:gd name="T2" fmla="*/ 176 w 354"/>
                  <a:gd name="T3" fmla="*/ 57 h 115"/>
                  <a:gd name="T4" fmla="*/ 0 w 354"/>
                  <a:gd name="T5" fmla="*/ 1 h 115"/>
                  <a:gd name="T6" fmla="*/ 1 w 354"/>
                  <a:gd name="T7" fmla="*/ 0 h 115"/>
                  <a:gd name="T8" fmla="*/ 177 w 354"/>
                  <a:gd name="T9" fmla="*/ 56 h 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5"/>
                  <a:gd name="T17" fmla="*/ 354 w 354"/>
                  <a:gd name="T18" fmla="*/ 115 h 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5">
                    <a:moveTo>
                      <a:pt x="354" y="113"/>
                    </a:moveTo>
                    <a:lnTo>
                      <a:pt x="352" y="11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7" name="Freeform 1277"/>
              <p:cNvSpPr>
                <a:spLocks/>
              </p:cNvSpPr>
              <p:nvPr/>
            </p:nvSpPr>
            <p:spPr bwMode="auto">
              <a:xfrm>
                <a:off x="3080" y="2277"/>
                <a:ext cx="177" cy="58"/>
              </a:xfrm>
              <a:custGeom>
                <a:avLst/>
                <a:gdLst>
                  <a:gd name="T0" fmla="*/ 177 w 354"/>
                  <a:gd name="T1" fmla="*/ 57 h 116"/>
                  <a:gd name="T2" fmla="*/ 176 w 354"/>
                  <a:gd name="T3" fmla="*/ 58 h 116"/>
                  <a:gd name="T4" fmla="*/ 0 w 354"/>
                  <a:gd name="T5" fmla="*/ 1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6"/>
                  <a:gd name="T17" fmla="*/ 354 w 35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6">
                    <a:moveTo>
                      <a:pt x="354" y="113"/>
                    </a:moveTo>
                    <a:lnTo>
                      <a:pt x="352" y="11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8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8" name="Freeform 1278"/>
              <p:cNvSpPr>
                <a:spLocks/>
              </p:cNvSpPr>
              <p:nvPr/>
            </p:nvSpPr>
            <p:spPr bwMode="auto">
              <a:xfrm>
                <a:off x="3079" y="2278"/>
                <a:ext cx="177" cy="58"/>
              </a:xfrm>
              <a:custGeom>
                <a:avLst/>
                <a:gdLst>
                  <a:gd name="T0" fmla="*/ 177 w 354"/>
                  <a:gd name="T1" fmla="*/ 57 h 116"/>
                  <a:gd name="T2" fmla="*/ 177 w 354"/>
                  <a:gd name="T3" fmla="*/ 58 h 116"/>
                  <a:gd name="T4" fmla="*/ 0 w 354"/>
                  <a:gd name="T5" fmla="*/ 2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6"/>
                  <a:gd name="T17" fmla="*/ 354 w 35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6">
                    <a:moveTo>
                      <a:pt x="354" y="114"/>
                    </a:moveTo>
                    <a:lnTo>
                      <a:pt x="353" y="11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19" name="Freeform 1279"/>
              <p:cNvSpPr>
                <a:spLocks/>
              </p:cNvSpPr>
              <p:nvPr/>
            </p:nvSpPr>
            <p:spPr bwMode="auto">
              <a:xfrm>
                <a:off x="3078" y="2279"/>
                <a:ext cx="177" cy="59"/>
              </a:xfrm>
              <a:custGeom>
                <a:avLst/>
                <a:gdLst>
                  <a:gd name="T0" fmla="*/ 177 w 354"/>
                  <a:gd name="T1" fmla="*/ 57 h 116"/>
                  <a:gd name="T2" fmla="*/ 176 w 354"/>
                  <a:gd name="T3" fmla="*/ 59 h 116"/>
                  <a:gd name="T4" fmla="*/ 0 w 354"/>
                  <a:gd name="T5" fmla="*/ 1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6"/>
                  <a:gd name="T17" fmla="*/ 354 w 35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6">
                    <a:moveTo>
                      <a:pt x="354" y="113"/>
                    </a:moveTo>
                    <a:lnTo>
                      <a:pt x="352" y="116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A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0" name="Freeform 1280"/>
              <p:cNvSpPr>
                <a:spLocks/>
              </p:cNvSpPr>
              <p:nvPr/>
            </p:nvSpPr>
            <p:spPr bwMode="auto">
              <a:xfrm>
                <a:off x="3078" y="2280"/>
                <a:ext cx="176" cy="58"/>
              </a:xfrm>
              <a:custGeom>
                <a:avLst/>
                <a:gdLst>
                  <a:gd name="T0" fmla="*/ 176 w 354"/>
                  <a:gd name="T1" fmla="*/ 57 h 116"/>
                  <a:gd name="T2" fmla="*/ 175 w 354"/>
                  <a:gd name="T3" fmla="*/ 58 h 116"/>
                  <a:gd name="T4" fmla="*/ 0 w 354"/>
                  <a:gd name="T5" fmla="*/ 2 h 116"/>
                  <a:gd name="T6" fmla="*/ 1 w 354"/>
                  <a:gd name="T7" fmla="*/ 0 h 116"/>
                  <a:gd name="T8" fmla="*/ 176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6"/>
                  <a:gd name="T17" fmla="*/ 354 w 35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6">
                    <a:moveTo>
                      <a:pt x="354" y="114"/>
                    </a:moveTo>
                    <a:lnTo>
                      <a:pt x="352" y="11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1" name="Freeform 1281"/>
              <p:cNvSpPr>
                <a:spLocks/>
              </p:cNvSpPr>
              <p:nvPr/>
            </p:nvSpPr>
            <p:spPr bwMode="auto">
              <a:xfrm>
                <a:off x="3077" y="2282"/>
                <a:ext cx="177" cy="58"/>
              </a:xfrm>
              <a:custGeom>
                <a:avLst/>
                <a:gdLst>
                  <a:gd name="T0" fmla="*/ 177 w 354"/>
                  <a:gd name="T1" fmla="*/ 57 h 116"/>
                  <a:gd name="T2" fmla="*/ 177 w 354"/>
                  <a:gd name="T3" fmla="*/ 58 h 116"/>
                  <a:gd name="T4" fmla="*/ 0 w 354"/>
                  <a:gd name="T5" fmla="*/ 1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6"/>
                  <a:gd name="T17" fmla="*/ 354 w 35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6">
                    <a:moveTo>
                      <a:pt x="354" y="113"/>
                    </a:moveTo>
                    <a:lnTo>
                      <a:pt x="353" y="11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C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2" name="Freeform 1282"/>
              <p:cNvSpPr>
                <a:spLocks/>
              </p:cNvSpPr>
              <p:nvPr/>
            </p:nvSpPr>
            <p:spPr bwMode="auto">
              <a:xfrm>
                <a:off x="3073" y="2283"/>
                <a:ext cx="180" cy="65"/>
              </a:xfrm>
              <a:custGeom>
                <a:avLst/>
                <a:gdLst>
                  <a:gd name="T0" fmla="*/ 180 w 361"/>
                  <a:gd name="T1" fmla="*/ 57 h 129"/>
                  <a:gd name="T2" fmla="*/ 176 w 361"/>
                  <a:gd name="T3" fmla="*/ 65 h 129"/>
                  <a:gd name="T4" fmla="*/ 0 w 361"/>
                  <a:gd name="T5" fmla="*/ 8 h 129"/>
                  <a:gd name="T6" fmla="*/ 4 w 361"/>
                  <a:gd name="T7" fmla="*/ 0 h 129"/>
                  <a:gd name="T8" fmla="*/ 180 w 361"/>
                  <a:gd name="T9" fmla="*/ 57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1"/>
                  <a:gd name="T16" fmla="*/ 0 h 129"/>
                  <a:gd name="T17" fmla="*/ 361 w 361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1" h="129">
                    <a:moveTo>
                      <a:pt x="361" y="114"/>
                    </a:moveTo>
                    <a:lnTo>
                      <a:pt x="352" y="129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361" y="114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3" name="Freeform 1283"/>
              <p:cNvSpPr>
                <a:spLocks/>
              </p:cNvSpPr>
              <p:nvPr/>
            </p:nvSpPr>
            <p:spPr bwMode="auto">
              <a:xfrm>
                <a:off x="3076" y="2283"/>
                <a:ext cx="177" cy="58"/>
              </a:xfrm>
              <a:custGeom>
                <a:avLst/>
                <a:gdLst>
                  <a:gd name="T0" fmla="*/ 177 w 354"/>
                  <a:gd name="T1" fmla="*/ 57 h 116"/>
                  <a:gd name="T2" fmla="*/ 176 w 354"/>
                  <a:gd name="T3" fmla="*/ 58 h 116"/>
                  <a:gd name="T4" fmla="*/ 0 w 354"/>
                  <a:gd name="T5" fmla="*/ 2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6"/>
                  <a:gd name="T17" fmla="*/ 354 w 35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6">
                    <a:moveTo>
                      <a:pt x="354" y="114"/>
                    </a:moveTo>
                    <a:lnTo>
                      <a:pt x="352" y="11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4" name="Freeform 1284"/>
              <p:cNvSpPr>
                <a:spLocks/>
              </p:cNvSpPr>
              <p:nvPr/>
            </p:nvSpPr>
            <p:spPr bwMode="auto">
              <a:xfrm>
                <a:off x="3075" y="2284"/>
                <a:ext cx="177" cy="59"/>
              </a:xfrm>
              <a:custGeom>
                <a:avLst/>
                <a:gdLst>
                  <a:gd name="T0" fmla="*/ 177 w 354"/>
                  <a:gd name="T1" fmla="*/ 57 h 116"/>
                  <a:gd name="T2" fmla="*/ 176 w 354"/>
                  <a:gd name="T3" fmla="*/ 59 h 116"/>
                  <a:gd name="T4" fmla="*/ 0 w 354"/>
                  <a:gd name="T5" fmla="*/ 2 h 116"/>
                  <a:gd name="T6" fmla="*/ 1 w 354"/>
                  <a:gd name="T7" fmla="*/ 0 h 116"/>
                  <a:gd name="T8" fmla="*/ 177 w 35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6"/>
                  <a:gd name="T17" fmla="*/ 354 w 35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6">
                    <a:moveTo>
                      <a:pt x="354" y="113"/>
                    </a:moveTo>
                    <a:lnTo>
                      <a:pt x="352" y="11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5" name="Freeform 1285"/>
              <p:cNvSpPr>
                <a:spLocks/>
              </p:cNvSpPr>
              <p:nvPr/>
            </p:nvSpPr>
            <p:spPr bwMode="auto">
              <a:xfrm>
                <a:off x="3074" y="2286"/>
                <a:ext cx="177" cy="58"/>
              </a:xfrm>
              <a:custGeom>
                <a:avLst/>
                <a:gdLst>
                  <a:gd name="T0" fmla="*/ 177 w 354"/>
                  <a:gd name="T1" fmla="*/ 56 h 117"/>
                  <a:gd name="T2" fmla="*/ 177 w 354"/>
                  <a:gd name="T3" fmla="*/ 58 h 117"/>
                  <a:gd name="T4" fmla="*/ 0 w 354"/>
                  <a:gd name="T5" fmla="*/ 1 h 117"/>
                  <a:gd name="T6" fmla="*/ 1 w 354"/>
                  <a:gd name="T7" fmla="*/ 0 h 117"/>
                  <a:gd name="T8" fmla="*/ 177 w 354"/>
                  <a:gd name="T9" fmla="*/ 56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7"/>
                  <a:gd name="T17" fmla="*/ 354 w 354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7">
                    <a:moveTo>
                      <a:pt x="354" y="113"/>
                    </a:moveTo>
                    <a:lnTo>
                      <a:pt x="353" y="11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54" y="113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6" name="Freeform 1286"/>
              <p:cNvSpPr>
                <a:spLocks/>
              </p:cNvSpPr>
              <p:nvPr/>
            </p:nvSpPr>
            <p:spPr bwMode="auto">
              <a:xfrm>
                <a:off x="3073" y="2287"/>
                <a:ext cx="177" cy="59"/>
              </a:xfrm>
              <a:custGeom>
                <a:avLst/>
                <a:gdLst>
                  <a:gd name="T0" fmla="*/ 177 w 354"/>
                  <a:gd name="T1" fmla="*/ 58 h 118"/>
                  <a:gd name="T2" fmla="*/ 176 w 354"/>
                  <a:gd name="T3" fmla="*/ 59 h 118"/>
                  <a:gd name="T4" fmla="*/ 0 w 354"/>
                  <a:gd name="T5" fmla="*/ 2 h 118"/>
                  <a:gd name="T6" fmla="*/ 1 w 354"/>
                  <a:gd name="T7" fmla="*/ 0 h 118"/>
                  <a:gd name="T8" fmla="*/ 177 w 354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8"/>
                  <a:gd name="T17" fmla="*/ 354 w 354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8">
                    <a:moveTo>
                      <a:pt x="354" y="115"/>
                    </a:moveTo>
                    <a:lnTo>
                      <a:pt x="352" y="118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0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7" name="Freeform 1287"/>
              <p:cNvSpPr>
                <a:spLocks/>
              </p:cNvSpPr>
              <p:nvPr/>
            </p:nvSpPr>
            <p:spPr bwMode="auto">
              <a:xfrm>
                <a:off x="3073" y="2289"/>
                <a:ext cx="176" cy="59"/>
              </a:xfrm>
              <a:custGeom>
                <a:avLst/>
                <a:gdLst>
                  <a:gd name="T0" fmla="*/ 176 w 354"/>
                  <a:gd name="T1" fmla="*/ 58 h 118"/>
                  <a:gd name="T2" fmla="*/ 175 w 354"/>
                  <a:gd name="T3" fmla="*/ 59 h 118"/>
                  <a:gd name="T4" fmla="*/ 0 w 354"/>
                  <a:gd name="T5" fmla="*/ 2 h 118"/>
                  <a:gd name="T6" fmla="*/ 1 w 354"/>
                  <a:gd name="T7" fmla="*/ 0 h 118"/>
                  <a:gd name="T8" fmla="*/ 176 w 354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8"/>
                  <a:gd name="T17" fmla="*/ 354 w 354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8">
                    <a:moveTo>
                      <a:pt x="354" y="115"/>
                    </a:moveTo>
                    <a:lnTo>
                      <a:pt x="352" y="11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8" name="Freeform 1288"/>
              <p:cNvSpPr>
                <a:spLocks/>
              </p:cNvSpPr>
              <p:nvPr/>
            </p:nvSpPr>
            <p:spPr bwMode="auto">
              <a:xfrm>
                <a:off x="3068" y="2290"/>
                <a:ext cx="181" cy="66"/>
              </a:xfrm>
              <a:custGeom>
                <a:avLst/>
                <a:gdLst>
                  <a:gd name="T0" fmla="*/ 181 w 360"/>
                  <a:gd name="T1" fmla="*/ 57 h 131"/>
                  <a:gd name="T2" fmla="*/ 177 w 360"/>
                  <a:gd name="T3" fmla="*/ 66 h 131"/>
                  <a:gd name="T4" fmla="*/ 0 w 360"/>
                  <a:gd name="T5" fmla="*/ 8 h 131"/>
                  <a:gd name="T6" fmla="*/ 4 w 360"/>
                  <a:gd name="T7" fmla="*/ 0 h 131"/>
                  <a:gd name="T8" fmla="*/ 181 w 360"/>
                  <a:gd name="T9" fmla="*/ 57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0"/>
                  <a:gd name="T16" fmla="*/ 0 h 131"/>
                  <a:gd name="T17" fmla="*/ 360 w 360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0" h="131">
                    <a:moveTo>
                      <a:pt x="360" y="114"/>
                    </a:moveTo>
                    <a:lnTo>
                      <a:pt x="352" y="131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360" y="114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29" name="Freeform 1289"/>
              <p:cNvSpPr>
                <a:spLocks/>
              </p:cNvSpPr>
              <p:nvPr/>
            </p:nvSpPr>
            <p:spPr bwMode="auto">
              <a:xfrm>
                <a:off x="3072" y="2290"/>
                <a:ext cx="177" cy="59"/>
              </a:xfrm>
              <a:custGeom>
                <a:avLst/>
                <a:gdLst>
                  <a:gd name="T0" fmla="*/ 177 w 354"/>
                  <a:gd name="T1" fmla="*/ 57 h 118"/>
                  <a:gd name="T2" fmla="*/ 177 w 354"/>
                  <a:gd name="T3" fmla="*/ 59 h 118"/>
                  <a:gd name="T4" fmla="*/ 0 w 354"/>
                  <a:gd name="T5" fmla="*/ 2 h 118"/>
                  <a:gd name="T6" fmla="*/ 1 w 354"/>
                  <a:gd name="T7" fmla="*/ 0 h 118"/>
                  <a:gd name="T8" fmla="*/ 177 w 354"/>
                  <a:gd name="T9" fmla="*/ 57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18"/>
                  <a:gd name="T17" fmla="*/ 354 w 354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18">
                    <a:moveTo>
                      <a:pt x="354" y="114"/>
                    </a:moveTo>
                    <a:lnTo>
                      <a:pt x="353" y="11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4" y="114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0" name="Freeform 1290"/>
              <p:cNvSpPr>
                <a:spLocks/>
              </p:cNvSpPr>
              <p:nvPr/>
            </p:nvSpPr>
            <p:spPr bwMode="auto">
              <a:xfrm>
                <a:off x="3071" y="2292"/>
                <a:ext cx="177" cy="60"/>
              </a:xfrm>
              <a:custGeom>
                <a:avLst/>
                <a:gdLst>
                  <a:gd name="T0" fmla="*/ 177 w 354"/>
                  <a:gd name="T1" fmla="*/ 58 h 120"/>
                  <a:gd name="T2" fmla="*/ 175 w 354"/>
                  <a:gd name="T3" fmla="*/ 60 h 120"/>
                  <a:gd name="T4" fmla="*/ 0 w 354"/>
                  <a:gd name="T5" fmla="*/ 3 h 120"/>
                  <a:gd name="T6" fmla="*/ 1 w 354"/>
                  <a:gd name="T7" fmla="*/ 0 h 120"/>
                  <a:gd name="T8" fmla="*/ 177 w 354"/>
                  <a:gd name="T9" fmla="*/ 58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0"/>
                  <a:gd name="T17" fmla="*/ 354 w 35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0">
                    <a:moveTo>
                      <a:pt x="354" y="115"/>
                    </a:moveTo>
                    <a:lnTo>
                      <a:pt x="350" y="120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1" name="Freeform 1291"/>
              <p:cNvSpPr>
                <a:spLocks/>
              </p:cNvSpPr>
              <p:nvPr/>
            </p:nvSpPr>
            <p:spPr bwMode="auto">
              <a:xfrm>
                <a:off x="3070" y="2294"/>
                <a:ext cx="176" cy="59"/>
              </a:xfrm>
              <a:custGeom>
                <a:avLst/>
                <a:gdLst>
                  <a:gd name="T0" fmla="*/ 176 w 352"/>
                  <a:gd name="T1" fmla="*/ 58 h 118"/>
                  <a:gd name="T2" fmla="*/ 176 w 352"/>
                  <a:gd name="T3" fmla="*/ 59 h 118"/>
                  <a:gd name="T4" fmla="*/ 0 w 352"/>
                  <a:gd name="T5" fmla="*/ 2 h 118"/>
                  <a:gd name="T6" fmla="*/ 1 w 352"/>
                  <a:gd name="T7" fmla="*/ 0 h 118"/>
                  <a:gd name="T8" fmla="*/ 176 w 352"/>
                  <a:gd name="T9" fmla="*/ 5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18"/>
                  <a:gd name="T17" fmla="*/ 352 w 352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18">
                    <a:moveTo>
                      <a:pt x="352" y="115"/>
                    </a:moveTo>
                    <a:lnTo>
                      <a:pt x="351" y="11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52" y="115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2" name="Freeform 1292"/>
              <p:cNvSpPr>
                <a:spLocks/>
              </p:cNvSpPr>
              <p:nvPr/>
            </p:nvSpPr>
            <p:spPr bwMode="auto">
              <a:xfrm>
                <a:off x="3068" y="2296"/>
                <a:ext cx="177" cy="60"/>
              </a:xfrm>
              <a:custGeom>
                <a:avLst/>
                <a:gdLst>
                  <a:gd name="T0" fmla="*/ 177 w 354"/>
                  <a:gd name="T1" fmla="*/ 58 h 120"/>
                  <a:gd name="T2" fmla="*/ 176 w 354"/>
                  <a:gd name="T3" fmla="*/ 60 h 120"/>
                  <a:gd name="T4" fmla="*/ 0 w 354"/>
                  <a:gd name="T5" fmla="*/ 2 h 120"/>
                  <a:gd name="T6" fmla="*/ 1 w 354"/>
                  <a:gd name="T7" fmla="*/ 0 h 120"/>
                  <a:gd name="T8" fmla="*/ 177 w 354"/>
                  <a:gd name="T9" fmla="*/ 58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0"/>
                  <a:gd name="T17" fmla="*/ 354 w 35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0">
                    <a:moveTo>
                      <a:pt x="354" y="115"/>
                    </a:moveTo>
                    <a:lnTo>
                      <a:pt x="352" y="120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6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3" name="Freeform 1293"/>
              <p:cNvSpPr>
                <a:spLocks/>
              </p:cNvSpPr>
              <p:nvPr/>
            </p:nvSpPr>
            <p:spPr bwMode="auto">
              <a:xfrm>
                <a:off x="3065" y="2298"/>
                <a:ext cx="180" cy="66"/>
              </a:xfrm>
              <a:custGeom>
                <a:avLst/>
                <a:gdLst>
                  <a:gd name="T0" fmla="*/ 180 w 359"/>
                  <a:gd name="T1" fmla="*/ 58 h 132"/>
                  <a:gd name="T2" fmla="*/ 176 w 359"/>
                  <a:gd name="T3" fmla="*/ 66 h 132"/>
                  <a:gd name="T4" fmla="*/ 0 w 359"/>
                  <a:gd name="T5" fmla="*/ 8 h 132"/>
                  <a:gd name="T6" fmla="*/ 4 w 359"/>
                  <a:gd name="T7" fmla="*/ 0 h 132"/>
                  <a:gd name="T8" fmla="*/ 180 w 359"/>
                  <a:gd name="T9" fmla="*/ 58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9"/>
                  <a:gd name="T16" fmla="*/ 0 h 132"/>
                  <a:gd name="T17" fmla="*/ 359 w 359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9" h="132">
                    <a:moveTo>
                      <a:pt x="359" y="116"/>
                    </a:moveTo>
                    <a:lnTo>
                      <a:pt x="352" y="132"/>
                    </a:lnTo>
                    <a:lnTo>
                      <a:pt x="0" y="16"/>
                    </a:lnTo>
                    <a:lnTo>
                      <a:pt x="7" y="0"/>
                    </a:lnTo>
                    <a:lnTo>
                      <a:pt x="359" y="116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4" name="Freeform 1294"/>
              <p:cNvSpPr>
                <a:spLocks/>
              </p:cNvSpPr>
              <p:nvPr/>
            </p:nvSpPr>
            <p:spPr bwMode="auto">
              <a:xfrm>
                <a:off x="3068" y="2298"/>
                <a:ext cx="177" cy="60"/>
              </a:xfrm>
              <a:custGeom>
                <a:avLst/>
                <a:gdLst>
                  <a:gd name="T0" fmla="*/ 177 w 354"/>
                  <a:gd name="T1" fmla="*/ 58 h 121"/>
                  <a:gd name="T2" fmla="*/ 176 w 354"/>
                  <a:gd name="T3" fmla="*/ 60 h 121"/>
                  <a:gd name="T4" fmla="*/ 0 w 354"/>
                  <a:gd name="T5" fmla="*/ 3 h 121"/>
                  <a:gd name="T6" fmla="*/ 1 w 354"/>
                  <a:gd name="T7" fmla="*/ 0 h 121"/>
                  <a:gd name="T8" fmla="*/ 177 w 354"/>
                  <a:gd name="T9" fmla="*/ 58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1"/>
                  <a:gd name="T17" fmla="*/ 354 w 354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1">
                    <a:moveTo>
                      <a:pt x="354" y="116"/>
                    </a:moveTo>
                    <a:lnTo>
                      <a:pt x="352" y="121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354" y="116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5" name="Freeform 1295"/>
              <p:cNvSpPr>
                <a:spLocks/>
              </p:cNvSpPr>
              <p:nvPr/>
            </p:nvSpPr>
            <p:spPr bwMode="auto">
              <a:xfrm>
                <a:off x="3067" y="2301"/>
                <a:ext cx="177" cy="61"/>
              </a:xfrm>
              <a:custGeom>
                <a:avLst/>
                <a:gdLst>
                  <a:gd name="T0" fmla="*/ 177 w 354"/>
                  <a:gd name="T1" fmla="*/ 58 h 121"/>
                  <a:gd name="T2" fmla="*/ 176 w 354"/>
                  <a:gd name="T3" fmla="*/ 61 h 121"/>
                  <a:gd name="T4" fmla="*/ 0 w 354"/>
                  <a:gd name="T5" fmla="*/ 3 h 121"/>
                  <a:gd name="T6" fmla="*/ 1 w 354"/>
                  <a:gd name="T7" fmla="*/ 0 h 121"/>
                  <a:gd name="T8" fmla="*/ 177 w 354"/>
                  <a:gd name="T9" fmla="*/ 58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1"/>
                  <a:gd name="T17" fmla="*/ 354 w 354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1">
                    <a:moveTo>
                      <a:pt x="354" y="115"/>
                    </a:moveTo>
                    <a:lnTo>
                      <a:pt x="351" y="121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354" y="115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6" name="Freeform 1296"/>
              <p:cNvSpPr>
                <a:spLocks/>
              </p:cNvSpPr>
              <p:nvPr/>
            </p:nvSpPr>
            <p:spPr bwMode="auto">
              <a:xfrm>
                <a:off x="3065" y="2304"/>
                <a:ext cx="177" cy="60"/>
              </a:xfrm>
              <a:custGeom>
                <a:avLst/>
                <a:gdLst>
                  <a:gd name="T0" fmla="*/ 177 w 354"/>
                  <a:gd name="T1" fmla="*/ 58 h 121"/>
                  <a:gd name="T2" fmla="*/ 176 w 354"/>
                  <a:gd name="T3" fmla="*/ 60 h 121"/>
                  <a:gd name="T4" fmla="*/ 0 w 354"/>
                  <a:gd name="T5" fmla="*/ 2 h 121"/>
                  <a:gd name="T6" fmla="*/ 1 w 354"/>
                  <a:gd name="T7" fmla="*/ 0 h 121"/>
                  <a:gd name="T8" fmla="*/ 177 w 354"/>
                  <a:gd name="T9" fmla="*/ 58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1"/>
                  <a:gd name="T17" fmla="*/ 354 w 354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1">
                    <a:moveTo>
                      <a:pt x="354" y="116"/>
                    </a:moveTo>
                    <a:lnTo>
                      <a:pt x="352" y="121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354" y="116"/>
                    </a:lnTo>
                    <a:close/>
                  </a:path>
                </a:pathLst>
              </a:custGeom>
              <a:solidFill>
                <a:srgbClr val="E8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7" name="Freeform 1297"/>
              <p:cNvSpPr>
                <a:spLocks/>
              </p:cNvSpPr>
              <p:nvPr/>
            </p:nvSpPr>
            <p:spPr bwMode="auto">
              <a:xfrm>
                <a:off x="3063" y="2306"/>
                <a:ext cx="178" cy="67"/>
              </a:xfrm>
              <a:custGeom>
                <a:avLst/>
                <a:gdLst>
                  <a:gd name="T0" fmla="*/ 178 w 357"/>
                  <a:gd name="T1" fmla="*/ 58 h 135"/>
                  <a:gd name="T2" fmla="*/ 176 w 357"/>
                  <a:gd name="T3" fmla="*/ 67 h 135"/>
                  <a:gd name="T4" fmla="*/ 0 w 357"/>
                  <a:gd name="T5" fmla="*/ 8 h 135"/>
                  <a:gd name="T6" fmla="*/ 2 w 357"/>
                  <a:gd name="T7" fmla="*/ 0 h 135"/>
                  <a:gd name="T8" fmla="*/ 178 w 357"/>
                  <a:gd name="T9" fmla="*/ 58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7"/>
                  <a:gd name="T16" fmla="*/ 0 h 135"/>
                  <a:gd name="T17" fmla="*/ 357 w 357"/>
                  <a:gd name="T18" fmla="*/ 135 h 1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7" h="135">
                    <a:moveTo>
                      <a:pt x="357" y="116"/>
                    </a:moveTo>
                    <a:lnTo>
                      <a:pt x="352" y="135"/>
                    </a:lnTo>
                    <a:lnTo>
                      <a:pt x="0" y="17"/>
                    </a:lnTo>
                    <a:lnTo>
                      <a:pt x="5" y="0"/>
                    </a:lnTo>
                    <a:lnTo>
                      <a:pt x="357" y="11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8" name="Freeform 1298"/>
              <p:cNvSpPr>
                <a:spLocks/>
              </p:cNvSpPr>
              <p:nvPr/>
            </p:nvSpPr>
            <p:spPr bwMode="auto">
              <a:xfrm>
                <a:off x="3064" y="2306"/>
                <a:ext cx="177" cy="62"/>
              </a:xfrm>
              <a:custGeom>
                <a:avLst/>
                <a:gdLst>
                  <a:gd name="T0" fmla="*/ 177 w 354"/>
                  <a:gd name="T1" fmla="*/ 58 h 125"/>
                  <a:gd name="T2" fmla="*/ 176 w 354"/>
                  <a:gd name="T3" fmla="*/ 62 h 125"/>
                  <a:gd name="T4" fmla="*/ 0 w 354"/>
                  <a:gd name="T5" fmla="*/ 4 h 125"/>
                  <a:gd name="T6" fmla="*/ 1 w 354"/>
                  <a:gd name="T7" fmla="*/ 0 h 125"/>
                  <a:gd name="T8" fmla="*/ 177 w 354"/>
                  <a:gd name="T9" fmla="*/ 58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5"/>
                  <a:gd name="T17" fmla="*/ 354 w 354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5">
                    <a:moveTo>
                      <a:pt x="354" y="116"/>
                    </a:moveTo>
                    <a:lnTo>
                      <a:pt x="351" y="125"/>
                    </a:lnTo>
                    <a:lnTo>
                      <a:pt x="0" y="8"/>
                    </a:lnTo>
                    <a:lnTo>
                      <a:pt x="2" y="0"/>
                    </a:lnTo>
                    <a:lnTo>
                      <a:pt x="354" y="116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39" name="Freeform 1299"/>
              <p:cNvSpPr>
                <a:spLocks/>
              </p:cNvSpPr>
              <p:nvPr/>
            </p:nvSpPr>
            <p:spPr bwMode="auto">
              <a:xfrm>
                <a:off x="3063" y="2310"/>
                <a:ext cx="177" cy="63"/>
              </a:xfrm>
              <a:custGeom>
                <a:avLst/>
                <a:gdLst>
                  <a:gd name="T0" fmla="*/ 177 w 354"/>
                  <a:gd name="T1" fmla="*/ 58 h 127"/>
                  <a:gd name="T2" fmla="*/ 176 w 354"/>
                  <a:gd name="T3" fmla="*/ 63 h 127"/>
                  <a:gd name="T4" fmla="*/ 0 w 354"/>
                  <a:gd name="T5" fmla="*/ 4 h 127"/>
                  <a:gd name="T6" fmla="*/ 1 w 354"/>
                  <a:gd name="T7" fmla="*/ 0 h 127"/>
                  <a:gd name="T8" fmla="*/ 177 w 354"/>
                  <a:gd name="T9" fmla="*/ 58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7"/>
                  <a:gd name="T17" fmla="*/ 354 w 354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7">
                    <a:moveTo>
                      <a:pt x="354" y="117"/>
                    </a:moveTo>
                    <a:lnTo>
                      <a:pt x="352" y="127"/>
                    </a:lnTo>
                    <a:lnTo>
                      <a:pt x="0" y="9"/>
                    </a:lnTo>
                    <a:lnTo>
                      <a:pt x="3" y="0"/>
                    </a:lnTo>
                    <a:lnTo>
                      <a:pt x="354" y="117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0" name="Freeform 1300"/>
              <p:cNvSpPr>
                <a:spLocks/>
              </p:cNvSpPr>
              <p:nvPr/>
            </p:nvSpPr>
            <p:spPr bwMode="auto">
              <a:xfrm>
                <a:off x="3060" y="2314"/>
                <a:ext cx="179" cy="68"/>
              </a:xfrm>
              <a:custGeom>
                <a:avLst/>
                <a:gdLst>
                  <a:gd name="T0" fmla="*/ 179 w 357"/>
                  <a:gd name="T1" fmla="*/ 60 h 134"/>
                  <a:gd name="T2" fmla="*/ 176 w 357"/>
                  <a:gd name="T3" fmla="*/ 68 h 134"/>
                  <a:gd name="T4" fmla="*/ 0 w 357"/>
                  <a:gd name="T5" fmla="*/ 9 h 134"/>
                  <a:gd name="T6" fmla="*/ 3 w 357"/>
                  <a:gd name="T7" fmla="*/ 0 h 134"/>
                  <a:gd name="T8" fmla="*/ 179 w 357"/>
                  <a:gd name="T9" fmla="*/ 60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7"/>
                  <a:gd name="T16" fmla="*/ 0 h 134"/>
                  <a:gd name="T17" fmla="*/ 357 w 357"/>
                  <a:gd name="T18" fmla="*/ 134 h 1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7" h="134">
                    <a:moveTo>
                      <a:pt x="357" y="118"/>
                    </a:moveTo>
                    <a:lnTo>
                      <a:pt x="352" y="134"/>
                    </a:lnTo>
                    <a:lnTo>
                      <a:pt x="0" y="18"/>
                    </a:lnTo>
                    <a:lnTo>
                      <a:pt x="5" y="0"/>
                    </a:lnTo>
                    <a:lnTo>
                      <a:pt x="357" y="118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1" name="Freeform 1301"/>
              <p:cNvSpPr>
                <a:spLocks/>
              </p:cNvSpPr>
              <p:nvPr/>
            </p:nvSpPr>
            <p:spPr bwMode="auto">
              <a:xfrm>
                <a:off x="3058" y="2324"/>
                <a:ext cx="178" cy="68"/>
              </a:xfrm>
              <a:custGeom>
                <a:avLst/>
                <a:gdLst>
                  <a:gd name="T0" fmla="*/ 178 w 355"/>
                  <a:gd name="T1" fmla="*/ 58 h 136"/>
                  <a:gd name="T2" fmla="*/ 176 w 355"/>
                  <a:gd name="T3" fmla="*/ 68 h 136"/>
                  <a:gd name="T4" fmla="*/ 0 w 355"/>
                  <a:gd name="T5" fmla="*/ 9 h 136"/>
                  <a:gd name="T6" fmla="*/ 2 w 355"/>
                  <a:gd name="T7" fmla="*/ 0 h 136"/>
                  <a:gd name="T8" fmla="*/ 178 w 355"/>
                  <a:gd name="T9" fmla="*/ 58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36"/>
                  <a:gd name="T17" fmla="*/ 355 w 355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36">
                    <a:moveTo>
                      <a:pt x="355" y="116"/>
                    </a:moveTo>
                    <a:lnTo>
                      <a:pt x="352" y="136"/>
                    </a:lnTo>
                    <a:lnTo>
                      <a:pt x="0" y="17"/>
                    </a:lnTo>
                    <a:lnTo>
                      <a:pt x="3" y="0"/>
                    </a:lnTo>
                    <a:lnTo>
                      <a:pt x="355" y="116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2" name="Freeform 1302"/>
              <p:cNvSpPr>
                <a:spLocks/>
              </p:cNvSpPr>
              <p:nvPr/>
            </p:nvSpPr>
            <p:spPr bwMode="auto">
              <a:xfrm>
                <a:off x="3058" y="2332"/>
                <a:ext cx="177" cy="69"/>
              </a:xfrm>
              <a:custGeom>
                <a:avLst/>
                <a:gdLst>
                  <a:gd name="T0" fmla="*/ 177 w 354"/>
                  <a:gd name="T1" fmla="*/ 59 h 138"/>
                  <a:gd name="T2" fmla="*/ 176 w 354"/>
                  <a:gd name="T3" fmla="*/ 69 h 138"/>
                  <a:gd name="T4" fmla="*/ 0 w 354"/>
                  <a:gd name="T5" fmla="*/ 9 h 138"/>
                  <a:gd name="T6" fmla="*/ 1 w 354"/>
                  <a:gd name="T7" fmla="*/ 0 h 138"/>
                  <a:gd name="T8" fmla="*/ 177 w 354"/>
                  <a:gd name="T9" fmla="*/ 59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38"/>
                  <a:gd name="T17" fmla="*/ 354 w 354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38">
                    <a:moveTo>
                      <a:pt x="354" y="119"/>
                    </a:moveTo>
                    <a:lnTo>
                      <a:pt x="351" y="138"/>
                    </a:lnTo>
                    <a:lnTo>
                      <a:pt x="0" y="18"/>
                    </a:lnTo>
                    <a:lnTo>
                      <a:pt x="2" y="0"/>
                    </a:lnTo>
                    <a:lnTo>
                      <a:pt x="354" y="119"/>
                    </a:lnTo>
                    <a:close/>
                  </a:path>
                </a:pathLst>
              </a:custGeom>
              <a:solidFill>
                <a:srgbClr val="ED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3" name="Freeform 1303"/>
              <p:cNvSpPr>
                <a:spLocks/>
              </p:cNvSpPr>
              <p:nvPr/>
            </p:nvSpPr>
            <p:spPr bwMode="auto">
              <a:xfrm>
                <a:off x="3057" y="2341"/>
                <a:ext cx="176" cy="69"/>
              </a:xfrm>
              <a:custGeom>
                <a:avLst/>
                <a:gdLst>
                  <a:gd name="T0" fmla="*/ 176 w 353"/>
                  <a:gd name="T1" fmla="*/ 60 h 138"/>
                  <a:gd name="T2" fmla="*/ 176 w 353"/>
                  <a:gd name="T3" fmla="*/ 69 h 138"/>
                  <a:gd name="T4" fmla="*/ 0 w 353"/>
                  <a:gd name="T5" fmla="*/ 9 h 138"/>
                  <a:gd name="T6" fmla="*/ 1 w 353"/>
                  <a:gd name="T7" fmla="*/ 0 h 138"/>
                  <a:gd name="T8" fmla="*/ 176 w 353"/>
                  <a:gd name="T9" fmla="*/ 6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38"/>
                  <a:gd name="T17" fmla="*/ 353 w 353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38">
                    <a:moveTo>
                      <a:pt x="353" y="120"/>
                    </a:moveTo>
                    <a:lnTo>
                      <a:pt x="353" y="138"/>
                    </a:lnTo>
                    <a:lnTo>
                      <a:pt x="0" y="18"/>
                    </a:lnTo>
                    <a:lnTo>
                      <a:pt x="2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4" name="Freeform 1304"/>
              <p:cNvSpPr>
                <a:spLocks/>
              </p:cNvSpPr>
              <p:nvPr/>
            </p:nvSpPr>
            <p:spPr bwMode="auto">
              <a:xfrm>
                <a:off x="3058" y="2341"/>
                <a:ext cx="175" cy="63"/>
              </a:xfrm>
              <a:custGeom>
                <a:avLst/>
                <a:gdLst>
                  <a:gd name="T0" fmla="*/ 175 w 351"/>
                  <a:gd name="T1" fmla="*/ 60 h 126"/>
                  <a:gd name="T2" fmla="*/ 175 w 351"/>
                  <a:gd name="T3" fmla="*/ 63 h 126"/>
                  <a:gd name="T4" fmla="*/ 0 w 351"/>
                  <a:gd name="T5" fmla="*/ 4 h 126"/>
                  <a:gd name="T6" fmla="*/ 0 w 351"/>
                  <a:gd name="T7" fmla="*/ 0 h 126"/>
                  <a:gd name="T8" fmla="*/ 175 w 351"/>
                  <a:gd name="T9" fmla="*/ 6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6"/>
                  <a:gd name="T17" fmla="*/ 351 w 351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6">
                    <a:moveTo>
                      <a:pt x="351" y="120"/>
                    </a:moveTo>
                    <a:lnTo>
                      <a:pt x="351" y="126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51" y="120"/>
                    </a:lnTo>
                    <a:close/>
                  </a:path>
                </a:pathLst>
              </a:custGeom>
              <a:solidFill>
                <a:srgbClr val="EC7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5" name="Freeform 1305"/>
              <p:cNvSpPr>
                <a:spLocks/>
              </p:cNvSpPr>
              <p:nvPr/>
            </p:nvSpPr>
            <p:spPr bwMode="auto">
              <a:xfrm>
                <a:off x="3057" y="2344"/>
                <a:ext cx="176" cy="63"/>
              </a:xfrm>
              <a:custGeom>
                <a:avLst/>
                <a:gdLst>
                  <a:gd name="T0" fmla="*/ 176 w 353"/>
                  <a:gd name="T1" fmla="*/ 60 h 124"/>
                  <a:gd name="T2" fmla="*/ 176 w 353"/>
                  <a:gd name="T3" fmla="*/ 63 h 124"/>
                  <a:gd name="T4" fmla="*/ 0 w 353"/>
                  <a:gd name="T5" fmla="*/ 3 h 124"/>
                  <a:gd name="T6" fmla="*/ 1 w 353"/>
                  <a:gd name="T7" fmla="*/ 0 h 124"/>
                  <a:gd name="T8" fmla="*/ 176 w 353"/>
                  <a:gd name="T9" fmla="*/ 60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4"/>
                  <a:gd name="T17" fmla="*/ 353 w 353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4">
                    <a:moveTo>
                      <a:pt x="353" y="119"/>
                    </a:moveTo>
                    <a:lnTo>
                      <a:pt x="353" y="124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353" y="119"/>
                    </a:lnTo>
                    <a:close/>
                  </a:path>
                </a:pathLst>
              </a:custGeom>
              <a:solidFill>
                <a:srgbClr val="EB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6" name="Freeform 1306"/>
              <p:cNvSpPr>
                <a:spLocks/>
              </p:cNvSpPr>
              <p:nvPr/>
            </p:nvSpPr>
            <p:spPr bwMode="auto">
              <a:xfrm>
                <a:off x="3057" y="2348"/>
                <a:ext cx="176" cy="62"/>
              </a:xfrm>
              <a:custGeom>
                <a:avLst/>
                <a:gdLst>
                  <a:gd name="T0" fmla="*/ 176 w 353"/>
                  <a:gd name="T1" fmla="*/ 59 h 125"/>
                  <a:gd name="T2" fmla="*/ 176 w 353"/>
                  <a:gd name="T3" fmla="*/ 62 h 125"/>
                  <a:gd name="T4" fmla="*/ 0 w 353"/>
                  <a:gd name="T5" fmla="*/ 2 h 125"/>
                  <a:gd name="T6" fmla="*/ 0 w 353"/>
                  <a:gd name="T7" fmla="*/ 0 h 125"/>
                  <a:gd name="T8" fmla="*/ 176 w 353"/>
                  <a:gd name="T9" fmla="*/ 59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5"/>
                  <a:gd name="T17" fmla="*/ 353 w 353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5">
                    <a:moveTo>
                      <a:pt x="353" y="118"/>
                    </a:moveTo>
                    <a:lnTo>
                      <a:pt x="353" y="12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53" y="118"/>
                    </a:lnTo>
                    <a:close/>
                  </a:path>
                </a:pathLst>
              </a:custGeom>
              <a:solidFill>
                <a:srgbClr val="EA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7" name="Freeform 1307"/>
              <p:cNvSpPr>
                <a:spLocks/>
              </p:cNvSpPr>
              <p:nvPr/>
            </p:nvSpPr>
            <p:spPr bwMode="auto">
              <a:xfrm>
                <a:off x="3057" y="2350"/>
                <a:ext cx="176" cy="69"/>
              </a:xfrm>
              <a:custGeom>
                <a:avLst/>
                <a:gdLst>
                  <a:gd name="T0" fmla="*/ 176 w 353"/>
                  <a:gd name="T1" fmla="*/ 60 h 138"/>
                  <a:gd name="T2" fmla="*/ 176 w 353"/>
                  <a:gd name="T3" fmla="*/ 69 h 138"/>
                  <a:gd name="T4" fmla="*/ 0 w 353"/>
                  <a:gd name="T5" fmla="*/ 9 h 138"/>
                  <a:gd name="T6" fmla="*/ 0 w 353"/>
                  <a:gd name="T7" fmla="*/ 0 h 138"/>
                  <a:gd name="T8" fmla="*/ 176 w 353"/>
                  <a:gd name="T9" fmla="*/ 6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38"/>
                  <a:gd name="T17" fmla="*/ 353 w 353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38">
                    <a:moveTo>
                      <a:pt x="353" y="120"/>
                    </a:moveTo>
                    <a:lnTo>
                      <a:pt x="353" y="13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8" name="Freeform 1308"/>
              <p:cNvSpPr>
                <a:spLocks/>
              </p:cNvSpPr>
              <p:nvPr/>
            </p:nvSpPr>
            <p:spPr bwMode="auto">
              <a:xfrm>
                <a:off x="3057" y="2350"/>
                <a:ext cx="176" cy="63"/>
              </a:xfrm>
              <a:custGeom>
                <a:avLst/>
                <a:gdLst>
                  <a:gd name="T0" fmla="*/ 176 w 353"/>
                  <a:gd name="T1" fmla="*/ 60 h 126"/>
                  <a:gd name="T2" fmla="*/ 176 w 353"/>
                  <a:gd name="T3" fmla="*/ 63 h 126"/>
                  <a:gd name="T4" fmla="*/ 0 w 353"/>
                  <a:gd name="T5" fmla="*/ 4 h 126"/>
                  <a:gd name="T6" fmla="*/ 0 w 353"/>
                  <a:gd name="T7" fmla="*/ 0 h 126"/>
                  <a:gd name="T8" fmla="*/ 176 w 353"/>
                  <a:gd name="T9" fmla="*/ 6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6"/>
                  <a:gd name="T17" fmla="*/ 353 w 353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6">
                    <a:moveTo>
                      <a:pt x="353" y="120"/>
                    </a:moveTo>
                    <a:lnTo>
                      <a:pt x="353" y="126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49" name="Freeform 1309"/>
              <p:cNvSpPr>
                <a:spLocks/>
              </p:cNvSpPr>
              <p:nvPr/>
            </p:nvSpPr>
            <p:spPr bwMode="auto">
              <a:xfrm>
                <a:off x="3057" y="2353"/>
                <a:ext cx="176" cy="63"/>
              </a:xfrm>
              <a:custGeom>
                <a:avLst/>
                <a:gdLst>
                  <a:gd name="T0" fmla="*/ 176 w 353"/>
                  <a:gd name="T1" fmla="*/ 60 h 124"/>
                  <a:gd name="T2" fmla="*/ 176 w 353"/>
                  <a:gd name="T3" fmla="*/ 63 h 124"/>
                  <a:gd name="T4" fmla="*/ 0 w 353"/>
                  <a:gd name="T5" fmla="*/ 3 h 124"/>
                  <a:gd name="T6" fmla="*/ 0 w 353"/>
                  <a:gd name="T7" fmla="*/ 0 h 124"/>
                  <a:gd name="T8" fmla="*/ 176 w 353"/>
                  <a:gd name="T9" fmla="*/ 60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4"/>
                  <a:gd name="T17" fmla="*/ 353 w 353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4">
                    <a:moveTo>
                      <a:pt x="353" y="119"/>
                    </a:moveTo>
                    <a:lnTo>
                      <a:pt x="353" y="124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53" y="119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0" name="Freeform 1310"/>
              <p:cNvSpPr>
                <a:spLocks/>
              </p:cNvSpPr>
              <p:nvPr/>
            </p:nvSpPr>
            <p:spPr bwMode="auto">
              <a:xfrm>
                <a:off x="3057" y="2356"/>
                <a:ext cx="176" cy="63"/>
              </a:xfrm>
              <a:custGeom>
                <a:avLst/>
                <a:gdLst>
                  <a:gd name="T0" fmla="*/ 176 w 353"/>
                  <a:gd name="T1" fmla="*/ 60 h 126"/>
                  <a:gd name="T2" fmla="*/ 176 w 353"/>
                  <a:gd name="T3" fmla="*/ 63 h 126"/>
                  <a:gd name="T4" fmla="*/ 0 w 353"/>
                  <a:gd name="T5" fmla="*/ 3 h 126"/>
                  <a:gd name="T6" fmla="*/ 0 w 353"/>
                  <a:gd name="T7" fmla="*/ 0 h 126"/>
                  <a:gd name="T8" fmla="*/ 176 w 353"/>
                  <a:gd name="T9" fmla="*/ 6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6"/>
                  <a:gd name="T17" fmla="*/ 353 w 353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6">
                    <a:moveTo>
                      <a:pt x="353" y="119"/>
                    </a:moveTo>
                    <a:lnTo>
                      <a:pt x="353" y="12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353" y="119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1" name="Freeform 1311"/>
              <p:cNvSpPr>
                <a:spLocks/>
              </p:cNvSpPr>
              <p:nvPr/>
            </p:nvSpPr>
            <p:spPr bwMode="auto">
              <a:xfrm>
                <a:off x="3057" y="2359"/>
                <a:ext cx="176" cy="69"/>
              </a:xfrm>
              <a:custGeom>
                <a:avLst/>
                <a:gdLst>
                  <a:gd name="T0" fmla="*/ 176 w 353"/>
                  <a:gd name="T1" fmla="*/ 60 h 138"/>
                  <a:gd name="T2" fmla="*/ 176 w 353"/>
                  <a:gd name="T3" fmla="*/ 69 h 138"/>
                  <a:gd name="T4" fmla="*/ 1 w 353"/>
                  <a:gd name="T5" fmla="*/ 9 h 138"/>
                  <a:gd name="T6" fmla="*/ 0 w 353"/>
                  <a:gd name="T7" fmla="*/ 0 h 138"/>
                  <a:gd name="T8" fmla="*/ 176 w 353"/>
                  <a:gd name="T9" fmla="*/ 6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38"/>
                  <a:gd name="T17" fmla="*/ 353 w 353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38">
                    <a:moveTo>
                      <a:pt x="353" y="120"/>
                    </a:moveTo>
                    <a:lnTo>
                      <a:pt x="353" y="138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2" name="Freeform 1312"/>
              <p:cNvSpPr>
                <a:spLocks/>
              </p:cNvSpPr>
              <p:nvPr/>
            </p:nvSpPr>
            <p:spPr bwMode="auto">
              <a:xfrm>
                <a:off x="3057" y="2359"/>
                <a:ext cx="176" cy="62"/>
              </a:xfrm>
              <a:custGeom>
                <a:avLst/>
                <a:gdLst>
                  <a:gd name="T0" fmla="*/ 176 w 353"/>
                  <a:gd name="T1" fmla="*/ 60 h 123"/>
                  <a:gd name="T2" fmla="*/ 176 w 353"/>
                  <a:gd name="T3" fmla="*/ 62 h 123"/>
                  <a:gd name="T4" fmla="*/ 1 w 353"/>
                  <a:gd name="T5" fmla="*/ 2 h 123"/>
                  <a:gd name="T6" fmla="*/ 0 w 353"/>
                  <a:gd name="T7" fmla="*/ 0 h 123"/>
                  <a:gd name="T8" fmla="*/ 176 w 353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3"/>
                  <a:gd name="T17" fmla="*/ 353 w 353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3">
                    <a:moveTo>
                      <a:pt x="353" y="120"/>
                    </a:moveTo>
                    <a:lnTo>
                      <a:pt x="353" y="123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53" y="12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3" name="Freeform 1313"/>
              <p:cNvSpPr>
                <a:spLocks/>
              </p:cNvSpPr>
              <p:nvPr/>
            </p:nvSpPr>
            <p:spPr bwMode="auto">
              <a:xfrm>
                <a:off x="3058" y="2361"/>
                <a:ext cx="175" cy="61"/>
              </a:xfrm>
              <a:custGeom>
                <a:avLst/>
                <a:gdLst>
                  <a:gd name="T0" fmla="*/ 175 w 351"/>
                  <a:gd name="T1" fmla="*/ 59 h 123"/>
                  <a:gd name="T2" fmla="*/ 175 w 351"/>
                  <a:gd name="T3" fmla="*/ 61 h 123"/>
                  <a:gd name="T4" fmla="*/ 0 w 351"/>
                  <a:gd name="T5" fmla="*/ 1 h 123"/>
                  <a:gd name="T6" fmla="*/ 0 w 351"/>
                  <a:gd name="T7" fmla="*/ 0 h 123"/>
                  <a:gd name="T8" fmla="*/ 175 w 351"/>
                  <a:gd name="T9" fmla="*/ 59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3"/>
                  <a:gd name="T17" fmla="*/ 351 w 351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3">
                    <a:moveTo>
                      <a:pt x="351" y="119"/>
                    </a:moveTo>
                    <a:lnTo>
                      <a:pt x="351" y="12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19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4" name="Freeform 1314"/>
              <p:cNvSpPr>
                <a:spLocks/>
              </p:cNvSpPr>
              <p:nvPr/>
            </p:nvSpPr>
            <p:spPr bwMode="auto">
              <a:xfrm>
                <a:off x="3058" y="2363"/>
                <a:ext cx="175" cy="61"/>
              </a:xfrm>
              <a:custGeom>
                <a:avLst/>
                <a:gdLst>
                  <a:gd name="T0" fmla="*/ 175 w 351"/>
                  <a:gd name="T1" fmla="*/ 60 h 123"/>
                  <a:gd name="T2" fmla="*/ 175 w 351"/>
                  <a:gd name="T3" fmla="*/ 61 h 123"/>
                  <a:gd name="T4" fmla="*/ 0 w 351"/>
                  <a:gd name="T5" fmla="*/ 1 h 123"/>
                  <a:gd name="T6" fmla="*/ 0 w 351"/>
                  <a:gd name="T7" fmla="*/ 0 h 123"/>
                  <a:gd name="T8" fmla="*/ 175 w 351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3"/>
                  <a:gd name="T17" fmla="*/ 351 w 351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3">
                    <a:moveTo>
                      <a:pt x="351" y="120"/>
                    </a:moveTo>
                    <a:lnTo>
                      <a:pt x="351" y="12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20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5" name="Freeform 1315"/>
              <p:cNvSpPr>
                <a:spLocks/>
              </p:cNvSpPr>
              <p:nvPr/>
            </p:nvSpPr>
            <p:spPr bwMode="auto">
              <a:xfrm>
                <a:off x="3058" y="2364"/>
                <a:ext cx="175" cy="63"/>
              </a:xfrm>
              <a:custGeom>
                <a:avLst/>
                <a:gdLst>
                  <a:gd name="T0" fmla="*/ 175 w 351"/>
                  <a:gd name="T1" fmla="*/ 60 h 125"/>
                  <a:gd name="T2" fmla="*/ 175 w 351"/>
                  <a:gd name="T3" fmla="*/ 63 h 125"/>
                  <a:gd name="T4" fmla="*/ 0 w 351"/>
                  <a:gd name="T5" fmla="*/ 2 h 125"/>
                  <a:gd name="T6" fmla="*/ 0 w 351"/>
                  <a:gd name="T7" fmla="*/ 0 h 125"/>
                  <a:gd name="T8" fmla="*/ 175 w 351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5"/>
                  <a:gd name="T17" fmla="*/ 351 w 351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5">
                    <a:moveTo>
                      <a:pt x="351" y="120"/>
                    </a:moveTo>
                    <a:lnTo>
                      <a:pt x="351" y="12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51" y="120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6" name="Freeform 1316"/>
              <p:cNvSpPr>
                <a:spLocks/>
              </p:cNvSpPr>
              <p:nvPr/>
            </p:nvSpPr>
            <p:spPr bwMode="auto">
              <a:xfrm>
                <a:off x="3058" y="2366"/>
                <a:ext cx="175" cy="62"/>
              </a:xfrm>
              <a:custGeom>
                <a:avLst/>
                <a:gdLst>
                  <a:gd name="T0" fmla="*/ 175 w 351"/>
                  <a:gd name="T1" fmla="*/ 61 h 124"/>
                  <a:gd name="T2" fmla="*/ 175 w 351"/>
                  <a:gd name="T3" fmla="*/ 62 h 124"/>
                  <a:gd name="T4" fmla="*/ 0 w 351"/>
                  <a:gd name="T5" fmla="*/ 2 h 124"/>
                  <a:gd name="T6" fmla="*/ 0 w 351"/>
                  <a:gd name="T7" fmla="*/ 0 h 124"/>
                  <a:gd name="T8" fmla="*/ 175 w 351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4"/>
                  <a:gd name="T17" fmla="*/ 351 w 351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4">
                    <a:moveTo>
                      <a:pt x="351" y="121"/>
                    </a:moveTo>
                    <a:lnTo>
                      <a:pt x="351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7" name="Freeform 1317"/>
              <p:cNvSpPr>
                <a:spLocks/>
              </p:cNvSpPr>
              <p:nvPr/>
            </p:nvSpPr>
            <p:spPr bwMode="auto">
              <a:xfrm>
                <a:off x="3058" y="2368"/>
                <a:ext cx="177" cy="68"/>
              </a:xfrm>
              <a:custGeom>
                <a:avLst/>
                <a:gdLst>
                  <a:gd name="T0" fmla="*/ 176 w 354"/>
                  <a:gd name="T1" fmla="*/ 60 h 136"/>
                  <a:gd name="T2" fmla="*/ 177 w 354"/>
                  <a:gd name="T3" fmla="*/ 68 h 136"/>
                  <a:gd name="T4" fmla="*/ 1 w 354"/>
                  <a:gd name="T5" fmla="*/ 9 h 136"/>
                  <a:gd name="T6" fmla="*/ 0 w 354"/>
                  <a:gd name="T7" fmla="*/ 0 h 136"/>
                  <a:gd name="T8" fmla="*/ 176 w 354"/>
                  <a:gd name="T9" fmla="*/ 6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36"/>
                  <a:gd name="T17" fmla="*/ 354 w 354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36">
                    <a:moveTo>
                      <a:pt x="351" y="121"/>
                    </a:moveTo>
                    <a:lnTo>
                      <a:pt x="354" y="136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8" name="Freeform 1318"/>
              <p:cNvSpPr>
                <a:spLocks/>
              </p:cNvSpPr>
              <p:nvPr/>
            </p:nvSpPr>
            <p:spPr bwMode="auto">
              <a:xfrm>
                <a:off x="3058" y="2368"/>
                <a:ext cx="176" cy="61"/>
              </a:xfrm>
              <a:custGeom>
                <a:avLst/>
                <a:gdLst>
                  <a:gd name="T0" fmla="*/ 176 w 352"/>
                  <a:gd name="T1" fmla="*/ 60 h 123"/>
                  <a:gd name="T2" fmla="*/ 176 w 352"/>
                  <a:gd name="T3" fmla="*/ 61 h 123"/>
                  <a:gd name="T4" fmla="*/ 1 w 352"/>
                  <a:gd name="T5" fmla="*/ 1 h 123"/>
                  <a:gd name="T6" fmla="*/ 0 w 352"/>
                  <a:gd name="T7" fmla="*/ 0 h 123"/>
                  <a:gd name="T8" fmla="*/ 176 w 352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3"/>
                  <a:gd name="T17" fmla="*/ 352 w 352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3">
                    <a:moveTo>
                      <a:pt x="351" y="121"/>
                    </a:moveTo>
                    <a:lnTo>
                      <a:pt x="352" y="12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59" name="Freeform 1319"/>
              <p:cNvSpPr>
                <a:spLocks/>
              </p:cNvSpPr>
              <p:nvPr/>
            </p:nvSpPr>
            <p:spPr bwMode="auto">
              <a:xfrm>
                <a:off x="3058" y="2369"/>
                <a:ext cx="176" cy="62"/>
              </a:xfrm>
              <a:custGeom>
                <a:avLst/>
                <a:gdLst>
                  <a:gd name="T0" fmla="*/ 176 w 350"/>
                  <a:gd name="T1" fmla="*/ 60 h 123"/>
                  <a:gd name="T2" fmla="*/ 176 w 350"/>
                  <a:gd name="T3" fmla="*/ 62 h 123"/>
                  <a:gd name="T4" fmla="*/ 0 w 350"/>
                  <a:gd name="T5" fmla="*/ 1 h 123"/>
                  <a:gd name="T6" fmla="*/ 0 w 350"/>
                  <a:gd name="T7" fmla="*/ 0 h 123"/>
                  <a:gd name="T8" fmla="*/ 176 w 350"/>
                  <a:gd name="T9" fmla="*/ 6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123"/>
                  <a:gd name="T17" fmla="*/ 350 w 350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123">
                    <a:moveTo>
                      <a:pt x="350" y="120"/>
                    </a:moveTo>
                    <a:lnTo>
                      <a:pt x="350" y="12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50" y="120"/>
                    </a:lnTo>
                    <a:close/>
                  </a:path>
                </a:pathLst>
              </a:custGeom>
              <a:solidFill>
                <a:srgbClr val="E0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0" name="Freeform 1320"/>
              <p:cNvSpPr>
                <a:spLocks/>
              </p:cNvSpPr>
              <p:nvPr/>
            </p:nvSpPr>
            <p:spPr bwMode="auto">
              <a:xfrm>
                <a:off x="3058" y="2370"/>
                <a:ext cx="176" cy="62"/>
              </a:xfrm>
              <a:custGeom>
                <a:avLst/>
                <a:gdLst>
                  <a:gd name="T0" fmla="*/ 176 w 350"/>
                  <a:gd name="T1" fmla="*/ 60 h 125"/>
                  <a:gd name="T2" fmla="*/ 176 w 350"/>
                  <a:gd name="T3" fmla="*/ 62 h 125"/>
                  <a:gd name="T4" fmla="*/ 0 w 350"/>
                  <a:gd name="T5" fmla="*/ 1 h 125"/>
                  <a:gd name="T6" fmla="*/ 0 w 350"/>
                  <a:gd name="T7" fmla="*/ 0 h 125"/>
                  <a:gd name="T8" fmla="*/ 176 w 350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125"/>
                  <a:gd name="T17" fmla="*/ 350 w 350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125">
                    <a:moveTo>
                      <a:pt x="350" y="121"/>
                    </a:moveTo>
                    <a:lnTo>
                      <a:pt x="350" y="12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1" name="Freeform 1321"/>
              <p:cNvSpPr>
                <a:spLocks/>
              </p:cNvSpPr>
              <p:nvPr/>
            </p:nvSpPr>
            <p:spPr bwMode="auto">
              <a:xfrm>
                <a:off x="3058" y="2372"/>
                <a:ext cx="177" cy="61"/>
              </a:xfrm>
              <a:custGeom>
                <a:avLst/>
                <a:gdLst>
                  <a:gd name="T0" fmla="*/ 176 w 352"/>
                  <a:gd name="T1" fmla="*/ 61 h 123"/>
                  <a:gd name="T2" fmla="*/ 177 w 352"/>
                  <a:gd name="T3" fmla="*/ 61 h 123"/>
                  <a:gd name="T4" fmla="*/ 0 w 352"/>
                  <a:gd name="T5" fmla="*/ 1 h 123"/>
                  <a:gd name="T6" fmla="*/ 0 w 352"/>
                  <a:gd name="T7" fmla="*/ 0 h 123"/>
                  <a:gd name="T8" fmla="*/ 176 w 352"/>
                  <a:gd name="T9" fmla="*/ 61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3"/>
                  <a:gd name="T17" fmla="*/ 352 w 352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3">
                    <a:moveTo>
                      <a:pt x="350" y="122"/>
                    </a:moveTo>
                    <a:lnTo>
                      <a:pt x="352" y="12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50" y="122"/>
                    </a:ln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2" name="Freeform 1322"/>
              <p:cNvSpPr>
                <a:spLocks/>
              </p:cNvSpPr>
              <p:nvPr/>
            </p:nvSpPr>
            <p:spPr bwMode="auto">
              <a:xfrm>
                <a:off x="3058" y="2373"/>
                <a:ext cx="177" cy="62"/>
              </a:xfrm>
              <a:custGeom>
                <a:avLst/>
                <a:gdLst>
                  <a:gd name="T0" fmla="*/ 177 w 352"/>
                  <a:gd name="T1" fmla="*/ 60 h 125"/>
                  <a:gd name="T2" fmla="*/ 177 w 352"/>
                  <a:gd name="T3" fmla="*/ 62 h 125"/>
                  <a:gd name="T4" fmla="*/ 1 w 352"/>
                  <a:gd name="T5" fmla="*/ 1 h 125"/>
                  <a:gd name="T6" fmla="*/ 0 w 352"/>
                  <a:gd name="T7" fmla="*/ 0 h 125"/>
                  <a:gd name="T8" fmla="*/ 177 w 352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5"/>
                  <a:gd name="T17" fmla="*/ 352 w 352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5">
                    <a:moveTo>
                      <a:pt x="352" y="121"/>
                    </a:moveTo>
                    <a:lnTo>
                      <a:pt x="352" y="12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52" y="121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3" name="Freeform 1323"/>
              <p:cNvSpPr>
                <a:spLocks/>
              </p:cNvSpPr>
              <p:nvPr/>
            </p:nvSpPr>
            <p:spPr bwMode="auto">
              <a:xfrm>
                <a:off x="3059" y="2374"/>
                <a:ext cx="176" cy="62"/>
              </a:xfrm>
              <a:custGeom>
                <a:avLst/>
                <a:gdLst>
                  <a:gd name="T0" fmla="*/ 176 w 351"/>
                  <a:gd name="T1" fmla="*/ 61 h 123"/>
                  <a:gd name="T2" fmla="*/ 176 w 351"/>
                  <a:gd name="T3" fmla="*/ 62 h 123"/>
                  <a:gd name="T4" fmla="*/ 0 w 351"/>
                  <a:gd name="T5" fmla="*/ 2 h 123"/>
                  <a:gd name="T6" fmla="*/ 0 w 351"/>
                  <a:gd name="T7" fmla="*/ 0 h 123"/>
                  <a:gd name="T8" fmla="*/ 176 w 351"/>
                  <a:gd name="T9" fmla="*/ 61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3"/>
                  <a:gd name="T17" fmla="*/ 351 w 351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3">
                    <a:moveTo>
                      <a:pt x="351" y="122"/>
                    </a:moveTo>
                    <a:lnTo>
                      <a:pt x="351" y="12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4" name="Freeform 1324"/>
              <p:cNvSpPr>
                <a:spLocks/>
              </p:cNvSpPr>
              <p:nvPr/>
            </p:nvSpPr>
            <p:spPr bwMode="auto">
              <a:xfrm>
                <a:off x="3059" y="2376"/>
                <a:ext cx="177" cy="68"/>
              </a:xfrm>
              <a:custGeom>
                <a:avLst/>
                <a:gdLst>
                  <a:gd name="T0" fmla="*/ 176 w 354"/>
                  <a:gd name="T1" fmla="*/ 59 h 136"/>
                  <a:gd name="T2" fmla="*/ 177 w 354"/>
                  <a:gd name="T3" fmla="*/ 68 h 136"/>
                  <a:gd name="T4" fmla="*/ 2 w 354"/>
                  <a:gd name="T5" fmla="*/ 6 h 136"/>
                  <a:gd name="T6" fmla="*/ 0 w 354"/>
                  <a:gd name="T7" fmla="*/ 0 h 136"/>
                  <a:gd name="T8" fmla="*/ 176 w 354"/>
                  <a:gd name="T9" fmla="*/ 59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36"/>
                  <a:gd name="T17" fmla="*/ 354 w 354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36">
                    <a:moveTo>
                      <a:pt x="351" y="119"/>
                    </a:moveTo>
                    <a:lnTo>
                      <a:pt x="354" y="136"/>
                    </a:lnTo>
                    <a:lnTo>
                      <a:pt x="4" y="13"/>
                    </a:lnTo>
                    <a:lnTo>
                      <a:pt x="0" y="0"/>
                    </a:lnTo>
                    <a:lnTo>
                      <a:pt x="351" y="119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5" name="Freeform 1325"/>
              <p:cNvSpPr>
                <a:spLocks/>
              </p:cNvSpPr>
              <p:nvPr/>
            </p:nvSpPr>
            <p:spPr bwMode="auto">
              <a:xfrm>
                <a:off x="3059" y="2376"/>
                <a:ext cx="176" cy="61"/>
              </a:xfrm>
              <a:custGeom>
                <a:avLst/>
                <a:gdLst>
                  <a:gd name="T0" fmla="*/ 175 w 353"/>
                  <a:gd name="T1" fmla="*/ 59 h 123"/>
                  <a:gd name="T2" fmla="*/ 176 w 353"/>
                  <a:gd name="T3" fmla="*/ 61 h 123"/>
                  <a:gd name="T4" fmla="*/ 1 w 353"/>
                  <a:gd name="T5" fmla="*/ 0 h 123"/>
                  <a:gd name="T6" fmla="*/ 0 w 353"/>
                  <a:gd name="T7" fmla="*/ 0 h 123"/>
                  <a:gd name="T8" fmla="*/ 175 w 353"/>
                  <a:gd name="T9" fmla="*/ 59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3"/>
                  <a:gd name="T17" fmla="*/ 353 w 353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3">
                    <a:moveTo>
                      <a:pt x="351" y="119"/>
                    </a:moveTo>
                    <a:lnTo>
                      <a:pt x="353" y="12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51" y="119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6" name="Freeform 1326"/>
              <p:cNvSpPr>
                <a:spLocks/>
              </p:cNvSpPr>
              <p:nvPr/>
            </p:nvSpPr>
            <p:spPr bwMode="auto">
              <a:xfrm>
                <a:off x="3060" y="2377"/>
                <a:ext cx="175" cy="62"/>
              </a:xfrm>
              <a:custGeom>
                <a:avLst/>
                <a:gdLst>
                  <a:gd name="T0" fmla="*/ 175 w 351"/>
                  <a:gd name="T1" fmla="*/ 61 h 125"/>
                  <a:gd name="T2" fmla="*/ 175 w 351"/>
                  <a:gd name="T3" fmla="*/ 62 h 125"/>
                  <a:gd name="T4" fmla="*/ 0 w 351"/>
                  <a:gd name="T5" fmla="*/ 2 h 125"/>
                  <a:gd name="T6" fmla="*/ 0 w 351"/>
                  <a:gd name="T7" fmla="*/ 0 h 125"/>
                  <a:gd name="T8" fmla="*/ 175 w 351"/>
                  <a:gd name="T9" fmla="*/ 61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5"/>
                  <a:gd name="T17" fmla="*/ 351 w 351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5">
                    <a:moveTo>
                      <a:pt x="351" y="122"/>
                    </a:moveTo>
                    <a:lnTo>
                      <a:pt x="351" y="12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7" name="Freeform 1327"/>
              <p:cNvSpPr>
                <a:spLocks/>
              </p:cNvSpPr>
              <p:nvPr/>
            </p:nvSpPr>
            <p:spPr bwMode="auto">
              <a:xfrm>
                <a:off x="3060" y="2378"/>
                <a:ext cx="175" cy="63"/>
              </a:xfrm>
              <a:custGeom>
                <a:avLst/>
                <a:gdLst>
                  <a:gd name="T0" fmla="*/ 175 w 351"/>
                  <a:gd name="T1" fmla="*/ 61 h 124"/>
                  <a:gd name="T2" fmla="*/ 175 w 351"/>
                  <a:gd name="T3" fmla="*/ 63 h 124"/>
                  <a:gd name="T4" fmla="*/ 0 w 351"/>
                  <a:gd name="T5" fmla="*/ 2 h 124"/>
                  <a:gd name="T6" fmla="*/ 0 w 351"/>
                  <a:gd name="T7" fmla="*/ 0 h 124"/>
                  <a:gd name="T8" fmla="*/ 175 w 351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1"/>
                  <a:gd name="T16" fmla="*/ 0 h 124"/>
                  <a:gd name="T17" fmla="*/ 351 w 351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1" h="124">
                    <a:moveTo>
                      <a:pt x="351" y="121"/>
                    </a:moveTo>
                    <a:lnTo>
                      <a:pt x="351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D8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8" name="Freeform 1328"/>
              <p:cNvSpPr>
                <a:spLocks/>
              </p:cNvSpPr>
              <p:nvPr/>
            </p:nvSpPr>
            <p:spPr bwMode="auto">
              <a:xfrm>
                <a:off x="3060" y="2380"/>
                <a:ext cx="176" cy="62"/>
              </a:xfrm>
              <a:custGeom>
                <a:avLst/>
                <a:gdLst>
                  <a:gd name="T0" fmla="*/ 176 w 352"/>
                  <a:gd name="T1" fmla="*/ 60 h 125"/>
                  <a:gd name="T2" fmla="*/ 176 w 352"/>
                  <a:gd name="T3" fmla="*/ 62 h 125"/>
                  <a:gd name="T4" fmla="*/ 1 w 352"/>
                  <a:gd name="T5" fmla="*/ 1 h 125"/>
                  <a:gd name="T6" fmla="*/ 0 w 352"/>
                  <a:gd name="T7" fmla="*/ 0 h 125"/>
                  <a:gd name="T8" fmla="*/ 176 w 352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5"/>
                  <a:gd name="T17" fmla="*/ 352 w 352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5">
                    <a:moveTo>
                      <a:pt x="351" y="121"/>
                    </a:moveTo>
                    <a:lnTo>
                      <a:pt x="352" y="12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69" name="Freeform 1329"/>
              <p:cNvSpPr>
                <a:spLocks/>
              </p:cNvSpPr>
              <p:nvPr/>
            </p:nvSpPr>
            <p:spPr bwMode="auto">
              <a:xfrm>
                <a:off x="3061" y="2382"/>
                <a:ext cx="175" cy="62"/>
              </a:xfrm>
              <a:custGeom>
                <a:avLst/>
                <a:gdLst>
                  <a:gd name="T0" fmla="*/ 175 w 350"/>
                  <a:gd name="T1" fmla="*/ 61 h 125"/>
                  <a:gd name="T2" fmla="*/ 175 w 350"/>
                  <a:gd name="T3" fmla="*/ 62 h 125"/>
                  <a:gd name="T4" fmla="*/ 0 w 350"/>
                  <a:gd name="T5" fmla="*/ 1 h 125"/>
                  <a:gd name="T6" fmla="*/ 0 w 350"/>
                  <a:gd name="T7" fmla="*/ 0 h 125"/>
                  <a:gd name="T8" fmla="*/ 175 w 350"/>
                  <a:gd name="T9" fmla="*/ 61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125"/>
                  <a:gd name="T17" fmla="*/ 350 w 350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125">
                    <a:moveTo>
                      <a:pt x="350" y="122"/>
                    </a:moveTo>
                    <a:lnTo>
                      <a:pt x="350" y="12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50" y="122"/>
                    </a:lnTo>
                    <a:close/>
                  </a:path>
                </a:pathLst>
              </a:custGeom>
              <a:solidFill>
                <a:srgbClr val="D6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0" name="Freeform 1330"/>
              <p:cNvSpPr>
                <a:spLocks/>
              </p:cNvSpPr>
              <p:nvPr/>
            </p:nvSpPr>
            <p:spPr bwMode="auto">
              <a:xfrm>
                <a:off x="3061" y="2383"/>
                <a:ext cx="178" cy="68"/>
              </a:xfrm>
              <a:custGeom>
                <a:avLst/>
                <a:gdLst>
                  <a:gd name="T0" fmla="*/ 175 w 355"/>
                  <a:gd name="T1" fmla="*/ 61 h 136"/>
                  <a:gd name="T2" fmla="*/ 178 w 355"/>
                  <a:gd name="T3" fmla="*/ 68 h 136"/>
                  <a:gd name="T4" fmla="*/ 3 w 355"/>
                  <a:gd name="T5" fmla="*/ 7 h 136"/>
                  <a:gd name="T6" fmla="*/ 0 w 355"/>
                  <a:gd name="T7" fmla="*/ 0 h 136"/>
                  <a:gd name="T8" fmla="*/ 175 w 355"/>
                  <a:gd name="T9" fmla="*/ 61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5"/>
                  <a:gd name="T16" fmla="*/ 0 h 136"/>
                  <a:gd name="T17" fmla="*/ 355 w 355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5" h="136">
                    <a:moveTo>
                      <a:pt x="350" y="123"/>
                    </a:moveTo>
                    <a:lnTo>
                      <a:pt x="355" y="136"/>
                    </a:lnTo>
                    <a:lnTo>
                      <a:pt x="5" y="15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1" name="Freeform 1331"/>
              <p:cNvSpPr>
                <a:spLocks/>
              </p:cNvSpPr>
              <p:nvPr/>
            </p:nvSpPr>
            <p:spPr bwMode="auto">
              <a:xfrm>
                <a:off x="3061" y="2383"/>
                <a:ext cx="176" cy="63"/>
              </a:xfrm>
              <a:custGeom>
                <a:avLst/>
                <a:gdLst>
                  <a:gd name="T0" fmla="*/ 175 w 352"/>
                  <a:gd name="T1" fmla="*/ 62 h 126"/>
                  <a:gd name="T2" fmla="*/ 176 w 352"/>
                  <a:gd name="T3" fmla="*/ 63 h 126"/>
                  <a:gd name="T4" fmla="*/ 1 w 352"/>
                  <a:gd name="T5" fmla="*/ 2 h 126"/>
                  <a:gd name="T6" fmla="*/ 0 w 352"/>
                  <a:gd name="T7" fmla="*/ 0 h 126"/>
                  <a:gd name="T8" fmla="*/ 175 w 352"/>
                  <a:gd name="T9" fmla="*/ 6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6"/>
                  <a:gd name="T17" fmla="*/ 352 w 352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6">
                    <a:moveTo>
                      <a:pt x="350" y="123"/>
                    </a:moveTo>
                    <a:lnTo>
                      <a:pt x="352" y="126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2" name="Freeform 1332"/>
              <p:cNvSpPr>
                <a:spLocks/>
              </p:cNvSpPr>
              <p:nvPr/>
            </p:nvSpPr>
            <p:spPr bwMode="auto">
              <a:xfrm>
                <a:off x="3062" y="2384"/>
                <a:ext cx="176" cy="63"/>
              </a:xfrm>
              <a:custGeom>
                <a:avLst/>
                <a:gdLst>
                  <a:gd name="T0" fmla="*/ 175 w 353"/>
                  <a:gd name="T1" fmla="*/ 61 h 127"/>
                  <a:gd name="T2" fmla="*/ 176 w 353"/>
                  <a:gd name="T3" fmla="*/ 63 h 127"/>
                  <a:gd name="T4" fmla="*/ 1 w 353"/>
                  <a:gd name="T5" fmla="*/ 2 h 127"/>
                  <a:gd name="T6" fmla="*/ 0 w 353"/>
                  <a:gd name="T7" fmla="*/ 0 h 127"/>
                  <a:gd name="T8" fmla="*/ 175 w 353"/>
                  <a:gd name="T9" fmla="*/ 61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7"/>
                  <a:gd name="T17" fmla="*/ 353 w 353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7">
                    <a:moveTo>
                      <a:pt x="351" y="123"/>
                    </a:moveTo>
                    <a:lnTo>
                      <a:pt x="353" y="127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3" name="Freeform 1333"/>
              <p:cNvSpPr>
                <a:spLocks/>
              </p:cNvSpPr>
              <p:nvPr/>
            </p:nvSpPr>
            <p:spPr bwMode="auto">
              <a:xfrm>
                <a:off x="3063" y="2387"/>
                <a:ext cx="176" cy="62"/>
              </a:xfrm>
              <a:custGeom>
                <a:avLst/>
                <a:gdLst>
                  <a:gd name="T0" fmla="*/ 176 w 352"/>
                  <a:gd name="T1" fmla="*/ 61 h 125"/>
                  <a:gd name="T2" fmla="*/ 176 w 352"/>
                  <a:gd name="T3" fmla="*/ 62 h 125"/>
                  <a:gd name="T4" fmla="*/ 1 w 352"/>
                  <a:gd name="T5" fmla="*/ 2 h 125"/>
                  <a:gd name="T6" fmla="*/ 0 w 352"/>
                  <a:gd name="T7" fmla="*/ 0 h 125"/>
                  <a:gd name="T8" fmla="*/ 176 w 352"/>
                  <a:gd name="T9" fmla="*/ 61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5"/>
                  <a:gd name="T17" fmla="*/ 352 w 352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5">
                    <a:moveTo>
                      <a:pt x="351" y="122"/>
                    </a:moveTo>
                    <a:lnTo>
                      <a:pt x="352" y="12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4" name="Freeform 1334"/>
              <p:cNvSpPr>
                <a:spLocks/>
              </p:cNvSpPr>
              <p:nvPr/>
            </p:nvSpPr>
            <p:spPr bwMode="auto">
              <a:xfrm>
                <a:off x="3063" y="2388"/>
                <a:ext cx="176" cy="63"/>
              </a:xfrm>
              <a:custGeom>
                <a:avLst/>
                <a:gdLst>
                  <a:gd name="T0" fmla="*/ 176 w 350"/>
                  <a:gd name="T1" fmla="*/ 61 h 124"/>
                  <a:gd name="T2" fmla="*/ 176 w 350"/>
                  <a:gd name="T3" fmla="*/ 63 h 124"/>
                  <a:gd name="T4" fmla="*/ 0 w 350"/>
                  <a:gd name="T5" fmla="*/ 2 h 124"/>
                  <a:gd name="T6" fmla="*/ 0 w 350"/>
                  <a:gd name="T7" fmla="*/ 0 h 124"/>
                  <a:gd name="T8" fmla="*/ 176 w 350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124"/>
                  <a:gd name="T17" fmla="*/ 350 w 350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124">
                    <a:moveTo>
                      <a:pt x="350" y="121"/>
                    </a:moveTo>
                    <a:lnTo>
                      <a:pt x="350" y="12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5" name="Freeform 1335"/>
              <p:cNvSpPr>
                <a:spLocks/>
              </p:cNvSpPr>
              <p:nvPr/>
            </p:nvSpPr>
            <p:spPr bwMode="auto">
              <a:xfrm>
                <a:off x="3063" y="2390"/>
                <a:ext cx="179" cy="67"/>
              </a:xfrm>
              <a:custGeom>
                <a:avLst/>
                <a:gdLst>
                  <a:gd name="T0" fmla="*/ 175 w 357"/>
                  <a:gd name="T1" fmla="*/ 60 h 135"/>
                  <a:gd name="T2" fmla="*/ 179 w 357"/>
                  <a:gd name="T3" fmla="*/ 67 h 135"/>
                  <a:gd name="T4" fmla="*/ 3 w 357"/>
                  <a:gd name="T5" fmla="*/ 6 h 135"/>
                  <a:gd name="T6" fmla="*/ 0 w 357"/>
                  <a:gd name="T7" fmla="*/ 0 h 135"/>
                  <a:gd name="T8" fmla="*/ 175 w 357"/>
                  <a:gd name="T9" fmla="*/ 60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7"/>
                  <a:gd name="T16" fmla="*/ 0 h 135"/>
                  <a:gd name="T17" fmla="*/ 357 w 357"/>
                  <a:gd name="T18" fmla="*/ 135 h 1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7" h="135">
                    <a:moveTo>
                      <a:pt x="350" y="121"/>
                    </a:moveTo>
                    <a:lnTo>
                      <a:pt x="357" y="135"/>
                    </a:lnTo>
                    <a:lnTo>
                      <a:pt x="6" y="12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6" name="Freeform 1336"/>
              <p:cNvSpPr>
                <a:spLocks/>
              </p:cNvSpPr>
              <p:nvPr/>
            </p:nvSpPr>
            <p:spPr bwMode="auto">
              <a:xfrm>
                <a:off x="3063" y="2390"/>
                <a:ext cx="177" cy="62"/>
              </a:xfrm>
              <a:custGeom>
                <a:avLst/>
                <a:gdLst>
                  <a:gd name="T0" fmla="*/ 176 w 352"/>
                  <a:gd name="T1" fmla="*/ 60 h 125"/>
                  <a:gd name="T2" fmla="*/ 177 w 352"/>
                  <a:gd name="T3" fmla="*/ 62 h 125"/>
                  <a:gd name="T4" fmla="*/ 1 w 352"/>
                  <a:gd name="T5" fmla="*/ 1 h 125"/>
                  <a:gd name="T6" fmla="*/ 0 w 352"/>
                  <a:gd name="T7" fmla="*/ 0 h 125"/>
                  <a:gd name="T8" fmla="*/ 176 w 352"/>
                  <a:gd name="T9" fmla="*/ 6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5"/>
                  <a:gd name="T17" fmla="*/ 352 w 352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5">
                    <a:moveTo>
                      <a:pt x="350" y="121"/>
                    </a:moveTo>
                    <a:lnTo>
                      <a:pt x="352" y="12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350" y="12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7" name="Freeform 1337"/>
              <p:cNvSpPr>
                <a:spLocks/>
              </p:cNvSpPr>
              <p:nvPr/>
            </p:nvSpPr>
            <p:spPr bwMode="auto">
              <a:xfrm>
                <a:off x="3064" y="2392"/>
                <a:ext cx="176" cy="62"/>
              </a:xfrm>
              <a:custGeom>
                <a:avLst/>
                <a:gdLst>
                  <a:gd name="T0" fmla="*/ 175 w 353"/>
                  <a:gd name="T1" fmla="*/ 61 h 125"/>
                  <a:gd name="T2" fmla="*/ 176 w 353"/>
                  <a:gd name="T3" fmla="*/ 62 h 125"/>
                  <a:gd name="T4" fmla="*/ 1 w 353"/>
                  <a:gd name="T5" fmla="*/ 1 h 125"/>
                  <a:gd name="T6" fmla="*/ 0 w 353"/>
                  <a:gd name="T7" fmla="*/ 0 h 125"/>
                  <a:gd name="T8" fmla="*/ 175 w 353"/>
                  <a:gd name="T9" fmla="*/ 61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5"/>
                  <a:gd name="T17" fmla="*/ 353 w 353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5">
                    <a:moveTo>
                      <a:pt x="351" y="122"/>
                    </a:moveTo>
                    <a:lnTo>
                      <a:pt x="353" y="12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51" y="122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8" name="Freeform 1338"/>
              <p:cNvSpPr>
                <a:spLocks/>
              </p:cNvSpPr>
              <p:nvPr/>
            </p:nvSpPr>
            <p:spPr bwMode="auto">
              <a:xfrm>
                <a:off x="3065" y="2392"/>
                <a:ext cx="176" cy="64"/>
              </a:xfrm>
              <a:custGeom>
                <a:avLst/>
                <a:gdLst>
                  <a:gd name="T0" fmla="*/ 176 w 352"/>
                  <a:gd name="T1" fmla="*/ 62 h 126"/>
                  <a:gd name="T2" fmla="*/ 176 w 352"/>
                  <a:gd name="T3" fmla="*/ 64 h 126"/>
                  <a:gd name="T4" fmla="*/ 1 w 352"/>
                  <a:gd name="T5" fmla="*/ 2 h 126"/>
                  <a:gd name="T6" fmla="*/ 0 w 352"/>
                  <a:gd name="T7" fmla="*/ 0 h 126"/>
                  <a:gd name="T8" fmla="*/ 176 w 352"/>
                  <a:gd name="T9" fmla="*/ 6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6"/>
                  <a:gd name="T17" fmla="*/ 352 w 352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6">
                    <a:moveTo>
                      <a:pt x="351" y="123"/>
                    </a:moveTo>
                    <a:lnTo>
                      <a:pt x="352" y="12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79" name="Freeform 1339"/>
              <p:cNvSpPr>
                <a:spLocks/>
              </p:cNvSpPr>
              <p:nvPr/>
            </p:nvSpPr>
            <p:spPr bwMode="auto">
              <a:xfrm>
                <a:off x="3066" y="2394"/>
                <a:ext cx="176" cy="63"/>
              </a:xfrm>
              <a:custGeom>
                <a:avLst/>
                <a:gdLst>
                  <a:gd name="T0" fmla="*/ 175 w 352"/>
                  <a:gd name="T1" fmla="*/ 61 h 127"/>
                  <a:gd name="T2" fmla="*/ 176 w 352"/>
                  <a:gd name="T3" fmla="*/ 63 h 127"/>
                  <a:gd name="T4" fmla="*/ 1 w 352"/>
                  <a:gd name="T5" fmla="*/ 2 h 127"/>
                  <a:gd name="T6" fmla="*/ 0 w 352"/>
                  <a:gd name="T7" fmla="*/ 0 h 127"/>
                  <a:gd name="T8" fmla="*/ 175 w 352"/>
                  <a:gd name="T9" fmla="*/ 61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127"/>
                  <a:gd name="T17" fmla="*/ 352 w 352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127">
                    <a:moveTo>
                      <a:pt x="350" y="123"/>
                    </a:moveTo>
                    <a:lnTo>
                      <a:pt x="352" y="12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C7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0" name="Freeform 1340"/>
              <p:cNvSpPr>
                <a:spLocks/>
              </p:cNvSpPr>
              <p:nvPr/>
            </p:nvSpPr>
            <p:spPr bwMode="auto">
              <a:xfrm>
                <a:off x="3067" y="2396"/>
                <a:ext cx="178" cy="67"/>
              </a:xfrm>
              <a:custGeom>
                <a:avLst/>
                <a:gdLst>
                  <a:gd name="T0" fmla="*/ 175 w 358"/>
                  <a:gd name="T1" fmla="*/ 61 h 134"/>
                  <a:gd name="T2" fmla="*/ 178 w 358"/>
                  <a:gd name="T3" fmla="*/ 67 h 134"/>
                  <a:gd name="T4" fmla="*/ 3 w 358"/>
                  <a:gd name="T5" fmla="*/ 5 h 134"/>
                  <a:gd name="T6" fmla="*/ 0 w 358"/>
                  <a:gd name="T7" fmla="*/ 0 h 134"/>
                  <a:gd name="T8" fmla="*/ 175 w 358"/>
                  <a:gd name="T9" fmla="*/ 61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8"/>
                  <a:gd name="T16" fmla="*/ 0 h 134"/>
                  <a:gd name="T17" fmla="*/ 358 w 358"/>
                  <a:gd name="T18" fmla="*/ 134 h 1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8" h="134">
                    <a:moveTo>
                      <a:pt x="351" y="123"/>
                    </a:moveTo>
                    <a:lnTo>
                      <a:pt x="358" y="134"/>
                    </a:lnTo>
                    <a:lnTo>
                      <a:pt x="7" y="11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1" name="Freeform 1341"/>
              <p:cNvSpPr>
                <a:spLocks/>
              </p:cNvSpPr>
              <p:nvPr/>
            </p:nvSpPr>
            <p:spPr bwMode="auto">
              <a:xfrm>
                <a:off x="3067" y="2396"/>
                <a:ext cx="176" cy="63"/>
              </a:xfrm>
              <a:custGeom>
                <a:avLst/>
                <a:gdLst>
                  <a:gd name="T0" fmla="*/ 175 w 353"/>
                  <a:gd name="T1" fmla="*/ 62 h 126"/>
                  <a:gd name="T2" fmla="*/ 176 w 353"/>
                  <a:gd name="T3" fmla="*/ 63 h 126"/>
                  <a:gd name="T4" fmla="*/ 1 w 353"/>
                  <a:gd name="T5" fmla="*/ 2 h 126"/>
                  <a:gd name="T6" fmla="*/ 0 w 353"/>
                  <a:gd name="T7" fmla="*/ 0 h 126"/>
                  <a:gd name="T8" fmla="*/ 175 w 353"/>
                  <a:gd name="T9" fmla="*/ 6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6"/>
                  <a:gd name="T17" fmla="*/ 353 w 353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6">
                    <a:moveTo>
                      <a:pt x="351" y="123"/>
                    </a:moveTo>
                    <a:lnTo>
                      <a:pt x="353" y="12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2" name="Freeform 1342"/>
              <p:cNvSpPr>
                <a:spLocks/>
              </p:cNvSpPr>
              <p:nvPr/>
            </p:nvSpPr>
            <p:spPr bwMode="auto">
              <a:xfrm>
                <a:off x="3068" y="2397"/>
                <a:ext cx="177" cy="64"/>
              </a:xfrm>
              <a:custGeom>
                <a:avLst/>
                <a:gdLst>
                  <a:gd name="T0" fmla="*/ 176 w 354"/>
                  <a:gd name="T1" fmla="*/ 62 h 126"/>
                  <a:gd name="T2" fmla="*/ 177 w 354"/>
                  <a:gd name="T3" fmla="*/ 64 h 126"/>
                  <a:gd name="T4" fmla="*/ 1 w 354"/>
                  <a:gd name="T5" fmla="*/ 3 h 126"/>
                  <a:gd name="T6" fmla="*/ 0 w 354"/>
                  <a:gd name="T7" fmla="*/ 0 h 126"/>
                  <a:gd name="T8" fmla="*/ 176 w 354"/>
                  <a:gd name="T9" fmla="*/ 6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6"/>
                  <a:gd name="T17" fmla="*/ 354 w 35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6">
                    <a:moveTo>
                      <a:pt x="351" y="123"/>
                    </a:moveTo>
                    <a:lnTo>
                      <a:pt x="354" y="126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3" name="Freeform 1343"/>
              <p:cNvSpPr>
                <a:spLocks/>
              </p:cNvSpPr>
              <p:nvPr/>
            </p:nvSpPr>
            <p:spPr bwMode="auto">
              <a:xfrm>
                <a:off x="3069" y="2400"/>
                <a:ext cx="176" cy="63"/>
              </a:xfrm>
              <a:custGeom>
                <a:avLst/>
                <a:gdLst>
                  <a:gd name="T0" fmla="*/ 175 w 353"/>
                  <a:gd name="T1" fmla="*/ 61 h 126"/>
                  <a:gd name="T2" fmla="*/ 176 w 353"/>
                  <a:gd name="T3" fmla="*/ 63 h 126"/>
                  <a:gd name="T4" fmla="*/ 1 w 353"/>
                  <a:gd name="T5" fmla="*/ 2 h 126"/>
                  <a:gd name="T6" fmla="*/ 0 w 353"/>
                  <a:gd name="T7" fmla="*/ 0 h 126"/>
                  <a:gd name="T8" fmla="*/ 175 w 353"/>
                  <a:gd name="T9" fmla="*/ 61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26"/>
                  <a:gd name="T17" fmla="*/ 353 w 353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26">
                    <a:moveTo>
                      <a:pt x="351" y="121"/>
                    </a:moveTo>
                    <a:lnTo>
                      <a:pt x="353" y="126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351" y="121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4" name="Freeform 1344"/>
              <p:cNvSpPr>
                <a:spLocks/>
              </p:cNvSpPr>
              <p:nvPr/>
            </p:nvSpPr>
            <p:spPr bwMode="auto">
              <a:xfrm>
                <a:off x="3070" y="2402"/>
                <a:ext cx="179" cy="66"/>
              </a:xfrm>
              <a:custGeom>
                <a:avLst/>
                <a:gdLst>
                  <a:gd name="T0" fmla="*/ 175 w 359"/>
                  <a:gd name="T1" fmla="*/ 61 h 133"/>
                  <a:gd name="T2" fmla="*/ 179 w 359"/>
                  <a:gd name="T3" fmla="*/ 66 h 133"/>
                  <a:gd name="T4" fmla="*/ 4 w 359"/>
                  <a:gd name="T5" fmla="*/ 5 h 133"/>
                  <a:gd name="T6" fmla="*/ 0 w 359"/>
                  <a:gd name="T7" fmla="*/ 0 h 133"/>
                  <a:gd name="T8" fmla="*/ 175 w 359"/>
                  <a:gd name="T9" fmla="*/ 61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9"/>
                  <a:gd name="T16" fmla="*/ 0 h 133"/>
                  <a:gd name="T17" fmla="*/ 359 w 359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9" h="133">
                    <a:moveTo>
                      <a:pt x="351" y="123"/>
                    </a:moveTo>
                    <a:lnTo>
                      <a:pt x="359" y="133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5" name="Freeform 1345"/>
              <p:cNvSpPr>
                <a:spLocks/>
              </p:cNvSpPr>
              <p:nvPr/>
            </p:nvSpPr>
            <p:spPr bwMode="auto">
              <a:xfrm>
                <a:off x="3070" y="2402"/>
                <a:ext cx="177" cy="64"/>
              </a:xfrm>
              <a:custGeom>
                <a:avLst/>
                <a:gdLst>
                  <a:gd name="T0" fmla="*/ 176 w 354"/>
                  <a:gd name="T1" fmla="*/ 61 h 128"/>
                  <a:gd name="T2" fmla="*/ 177 w 354"/>
                  <a:gd name="T3" fmla="*/ 64 h 128"/>
                  <a:gd name="T4" fmla="*/ 3 w 354"/>
                  <a:gd name="T5" fmla="*/ 2 h 128"/>
                  <a:gd name="T6" fmla="*/ 0 w 354"/>
                  <a:gd name="T7" fmla="*/ 0 h 128"/>
                  <a:gd name="T8" fmla="*/ 176 w 354"/>
                  <a:gd name="T9" fmla="*/ 6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8"/>
                  <a:gd name="T17" fmla="*/ 354 w 354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8">
                    <a:moveTo>
                      <a:pt x="351" y="123"/>
                    </a:moveTo>
                    <a:lnTo>
                      <a:pt x="354" y="128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6" name="Freeform 1346"/>
              <p:cNvSpPr>
                <a:spLocks/>
              </p:cNvSpPr>
              <p:nvPr/>
            </p:nvSpPr>
            <p:spPr bwMode="auto">
              <a:xfrm>
                <a:off x="3073" y="2404"/>
                <a:ext cx="176" cy="64"/>
              </a:xfrm>
              <a:custGeom>
                <a:avLst/>
                <a:gdLst>
                  <a:gd name="T0" fmla="*/ 174 w 354"/>
                  <a:gd name="T1" fmla="*/ 61 h 128"/>
                  <a:gd name="T2" fmla="*/ 176 w 354"/>
                  <a:gd name="T3" fmla="*/ 64 h 128"/>
                  <a:gd name="T4" fmla="*/ 1 w 354"/>
                  <a:gd name="T5" fmla="*/ 2 h 128"/>
                  <a:gd name="T6" fmla="*/ 0 w 354"/>
                  <a:gd name="T7" fmla="*/ 0 h 128"/>
                  <a:gd name="T8" fmla="*/ 174 w 354"/>
                  <a:gd name="T9" fmla="*/ 6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8"/>
                  <a:gd name="T17" fmla="*/ 354 w 354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8">
                    <a:moveTo>
                      <a:pt x="349" y="123"/>
                    </a:moveTo>
                    <a:lnTo>
                      <a:pt x="354" y="128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349" y="123"/>
                    </a:lnTo>
                    <a:close/>
                  </a:path>
                </a:pathLst>
              </a:custGeom>
              <a:solidFill>
                <a:srgbClr val="B7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7" name="Freeform 1347"/>
              <p:cNvSpPr>
                <a:spLocks/>
              </p:cNvSpPr>
              <p:nvPr/>
            </p:nvSpPr>
            <p:spPr bwMode="auto">
              <a:xfrm>
                <a:off x="3074" y="2407"/>
                <a:ext cx="180" cy="65"/>
              </a:xfrm>
              <a:custGeom>
                <a:avLst/>
                <a:gdLst>
                  <a:gd name="T0" fmla="*/ 176 w 359"/>
                  <a:gd name="T1" fmla="*/ 61 h 131"/>
                  <a:gd name="T2" fmla="*/ 180 w 359"/>
                  <a:gd name="T3" fmla="*/ 65 h 131"/>
                  <a:gd name="T4" fmla="*/ 5 w 359"/>
                  <a:gd name="T5" fmla="*/ 4 h 131"/>
                  <a:gd name="T6" fmla="*/ 0 w 359"/>
                  <a:gd name="T7" fmla="*/ 0 h 131"/>
                  <a:gd name="T8" fmla="*/ 176 w 359"/>
                  <a:gd name="T9" fmla="*/ 61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9"/>
                  <a:gd name="T16" fmla="*/ 0 h 131"/>
                  <a:gd name="T17" fmla="*/ 359 w 359"/>
                  <a:gd name="T18" fmla="*/ 131 h 1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9" h="131">
                    <a:moveTo>
                      <a:pt x="351" y="123"/>
                    </a:moveTo>
                    <a:lnTo>
                      <a:pt x="359" y="131"/>
                    </a:lnTo>
                    <a:lnTo>
                      <a:pt x="9" y="9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8" name="Freeform 1348"/>
              <p:cNvSpPr>
                <a:spLocks/>
              </p:cNvSpPr>
              <p:nvPr/>
            </p:nvSpPr>
            <p:spPr bwMode="auto">
              <a:xfrm>
                <a:off x="3074" y="2407"/>
                <a:ext cx="177" cy="64"/>
              </a:xfrm>
              <a:custGeom>
                <a:avLst/>
                <a:gdLst>
                  <a:gd name="T0" fmla="*/ 176 w 354"/>
                  <a:gd name="T1" fmla="*/ 61 h 128"/>
                  <a:gd name="T2" fmla="*/ 177 w 354"/>
                  <a:gd name="T3" fmla="*/ 64 h 128"/>
                  <a:gd name="T4" fmla="*/ 3 w 354"/>
                  <a:gd name="T5" fmla="*/ 2 h 128"/>
                  <a:gd name="T6" fmla="*/ 0 w 354"/>
                  <a:gd name="T7" fmla="*/ 0 h 128"/>
                  <a:gd name="T8" fmla="*/ 176 w 354"/>
                  <a:gd name="T9" fmla="*/ 6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8"/>
                  <a:gd name="T17" fmla="*/ 354 w 354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8">
                    <a:moveTo>
                      <a:pt x="351" y="123"/>
                    </a:moveTo>
                    <a:lnTo>
                      <a:pt x="354" y="128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351" y="123"/>
                    </a:lnTo>
                    <a:close/>
                  </a:path>
                </a:pathLst>
              </a:custGeom>
              <a:solidFill>
                <a:srgbClr val="B3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89" name="Freeform 1349"/>
              <p:cNvSpPr>
                <a:spLocks/>
              </p:cNvSpPr>
              <p:nvPr/>
            </p:nvSpPr>
            <p:spPr bwMode="auto">
              <a:xfrm>
                <a:off x="3077" y="2408"/>
                <a:ext cx="177" cy="64"/>
              </a:xfrm>
              <a:custGeom>
                <a:avLst/>
                <a:gdLst>
                  <a:gd name="T0" fmla="*/ 175 w 354"/>
                  <a:gd name="T1" fmla="*/ 62 h 127"/>
                  <a:gd name="T2" fmla="*/ 177 w 354"/>
                  <a:gd name="T3" fmla="*/ 64 h 127"/>
                  <a:gd name="T4" fmla="*/ 2 w 354"/>
                  <a:gd name="T5" fmla="*/ 3 h 127"/>
                  <a:gd name="T6" fmla="*/ 0 w 354"/>
                  <a:gd name="T7" fmla="*/ 0 h 127"/>
                  <a:gd name="T8" fmla="*/ 175 w 354"/>
                  <a:gd name="T9" fmla="*/ 62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27"/>
                  <a:gd name="T17" fmla="*/ 354 w 354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27">
                    <a:moveTo>
                      <a:pt x="349" y="124"/>
                    </a:moveTo>
                    <a:lnTo>
                      <a:pt x="354" y="127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349" y="124"/>
                    </a:lnTo>
                    <a:close/>
                  </a:path>
                </a:pathLst>
              </a:custGeom>
              <a:solidFill>
                <a:srgbClr val="AE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90" name="Freeform 1350"/>
              <p:cNvSpPr>
                <a:spLocks/>
              </p:cNvSpPr>
              <p:nvPr/>
            </p:nvSpPr>
            <p:spPr bwMode="auto">
              <a:xfrm>
                <a:off x="3078" y="2411"/>
                <a:ext cx="181" cy="65"/>
              </a:xfrm>
              <a:custGeom>
                <a:avLst/>
                <a:gdLst>
                  <a:gd name="T0" fmla="*/ 176 w 360"/>
                  <a:gd name="T1" fmla="*/ 61 h 129"/>
                  <a:gd name="T2" fmla="*/ 181 w 360"/>
                  <a:gd name="T3" fmla="*/ 65 h 129"/>
                  <a:gd name="T4" fmla="*/ 5 w 360"/>
                  <a:gd name="T5" fmla="*/ 3 h 129"/>
                  <a:gd name="T6" fmla="*/ 0 w 360"/>
                  <a:gd name="T7" fmla="*/ 0 h 129"/>
                  <a:gd name="T8" fmla="*/ 176 w 360"/>
                  <a:gd name="T9" fmla="*/ 61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0"/>
                  <a:gd name="T16" fmla="*/ 0 h 129"/>
                  <a:gd name="T17" fmla="*/ 360 w 360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0" h="129">
                    <a:moveTo>
                      <a:pt x="350" y="122"/>
                    </a:moveTo>
                    <a:lnTo>
                      <a:pt x="360" y="129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350" y="122"/>
                    </a:lnTo>
                    <a:close/>
                  </a:path>
                </a:pathLst>
              </a:custGeom>
              <a:solidFill>
                <a:srgbClr val="A9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91" name="Freeform 1351"/>
              <p:cNvSpPr>
                <a:spLocks/>
              </p:cNvSpPr>
              <p:nvPr/>
            </p:nvSpPr>
            <p:spPr bwMode="auto">
              <a:xfrm>
                <a:off x="3083" y="2414"/>
                <a:ext cx="186" cy="67"/>
              </a:xfrm>
              <a:custGeom>
                <a:avLst/>
                <a:gdLst>
                  <a:gd name="T0" fmla="*/ 176 w 370"/>
                  <a:gd name="T1" fmla="*/ 62 h 133"/>
                  <a:gd name="T2" fmla="*/ 186 w 370"/>
                  <a:gd name="T3" fmla="*/ 67 h 133"/>
                  <a:gd name="T4" fmla="*/ 10 w 370"/>
                  <a:gd name="T5" fmla="*/ 5 h 133"/>
                  <a:gd name="T6" fmla="*/ 0 w 370"/>
                  <a:gd name="T7" fmla="*/ 0 h 133"/>
                  <a:gd name="T8" fmla="*/ 176 w 370"/>
                  <a:gd name="T9" fmla="*/ 62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0"/>
                  <a:gd name="T16" fmla="*/ 0 h 133"/>
                  <a:gd name="T17" fmla="*/ 370 w 370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0" h="133">
                    <a:moveTo>
                      <a:pt x="350" y="123"/>
                    </a:moveTo>
                    <a:lnTo>
                      <a:pt x="370" y="133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350" y="123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92" name="Freeform 1352"/>
              <p:cNvSpPr>
                <a:spLocks/>
              </p:cNvSpPr>
              <p:nvPr/>
            </p:nvSpPr>
            <p:spPr bwMode="auto">
              <a:xfrm>
                <a:off x="3140" y="2244"/>
                <a:ext cx="182" cy="55"/>
              </a:xfrm>
              <a:custGeom>
                <a:avLst/>
                <a:gdLst>
                  <a:gd name="T0" fmla="*/ 182 w 364"/>
                  <a:gd name="T1" fmla="*/ 55 h 111"/>
                  <a:gd name="T2" fmla="*/ 176 w 364"/>
                  <a:gd name="T3" fmla="*/ 54 h 111"/>
                  <a:gd name="T4" fmla="*/ 0 w 364"/>
                  <a:gd name="T5" fmla="*/ 0 h 111"/>
                  <a:gd name="T6" fmla="*/ 5 w 364"/>
                  <a:gd name="T7" fmla="*/ 0 h 111"/>
                  <a:gd name="T8" fmla="*/ 182 w 364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4"/>
                  <a:gd name="T16" fmla="*/ 0 h 111"/>
                  <a:gd name="T17" fmla="*/ 364 w 364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4" h="111">
                    <a:moveTo>
                      <a:pt x="364" y="111"/>
                    </a:moveTo>
                    <a:lnTo>
                      <a:pt x="352" y="109"/>
                    </a:lnTo>
                    <a:lnTo>
                      <a:pt x="0" y="0"/>
                    </a:lnTo>
                    <a:lnTo>
                      <a:pt x="10" y="1"/>
                    </a:lnTo>
                    <a:lnTo>
                      <a:pt x="364" y="111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93" name="Freeform 1353"/>
              <p:cNvSpPr>
                <a:spLocks/>
              </p:cNvSpPr>
              <p:nvPr/>
            </p:nvSpPr>
            <p:spPr bwMode="auto">
              <a:xfrm>
                <a:off x="3134" y="2243"/>
                <a:ext cx="182" cy="56"/>
              </a:xfrm>
              <a:custGeom>
                <a:avLst/>
                <a:gdLst>
                  <a:gd name="T0" fmla="*/ 182 w 364"/>
                  <a:gd name="T1" fmla="*/ 56 h 111"/>
                  <a:gd name="T2" fmla="*/ 176 w 364"/>
                  <a:gd name="T3" fmla="*/ 55 h 111"/>
                  <a:gd name="T4" fmla="*/ 0 w 364"/>
                  <a:gd name="T5" fmla="*/ 0 h 111"/>
                  <a:gd name="T6" fmla="*/ 6 w 364"/>
                  <a:gd name="T7" fmla="*/ 1 h 111"/>
                  <a:gd name="T8" fmla="*/ 182 w 364"/>
                  <a:gd name="T9" fmla="*/ 56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4"/>
                  <a:gd name="T16" fmla="*/ 0 h 111"/>
                  <a:gd name="T17" fmla="*/ 364 w 364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4" h="111">
                    <a:moveTo>
                      <a:pt x="364" y="111"/>
                    </a:moveTo>
                    <a:lnTo>
                      <a:pt x="352" y="110"/>
                    </a:lnTo>
                    <a:lnTo>
                      <a:pt x="0" y="0"/>
                    </a:lnTo>
                    <a:lnTo>
                      <a:pt x="12" y="2"/>
                    </a:lnTo>
                    <a:lnTo>
                      <a:pt x="364" y="111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94" name="Freeform 1354"/>
              <p:cNvSpPr>
                <a:spLocks/>
              </p:cNvSpPr>
              <p:nvPr/>
            </p:nvSpPr>
            <p:spPr bwMode="auto">
              <a:xfrm>
                <a:off x="3127" y="2243"/>
                <a:ext cx="183" cy="56"/>
              </a:xfrm>
              <a:custGeom>
                <a:avLst/>
                <a:gdLst>
                  <a:gd name="T0" fmla="*/ 183 w 365"/>
                  <a:gd name="T1" fmla="*/ 55 h 111"/>
                  <a:gd name="T2" fmla="*/ 177 w 365"/>
                  <a:gd name="T3" fmla="*/ 56 h 111"/>
                  <a:gd name="T4" fmla="*/ 0 w 365"/>
                  <a:gd name="T5" fmla="*/ 1 h 111"/>
                  <a:gd name="T6" fmla="*/ 7 w 365"/>
                  <a:gd name="T7" fmla="*/ 0 h 111"/>
                  <a:gd name="T8" fmla="*/ 183 w 365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5"/>
                  <a:gd name="T16" fmla="*/ 0 h 111"/>
                  <a:gd name="T17" fmla="*/ 365 w 365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5" h="111">
                    <a:moveTo>
                      <a:pt x="365" y="110"/>
                    </a:moveTo>
                    <a:lnTo>
                      <a:pt x="354" y="111"/>
                    </a:lnTo>
                    <a:lnTo>
                      <a:pt x="0" y="2"/>
                    </a:lnTo>
                    <a:lnTo>
                      <a:pt x="13" y="0"/>
                    </a:lnTo>
                    <a:lnTo>
                      <a:pt x="365" y="110"/>
                    </a:lnTo>
                    <a:close/>
                  </a:path>
                </a:pathLst>
              </a:custGeom>
              <a:solidFill>
                <a:srgbClr val="80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95" name="Freeform 1355"/>
              <p:cNvSpPr>
                <a:spLocks/>
              </p:cNvSpPr>
              <p:nvPr/>
            </p:nvSpPr>
            <p:spPr bwMode="auto">
              <a:xfrm>
                <a:off x="3122" y="2244"/>
                <a:ext cx="182" cy="55"/>
              </a:xfrm>
              <a:custGeom>
                <a:avLst/>
                <a:gdLst>
                  <a:gd name="T0" fmla="*/ 182 w 366"/>
                  <a:gd name="T1" fmla="*/ 54 h 111"/>
                  <a:gd name="T2" fmla="*/ 175 w 366"/>
                  <a:gd name="T3" fmla="*/ 55 h 111"/>
                  <a:gd name="T4" fmla="*/ 0 w 366"/>
                  <a:gd name="T5" fmla="*/ 0 h 111"/>
                  <a:gd name="T6" fmla="*/ 6 w 366"/>
                  <a:gd name="T7" fmla="*/ 0 h 111"/>
                  <a:gd name="T8" fmla="*/ 182 w 366"/>
                  <a:gd name="T9" fmla="*/ 54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11"/>
                  <a:gd name="T17" fmla="*/ 366 w 366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11">
                    <a:moveTo>
                      <a:pt x="366" y="109"/>
                    </a:moveTo>
                    <a:lnTo>
                      <a:pt x="352" y="111"/>
                    </a:lnTo>
                    <a:lnTo>
                      <a:pt x="0" y="1"/>
                    </a:lnTo>
                    <a:lnTo>
                      <a:pt x="12" y="0"/>
                    </a:lnTo>
                    <a:lnTo>
                      <a:pt x="366" y="109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96" name="Freeform 1356"/>
              <p:cNvSpPr>
                <a:spLocks/>
              </p:cNvSpPr>
              <p:nvPr/>
            </p:nvSpPr>
            <p:spPr bwMode="auto">
              <a:xfrm>
                <a:off x="3125" y="2244"/>
                <a:ext cx="179" cy="55"/>
              </a:xfrm>
              <a:custGeom>
                <a:avLst/>
                <a:gdLst>
                  <a:gd name="T0" fmla="*/ 179 w 359"/>
                  <a:gd name="T1" fmla="*/ 54 h 111"/>
                  <a:gd name="T2" fmla="*/ 176 w 359"/>
                  <a:gd name="T3" fmla="*/ 55 h 111"/>
                  <a:gd name="T4" fmla="*/ 0 w 359"/>
                  <a:gd name="T5" fmla="*/ 0 h 111"/>
                  <a:gd name="T6" fmla="*/ 2 w 359"/>
                  <a:gd name="T7" fmla="*/ 0 h 111"/>
                  <a:gd name="T8" fmla="*/ 179 w 359"/>
                  <a:gd name="T9" fmla="*/ 54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9"/>
                  <a:gd name="T16" fmla="*/ 0 h 111"/>
                  <a:gd name="T17" fmla="*/ 359 w 359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9" h="111">
                    <a:moveTo>
                      <a:pt x="359" y="109"/>
                    </a:moveTo>
                    <a:lnTo>
                      <a:pt x="352" y="1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359" y="109"/>
                    </a:lnTo>
                    <a:close/>
                  </a:path>
                </a:pathLst>
              </a:custGeom>
              <a:solidFill>
                <a:srgbClr val="8C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97" name="Freeform 1357"/>
              <p:cNvSpPr>
                <a:spLocks/>
              </p:cNvSpPr>
              <p:nvPr/>
            </p:nvSpPr>
            <p:spPr bwMode="auto">
              <a:xfrm>
                <a:off x="3122" y="2244"/>
                <a:ext cx="179" cy="55"/>
              </a:xfrm>
              <a:custGeom>
                <a:avLst/>
                <a:gdLst>
                  <a:gd name="T0" fmla="*/ 179 w 359"/>
                  <a:gd name="T1" fmla="*/ 55 h 111"/>
                  <a:gd name="T2" fmla="*/ 176 w 359"/>
                  <a:gd name="T3" fmla="*/ 55 h 111"/>
                  <a:gd name="T4" fmla="*/ 0 w 359"/>
                  <a:gd name="T5" fmla="*/ 0 h 111"/>
                  <a:gd name="T6" fmla="*/ 3 w 359"/>
                  <a:gd name="T7" fmla="*/ 0 h 111"/>
                  <a:gd name="T8" fmla="*/ 179 w 359"/>
                  <a:gd name="T9" fmla="*/ 55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9"/>
                  <a:gd name="T16" fmla="*/ 0 h 111"/>
                  <a:gd name="T17" fmla="*/ 359 w 359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9" h="111">
                    <a:moveTo>
                      <a:pt x="359" y="111"/>
                    </a:moveTo>
                    <a:lnTo>
                      <a:pt x="352" y="111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359" y="111"/>
                    </a:lnTo>
                    <a:close/>
                  </a:path>
                </a:pathLst>
              </a:custGeom>
              <a:solidFill>
                <a:srgbClr val="92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98" name="Freeform 1358"/>
              <p:cNvSpPr>
                <a:spLocks/>
              </p:cNvSpPr>
              <p:nvPr/>
            </p:nvSpPr>
            <p:spPr bwMode="auto">
              <a:xfrm>
                <a:off x="3233" y="2298"/>
                <a:ext cx="124" cy="184"/>
              </a:xfrm>
              <a:custGeom>
                <a:avLst/>
                <a:gdLst>
                  <a:gd name="T0" fmla="*/ 58 w 247"/>
                  <a:gd name="T1" fmla="*/ 4 h 368"/>
                  <a:gd name="T2" fmla="*/ 47 w 247"/>
                  <a:gd name="T3" fmla="*/ 12 h 368"/>
                  <a:gd name="T4" fmla="*/ 35 w 247"/>
                  <a:gd name="T5" fmla="*/ 22 h 368"/>
                  <a:gd name="T6" fmla="*/ 25 w 247"/>
                  <a:gd name="T7" fmla="*/ 35 h 368"/>
                  <a:gd name="T8" fmla="*/ 16 w 247"/>
                  <a:gd name="T9" fmla="*/ 49 h 368"/>
                  <a:gd name="T10" fmla="*/ 8 w 247"/>
                  <a:gd name="T11" fmla="*/ 66 h 368"/>
                  <a:gd name="T12" fmla="*/ 3 w 247"/>
                  <a:gd name="T13" fmla="*/ 84 h 368"/>
                  <a:gd name="T14" fmla="*/ 0 w 247"/>
                  <a:gd name="T15" fmla="*/ 103 h 368"/>
                  <a:gd name="T16" fmla="*/ 0 w 247"/>
                  <a:gd name="T17" fmla="*/ 121 h 368"/>
                  <a:gd name="T18" fmla="*/ 2 w 247"/>
                  <a:gd name="T19" fmla="*/ 138 h 368"/>
                  <a:gd name="T20" fmla="*/ 6 w 247"/>
                  <a:gd name="T21" fmla="*/ 153 h 368"/>
                  <a:gd name="T22" fmla="*/ 13 w 247"/>
                  <a:gd name="T23" fmla="*/ 165 h 368"/>
                  <a:gd name="T24" fmla="*/ 21 w 247"/>
                  <a:gd name="T25" fmla="*/ 174 h 368"/>
                  <a:gd name="T26" fmla="*/ 31 w 247"/>
                  <a:gd name="T27" fmla="*/ 181 h 368"/>
                  <a:gd name="T28" fmla="*/ 42 w 247"/>
                  <a:gd name="T29" fmla="*/ 184 h 368"/>
                  <a:gd name="T30" fmla="*/ 53 w 247"/>
                  <a:gd name="T31" fmla="*/ 184 h 368"/>
                  <a:gd name="T32" fmla="*/ 67 w 247"/>
                  <a:gd name="T33" fmla="*/ 179 h 368"/>
                  <a:gd name="T34" fmla="*/ 78 w 247"/>
                  <a:gd name="T35" fmla="*/ 172 h 368"/>
                  <a:gd name="T36" fmla="*/ 90 w 247"/>
                  <a:gd name="T37" fmla="*/ 161 h 368"/>
                  <a:gd name="T38" fmla="*/ 100 w 247"/>
                  <a:gd name="T39" fmla="*/ 149 h 368"/>
                  <a:gd name="T40" fmla="*/ 108 w 247"/>
                  <a:gd name="T41" fmla="*/ 134 h 368"/>
                  <a:gd name="T42" fmla="*/ 115 w 247"/>
                  <a:gd name="T43" fmla="*/ 117 h 368"/>
                  <a:gd name="T44" fmla="*/ 120 w 247"/>
                  <a:gd name="T45" fmla="*/ 99 h 368"/>
                  <a:gd name="T46" fmla="*/ 123 w 247"/>
                  <a:gd name="T47" fmla="*/ 82 h 368"/>
                  <a:gd name="T48" fmla="*/ 124 w 247"/>
                  <a:gd name="T49" fmla="*/ 63 h 368"/>
                  <a:gd name="T50" fmla="*/ 121 w 247"/>
                  <a:gd name="T51" fmla="*/ 47 h 368"/>
                  <a:gd name="T52" fmla="*/ 117 w 247"/>
                  <a:gd name="T53" fmla="*/ 32 h 368"/>
                  <a:gd name="T54" fmla="*/ 111 w 247"/>
                  <a:gd name="T55" fmla="*/ 20 h 368"/>
                  <a:gd name="T56" fmla="*/ 104 w 247"/>
                  <a:gd name="T57" fmla="*/ 11 h 368"/>
                  <a:gd name="T58" fmla="*/ 94 w 247"/>
                  <a:gd name="T59" fmla="*/ 4 h 368"/>
                  <a:gd name="T60" fmla="*/ 83 w 247"/>
                  <a:gd name="T61" fmla="*/ 1 h 368"/>
                  <a:gd name="T62" fmla="*/ 72 w 247"/>
                  <a:gd name="T63" fmla="*/ 1 h 36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7"/>
                  <a:gd name="T97" fmla="*/ 0 h 368"/>
                  <a:gd name="T98" fmla="*/ 247 w 247"/>
                  <a:gd name="T99" fmla="*/ 368 h 36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7" h="368">
                    <a:moveTo>
                      <a:pt x="129" y="3"/>
                    </a:moveTo>
                    <a:lnTo>
                      <a:pt x="116" y="8"/>
                    </a:lnTo>
                    <a:lnTo>
                      <a:pt x="104" y="14"/>
                    </a:lnTo>
                    <a:lnTo>
                      <a:pt x="93" y="23"/>
                    </a:lnTo>
                    <a:lnTo>
                      <a:pt x="81" y="33"/>
                    </a:lnTo>
                    <a:lnTo>
                      <a:pt x="70" y="43"/>
                    </a:lnTo>
                    <a:lnTo>
                      <a:pt x="60" y="56"/>
                    </a:lnTo>
                    <a:lnTo>
                      <a:pt x="50" y="69"/>
                    </a:lnTo>
                    <a:lnTo>
                      <a:pt x="40" y="84"/>
                    </a:lnTo>
                    <a:lnTo>
                      <a:pt x="31" y="99"/>
                    </a:lnTo>
                    <a:lnTo>
                      <a:pt x="23" y="116"/>
                    </a:lnTo>
                    <a:lnTo>
                      <a:pt x="16" y="132"/>
                    </a:lnTo>
                    <a:lnTo>
                      <a:pt x="11" y="151"/>
                    </a:lnTo>
                    <a:lnTo>
                      <a:pt x="6" y="167"/>
                    </a:lnTo>
                    <a:lnTo>
                      <a:pt x="3" y="187"/>
                    </a:lnTo>
                    <a:lnTo>
                      <a:pt x="0" y="206"/>
                    </a:lnTo>
                    <a:lnTo>
                      <a:pt x="0" y="224"/>
                    </a:lnTo>
                    <a:lnTo>
                      <a:pt x="0" y="242"/>
                    </a:lnTo>
                    <a:lnTo>
                      <a:pt x="0" y="260"/>
                    </a:lnTo>
                    <a:lnTo>
                      <a:pt x="3" y="275"/>
                    </a:lnTo>
                    <a:lnTo>
                      <a:pt x="6" y="292"/>
                    </a:lnTo>
                    <a:lnTo>
                      <a:pt x="11" y="305"/>
                    </a:lnTo>
                    <a:lnTo>
                      <a:pt x="18" y="319"/>
                    </a:lnTo>
                    <a:lnTo>
                      <a:pt x="25" y="330"/>
                    </a:lnTo>
                    <a:lnTo>
                      <a:pt x="33" y="340"/>
                    </a:lnTo>
                    <a:lnTo>
                      <a:pt x="41" y="348"/>
                    </a:lnTo>
                    <a:lnTo>
                      <a:pt x="51" y="355"/>
                    </a:lnTo>
                    <a:lnTo>
                      <a:pt x="61" y="362"/>
                    </a:lnTo>
                    <a:lnTo>
                      <a:pt x="71" y="365"/>
                    </a:lnTo>
                    <a:lnTo>
                      <a:pt x="83" y="367"/>
                    </a:lnTo>
                    <a:lnTo>
                      <a:pt x="94" y="368"/>
                    </a:lnTo>
                    <a:lnTo>
                      <a:pt x="106" y="367"/>
                    </a:lnTo>
                    <a:lnTo>
                      <a:pt x="119" y="363"/>
                    </a:lnTo>
                    <a:lnTo>
                      <a:pt x="133" y="358"/>
                    </a:lnTo>
                    <a:lnTo>
                      <a:pt x="144" y="352"/>
                    </a:lnTo>
                    <a:lnTo>
                      <a:pt x="156" y="343"/>
                    </a:lnTo>
                    <a:lnTo>
                      <a:pt x="168" y="334"/>
                    </a:lnTo>
                    <a:lnTo>
                      <a:pt x="179" y="322"/>
                    </a:lnTo>
                    <a:lnTo>
                      <a:pt x="189" y="310"/>
                    </a:lnTo>
                    <a:lnTo>
                      <a:pt x="199" y="297"/>
                    </a:lnTo>
                    <a:lnTo>
                      <a:pt x="207" y="282"/>
                    </a:lnTo>
                    <a:lnTo>
                      <a:pt x="216" y="267"/>
                    </a:lnTo>
                    <a:lnTo>
                      <a:pt x="222" y="250"/>
                    </a:lnTo>
                    <a:lnTo>
                      <a:pt x="229" y="234"/>
                    </a:lnTo>
                    <a:lnTo>
                      <a:pt x="236" y="217"/>
                    </a:lnTo>
                    <a:lnTo>
                      <a:pt x="239" y="199"/>
                    </a:lnTo>
                    <a:lnTo>
                      <a:pt x="242" y="182"/>
                    </a:lnTo>
                    <a:lnTo>
                      <a:pt x="246" y="164"/>
                    </a:lnTo>
                    <a:lnTo>
                      <a:pt x="247" y="146"/>
                    </a:lnTo>
                    <a:lnTo>
                      <a:pt x="247" y="127"/>
                    </a:lnTo>
                    <a:lnTo>
                      <a:pt x="246" y="109"/>
                    </a:lnTo>
                    <a:lnTo>
                      <a:pt x="242" y="94"/>
                    </a:lnTo>
                    <a:lnTo>
                      <a:pt x="239" y="79"/>
                    </a:lnTo>
                    <a:lnTo>
                      <a:pt x="234" y="64"/>
                    </a:lnTo>
                    <a:lnTo>
                      <a:pt x="229" y="51"/>
                    </a:lnTo>
                    <a:lnTo>
                      <a:pt x="222" y="39"/>
                    </a:lnTo>
                    <a:lnTo>
                      <a:pt x="216" y="29"/>
                    </a:lnTo>
                    <a:lnTo>
                      <a:pt x="207" y="21"/>
                    </a:lnTo>
                    <a:lnTo>
                      <a:pt x="197" y="13"/>
                    </a:lnTo>
                    <a:lnTo>
                      <a:pt x="188" y="8"/>
                    </a:lnTo>
                    <a:lnTo>
                      <a:pt x="178" y="3"/>
                    </a:lnTo>
                    <a:lnTo>
                      <a:pt x="166" y="1"/>
                    </a:lnTo>
                    <a:lnTo>
                      <a:pt x="154" y="0"/>
                    </a:lnTo>
                    <a:lnTo>
                      <a:pt x="143" y="1"/>
                    </a:lnTo>
                    <a:lnTo>
                      <a:pt x="129" y="3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984" name="Rectangle 1359"/>
            <p:cNvSpPr>
              <a:spLocks noChangeArrowheads="1"/>
            </p:cNvSpPr>
            <p:nvPr/>
          </p:nvSpPr>
          <p:spPr bwMode="auto">
            <a:xfrm>
              <a:off x="2938" y="2461"/>
              <a:ext cx="2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85" name="Rectangle 1360"/>
            <p:cNvSpPr>
              <a:spLocks noChangeArrowheads="1"/>
            </p:cNvSpPr>
            <p:nvPr/>
          </p:nvSpPr>
          <p:spPr bwMode="auto">
            <a:xfrm>
              <a:off x="2999" y="2471"/>
              <a:ext cx="17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BPM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  <p:grpSp>
          <p:nvGrpSpPr>
            <p:cNvPr id="39986" name="Group 1361"/>
            <p:cNvGrpSpPr>
              <a:grpSpLocks/>
            </p:cNvGrpSpPr>
            <p:nvPr/>
          </p:nvGrpSpPr>
          <p:grpSpPr bwMode="auto">
            <a:xfrm>
              <a:off x="3507" y="1610"/>
              <a:ext cx="268" cy="213"/>
              <a:chOff x="3507" y="1610"/>
              <a:chExt cx="268" cy="213"/>
            </a:xfrm>
          </p:grpSpPr>
          <p:grpSp>
            <p:nvGrpSpPr>
              <p:cNvPr id="40127" name="Group 1362"/>
              <p:cNvGrpSpPr>
                <a:grpSpLocks/>
              </p:cNvGrpSpPr>
              <p:nvPr/>
            </p:nvGrpSpPr>
            <p:grpSpPr bwMode="auto">
              <a:xfrm>
                <a:off x="3507" y="1610"/>
                <a:ext cx="268" cy="213"/>
                <a:chOff x="3507" y="1610"/>
                <a:chExt cx="268" cy="213"/>
              </a:xfrm>
            </p:grpSpPr>
            <p:sp>
              <p:nvSpPr>
                <p:cNvPr id="40175" name="Freeform 1363"/>
                <p:cNvSpPr>
                  <a:spLocks/>
                </p:cNvSpPr>
                <p:nvPr/>
              </p:nvSpPr>
              <p:spPr bwMode="auto">
                <a:xfrm>
                  <a:off x="3556" y="1796"/>
                  <a:ext cx="154" cy="27"/>
                </a:xfrm>
                <a:custGeom>
                  <a:avLst/>
                  <a:gdLst>
                    <a:gd name="T0" fmla="*/ 147 w 308"/>
                    <a:gd name="T1" fmla="*/ 26 h 55"/>
                    <a:gd name="T2" fmla="*/ 154 w 308"/>
                    <a:gd name="T3" fmla="*/ 27 h 55"/>
                    <a:gd name="T4" fmla="*/ 6 w 308"/>
                    <a:gd name="T5" fmla="*/ 1 h 55"/>
                    <a:gd name="T6" fmla="*/ 0 w 308"/>
                    <a:gd name="T7" fmla="*/ 0 h 55"/>
                    <a:gd name="T8" fmla="*/ 147 w 308"/>
                    <a:gd name="T9" fmla="*/ 26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8"/>
                    <a:gd name="T16" fmla="*/ 0 h 55"/>
                    <a:gd name="T17" fmla="*/ 308 w 308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8" h="55">
                      <a:moveTo>
                        <a:pt x="294" y="53"/>
                      </a:moveTo>
                      <a:lnTo>
                        <a:pt x="308" y="55"/>
                      </a:lnTo>
                      <a:lnTo>
                        <a:pt x="12" y="2"/>
                      </a:lnTo>
                      <a:lnTo>
                        <a:pt x="0" y="0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703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76" name="Freeform 1364"/>
                <p:cNvSpPr>
                  <a:spLocks/>
                </p:cNvSpPr>
                <p:nvPr/>
              </p:nvSpPr>
              <p:spPr bwMode="auto">
                <a:xfrm>
                  <a:off x="3562" y="1796"/>
                  <a:ext cx="154" cy="27"/>
                </a:xfrm>
                <a:custGeom>
                  <a:avLst/>
                  <a:gdLst>
                    <a:gd name="T0" fmla="*/ 148 w 307"/>
                    <a:gd name="T1" fmla="*/ 27 h 55"/>
                    <a:gd name="T2" fmla="*/ 154 w 307"/>
                    <a:gd name="T3" fmla="*/ 26 h 55"/>
                    <a:gd name="T4" fmla="*/ 6 w 307"/>
                    <a:gd name="T5" fmla="*/ 0 h 55"/>
                    <a:gd name="T6" fmla="*/ 0 w 307"/>
                    <a:gd name="T7" fmla="*/ 1 h 55"/>
                    <a:gd name="T8" fmla="*/ 148 w 307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7"/>
                    <a:gd name="T16" fmla="*/ 0 h 55"/>
                    <a:gd name="T17" fmla="*/ 307 w 307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7" h="55">
                      <a:moveTo>
                        <a:pt x="296" y="55"/>
                      </a:moveTo>
                      <a:lnTo>
                        <a:pt x="307" y="53"/>
                      </a:lnTo>
                      <a:lnTo>
                        <a:pt x="11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753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77" name="Freeform 1365"/>
                <p:cNvSpPr>
                  <a:spLocks/>
                </p:cNvSpPr>
                <p:nvPr/>
              </p:nvSpPr>
              <p:spPr bwMode="auto">
                <a:xfrm>
                  <a:off x="3568" y="1794"/>
                  <a:ext cx="153" cy="29"/>
                </a:xfrm>
                <a:custGeom>
                  <a:avLst/>
                  <a:gdLst>
                    <a:gd name="T0" fmla="*/ 147 w 308"/>
                    <a:gd name="T1" fmla="*/ 29 h 56"/>
                    <a:gd name="T2" fmla="*/ 153 w 308"/>
                    <a:gd name="T3" fmla="*/ 27 h 56"/>
                    <a:gd name="T4" fmla="*/ 7 w 308"/>
                    <a:gd name="T5" fmla="*/ 0 h 56"/>
                    <a:gd name="T6" fmla="*/ 0 w 308"/>
                    <a:gd name="T7" fmla="*/ 2 h 56"/>
                    <a:gd name="T8" fmla="*/ 147 w 308"/>
                    <a:gd name="T9" fmla="*/ 29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8"/>
                    <a:gd name="T16" fmla="*/ 0 h 56"/>
                    <a:gd name="T17" fmla="*/ 308 w 308"/>
                    <a:gd name="T18" fmla="*/ 56 h 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8" h="56">
                      <a:moveTo>
                        <a:pt x="296" y="56"/>
                      </a:moveTo>
                      <a:lnTo>
                        <a:pt x="308" y="53"/>
                      </a:lnTo>
                      <a:lnTo>
                        <a:pt x="14" y="0"/>
                      </a:lnTo>
                      <a:lnTo>
                        <a:pt x="0" y="3"/>
                      </a:lnTo>
                      <a:lnTo>
                        <a:pt x="296" y="56"/>
                      </a:lnTo>
                      <a:close/>
                    </a:path>
                  </a:pathLst>
                </a:custGeom>
                <a:solidFill>
                  <a:srgbClr val="793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78" name="Freeform 1366"/>
                <p:cNvSpPr>
                  <a:spLocks/>
                </p:cNvSpPr>
                <p:nvPr/>
              </p:nvSpPr>
              <p:spPr bwMode="auto">
                <a:xfrm>
                  <a:off x="3568" y="1795"/>
                  <a:ext cx="151" cy="28"/>
                </a:xfrm>
                <a:custGeom>
                  <a:avLst/>
                  <a:gdLst>
                    <a:gd name="T0" fmla="*/ 148 w 303"/>
                    <a:gd name="T1" fmla="*/ 28 h 55"/>
                    <a:gd name="T2" fmla="*/ 151 w 303"/>
                    <a:gd name="T3" fmla="*/ 27 h 55"/>
                    <a:gd name="T4" fmla="*/ 3 w 303"/>
                    <a:gd name="T5" fmla="*/ 0 h 55"/>
                    <a:gd name="T6" fmla="*/ 0 w 303"/>
                    <a:gd name="T7" fmla="*/ 1 h 55"/>
                    <a:gd name="T8" fmla="*/ 148 w 303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3"/>
                    <a:gd name="T16" fmla="*/ 0 h 55"/>
                    <a:gd name="T17" fmla="*/ 303 w 303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3" h="55">
                      <a:moveTo>
                        <a:pt x="296" y="55"/>
                      </a:moveTo>
                      <a:lnTo>
                        <a:pt x="303" y="53"/>
                      </a:ln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793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79" name="Freeform 1367"/>
                <p:cNvSpPr>
                  <a:spLocks/>
                </p:cNvSpPr>
                <p:nvPr/>
              </p:nvSpPr>
              <p:spPr bwMode="auto">
                <a:xfrm>
                  <a:off x="3571" y="1794"/>
                  <a:ext cx="150" cy="28"/>
                </a:xfrm>
                <a:custGeom>
                  <a:avLst/>
                  <a:gdLst>
                    <a:gd name="T0" fmla="*/ 148 w 301"/>
                    <a:gd name="T1" fmla="*/ 28 h 54"/>
                    <a:gd name="T2" fmla="*/ 150 w 301"/>
                    <a:gd name="T3" fmla="*/ 27 h 54"/>
                    <a:gd name="T4" fmla="*/ 3 w 301"/>
                    <a:gd name="T5" fmla="*/ 0 h 54"/>
                    <a:gd name="T6" fmla="*/ 0 w 301"/>
                    <a:gd name="T7" fmla="*/ 1 h 54"/>
                    <a:gd name="T8" fmla="*/ 148 w 301"/>
                    <a:gd name="T9" fmla="*/ 2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54"/>
                    <a:gd name="T17" fmla="*/ 301 w 301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54">
                      <a:moveTo>
                        <a:pt x="296" y="54"/>
                      </a:moveTo>
                      <a:lnTo>
                        <a:pt x="301" y="53"/>
                      </a:lnTo>
                      <a:lnTo>
                        <a:pt x="7" y="0"/>
                      </a:lnTo>
                      <a:lnTo>
                        <a:pt x="0" y="1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7F3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0" name="Freeform 1368"/>
                <p:cNvSpPr>
                  <a:spLocks/>
                </p:cNvSpPr>
                <p:nvPr/>
              </p:nvSpPr>
              <p:spPr bwMode="auto">
                <a:xfrm>
                  <a:off x="3574" y="1792"/>
                  <a:ext cx="154" cy="29"/>
                </a:xfrm>
                <a:custGeom>
                  <a:avLst/>
                  <a:gdLst>
                    <a:gd name="T0" fmla="*/ 147 w 307"/>
                    <a:gd name="T1" fmla="*/ 29 h 58"/>
                    <a:gd name="T2" fmla="*/ 154 w 307"/>
                    <a:gd name="T3" fmla="*/ 27 h 58"/>
                    <a:gd name="T4" fmla="*/ 6 w 307"/>
                    <a:gd name="T5" fmla="*/ 0 h 58"/>
                    <a:gd name="T6" fmla="*/ 0 w 307"/>
                    <a:gd name="T7" fmla="*/ 3 h 58"/>
                    <a:gd name="T8" fmla="*/ 147 w 307"/>
                    <a:gd name="T9" fmla="*/ 29 h 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7"/>
                    <a:gd name="T16" fmla="*/ 0 h 58"/>
                    <a:gd name="T17" fmla="*/ 307 w 307"/>
                    <a:gd name="T18" fmla="*/ 58 h 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7" h="58">
                      <a:moveTo>
                        <a:pt x="294" y="58"/>
                      </a:moveTo>
                      <a:lnTo>
                        <a:pt x="307" y="53"/>
                      </a:lnTo>
                      <a:lnTo>
                        <a:pt x="11" y="0"/>
                      </a:lnTo>
                      <a:lnTo>
                        <a:pt x="0" y="5"/>
                      </a:lnTo>
                      <a:lnTo>
                        <a:pt x="294" y="58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1" name="Freeform 1369"/>
                <p:cNvSpPr>
                  <a:spLocks/>
                </p:cNvSpPr>
                <p:nvPr/>
              </p:nvSpPr>
              <p:spPr bwMode="auto">
                <a:xfrm>
                  <a:off x="3574" y="1793"/>
                  <a:ext cx="151" cy="28"/>
                </a:xfrm>
                <a:custGeom>
                  <a:avLst/>
                  <a:gdLst>
                    <a:gd name="T0" fmla="*/ 148 w 300"/>
                    <a:gd name="T1" fmla="*/ 28 h 55"/>
                    <a:gd name="T2" fmla="*/ 151 w 300"/>
                    <a:gd name="T3" fmla="*/ 27 h 55"/>
                    <a:gd name="T4" fmla="*/ 3 w 300"/>
                    <a:gd name="T5" fmla="*/ 0 h 55"/>
                    <a:gd name="T6" fmla="*/ 0 w 300"/>
                    <a:gd name="T7" fmla="*/ 1 h 55"/>
                    <a:gd name="T8" fmla="*/ 148 w 300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55"/>
                    <a:gd name="T17" fmla="*/ 300 w 300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55">
                      <a:moveTo>
                        <a:pt x="294" y="55"/>
                      </a:moveTo>
                      <a:lnTo>
                        <a:pt x="300" y="53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2" name="Freeform 1370"/>
                <p:cNvSpPr>
                  <a:spLocks/>
                </p:cNvSpPr>
                <p:nvPr/>
              </p:nvSpPr>
              <p:spPr bwMode="auto">
                <a:xfrm>
                  <a:off x="3577" y="1792"/>
                  <a:ext cx="151" cy="28"/>
                </a:xfrm>
                <a:custGeom>
                  <a:avLst/>
                  <a:gdLst>
                    <a:gd name="T0" fmla="*/ 148 w 302"/>
                    <a:gd name="T1" fmla="*/ 28 h 56"/>
                    <a:gd name="T2" fmla="*/ 151 w 302"/>
                    <a:gd name="T3" fmla="*/ 27 h 56"/>
                    <a:gd name="T4" fmla="*/ 3 w 302"/>
                    <a:gd name="T5" fmla="*/ 0 h 56"/>
                    <a:gd name="T6" fmla="*/ 0 w 302"/>
                    <a:gd name="T7" fmla="*/ 2 h 56"/>
                    <a:gd name="T8" fmla="*/ 148 w 302"/>
                    <a:gd name="T9" fmla="*/ 28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2"/>
                    <a:gd name="T16" fmla="*/ 0 h 56"/>
                    <a:gd name="T17" fmla="*/ 302 w 302"/>
                    <a:gd name="T18" fmla="*/ 56 h 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2" h="56">
                      <a:moveTo>
                        <a:pt x="295" y="56"/>
                      </a:moveTo>
                      <a:lnTo>
                        <a:pt x="302" y="53"/>
                      </a:lnTo>
                      <a:lnTo>
                        <a:pt x="6" y="0"/>
                      </a:lnTo>
                      <a:lnTo>
                        <a:pt x="0" y="3"/>
                      </a:lnTo>
                      <a:lnTo>
                        <a:pt x="295" y="56"/>
                      </a:lnTo>
                      <a:close/>
                    </a:path>
                  </a:pathLst>
                </a:custGeom>
                <a:solidFill>
                  <a:srgbClr val="8B4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3" name="Freeform 1371"/>
                <p:cNvSpPr>
                  <a:spLocks/>
                </p:cNvSpPr>
                <p:nvPr/>
              </p:nvSpPr>
              <p:spPr bwMode="auto">
                <a:xfrm>
                  <a:off x="3580" y="1788"/>
                  <a:ext cx="153" cy="30"/>
                </a:xfrm>
                <a:custGeom>
                  <a:avLst/>
                  <a:gdLst>
                    <a:gd name="T0" fmla="*/ 148 w 306"/>
                    <a:gd name="T1" fmla="*/ 30 h 60"/>
                    <a:gd name="T2" fmla="*/ 153 w 306"/>
                    <a:gd name="T3" fmla="*/ 27 h 60"/>
                    <a:gd name="T4" fmla="*/ 6 w 306"/>
                    <a:gd name="T5" fmla="*/ 0 h 60"/>
                    <a:gd name="T6" fmla="*/ 0 w 306"/>
                    <a:gd name="T7" fmla="*/ 4 h 60"/>
                    <a:gd name="T8" fmla="*/ 148 w 306"/>
                    <a:gd name="T9" fmla="*/ 3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60"/>
                    <a:gd name="T17" fmla="*/ 306 w 30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60">
                      <a:moveTo>
                        <a:pt x="296" y="60"/>
                      </a:moveTo>
                      <a:lnTo>
                        <a:pt x="306" y="53"/>
                      </a:lnTo>
                      <a:lnTo>
                        <a:pt x="12" y="0"/>
                      </a:lnTo>
                      <a:lnTo>
                        <a:pt x="0" y="7"/>
                      </a:lnTo>
                      <a:lnTo>
                        <a:pt x="296" y="60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4" name="Freeform 1372"/>
                <p:cNvSpPr>
                  <a:spLocks/>
                </p:cNvSpPr>
                <p:nvPr/>
              </p:nvSpPr>
              <p:spPr bwMode="auto">
                <a:xfrm>
                  <a:off x="3580" y="1791"/>
                  <a:ext cx="150" cy="27"/>
                </a:xfrm>
                <a:custGeom>
                  <a:avLst/>
                  <a:gdLst>
                    <a:gd name="T0" fmla="*/ 148 w 299"/>
                    <a:gd name="T1" fmla="*/ 27 h 55"/>
                    <a:gd name="T2" fmla="*/ 150 w 299"/>
                    <a:gd name="T3" fmla="*/ 26 h 55"/>
                    <a:gd name="T4" fmla="*/ 2 w 299"/>
                    <a:gd name="T5" fmla="*/ 0 h 55"/>
                    <a:gd name="T6" fmla="*/ 0 w 299"/>
                    <a:gd name="T7" fmla="*/ 1 h 55"/>
                    <a:gd name="T8" fmla="*/ 148 w 299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55"/>
                    <a:gd name="T17" fmla="*/ 299 w 299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55">
                      <a:moveTo>
                        <a:pt x="296" y="55"/>
                      </a:moveTo>
                      <a:lnTo>
                        <a:pt x="299" y="53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5" name="Freeform 1373"/>
                <p:cNvSpPr>
                  <a:spLocks/>
                </p:cNvSpPr>
                <p:nvPr/>
              </p:nvSpPr>
              <p:spPr bwMode="auto">
                <a:xfrm>
                  <a:off x="3582" y="1790"/>
                  <a:ext cx="149" cy="28"/>
                </a:xfrm>
                <a:custGeom>
                  <a:avLst/>
                  <a:gdLst>
                    <a:gd name="T0" fmla="*/ 147 w 299"/>
                    <a:gd name="T1" fmla="*/ 28 h 55"/>
                    <a:gd name="T2" fmla="*/ 149 w 299"/>
                    <a:gd name="T3" fmla="*/ 26 h 55"/>
                    <a:gd name="T4" fmla="*/ 2 w 299"/>
                    <a:gd name="T5" fmla="*/ 0 h 55"/>
                    <a:gd name="T6" fmla="*/ 0 w 299"/>
                    <a:gd name="T7" fmla="*/ 1 h 55"/>
                    <a:gd name="T8" fmla="*/ 147 w 299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55"/>
                    <a:gd name="T17" fmla="*/ 299 w 299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55">
                      <a:moveTo>
                        <a:pt x="295" y="55"/>
                      </a:moveTo>
                      <a:lnTo>
                        <a:pt x="299" y="52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295" y="55"/>
                      </a:lnTo>
                      <a:close/>
                    </a:path>
                  </a:pathLst>
                </a:custGeom>
                <a:solidFill>
                  <a:srgbClr val="944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6" name="Freeform 1374"/>
                <p:cNvSpPr>
                  <a:spLocks/>
                </p:cNvSpPr>
                <p:nvPr/>
              </p:nvSpPr>
              <p:spPr bwMode="auto">
                <a:xfrm>
                  <a:off x="3584" y="1788"/>
                  <a:ext cx="149" cy="28"/>
                </a:xfrm>
                <a:custGeom>
                  <a:avLst/>
                  <a:gdLst>
                    <a:gd name="T0" fmla="*/ 147 w 297"/>
                    <a:gd name="T1" fmla="*/ 28 h 55"/>
                    <a:gd name="T2" fmla="*/ 149 w 297"/>
                    <a:gd name="T3" fmla="*/ 27 h 55"/>
                    <a:gd name="T4" fmla="*/ 2 w 297"/>
                    <a:gd name="T5" fmla="*/ 0 h 55"/>
                    <a:gd name="T6" fmla="*/ 0 w 297"/>
                    <a:gd name="T7" fmla="*/ 2 h 55"/>
                    <a:gd name="T8" fmla="*/ 147 w 297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5"/>
                    <a:gd name="T17" fmla="*/ 297 w 297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5">
                      <a:moveTo>
                        <a:pt x="294" y="55"/>
                      </a:moveTo>
                      <a:lnTo>
                        <a:pt x="297" y="53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984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7" name="Freeform 1375"/>
                <p:cNvSpPr>
                  <a:spLocks/>
                </p:cNvSpPr>
                <p:nvPr/>
              </p:nvSpPr>
              <p:spPr bwMode="auto">
                <a:xfrm>
                  <a:off x="3586" y="1785"/>
                  <a:ext cx="153" cy="30"/>
                </a:xfrm>
                <a:custGeom>
                  <a:avLst/>
                  <a:gdLst>
                    <a:gd name="T0" fmla="*/ 147 w 306"/>
                    <a:gd name="T1" fmla="*/ 30 h 60"/>
                    <a:gd name="T2" fmla="*/ 153 w 306"/>
                    <a:gd name="T3" fmla="*/ 26 h 60"/>
                    <a:gd name="T4" fmla="*/ 5 w 306"/>
                    <a:gd name="T5" fmla="*/ 0 h 60"/>
                    <a:gd name="T6" fmla="*/ 0 w 306"/>
                    <a:gd name="T7" fmla="*/ 4 h 60"/>
                    <a:gd name="T8" fmla="*/ 147 w 306"/>
                    <a:gd name="T9" fmla="*/ 3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60"/>
                    <a:gd name="T17" fmla="*/ 306 w 30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60">
                      <a:moveTo>
                        <a:pt x="294" y="60"/>
                      </a:moveTo>
                      <a:lnTo>
                        <a:pt x="306" y="52"/>
                      </a:lnTo>
                      <a:lnTo>
                        <a:pt x="10" y="0"/>
                      </a:lnTo>
                      <a:lnTo>
                        <a:pt x="0" y="7"/>
                      </a:lnTo>
                      <a:lnTo>
                        <a:pt x="294" y="60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8" name="Freeform 1376"/>
                <p:cNvSpPr>
                  <a:spLocks/>
                </p:cNvSpPr>
                <p:nvPr/>
              </p:nvSpPr>
              <p:spPr bwMode="auto">
                <a:xfrm>
                  <a:off x="3586" y="1788"/>
                  <a:ext cx="149" cy="27"/>
                </a:xfrm>
                <a:custGeom>
                  <a:avLst/>
                  <a:gdLst>
                    <a:gd name="T0" fmla="*/ 147 w 297"/>
                    <a:gd name="T1" fmla="*/ 27 h 55"/>
                    <a:gd name="T2" fmla="*/ 149 w 297"/>
                    <a:gd name="T3" fmla="*/ 26 h 55"/>
                    <a:gd name="T4" fmla="*/ 1 w 297"/>
                    <a:gd name="T5" fmla="*/ 0 h 55"/>
                    <a:gd name="T6" fmla="*/ 0 w 297"/>
                    <a:gd name="T7" fmla="*/ 1 h 55"/>
                    <a:gd name="T8" fmla="*/ 147 w 297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5"/>
                    <a:gd name="T17" fmla="*/ 297 w 297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5">
                      <a:moveTo>
                        <a:pt x="294" y="55"/>
                      </a:moveTo>
                      <a:lnTo>
                        <a:pt x="297" y="53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89" name="Freeform 1377"/>
                <p:cNvSpPr>
                  <a:spLocks/>
                </p:cNvSpPr>
                <p:nvPr/>
              </p:nvSpPr>
              <p:spPr bwMode="auto">
                <a:xfrm>
                  <a:off x="3587" y="1787"/>
                  <a:ext cx="149" cy="27"/>
                </a:xfrm>
                <a:custGeom>
                  <a:avLst/>
                  <a:gdLst>
                    <a:gd name="T0" fmla="*/ 147 w 299"/>
                    <a:gd name="T1" fmla="*/ 27 h 54"/>
                    <a:gd name="T2" fmla="*/ 149 w 299"/>
                    <a:gd name="T3" fmla="*/ 27 h 54"/>
                    <a:gd name="T4" fmla="*/ 1 w 299"/>
                    <a:gd name="T5" fmla="*/ 0 h 54"/>
                    <a:gd name="T6" fmla="*/ 0 w 299"/>
                    <a:gd name="T7" fmla="*/ 1 h 54"/>
                    <a:gd name="T8" fmla="*/ 147 w 299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54"/>
                    <a:gd name="T17" fmla="*/ 299 w 299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54">
                      <a:moveTo>
                        <a:pt x="295" y="54"/>
                      </a:moveTo>
                      <a:lnTo>
                        <a:pt x="299" y="53"/>
                      </a:lnTo>
                      <a:lnTo>
                        <a:pt x="3" y="0"/>
                      </a:lnTo>
                      <a:lnTo>
                        <a:pt x="0" y="1"/>
                      </a:lnTo>
                      <a:lnTo>
                        <a:pt x="295" y="54"/>
                      </a:lnTo>
                      <a:close/>
                    </a:path>
                  </a:pathLst>
                </a:custGeom>
                <a:solidFill>
                  <a:srgbClr val="9F4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0" name="Freeform 1378"/>
                <p:cNvSpPr>
                  <a:spLocks/>
                </p:cNvSpPr>
                <p:nvPr/>
              </p:nvSpPr>
              <p:spPr bwMode="auto">
                <a:xfrm>
                  <a:off x="3588" y="1786"/>
                  <a:ext cx="149" cy="27"/>
                </a:xfrm>
                <a:custGeom>
                  <a:avLst/>
                  <a:gdLst>
                    <a:gd name="T0" fmla="*/ 148 w 297"/>
                    <a:gd name="T1" fmla="*/ 27 h 55"/>
                    <a:gd name="T2" fmla="*/ 149 w 297"/>
                    <a:gd name="T3" fmla="*/ 25 h 55"/>
                    <a:gd name="T4" fmla="*/ 2 w 297"/>
                    <a:gd name="T5" fmla="*/ 0 h 55"/>
                    <a:gd name="T6" fmla="*/ 0 w 297"/>
                    <a:gd name="T7" fmla="*/ 1 h 55"/>
                    <a:gd name="T8" fmla="*/ 148 w 297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5"/>
                    <a:gd name="T17" fmla="*/ 297 w 297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5">
                      <a:moveTo>
                        <a:pt x="296" y="55"/>
                      </a:moveTo>
                      <a:lnTo>
                        <a:pt x="297" y="51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25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1" name="Freeform 1379"/>
                <p:cNvSpPr>
                  <a:spLocks/>
                </p:cNvSpPr>
                <p:nvPr/>
              </p:nvSpPr>
              <p:spPr bwMode="auto">
                <a:xfrm>
                  <a:off x="3590" y="1785"/>
                  <a:ext cx="149" cy="27"/>
                </a:xfrm>
                <a:custGeom>
                  <a:avLst/>
                  <a:gdLst>
                    <a:gd name="T0" fmla="*/ 147 w 298"/>
                    <a:gd name="T1" fmla="*/ 27 h 53"/>
                    <a:gd name="T2" fmla="*/ 149 w 298"/>
                    <a:gd name="T3" fmla="*/ 26 h 53"/>
                    <a:gd name="T4" fmla="*/ 1 w 298"/>
                    <a:gd name="T5" fmla="*/ 0 h 53"/>
                    <a:gd name="T6" fmla="*/ 0 w 298"/>
                    <a:gd name="T7" fmla="*/ 1 h 53"/>
                    <a:gd name="T8" fmla="*/ 147 w 298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3"/>
                    <a:gd name="T17" fmla="*/ 298 w 298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3">
                      <a:moveTo>
                        <a:pt x="294" y="53"/>
                      </a:moveTo>
                      <a:lnTo>
                        <a:pt x="298" y="5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A55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2" name="Freeform 1380"/>
                <p:cNvSpPr>
                  <a:spLocks/>
                </p:cNvSpPr>
                <p:nvPr/>
              </p:nvSpPr>
              <p:spPr bwMode="auto">
                <a:xfrm>
                  <a:off x="3591" y="1780"/>
                  <a:ext cx="153" cy="31"/>
                </a:xfrm>
                <a:custGeom>
                  <a:avLst/>
                  <a:gdLst>
                    <a:gd name="T0" fmla="*/ 148 w 306"/>
                    <a:gd name="T1" fmla="*/ 31 h 62"/>
                    <a:gd name="T2" fmla="*/ 153 w 306"/>
                    <a:gd name="T3" fmla="*/ 26 h 62"/>
                    <a:gd name="T4" fmla="*/ 6 w 306"/>
                    <a:gd name="T5" fmla="*/ 0 h 62"/>
                    <a:gd name="T6" fmla="*/ 0 w 306"/>
                    <a:gd name="T7" fmla="*/ 5 h 62"/>
                    <a:gd name="T8" fmla="*/ 148 w 306"/>
                    <a:gd name="T9" fmla="*/ 31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62"/>
                    <a:gd name="T17" fmla="*/ 306 w 306"/>
                    <a:gd name="T18" fmla="*/ 62 h 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62">
                      <a:moveTo>
                        <a:pt x="296" y="62"/>
                      </a:moveTo>
                      <a:lnTo>
                        <a:pt x="306" y="52"/>
                      </a:lnTo>
                      <a:lnTo>
                        <a:pt x="12" y="0"/>
                      </a:lnTo>
                      <a:lnTo>
                        <a:pt x="0" y="10"/>
                      </a:lnTo>
                      <a:lnTo>
                        <a:pt x="296" y="62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3" name="Freeform 1381"/>
                <p:cNvSpPr>
                  <a:spLocks/>
                </p:cNvSpPr>
                <p:nvPr/>
              </p:nvSpPr>
              <p:spPr bwMode="auto">
                <a:xfrm>
                  <a:off x="3591" y="1783"/>
                  <a:ext cx="150" cy="28"/>
                </a:xfrm>
                <a:custGeom>
                  <a:avLst/>
                  <a:gdLst>
                    <a:gd name="T0" fmla="*/ 148 w 299"/>
                    <a:gd name="T1" fmla="*/ 28 h 55"/>
                    <a:gd name="T2" fmla="*/ 150 w 299"/>
                    <a:gd name="T3" fmla="*/ 27 h 55"/>
                    <a:gd name="T4" fmla="*/ 2 w 299"/>
                    <a:gd name="T5" fmla="*/ 0 h 55"/>
                    <a:gd name="T6" fmla="*/ 0 w 299"/>
                    <a:gd name="T7" fmla="*/ 2 h 55"/>
                    <a:gd name="T8" fmla="*/ 148 w 299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55"/>
                    <a:gd name="T17" fmla="*/ 299 w 299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55">
                      <a:moveTo>
                        <a:pt x="296" y="55"/>
                      </a:moveTo>
                      <a:lnTo>
                        <a:pt x="299" y="53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4" name="Freeform 1382"/>
                <p:cNvSpPr>
                  <a:spLocks/>
                </p:cNvSpPr>
                <p:nvPr/>
              </p:nvSpPr>
              <p:spPr bwMode="auto">
                <a:xfrm>
                  <a:off x="3593" y="1783"/>
                  <a:ext cx="148" cy="27"/>
                </a:xfrm>
                <a:custGeom>
                  <a:avLst/>
                  <a:gdLst>
                    <a:gd name="T0" fmla="*/ 147 w 298"/>
                    <a:gd name="T1" fmla="*/ 27 h 55"/>
                    <a:gd name="T2" fmla="*/ 148 w 298"/>
                    <a:gd name="T3" fmla="*/ 26 h 55"/>
                    <a:gd name="T4" fmla="*/ 2 w 298"/>
                    <a:gd name="T5" fmla="*/ 0 h 55"/>
                    <a:gd name="T6" fmla="*/ 0 w 298"/>
                    <a:gd name="T7" fmla="*/ 1 h 55"/>
                    <a:gd name="T8" fmla="*/ 147 w 298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5"/>
                    <a:gd name="T17" fmla="*/ 298 w 298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5">
                      <a:moveTo>
                        <a:pt x="296" y="55"/>
                      </a:moveTo>
                      <a:lnTo>
                        <a:pt x="298" y="52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A5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5" name="Freeform 1383"/>
                <p:cNvSpPr>
                  <a:spLocks/>
                </p:cNvSpPr>
                <p:nvPr/>
              </p:nvSpPr>
              <p:spPr bwMode="auto">
                <a:xfrm>
                  <a:off x="3594" y="1781"/>
                  <a:ext cx="149" cy="27"/>
                </a:xfrm>
                <a:custGeom>
                  <a:avLst/>
                  <a:gdLst>
                    <a:gd name="T0" fmla="*/ 147 w 297"/>
                    <a:gd name="T1" fmla="*/ 27 h 55"/>
                    <a:gd name="T2" fmla="*/ 149 w 297"/>
                    <a:gd name="T3" fmla="*/ 26 h 55"/>
                    <a:gd name="T4" fmla="*/ 1 w 297"/>
                    <a:gd name="T5" fmla="*/ 0 h 55"/>
                    <a:gd name="T6" fmla="*/ 0 w 297"/>
                    <a:gd name="T7" fmla="*/ 1 h 55"/>
                    <a:gd name="T8" fmla="*/ 147 w 297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5"/>
                    <a:gd name="T17" fmla="*/ 297 w 297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5">
                      <a:moveTo>
                        <a:pt x="294" y="55"/>
                      </a:moveTo>
                      <a:lnTo>
                        <a:pt x="297" y="53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AD5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6" name="Freeform 1384"/>
                <p:cNvSpPr>
                  <a:spLocks/>
                </p:cNvSpPr>
                <p:nvPr/>
              </p:nvSpPr>
              <p:spPr bwMode="auto">
                <a:xfrm>
                  <a:off x="3595" y="1780"/>
                  <a:ext cx="149" cy="28"/>
                </a:xfrm>
                <a:custGeom>
                  <a:avLst/>
                  <a:gdLst>
                    <a:gd name="T0" fmla="*/ 148 w 298"/>
                    <a:gd name="T1" fmla="*/ 28 h 55"/>
                    <a:gd name="T2" fmla="*/ 149 w 298"/>
                    <a:gd name="T3" fmla="*/ 26 h 55"/>
                    <a:gd name="T4" fmla="*/ 2 w 298"/>
                    <a:gd name="T5" fmla="*/ 0 h 55"/>
                    <a:gd name="T6" fmla="*/ 0 w 298"/>
                    <a:gd name="T7" fmla="*/ 1 h 55"/>
                    <a:gd name="T8" fmla="*/ 148 w 298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5"/>
                    <a:gd name="T17" fmla="*/ 298 w 298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5">
                      <a:moveTo>
                        <a:pt x="296" y="55"/>
                      </a:moveTo>
                      <a:lnTo>
                        <a:pt x="298" y="52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AF5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7" name="Freeform 1385"/>
                <p:cNvSpPr>
                  <a:spLocks/>
                </p:cNvSpPr>
                <p:nvPr/>
              </p:nvSpPr>
              <p:spPr bwMode="auto">
                <a:xfrm>
                  <a:off x="3597" y="1774"/>
                  <a:ext cx="152" cy="32"/>
                </a:xfrm>
                <a:custGeom>
                  <a:avLst/>
                  <a:gdLst>
                    <a:gd name="T0" fmla="*/ 147 w 304"/>
                    <a:gd name="T1" fmla="*/ 32 h 63"/>
                    <a:gd name="T2" fmla="*/ 152 w 304"/>
                    <a:gd name="T3" fmla="*/ 26 h 63"/>
                    <a:gd name="T4" fmla="*/ 5 w 304"/>
                    <a:gd name="T5" fmla="*/ 0 h 63"/>
                    <a:gd name="T6" fmla="*/ 0 w 304"/>
                    <a:gd name="T7" fmla="*/ 6 h 63"/>
                    <a:gd name="T8" fmla="*/ 147 w 304"/>
                    <a:gd name="T9" fmla="*/ 32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4"/>
                    <a:gd name="T16" fmla="*/ 0 h 63"/>
                    <a:gd name="T17" fmla="*/ 304 w 30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4" h="63">
                      <a:moveTo>
                        <a:pt x="294" y="63"/>
                      </a:moveTo>
                      <a:lnTo>
                        <a:pt x="304" y="51"/>
                      </a:lnTo>
                      <a:lnTo>
                        <a:pt x="10" y="0"/>
                      </a:lnTo>
                      <a:lnTo>
                        <a:pt x="0" y="11"/>
                      </a:lnTo>
                      <a:lnTo>
                        <a:pt x="294" y="6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8" name="Freeform 1386"/>
                <p:cNvSpPr>
                  <a:spLocks/>
                </p:cNvSpPr>
                <p:nvPr/>
              </p:nvSpPr>
              <p:spPr bwMode="auto">
                <a:xfrm>
                  <a:off x="3597" y="1779"/>
                  <a:ext cx="148" cy="27"/>
                </a:xfrm>
                <a:custGeom>
                  <a:avLst/>
                  <a:gdLst>
                    <a:gd name="T0" fmla="*/ 147 w 295"/>
                    <a:gd name="T1" fmla="*/ 27 h 53"/>
                    <a:gd name="T2" fmla="*/ 148 w 295"/>
                    <a:gd name="T3" fmla="*/ 26 h 53"/>
                    <a:gd name="T4" fmla="*/ 1 w 295"/>
                    <a:gd name="T5" fmla="*/ 0 h 53"/>
                    <a:gd name="T6" fmla="*/ 0 w 295"/>
                    <a:gd name="T7" fmla="*/ 1 h 53"/>
                    <a:gd name="T8" fmla="*/ 147 w 295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53"/>
                    <a:gd name="T17" fmla="*/ 295 w 295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53">
                      <a:moveTo>
                        <a:pt x="294" y="53"/>
                      </a:moveTo>
                      <a:lnTo>
                        <a:pt x="295" y="51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199" name="Freeform 1387"/>
                <p:cNvSpPr>
                  <a:spLocks/>
                </p:cNvSpPr>
                <p:nvPr/>
              </p:nvSpPr>
              <p:spPr bwMode="auto">
                <a:xfrm>
                  <a:off x="3598" y="1778"/>
                  <a:ext cx="148" cy="27"/>
                </a:xfrm>
                <a:custGeom>
                  <a:avLst/>
                  <a:gdLst>
                    <a:gd name="T0" fmla="*/ 146 w 298"/>
                    <a:gd name="T1" fmla="*/ 27 h 55"/>
                    <a:gd name="T2" fmla="*/ 148 w 298"/>
                    <a:gd name="T3" fmla="*/ 26 h 55"/>
                    <a:gd name="T4" fmla="*/ 1 w 298"/>
                    <a:gd name="T5" fmla="*/ 0 h 55"/>
                    <a:gd name="T6" fmla="*/ 0 w 298"/>
                    <a:gd name="T7" fmla="*/ 2 h 55"/>
                    <a:gd name="T8" fmla="*/ 146 w 298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5"/>
                    <a:gd name="T17" fmla="*/ 298 w 298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5">
                      <a:moveTo>
                        <a:pt x="294" y="55"/>
                      </a:moveTo>
                      <a:lnTo>
                        <a:pt x="298" y="52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294" y="55"/>
                      </a:lnTo>
                      <a:close/>
                    </a:path>
                  </a:pathLst>
                </a:custGeom>
                <a:solidFill>
                  <a:srgbClr val="B3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0" name="Freeform 1388"/>
                <p:cNvSpPr>
                  <a:spLocks/>
                </p:cNvSpPr>
                <p:nvPr/>
              </p:nvSpPr>
              <p:spPr bwMode="auto">
                <a:xfrm>
                  <a:off x="3598" y="1777"/>
                  <a:ext cx="149" cy="26"/>
                </a:xfrm>
                <a:custGeom>
                  <a:avLst/>
                  <a:gdLst>
                    <a:gd name="T0" fmla="*/ 148 w 297"/>
                    <a:gd name="T1" fmla="*/ 26 h 53"/>
                    <a:gd name="T2" fmla="*/ 149 w 297"/>
                    <a:gd name="T3" fmla="*/ 25 h 53"/>
                    <a:gd name="T4" fmla="*/ 1 w 297"/>
                    <a:gd name="T5" fmla="*/ 0 h 53"/>
                    <a:gd name="T6" fmla="*/ 0 w 297"/>
                    <a:gd name="T7" fmla="*/ 0 h 53"/>
                    <a:gd name="T8" fmla="*/ 148 w 297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3"/>
                    <a:gd name="T17" fmla="*/ 297 w 297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3">
                      <a:moveTo>
                        <a:pt x="296" y="53"/>
                      </a:moveTo>
                      <a:lnTo>
                        <a:pt x="297" y="51"/>
                      </a:lnTo>
                      <a:lnTo>
                        <a:pt x="2" y="0"/>
                      </a:lnTo>
                      <a:lnTo>
                        <a:pt x="0" y="1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B55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1" name="Freeform 1389"/>
                <p:cNvSpPr>
                  <a:spLocks/>
                </p:cNvSpPr>
                <p:nvPr/>
              </p:nvSpPr>
              <p:spPr bwMode="auto">
                <a:xfrm>
                  <a:off x="3599" y="1776"/>
                  <a:ext cx="149" cy="27"/>
                </a:xfrm>
                <a:custGeom>
                  <a:avLst/>
                  <a:gdLst>
                    <a:gd name="T0" fmla="*/ 148 w 297"/>
                    <a:gd name="T1" fmla="*/ 27 h 53"/>
                    <a:gd name="T2" fmla="*/ 149 w 297"/>
                    <a:gd name="T3" fmla="*/ 26 h 53"/>
                    <a:gd name="T4" fmla="*/ 1 w 297"/>
                    <a:gd name="T5" fmla="*/ 0 h 53"/>
                    <a:gd name="T6" fmla="*/ 0 w 297"/>
                    <a:gd name="T7" fmla="*/ 1 h 53"/>
                    <a:gd name="T8" fmla="*/ 148 w 297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3"/>
                    <a:gd name="T17" fmla="*/ 297 w 297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3">
                      <a:moveTo>
                        <a:pt x="295" y="53"/>
                      </a:moveTo>
                      <a:lnTo>
                        <a:pt x="297" y="52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B75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2" name="Freeform 1390"/>
                <p:cNvSpPr>
                  <a:spLocks/>
                </p:cNvSpPr>
                <p:nvPr/>
              </p:nvSpPr>
              <p:spPr bwMode="auto">
                <a:xfrm>
                  <a:off x="3600" y="1774"/>
                  <a:ext cx="149" cy="28"/>
                </a:xfrm>
                <a:custGeom>
                  <a:avLst/>
                  <a:gdLst>
                    <a:gd name="T0" fmla="*/ 148 w 298"/>
                    <a:gd name="T1" fmla="*/ 28 h 55"/>
                    <a:gd name="T2" fmla="*/ 149 w 298"/>
                    <a:gd name="T3" fmla="*/ 26 h 55"/>
                    <a:gd name="T4" fmla="*/ 2 w 298"/>
                    <a:gd name="T5" fmla="*/ 0 h 55"/>
                    <a:gd name="T6" fmla="*/ 0 w 298"/>
                    <a:gd name="T7" fmla="*/ 2 h 55"/>
                    <a:gd name="T8" fmla="*/ 148 w 298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5"/>
                    <a:gd name="T17" fmla="*/ 298 w 298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5">
                      <a:moveTo>
                        <a:pt x="296" y="55"/>
                      </a:moveTo>
                      <a:lnTo>
                        <a:pt x="298" y="51"/>
                      </a:lnTo>
                      <a:lnTo>
                        <a:pt x="4" y="0"/>
                      </a:lnTo>
                      <a:lnTo>
                        <a:pt x="0" y="3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B95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3" name="Freeform 1391"/>
                <p:cNvSpPr>
                  <a:spLocks/>
                </p:cNvSpPr>
                <p:nvPr/>
              </p:nvSpPr>
              <p:spPr bwMode="auto">
                <a:xfrm>
                  <a:off x="3602" y="1769"/>
                  <a:ext cx="152" cy="31"/>
                </a:xfrm>
                <a:custGeom>
                  <a:avLst/>
                  <a:gdLst>
                    <a:gd name="T0" fmla="*/ 147 w 304"/>
                    <a:gd name="T1" fmla="*/ 31 h 63"/>
                    <a:gd name="T2" fmla="*/ 152 w 304"/>
                    <a:gd name="T3" fmla="*/ 26 h 63"/>
                    <a:gd name="T4" fmla="*/ 4 w 304"/>
                    <a:gd name="T5" fmla="*/ 0 h 63"/>
                    <a:gd name="T6" fmla="*/ 0 w 304"/>
                    <a:gd name="T7" fmla="*/ 6 h 63"/>
                    <a:gd name="T8" fmla="*/ 147 w 304"/>
                    <a:gd name="T9" fmla="*/ 31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4"/>
                    <a:gd name="T16" fmla="*/ 0 h 63"/>
                    <a:gd name="T17" fmla="*/ 304 w 304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4" h="63">
                      <a:moveTo>
                        <a:pt x="294" y="63"/>
                      </a:moveTo>
                      <a:lnTo>
                        <a:pt x="304" y="52"/>
                      </a:lnTo>
                      <a:lnTo>
                        <a:pt x="8" y="0"/>
                      </a:lnTo>
                      <a:lnTo>
                        <a:pt x="0" y="12"/>
                      </a:lnTo>
                      <a:lnTo>
                        <a:pt x="294" y="63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4" name="Freeform 1392"/>
                <p:cNvSpPr>
                  <a:spLocks/>
                </p:cNvSpPr>
                <p:nvPr/>
              </p:nvSpPr>
              <p:spPr bwMode="auto">
                <a:xfrm>
                  <a:off x="3602" y="1774"/>
                  <a:ext cx="148" cy="26"/>
                </a:xfrm>
                <a:custGeom>
                  <a:avLst/>
                  <a:gdLst>
                    <a:gd name="T0" fmla="*/ 147 w 295"/>
                    <a:gd name="T1" fmla="*/ 26 h 53"/>
                    <a:gd name="T2" fmla="*/ 148 w 295"/>
                    <a:gd name="T3" fmla="*/ 26 h 53"/>
                    <a:gd name="T4" fmla="*/ 1 w 295"/>
                    <a:gd name="T5" fmla="*/ 0 h 53"/>
                    <a:gd name="T6" fmla="*/ 0 w 295"/>
                    <a:gd name="T7" fmla="*/ 1 h 53"/>
                    <a:gd name="T8" fmla="*/ 147 w 295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53"/>
                    <a:gd name="T17" fmla="*/ 295 w 295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53">
                      <a:moveTo>
                        <a:pt x="294" y="53"/>
                      </a:moveTo>
                      <a:lnTo>
                        <a:pt x="295" y="52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5" name="Freeform 1393"/>
                <p:cNvSpPr>
                  <a:spLocks/>
                </p:cNvSpPr>
                <p:nvPr/>
              </p:nvSpPr>
              <p:spPr bwMode="auto">
                <a:xfrm>
                  <a:off x="3603" y="1773"/>
                  <a:ext cx="147" cy="26"/>
                </a:xfrm>
                <a:custGeom>
                  <a:avLst/>
                  <a:gdLst>
                    <a:gd name="T0" fmla="*/ 146 w 296"/>
                    <a:gd name="T1" fmla="*/ 26 h 54"/>
                    <a:gd name="T2" fmla="*/ 147 w 296"/>
                    <a:gd name="T3" fmla="*/ 24 h 54"/>
                    <a:gd name="T4" fmla="*/ 1 w 296"/>
                    <a:gd name="T5" fmla="*/ 0 h 54"/>
                    <a:gd name="T6" fmla="*/ 0 w 296"/>
                    <a:gd name="T7" fmla="*/ 1 h 54"/>
                    <a:gd name="T8" fmla="*/ 146 w 296"/>
                    <a:gd name="T9" fmla="*/ 2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4"/>
                    <a:gd name="T17" fmla="*/ 296 w 296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4">
                      <a:moveTo>
                        <a:pt x="294" y="54"/>
                      </a:moveTo>
                      <a:lnTo>
                        <a:pt x="296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4" y="54"/>
                      </a:lnTo>
                      <a:close/>
                    </a:path>
                  </a:pathLst>
                </a:custGeom>
                <a:solidFill>
                  <a:srgbClr val="BC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6" name="Freeform 1394"/>
                <p:cNvSpPr>
                  <a:spLocks/>
                </p:cNvSpPr>
                <p:nvPr/>
              </p:nvSpPr>
              <p:spPr bwMode="auto">
                <a:xfrm>
                  <a:off x="3603" y="1771"/>
                  <a:ext cx="149" cy="27"/>
                </a:xfrm>
                <a:custGeom>
                  <a:avLst/>
                  <a:gdLst>
                    <a:gd name="T0" fmla="*/ 147 w 297"/>
                    <a:gd name="T1" fmla="*/ 27 h 53"/>
                    <a:gd name="T2" fmla="*/ 149 w 297"/>
                    <a:gd name="T3" fmla="*/ 26 h 53"/>
                    <a:gd name="T4" fmla="*/ 1 w 297"/>
                    <a:gd name="T5" fmla="*/ 0 h 53"/>
                    <a:gd name="T6" fmla="*/ 0 w 297"/>
                    <a:gd name="T7" fmla="*/ 2 h 53"/>
                    <a:gd name="T8" fmla="*/ 147 w 297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3"/>
                    <a:gd name="T17" fmla="*/ 297 w 297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3">
                      <a:moveTo>
                        <a:pt x="294" y="53"/>
                      </a:moveTo>
                      <a:lnTo>
                        <a:pt x="297" y="52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BE5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7" name="Freeform 1395"/>
                <p:cNvSpPr>
                  <a:spLocks/>
                </p:cNvSpPr>
                <p:nvPr/>
              </p:nvSpPr>
              <p:spPr bwMode="auto">
                <a:xfrm>
                  <a:off x="3604" y="1770"/>
                  <a:ext cx="149" cy="27"/>
                </a:xfrm>
                <a:custGeom>
                  <a:avLst/>
                  <a:gdLst>
                    <a:gd name="T0" fmla="*/ 148 w 297"/>
                    <a:gd name="T1" fmla="*/ 27 h 54"/>
                    <a:gd name="T2" fmla="*/ 149 w 297"/>
                    <a:gd name="T3" fmla="*/ 25 h 54"/>
                    <a:gd name="T4" fmla="*/ 1 w 297"/>
                    <a:gd name="T5" fmla="*/ 0 h 54"/>
                    <a:gd name="T6" fmla="*/ 0 w 297"/>
                    <a:gd name="T7" fmla="*/ 1 h 54"/>
                    <a:gd name="T8" fmla="*/ 148 w 297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4"/>
                    <a:gd name="T17" fmla="*/ 297 w 297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4">
                      <a:moveTo>
                        <a:pt x="295" y="54"/>
                      </a:moveTo>
                      <a:lnTo>
                        <a:pt x="297" y="50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5" y="54"/>
                      </a:lnTo>
                      <a:close/>
                    </a:path>
                  </a:pathLst>
                </a:custGeom>
                <a:solidFill>
                  <a:srgbClr val="C05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8" name="Freeform 1396"/>
                <p:cNvSpPr>
                  <a:spLocks/>
                </p:cNvSpPr>
                <p:nvPr/>
              </p:nvSpPr>
              <p:spPr bwMode="auto">
                <a:xfrm>
                  <a:off x="3605" y="1769"/>
                  <a:ext cx="149" cy="26"/>
                </a:xfrm>
                <a:custGeom>
                  <a:avLst/>
                  <a:gdLst>
                    <a:gd name="T0" fmla="*/ 148 w 298"/>
                    <a:gd name="T1" fmla="*/ 26 h 53"/>
                    <a:gd name="T2" fmla="*/ 149 w 298"/>
                    <a:gd name="T3" fmla="*/ 26 h 53"/>
                    <a:gd name="T4" fmla="*/ 1 w 298"/>
                    <a:gd name="T5" fmla="*/ 0 h 53"/>
                    <a:gd name="T6" fmla="*/ 0 w 298"/>
                    <a:gd name="T7" fmla="*/ 1 h 53"/>
                    <a:gd name="T8" fmla="*/ 148 w 298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3"/>
                    <a:gd name="T17" fmla="*/ 298 w 298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3">
                      <a:moveTo>
                        <a:pt x="296" y="53"/>
                      </a:moveTo>
                      <a:lnTo>
                        <a:pt x="298" y="52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26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09" name="Freeform 1397"/>
                <p:cNvSpPr>
                  <a:spLocks/>
                </p:cNvSpPr>
                <p:nvPr/>
              </p:nvSpPr>
              <p:spPr bwMode="auto">
                <a:xfrm>
                  <a:off x="3606" y="1762"/>
                  <a:ext cx="152" cy="32"/>
                </a:xfrm>
                <a:custGeom>
                  <a:avLst/>
                  <a:gdLst>
                    <a:gd name="T0" fmla="*/ 148 w 304"/>
                    <a:gd name="T1" fmla="*/ 32 h 65"/>
                    <a:gd name="T2" fmla="*/ 152 w 304"/>
                    <a:gd name="T3" fmla="*/ 25 h 65"/>
                    <a:gd name="T4" fmla="*/ 4 w 304"/>
                    <a:gd name="T5" fmla="*/ 0 h 65"/>
                    <a:gd name="T6" fmla="*/ 0 w 304"/>
                    <a:gd name="T7" fmla="*/ 6 h 65"/>
                    <a:gd name="T8" fmla="*/ 148 w 304"/>
                    <a:gd name="T9" fmla="*/ 32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4"/>
                    <a:gd name="T16" fmla="*/ 0 h 65"/>
                    <a:gd name="T17" fmla="*/ 304 w 304"/>
                    <a:gd name="T18" fmla="*/ 65 h 6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4" h="65">
                      <a:moveTo>
                        <a:pt x="296" y="65"/>
                      </a:moveTo>
                      <a:lnTo>
                        <a:pt x="304" y="51"/>
                      </a:lnTo>
                      <a:lnTo>
                        <a:pt x="8" y="0"/>
                      </a:lnTo>
                      <a:lnTo>
                        <a:pt x="0" y="13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0" name="Freeform 1398"/>
                <p:cNvSpPr>
                  <a:spLocks/>
                </p:cNvSpPr>
                <p:nvPr/>
              </p:nvSpPr>
              <p:spPr bwMode="auto">
                <a:xfrm>
                  <a:off x="3606" y="1768"/>
                  <a:ext cx="149" cy="26"/>
                </a:xfrm>
                <a:custGeom>
                  <a:avLst/>
                  <a:gdLst>
                    <a:gd name="T0" fmla="*/ 148 w 297"/>
                    <a:gd name="T1" fmla="*/ 26 h 54"/>
                    <a:gd name="T2" fmla="*/ 149 w 297"/>
                    <a:gd name="T3" fmla="*/ 25 h 54"/>
                    <a:gd name="T4" fmla="*/ 1 w 297"/>
                    <a:gd name="T5" fmla="*/ 0 h 54"/>
                    <a:gd name="T6" fmla="*/ 0 w 297"/>
                    <a:gd name="T7" fmla="*/ 1 h 54"/>
                    <a:gd name="T8" fmla="*/ 148 w 297"/>
                    <a:gd name="T9" fmla="*/ 2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4"/>
                    <a:gd name="T17" fmla="*/ 297 w 297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4">
                      <a:moveTo>
                        <a:pt x="296" y="54"/>
                      </a:moveTo>
                      <a:lnTo>
                        <a:pt x="297" y="5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1" name="Freeform 1399"/>
                <p:cNvSpPr>
                  <a:spLocks/>
                </p:cNvSpPr>
                <p:nvPr/>
              </p:nvSpPr>
              <p:spPr bwMode="auto">
                <a:xfrm>
                  <a:off x="3607" y="1767"/>
                  <a:ext cx="148" cy="26"/>
                </a:xfrm>
                <a:custGeom>
                  <a:avLst/>
                  <a:gdLst>
                    <a:gd name="T0" fmla="*/ 148 w 295"/>
                    <a:gd name="T1" fmla="*/ 26 h 53"/>
                    <a:gd name="T2" fmla="*/ 148 w 295"/>
                    <a:gd name="T3" fmla="*/ 25 h 53"/>
                    <a:gd name="T4" fmla="*/ 1 w 295"/>
                    <a:gd name="T5" fmla="*/ 0 h 53"/>
                    <a:gd name="T6" fmla="*/ 0 w 295"/>
                    <a:gd name="T7" fmla="*/ 0 h 53"/>
                    <a:gd name="T8" fmla="*/ 148 w 295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53"/>
                    <a:gd name="T17" fmla="*/ 295 w 295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53">
                      <a:moveTo>
                        <a:pt x="295" y="53"/>
                      </a:moveTo>
                      <a:lnTo>
                        <a:pt x="295" y="5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C5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2" name="Freeform 1400"/>
                <p:cNvSpPr>
                  <a:spLocks/>
                </p:cNvSpPr>
                <p:nvPr/>
              </p:nvSpPr>
              <p:spPr bwMode="auto">
                <a:xfrm>
                  <a:off x="3608" y="1765"/>
                  <a:ext cx="147" cy="27"/>
                </a:xfrm>
                <a:custGeom>
                  <a:avLst/>
                  <a:gdLst>
                    <a:gd name="T0" fmla="*/ 146 w 296"/>
                    <a:gd name="T1" fmla="*/ 27 h 54"/>
                    <a:gd name="T2" fmla="*/ 147 w 296"/>
                    <a:gd name="T3" fmla="*/ 26 h 54"/>
                    <a:gd name="T4" fmla="*/ 1 w 296"/>
                    <a:gd name="T5" fmla="*/ 0 h 54"/>
                    <a:gd name="T6" fmla="*/ 0 w 296"/>
                    <a:gd name="T7" fmla="*/ 2 h 54"/>
                    <a:gd name="T8" fmla="*/ 146 w 296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4"/>
                    <a:gd name="T17" fmla="*/ 296 w 296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4">
                      <a:moveTo>
                        <a:pt x="294" y="54"/>
                      </a:moveTo>
                      <a:lnTo>
                        <a:pt x="296" y="52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294" y="54"/>
                      </a:lnTo>
                      <a:close/>
                    </a:path>
                  </a:pathLst>
                </a:custGeom>
                <a:solidFill>
                  <a:srgbClr val="C6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3" name="Freeform 1401"/>
                <p:cNvSpPr>
                  <a:spLocks/>
                </p:cNvSpPr>
                <p:nvPr/>
              </p:nvSpPr>
              <p:spPr bwMode="auto">
                <a:xfrm>
                  <a:off x="3608" y="1764"/>
                  <a:ext cx="148" cy="27"/>
                </a:xfrm>
                <a:custGeom>
                  <a:avLst/>
                  <a:gdLst>
                    <a:gd name="T0" fmla="*/ 147 w 296"/>
                    <a:gd name="T1" fmla="*/ 27 h 53"/>
                    <a:gd name="T2" fmla="*/ 148 w 296"/>
                    <a:gd name="T3" fmla="*/ 25 h 53"/>
                    <a:gd name="T4" fmla="*/ 0 w 296"/>
                    <a:gd name="T5" fmla="*/ 0 h 53"/>
                    <a:gd name="T6" fmla="*/ 0 w 296"/>
                    <a:gd name="T7" fmla="*/ 1 h 53"/>
                    <a:gd name="T8" fmla="*/ 147 w 296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4" y="53"/>
                      </a:moveTo>
                      <a:lnTo>
                        <a:pt x="296" y="5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C7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4" name="Freeform 1402"/>
                <p:cNvSpPr>
                  <a:spLocks/>
                </p:cNvSpPr>
                <p:nvPr/>
              </p:nvSpPr>
              <p:spPr bwMode="auto">
                <a:xfrm>
                  <a:off x="3608" y="1764"/>
                  <a:ext cx="149" cy="25"/>
                </a:xfrm>
                <a:custGeom>
                  <a:avLst/>
                  <a:gdLst>
                    <a:gd name="T0" fmla="*/ 148 w 297"/>
                    <a:gd name="T1" fmla="*/ 25 h 52"/>
                    <a:gd name="T2" fmla="*/ 149 w 297"/>
                    <a:gd name="T3" fmla="*/ 24 h 52"/>
                    <a:gd name="T4" fmla="*/ 1 w 297"/>
                    <a:gd name="T5" fmla="*/ 0 h 52"/>
                    <a:gd name="T6" fmla="*/ 0 w 297"/>
                    <a:gd name="T7" fmla="*/ 1 h 52"/>
                    <a:gd name="T8" fmla="*/ 148 w 297"/>
                    <a:gd name="T9" fmla="*/ 25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2"/>
                    <a:gd name="T17" fmla="*/ 297 w 297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2">
                      <a:moveTo>
                        <a:pt x="296" y="52"/>
                      </a:moveTo>
                      <a:lnTo>
                        <a:pt x="297" y="50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C96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5" name="Freeform 1403"/>
                <p:cNvSpPr>
                  <a:spLocks/>
                </p:cNvSpPr>
                <p:nvPr/>
              </p:nvSpPr>
              <p:spPr bwMode="auto">
                <a:xfrm>
                  <a:off x="3609" y="1762"/>
                  <a:ext cx="149" cy="26"/>
                </a:xfrm>
                <a:custGeom>
                  <a:avLst/>
                  <a:gdLst>
                    <a:gd name="T0" fmla="*/ 148 w 298"/>
                    <a:gd name="T1" fmla="*/ 26 h 53"/>
                    <a:gd name="T2" fmla="*/ 149 w 298"/>
                    <a:gd name="T3" fmla="*/ 25 h 53"/>
                    <a:gd name="T4" fmla="*/ 1 w 298"/>
                    <a:gd name="T5" fmla="*/ 0 h 53"/>
                    <a:gd name="T6" fmla="*/ 0 w 298"/>
                    <a:gd name="T7" fmla="*/ 1 h 53"/>
                    <a:gd name="T8" fmla="*/ 148 w 298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3"/>
                    <a:gd name="T17" fmla="*/ 298 w 298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3">
                      <a:moveTo>
                        <a:pt x="296" y="53"/>
                      </a:moveTo>
                      <a:lnTo>
                        <a:pt x="298" y="51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A6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6" name="Freeform 1404"/>
                <p:cNvSpPr>
                  <a:spLocks/>
                </p:cNvSpPr>
                <p:nvPr/>
              </p:nvSpPr>
              <p:spPr bwMode="auto">
                <a:xfrm>
                  <a:off x="3610" y="1755"/>
                  <a:ext cx="151" cy="33"/>
                </a:xfrm>
                <a:custGeom>
                  <a:avLst/>
                  <a:gdLst>
                    <a:gd name="T0" fmla="*/ 148 w 303"/>
                    <a:gd name="T1" fmla="*/ 33 h 65"/>
                    <a:gd name="T2" fmla="*/ 151 w 303"/>
                    <a:gd name="T3" fmla="*/ 25 h 65"/>
                    <a:gd name="T4" fmla="*/ 4 w 303"/>
                    <a:gd name="T5" fmla="*/ 0 h 65"/>
                    <a:gd name="T6" fmla="*/ 0 w 303"/>
                    <a:gd name="T7" fmla="*/ 7 h 65"/>
                    <a:gd name="T8" fmla="*/ 148 w 303"/>
                    <a:gd name="T9" fmla="*/ 33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3"/>
                    <a:gd name="T16" fmla="*/ 0 h 65"/>
                    <a:gd name="T17" fmla="*/ 303 w 303"/>
                    <a:gd name="T18" fmla="*/ 65 h 6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3" h="65">
                      <a:moveTo>
                        <a:pt x="296" y="65"/>
                      </a:moveTo>
                      <a:lnTo>
                        <a:pt x="303" y="50"/>
                      </a:lnTo>
                      <a:lnTo>
                        <a:pt x="8" y="0"/>
                      </a:lnTo>
                      <a:lnTo>
                        <a:pt x="0" y="14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7" name="Freeform 1405"/>
                <p:cNvSpPr>
                  <a:spLocks/>
                </p:cNvSpPr>
                <p:nvPr/>
              </p:nvSpPr>
              <p:spPr bwMode="auto">
                <a:xfrm>
                  <a:off x="3610" y="1761"/>
                  <a:ext cx="149" cy="27"/>
                </a:xfrm>
                <a:custGeom>
                  <a:avLst/>
                  <a:gdLst>
                    <a:gd name="T0" fmla="*/ 148 w 298"/>
                    <a:gd name="T1" fmla="*/ 27 h 53"/>
                    <a:gd name="T2" fmla="*/ 149 w 298"/>
                    <a:gd name="T3" fmla="*/ 25 h 53"/>
                    <a:gd name="T4" fmla="*/ 1 w 298"/>
                    <a:gd name="T5" fmla="*/ 0 h 53"/>
                    <a:gd name="T6" fmla="*/ 0 w 298"/>
                    <a:gd name="T7" fmla="*/ 1 h 53"/>
                    <a:gd name="T8" fmla="*/ 148 w 298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3"/>
                    <a:gd name="T17" fmla="*/ 298 w 298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3">
                      <a:moveTo>
                        <a:pt x="296" y="53"/>
                      </a:moveTo>
                      <a:lnTo>
                        <a:pt x="298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8" name="Freeform 1406"/>
                <p:cNvSpPr>
                  <a:spLocks/>
                </p:cNvSpPr>
                <p:nvPr/>
              </p:nvSpPr>
              <p:spPr bwMode="auto">
                <a:xfrm>
                  <a:off x="3611" y="1759"/>
                  <a:ext cx="148" cy="27"/>
                </a:xfrm>
                <a:custGeom>
                  <a:avLst/>
                  <a:gdLst>
                    <a:gd name="T0" fmla="*/ 148 w 296"/>
                    <a:gd name="T1" fmla="*/ 27 h 53"/>
                    <a:gd name="T2" fmla="*/ 148 w 296"/>
                    <a:gd name="T3" fmla="*/ 26 h 53"/>
                    <a:gd name="T4" fmla="*/ 1 w 296"/>
                    <a:gd name="T5" fmla="*/ 0 h 53"/>
                    <a:gd name="T6" fmla="*/ 0 w 296"/>
                    <a:gd name="T7" fmla="*/ 2 h 53"/>
                    <a:gd name="T8" fmla="*/ 148 w 296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6" y="53"/>
                      </a:moveTo>
                      <a:lnTo>
                        <a:pt x="296" y="51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D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19" name="Freeform 1407"/>
                <p:cNvSpPr>
                  <a:spLocks/>
                </p:cNvSpPr>
                <p:nvPr/>
              </p:nvSpPr>
              <p:spPr bwMode="auto">
                <a:xfrm>
                  <a:off x="3612" y="1759"/>
                  <a:ext cx="148" cy="26"/>
                </a:xfrm>
                <a:custGeom>
                  <a:avLst/>
                  <a:gdLst>
                    <a:gd name="T0" fmla="*/ 148 w 296"/>
                    <a:gd name="T1" fmla="*/ 26 h 53"/>
                    <a:gd name="T2" fmla="*/ 148 w 296"/>
                    <a:gd name="T3" fmla="*/ 25 h 53"/>
                    <a:gd name="T4" fmla="*/ 0 w 296"/>
                    <a:gd name="T5" fmla="*/ 0 h 53"/>
                    <a:gd name="T6" fmla="*/ 0 w 296"/>
                    <a:gd name="T7" fmla="*/ 1 h 53"/>
                    <a:gd name="T8" fmla="*/ 148 w 296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5" y="53"/>
                      </a:moveTo>
                      <a:lnTo>
                        <a:pt x="296" y="5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CE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0" name="Freeform 1408"/>
                <p:cNvSpPr>
                  <a:spLocks/>
                </p:cNvSpPr>
                <p:nvPr/>
              </p:nvSpPr>
              <p:spPr bwMode="auto">
                <a:xfrm>
                  <a:off x="3612" y="1757"/>
                  <a:ext cx="148" cy="26"/>
                </a:xfrm>
                <a:custGeom>
                  <a:avLst/>
                  <a:gdLst>
                    <a:gd name="T0" fmla="*/ 147 w 298"/>
                    <a:gd name="T1" fmla="*/ 26 h 53"/>
                    <a:gd name="T2" fmla="*/ 148 w 298"/>
                    <a:gd name="T3" fmla="*/ 25 h 53"/>
                    <a:gd name="T4" fmla="*/ 1 w 298"/>
                    <a:gd name="T5" fmla="*/ 0 h 53"/>
                    <a:gd name="T6" fmla="*/ 0 w 298"/>
                    <a:gd name="T7" fmla="*/ 1 h 53"/>
                    <a:gd name="T8" fmla="*/ 147 w 298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3"/>
                    <a:gd name="T17" fmla="*/ 298 w 298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3">
                      <a:moveTo>
                        <a:pt x="296" y="53"/>
                      </a:moveTo>
                      <a:lnTo>
                        <a:pt x="298" y="51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CF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1" name="Freeform 1409"/>
                <p:cNvSpPr>
                  <a:spLocks/>
                </p:cNvSpPr>
                <p:nvPr/>
              </p:nvSpPr>
              <p:spPr bwMode="auto">
                <a:xfrm>
                  <a:off x="3613" y="1756"/>
                  <a:ext cx="148" cy="27"/>
                </a:xfrm>
                <a:custGeom>
                  <a:avLst/>
                  <a:gdLst>
                    <a:gd name="T0" fmla="*/ 147 w 298"/>
                    <a:gd name="T1" fmla="*/ 27 h 53"/>
                    <a:gd name="T2" fmla="*/ 148 w 298"/>
                    <a:gd name="T3" fmla="*/ 25 h 53"/>
                    <a:gd name="T4" fmla="*/ 1 w 298"/>
                    <a:gd name="T5" fmla="*/ 0 h 53"/>
                    <a:gd name="T6" fmla="*/ 0 w 298"/>
                    <a:gd name="T7" fmla="*/ 1 h 53"/>
                    <a:gd name="T8" fmla="*/ 147 w 298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3"/>
                    <a:gd name="T17" fmla="*/ 298 w 298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3">
                      <a:moveTo>
                        <a:pt x="296" y="53"/>
                      </a:moveTo>
                      <a:lnTo>
                        <a:pt x="298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D0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2" name="Freeform 1410"/>
                <p:cNvSpPr>
                  <a:spLocks/>
                </p:cNvSpPr>
                <p:nvPr/>
              </p:nvSpPr>
              <p:spPr bwMode="auto">
                <a:xfrm>
                  <a:off x="3613" y="1755"/>
                  <a:ext cx="148" cy="26"/>
                </a:xfrm>
                <a:custGeom>
                  <a:avLst/>
                  <a:gdLst>
                    <a:gd name="T0" fmla="*/ 148 w 296"/>
                    <a:gd name="T1" fmla="*/ 26 h 52"/>
                    <a:gd name="T2" fmla="*/ 148 w 296"/>
                    <a:gd name="T3" fmla="*/ 25 h 52"/>
                    <a:gd name="T4" fmla="*/ 1 w 296"/>
                    <a:gd name="T5" fmla="*/ 0 h 52"/>
                    <a:gd name="T6" fmla="*/ 0 w 296"/>
                    <a:gd name="T7" fmla="*/ 1 h 52"/>
                    <a:gd name="T8" fmla="*/ 148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2"/>
                    <a:gd name="T17" fmla="*/ 296 w 296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2">
                      <a:moveTo>
                        <a:pt x="296" y="52"/>
                      </a:moveTo>
                      <a:lnTo>
                        <a:pt x="296" y="50"/>
                      </a:ln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16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3" name="Freeform 1411"/>
                <p:cNvSpPr>
                  <a:spLocks/>
                </p:cNvSpPr>
                <p:nvPr/>
              </p:nvSpPr>
              <p:spPr bwMode="auto">
                <a:xfrm>
                  <a:off x="3614" y="1747"/>
                  <a:ext cx="151" cy="33"/>
                </a:xfrm>
                <a:custGeom>
                  <a:avLst/>
                  <a:gdLst>
                    <a:gd name="T0" fmla="*/ 148 w 301"/>
                    <a:gd name="T1" fmla="*/ 33 h 66"/>
                    <a:gd name="T2" fmla="*/ 151 w 301"/>
                    <a:gd name="T3" fmla="*/ 25 h 66"/>
                    <a:gd name="T4" fmla="*/ 4 w 301"/>
                    <a:gd name="T5" fmla="*/ 0 h 66"/>
                    <a:gd name="T6" fmla="*/ 0 w 301"/>
                    <a:gd name="T7" fmla="*/ 8 h 66"/>
                    <a:gd name="T8" fmla="*/ 148 w 301"/>
                    <a:gd name="T9" fmla="*/ 33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66"/>
                    <a:gd name="T17" fmla="*/ 301 w 301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66">
                      <a:moveTo>
                        <a:pt x="295" y="66"/>
                      </a:moveTo>
                      <a:lnTo>
                        <a:pt x="301" y="50"/>
                      </a:lnTo>
                      <a:lnTo>
                        <a:pt x="7" y="0"/>
                      </a:lnTo>
                      <a:lnTo>
                        <a:pt x="0" y="16"/>
                      </a:lnTo>
                      <a:lnTo>
                        <a:pt x="295" y="66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4" name="Freeform 1412"/>
                <p:cNvSpPr>
                  <a:spLocks/>
                </p:cNvSpPr>
                <p:nvPr/>
              </p:nvSpPr>
              <p:spPr bwMode="auto">
                <a:xfrm>
                  <a:off x="3614" y="1754"/>
                  <a:ext cx="148" cy="26"/>
                </a:xfrm>
                <a:custGeom>
                  <a:avLst/>
                  <a:gdLst>
                    <a:gd name="T0" fmla="*/ 148 w 296"/>
                    <a:gd name="T1" fmla="*/ 26 h 53"/>
                    <a:gd name="T2" fmla="*/ 148 w 296"/>
                    <a:gd name="T3" fmla="*/ 25 h 53"/>
                    <a:gd name="T4" fmla="*/ 0 w 296"/>
                    <a:gd name="T5" fmla="*/ 0 h 53"/>
                    <a:gd name="T6" fmla="*/ 0 w 296"/>
                    <a:gd name="T7" fmla="*/ 1 h 53"/>
                    <a:gd name="T8" fmla="*/ 148 w 296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5" y="53"/>
                      </a:moveTo>
                      <a:lnTo>
                        <a:pt x="296" y="5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5" name="Freeform 1413"/>
                <p:cNvSpPr>
                  <a:spLocks/>
                </p:cNvSpPr>
                <p:nvPr/>
              </p:nvSpPr>
              <p:spPr bwMode="auto">
                <a:xfrm>
                  <a:off x="3614" y="1753"/>
                  <a:ext cx="149" cy="26"/>
                </a:xfrm>
                <a:custGeom>
                  <a:avLst/>
                  <a:gdLst>
                    <a:gd name="T0" fmla="*/ 148 w 298"/>
                    <a:gd name="T1" fmla="*/ 26 h 52"/>
                    <a:gd name="T2" fmla="*/ 149 w 298"/>
                    <a:gd name="T3" fmla="*/ 25 h 52"/>
                    <a:gd name="T4" fmla="*/ 1 w 298"/>
                    <a:gd name="T5" fmla="*/ 0 h 52"/>
                    <a:gd name="T6" fmla="*/ 0 w 298"/>
                    <a:gd name="T7" fmla="*/ 1 h 52"/>
                    <a:gd name="T8" fmla="*/ 148 w 298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2"/>
                    <a:gd name="T17" fmla="*/ 298 w 298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2">
                      <a:moveTo>
                        <a:pt x="296" y="52"/>
                      </a:moveTo>
                      <a:lnTo>
                        <a:pt x="298" y="5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6" name="Freeform 1414"/>
                <p:cNvSpPr>
                  <a:spLocks/>
                </p:cNvSpPr>
                <p:nvPr/>
              </p:nvSpPr>
              <p:spPr bwMode="auto">
                <a:xfrm>
                  <a:off x="3615" y="1751"/>
                  <a:ext cx="148" cy="27"/>
                </a:xfrm>
                <a:custGeom>
                  <a:avLst/>
                  <a:gdLst>
                    <a:gd name="T0" fmla="*/ 148 w 296"/>
                    <a:gd name="T1" fmla="*/ 27 h 53"/>
                    <a:gd name="T2" fmla="*/ 148 w 296"/>
                    <a:gd name="T3" fmla="*/ 25 h 53"/>
                    <a:gd name="T4" fmla="*/ 1 w 296"/>
                    <a:gd name="T5" fmla="*/ 0 h 53"/>
                    <a:gd name="T6" fmla="*/ 0 w 296"/>
                    <a:gd name="T7" fmla="*/ 2 h 53"/>
                    <a:gd name="T8" fmla="*/ 148 w 296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6" y="53"/>
                      </a:moveTo>
                      <a:lnTo>
                        <a:pt x="296" y="5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D4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7" name="Freeform 1415"/>
                <p:cNvSpPr>
                  <a:spLocks/>
                </p:cNvSpPr>
                <p:nvPr/>
              </p:nvSpPr>
              <p:spPr bwMode="auto">
                <a:xfrm>
                  <a:off x="3616" y="1750"/>
                  <a:ext cx="148" cy="26"/>
                </a:xfrm>
                <a:custGeom>
                  <a:avLst/>
                  <a:gdLst>
                    <a:gd name="T0" fmla="*/ 147 w 296"/>
                    <a:gd name="T1" fmla="*/ 26 h 51"/>
                    <a:gd name="T2" fmla="*/ 148 w 296"/>
                    <a:gd name="T3" fmla="*/ 24 h 51"/>
                    <a:gd name="T4" fmla="*/ 0 w 296"/>
                    <a:gd name="T5" fmla="*/ 0 h 51"/>
                    <a:gd name="T6" fmla="*/ 0 w 296"/>
                    <a:gd name="T7" fmla="*/ 1 h 51"/>
                    <a:gd name="T8" fmla="*/ 147 w 296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1"/>
                    <a:gd name="T17" fmla="*/ 296 w 296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1">
                      <a:moveTo>
                        <a:pt x="294" y="51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94" y="51"/>
                      </a:lnTo>
                      <a:close/>
                    </a:path>
                  </a:pathLst>
                </a:custGeom>
                <a:solidFill>
                  <a:srgbClr val="D5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8" name="Freeform 1416"/>
                <p:cNvSpPr>
                  <a:spLocks/>
                </p:cNvSpPr>
                <p:nvPr/>
              </p:nvSpPr>
              <p:spPr bwMode="auto">
                <a:xfrm>
                  <a:off x="3616" y="1749"/>
                  <a:ext cx="149" cy="25"/>
                </a:xfrm>
                <a:custGeom>
                  <a:avLst/>
                  <a:gdLst>
                    <a:gd name="T0" fmla="*/ 148 w 297"/>
                    <a:gd name="T1" fmla="*/ 25 h 52"/>
                    <a:gd name="T2" fmla="*/ 149 w 297"/>
                    <a:gd name="T3" fmla="*/ 24 h 52"/>
                    <a:gd name="T4" fmla="*/ 1 w 297"/>
                    <a:gd name="T5" fmla="*/ 0 h 52"/>
                    <a:gd name="T6" fmla="*/ 0 w 297"/>
                    <a:gd name="T7" fmla="*/ 2 h 52"/>
                    <a:gd name="T8" fmla="*/ 148 w 297"/>
                    <a:gd name="T9" fmla="*/ 25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2"/>
                    <a:gd name="T17" fmla="*/ 297 w 297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2">
                      <a:moveTo>
                        <a:pt x="296" y="52"/>
                      </a:moveTo>
                      <a:lnTo>
                        <a:pt x="297" y="50"/>
                      </a:lnTo>
                      <a:lnTo>
                        <a:pt x="1" y="0"/>
                      </a:lnTo>
                      <a:lnTo>
                        <a:pt x="0" y="4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6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29" name="Freeform 1417"/>
                <p:cNvSpPr>
                  <a:spLocks/>
                </p:cNvSpPr>
                <p:nvPr/>
              </p:nvSpPr>
              <p:spPr bwMode="auto">
                <a:xfrm>
                  <a:off x="3617" y="1747"/>
                  <a:ext cx="148" cy="27"/>
                </a:xfrm>
                <a:custGeom>
                  <a:avLst/>
                  <a:gdLst>
                    <a:gd name="T0" fmla="*/ 148 w 296"/>
                    <a:gd name="T1" fmla="*/ 27 h 53"/>
                    <a:gd name="T2" fmla="*/ 148 w 296"/>
                    <a:gd name="T3" fmla="*/ 25 h 53"/>
                    <a:gd name="T4" fmla="*/ 1 w 296"/>
                    <a:gd name="T5" fmla="*/ 0 h 53"/>
                    <a:gd name="T6" fmla="*/ 0 w 296"/>
                    <a:gd name="T7" fmla="*/ 2 h 53"/>
                    <a:gd name="T8" fmla="*/ 148 w 296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6" y="53"/>
                      </a:moveTo>
                      <a:lnTo>
                        <a:pt x="296" y="5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D76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0" name="Freeform 1418"/>
                <p:cNvSpPr>
                  <a:spLocks/>
                </p:cNvSpPr>
                <p:nvPr/>
              </p:nvSpPr>
              <p:spPr bwMode="auto">
                <a:xfrm>
                  <a:off x="3618" y="1739"/>
                  <a:ext cx="150" cy="33"/>
                </a:xfrm>
                <a:custGeom>
                  <a:avLst/>
                  <a:gdLst>
                    <a:gd name="T0" fmla="*/ 147 w 301"/>
                    <a:gd name="T1" fmla="*/ 33 h 65"/>
                    <a:gd name="T2" fmla="*/ 150 w 301"/>
                    <a:gd name="T3" fmla="*/ 24 h 65"/>
                    <a:gd name="T4" fmla="*/ 2 w 301"/>
                    <a:gd name="T5" fmla="*/ 0 h 65"/>
                    <a:gd name="T6" fmla="*/ 0 w 301"/>
                    <a:gd name="T7" fmla="*/ 8 h 65"/>
                    <a:gd name="T8" fmla="*/ 147 w 301"/>
                    <a:gd name="T9" fmla="*/ 33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65"/>
                    <a:gd name="T17" fmla="*/ 301 w 301"/>
                    <a:gd name="T18" fmla="*/ 65 h 6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65">
                      <a:moveTo>
                        <a:pt x="294" y="65"/>
                      </a:moveTo>
                      <a:lnTo>
                        <a:pt x="301" y="48"/>
                      </a:lnTo>
                      <a:lnTo>
                        <a:pt x="5" y="0"/>
                      </a:lnTo>
                      <a:lnTo>
                        <a:pt x="0" y="15"/>
                      </a:lnTo>
                      <a:lnTo>
                        <a:pt x="294" y="6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1" name="Freeform 1419"/>
                <p:cNvSpPr>
                  <a:spLocks/>
                </p:cNvSpPr>
                <p:nvPr/>
              </p:nvSpPr>
              <p:spPr bwMode="auto">
                <a:xfrm>
                  <a:off x="3618" y="1746"/>
                  <a:ext cx="147" cy="26"/>
                </a:xfrm>
                <a:custGeom>
                  <a:avLst/>
                  <a:gdLst>
                    <a:gd name="T0" fmla="*/ 146 w 296"/>
                    <a:gd name="T1" fmla="*/ 26 h 52"/>
                    <a:gd name="T2" fmla="*/ 147 w 296"/>
                    <a:gd name="T3" fmla="*/ 24 h 52"/>
                    <a:gd name="T4" fmla="*/ 0 w 296"/>
                    <a:gd name="T5" fmla="*/ 0 h 52"/>
                    <a:gd name="T6" fmla="*/ 0 w 296"/>
                    <a:gd name="T7" fmla="*/ 1 h 52"/>
                    <a:gd name="T8" fmla="*/ 146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2"/>
                    <a:gd name="T17" fmla="*/ 296 w 296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2">
                      <a:moveTo>
                        <a:pt x="294" y="52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4" y="52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2" name="Freeform 1420"/>
                <p:cNvSpPr>
                  <a:spLocks/>
                </p:cNvSpPr>
                <p:nvPr/>
              </p:nvSpPr>
              <p:spPr bwMode="auto">
                <a:xfrm>
                  <a:off x="3618" y="1744"/>
                  <a:ext cx="148" cy="26"/>
                </a:xfrm>
                <a:custGeom>
                  <a:avLst/>
                  <a:gdLst>
                    <a:gd name="T0" fmla="*/ 147 w 298"/>
                    <a:gd name="T1" fmla="*/ 26 h 51"/>
                    <a:gd name="T2" fmla="*/ 148 w 298"/>
                    <a:gd name="T3" fmla="*/ 24 h 51"/>
                    <a:gd name="T4" fmla="*/ 1 w 298"/>
                    <a:gd name="T5" fmla="*/ 0 h 51"/>
                    <a:gd name="T6" fmla="*/ 0 w 298"/>
                    <a:gd name="T7" fmla="*/ 2 h 51"/>
                    <a:gd name="T8" fmla="*/ 147 w 298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1"/>
                    <a:gd name="T17" fmla="*/ 298 w 298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1">
                      <a:moveTo>
                        <a:pt x="296" y="51"/>
                      </a:moveTo>
                      <a:lnTo>
                        <a:pt x="298" y="48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3" name="Freeform 1421"/>
                <p:cNvSpPr>
                  <a:spLocks/>
                </p:cNvSpPr>
                <p:nvPr/>
              </p:nvSpPr>
              <p:spPr bwMode="auto">
                <a:xfrm>
                  <a:off x="3618" y="1743"/>
                  <a:ext cx="149" cy="26"/>
                </a:xfrm>
                <a:custGeom>
                  <a:avLst/>
                  <a:gdLst>
                    <a:gd name="T0" fmla="*/ 148 w 297"/>
                    <a:gd name="T1" fmla="*/ 26 h 51"/>
                    <a:gd name="T2" fmla="*/ 149 w 297"/>
                    <a:gd name="T3" fmla="*/ 24 h 51"/>
                    <a:gd name="T4" fmla="*/ 1 w 297"/>
                    <a:gd name="T5" fmla="*/ 0 h 51"/>
                    <a:gd name="T6" fmla="*/ 0 w 297"/>
                    <a:gd name="T7" fmla="*/ 2 h 51"/>
                    <a:gd name="T8" fmla="*/ 148 w 297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1"/>
                    <a:gd name="T17" fmla="*/ 297 w 297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1">
                      <a:moveTo>
                        <a:pt x="296" y="51"/>
                      </a:moveTo>
                      <a:lnTo>
                        <a:pt x="297" y="48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A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4" name="Freeform 1422"/>
                <p:cNvSpPr>
                  <a:spLocks/>
                </p:cNvSpPr>
                <p:nvPr/>
              </p:nvSpPr>
              <p:spPr bwMode="auto">
                <a:xfrm>
                  <a:off x="3619" y="1741"/>
                  <a:ext cx="148" cy="26"/>
                </a:xfrm>
                <a:custGeom>
                  <a:avLst/>
                  <a:gdLst>
                    <a:gd name="T0" fmla="*/ 148 w 296"/>
                    <a:gd name="T1" fmla="*/ 26 h 52"/>
                    <a:gd name="T2" fmla="*/ 148 w 296"/>
                    <a:gd name="T3" fmla="*/ 24 h 52"/>
                    <a:gd name="T4" fmla="*/ 1 w 296"/>
                    <a:gd name="T5" fmla="*/ 0 h 52"/>
                    <a:gd name="T6" fmla="*/ 0 w 296"/>
                    <a:gd name="T7" fmla="*/ 2 h 52"/>
                    <a:gd name="T8" fmla="*/ 148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2"/>
                    <a:gd name="T17" fmla="*/ 296 w 296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2">
                      <a:moveTo>
                        <a:pt x="296" y="52"/>
                      </a:moveTo>
                      <a:lnTo>
                        <a:pt x="296" y="48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B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5" name="Freeform 1423"/>
                <p:cNvSpPr>
                  <a:spLocks/>
                </p:cNvSpPr>
                <p:nvPr/>
              </p:nvSpPr>
              <p:spPr bwMode="auto">
                <a:xfrm>
                  <a:off x="3620" y="1739"/>
                  <a:ext cx="148" cy="26"/>
                </a:xfrm>
                <a:custGeom>
                  <a:avLst/>
                  <a:gdLst>
                    <a:gd name="T0" fmla="*/ 147 w 296"/>
                    <a:gd name="T1" fmla="*/ 26 h 51"/>
                    <a:gd name="T2" fmla="*/ 148 w 296"/>
                    <a:gd name="T3" fmla="*/ 24 h 51"/>
                    <a:gd name="T4" fmla="*/ 0 w 296"/>
                    <a:gd name="T5" fmla="*/ 0 h 51"/>
                    <a:gd name="T6" fmla="*/ 0 w 296"/>
                    <a:gd name="T7" fmla="*/ 2 h 51"/>
                    <a:gd name="T8" fmla="*/ 147 w 296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1"/>
                    <a:gd name="T17" fmla="*/ 296 w 296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1">
                      <a:moveTo>
                        <a:pt x="294" y="51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4" y="51"/>
                      </a:lnTo>
                      <a:close/>
                    </a:path>
                  </a:pathLst>
                </a:custGeom>
                <a:solidFill>
                  <a:srgbClr val="DC6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6" name="Freeform 1424"/>
                <p:cNvSpPr>
                  <a:spLocks/>
                </p:cNvSpPr>
                <p:nvPr/>
              </p:nvSpPr>
              <p:spPr bwMode="auto">
                <a:xfrm>
                  <a:off x="3620" y="1731"/>
                  <a:ext cx="150" cy="33"/>
                </a:xfrm>
                <a:custGeom>
                  <a:avLst/>
                  <a:gdLst>
                    <a:gd name="T0" fmla="*/ 148 w 301"/>
                    <a:gd name="T1" fmla="*/ 33 h 65"/>
                    <a:gd name="T2" fmla="*/ 150 w 301"/>
                    <a:gd name="T3" fmla="*/ 24 h 65"/>
                    <a:gd name="T4" fmla="*/ 2 w 301"/>
                    <a:gd name="T5" fmla="*/ 0 h 65"/>
                    <a:gd name="T6" fmla="*/ 0 w 301"/>
                    <a:gd name="T7" fmla="*/ 9 h 65"/>
                    <a:gd name="T8" fmla="*/ 148 w 301"/>
                    <a:gd name="T9" fmla="*/ 33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65"/>
                    <a:gd name="T17" fmla="*/ 301 w 301"/>
                    <a:gd name="T18" fmla="*/ 65 h 6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65">
                      <a:moveTo>
                        <a:pt x="296" y="65"/>
                      </a:moveTo>
                      <a:lnTo>
                        <a:pt x="301" y="48"/>
                      </a:lnTo>
                      <a:lnTo>
                        <a:pt x="5" y="0"/>
                      </a:lnTo>
                      <a:lnTo>
                        <a:pt x="0" y="17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7" name="Freeform 1425"/>
                <p:cNvSpPr>
                  <a:spLocks/>
                </p:cNvSpPr>
                <p:nvPr/>
              </p:nvSpPr>
              <p:spPr bwMode="auto">
                <a:xfrm>
                  <a:off x="3620" y="1738"/>
                  <a:ext cx="149" cy="26"/>
                </a:xfrm>
                <a:custGeom>
                  <a:avLst/>
                  <a:gdLst>
                    <a:gd name="T0" fmla="*/ 148 w 298"/>
                    <a:gd name="T1" fmla="*/ 26 h 51"/>
                    <a:gd name="T2" fmla="*/ 149 w 298"/>
                    <a:gd name="T3" fmla="*/ 24 h 51"/>
                    <a:gd name="T4" fmla="*/ 1 w 298"/>
                    <a:gd name="T5" fmla="*/ 0 h 51"/>
                    <a:gd name="T6" fmla="*/ 0 w 298"/>
                    <a:gd name="T7" fmla="*/ 2 h 51"/>
                    <a:gd name="T8" fmla="*/ 148 w 298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1"/>
                    <a:gd name="T17" fmla="*/ 298 w 298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1">
                      <a:moveTo>
                        <a:pt x="296" y="51"/>
                      </a:moveTo>
                      <a:lnTo>
                        <a:pt x="298" y="48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8" name="Freeform 1426"/>
                <p:cNvSpPr>
                  <a:spLocks/>
                </p:cNvSpPr>
                <p:nvPr/>
              </p:nvSpPr>
              <p:spPr bwMode="auto">
                <a:xfrm>
                  <a:off x="3621" y="1736"/>
                  <a:ext cx="148" cy="26"/>
                </a:xfrm>
                <a:custGeom>
                  <a:avLst/>
                  <a:gdLst>
                    <a:gd name="T0" fmla="*/ 148 w 296"/>
                    <a:gd name="T1" fmla="*/ 26 h 52"/>
                    <a:gd name="T2" fmla="*/ 148 w 296"/>
                    <a:gd name="T3" fmla="*/ 24 h 52"/>
                    <a:gd name="T4" fmla="*/ 0 w 296"/>
                    <a:gd name="T5" fmla="*/ 0 h 52"/>
                    <a:gd name="T6" fmla="*/ 0 w 296"/>
                    <a:gd name="T7" fmla="*/ 2 h 52"/>
                    <a:gd name="T8" fmla="*/ 148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2"/>
                    <a:gd name="T17" fmla="*/ 296 w 296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2">
                      <a:moveTo>
                        <a:pt x="296" y="52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39" name="Freeform 1427"/>
                <p:cNvSpPr>
                  <a:spLocks/>
                </p:cNvSpPr>
                <p:nvPr/>
              </p:nvSpPr>
              <p:spPr bwMode="auto">
                <a:xfrm>
                  <a:off x="3621" y="1734"/>
                  <a:ext cx="149" cy="26"/>
                </a:xfrm>
                <a:custGeom>
                  <a:avLst/>
                  <a:gdLst>
                    <a:gd name="T0" fmla="*/ 148 w 297"/>
                    <a:gd name="T1" fmla="*/ 26 h 51"/>
                    <a:gd name="T2" fmla="*/ 149 w 297"/>
                    <a:gd name="T3" fmla="*/ 24 h 51"/>
                    <a:gd name="T4" fmla="*/ 1 w 297"/>
                    <a:gd name="T5" fmla="*/ 0 h 51"/>
                    <a:gd name="T6" fmla="*/ 0 w 297"/>
                    <a:gd name="T7" fmla="*/ 2 h 51"/>
                    <a:gd name="T8" fmla="*/ 148 w 297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1"/>
                    <a:gd name="T17" fmla="*/ 297 w 297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1">
                      <a:moveTo>
                        <a:pt x="296" y="51"/>
                      </a:moveTo>
                      <a:lnTo>
                        <a:pt x="297" y="48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DF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0" name="Freeform 1428"/>
                <p:cNvSpPr>
                  <a:spLocks/>
                </p:cNvSpPr>
                <p:nvPr/>
              </p:nvSpPr>
              <p:spPr bwMode="auto">
                <a:xfrm>
                  <a:off x="3622" y="1733"/>
                  <a:ext cx="148" cy="26"/>
                </a:xfrm>
                <a:custGeom>
                  <a:avLst/>
                  <a:gdLst>
                    <a:gd name="T0" fmla="*/ 148 w 296"/>
                    <a:gd name="T1" fmla="*/ 26 h 51"/>
                    <a:gd name="T2" fmla="*/ 148 w 296"/>
                    <a:gd name="T3" fmla="*/ 24 h 51"/>
                    <a:gd name="T4" fmla="*/ 1 w 296"/>
                    <a:gd name="T5" fmla="*/ 0 h 51"/>
                    <a:gd name="T6" fmla="*/ 0 w 296"/>
                    <a:gd name="T7" fmla="*/ 2 h 51"/>
                    <a:gd name="T8" fmla="*/ 148 w 296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1"/>
                    <a:gd name="T17" fmla="*/ 296 w 296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1">
                      <a:moveTo>
                        <a:pt x="296" y="51"/>
                      </a:moveTo>
                      <a:lnTo>
                        <a:pt x="296" y="48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96" y="51"/>
                      </a:lnTo>
                      <a:close/>
                    </a:path>
                  </a:pathLst>
                </a:custGeom>
                <a:solidFill>
                  <a:srgbClr val="E0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1" name="Freeform 1429"/>
                <p:cNvSpPr>
                  <a:spLocks/>
                </p:cNvSpPr>
                <p:nvPr/>
              </p:nvSpPr>
              <p:spPr bwMode="auto">
                <a:xfrm>
                  <a:off x="3623" y="1731"/>
                  <a:ext cx="147" cy="26"/>
                </a:xfrm>
                <a:custGeom>
                  <a:avLst/>
                  <a:gdLst>
                    <a:gd name="T0" fmla="*/ 146 w 296"/>
                    <a:gd name="T1" fmla="*/ 26 h 52"/>
                    <a:gd name="T2" fmla="*/ 147 w 296"/>
                    <a:gd name="T3" fmla="*/ 24 h 52"/>
                    <a:gd name="T4" fmla="*/ 0 w 296"/>
                    <a:gd name="T5" fmla="*/ 0 h 52"/>
                    <a:gd name="T6" fmla="*/ 0 w 296"/>
                    <a:gd name="T7" fmla="*/ 2 h 52"/>
                    <a:gd name="T8" fmla="*/ 146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2"/>
                    <a:gd name="T17" fmla="*/ 296 w 296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2">
                      <a:moveTo>
                        <a:pt x="294" y="52"/>
                      </a:moveTo>
                      <a:lnTo>
                        <a:pt x="296" y="48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94" y="52"/>
                      </a:lnTo>
                      <a:close/>
                    </a:path>
                  </a:pathLst>
                </a:custGeom>
                <a:solidFill>
                  <a:srgbClr val="E1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2" name="Freeform 1430"/>
                <p:cNvSpPr>
                  <a:spLocks/>
                </p:cNvSpPr>
                <p:nvPr/>
              </p:nvSpPr>
              <p:spPr bwMode="auto">
                <a:xfrm>
                  <a:off x="3623" y="1722"/>
                  <a:ext cx="149" cy="33"/>
                </a:xfrm>
                <a:custGeom>
                  <a:avLst/>
                  <a:gdLst>
                    <a:gd name="T0" fmla="*/ 148 w 299"/>
                    <a:gd name="T1" fmla="*/ 33 h 66"/>
                    <a:gd name="T2" fmla="*/ 149 w 299"/>
                    <a:gd name="T3" fmla="*/ 24 h 66"/>
                    <a:gd name="T4" fmla="*/ 2 w 299"/>
                    <a:gd name="T5" fmla="*/ 0 h 66"/>
                    <a:gd name="T6" fmla="*/ 0 w 299"/>
                    <a:gd name="T7" fmla="*/ 9 h 66"/>
                    <a:gd name="T8" fmla="*/ 148 w 299"/>
                    <a:gd name="T9" fmla="*/ 33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66"/>
                    <a:gd name="T17" fmla="*/ 299 w 299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66">
                      <a:moveTo>
                        <a:pt x="296" y="66"/>
                      </a:moveTo>
                      <a:lnTo>
                        <a:pt x="299" y="48"/>
                      </a:lnTo>
                      <a:lnTo>
                        <a:pt x="5" y="0"/>
                      </a:lnTo>
                      <a:lnTo>
                        <a:pt x="0" y="18"/>
                      </a:lnTo>
                      <a:lnTo>
                        <a:pt x="296" y="66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3" name="Freeform 1431"/>
                <p:cNvSpPr>
                  <a:spLocks/>
                </p:cNvSpPr>
                <p:nvPr/>
              </p:nvSpPr>
              <p:spPr bwMode="auto">
                <a:xfrm>
                  <a:off x="3623" y="1728"/>
                  <a:ext cx="148" cy="27"/>
                </a:xfrm>
                <a:custGeom>
                  <a:avLst/>
                  <a:gdLst>
                    <a:gd name="T0" fmla="*/ 147 w 298"/>
                    <a:gd name="T1" fmla="*/ 27 h 54"/>
                    <a:gd name="T2" fmla="*/ 148 w 298"/>
                    <a:gd name="T3" fmla="*/ 24 h 54"/>
                    <a:gd name="T4" fmla="*/ 1 w 298"/>
                    <a:gd name="T5" fmla="*/ 0 h 54"/>
                    <a:gd name="T6" fmla="*/ 0 w 298"/>
                    <a:gd name="T7" fmla="*/ 3 h 54"/>
                    <a:gd name="T8" fmla="*/ 147 w 298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4"/>
                    <a:gd name="T17" fmla="*/ 298 w 29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4">
                      <a:moveTo>
                        <a:pt x="296" y="54"/>
                      </a:moveTo>
                      <a:lnTo>
                        <a:pt x="298" y="48"/>
                      </a:lnTo>
                      <a:lnTo>
                        <a:pt x="2" y="0"/>
                      </a:lnTo>
                      <a:lnTo>
                        <a:pt x="0" y="6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4" name="Freeform 1432"/>
                <p:cNvSpPr>
                  <a:spLocks/>
                </p:cNvSpPr>
                <p:nvPr/>
              </p:nvSpPr>
              <p:spPr bwMode="auto">
                <a:xfrm>
                  <a:off x="3623" y="1725"/>
                  <a:ext cx="149" cy="27"/>
                </a:xfrm>
                <a:custGeom>
                  <a:avLst/>
                  <a:gdLst>
                    <a:gd name="T0" fmla="*/ 148 w 297"/>
                    <a:gd name="T1" fmla="*/ 27 h 53"/>
                    <a:gd name="T2" fmla="*/ 149 w 297"/>
                    <a:gd name="T3" fmla="*/ 24 h 53"/>
                    <a:gd name="T4" fmla="*/ 1 w 297"/>
                    <a:gd name="T5" fmla="*/ 0 h 53"/>
                    <a:gd name="T6" fmla="*/ 0 w 297"/>
                    <a:gd name="T7" fmla="*/ 3 h 53"/>
                    <a:gd name="T8" fmla="*/ 148 w 297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3"/>
                    <a:gd name="T17" fmla="*/ 297 w 297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3">
                      <a:moveTo>
                        <a:pt x="296" y="53"/>
                      </a:moveTo>
                      <a:lnTo>
                        <a:pt x="297" y="48"/>
                      </a:lnTo>
                      <a:lnTo>
                        <a:pt x="1" y="0"/>
                      </a:lnTo>
                      <a:lnTo>
                        <a:pt x="0" y="5"/>
                      </a:lnTo>
                      <a:lnTo>
                        <a:pt x="296" y="53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5" name="Freeform 1433"/>
                <p:cNvSpPr>
                  <a:spLocks/>
                </p:cNvSpPr>
                <p:nvPr/>
              </p:nvSpPr>
              <p:spPr bwMode="auto">
                <a:xfrm>
                  <a:off x="3624" y="1722"/>
                  <a:ext cx="148" cy="27"/>
                </a:xfrm>
                <a:custGeom>
                  <a:avLst/>
                  <a:gdLst>
                    <a:gd name="T0" fmla="*/ 148 w 296"/>
                    <a:gd name="T1" fmla="*/ 27 h 55"/>
                    <a:gd name="T2" fmla="*/ 148 w 296"/>
                    <a:gd name="T3" fmla="*/ 24 h 55"/>
                    <a:gd name="T4" fmla="*/ 1 w 296"/>
                    <a:gd name="T5" fmla="*/ 0 h 55"/>
                    <a:gd name="T6" fmla="*/ 0 w 296"/>
                    <a:gd name="T7" fmla="*/ 3 h 55"/>
                    <a:gd name="T8" fmla="*/ 148 w 2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5"/>
                    <a:gd name="T17" fmla="*/ 296 w 2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5">
                      <a:moveTo>
                        <a:pt x="296" y="55"/>
                      </a:moveTo>
                      <a:lnTo>
                        <a:pt x="296" y="48"/>
                      </a:lnTo>
                      <a:lnTo>
                        <a:pt x="2" y="0"/>
                      </a:lnTo>
                      <a:lnTo>
                        <a:pt x="0" y="7"/>
                      </a:lnTo>
                      <a:lnTo>
                        <a:pt x="296" y="55"/>
                      </a:lnTo>
                      <a:close/>
                    </a:path>
                  </a:pathLst>
                </a:custGeom>
                <a:solidFill>
                  <a:srgbClr val="E47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6" name="Freeform 1434"/>
                <p:cNvSpPr>
                  <a:spLocks/>
                </p:cNvSpPr>
                <p:nvPr/>
              </p:nvSpPr>
              <p:spPr bwMode="auto">
                <a:xfrm>
                  <a:off x="3625" y="1713"/>
                  <a:ext cx="149" cy="33"/>
                </a:xfrm>
                <a:custGeom>
                  <a:avLst/>
                  <a:gdLst>
                    <a:gd name="T0" fmla="*/ 147 w 297"/>
                    <a:gd name="T1" fmla="*/ 33 h 66"/>
                    <a:gd name="T2" fmla="*/ 149 w 297"/>
                    <a:gd name="T3" fmla="*/ 24 h 66"/>
                    <a:gd name="T4" fmla="*/ 1 w 297"/>
                    <a:gd name="T5" fmla="*/ 0 h 66"/>
                    <a:gd name="T6" fmla="*/ 0 w 297"/>
                    <a:gd name="T7" fmla="*/ 9 h 66"/>
                    <a:gd name="T8" fmla="*/ 147 w 297"/>
                    <a:gd name="T9" fmla="*/ 33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66"/>
                    <a:gd name="T17" fmla="*/ 297 w 297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66">
                      <a:moveTo>
                        <a:pt x="294" y="66"/>
                      </a:moveTo>
                      <a:lnTo>
                        <a:pt x="297" y="48"/>
                      </a:lnTo>
                      <a:lnTo>
                        <a:pt x="2" y="0"/>
                      </a:lnTo>
                      <a:lnTo>
                        <a:pt x="0" y="18"/>
                      </a:lnTo>
                      <a:lnTo>
                        <a:pt x="294" y="6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7" name="Freeform 1435"/>
                <p:cNvSpPr>
                  <a:spLocks/>
                </p:cNvSpPr>
                <p:nvPr/>
              </p:nvSpPr>
              <p:spPr bwMode="auto">
                <a:xfrm>
                  <a:off x="3625" y="1720"/>
                  <a:ext cx="148" cy="26"/>
                </a:xfrm>
                <a:custGeom>
                  <a:avLst/>
                  <a:gdLst>
                    <a:gd name="T0" fmla="*/ 147 w 296"/>
                    <a:gd name="T1" fmla="*/ 26 h 53"/>
                    <a:gd name="T2" fmla="*/ 148 w 296"/>
                    <a:gd name="T3" fmla="*/ 23 h 53"/>
                    <a:gd name="T4" fmla="*/ 0 w 296"/>
                    <a:gd name="T5" fmla="*/ 0 h 53"/>
                    <a:gd name="T6" fmla="*/ 0 w 296"/>
                    <a:gd name="T7" fmla="*/ 2 h 53"/>
                    <a:gd name="T8" fmla="*/ 147 w 296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4" y="53"/>
                      </a:moveTo>
                      <a:lnTo>
                        <a:pt x="296" y="47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294" y="53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8" name="Freeform 1436"/>
                <p:cNvSpPr>
                  <a:spLocks/>
                </p:cNvSpPr>
                <p:nvPr/>
              </p:nvSpPr>
              <p:spPr bwMode="auto">
                <a:xfrm>
                  <a:off x="3625" y="1716"/>
                  <a:ext cx="149" cy="27"/>
                </a:xfrm>
                <a:custGeom>
                  <a:avLst/>
                  <a:gdLst>
                    <a:gd name="T0" fmla="*/ 148 w 297"/>
                    <a:gd name="T1" fmla="*/ 27 h 54"/>
                    <a:gd name="T2" fmla="*/ 149 w 297"/>
                    <a:gd name="T3" fmla="*/ 24 h 54"/>
                    <a:gd name="T4" fmla="*/ 1 w 297"/>
                    <a:gd name="T5" fmla="*/ 0 h 54"/>
                    <a:gd name="T6" fmla="*/ 0 w 297"/>
                    <a:gd name="T7" fmla="*/ 3 h 54"/>
                    <a:gd name="T8" fmla="*/ 148 w 297"/>
                    <a:gd name="T9" fmla="*/ 27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4"/>
                    <a:gd name="T17" fmla="*/ 297 w 297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4">
                      <a:moveTo>
                        <a:pt x="296" y="54"/>
                      </a:moveTo>
                      <a:lnTo>
                        <a:pt x="297" y="47"/>
                      </a:lnTo>
                      <a:lnTo>
                        <a:pt x="2" y="0"/>
                      </a:lnTo>
                      <a:lnTo>
                        <a:pt x="0" y="7"/>
                      </a:lnTo>
                      <a:lnTo>
                        <a:pt x="296" y="54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49" name="Freeform 1437"/>
                <p:cNvSpPr>
                  <a:spLocks/>
                </p:cNvSpPr>
                <p:nvPr/>
              </p:nvSpPr>
              <p:spPr bwMode="auto">
                <a:xfrm>
                  <a:off x="3626" y="1713"/>
                  <a:ext cx="148" cy="26"/>
                </a:xfrm>
                <a:custGeom>
                  <a:avLst/>
                  <a:gdLst>
                    <a:gd name="T0" fmla="*/ 148 w 295"/>
                    <a:gd name="T1" fmla="*/ 26 h 53"/>
                    <a:gd name="T2" fmla="*/ 148 w 295"/>
                    <a:gd name="T3" fmla="*/ 24 h 53"/>
                    <a:gd name="T4" fmla="*/ 0 w 295"/>
                    <a:gd name="T5" fmla="*/ 0 h 53"/>
                    <a:gd name="T6" fmla="*/ 0 w 295"/>
                    <a:gd name="T7" fmla="*/ 3 h 53"/>
                    <a:gd name="T8" fmla="*/ 148 w 295"/>
                    <a:gd name="T9" fmla="*/ 26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53"/>
                    <a:gd name="T17" fmla="*/ 295 w 295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53">
                      <a:moveTo>
                        <a:pt x="295" y="53"/>
                      </a:moveTo>
                      <a:lnTo>
                        <a:pt x="295" y="48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295" y="53"/>
                      </a:lnTo>
                      <a:close/>
                    </a:path>
                  </a:pathLst>
                </a:custGeom>
                <a:solidFill>
                  <a:srgbClr val="E7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0" name="Freeform 1438"/>
                <p:cNvSpPr>
                  <a:spLocks/>
                </p:cNvSpPr>
                <p:nvPr/>
              </p:nvSpPr>
              <p:spPr bwMode="auto">
                <a:xfrm>
                  <a:off x="3626" y="1704"/>
                  <a:ext cx="149" cy="33"/>
                </a:xfrm>
                <a:custGeom>
                  <a:avLst/>
                  <a:gdLst>
                    <a:gd name="T0" fmla="*/ 148 w 297"/>
                    <a:gd name="T1" fmla="*/ 33 h 67"/>
                    <a:gd name="T2" fmla="*/ 149 w 297"/>
                    <a:gd name="T3" fmla="*/ 23 h 67"/>
                    <a:gd name="T4" fmla="*/ 1 w 297"/>
                    <a:gd name="T5" fmla="*/ 0 h 67"/>
                    <a:gd name="T6" fmla="*/ 0 w 297"/>
                    <a:gd name="T7" fmla="*/ 9 h 67"/>
                    <a:gd name="T8" fmla="*/ 148 w 297"/>
                    <a:gd name="T9" fmla="*/ 33 h 6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67"/>
                    <a:gd name="T17" fmla="*/ 297 w 297"/>
                    <a:gd name="T18" fmla="*/ 67 h 6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67">
                      <a:moveTo>
                        <a:pt x="295" y="67"/>
                      </a:moveTo>
                      <a:lnTo>
                        <a:pt x="297" y="47"/>
                      </a:lnTo>
                      <a:lnTo>
                        <a:pt x="1" y="0"/>
                      </a:lnTo>
                      <a:lnTo>
                        <a:pt x="0" y="19"/>
                      </a:lnTo>
                      <a:lnTo>
                        <a:pt x="295" y="67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1" name="Freeform 1439"/>
                <p:cNvSpPr>
                  <a:spLocks/>
                </p:cNvSpPr>
                <p:nvPr/>
              </p:nvSpPr>
              <p:spPr bwMode="auto">
                <a:xfrm>
                  <a:off x="3627" y="1695"/>
                  <a:ext cx="148" cy="32"/>
                </a:xfrm>
                <a:custGeom>
                  <a:avLst/>
                  <a:gdLst>
                    <a:gd name="T0" fmla="*/ 147 w 298"/>
                    <a:gd name="T1" fmla="*/ 32 h 65"/>
                    <a:gd name="T2" fmla="*/ 148 w 298"/>
                    <a:gd name="T3" fmla="*/ 22 h 65"/>
                    <a:gd name="T4" fmla="*/ 1 w 298"/>
                    <a:gd name="T5" fmla="*/ 0 h 65"/>
                    <a:gd name="T6" fmla="*/ 0 w 298"/>
                    <a:gd name="T7" fmla="*/ 9 h 65"/>
                    <a:gd name="T8" fmla="*/ 147 w 298"/>
                    <a:gd name="T9" fmla="*/ 32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65"/>
                    <a:gd name="T17" fmla="*/ 298 w 298"/>
                    <a:gd name="T18" fmla="*/ 65 h 6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65">
                      <a:moveTo>
                        <a:pt x="296" y="65"/>
                      </a:moveTo>
                      <a:lnTo>
                        <a:pt x="298" y="45"/>
                      </a:lnTo>
                      <a:lnTo>
                        <a:pt x="2" y="0"/>
                      </a:lnTo>
                      <a:lnTo>
                        <a:pt x="0" y="18"/>
                      </a:lnTo>
                      <a:lnTo>
                        <a:pt x="296" y="65"/>
                      </a:lnTo>
                      <a:close/>
                    </a:path>
                  </a:pathLst>
                </a:custGeom>
                <a:solidFill>
                  <a:srgbClr val="EA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2" name="Freeform 1440"/>
                <p:cNvSpPr>
                  <a:spLocks/>
                </p:cNvSpPr>
                <p:nvPr/>
              </p:nvSpPr>
              <p:spPr bwMode="auto">
                <a:xfrm>
                  <a:off x="3627" y="1685"/>
                  <a:ext cx="148" cy="32"/>
                </a:xfrm>
                <a:custGeom>
                  <a:avLst/>
                  <a:gdLst>
                    <a:gd name="T0" fmla="*/ 148 w 298"/>
                    <a:gd name="T1" fmla="*/ 32 h 63"/>
                    <a:gd name="T2" fmla="*/ 147 w 298"/>
                    <a:gd name="T3" fmla="*/ 23 h 63"/>
                    <a:gd name="T4" fmla="*/ 0 w 298"/>
                    <a:gd name="T5" fmla="*/ 0 h 63"/>
                    <a:gd name="T6" fmla="*/ 1 w 298"/>
                    <a:gd name="T7" fmla="*/ 9 h 63"/>
                    <a:gd name="T8" fmla="*/ 148 w 298"/>
                    <a:gd name="T9" fmla="*/ 32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63"/>
                    <a:gd name="T17" fmla="*/ 298 w 298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63">
                      <a:moveTo>
                        <a:pt x="298" y="63"/>
                      </a:moveTo>
                      <a:lnTo>
                        <a:pt x="296" y="45"/>
                      </a:lnTo>
                      <a:lnTo>
                        <a:pt x="0" y="0"/>
                      </a:lnTo>
                      <a:lnTo>
                        <a:pt x="2" y="18"/>
                      </a:lnTo>
                      <a:lnTo>
                        <a:pt x="298" y="63"/>
                      </a:lnTo>
                      <a:close/>
                    </a:path>
                  </a:pathLst>
                </a:custGeom>
                <a:solidFill>
                  <a:srgbClr val="EB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3" name="Freeform 1441"/>
                <p:cNvSpPr>
                  <a:spLocks/>
                </p:cNvSpPr>
                <p:nvPr/>
              </p:nvSpPr>
              <p:spPr bwMode="auto">
                <a:xfrm>
                  <a:off x="3626" y="1676"/>
                  <a:ext cx="149" cy="32"/>
                </a:xfrm>
                <a:custGeom>
                  <a:avLst/>
                  <a:gdLst>
                    <a:gd name="T0" fmla="*/ 149 w 297"/>
                    <a:gd name="T1" fmla="*/ 32 h 63"/>
                    <a:gd name="T2" fmla="*/ 148 w 297"/>
                    <a:gd name="T3" fmla="*/ 22 h 63"/>
                    <a:gd name="T4" fmla="*/ 0 w 297"/>
                    <a:gd name="T5" fmla="*/ 0 h 63"/>
                    <a:gd name="T6" fmla="*/ 1 w 297"/>
                    <a:gd name="T7" fmla="*/ 9 h 63"/>
                    <a:gd name="T8" fmla="*/ 149 w 297"/>
                    <a:gd name="T9" fmla="*/ 32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63"/>
                    <a:gd name="T17" fmla="*/ 297 w 297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63">
                      <a:moveTo>
                        <a:pt x="297" y="63"/>
                      </a:moveTo>
                      <a:lnTo>
                        <a:pt x="295" y="44"/>
                      </a:lnTo>
                      <a:lnTo>
                        <a:pt x="0" y="0"/>
                      </a:lnTo>
                      <a:lnTo>
                        <a:pt x="1" y="18"/>
                      </a:lnTo>
                      <a:lnTo>
                        <a:pt x="297" y="63"/>
                      </a:lnTo>
                      <a:close/>
                    </a:path>
                  </a:pathLst>
                </a:custGeom>
                <a:solidFill>
                  <a:srgbClr val="EA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4" name="Freeform 1442"/>
                <p:cNvSpPr>
                  <a:spLocks/>
                </p:cNvSpPr>
                <p:nvPr/>
              </p:nvSpPr>
              <p:spPr bwMode="auto">
                <a:xfrm>
                  <a:off x="3625" y="1667"/>
                  <a:ext cx="149" cy="32"/>
                </a:xfrm>
                <a:custGeom>
                  <a:avLst/>
                  <a:gdLst>
                    <a:gd name="T0" fmla="*/ 149 w 297"/>
                    <a:gd name="T1" fmla="*/ 32 h 63"/>
                    <a:gd name="T2" fmla="*/ 147 w 297"/>
                    <a:gd name="T3" fmla="*/ 23 h 63"/>
                    <a:gd name="T4" fmla="*/ 0 w 297"/>
                    <a:gd name="T5" fmla="*/ 0 h 63"/>
                    <a:gd name="T6" fmla="*/ 1 w 297"/>
                    <a:gd name="T7" fmla="*/ 10 h 63"/>
                    <a:gd name="T8" fmla="*/ 149 w 297"/>
                    <a:gd name="T9" fmla="*/ 32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63"/>
                    <a:gd name="T17" fmla="*/ 297 w 297"/>
                    <a:gd name="T18" fmla="*/ 63 h 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63">
                      <a:moveTo>
                        <a:pt x="297" y="63"/>
                      </a:moveTo>
                      <a:lnTo>
                        <a:pt x="294" y="45"/>
                      </a:lnTo>
                      <a:lnTo>
                        <a:pt x="0" y="0"/>
                      </a:lnTo>
                      <a:lnTo>
                        <a:pt x="2" y="19"/>
                      </a:lnTo>
                      <a:lnTo>
                        <a:pt x="297" y="63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5" name="Freeform 1443"/>
                <p:cNvSpPr>
                  <a:spLocks/>
                </p:cNvSpPr>
                <p:nvPr/>
              </p:nvSpPr>
              <p:spPr bwMode="auto">
                <a:xfrm>
                  <a:off x="3626" y="1673"/>
                  <a:ext cx="148" cy="26"/>
                </a:xfrm>
                <a:custGeom>
                  <a:avLst/>
                  <a:gdLst>
                    <a:gd name="T0" fmla="*/ 148 w 295"/>
                    <a:gd name="T1" fmla="*/ 26 h 51"/>
                    <a:gd name="T2" fmla="*/ 148 w 295"/>
                    <a:gd name="T3" fmla="*/ 23 h 51"/>
                    <a:gd name="T4" fmla="*/ 0 w 295"/>
                    <a:gd name="T5" fmla="*/ 0 h 51"/>
                    <a:gd name="T6" fmla="*/ 0 w 295"/>
                    <a:gd name="T7" fmla="*/ 4 h 51"/>
                    <a:gd name="T8" fmla="*/ 148 w 295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51"/>
                    <a:gd name="T17" fmla="*/ 295 w 29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51">
                      <a:moveTo>
                        <a:pt x="295" y="51"/>
                      </a:moveTo>
                      <a:lnTo>
                        <a:pt x="295" y="45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295" y="51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6" name="Freeform 1444"/>
                <p:cNvSpPr>
                  <a:spLocks/>
                </p:cNvSpPr>
                <p:nvPr/>
              </p:nvSpPr>
              <p:spPr bwMode="auto">
                <a:xfrm>
                  <a:off x="3625" y="1670"/>
                  <a:ext cx="149" cy="25"/>
                </a:xfrm>
                <a:custGeom>
                  <a:avLst/>
                  <a:gdLst>
                    <a:gd name="T0" fmla="*/ 149 w 297"/>
                    <a:gd name="T1" fmla="*/ 25 h 50"/>
                    <a:gd name="T2" fmla="*/ 148 w 297"/>
                    <a:gd name="T3" fmla="*/ 23 h 50"/>
                    <a:gd name="T4" fmla="*/ 0 w 297"/>
                    <a:gd name="T5" fmla="*/ 0 h 50"/>
                    <a:gd name="T6" fmla="*/ 1 w 297"/>
                    <a:gd name="T7" fmla="*/ 3 h 50"/>
                    <a:gd name="T8" fmla="*/ 149 w 297"/>
                    <a:gd name="T9" fmla="*/ 25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0"/>
                    <a:gd name="T17" fmla="*/ 297 w 297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0">
                      <a:moveTo>
                        <a:pt x="297" y="50"/>
                      </a:moveTo>
                      <a:lnTo>
                        <a:pt x="296" y="45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97" y="50"/>
                      </a:lnTo>
                      <a:close/>
                    </a:path>
                  </a:pathLst>
                </a:custGeom>
                <a:solidFill>
                  <a:srgbClr val="E8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7" name="Freeform 1445"/>
                <p:cNvSpPr>
                  <a:spLocks/>
                </p:cNvSpPr>
                <p:nvPr/>
              </p:nvSpPr>
              <p:spPr bwMode="auto">
                <a:xfrm>
                  <a:off x="3625" y="1667"/>
                  <a:ext cx="148" cy="26"/>
                </a:xfrm>
                <a:custGeom>
                  <a:avLst/>
                  <a:gdLst>
                    <a:gd name="T0" fmla="*/ 148 w 296"/>
                    <a:gd name="T1" fmla="*/ 26 h 52"/>
                    <a:gd name="T2" fmla="*/ 147 w 296"/>
                    <a:gd name="T3" fmla="*/ 23 h 52"/>
                    <a:gd name="T4" fmla="*/ 0 w 296"/>
                    <a:gd name="T5" fmla="*/ 0 h 52"/>
                    <a:gd name="T6" fmla="*/ 0 w 296"/>
                    <a:gd name="T7" fmla="*/ 3 h 52"/>
                    <a:gd name="T8" fmla="*/ 148 w 296"/>
                    <a:gd name="T9" fmla="*/ 26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2"/>
                    <a:gd name="T17" fmla="*/ 296 w 296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2">
                      <a:moveTo>
                        <a:pt x="296" y="52"/>
                      </a:moveTo>
                      <a:lnTo>
                        <a:pt x="294" y="45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296" y="52"/>
                      </a:lnTo>
                      <a:close/>
                    </a:path>
                  </a:pathLst>
                </a:custGeom>
                <a:solidFill>
                  <a:srgbClr val="E7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8" name="Freeform 1446"/>
                <p:cNvSpPr>
                  <a:spLocks/>
                </p:cNvSpPr>
                <p:nvPr/>
              </p:nvSpPr>
              <p:spPr bwMode="auto">
                <a:xfrm>
                  <a:off x="3623" y="1660"/>
                  <a:ext cx="149" cy="30"/>
                </a:xfrm>
                <a:custGeom>
                  <a:avLst/>
                  <a:gdLst>
                    <a:gd name="T0" fmla="*/ 149 w 299"/>
                    <a:gd name="T1" fmla="*/ 30 h 60"/>
                    <a:gd name="T2" fmla="*/ 148 w 299"/>
                    <a:gd name="T3" fmla="*/ 22 h 60"/>
                    <a:gd name="T4" fmla="*/ 0 w 299"/>
                    <a:gd name="T5" fmla="*/ 0 h 60"/>
                    <a:gd name="T6" fmla="*/ 2 w 299"/>
                    <a:gd name="T7" fmla="*/ 8 h 60"/>
                    <a:gd name="T8" fmla="*/ 149 w 299"/>
                    <a:gd name="T9" fmla="*/ 3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60"/>
                    <a:gd name="T17" fmla="*/ 299 w 299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60">
                      <a:moveTo>
                        <a:pt x="299" y="60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5" y="15"/>
                      </a:lnTo>
                      <a:lnTo>
                        <a:pt x="299" y="60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59" name="Freeform 1447"/>
                <p:cNvSpPr>
                  <a:spLocks/>
                </p:cNvSpPr>
                <p:nvPr/>
              </p:nvSpPr>
              <p:spPr bwMode="auto">
                <a:xfrm>
                  <a:off x="3624" y="1665"/>
                  <a:ext cx="148" cy="25"/>
                </a:xfrm>
                <a:custGeom>
                  <a:avLst/>
                  <a:gdLst>
                    <a:gd name="T0" fmla="*/ 148 w 296"/>
                    <a:gd name="T1" fmla="*/ 25 h 50"/>
                    <a:gd name="T2" fmla="*/ 148 w 296"/>
                    <a:gd name="T3" fmla="*/ 23 h 50"/>
                    <a:gd name="T4" fmla="*/ 0 w 296"/>
                    <a:gd name="T5" fmla="*/ 0 h 50"/>
                    <a:gd name="T6" fmla="*/ 1 w 296"/>
                    <a:gd name="T7" fmla="*/ 3 h 50"/>
                    <a:gd name="T8" fmla="*/ 148 w 296"/>
                    <a:gd name="T9" fmla="*/ 25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0"/>
                    <a:gd name="T17" fmla="*/ 296 w 296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0">
                      <a:moveTo>
                        <a:pt x="296" y="50"/>
                      </a:moveTo>
                      <a:lnTo>
                        <a:pt x="296" y="45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96" y="50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0" name="Freeform 1448"/>
                <p:cNvSpPr>
                  <a:spLocks/>
                </p:cNvSpPr>
                <p:nvPr/>
              </p:nvSpPr>
              <p:spPr bwMode="auto">
                <a:xfrm>
                  <a:off x="3623" y="1662"/>
                  <a:ext cx="149" cy="25"/>
                </a:xfrm>
                <a:custGeom>
                  <a:avLst/>
                  <a:gdLst>
                    <a:gd name="T0" fmla="*/ 149 w 297"/>
                    <a:gd name="T1" fmla="*/ 25 h 50"/>
                    <a:gd name="T2" fmla="*/ 148 w 297"/>
                    <a:gd name="T3" fmla="*/ 22 h 50"/>
                    <a:gd name="T4" fmla="*/ 0 w 297"/>
                    <a:gd name="T5" fmla="*/ 0 h 50"/>
                    <a:gd name="T6" fmla="*/ 1 w 297"/>
                    <a:gd name="T7" fmla="*/ 3 h 50"/>
                    <a:gd name="T8" fmla="*/ 149 w 297"/>
                    <a:gd name="T9" fmla="*/ 25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0"/>
                    <a:gd name="T17" fmla="*/ 297 w 297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0">
                      <a:moveTo>
                        <a:pt x="297" y="50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97" y="50"/>
                      </a:lnTo>
                      <a:close/>
                    </a:path>
                  </a:pathLst>
                </a:custGeom>
                <a:solidFill>
                  <a:srgbClr val="E57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1" name="Freeform 1449"/>
                <p:cNvSpPr>
                  <a:spLocks/>
                </p:cNvSpPr>
                <p:nvPr/>
              </p:nvSpPr>
              <p:spPr bwMode="auto">
                <a:xfrm>
                  <a:off x="3623" y="1660"/>
                  <a:ext cx="148" cy="24"/>
                </a:xfrm>
                <a:custGeom>
                  <a:avLst/>
                  <a:gdLst>
                    <a:gd name="T0" fmla="*/ 148 w 298"/>
                    <a:gd name="T1" fmla="*/ 24 h 49"/>
                    <a:gd name="T2" fmla="*/ 147 w 298"/>
                    <a:gd name="T3" fmla="*/ 22 h 49"/>
                    <a:gd name="T4" fmla="*/ 0 w 298"/>
                    <a:gd name="T5" fmla="*/ 0 h 49"/>
                    <a:gd name="T6" fmla="*/ 1 w 298"/>
                    <a:gd name="T7" fmla="*/ 2 h 49"/>
                    <a:gd name="T8" fmla="*/ 148 w 298"/>
                    <a:gd name="T9" fmla="*/ 2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9"/>
                    <a:gd name="T17" fmla="*/ 298 w 298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9">
                      <a:moveTo>
                        <a:pt x="298" y="49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298" y="49"/>
                      </a:lnTo>
                      <a:close/>
                    </a:path>
                  </a:pathLst>
                </a:custGeom>
                <a:solidFill>
                  <a:srgbClr val="E4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2" name="Freeform 1450"/>
                <p:cNvSpPr>
                  <a:spLocks/>
                </p:cNvSpPr>
                <p:nvPr/>
              </p:nvSpPr>
              <p:spPr bwMode="auto">
                <a:xfrm>
                  <a:off x="3620" y="1651"/>
                  <a:ext cx="150" cy="30"/>
                </a:xfrm>
                <a:custGeom>
                  <a:avLst/>
                  <a:gdLst>
                    <a:gd name="T0" fmla="*/ 150 w 301"/>
                    <a:gd name="T1" fmla="*/ 30 h 60"/>
                    <a:gd name="T2" fmla="*/ 148 w 301"/>
                    <a:gd name="T3" fmla="*/ 22 h 60"/>
                    <a:gd name="T4" fmla="*/ 0 w 301"/>
                    <a:gd name="T5" fmla="*/ 0 h 60"/>
                    <a:gd name="T6" fmla="*/ 2 w 301"/>
                    <a:gd name="T7" fmla="*/ 8 h 60"/>
                    <a:gd name="T8" fmla="*/ 150 w 301"/>
                    <a:gd name="T9" fmla="*/ 3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60"/>
                    <a:gd name="T17" fmla="*/ 301 w 301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60">
                      <a:moveTo>
                        <a:pt x="301" y="60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5" y="16"/>
                      </a:lnTo>
                      <a:lnTo>
                        <a:pt x="301" y="60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3" name="Freeform 1451"/>
                <p:cNvSpPr>
                  <a:spLocks/>
                </p:cNvSpPr>
                <p:nvPr/>
              </p:nvSpPr>
              <p:spPr bwMode="auto">
                <a:xfrm>
                  <a:off x="3623" y="1658"/>
                  <a:ext cx="147" cy="23"/>
                </a:xfrm>
                <a:custGeom>
                  <a:avLst/>
                  <a:gdLst>
                    <a:gd name="T0" fmla="*/ 147 w 296"/>
                    <a:gd name="T1" fmla="*/ 23 h 47"/>
                    <a:gd name="T2" fmla="*/ 146 w 296"/>
                    <a:gd name="T3" fmla="*/ 21 h 47"/>
                    <a:gd name="T4" fmla="*/ 0 w 296"/>
                    <a:gd name="T5" fmla="*/ 0 h 47"/>
                    <a:gd name="T6" fmla="*/ 0 w 296"/>
                    <a:gd name="T7" fmla="*/ 1 h 47"/>
                    <a:gd name="T8" fmla="*/ 147 w 296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7"/>
                    <a:gd name="T17" fmla="*/ 296 w 296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7">
                      <a:moveTo>
                        <a:pt x="296" y="47"/>
                      </a:moveTo>
                      <a:lnTo>
                        <a:pt x="294" y="4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6" y="47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4" name="Freeform 1452"/>
                <p:cNvSpPr>
                  <a:spLocks/>
                </p:cNvSpPr>
                <p:nvPr/>
              </p:nvSpPr>
              <p:spPr bwMode="auto">
                <a:xfrm>
                  <a:off x="3622" y="1656"/>
                  <a:ext cx="148" cy="24"/>
                </a:xfrm>
                <a:custGeom>
                  <a:avLst/>
                  <a:gdLst>
                    <a:gd name="T0" fmla="*/ 148 w 296"/>
                    <a:gd name="T1" fmla="*/ 24 h 46"/>
                    <a:gd name="T2" fmla="*/ 148 w 296"/>
                    <a:gd name="T3" fmla="*/ 22 h 46"/>
                    <a:gd name="T4" fmla="*/ 0 w 296"/>
                    <a:gd name="T5" fmla="*/ 0 h 46"/>
                    <a:gd name="T6" fmla="*/ 1 w 296"/>
                    <a:gd name="T7" fmla="*/ 2 h 46"/>
                    <a:gd name="T8" fmla="*/ 148 w 296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6"/>
                    <a:gd name="T17" fmla="*/ 296 w 296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6">
                      <a:moveTo>
                        <a:pt x="296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2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5" name="Freeform 1453"/>
                <p:cNvSpPr>
                  <a:spLocks/>
                </p:cNvSpPr>
                <p:nvPr/>
              </p:nvSpPr>
              <p:spPr bwMode="auto">
                <a:xfrm>
                  <a:off x="3621" y="1655"/>
                  <a:ext cx="149" cy="23"/>
                </a:xfrm>
                <a:custGeom>
                  <a:avLst/>
                  <a:gdLst>
                    <a:gd name="T0" fmla="*/ 149 w 297"/>
                    <a:gd name="T1" fmla="*/ 23 h 47"/>
                    <a:gd name="T2" fmla="*/ 148 w 297"/>
                    <a:gd name="T3" fmla="*/ 22 h 47"/>
                    <a:gd name="T4" fmla="*/ 0 w 297"/>
                    <a:gd name="T5" fmla="*/ 0 h 47"/>
                    <a:gd name="T6" fmla="*/ 1 w 297"/>
                    <a:gd name="T7" fmla="*/ 2 h 47"/>
                    <a:gd name="T8" fmla="*/ 149 w 297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7"/>
                    <a:gd name="T17" fmla="*/ 297 w 297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7">
                      <a:moveTo>
                        <a:pt x="297" y="47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297" y="47"/>
                      </a:lnTo>
                      <a:close/>
                    </a:path>
                  </a:pathLst>
                </a:custGeom>
                <a:solidFill>
                  <a:srgbClr val="E1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6" name="Freeform 1454"/>
                <p:cNvSpPr>
                  <a:spLocks/>
                </p:cNvSpPr>
                <p:nvPr/>
              </p:nvSpPr>
              <p:spPr bwMode="auto">
                <a:xfrm>
                  <a:off x="3621" y="1653"/>
                  <a:ext cx="148" cy="23"/>
                </a:xfrm>
                <a:custGeom>
                  <a:avLst/>
                  <a:gdLst>
                    <a:gd name="T0" fmla="*/ 148 w 296"/>
                    <a:gd name="T1" fmla="*/ 23 h 47"/>
                    <a:gd name="T2" fmla="*/ 148 w 296"/>
                    <a:gd name="T3" fmla="*/ 21 h 47"/>
                    <a:gd name="T4" fmla="*/ 0 w 296"/>
                    <a:gd name="T5" fmla="*/ 0 h 47"/>
                    <a:gd name="T6" fmla="*/ 0 w 296"/>
                    <a:gd name="T7" fmla="*/ 1 h 47"/>
                    <a:gd name="T8" fmla="*/ 148 w 296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7"/>
                    <a:gd name="T17" fmla="*/ 296 w 296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7">
                      <a:moveTo>
                        <a:pt x="296" y="47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96" y="47"/>
                      </a:lnTo>
                      <a:close/>
                    </a:path>
                  </a:pathLst>
                </a:custGeom>
                <a:solidFill>
                  <a:srgbClr val="E0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7" name="Freeform 1455"/>
                <p:cNvSpPr>
                  <a:spLocks/>
                </p:cNvSpPr>
                <p:nvPr/>
              </p:nvSpPr>
              <p:spPr bwMode="auto">
                <a:xfrm>
                  <a:off x="3620" y="1651"/>
                  <a:ext cx="149" cy="24"/>
                </a:xfrm>
                <a:custGeom>
                  <a:avLst/>
                  <a:gdLst>
                    <a:gd name="T0" fmla="*/ 149 w 298"/>
                    <a:gd name="T1" fmla="*/ 24 h 46"/>
                    <a:gd name="T2" fmla="*/ 148 w 298"/>
                    <a:gd name="T3" fmla="*/ 22 h 46"/>
                    <a:gd name="T4" fmla="*/ 0 w 298"/>
                    <a:gd name="T5" fmla="*/ 0 h 46"/>
                    <a:gd name="T6" fmla="*/ 1 w 298"/>
                    <a:gd name="T7" fmla="*/ 2 h 46"/>
                    <a:gd name="T8" fmla="*/ 149 w 298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6"/>
                    <a:gd name="T17" fmla="*/ 298 w 298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6">
                      <a:moveTo>
                        <a:pt x="298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6"/>
                      </a:lnTo>
                      <a:close/>
                    </a:path>
                  </a:pathLst>
                </a:custGeom>
                <a:solidFill>
                  <a:srgbClr val="DF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8" name="Freeform 1456"/>
                <p:cNvSpPr>
                  <a:spLocks/>
                </p:cNvSpPr>
                <p:nvPr/>
              </p:nvSpPr>
              <p:spPr bwMode="auto">
                <a:xfrm>
                  <a:off x="3618" y="1645"/>
                  <a:ext cx="150" cy="28"/>
                </a:xfrm>
                <a:custGeom>
                  <a:avLst/>
                  <a:gdLst>
                    <a:gd name="T0" fmla="*/ 150 w 301"/>
                    <a:gd name="T1" fmla="*/ 28 h 57"/>
                    <a:gd name="T2" fmla="*/ 147 w 301"/>
                    <a:gd name="T3" fmla="*/ 21 h 57"/>
                    <a:gd name="T4" fmla="*/ 0 w 301"/>
                    <a:gd name="T5" fmla="*/ 0 h 57"/>
                    <a:gd name="T6" fmla="*/ 2 w 301"/>
                    <a:gd name="T7" fmla="*/ 7 h 57"/>
                    <a:gd name="T8" fmla="*/ 150 w 301"/>
                    <a:gd name="T9" fmla="*/ 28 h 5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57"/>
                    <a:gd name="T17" fmla="*/ 301 w 301"/>
                    <a:gd name="T18" fmla="*/ 57 h 5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57">
                      <a:moveTo>
                        <a:pt x="301" y="57"/>
                      </a:moveTo>
                      <a:lnTo>
                        <a:pt x="294" y="42"/>
                      </a:lnTo>
                      <a:lnTo>
                        <a:pt x="0" y="0"/>
                      </a:lnTo>
                      <a:lnTo>
                        <a:pt x="5" y="14"/>
                      </a:lnTo>
                      <a:lnTo>
                        <a:pt x="301" y="57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69" name="Freeform 1457"/>
                <p:cNvSpPr>
                  <a:spLocks/>
                </p:cNvSpPr>
                <p:nvPr/>
              </p:nvSpPr>
              <p:spPr bwMode="auto">
                <a:xfrm>
                  <a:off x="3620" y="1651"/>
                  <a:ext cx="148" cy="22"/>
                </a:xfrm>
                <a:custGeom>
                  <a:avLst/>
                  <a:gdLst>
                    <a:gd name="T0" fmla="*/ 148 w 296"/>
                    <a:gd name="T1" fmla="*/ 22 h 45"/>
                    <a:gd name="T2" fmla="*/ 147 w 296"/>
                    <a:gd name="T3" fmla="*/ 21 h 45"/>
                    <a:gd name="T4" fmla="*/ 0 w 296"/>
                    <a:gd name="T5" fmla="*/ 0 h 45"/>
                    <a:gd name="T6" fmla="*/ 0 w 296"/>
                    <a:gd name="T7" fmla="*/ 1 h 45"/>
                    <a:gd name="T8" fmla="*/ 148 w 296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5"/>
                    <a:gd name="T17" fmla="*/ 296 w 29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5">
                      <a:moveTo>
                        <a:pt x="296" y="45"/>
                      </a:moveTo>
                      <a:lnTo>
                        <a:pt x="294" y="43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0" name="Freeform 1458"/>
                <p:cNvSpPr>
                  <a:spLocks/>
                </p:cNvSpPr>
                <p:nvPr/>
              </p:nvSpPr>
              <p:spPr bwMode="auto">
                <a:xfrm>
                  <a:off x="3619" y="1649"/>
                  <a:ext cx="148" cy="23"/>
                </a:xfrm>
                <a:custGeom>
                  <a:avLst/>
                  <a:gdLst>
                    <a:gd name="T0" fmla="*/ 148 w 296"/>
                    <a:gd name="T1" fmla="*/ 23 h 46"/>
                    <a:gd name="T2" fmla="*/ 148 w 296"/>
                    <a:gd name="T3" fmla="*/ 22 h 46"/>
                    <a:gd name="T4" fmla="*/ 0 w 296"/>
                    <a:gd name="T5" fmla="*/ 0 h 46"/>
                    <a:gd name="T6" fmla="*/ 1 w 296"/>
                    <a:gd name="T7" fmla="*/ 1 h 46"/>
                    <a:gd name="T8" fmla="*/ 148 w 296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6"/>
                    <a:gd name="T17" fmla="*/ 296 w 296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6">
                      <a:moveTo>
                        <a:pt x="296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1" name="Freeform 1459"/>
                <p:cNvSpPr>
                  <a:spLocks/>
                </p:cNvSpPr>
                <p:nvPr/>
              </p:nvSpPr>
              <p:spPr bwMode="auto">
                <a:xfrm>
                  <a:off x="3618" y="1647"/>
                  <a:ext cx="149" cy="23"/>
                </a:xfrm>
                <a:custGeom>
                  <a:avLst/>
                  <a:gdLst>
                    <a:gd name="T0" fmla="*/ 149 w 297"/>
                    <a:gd name="T1" fmla="*/ 23 h 47"/>
                    <a:gd name="T2" fmla="*/ 148 w 297"/>
                    <a:gd name="T3" fmla="*/ 22 h 47"/>
                    <a:gd name="T4" fmla="*/ 0 w 297"/>
                    <a:gd name="T5" fmla="*/ 0 h 47"/>
                    <a:gd name="T6" fmla="*/ 1 w 297"/>
                    <a:gd name="T7" fmla="*/ 2 h 47"/>
                    <a:gd name="T8" fmla="*/ 149 w 297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7"/>
                    <a:gd name="T17" fmla="*/ 297 w 297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7">
                      <a:moveTo>
                        <a:pt x="297" y="47"/>
                      </a:moveTo>
                      <a:lnTo>
                        <a:pt x="296" y="44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297" y="47"/>
                      </a:lnTo>
                      <a:close/>
                    </a:path>
                  </a:pathLst>
                </a:custGeom>
                <a:solidFill>
                  <a:srgbClr val="DC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2" name="Freeform 1460"/>
                <p:cNvSpPr>
                  <a:spLocks/>
                </p:cNvSpPr>
                <p:nvPr/>
              </p:nvSpPr>
              <p:spPr bwMode="auto">
                <a:xfrm>
                  <a:off x="3618" y="1646"/>
                  <a:ext cx="148" cy="23"/>
                </a:xfrm>
                <a:custGeom>
                  <a:avLst/>
                  <a:gdLst>
                    <a:gd name="T0" fmla="*/ 148 w 298"/>
                    <a:gd name="T1" fmla="*/ 23 h 47"/>
                    <a:gd name="T2" fmla="*/ 147 w 298"/>
                    <a:gd name="T3" fmla="*/ 21 h 47"/>
                    <a:gd name="T4" fmla="*/ 0 w 298"/>
                    <a:gd name="T5" fmla="*/ 0 h 47"/>
                    <a:gd name="T6" fmla="*/ 1 w 298"/>
                    <a:gd name="T7" fmla="*/ 1 h 47"/>
                    <a:gd name="T8" fmla="*/ 148 w 298"/>
                    <a:gd name="T9" fmla="*/ 23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7"/>
                    <a:gd name="T17" fmla="*/ 298 w 298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7">
                      <a:moveTo>
                        <a:pt x="298" y="47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7"/>
                      </a:lnTo>
                      <a:close/>
                    </a:path>
                  </a:pathLst>
                </a:custGeom>
                <a:solidFill>
                  <a:srgbClr val="DB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3" name="Freeform 1461"/>
                <p:cNvSpPr>
                  <a:spLocks/>
                </p:cNvSpPr>
                <p:nvPr/>
              </p:nvSpPr>
              <p:spPr bwMode="auto">
                <a:xfrm>
                  <a:off x="3618" y="1645"/>
                  <a:ext cx="147" cy="22"/>
                </a:xfrm>
                <a:custGeom>
                  <a:avLst/>
                  <a:gdLst>
                    <a:gd name="T0" fmla="*/ 147 w 296"/>
                    <a:gd name="T1" fmla="*/ 22 h 45"/>
                    <a:gd name="T2" fmla="*/ 146 w 296"/>
                    <a:gd name="T3" fmla="*/ 21 h 45"/>
                    <a:gd name="T4" fmla="*/ 0 w 296"/>
                    <a:gd name="T5" fmla="*/ 0 h 45"/>
                    <a:gd name="T6" fmla="*/ 0 w 296"/>
                    <a:gd name="T7" fmla="*/ 1 h 45"/>
                    <a:gd name="T8" fmla="*/ 147 w 296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5"/>
                    <a:gd name="T17" fmla="*/ 296 w 29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5">
                      <a:moveTo>
                        <a:pt x="296" y="45"/>
                      </a:moveTo>
                      <a:lnTo>
                        <a:pt x="294" y="4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A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4" name="Freeform 1462"/>
                <p:cNvSpPr>
                  <a:spLocks/>
                </p:cNvSpPr>
                <p:nvPr/>
              </p:nvSpPr>
              <p:spPr bwMode="auto">
                <a:xfrm>
                  <a:off x="3614" y="1638"/>
                  <a:ext cx="151" cy="28"/>
                </a:xfrm>
                <a:custGeom>
                  <a:avLst/>
                  <a:gdLst>
                    <a:gd name="T0" fmla="*/ 151 w 301"/>
                    <a:gd name="T1" fmla="*/ 28 h 55"/>
                    <a:gd name="T2" fmla="*/ 148 w 301"/>
                    <a:gd name="T3" fmla="*/ 21 h 55"/>
                    <a:gd name="T4" fmla="*/ 0 w 301"/>
                    <a:gd name="T5" fmla="*/ 0 h 55"/>
                    <a:gd name="T6" fmla="*/ 4 w 301"/>
                    <a:gd name="T7" fmla="*/ 7 h 55"/>
                    <a:gd name="T8" fmla="*/ 151 w 301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55"/>
                    <a:gd name="T17" fmla="*/ 301 w 301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55">
                      <a:moveTo>
                        <a:pt x="301" y="55"/>
                      </a:moveTo>
                      <a:lnTo>
                        <a:pt x="295" y="42"/>
                      </a:lnTo>
                      <a:lnTo>
                        <a:pt x="0" y="0"/>
                      </a:lnTo>
                      <a:lnTo>
                        <a:pt x="7" y="13"/>
                      </a:lnTo>
                      <a:lnTo>
                        <a:pt x="301" y="5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5" name="Freeform 1463"/>
                <p:cNvSpPr>
                  <a:spLocks/>
                </p:cNvSpPr>
                <p:nvPr/>
              </p:nvSpPr>
              <p:spPr bwMode="auto">
                <a:xfrm>
                  <a:off x="3617" y="1643"/>
                  <a:ext cx="148" cy="23"/>
                </a:xfrm>
                <a:custGeom>
                  <a:avLst/>
                  <a:gdLst>
                    <a:gd name="T0" fmla="*/ 148 w 296"/>
                    <a:gd name="T1" fmla="*/ 23 h 45"/>
                    <a:gd name="T2" fmla="*/ 148 w 296"/>
                    <a:gd name="T3" fmla="*/ 22 h 45"/>
                    <a:gd name="T4" fmla="*/ 0 w 296"/>
                    <a:gd name="T5" fmla="*/ 0 h 45"/>
                    <a:gd name="T6" fmla="*/ 1 w 296"/>
                    <a:gd name="T7" fmla="*/ 2 h 45"/>
                    <a:gd name="T8" fmla="*/ 148 w 296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5"/>
                    <a:gd name="T17" fmla="*/ 296 w 29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5">
                      <a:moveTo>
                        <a:pt x="296" y="4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6" name="Freeform 1464"/>
                <p:cNvSpPr>
                  <a:spLocks/>
                </p:cNvSpPr>
                <p:nvPr/>
              </p:nvSpPr>
              <p:spPr bwMode="auto">
                <a:xfrm>
                  <a:off x="3616" y="1641"/>
                  <a:ext cx="149" cy="24"/>
                </a:xfrm>
                <a:custGeom>
                  <a:avLst/>
                  <a:gdLst>
                    <a:gd name="T0" fmla="*/ 149 w 297"/>
                    <a:gd name="T1" fmla="*/ 24 h 46"/>
                    <a:gd name="T2" fmla="*/ 148 w 297"/>
                    <a:gd name="T3" fmla="*/ 22 h 46"/>
                    <a:gd name="T4" fmla="*/ 0 w 297"/>
                    <a:gd name="T5" fmla="*/ 0 h 46"/>
                    <a:gd name="T6" fmla="*/ 1 w 297"/>
                    <a:gd name="T7" fmla="*/ 2 h 46"/>
                    <a:gd name="T8" fmla="*/ 149 w 297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6"/>
                    <a:gd name="T17" fmla="*/ 297 w 297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6">
                      <a:moveTo>
                        <a:pt x="297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7" y="46"/>
                      </a:lnTo>
                      <a:close/>
                    </a:path>
                  </a:pathLst>
                </a:custGeom>
                <a:solidFill>
                  <a:srgbClr val="D76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7" name="Freeform 1465"/>
                <p:cNvSpPr>
                  <a:spLocks/>
                </p:cNvSpPr>
                <p:nvPr/>
              </p:nvSpPr>
              <p:spPr bwMode="auto">
                <a:xfrm>
                  <a:off x="3615" y="1641"/>
                  <a:ext cx="149" cy="22"/>
                </a:xfrm>
                <a:custGeom>
                  <a:avLst/>
                  <a:gdLst>
                    <a:gd name="T0" fmla="*/ 149 w 298"/>
                    <a:gd name="T1" fmla="*/ 22 h 45"/>
                    <a:gd name="T2" fmla="*/ 148 w 298"/>
                    <a:gd name="T3" fmla="*/ 21 h 45"/>
                    <a:gd name="T4" fmla="*/ 0 w 298"/>
                    <a:gd name="T5" fmla="*/ 0 h 45"/>
                    <a:gd name="T6" fmla="*/ 1 w 298"/>
                    <a:gd name="T7" fmla="*/ 1 h 45"/>
                    <a:gd name="T8" fmla="*/ 149 w 298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5"/>
                    <a:gd name="T17" fmla="*/ 298 w 298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5">
                      <a:moveTo>
                        <a:pt x="298" y="45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D6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8" name="Freeform 1466"/>
                <p:cNvSpPr>
                  <a:spLocks/>
                </p:cNvSpPr>
                <p:nvPr/>
              </p:nvSpPr>
              <p:spPr bwMode="auto">
                <a:xfrm>
                  <a:off x="3614" y="1639"/>
                  <a:ext cx="149" cy="22"/>
                </a:xfrm>
                <a:custGeom>
                  <a:avLst/>
                  <a:gdLst>
                    <a:gd name="T0" fmla="*/ 149 w 298"/>
                    <a:gd name="T1" fmla="*/ 22 h 45"/>
                    <a:gd name="T2" fmla="*/ 148 w 298"/>
                    <a:gd name="T3" fmla="*/ 21 h 45"/>
                    <a:gd name="T4" fmla="*/ 0 w 298"/>
                    <a:gd name="T5" fmla="*/ 0 h 45"/>
                    <a:gd name="T6" fmla="*/ 1 w 298"/>
                    <a:gd name="T7" fmla="*/ 1 h 45"/>
                    <a:gd name="T8" fmla="*/ 149 w 298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5"/>
                    <a:gd name="T17" fmla="*/ 298 w 298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5">
                      <a:moveTo>
                        <a:pt x="298" y="4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D5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79" name="Freeform 1467"/>
                <p:cNvSpPr>
                  <a:spLocks/>
                </p:cNvSpPr>
                <p:nvPr/>
              </p:nvSpPr>
              <p:spPr bwMode="auto">
                <a:xfrm>
                  <a:off x="3614" y="1638"/>
                  <a:ext cx="148" cy="23"/>
                </a:xfrm>
                <a:custGeom>
                  <a:avLst/>
                  <a:gdLst>
                    <a:gd name="T0" fmla="*/ 148 w 296"/>
                    <a:gd name="T1" fmla="*/ 23 h 45"/>
                    <a:gd name="T2" fmla="*/ 148 w 296"/>
                    <a:gd name="T3" fmla="*/ 21 h 45"/>
                    <a:gd name="T4" fmla="*/ 0 w 296"/>
                    <a:gd name="T5" fmla="*/ 0 h 45"/>
                    <a:gd name="T6" fmla="*/ 0 w 296"/>
                    <a:gd name="T7" fmla="*/ 1 h 45"/>
                    <a:gd name="T8" fmla="*/ 148 w 296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5"/>
                    <a:gd name="T17" fmla="*/ 296 w 29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5">
                      <a:moveTo>
                        <a:pt x="296" y="45"/>
                      </a:moveTo>
                      <a:lnTo>
                        <a:pt x="295" y="4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4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0" name="Freeform 1468"/>
                <p:cNvSpPr>
                  <a:spLocks/>
                </p:cNvSpPr>
                <p:nvPr/>
              </p:nvSpPr>
              <p:spPr bwMode="auto">
                <a:xfrm>
                  <a:off x="3610" y="1631"/>
                  <a:ext cx="151" cy="28"/>
                </a:xfrm>
                <a:custGeom>
                  <a:avLst/>
                  <a:gdLst>
                    <a:gd name="T0" fmla="*/ 151 w 303"/>
                    <a:gd name="T1" fmla="*/ 28 h 55"/>
                    <a:gd name="T2" fmla="*/ 148 w 303"/>
                    <a:gd name="T3" fmla="*/ 22 h 55"/>
                    <a:gd name="T4" fmla="*/ 0 w 303"/>
                    <a:gd name="T5" fmla="*/ 0 h 55"/>
                    <a:gd name="T6" fmla="*/ 4 w 303"/>
                    <a:gd name="T7" fmla="*/ 7 h 55"/>
                    <a:gd name="T8" fmla="*/ 151 w 303"/>
                    <a:gd name="T9" fmla="*/ 28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3"/>
                    <a:gd name="T16" fmla="*/ 0 h 55"/>
                    <a:gd name="T17" fmla="*/ 303 w 303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3" h="55">
                      <a:moveTo>
                        <a:pt x="303" y="5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8" y="13"/>
                      </a:lnTo>
                      <a:lnTo>
                        <a:pt x="303" y="5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1" name="Freeform 1469"/>
                <p:cNvSpPr>
                  <a:spLocks/>
                </p:cNvSpPr>
                <p:nvPr/>
              </p:nvSpPr>
              <p:spPr bwMode="auto">
                <a:xfrm>
                  <a:off x="3613" y="1636"/>
                  <a:ext cx="148" cy="23"/>
                </a:xfrm>
                <a:custGeom>
                  <a:avLst/>
                  <a:gdLst>
                    <a:gd name="T0" fmla="*/ 148 w 296"/>
                    <a:gd name="T1" fmla="*/ 23 h 45"/>
                    <a:gd name="T2" fmla="*/ 147 w 296"/>
                    <a:gd name="T3" fmla="*/ 21 h 45"/>
                    <a:gd name="T4" fmla="*/ 0 w 296"/>
                    <a:gd name="T5" fmla="*/ 0 h 45"/>
                    <a:gd name="T6" fmla="*/ 1 w 296"/>
                    <a:gd name="T7" fmla="*/ 2 h 45"/>
                    <a:gd name="T8" fmla="*/ 148 w 296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5"/>
                    <a:gd name="T17" fmla="*/ 296 w 29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5">
                      <a:moveTo>
                        <a:pt x="296" y="45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2" name="Freeform 1470"/>
                <p:cNvSpPr>
                  <a:spLocks/>
                </p:cNvSpPr>
                <p:nvPr/>
              </p:nvSpPr>
              <p:spPr bwMode="auto">
                <a:xfrm>
                  <a:off x="3612" y="1635"/>
                  <a:ext cx="148" cy="22"/>
                </a:xfrm>
                <a:custGeom>
                  <a:avLst/>
                  <a:gdLst>
                    <a:gd name="T0" fmla="*/ 148 w 298"/>
                    <a:gd name="T1" fmla="*/ 22 h 44"/>
                    <a:gd name="T2" fmla="*/ 147 w 298"/>
                    <a:gd name="T3" fmla="*/ 21 h 44"/>
                    <a:gd name="T4" fmla="*/ 0 w 298"/>
                    <a:gd name="T5" fmla="*/ 0 h 44"/>
                    <a:gd name="T6" fmla="*/ 2 w 298"/>
                    <a:gd name="T7" fmla="*/ 1 h 44"/>
                    <a:gd name="T8" fmla="*/ 148 w 298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4"/>
                    <a:gd name="T17" fmla="*/ 298 w 298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4">
                      <a:moveTo>
                        <a:pt x="298" y="44"/>
                      </a:moveTo>
                      <a:lnTo>
                        <a:pt x="296" y="41"/>
                      </a:lnTo>
                      <a:lnTo>
                        <a:pt x="0" y="0"/>
                      </a:lnTo>
                      <a:lnTo>
                        <a:pt x="4" y="3"/>
                      </a:lnTo>
                      <a:lnTo>
                        <a:pt x="298" y="44"/>
                      </a:lnTo>
                      <a:close/>
                    </a:path>
                  </a:pathLst>
                </a:custGeom>
                <a:solidFill>
                  <a:srgbClr val="D16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3" name="Freeform 1471"/>
                <p:cNvSpPr>
                  <a:spLocks/>
                </p:cNvSpPr>
                <p:nvPr/>
              </p:nvSpPr>
              <p:spPr bwMode="auto">
                <a:xfrm>
                  <a:off x="3611" y="1633"/>
                  <a:ext cx="149" cy="23"/>
                </a:xfrm>
                <a:custGeom>
                  <a:avLst/>
                  <a:gdLst>
                    <a:gd name="T0" fmla="*/ 149 w 297"/>
                    <a:gd name="T1" fmla="*/ 23 h 45"/>
                    <a:gd name="T2" fmla="*/ 148 w 297"/>
                    <a:gd name="T3" fmla="*/ 22 h 45"/>
                    <a:gd name="T4" fmla="*/ 0 w 297"/>
                    <a:gd name="T5" fmla="*/ 0 h 45"/>
                    <a:gd name="T6" fmla="*/ 1 w 297"/>
                    <a:gd name="T7" fmla="*/ 2 h 45"/>
                    <a:gd name="T8" fmla="*/ 149 w 297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5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1" y="4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CF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4" name="Freeform 1472"/>
                <p:cNvSpPr>
                  <a:spLocks/>
                </p:cNvSpPr>
                <p:nvPr/>
              </p:nvSpPr>
              <p:spPr bwMode="auto">
                <a:xfrm>
                  <a:off x="3610" y="1631"/>
                  <a:ext cx="149" cy="24"/>
                </a:xfrm>
                <a:custGeom>
                  <a:avLst/>
                  <a:gdLst>
                    <a:gd name="T0" fmla="*/ 149 w 298"/>
                    <a:gd name="T1" fmla="*/ 24 h 46"/>
                    <a:gd name="T2" fmla="*/ 148 w 298"/>
                    <a:gd name="T3" fmla="*/ 22 h 46"/>
                    <a:gd name="T4" fmla="*/ 0 w 298"/>
                    <a:gd name="T5" fmla="*/ 0 h 46"/>
                    <a:gd name="T6" fmla="*/ 1 w 298"/>
                    <a:gd name="T7" fmla="*/ 2 h 46"/>
                    <a:gd name="T8" fmla="*/ 149 w 298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6"/>
                    <a:gd name="T17" fmla="*/ 298 w 298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6">
                      <a:moveTo>
                        <a:pt x="298" y="46"/>
                      </a:moveTo>
                      <a:lnTo>
                        <a:pt x="296" y="43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98" y="46"/>
                      </a:lnTo>
                      <a:close/>
                    </a:path>
                  </a:pathLst>
                </a:custGeom>
                <a:solidFill>
                  <a:srgbClr val="CD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5" name="Freeform 1473"/>
                <p:cNvSpPr>
                  <a:spLocks/>
                </p:cNvSpPr>
                <p:nvPr/>
              </p:nvSpPr>
              <p:spPr bwMode="auto">
                <a:xfrm>
                  <a:off x="3606" y="1626"/>
                  <a:ext cx="152" cy="27"/>
                </a:xfrm>
                <a:custGeom>
                  <a:avLst/>
                  <a:gdLst>
                    <a:gd name="T0" fmla="*/ 152 w 304"/>
                    <a:gd name="T1" fmla="*/ 27 h 53"/>
                    <a:gd name="T2" fmla="*/ 148 w 304"/>
                    <a:gd name="T3" fmla="*/ 21 h 53"/>
                    <a:gd name="T4" fmla="*/ 0 w 304"/>
                    <a:gd name="T5" fmla="*/ 0 h 53"/>
                    <a:gd name="T6" fmla="*/ 4 w 304"/>
                    <a:gd name="T7" fmla="*/ 5 h 53"/>
                    <a:gd name="T8" fmla="*/ 152 w 304"/>
                    <a:gd name="T9" fmla="*/ 27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4"/>
                    <a:gd name="T16" fmla="*/ 0 h 53"/>
                    <a:gd name="T17" fmla="*/ 304 w 304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4" h="53">
                      <a:moveTo>
                        <a:pt x="304" y="53"/>
                      </a:moveTo>
                      <a:lnTo>
                        <a:pt x="296" y="41"/>
                      </a:lnTo>
                      <a:lnTo>
                        <a:pt x="0" y="0"/>
                      </a:lnTo>
                      <a:lnTo>
                        <a:pt x="8" y="10"/>
                      </a:lnTo>
                      <a:lnTo>
                        <a:pt x="304" y="5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6" name="Freeform 1474"/>
                <p:cNvSpPr>
                  <a:spLocks/>
                </p:cNvSpPr>
                <p:nvPr/>
              </p:nvSpPr>
              <p:spPr bwMode="auto">
                <a:xfrm>
                  <a:off x="3609" y="1631"/>
                  <a:ext cx="149" cy="22"/>
                </a:xfrm>
                <a:custGeom>
                  <a:avLst/>
                  <a:gdLst>
                    <a:gd name="T0" fmla="*/ 149 w 298"/>
                    <a:gd name="T1" fmla="*/ 22 h 45"/>
                    <a:gd name="T2" fmla="*/ 148 w 298"/>
                    <a:gd name="T3" fmla="*/ 21 h 45"/>
                    <a:gd name="T4" fmla="*/ 0 w 298"/>
                    <a:gd name="T5" fmla="*/ 0 h 45"/>
                    <a:gd name="T6" fmla="*/ 1 w 298"/>
                    <a:gd name="T7" fmla="*/ 1 h 45"/>
                    <a:gd name="T8" fmla="*/ 149 w 298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5"/>
                    <a:gd name="T17" fmla="*/ 298 w 298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5">
                      <a:moveTo>
                        <a:pt x="298" y="45"/>
                      </a:moveTo>
                      <a:lnTo>
                        <a:pt x="295" y="42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7" name="Freeform 1475"/>
                <p:cNvSpPr>
                  <a:spLocks/>
                </p:cNvSpPr>
                <p:nvPr/>
              </p:nvSpPr>
              <p:spPr bwMode="auto">
                <a:xfrm>
                  <a:off x="3608" y="1629"/>
                  <a:ext cx="148" cy="22"/>
                </a:xfrm>
                <a:custGeom>
                  <a:avLst/>
                  <a:gdLst>
                    <a:gd name="T0" fmla="*/ 148 w 296"/>
                    <a:gd name="T1" fmla="*/ 22 h 45"/>
                    <a:gd name="T2" fmla="*/ 147 w 296"/>
                    <a:gd name="T3" fmla="*/ 20 h 45"/>
                    <a:gd name="T4" fmla="*/ 0 w 296"/>
                    <a:gd name="T5" fmla="*/ 0 h 45"/>
                    <a:gd name="T6" fmla="*/ 1 w 296"/>
                    <a:gd name="T7" fmla="*/ 1 h 45"/>
                    <a:gd name="T8" fmla="*/ 148 w 296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5"/>
                    <a:gd name="T17" fmla="*/ 296 w 29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5">
                      <a:moveTo>
                        <a:pt x="296" y="45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CA6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8" name="Freeform 1476"/>
                <p:cNvSpPr>
                  <a:spLocks/>
                </p:cNvSpPr>
                <p:nvPr/>
              </p:nvSpPr>
              <p:spPr bwMode="auto">
                <a:xfrm>
                  <a:off x="3607" y="1627"/>
                  <a:ext cx="148" cy="23"/>
                </a:xfrm>
                <a:custGeom>
                  <a:avLst/>
                  <a:gdLst>
                    <a:gd name="T0" fmla="*/ 148 w 297"/>
                    <a:gd name="T1" fmla="*/ 23 h 44"/>
                    <a:gd name="T2" fmla="*/ 147 w 297"/>
                    <a:gd name="T3" fmla="*/ 22 h 44"/>
                    <a:gd name="T4" fmla="*/ 0 w 297"/>
                    <a:gd name="T5" fmla="*/ 0 h 44"/>
                    <a:gd name="T6" fmla="*/ 1 w 297"/>
                    <a:gd name="T7" fmla="*/ 2 h 44"/>
                    <a:gd name="T8" fmla="*/ 148 w 297"/>
                    <a:gd name="T9" fmla="*/ 23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4"/>
                    <a:gd name="T17" fmla="*/ 297 w 297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4">
                      <a:moveTo>
                        <a:pt x="297" y="44"/>
                      </a:moveTo>
                      <a:lnTo>
                        <a:pt x="295" y="43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297" y="44"/>
                      </a:lnTo>
                      <a:close/>
                    </a:path>
                  </a:pathLst>
                </a:custGeom>
                <a:solidFill>
                  <a:srgbClr val="C86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89" name="Freeform 1477"/>
                <p:cNvSpPr>
                  <a:spLocks/>
                </p:cNvSpPr>
                <p:nvPr/>
              </p:nvSpPr>
              <p:spPr bwMode="auto">
                <a:xfrm>
                  <a:off x="3606" y="1626"/>
                  <a:ext cx="149" cy="23"/>
                </a:xfrm>
                <a:custGeom>
                  <a:avLst/>
                  <a:gdLst>
                    <a:gd name="T0" fmla="*/ 149 w 297"/>
                    <a:gd name="T1" fmla="*/ 23 h 45"/>
                    <a:gd name="T2" fmla="*/ 148 w 297"/>
                    <a:gd name="T3" fmla="*/ 21 h 45"/>
                    <a:gd name="T4" fmla="*/ 0 w 297"/>
                    <a:gd name="T5" fmla="*/ 0 h 45"/>
                    <a:gd name="T6" fmla="*/ 1 w 297"/>
                    <a:gd name="T7" fmla="*/ 1 h 45"/>
                    <a:gd name="T8" fmla="*/ 149 w 297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5"/>
                      </a:moveTo>
                      <a:lnTo>
                        <a:pt x="296" y="41"/>
                      </a:ln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C6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0" name="Freeform 1478"/>
                <p:cNvSpPr>
                  <a:spLocks/>
                </p:cNvSpPr>
                <p:nvPr/>
              </p:nvSpPr>
              <p:spPr bwMode="auto">
                <a:xfrm>
                  <a:off x="3602" y="1621"/>
                  <a:ext cx="152" cy="26"/>
                </a:xfrm>
                <a:custGeom>
                  <a:avLst/>
                  <a:gdLst>
                    <a:gd name="T0" fmla="*/ 152 w 304"/>
                    <a:gd name="T1" fmla="*/ 26 h 51"/>
                    <a:gd name="T2" fmla="*/ 147 w 304"/>
                    <a:gd name="T3" fmla="*/ 21 h 51"/>
                    <a:gd name="T4" fmla="*/ 0 w 304"/>
                    <a:gd name="T5" fmla="*/ 0 h 51"/>
                    <a:gd name="T6" fmla="*/ 4 w 304"/>
                    <a:gd name="T7" fmla="*/ 5 h 51"/>
                    <a:gd name="T8" fmla="*/ 152 w 304"/>
                    <a:gd name="T9" fmla="*/ 26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4"/>
                    <a:gd name="T16" fmla="*/ 0 h 51"/>
                    <a:gd name="T17" fmla="*/ 304 w 304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4" h="51">
                      <a:moveTo>
                        <a:pt x="304" y="51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8" y="10"/>
                      </a:lnTo>
                      <a:lnTo>
                        <a:pt x="304" y="51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1" name="Freeform 1479"/>
                <p:cNvSpPr>
                  <a:spLocks/>
                </p:cNvSpPr>
                <p:nvPr/>
              </p:nvSpPr>
              <p:spPr bwMode="auto">
                <a:xfrm>
                  <a:off x="3604" y="1625"/>
                  <a:ext cx="150" cy="22"/>
                </a:xfrm>
                <a:custGeom>
                  <a:avLst/>
                  <a:gdLst>
                    <a:gd name="T0" fmla="*/ 150 w 299"/>
                    <a:gd name="T1" fmla="*/ 22 h 44"/>
                    <a:gd name="T2" fmla="*/ 148 w 299"/>
                    <a:gd name="T3" fmla="*/ 21 h 44"/>
                    <a:gd name="T4" fmla="*/ 0 w 299"/>
                    <a:gd name="T5" fmla="*/ 0 h 44"/>
                    <a:gd name="T6" fmla="*/ 2 w 299"/>
                    <a:gd name="T7" fmla="*/ 1 h 44"/>
                    <a:gd name="T8" fmla="*/ 150 w 299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4"/>
                    <a:gd name="T17" fmla="*/ 299 w 299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4">
                      <a:moveTo>
                        <a:pt x="299" y="44"/>
                      </a:moveTo>
                      <a:lnTo>
                        <a:pt x="295" y="41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299" y="44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2" name="Freeform 1480"/>
                <p:cNvSpPr>
                  <a:spLocks/>
                </p:cNvSpPr>
                <p:nvPr/>
              </p:nvSpPr>
              <p:spPr bwMode="auto">
                <a:xfrm>
                  <a:off x="3603" y="1623"/>
                  <a:ext cx="149" cy="23"/>
                </a:xfrm>
                <a:custGeom>
                  <a:avLst/>
                  <a:gdLst>
                    <a:gd name="T0" fmla="*/ 149 w 299"/>
                    <a:gd name="T1" fmla="*/ 23 h 45"/>
                    <a:gd name="T2" fmla="*/ 148 w 299"/>
                    <a:gd name="T3" fmla="*/ 21 h 45"/>
                    <a:gd name="T4" fmla="*/ 0 w 299"/>
                    <a:gd name="T5" fmla="*/ 0 h 45"/>
                    <a:gd name="T6" fmla="*/ 2 w 299"/>
                    <a:gd name="T7" fmla="*/ 2 h 45"/>
                    <a:gd name="T8" fmla="*/ 149 w 299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5"/>
                    <a:gd name="T17" fmla="*/ 299 w 299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5">
                      <a:moveTo>
                        <a:pt x="299" y="45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299" y="45"/>
                      </a:lnTo>
                      <a:close/>
                    </a:path>
                  </a:pathLst>
                </a:custGeom>
                <a:solidFill>
                  <a:srgbClr val="C16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3" name="Freeform 1481"/>
                <p:cNvSpPr>
                  <a:spLocks/>
                </p:cNvSpPr>
                <p:nvPr/>
              </p:nvSpPr>
              <p:spPr bwMode="auto">
                <a:xfrm>
                  <a:off x="3602" y="1621"/>
                  <a:ext cx="148" cy="23"/>
                </a:xfrm>
                <a:custGeom>
                  <a:avLst/>
                  <a:gdLst>
                    <a:gd name="T0" fmla="*/ 148 w 297"/>
                    <a:gd name="T1" fmla="*/ 23 h 45"/>
                    <a:gd name="T2" fmla="*/ 147 w 297"/>
                    <a:gd name="T3" fmla="*/ 21 h 45"/>
                    <a:gd name="T4" fmla="*/ 0 w 297"/>
                    <a:gd name="T5" fmla="*/ 0 h 45"/>
                    <a:gd name="T6" fmla="*/ 0 w 297"/>
                    <a:gd name="T7" fmla="*/ 2 h 45"/>
                    <a:gd name="T8" fmla="*/ 148 w 297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5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BE5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4" name="Freeform 1482"/>
                <p:cNvSpPr>
                  <a:spLocks/>
                </p:cNvSpPr>
                <p:nvPr/>
              </p:nvSpPr>
              <p:spPr bwMode="auto">
                <a:xfrm>
                  <a:off x="3597" y="1617"/>
                  <a:ext cx="152" cy="25"/>
                </a:xfrm>
                <a:custGeom>
                  <a:avLst/>
                  <a:gdLst>
                    <a:gd name="T0" fmla="*/ 152 w 304"/>
                    <a:gd name="T1" fmla="*/ 25 h 49"/>
                    <a:gd name="T2" fmla="*/ 147 w 304"/>
                    <a:gd name="T3" fmla="*/ 21 h 49"/>
                    <a:gd name="T4" fmla="*/ 0 w 304"/>
                    <a:gd name="T5" fmla="*/ 0 h 49"/>
                    <a:gd name="T6" fmla="*/ 5 w 304"/>
                    <a:gd name="T7" fmla="*/ 4 h 49"/>
                    <a:gd name="T8" fmla="*/ 152 w 304"/>
                    <a:gd name="T9" fmla="*/ 25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4"/>
                    <a:gd name="T16" fmla="*/ 0 h 49"/>
                    <a:gd name="T17" fmla="*/ 304 w 304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4" h="49">
                      <a:moveTo>
                        <a:pt x="304" y="49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10" y="8"/>
                      </a:lnTo>
                      <a:lnTo>
                        <a:pt x="304" y="49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5" name="Freeform 1483"/>
                <p:cNvSpPr>
                  <a:spLocks/>
                </p:cNvSpPr>
                <p:nvPr/>
              </p:nvSpPr>
              <p:spPr bwMode="auto">
                <a:xfrm>
                  <a:off x="3599" y="1620"/>
                  <a:ext cx="150" cy="22"/>
                </a:xfrm>
                <a:custGeom>
                  <a:avLst/>
                  <a:gdLst>
                    <a:gd name="T0" fmla="*/ 150 w 299"/>
                    <a:gd name="T1" fmla="*/ 22 h 44"/>
                    <a:gd name="T2" fmla="*/ 147 w 299"/>
                    <a:gd name="T3" fmla="*/ 21 h 44"/>
                    <a:gd name="T4" fmla="*/ 0 w 299"/>
                    <a:gd name="T5" fmla="*/ 0 h 44"/>
                    <a:gd name="T6" fmla="*/ 3 w 299"/>
                    <a:gd name="T7" fmla="*/ 1 h 44"/>
                    <a:gd name="T8" fmla="*/ 150 w 299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4"/>
                    <a:gd name="T17" fmla="*/ 299 w 299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4">
                      <a:moveTo>
                        <a:pt x="299" y="44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5" y="3"/>
                      </a:lnTo>
                      <a:lnTo>
                        <a:pt x="299" y="44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6" name="Freeform 1484"/>
                <p:cNvSpPr>
                  <a:spLocks/>
                </p:cNvSpPr>
                <p:nvPr/>
              </p:nvSpPr>
              <p:spPr bwMode="auto">
                <a:xfrm>
                  <a:off x="3597" y="1617"/>
                  <a:ext cx="149" cy="24"/>
                </a:xfrm>
                <a:custGeom>
                  <a:avLst/>
                  <a:gdLst>
                    <a:gd name="T0" fmla="*/ 149 w 299"/>
                    <a:gd name="T1" fmla="*/ 24 h 46"/>
                    <a:gd name="T2" fmla="*/ 147 w 299"/>
                    <a:gd name="T3" fmla="*/ 21 h 46"/>
                    <a:gd name="T4" fmla="*/ 0 w 299"/>
                    <a:gd name="T5" fmla="*/ 0 h 46"/>
                    <a:gd name="T6" fmla="*/ 2 w 299"/>
                    <a:gd name="T7" fmla="*/ 3 h 46"/>
                    <a:gd name="T8" fmla="*/ 149 w 299"/>
                    <a:gd name="T9" fmla="*/ 24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6"/>
                    <a:gd name="T17" fmla="*/ 299 w 299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6">
                      <a:moveTo>
                        <a:pt x="299" y="46"/>
                      </a:moveTo>
                      <a:lnTo>
                        <a:pt x="294" y="41"/>
                      </a:lnTo>
                      <a:lnTo>
                        <a:pt x="0" y="0"/>
                      </a:lnTo>
                      <a:lnTo>
                        <a:pt x="5" y="5"/>
                      </a:lnTo>
                      <a:lnTo>
                        <a:pt x="299" y="46"/>
                      </a:lnTo>
                      <a:close/>
                    </a:path>
                  </a:pathLst>
                </a:custGeom>
                <a:solidFill>
                  <a:srgbClr val="B65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7" name="Freeform 1485"/>
                <p:cNvSpPr>
                  <a:spLocks/>
                </p:cNvSpPr>
                <p:nvPr/>
              </p:nvSpPr>
              <p:spPr bwMode="auto">
                <a:xfrm>
                  <a:off x="3591" y="1614"/>
                  <a:ext cx="153" cy="24"/>
                </a:xfrm>
                <a:custGeom>
                  <a:avLst/>
                  <a:gdLst>
                    <a:gd name="T0" fmla="*/ 153 w 306"/>
                    <a:gd name="T1" fmla="*/ 24 h 48"/>
                    <a:gd name="T2" fmla="*/ 148 w 306"/>
                    <a:gd name="T3" fmla="*/ 21 h 48"/>
                    <a:gd name="T4" fmla="*/ 0 w 306"/>
                    <a:gd name="T5" fmla="*/ 0 h 48"/>
                    <a:gd name="T6" fmla="*/ 6 w 306"/>
                    <a:gd name="T7" fmla="*/ 3 h 48"/>
                    <a:gd name="T8" fmla="*/ 153 w 306"/>
                    <a:gd name="T9" fmla="*/ 24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48"/>
                    <a:gd name="T17" fmla="*/ 306 w 30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48">
                      <a:moveTo>
                        <a:pt x="306" y="48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12" y="7"/>
                      </a:lnTo>
                      <a:lnTo>
                        <a:pt x="306" y="48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8" name="Freeform 1486"/>
                <p:cNvSpPr>
                  <a:spLocks/>
                </p:cNvSpPr>
                <p:nvPr/>
              </p:nvSpPr>
              <p:spPr bwMode="auto">
                <a:xfrm>
                  <a:off x="3594" y="1616"/>
                  <a:ext cx="150" cy="22"/>
                </a:xfrm>
                <a:custGeom>
                  <a:avLst/>
                  <a:gdLst>
                    <a:gd name="T0" fmla="*/ 150 w 299"/>
                    <a:gd name="T1" fmla="*/ 22 h 45"/>
                    <a:gd name="T2" fmla="*/ 147 w 299"/>
                    <a:gd name="T3" fmla="*/ 21 h 45"/>
                    <a:gd name="T4" fmla="*/ 0 w 299"/>
                    <a:gd name="T5" fmla="*/ 0 h 45"/>
                    <a:gd name="T6" fmla="*/ 3 w 299"/>
                    <a:gd name="T7" fmla="*/ 2 h 45"/>
                    <a:gd name="T8" fmla="*/ 150 w 299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5"/>
                    <a:gd name="T17" fmla="*/ 299 w 299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5">
                      <a:moveTo>
                        <a:pt x="299" y="45"/>
                      </a:moveTo>
                      <a:lnTo>
                        <a:pt x="294" y="42"/>
                      </a:lnTo>
                      <a:lnTo>
                        <a:pt x="0" y="0"/>
                      </a:lnTo>
                      <a:lnTo>
                        <a:pt x="5" y="4"/>
                      </a:lnTo>
                      <a:lnTo>
                        <a:pt x="299" y="45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299" name="Freeform 1487"/>
                <p:cNvSpPr>
                  <a:spLocks/>
                </p:cNvSpPr>
                <p:nvPr/>
              </p:nvSpPr>
              <p:spPr bwMode="auto">
                <a:xfrm>
                  <a:off x="3591" y="1614"/>
                  <a:ext cx="150" cy="22"/>
                </a:xfrm>
                <a:custGeom>
                  <a:avLst/>
                  <a:gdLst>
                    <a:gd name="T0" fmla="*/ 150 w 301"/>
                    <a:gd name="T1" fmla="*/ 22 h 45"/>
                    <a:gd name="T2" fmla="*/ 148 w 301"/>
                    <a:gd name="T3" fmla="*/ 21 h 45"/>
                    <a:gd name="T4" fmla="*/ 0 w 301"/>
                    <a:gd name="T5" fmla="*/ 0 h 45"/>
                    <a:gd name="T6" fmla="*/ 3 w 301"/>
                    <a:gd name="T7" fmla="*/ 1 h 45"/>
                    <a:gd name="T8" fmla="*/ 150 w 301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45"/>
                    <a:gd name="T17" fmla="*/ 301 w 301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45">
                      <a:moveTo>
                        <a:pt x="301" y="45"/>
                      </a:moveTo>
                      <a:lnTo>
                        <a:pt x="296" y="42"/>
                      </a:lnTo>
                      <a:lnTo>
                        <a:pt x="0" y="0"/>
                      </a:lnTo>
                      <a:lnTo>
                        <a:pt x="7" y="3"/>
                      </a:lnTo>
                      <a:lnTo>
                        <a:pt x="301" y="45"/>
                      </a:lnTo>
                      <a:close/>
                    </a:path>
                  </a:pathLst>
                </a:custGeom>
                <a:solidFill>
                  <a:srgbClr val="AD5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0" name="Freeform 1488"/>
                <p:cNvSpPr>
                  <a:spLocks/>
                </p:cNvSpPr>
                <p:nvPr/>
              </p:nvSpPr>
              <p:spPr bwMode="auto">
                <a:xfrm>
                  <a:off x="3586" y="1612"/>
                  <a:ext cx="153" cy="23"/>
                </a:xfrm>
                <a:custGeom>
                  <a:avLst/>
                  <a:gdLst>
                    <a:gd name="T0" fmla="*/ 153 w 306"/>
                    <a:gd name="T1" fmla="*/ 23 h 45"/>
                    <a:gd name="T2" fmla="*/ 147 w 306"/>
                    <a:gd name="T3" fmla="*/ 20 h 45"/>
                    <a:gd name="T4" fmla="*/ 0 w 306"/>
                    <a:gd name="T5" fmla="*/ 0 h 45"/>
                    <a:gd name="T6" fmla="*/ 5 w 306"/>
                    <a:gd name="T7" fmla="*/ 2 h 45"/>
                    <a:gd name="T8" fmla="*/ 153 w 306"/>
                    <a:gd name="T9" fmla="*/ 23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45"/>
                    <a:gd name="T17" fmla="*/ 306 w 30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45">
                      <a:moveTo>
                        <a:pt x="306" y="45"/>
                      </a:moveTo>
                      <a:lnTo>
                        <a:pt x="294" y="40"/>
                      </a:lnTo>
                      <a:lnTo>
                        <a:pt x="0" y="0"/>
                      </a:lnTo>
                      <a:lnTo>
                        <a:pt x="10" y="3"/>
                      </a:lnTo>
                      <a:lnTo>
                        <a:pt x="306" y="45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1" name="Freeform 1489"/>
                <p:cNvSpPr>
                  <a:spLocks/>
                </p:cNvSpPr>
                <p:nvPr/>
              </p:nvSpPr>
              <p:spPr bwMode="auto">
                <a:xfrm>
                  <a:off x="3580" y="1611"/>
                  <a:ext cx="153" cy="21"/>
                </a:xfrm>
                <a:custGeom>
                  <a:avLst/>
                  <a:gdLst>
                    <a:gd name="T0" fmla="*/ 153 w 306"/>
                    <a:gd name="T1" fmla="*/ 21 h 44"/>
                    <a:gd name="T2" fmla="*/ 148 w 306"/>
                    <a:gd name="T3" fmla="*/ 19 h 44"/>
                    <a:gd name="T4" fmla="*/ 0 w 306"/>
                    <a:gd name="T5" fmla="*/ 0 h 44"/>
                    <a:gd name="T6" fmla="*/ 6 w 306"/>
                    <a:gd name="T7" fmla="*/ 2 h 44"/>
                    <a:gd name="T8" fmla="*/ 153 w 306"/>
                    <a:gd name="T9" fmla="*/ 21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44"/>
                    <a:gd name="T17" fmla="*/ 306 w 306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44">
                      <a:moveTo>
                        <a:pt x="306" y="44"/>
                      </a:moveTo>
                      <a:lnTo>
                        <a:pt x="296" y="40"/>
                      </a:lnTo>
                      <a:lnTo>
                        <a:pt x="0" y="0"/>
                      </a:lnTo>
                      <a:lnTo>
                        <a:pt x="12" y="4"/>
                      </a:lnTo>
                      <a:lnTo>
                        <a:pt x="306" y="44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2" name="Freeform 1490"/>
                <p:cNvSpPr>
                  <a:spLocks/>
                </p:cNvSpPr>
                <p:nvPr/>
              </p:nvSpPr>
              <p:spPr bwMode="auto">
                <a:xfrm>
                  <a:off x="3562" y="1610"/>
                  <a:ext cx="154" cy="22"/>
                </a:xfrm>
                <a:custGeom>
                  <a:avLst/>
                  <a:gdLst>
                    <a:gd name="T0" fmla="*/ 154 w 307"/>
                    <a:gd name="T1" fmla="*/ 20 h 45"/>
                    <a:gd name="T2" fmla="*/ 148 w 307"/>
                    <a:gd name="T3" fmla="*/ 22 h 45"/>
                    <a:gd name="T4" fmla="*/ 0 w 307"/>
                    <a:gd name="T5" fmla="*/ 1 h 45"/>
                    <a:gd name="T6" fmla="*/ 6 w 307"/>
                    <a:gd name="T7" fmla="*/ 0 h 45"/>
                    <a:gd name="T8" fmla="*/ 154 w 307"/>
                    <a:gd name="T9" fmla="*/ 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7"/>
                    <a:gd name="T16" fmla="*/ 0 h 45"/>
                    <a:gd name="T17" fmla="*/ 307 w 30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7" h="45">
                      <a:moveTo>
                        <a:pt x="307" y="41"/>
                      </a:moveTo>
                      <a:lnTo>
                        <a:pt x="296" y="45"/>
                      </a:lnTo>
                      <a:lnTo>
                        <a:pt x="0" y="3"/>
                      </a:lnTo>
                      <a:lnTo>
                        <a:pt x="11" y="0"/>
                      </a:lnTo>
                      <a:lnTo>
                        <a:pt x="307" y="41"/>
                      </a:lnTo>
                      <a:close/>
                    </a:path>
                  </a:pathLst>
                </a:custGeom>
                <a:solidFill>
                  <a:srgbClr val="793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3" name="Freeform 1491"/>
                <p:cNvSpPr>
                  <a:spLocks/>
                </p:cNvSpPr>
                <p:nvPr/>
              </p:nvSpPr>
              <p:spPr bwMode="auto">
                <a:xfrm>
                  <a:off x="3556" y="1612"/>
                  <a:ext cx="154" cy="22"/>
                </a:xfrm>
                <a:custGeom>
                  <a:avLst/>
                  <a:gdLst>
                    <a:gd name="T0" fmla="*/ 154 w 308"/>
                    <a:gd name="T1" fmla="*/ 21 h 45"/>
                    <a:gd name="T2" fmla="*/ 147 w 308"/>
                    <a:gd name="T3" fmla="*/ 22 h 45"/>
                    <a:gd name="T4" fmla="*/ 0 w 308"/>
                    <a:gd name="T5" fmla="*/ 1 h 45"/>
                    <a:gd name="T6" fmla="*/ 6 w 308"/>
                    <a:gd name="T7" fmla="*/ 0 h 45"/>
                    <a:gd name="T8" fmla="*/ 154 w 308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8"/>
                    <a:gd name="T16" fmla="*/ 0 h 45"/>
                    <a:gd name="T17" fmla="*/ 308 w 308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8" h="45">
                      <a:moveTo>
                        <a:pt x="308" y="42"/>
                      </a:moveTo>
                      <a:lnTo>
                        <a:pt x="294" y="45"/>
                      </a:lnTo>
                      <a:lnTo>
                        <a:pt x="0" y="3"/>
                      </a:lnTo>
                      <a:lnTo>
                        <a:pt x="12" y="0"/>
                      </a:lnTo>
                      <a:lnTo>
                        <a:pt x="308" y="42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4" name="Freeform 1492"/>
                <p:cNvSpPr>
                  <a:spLocks/>
                </p:cNvSpPr>
                <p:nvPr/>
              </p:nvSpPr>
              <p:spPr bwMode="auto">
                <a:xfrm>
                  <a:off x="3559" y="1612"/>
                  <a:ext cx="151" cy="21"/>
                </a:xfrm>
                <a:custGeom>
                  <a:avLst/>
                  <a:gdLst>
                    <a:gd name="T0" fmla="*/ 151 w 303"/>
                    <a:gd name="T1" fmla="*/ 21 h 43"/>
                    <a:gd name="T2" fmla="*/ 148 w 303"/>
                    <a:gd name="T3" fmla="*/ 21 h 43"/>
                    <a:gd name="T4" fmla="*/ 0 w 303"/>
                    <a:gd name="T5" fmla="*/ 1 h 43"/>
                    <a:gd name="T6" fmla="*/ 3 w 303"/>
                    <a:gd name="T7" fmla="*/ 0 h 43"/>
                    <a:gd name="T8" fmla="*/ 151 w 303"/>
                    <a:gd name="T9" fmla="*/ 21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3"/>
                    <a:gd name="T16" fmla="*/ 0 h 43"/>
                    <a:gd name="T17" fmla="*/ 303 w 303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3" h="43">
                      <a:moveTo>
                        <a:pt x="303" y="42"/>
                      </a:moveTo>
                      <a:lnTo>
                        <a:pt x="296" y="43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303" y="42"/>
                      </a:lnTo>
                      <a:close/>
                    </a:path>
                  </a:pathLst>
                </a:custGeom>
                <a:solidFill>
                  <a:srgbClr val="854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5" name="Freeform 1493"/>
                <p:cNvSpPr>
                  <a:spLocks/>
                </p:cNvSpPr>
                <p:nvPr/>
              </p:nvSpPr>
              <p:spPr bwMode="auto">
                <a:xfrm>
                  <a:off x="3556" y="1612"/>
                  <a:ext cx="150" cy="22"/>
                </a:xfrm>
                <a:custGeom>
                  <a:avLst/>
                  <a:gdLst>
                    <a:gd name="T0" fmla="*/ 150 w 301"/>
                    <a:gd name="T1" fmla="*/ 21 h 43"/>
                    <a:gd name="T2" fmla="*/ 147 w 301"/>
                    <a:gd name="T3" fmla="*/ 22 h 43"/>
                    <a:gd name="T4" fmla="*/ 0 w 301"/>
                    <a:gd name="T5" fmla="*/ 1 h 43"/>
                    <a:gd name="T6" fmla="*/ 2 w 301"/>
                    <a:gd name="T7" fmla="*/ 0 h 43"/>
                    <a:gd name="T8" fmla="*/ 150 w 301"/>
                    <a:gd name="T9" fmla="*/ 21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43"/>
                    <a:gd name="T17" fmla="*/ 301 w 301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43">
                      <a:moveTo>
                        <a:pt x="301" y="41"/>
                      </a:moveTo>
                      <a:lnTo>
                        <a:pt x="294" y="43"/>
                      </a:lnTo>
                      <a:lnTo>
                        <a:pt x="0" y="1"/>
                      </a:lnTo>
                      <a:lnTo>
                        <a:pt x="5" y="0"/>
                      </a:lnTo>
                      <a:lnTo>
                        <a:pt x="301" y="41"/>
                      </a:lnTo>
                      <a:close/>
                    </a:path>
                  </a:pathLst>
                </a:custGeom>
                <a:solidFill>
                  <a:srgbClr val="8B4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6" name="Freeform 1494"/>
                <p:cNvSpPr>
                  <a:spLocks/>
                </p:cNvSpPr>
                <p:nvPr/>
              </p:nvSpPr>
              <p:spPr bwMode="auto">
                <a:xfrm>
                  <a:off x="3550" y="1613"/>
                  <a:ext cx="153" cy="24"/>
                </a:xfrm>
                <a:custGeom>
                  <a:avLst/>
                  <a:gdLst>
                    <a:gd name="T0" fmla="*/ 153 w 305"/>
                    <a:gd name="T1" fmla="*/ 21 h 49"/>
                    <a:gd name="T2" fmla="*/ 147 w 305"/>
                    <a:gd name="T3" fmla="*/ 24 h 49"/>
                    <a:gd name="T4" fmla="*/ 0 w 305"/>
                    <a:gd name="T5" fmla="*/ 3 h 49"/>
                    <a:gd name="T6" fmla="*/ 6 w 305"/>
                    <a:gd name="T7" fmla="*/ 0 h 49"/>
                    <a:gd name="T8" fmla="*/ 153 w 305"/>
                    <a:gd name="T9" fmla="*/ 21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5"/>
                    <a:gd name="T16" fmla="*/ 0 h 49"/>
                    <a:gd name="T17" fmla="*/ 305 w 305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5" h="49">
                      <a:moveTo>
                        <a:pt x="305" y="42"/>
                      </a:moveTo>
                      <a:lnTo>
                        <a:pt x="294" y="49"/>
                      </a:lnTo>
                      <a:lnTo>
                        <a:pt x="0" y="7"/>
                      </a:lnTo>
                      <a:lnTo>
                        <a:pt x="11" y="0"/>
                      </a:lnTo>
                      <a:lnTo>
                        <a:pt x="305" y="42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7" name="Freeform 1495"/>
                <p:cNvSpPr>
                  <a:spLocks/>
                </p:cNvSpPr>
                <p:nvPr/>
              </p:nvSpPr>
              <p:spPr bwMode="auto">
                <a:xfrm>
                  <a:off x="3554" y="1613"/>
                  <a:ext cx="149" cy="23"/>
                </a:xfrm>
                <a:custGeom>
                  <a:avLst/>
                  <a:gdLst>
                    <a:gd name="T0" fmla="*/ 149 w 299"/>
                    <a:gd name="T1" fmla="*/ 21 h 45"/>
                    <a:gd name="T2" fmla="*/ 148 w 299"/>
                    <a:gd name="T3" fmla="*/ 23 h 45"/>
                    <a:gd name="T4" fmla="*/ 0 w 299"/>
                    <a:gd name="T5" fmla="*/ 2 h 45"/>
                    <a:gd name="T6" fmla="*/ 2 w 299"/>
                    <a:gd name="T7" fmla="*/ 0 h 45"/>
                    <a:gd name="T8" fmla="*/ 149 w 299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5"/>
                    <a:gd name="T17" fmla="*/ 299 w 299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5">
                      <a:moveTo>
                        <a:pt x="299" y="42"/>
                      </a:moveTo>
                      <a:lnTo>
                        <a:pt x="296" y="45"/>
                      </a:lnTo>
                      <a:lnTo>
                        <a:pt x="0" y="4"/>
                      </a:lnTo>
                      <a:lnTo>
                        <a:pt x="5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914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8" name="Freeform 1496"/>
                <p:cNvSpPr>
                  <a:spLocks/>
                </p:cNvSpPr>
                <p:nvPr/>
              </p:nvSpPr>
              <p:spPr bwMode="auto">
                <a:xfrm>
                  <a:off x="3552" y="1615"/>
                  <a:ext cx="149" cy="21"/>
                </a:xfrm>
                <a:custGeom>
                  <a:avLst/>
                  <a:gdLst>
                    <a:gd name="T0" fmla="*/ 149 w 299"/>
                    <a:gd name="T1" fmla="*/ 20 h 43"/>
                    <a:gd name="T2" fmla="*/ 148 w 299"/>
                    <a:gd name="T3" fmla="*/ 21 h 43"/>
                    <a:gd name="T4" fmla="*/ 0 w 299"/>
                    <a:gd name="T5" fmla="*/ 0 h 43"/>
                    <a:gd name="T6" fmla="*/ 1 w 299"/>
                    <a:gd name="T7" fmla="*/ 0 h 43"/>
                    <a:gd name="T8" fmla="*/ 149 w 299"/>
                    <a:gd name="T9" fmla="*/ 2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3"/>
                    <a:gd name="T17" fmla="*/ 299 w 299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3">
                      <a:moveTo>
                        <a:pt x="299" y="41"/>
                      </a:moveTo>
                      <a:lnTo>
                        <a:pt x="296" y="43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299" y="41"/>
                      </a:lnTo>
                      <a:close/>
                    </a:path>
                  </a:pathLst>
                </a:custGeom>
                <a:solidFill>
                  <a:srgbClr val="944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09" name="Freeform 1497"/>
                <p:cNvSpPr>
                  <a:spLocks/>
                </p:cNvSpPr>
                <p:nvPr/>
              </p:nvSpPr>
              <p:spPr bwMode="auto">
                <a:xfrm>
                  <a:off x="3550" y="1616"/>
                  <a:ext cx="150" cy="21"/>
                </a:xfrm>
                <a:custGeom>
                  <a:avLst/>
                  <a:gdLst>
                    <a:gd name="T0" fmla="*/ 150 w 299"/>
                    <a:gd name="T1" fmla="*/ 20 h 44"/>
                    <a:gd name="T2" fmla="*/ 147 w 299"/>
                    <a:gd name="T3" fmla="*/ 21 h 44"/>
                    <a:gd name="T4" fmla="*/ 0 w 299"/>
                    <a:gd name="T5" fmla="*/ 1 h 44"/>
                    <a:gd name="T6" fmla="*/ 2 w 299"/>
                    <a:gd name="T7" fmla="*/ 0 h 44"/>
                    <a:gd name="T8" fmla="*/ 150 w 299"/>
                    <a:gd name="T9" fmla="*/ 20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4"/>
                    <a:gd name="T17" fmla="*/ 299 w 299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4">
                      <a:moveTo>
                        <a:pt x="299" y="42"/>
                      </a:moveTo>
                      <a:lnTo>
                        <a:pt x="294" y="44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984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0" name="Freeform 1498"/>
                <p:cNvSpPr>
                  <a:spLocks/>
                </p:cNvSpPr>
                <p:nvPr/>
              </p:nvSpPr>
              <p:spPr bwMode="auto">
                <a:xfrm>
                  <a:off x="3544" y="1616"/>
                  <a:ext cx="153" cy="25"/>
                </a:xfrm>
                <a:custGeom>
                  <a:avLst/>
                  <a:gdLst>
                    <a:gd name="T0" fmla="*/ 153 w 306"/>
                    <a:gd name="T1" fmla="*/ 21 h 50"/>
                    <a:gd name="T2" fmla="*/ 148 w 306"/>
                    <a:gd name="T3" fmla="*/ 25 h 50"/>
                    <a:gd name="T4" fmla="*/ 0 w 306"/>
                    <a:gd name="T5" fmla="*/ 4 h 50"/>
                    <a:gd name="T6" fmla="*/ 6 w 306"/>
                    <a:gd name="T7" fmla="*/ 0 h 50"/>
                    <a:gd name="T8" fmla="*/ 153 w 306"/>
                    <a:gd name="T9" fmla="*/ 21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0"/>
                    <a:gd name="T17" fmla="*/ 306 w 306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0">
                      <a:moveTo>
                        <a:pt x="306" y="42"/>
                      </a:moveTo>
                      <a:lnTo>
                        <a:pt x="296" y="50"/>
                      </a:lnTo>
                      <a:lnTo>
                        <a:pt x="0" y="8"/>
                      </a:lnTo>
                      <a:lnTo>
                        <a:pt x="12" y="0"/>
                      </a:lnTo>
                      <a:lnTo>
                        <a:pt x="306" y="42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1" name="Freeform 1499"/>
                <p:cNvSpPr>
                  <a:spLocks/>
                </p:cNvSpPr>
                <p:nvPr/>
              </p:nvSpPr>
              <p:spPr bwMode="auto">
                <a:xfrm>
                  <a:off x="3549" y="1616"/>
                  <a:ext cx="148" cy="23"/>
                </a:xfrm>
                <a:custGeom>
                  <a:avLst/>
                  <a:gdLst>
                    <a:gd name="T0" fmla="*/ 148 w 298"/>
                    <a:gd name="T1" fmla="*/ 21 h 45"/>
                    <a:gd name="T2" fmla="*/ 146 w 298"/>
                    <a:gd name="T3" fmla="*/ 23 h 45"/>
                    <a:gd name="T4" fmla="*/ 0 w 298"/>
                    <a:gd name="T5" fmla="*/ 2 h 45"/>
                    <a:gd name="T6" fmla="*/ 2 w 298"/>
                    <a:gd name="T7" fmla="*/ 0 h 45"/>
                    <a:gd name="T8" fmla="*/ 148 w 298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5"/>
                    <a:gd name="T17" fmla="*/ 298 w 298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5">
                      <a:moveTo>
                        <a:pt x="298" y="42"/>
                      </a:moveTo>
                      <a:lnTo>
                        <a:pt x="294" y="45"/>
                      </a:lnTo>
                      <a:lnTo>
                        <a:pt x="0" y="3"/>
                      </a:lnTo>
                      <a:lnTo>
                        <a:pt x="4" y="0"/>
                      </a:lnTo>
                      <a:lnTo>
                        <a:pt x="298" y="42"/>
                      </a:lnTo>
                      <a:close/>
                    </a:path>
                  </a:pathLst>
                </a:custGeom>
                <a:solidFill>
                  <a:srgbClr val="9D4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2" name="Freeform 1500"/>
                <p:cNvSpPr>
                  <a:spLocks/>
                </p:cNvSpPr>
                <p:nvPr/>
              </p:nvSpPr>
              <p:spPr bwMode="auto">
                <a:xfrm>
                  <a:off x="3546" y="1618"/>
                  <a:ext cx="150" cy="22"/>
                </a:xfrm>
                <a:custGeom>
                  <a:avLst/>
                  <a:gdLst>
                    <a:gd name="T0" fmla="*/ 150 w 299"/>
                    <a:gd name="T1" fmla="*/ 21 h 44"/>
                    <a:gd name="T2" fmla="*/ 148 w 299"/>
                    <a:gd name="T3" fmla="*/ 22 h 44"/>
                    <a:gd name="T4" fmla="*/ 0 w 299"/>
                    <a:gd name="T5" fmla="*/ 1 h 44"/>
                    <a:gd name="T6" fmla="*/ 3 w 299"/>
                    <a:gd name="T7" fmla="*/ 0 h 44"/>
                    <a:gd name="T8" fmla="*/ 150 w 299"/>
                    <a:gd name="T9" fmla="*/ 21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4"/>
                    <a:gd name="T17" fmla="*/ 299 w 299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4">
                      <a:moveTo>
                        <a:pt x="299" y="42"/>
                      </a:moveTo>
                      <a:lnTo>
                        <a:pt x="296" y="44"/>
                      </a:lnTo>
                      <a:lnTo>
                        <a:pt x="0" y="2"/>
                      </a:lnTo>
                      <a:lnTo>
                        <a:pt x="5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A04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3" name="Freeform 1501"/>
                <p:cNvSpPr>
                  <a:spLocks/>
                </p:cNvSpPr>
                <p:nvPr/>
              </p:nvSpPr>
              <p:spPr bwMode="auto">
                <a:xfrm>
                  <a:off x="3544" y="1619"/>
                  <a:ext cx="150" cy="22"/>
                </a:xfrm>
                <a:custGeom>
                  <a:avLst/>
                  <a:gdLst>
                    <a:gd name="T0" fmla="*/ 150 w 299"/>
                    <a:gd name="T1" fmla="*/ 21 h 45"/>
                    <a:gd name="T2" fmla="*/ 148 w 299"/>
                    <a:gd name="T3" fmla="*/ 22 h 45"/>
                    <a:gd name="T4" fmla="*/ 0 w 299"/>
                    <a:gd name="T5" fmla="*/ 1 h 45"/>
                    <a:gd name="T6" fmla="*/ 2 w 299"/>
                    <a:gd name="T7" fmla="*/ 0 h 45"/>
                    <a:gd name="T8" fmla="*/ 150 w 299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45"/>
                    <a:gd name="T17" fmla="*/ 299 w 299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45">
                      <a:moveTo>
                        <a:pt x="299" y="42"/>
                      </a:moveTo>
                      <a:lnTo>
                        <a:pt x="296" y="45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299" y="42"/>
                      </a:lnTo>
                      <a:close/>
                    </a:path>
                  </a:pathLst>
                </a:custGeom>
                <a:solidFill>
                  <a:srgbClr val="A45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4" name="Freeform 1502"/>
                <p:cNvSpPr>
                  <a:spLocks/>
                </p:cNvSpPr>
                <p:nvPr/>
              </p:nvSpPr>
              <p:spPr bwMode="auto">
                <a:xfrm>
                  <a:off x="3539" y="1621"/>
                  <a:ext cx="153" cy="25"/>
                </a:xfrm>
                <a:custGeom>
                  <a:avLst/>
                  <a:gdLst>
                    <a:gd name="T0" fmla="*/ 153 w 306"/>
                    <a:gd name="T1" fmla="*/ 20 h 52"/>
                    <a:gd name="T2" fmla="*/ 147 w 306"/>
                    <a:gd name="T3" fmla="*/ 25 h 52"/>
                    <a:gd name="T4" fmla="*/ 0 w 306"/>
                    <a:gd name="T5" fmla="*/ 4 h 52"/>
                    <a:gd name="T6" fmla="*/ 5 w 306"/>
                    <a:gd name="T7" fmla="*/ 0 h 52"/>
                    <a:gd name="T8" fmla="*/ 153 w 306"/>
                    <a:gd name="T9" fmla="*/ 2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2"/>
                    <a:gd name="T17" fmla="*/ 306 w 306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2">
                      <a:moveTo>
                        <a:pt x="306" y="42"/>
                      </a:moveTo>
                      <a:lnTo>
                        <a:pt x="294" y="52"/>
                      </a:lnTo>
                      <a:lnTo>
                        <a:pt x="0" y="9"/>
                      </a:lnTo>
                      <a:lnTo>
                        <a:pt x="10" y="0"/>
                      </a:lnTo>
                      <a:lnTo>
                        <a:pt x="306" y="42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5" name="Freeform 1503"/>
                <p:cNvSpPr>
                  <a:spLocks/>
                </p:cNvSpPr>
                <p:nvPr/>
              </p:nvSpPr>
              <p:spPr bwMode="auto">
                <a:xfrm>
                  <a:off x="3544" y="1621"/>
                  <a:ext cx="148" cy="21"/>
                </a:xfrm>
                <a:custGeom>
                  <a:avLst/>
                  <a:gdLst>
                    <a:gd name="T0" fmla="*/ 148 w 298"/>
                    <a:gd name="T1" fmla="*/ 21 h 43"/>
                    <a:gd name="T2" fmla="*/ 146 w 298"/>
                    <a:gd name="T3" fmla="*/ 21 h 43"/>
                    <a:gd name="T4" fmla="*/ 0 w 298"/>
                    <a:gd name="T5" fmla="*/ 1 h 43"/>
                    <a:gd name="T6" fmla="*/ 1 w 298"/>
                    <a:gd name="T7" fmla="*/ 0 h 43"/>
                    <a:gd name="T8" fmla="*/ 148 w 298"/>
                    <a:gd name="T9" fmla="*/ 21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3"/>
                    <a:gd name="T17" fmla="*/ 298 w 298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3">
                      <a:moveTo>
                        <a:pt x="298" y="42"/>
                      </a:moveTo>
                      <a:lnTo>
                        <a:pt x="294" y="4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8" y="42"/>
                      </a:lnTo>
                      <a:close/>
                    </a:path>
                  </a:pathLst>
                </a:custGeom>
                <a:solidFill>
                  <a:srgbClr val="A85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6" name="Freeform 1504"/>
                <p:cNvSpPr>
                  <a:spLocks/>
                </p:cNvSpPr>
                <p:nvPr/>
              </p:nvSpPr>
              <p:spPr bwMode="auto">
                <a:xfrm>
                  <a:off x="3542" y="1621"/>
                  <a:ext cx="149" cy="23"/>
                </a:xfrm>
                <a:custGeom>
                  <a:avLst/>
                  <a:gdLst>
                    <a:gd name="T0" fmla="*/ 149 w 297"/>
                    <a:gd name="T1" fmla="*/ 21 h 45"/>
                    <a:gd name="T2" fmla="*/ 147 w 297"/>
                    <a:gd name="T3" fmla="*/ 23 h 45"/>
                    <a:gd name="T4" fmla="*/ 0 w 297"/>
                    <a:gd name="T5" fmla="*/ 1 h 45"/>
                    <a:gd name="T6" fmla="*/ 2 w 297"/>
                    <a:gd name="T7" fmla="*/ 0 h 45"/>
                    <a:gd name="T8" fmla="*/ 149 w 297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1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297" y="41"/>
                      </a:lnTo>
                      <a:close/>
                    </a:path>
                  </a:pathLst>
                </a:custGeom>
                <a:solidFill>
                  <a:srgbClr val="AA5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7" name="Freeform 1505"/>
                <p:cNvSpPr>
                  <a:spLocks/>
                </p:cNvSpPr>
                <p:nvPr/>
              </p:nvSpPr>
              <p:spPr bwMode="auto">
                <a:xfrm>
                  <a:off x="3540" y="1622"/>
                  <a:ext cx="149" cy="23"/>
                </a:xfrm>
                <a:custGeom>
                  <a:avLst/>
                  <a:gdLst>
                    <a:gd name="T0" fmla="*/ 149 w 297"/>
                    <a:gd name="T1" fmla="*/ 22 h 44"/>
                    <a:gd name="T2" fmla="*/ 148 w 297"/>
                    <a:gd name="T3" fmla="*/ 23 h 44"/>
                    <a:gd name="T4" fmla="*/ 0 w 297"/>
                    <a:gd name="T5" fmla="*/ 2 h 44"/>
                    <a:gd name="T6" fmla="*/ 2 w 297"/>
                    <a:gd name="T7" fmla="*/ 0 h 44"/>
                    <a:gd name="T8" fmla="*/ 149 w 297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4"/>
                    <a:gd name="T17" fmla="*/ 297 w 297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4">
                      <a:moveTo>
                        <a:pt x="297" y="43"/>
                      </a:moveTo>
                      <a:lnTo>
                        <a:pt x="295" y="44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AD5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8" name="Freeform 1506"/>
                <p:cNvSpPr>
                  <a:spLocks/>
                </p:cNvSpPr>
                <p:nvPr/>
              </p:nvSpPr>
              <p:spPr bwMode="auto">
                <a:xfrm>
                  <a:off x="3539" y="1624"/>
                  <a:ext cx="149" cy="22"/>
                </a:xfrm>
                <a:custGeom>
                  <a:avLst/>
                  <a:gdLst>
                    <a:gd name="T0" fmla="*/ 149 w 297"/>
                    <a:gd name="T1" fmla="*/ 20 h 45"/>
                    <a:gd name="T2" fmla="*/ 147 w 297"/>
                    <a:gd name="T3" fmla="*/ 22 h 45"/>
                    <a:gd name="T4" fmla="*/ 0 w 297"/>
                    <a:gd name="T5" fmla="*/ 1 h 45"/>
                    <a:gd name="T6" fmla="*/ 1 w 297"/>
                    <a:gd name="T7" fmla="*/ 0 h 45"/>
                    <a:gd name="T8" fmla="*/ 149 w 297"/>
                    <a:gd name="T9" fmla="*/ 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1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7" y="41"/>
                      </a:lnTo>
                      <a:close/>
                    </a:path>
                  </a:pathLst>
                </a:custGeom>
                <a:solidFill>
                  <a:srgbClr val="AF5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19" name="Freeform 1507"/>
                <p:cNvSpPr>
                  <a:spLocks/>
                </p:cNvSpPr>
                <p:nvPr/>
              </p:nvSpPr>
              <p:spPr bwMode="auto">
                <a:xfrm>
                  <a:off x="3534" y="1625"/>
                  <a:ext cx="153" cy="26"/>
                </a:xfrm>
                <a:custGeom>
                  <a:avLst/>
                  <a:gdLst>
                    <a:gd name="T0" fmla="*/ 153 w 304"/>
                    <a:gd name="T1" fmla="*/ 21 h 53"/>
                    <a:gd name="T2" fmla="*/ 148 w 304"/>
                    <a:gd name="T3" fmla="*/ 26 h 53"/>
                    <a:gd name="T4" fmla="*/ 0 w 304"/>
                    <a:gd name="T5" fmla="*/ 5 h 53"/>
                    <a:gd name="T6" fmla="*/ 5 w 304"/>
                    <a:gd name="T7" fmla="*/ 0 h 53"/>
                    <a:gd name="T8" fmla="*/ 153 w 304"/>
                    <a:gd name="T9" fmla="*/ 21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4"/>
                    <a:gd name="T16" fmla="*/ 0 h 53"/>
                    <a:gd name="T17" fmla="*/ 304 w 304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4" h="53">
                      <a:moveTo>
                        <a:pt x="304" y="43"/>
                      </a:moveTo>
                      <a:lnTo>
                        <a:pt x="294" y="53"/>
                      </a:lnTo>
                      <a:lnTo>
                        <a:pt x="0" y="11"/>
                      </a:lnTo>
                      <a:lnTo>
                        <a:pt x="10" y="0"/>
                      </a:lnTo>
                      <a:lnTo>
                        <a:pt x="304" y="4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0" name="Freeform 1508"/>
                <p:cNvSpPr>
                  <a:spLocks/>
                </p:cNvSpPr>
                <p:nvPr/>
              </p:nvSpPr>
              <p:spPr bwMode="auto">
                <a:xfrm>
                  <a:off x="3539" y="1625"/>
                  <a:ext cx="148" cy="22"/>
                </a:xfrm>
                <a:custGeom>
                  <a:avLst/>
                  <a:gdLst>
                    <a:gd name="T0" fmla="*/ 148 w 296"/>
                    <a:gd name="T1" fmla="*/ 22 h 44"/>
                    <a:gd name="T2" fmla="*/ 147 w 296"/>
                    <a:gd name="T3" fmla="*/ 22 h 44"/>
                    <a:gd name="T4" fmla="*/ 0 w 296"/>
                    <a:gd name="T5" fmla="*/ 1 h 44"/>
                    <a:gd name="T6" fmla="*/ 1 w 296"/>
                    <a:gd name="T7" fmla="*/ 0 h 44"/>
                    <a:gd name="T8" fmla="*/ 148 w 296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4"/>
                    <a:gd name="T17" fmla="*/ 296 w 296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4">
                      <a:moveTo>
                        <a:pt x="296" y="43"/>
                      </a:moveTo>
                      <a:lnTo>
                        <a:pt x="294" y="4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B2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1" name="Freeform 1509"/>
                <p:cNvSpPr>
                  <a:spLocks/>
                </p:cNvSpPr>
                <p:nvPr/>
              </p:nvSpPr>
              <p:spPr bwMode="auto">
                <a:xfrm>
                  <a:off x="3537" y="1626"/>
                  <a:ext cx="149" cy="22"/>
                </a:xfrm>
                <a:custGeom>
                  <a:avLst/>
                  <a:gdLst>
                    <a:gd name="T0" fmla="*/ 149 w 297"/>
                    <a:gd name="T1" fmla="*/ 21 h 45"/>
                    <a:gd name="T2" fmla="*/ 148 w 297"/>
                    <a:gd name="T3" fmla="*/ 22 h 45"/>
                    <a:gd name="T4" fmla="*/ 0 w 297"/>
                    <a:gd name="T5" fmla="*/ 2 h 45"/>
                    <a:gd name="T6" fmla="*/ 2 w 297"/>
                    <a:gd name="T7" fmla="*/ 0 h 45"/>
                    <a:gd name="T8" fmla="*/ 149 w 297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3"/>
                      </a:moveTo>
                      <a:lnTo>
                        <a:pt x="296" y="45"/>
                      </a:lnTo>
                      <a:lnTo>
                        <a:pt x="0" y="4"/>
                      </a:lnTo>
                      <a:lnTo>
                        <a:pt x="3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B35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2" name="Freeform 1510"/>
                <p:cNvSpPr>
                  <a:spLocks/>
                </p:cNvSpPr>
                <p:nvPr/>
              </p:nvSpPr>
              <p:spPr bwMode="auto">
                <a:xfrm>
                  <a:off x="3536" y="1627"/>
                  <a:ext cx="149" cy="23"/>
                </a:xfrm>
                <a:custGeom>
                  <a:avLst/>
                  <a:gdLst>
                    <a:gd name="T0" fmla="*/ 149 w 298"/>
                    <a:gd name="T1" fmla="*/ 21 h 44"/>
                    <a:gd name="T2" fmla="*/ 148 w 298"/>
                    <a:gd name="T3" fmla="*/ 23 h 44"/>
                    <a:gd name="T4" fmla="*/ 0 w 298"/>
                    <a:gd name="T5" fmla="*/ 1 h 44"/>
                    <a:gd name="T6" fmla="*/ 1 w 298"/>
                    <a:gd name="T7" fmla="*/ 0 h 44"/>
                    <a:gd name="T8" fmla="*/ 149 w 298"/>
                    <a:gd name="T9" fmla="*/ 21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4"/>
                    <a:gd name="T17" fmla="*/ 298 w 298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4">
                      <a:moveTo>
                        <a:pt x="298" y="41"/>
                      </a:moveTo>
                      <a:lnTo>
                        <a:pt x="296" y="4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98" y="41"/>
                      </a:lnTo>
                      <a:close/>
                    </a:path>
                  </a:pathLst>
                </a:custGeom>
                <a:solidFill>
                  <a:srgbClr val="B55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3" name="Freeform 1511"/>
                <p:cNvSpPr>
                  <a:spLocks/>
                </p:cNvSpPr>
                <p:nvPr/>
              </p:nvSpPr>
              <p:spPr bwMode="auto">
                <a:xfrm>
                  <a:off x="3535" y="1628"/>
                  <a:ext cx="149" cy="23"/>
                </a:xfrm>
                <a:custGeom>
                  <a:avLst/>
                  <a:gdLst>
                    <a:gd name="T0" fmla="*/ 149 w 297"/>
                    <a:gd name="T1" fmla="*/ 22 h 45"/>
                    <a:gd name="T2" fmla="*/ 147 w 297"/>
                    <a:gd name="T3" fmla="*/ 23 h 45"/>
                    <a:gd name="T4" fmla="*/ 0 w 297"/>
                    <a:gd name="T5" fmla="*/ 1 h 45"/>
                    <a:gd name="T6" fmla="*/ 1 w 297"/>
                    <a:gd name="T7" fmla="*/ 0 h 45"/>
                    <a:gd name="T8" fmla="*/ 149 w 297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3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B75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4" name="Freeform 1512"/>
                <p:cNvSpPr>
                  <a:spLocks/>
                </p:cNvSpPr>
                <p:nvPr/>
              </p:nvSpPr>
              <p:spPr bwMode="auto">
                <a:xfrm>
                  <a:off x="3534" y="1629"/>
                  <a:ext cx="148" cy="22"/>
                </a:xfrm>
                <a:custGeom>
                  <a:avLst/>
                  <a:gdLst>
                    <a:gd name="T0" fmla="*/ 148 w 296"/>
                    <a:gd name="T1" fmla="*/ 21 h 45"/>
                    <a:gd name="T2" fmla="*/ 147 w 296"/>
                    <a:gd name="T3" fmla="*/ 22 h 45"/>
                    <a:gd name="T4" fmla="*/ 0 w 296"/>
                    <a:gd name="T5" fmla="*/ 1 h 45"/>
                    <a:gd name="T6" fmla="*/ 1 w 296"/>
                    <a:gd name="T7" fmla="*/ 0 h 45"/>
                    <a:gd name="T8" fmla="*/ 148 w 296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5"/>
                    <a:gd name="T17" fmla="*/ 296 w 29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5">
                      <a:moveTo>
                        <a:pt x="296" y="43"/>
                      </a:moveTo>
                      <a:lnTo>
                        <a:pt x="294" y="45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B95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5" name="Freeform 1513"/>
                <p:cNvSpPr>
                  <a:spLocks/>
                </p:cNvSpPr>
                <p:nvPr/>
              </p:nvSpPr>
              <p:spPr bwMode="auto">
                <a:xfrm>
                  <a:off x="3529" y="1631"/>
                  <a:ext cx="153" cy="27"/>
                </a:xfrm>
                <a:custGeom>
                  <a:avLst/>
                  <a:gdLst>
                    <a:gd name="T0" fmla="*/ 153 w 304"/>
                    <a:gd name="T1" fmla="*/ 21 h 55"/>
                    <a:gd name="T2" fmla="*/ 149 w 304"/>
                    <a:gd name="T3" fmla="*/ 27 h 55"/>
                    <a:gd name="T4" fmla="*/ 0 w 304"/>
                    <a:gd name="T5" fmla="*/ 6 h 55"/>
                    <a:gd name="T6" fmla="*/ 5 w 304"/>
                    <a:gd name="T7" fmla="*/ 0 h 55"/>
                    <a:gd name="T8" fmla="*/ 153 w 304"/>
                    <a:gd name="T9" fmla="*/ 21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4"/>
                    <a:gd name="T16" fmla="*/ 0 h 55"/>
                    <a:gd name="T17" fmla="*/ 304 w 304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4" h="55">
                      <a:moveTo>
                        <a:pt x="304" y="42"/>
                      </a:moveTo>
                      <a:lnTo>
                        <a:pt x="296" y="55"/>
                      </a:lnTo>
                      <a:lnTo>
                        <a:pt x="0" y="12"/>
                      </a:lnTo>
                      <a:lnTo>
                        <a:pt x="10" y="0"/>
                      </a:lnTo>
                      <a:lnTo>
                        <a:pt x="304" y="42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6" name="Freeform 1514"/>
                <p:cNvSpPr>
                  <a:spLocks/>
                </p:cNvSpPr>
                <p:nvPr/>
              </p:nvSpPr>
              <p:spPr bwMode="auto">
                <a:xfrm>
                  <a:off x="3534" y="1631"/>
                  <a:ext cx="148" cy="22"/>
                </a:xfrm>
                <a:custGeom>
                  <a:avLst/>
                  <a:gdLst>
                    <a:gd name="T0" fmla="*/ 148 w 296"/>
                    <a:gd name="T1" fmla="*/ 21 h 45"/>
                    <a:gd name="T2" fmla="*/ 147 w 296"/>
                    <a:gd name="T3" fmla="*/ 22 h 45"/>
                    <a:gd name="T4" fmla="*/ 0 w 296"/>
                    <a:gd name="T5" fmla="*/ 1 h 45"/>
                    <a:gd name="T6" fmla="*/ 1 w 296"/>
                    <a:gd name="T7" fmla="*/ 0 h 45"/>
                    <a:gd name="T8" fmla="*/ 148 w 296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5"/>
                    <a:gd name="T17" fmla="*/ 296 w 29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5">
                      <a:moveTo>
                        <a:pt x="296" y="42"/>
                      </a:moveTo>
                      <a:lnTo>
                        <a:pt x="294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2"/>
                      </a:lnTo>
                      <a:close/>
                    </a:path>
                  </a:pathLst>
                </a:custGeom>
                <a:solidFill>
                  <a:srgbClr val="BB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7" name="Freeform 1515"/>
                <p:cNvSpPr>
                  <a:spLocks/>
                </p:cNvSpPr>
                <p:nvPr/>
              </p:nvSpPr>
              <p:spPr bwMode="auto">
                <a:xfrm>
                  <a:off x="3532" y="1631"/>
                  <a:ext cx="149" cy="23"/>
                </a:xfrm>
                <a:custGeom>
                  <a:avLst/>
                  <a:gdLst>
                    <a:gd name="T0" fmla="*/ 149 w 297"/>
                    <a:gd name="T1" fmla="*/ 22 h 45"/>
                    <a:gd name="T2" fmla="*/ 148 w 297"/>
                    <a:gd name="T3" fmla="*/ 23 h 45"/>
                    <a:gd name="T4" fmla="*/ 0 w 297"/>
                    <a:gd name="T5" fmla="*/ 2 h 45"/>
                    <a:gd name="T6" fmla="*/ 2 w 297"/>
                    <a:gd name="T7" fmla="*/ 0 h 45"/>
                    <a:gd name="T8" fmla="*/ 149 w 297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3"/>
                      </a:moveTo>
                      <a:lnTo>
                        <a:pt x="296" y="45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BC5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8" name="Freeform 1516"/>
                <p:cNvSpPr>
                  <a:spLocks/>
                </p:cNvSpPr>
                <p:nvPr/>
              </p:nvSpPr>
              <p:spPr bwMode="auto">
                <a:xfrm>
                  <a:off x="3531" y="1633"/>
                  <a:ext cx="149" cy="23"/>
                </a:xfrm>
                <a:custGeom>
                  <a:avLst/>
                  <a:gdLst>
                    <a:gd name="T0" fmla="*/ 149 w 298"/>
                    <a:gd name="T1" fmla="*/ 21 h 45"/>
                    <a:gd name="T2" fmla="*/ 148 w 298"/>
                    <a:gd name="T3" fmla="*/ 23 h 45"/>
                    <a:gd name="T4" fmla="*/ 0 w 298"/>
                    <a:gd name="T5" fmla="*/ 1 h 45"/>
                    <a:gd name="T6" fmla="*/ 1 w 298"/>
                    <a:gd name="T7" fmla="*/ 0 h 45"/>
                    <a:gd name="T8" fmla="*/ 149 w 298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5"/>
                    <a:gd name="T17" fmla="*/ 298 w 298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5">
                      <a:moveTo>
                        <a:pt x="298" y="42"/>
                      </a:moveTo>
                      <a:lnTo>
                        <a:pt x="296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8" y="42"/>
                      </a:lnTo>
                      <a:close/>
                    </a:path>
                  </a:pathLst>
                </a:custGeom>
                <a:solidFill>
                  <a:srgbClr val="BE5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29" name="Freeform 1517"/>
                <p:cNvSpPr>
                  <a:spLocks/>
                </p:cNvSpPr>
                <p:nvPr/>
              </p:nvSpPr>
              <p:spPr bwMode="auto">
                <a:xfrm>
                  <a:off x="3530" y="1634"/>
                  <a:ext cx="149" cy="22"/>
                </a:xfrm>
                <a:custGeom>
                  <a:avLst/>
                  <a:gdLst>
                    <a:gd name="T0" fmla="*/ 149 w 297"/>
                    <a:gd name="T1" fmla="*/ 21 h 45"/>
                    <a:gd name="T2" fmla="*/ 148 w 297"/>
                    <a:gd name="T3" fmla="*/ 22 h 45"/>
                    <a:gd name="T4" fmla="*/ 0 w 297"/>
                    <a:gd name="T5" fmla="*/ 1 h 45"/>
                    <a:gd name="T6" fmla="*/ 1 w 297"/>
                    <a:gd name="T7" fmla="*/ 0 h 45"/>
                    <a:gd name="T8" fmla="*/ 149 w 297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3"/>
                      </a:moveTo>
                      <a:lnTo>
                        <a:pt x="295" y="4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05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0" name="Freeform 1518"/>
                <p:cNvSpPr>
                  <a:spLocks/>
                </p:cNvSpPr>
                <p:nvPr/>
              </p:nvSpPr>
              <p:spPr bwMode="auto">
                <a:xfrm>
                  <a:off x="3529" y="1635"/>
                  <a:ext cx="149" cy="23"/>
                </a:xfrm>
                <a:custGeom>
                  <a:avLst/>
                  <a:gdLst>
                    <a:gd name="T0" fmla="*/ 149 w 297"/>
                    <a:gd name="T1" fmla="*/ 22 h 46"/>
                    <a:gd name="T2" fmla="*/ 148 w 297"/>
                    <a:gd name="T3" fmla="*/ 23 h 46"/>
                    <a:gd name="T4" fmla="*/ 0 w 297"/>
                    <a:gd name="T5" fmla="*/ 1 h 46"/>
                    <a:gd name="T6" fmla="*/ 1 w 297"/>
                    <a:gd name="T7" fmla="*/ 0 h 46"/>
                    <a:gd name="T8" fmla="*/ 149 w 297"/>
                    <a:gd name="T9" fmla="*/ 22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6"/>
                    <a:gd name="T17" fmla="*/ 297 w 297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6">
                      <a:moveTo>
                        <a:pt x="297" y="43"/>
                      </a:moveTo>
                      <a:lnTo>
                        <a:pt x="296" y="4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26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1" name="Freeform 1519"/>
                <p:cNvSpPr>
                  <a:spLocks/>
                </p:cNvSpPr>
                <p:nvPr/>
              </p:nvSpPr>
              <p:spPr bwMode="auto">
                <a:xfrm>
                  <a:off x="3525" y="1636"/>
                  <a:ext cx="152" cy="29"/>
                </a:xfrm>
                <a:custGeom>
                  <a:avLst/>
                  <a:gdLst>
                    <a:gd name="T0" fmla="*/ 152 w 304"/>
                    <a:gd name="T1" fmla="*/ 22 h 56"/>
                    <a:gd name="T2" fmla="*/ 147 w 304"/>
                    <a:gd name="T3" fmla="*/ 29 h 56"/>
                    <a:gd name="T4" fmla="*/ 0 w 304"/>
                    <a:gd name="T5" fmla="*/ 7 h 56"/>
                    <a:gd name="T6" fmla="*/ 4 w 304"/>
                    <a:gd name="T7" fmla="*/ 0 h 56"/>
                    <a:gd name="T8" fmla="*/ 152 w 304"/>
                    <a:gd name="T9" fmla="*/ 22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4"/>
                    <a:gd name="T16" fmla="*/ 0 h 56"/>
                    <a:gd name="T17" fmla="*/ 304 w 304"/>
                    <a:gd name="T18" fmla="*/ 56 h 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4" h="56">
                      <a:moveTo>
                        <a:pt x="304" y="43"/>
                      </a:moveTo>
                      <a:lnTo>
                        <a:pt x="294" y="56"/>
                      </a:lnTo>
                      <a:lnTo>
                        <a:pt x="0" y="13"/>
                      </a:lnTo>
                      <a:lnTo>
                        <a:pt x="8" y="0"/>
                      </a:lnTo>
                      <a:lnTo>
                        <a:pt x="304" y="43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2" name="Freeform 1520"/>
                <p:cNvSpPr>
                  <a:spLocks/>
                </p:cNvSpPr>
                <p:nvPr/>
              </p:nvSpPr>
              <p:spPr bwMode="auto">
                <a:xfrm>
                  <a:off x="3529" y="1636"/>
                  <a:ext cx="148" cy="23"/>
                </a:xfrm>
                <a:custGeom>
                  <a:avLst/>
                  <a:gdLst>
                    <a:gd name="T0" fmla="*/ 148 w 298"/>
                    <a:gd name="T1" fmla="*/ 22 h 45"/>
                    <a:gd name="T2" fmla="*/ 147 w 298"/>
                    <a:gd name="T3" fmla="*/ 23 h 45"/>
                    <a:gd name="T4" fmla="*/ 0 w 298"/>
                    <a:gd name="T5" fmla="*/ 1 h 45"/>
                    <a:gd name="T6" fmla="*/ 1 w 298"/>
                    <a:gd name="T7" fmla="*/ 0 h 45"/>
                    <a:gd name="T8" fmla="*/ 148 w 298"/>
                    <a:gd name="T9" fmla="*/ 22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5"/>
                    <a:gd name="T17" fmla="*/ 298 w 298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5">
                      <a:moveTo>
                        <a:pt x="298" y="43"/>
                      </a:moveTo>
                      <a:lnTo>
                        <a:pt x="296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8" y="43"/>
                      </a:lnTo>
                      <a:close/>
                    </a:path>
                  </a:pathLst>
                </a:custGeom>
                <a:solidFill>
                  <a:srgbClr val="C4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3" name="Freeform 1521"/>
                <p:cNvSpPr>
                  <a:spLocks/>
                </p:cNvSpPr>
                <p:nvPr/>
              </p:nvSpPr>
              <p:spPr bwMode="auto">
                <a:xfrm>
                  <a:off x="3528" y="1637"/>
                  <a:ext cx="149" cy="24"/>
                </a:xfrm>
                <a:custGeom>
                  <a:avLst/>
                  <a:gdLst>
                    <a:gd name="T0" fmla="*/ 149 w 297"/>
                    <a:gd name="T1" fmla="*/ 22 h 46"/>
                    <a:gd name="T2" fmla="*/ 148 w 297"/>
                    <a:gd name="T3" fmla="*/ 24 h 46"/>
                    <a:gd name="T4" fmla="*/ 0 w 297"/>
                    <a:gd name="T5" fmla="*/ 2 h 46"/>
                    <a:gd name="T6" fmla="*/ 1 w 297"/>
                    <a:gd name="T7" fmla="*/ 0 h 46"/>
                    <a:gd name="T8" fmla="*/ 149 w 297"/>
                    <a:gd name="T9" fmla="*/ 22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6"/>
                    <a:gd name="T17" fmla="*/ 297 w 297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6">
                      <a:moveTo>
                        <a:pt x="297" y="43"/>
                      </a:moveTo>
                      <a:lnTo>
                        <a:pt x="295" y="46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56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4" name="Freeform 1522"/>
                <p:cNvSpPr>
                  <a:spLocks/>
                </p:cNvSpPr>
                <p:nvPr/>
              </p:nvSpPr>
              <p:spPr bwMode="auto">
                <a:xfrm>
                  <a:off x="3527" y="1639"/>
                  <a:ext cx="149" cy="22"/>
                </a:xfrm>
                <a:custGeom>
                  <a:avLst/>
                  <a:gdLst>
                    <a:gd name="T0" fmla="*/ 149 w 297"/>
                    <a:gd name="T1" fmla="*/ 21 h 45"/>
                    <a:gd name="T2" fmla="*/ 148 w 297"/>
                    <a:gd name="T3" fmla="*/ 22 h 45"/>
                    <a:gd name="T4" fmla="*/ 0 w 297"/>
                    <a:gd name="T5" fmla="*/ 1 h 45"/>
                    <a:gd name="T6" fmla="*/ 1 w 297"/>
                    <a:gd name="T7" fmla="*/ 0 h 45"/>
                    <a:gd name="T8" fmla="*/ 149 w 297"/>
                    <a:gd name="T9" fmla="*/ 21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5"/>
                    <a:gd name="T17" fmla="*/ 297 w 297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5">
                      <a:moveTo>
                        <a:pt x="297" y="43"/>
                      </a:moveTo>
                      <a:lnTo>
                        <a:pt x="296" y="4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6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5" name="Freeform 1523"/>
                <p:cNvSpPr>
                  <a:spLocks/>
                </p:cNvSpPr>
                <p:nvPr/>
              </p:nvSpPr>
              <p:spPr bwMode="auto">
                <a:xfrm>
                  <a:off x="3527" y="1640"/>
                  <a:ext cx="148" cy="22"/>
                </a:xfrm>
                <a:custGeom>
                  <a:avLst/>
                  <a:gdLst>
                    <a:gd name="T0" fmla="*/ 148 w 296"/>
                    <a:gd name="T1" fmla="*/ 22 h 44"/>
                    <a:gd name="T2" fmla="*/ 147 w 296"/>
                    <a:gd name="T3" fmla="*/ 22 h 44"/>
                    <a:gd name="T4" fmla="*/ 0 w 296"/>
                    <a:gd name="T5" fmla="*/ 1 h 44"/>
                    <a:gd name="T6" fmla="*/ 0 w 296"/>
                    <a:gd name="T7" fmla="*/ 0 h 44"/>
                    <a:gd name="T8" fmla="*/ 148 w 296"/>
                    <a:gd name="T9" fmla="*/ 2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4"/>
                    <a:gd name="T17" fmla="*/ 296 w 296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4">
                      <a:moveTo>
                        <a:pt x="296" y="43"/>
                      </a:moveTo>
                      <a:lnTo>
                        <a:pt x="294" y="44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C76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6" name="Freeform 1524"/>
                <p:cNvSpPr>
                  <a:spLocks/>
                </p:cNvSpPr>
                <p:nvPr/>
              </p:nvSpPr>
              <p:spPr bwMode="auto">
                <a:xfrm>
                  <a:off x="3526" y="1641"/>
                  <a:ext cx="148" cy="23"/>
                </a:xfrm>
                <a:custGeom>
                  <a:avLst/>
                  <a:gdLst>
                    <a:gd name="T0" fmla="*/ 148 w 296"/>
                    <a:gd name="T1" fmla="*/ 21 h 47"/>
                    <a:gd name="T2" fmla="*/ 147 w 296"/>
                    <a:gd name="T3" fmla="*/ 23 h 47"/>
                    <a:gd name="T4" fmla="*/ 0 w 296"/>
                    <a:gd name="T5" fmla="*/ 1 h 47"/>
                    <a:gd name="T6" fmla="*/ 1 w 296"/>
                    <a:gd name="T7" fmla="*/ 0 h 47"/>
                    <a:gd name="T8" fmla="*/ 148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7"/>
                    <a:gd name="T17" fmla="*/ 296 w 296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C96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7" name="Freeform 1525"/>
                <p:cNvSpPr>
                  <a:spLocks/>
                </p:cNvSpPr>
                <p:nvPr/>
              </p:nvSpPr>
              <p:spPr bwMode="auto">
                <a:xfrm>
                  <a:off x="3525" y="1641"/>
                  <a:ext cx="148" cy="24"/>
                </a:xfrm>
                <a:custGeom>
                  <a:avLst/>
                  <a:gdLst>
                    <a:gd name="T0" fmla="*/ 148 w 295"/>
                    <a:gd name="T1" fmla="*/ 23 h 46"/>
                    <a:gd name="T2" fmla="*/ 147 w 295"/>
                    <a:gd name="T3" fmla="*/ 24 h 46"/>
                    <a:gd name="T4" fmla="*/ 0 w 295"/>
                    <a:gd name="T5" fmla="*/ 2 h 46"/>
                    <a:gd name="T6" fmla="*/ 1 w 295"/>
                    <a:gd name="T7" fmla="*/ 0 h 46"/>
                    <a:gd name="T8" fmla="*/ 148 w 295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46"/>
                    <a:gd name="T17" fmla="*/ 295 w 295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46">
                      <a:moveTo>
                        <a:pt x="295" y="45"/>
                      </a:moveTo>
                      <a:lnTo>
                        <a:pt x="294" y="46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CA6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8" name="Freeform 1526"/>
                <p:cNvSpPr>
                  <a:spLocks/>
                </p:cNvSpPr>
                <p:nvPr/>
              </p:nvSpPr>
              <p:spPr bwMode="auto">
                <a:xfrm>
                  <a:off x="3521" y="1643"/>
                  <a:ext cx="151" cy="29"/>
                </a:xfrm>
                <a:custGeom>
                  <a:avLst/>
                  <a:gdLst>
                    <a:gd name="T0" fmla="*/ 151 w 303"/>
                    <a:gd name="T1" fmla="*/ 22 h 58"/>
                    <a:gd name="T2" fmla="*/ 148 w 303"/>
                    <a:gd name="T3" fmla="*/ 29 h 58"/>
                    <a:gd name="T4" fmla="*/ 0 w 303"/>
                    <a:gd name="T5" fmla="*/ 7 h 58"/>
                    <a:gd name="T6" fmla="*/ 4 w 303"/>
                    <a:gd name="T7" fmla="*/ 0 h 58"/>
                    <a:gd name="T8" fmla="*/ 151 w 303"/>
                    <a:gd name="T9" fmla="*/ 22 h 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3"/>
                    <a:gd name="T16" fmla="*/ 0 h 58"/>
                    <a:gd name="T17" fmla="*/ 303 w 303"/>
                    <a:gd name="T18" fmla="*/ 58 h 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3" h="58">
                      <a:moveTo>
                        <a:pt x="303" y="43"/>
                      </a:moveTo>
                      <a:lnTo>
                        <a:pt x="296" y="58"/>
                      </a:lnTo>
                      <a:lnTo>
                        <a:pt x="0" y="13"/>
                      </a:lnTo>
                      <a:lnTo>
                        <a:pt x="9" y="0"/>
                      </a:lnTo>
                      <a:lnTo>
                        <a:pt x="303" y="4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39" name="Freeform 1527"/>
                <p:cNvSpPr>
                  <a:spLocks/>
                </p:cNvSpPr>
                <p:nvPr/>
              </p:nvSpPr>
              <p:spPr bwMode="auto">
                <a:xfrm>
                  <a:off x="3525" y="1643"/>
                  <a:ext cx="147" cy="23"/>
                </a:xfrm>
                <a:custGeom>
                  <a:avLst/>
                  <a:gdLst>
                    <a:gd name="T0" fmla="*/ 147 w 296"/>
                    <a:gd name="T1" fmla="*/ 21 h 47"/>
                    <a:gd name="T2" fmla="*/ 147 w 296"/>
                    <a:gd name="T3" fmla="*/ 23 h 47"/>
                    <a:gd name="T4" fmla="*/ 0 w 296"/>
                    <a:gd name="T5" fmla="*/ 1 h 47"/>
                    <a:gd name="T6" fmla="*/ 1 w 296"/>
                    <a:gd name="T7" fmla="*/ 0 h 47"/>
                    <a:gd name="T8" fmla="*/ 147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7"/>
                    <a:gd name="T17" fmla="*/ 296 w 296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7">
                      <a:moveTo>
                        <a:pt x="296" y="43"/>
                      </a:moveTo>
                      <a:lnTo>
                        <a:pt x="296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0" name="Freeform 1528"/>
                <p:cNvSpPr>
                  <a:spLocks/>
                </p:cNvSpPr>
                <p:nvPr/>
              </p:nvSpPr>
              <p:spPr bwMode="auto">
                <a:xfrm>
                  <a:off x="3524" y="1644"/>
                  <a:ext cx="148" cy="23"/>
                </a:xfrm>
                <a:custGeom>
                  <a:avLst/>
                  <a:gdLst>
                    <a:gd name="T0" fmla="*/ 148 w 298"/>
                    <a:gd name="T1" fmla="*/ 23 h 46"/>
                    <a:gd name="T2" fmla="*/ 147 w 298"/>
                    <a:gd name="T3" fmla="*/ 23 h 46"/>
                    <a:gd name="T4" fmla="*/ 0 w 298"/>
                    <a:gd name="T5" fmla="*/ 1 h 46"/>
                    <a:gd name="T6" fmla="*/ 1 w 298"/>
                    <a:gd name="T7" fmla="*/ 0 h 46"/>
                    <a:gd name="T8" fmla="*/ 148 w 298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6"/>
                    <a:gd name="T17" fmla="*/ 298 w 298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6">
                      <a:moveTo>
                        <a:pt x="298" y="45"/>
                      </a:moveTo>
                      <a:lnTo>
                        <a:pt x="296" y="4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CD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1" name="Freeform 1529"/>
                <p:cNvSpPr>
                  <a:spLocks/>
                </p:cNvSpPr>
                <p:nvPr/>
              </p:nvSpPr>
              <p:spPr bwMode="auto">
                <a:xfrm>
                  <a:off x="3523" y="1646"/>
                  <a:ext cx="149" cy="23"/>
                </a:xfrm>
                <a:custGeom>
                  <a:avLst/>
                  <a:gdLst>
                    <a:gd name="T0" fmla="*/ 149 w 297"/>
                    <a:gd name="T1" fmla="*/ 21 h 47"/>
                    <a:gd name="T2" fmla="*/ 148 w 297"/>
                    <a:gd name="T3" fmla="*/ 23 h 47"/>
                    <a:gd name="T4" fmla="*/ 0 w 297"/>
                    <a:gd name="T5" fmla="*/ 1 h 47"/>
                    <a:gd name="T6" fmla="*/ 1 w 297"/>
                    <a:gd name="T7" fmla="*/ 0 h 47"/>
                    <a:gd name="T8" fmla="*/ 149 w 297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7"/>
                    <a:gd name="T17" fmla="*/ 297 w 297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7">
                      <a:moveTo>
                        <a:pt x="297" y="43"/>
                      </a:moveTo>
                      <a:lnTo>
                        <a:pt x="295" y="47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97" y="43"/>
                      </a:lnTo>
                      <a:close/>
                    </a:path>
                  </a:pathLst>
                </a:custGeom>
                <a:solidFill>
                  <a:srgbClr val="CE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2" name="Freeform 1530"/>
                <p:cNvSpPr>
                  <a:spLocks/>
                </p:cNvSpPr>
                <p:nvPr/>
              </p:nvSpPr>
              <p:spPr bwMode="auto">
                <a:xfrm>
                  <a:off x="3523" y="1646"/>
                  <a:ext cx="148" cy="24"/>
                </a:xfrm>
                <a:custGeom>
                  <a:avLst/>
                  <a:gdLst>
                    <a:gd name="T0" fmla="*/ 148 w 295"/>
                    <a:gd name="T1" fmla="*/ 23 h 46"/>
                    <a:gd name="T2" fmla="*/ 147 w 295"/>
                    <a:gd name="T3" fmla="*/ 24 h 46"/>
                    <a:gd name="T4" fmla="*/ 0 w 295"/>
                    <a:gd name="T5" fmla="*/ 2 h 46"/>
                    <a:gd name="T6" fmla="*/ 0 w 295"/>
                    <a:gd name="T7" fmla="*/ 0 h 46"/>
                    <a:gd name="T8" fmla="*/ 148 w 295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46"/>
                    <a:gd name="T17" fmla="*/ 295 w 295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46">
                      <a:moveTo>
                        <a:pt x="295" y="45"/>
                      </a:moveTo>
                      <a:lnTo>
                        <a:pt x="294" y="4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CF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3" name="Freeform 1531"/>
                <p:cNvSpPr>
                  <a:spLocks/>
                </p:cNvSpPr>
                <p:nvPr/>
              </p:nvSpPr>
              <p:spPr bwMode="auto">
                <a:xfrm>
                  <a:off x="3522" y="1648"/>
                  <a:ext cx="148" cy="23"/>
                </a:xfrm>
                <a:custGeom>
                  <a:avLst/>
                  <a:gdLst>
                    <a:gd name="T0" fmla="*/ 148 w 296"/>
                    <a:gd name="T1" fmla="*/ 21 h 47"/>
                    <a:gd name="T2" fmla="*/ 147 w 296"/>
                    <a:gd name="T3" fmla="*/ 23 h 47"/>
                    <a:gd name="T4" fmla="*/ 0 w 296"/>
                    <a:gd name="T5" fmla="*/ 1 h 47"/>
                    <a:gd name="T6" fmla="*/ 1 w 296"/>
                    <a:gd name="T7" fmla="*/ 0 h 47"/>
                    <a:gd name="T8" fmla="*/ 148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7"/>
                    <a:gd name="T17" fmla="*/ 296 w 296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D06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4" name="Freeform 1532"/>
                <p:cNvSpPr>
                  <a:spLocks/>
                </p:cNvSpPr>
                <p:nvPr/>
              </p:nvSpPr>
              <p:spPr bwMode="auto">
                <a:xfrm>
                  <a:off x="3521" y="1649"/>
                  <a:ext cx="148" cy="23"/>
                </a:xfrm>
                <a:custGeom>
                  <a:avLst/>
                  <a:gdLst>
                    <a:gd name="T0" fmla="*/ 148 w 296"/>
                    <a:gd name="T1" fmla="*/ 23 h 46"/>
                    <a:gd name="T2" fmla="*/ 148 w 296"/>
                    <a:gd name="T3" fmla="*/ 23 h 46"/>
                    <a:gd name="T4" fmla="*/ 0 w 296"/>
                    <a:gd name="T5" fmla="*/ 1 h 46"/>
                    <a:gd name="T6" fmla="*/ 1 w 296"/>
                    <a:gd name="T7" fmla="*/ 0 h 46"/>
                    <a:gd name="T8" fmla="*/ 148 w 296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6"/>
                    <a:gd name="T17" fmla="*/ 296 w 296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6">
                      <a:moveTo>
                        <a:pt x="296" y="45"/>
                      </a:moveTo>
                      <a:lnTo>
                        <a:pt x="296" y="46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16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5" name="Freeform 1533"/>
                <p:cNvSpPr>
                  <a:spLocks/>
                </p:cNvSpPr>
                <p:nvPr/>
              </p:nvSpPr>
              <p:spPr bwMode="auto">
                <a:xfrm>
                  <a:off x="3518" y="1650"/>
                  <a:ext cx="151" cy="30"/>
                </a:xfrm>
                <a:custGeom>
                  <a:avLst/>
                  <a:gdLst>
                    <a:gd name="T0" fmla="*/ 151 w 302"/>
                    <a:gd name="T1" fmla="*/ 22 h 62"/>
                    <a:gd name="T2" fmla="*/ 147 w 302"/>
                    <a:gd name="T3" fmla="*/ 30 h 62"/>
                    <a:gd name="T4" fmla="*/ 0 w 302"/>
                    <a:gd name="T5" fmla="*/ 8 h 62"/>
                    <a:gd name="T6" fmla="*/ 3 w 302"/>
                    <a:gd name="T7" fmla="*/ 0 h 62"/>
                    <a:gd name="T8" fmla="*/ 151 w 302"/>
                    <a:gd name="T9" fmla="*/ 22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2"/>
                    <a:gd name="T16" fmla="*/ 0 h 62"/>
                    <a:gd name="T17" fmla="*/ 302 w 302"/>
                    <a:gd name="T18" fmla="*/ 62 h 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2" h="62">
                      <a:moveTo>
                        <a:pt x="302" y="45"/>
                      </a:moveTo>
                      <a:lnTo>
                        <a:pt x="294" y="62"/>
                      </a:lnTo>
                      <a:lnTo>
                        <a:pt x="0" y="17"/>
                      </a:lnTo>
                      <a:lnTo>
                        <a:pt x="6" y="0"/>
                      </a:lnTo>
                      <a:lnTo>
                        <a:pt x="302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6" name="Freeform 1534"/>
                <p:cNvSpPr>
                  <a:spLocks/>
                </p:cNvSpPr>
                <p:nvPr/>
              </p:nvSpPr>
              <p:spPr bwMode="auto">
                <a:xfrm>
                  <a:off x="3520" y="1650"/>
                  <a:ext cx="149" cy="24"/>
                </a:xfrm>
                <a:custGeom>
                  <a:avLst/>
                  <a:gdLst>
                    <a:gd name="T0" fmla="*/ 149 w 297"/>
                    <a:gd name="T1" fmla="*/ 22 h 49"/>
                    <a:gd name="T2" fmla="*/ 148 w 297"/>
                    <a:gd name="T3" fmla="*/ 24 h 49"/>
                    <a:gd name="T4" fmla="*/ 0 w 297"/>
                    <a:gd name="T5" fmla="*/ 2 h 49"/>
                    <a:gd name="T6" fmla="*/ 1 w 297"/>
                    <a:gd name="T7" fmla="*/ 0 h 49"/>
                    <a:gd name="T8" fmla="*/ 149 w 297"/>
                    <a:gd name="T9" fmla="*/ 2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49"/>
                    <a:gd name="T17" fmla="*/ 297 w 297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49">
                      <a:moveTo>
                        <a:pt x="297" y="45"/>
                      </a:moveTo>
                      <a:lnTo>
                        <a:pt x="295" y="49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297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7" name="Freeform 1535"/>
                <p:cNvSpPr>
                  <a:spLocks/>
                </p:cNvSpPr>
                <p:nvPr/>
              </p:nvSpPr>
              <p:spPr bwMode="auto">
                <a:xfrm>
                  <a:off x="3520" y="1651"/>
                  <a:ext cx="148" cy="24"/>
                </a:xfrm>
                <a:custGeom>
                  <a:avLst/>
                  <a:gdLst>
                    <a:gd name="T0" fmla="*/ 148 w 295"/>
                    <a:gd name="T1" fmla="*/ 23 h 46"/>
                    <a:gd name="T2" fmla="*/ 147 w 295"/>
                    <a:gd name="T3" fmla="*/ 24 h 46"/>
                    <a:gd name="T4" fmla="*/ 0 w 295"/>
                    <a:gd name="T5" fmla="*/ 2 h 46"/>
                    <a:gd name="T6" fmla="*/ 0 w 295"/>
                    <a:gd name="T7" fmla="*/ 0 h 46"/>
                    <a:gd name="T8" fmla="*/ 148 w 295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46"/>
                    <a:gd name="T17" fmla="*/ 295 w 295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46">
                      <a:moveTo>
                        <a:pt x="295" y="45"/>
                      </a:moveTo>
                      <a:lnTo>
                        <a:pt x="294" y="4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D3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8" name="Freeform 1536"/>
                <p:cNvSpPr>
                  <a:spLocks/>
                </p:cNvSpPr>
                <p:nvPr/>
              </p:nvSpPr>
              <p:spPr bwMode="auto">
                <a:xfrm>
                  <a:off x="3520" y="1653"/>
                  <a:ext cx="147" cy="23"/>
                </a:xfrm>
                <a:custGeom>
                  <a:avLst/>
                  <a:gdLst>
                    <a:gd name="T0" fmla="*/ 147 w 296"/>
                    <a:gd name="T1" fmla="*/ 21 h 47"/>
                    <a:gd name="T2" fmla="*/ 146 w 296"/>
                    <a:gd name="T3" fmla="*/ 23 h 47"/>
                    <a:gd name="T4" fmla="*/ 0 w 296"/>
                    <a:gd name="T5" fmla="*/ 1 h 47"/>
                    <a:gd name="T6" fmla="*/ 1 w 296"/>
                    <a:gd name="T7" fmla="*/ 0 h 47"/>
                    <a:gd name="T8" fmla="*/ 147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7"/>
                    <a:gd name="T17" fmla="*/ 296 w 296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D46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49" name="Freeform 1537"/>
                <p:cNvSpPr>
                  <a:spLocks/>
                </p:cNvSpPr>
                <p:nvPr/>
              </p:nvSpPr>
              <p:spPr bwMode="auto">
                <a:xfrm>
                  <a:off x="3519" y="1654"/>
                  <a:ext cx="148" cy="23"/>
                </a:xfrm>
                <a:custGeom>
                  <a:avLst/>
                  <a:gdLst>
                    <a:gd name="T0" fmla="*/ 148 w 296"/>
                    <a:gd name="T1" fmla="*/ 23 h 46"/>
                    <a:gd name="T2" fmla="*/ 148 w 296"/>
                    <a:gd name="T3" fmla="*/ 23 h 46"/>
                    <a:gd name="T4" fmla="*/ 0 w 296"/>
                    <a:gd name="T5" fmla="*/ 1 h 46"/>
                    <a:gd name="T6" fmla="*/ 1 w 296"/>
                    <a:gd name="T7" fmla="*/ 0 h 46"/>
                    <a:gd name="T8" fmla="*/ 148 w 296"/>
                    <a:gd name="T9" fmla="*/ 23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6"/>
                    <a:gd name="T17" fmla="*/ 296 w 296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6">
                      <a:moveTo>
                        <a:pt x="296" y="45"/>
                      </a:moveTo>
                      <a:lnTo>
                        <a:pt x="296" y="4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5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0" name="Freeform 1538"/>
                <p:cNvSpPr>
                  <a:spLocks/>
                </p:cNvSpPr>
                <p:nvPr/>
              </p:nvSpPr>
              <p:spPr bwMode="auto">
                <a:xfrm>
                  <a:off x="3519" y="1656"/>
                  <a:ext cx="148" cy="23"/>
                </a:xfrm>
                <a:custGeom>
                  <a:avLst/>
                  <a:gdLst>
                    <a:gd name="T0" fmla="*/ 148 w 296"/>
                    <a:gd name="T1" fmla="*/ 21 h 47"/>
                    <a:gd name="T2" fmla="*/ 147 w 296"/>
                    <a:gd name="T3" fmla="*/ 23 h 47"/>
                    <a:gd name="T4" fmla="*/ 0 w 296"/>
                    <a:gd name="T5" fmla="*/ 1 h 47"/>
                    <a:gd name="T6" fmla="*/ 0 w 296"/>
                    <a:gd name="T7" fmla="*/ 0 h 47"/>
                    <a:gd name="T8" fmla="*/ 148 w 296"/>
                    <a:gd name="T9" fmla="*/ 21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7"/>
                    <a:gd name="T17" fmla="*/ 296 w 296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7">
                      <a:moveTo>
                        <a:pt x="296" y="43"/>
                      </a:moveTo>
                      <a:lnTo>
                        <a:pt x="294" y="47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96" y="43"/>
                      </a:lnTo>
                      <a:close/>
                    </a:path>
                  </a:pathLst>
                </a:custGeom>
                <a:solidFill>
                  <a:srgbClr val="D66A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1" name="Freeform 1539"/>
                <p:cNvSpPr>
                  <a:spLocks/>
                </p:cNvSpPr>
                <p:nvPr/>
              </p:nvSpPr>
              <p:spPr bwMode="auto">
                <a:xfrm>
                  <a:off x="3518" y="1656"/>
                  <a:ext cx="148" cy="24"/>
                </a:xfrm>
                <a:custGeom>
                  <a:avLst/>
                  <a:gdLst>
                    <a:gd name="T0" fmla="*/ 148 w 295"/>
                    <a:gd name="T1" fmla="*/ 23 h 48"/>
                    <a:gd name="T2" fmla="*/ 147 w 295"/>
                    <a:gd name="T3" fmla="*/ 24 h 48"/>
                    <a:gd name="T4" fmla="*/ 0 w 295"/>
                    <a:gd name="T5" fmla="*/ 2 h 48"/>
                    <a:gd name="T6" fmla="*/ 1 w 295"/>
                    <a:gd name="T7" fmla="*/ 0 h 48"/>
                    <a:gd name="T8" fmla="*/ 148 w 295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48"/>
                    <a:gd name="T17" fmla="*/ 295 w 295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48">
                      <a:moveTo>
                        <a:pt x="295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D76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2" name="Freeform 1540"/>
                <p:cNvSpPr>
                  <a:spLocks/>
                </p:cNvSpPr>
                <p:nvPr/>
              </p:nvSpPr>
              <p:spPr bwMode="auto">
                <a:xfrm>
                  <a:off x="3515" y="1658"/>
                  <a:ext cx="150" cy="31"/>
                </a:xfrm>
                <a:custGeom>
                  <a:avLst/>
                  <a:gdLst>
                    <a:gd name="T0" fmla="*/ 150 w 301"/>
                    <a:gd name="T1" fmla="*/ 23 h 62"/>
                    <a:gd name="T2" fmla="*/ 148 w 301"/>
                    <a:gd name="T3" fmla="*/ 31 h 62"/>
                    <a:gd name="T4" fmla="*/ 0 w 301"/>
                    <a:gd name="T5" fmla="*/ 9 h 62"/>
                    <a:gd name="T6" fmla="*/ 3 w 301"/>
                    <a:gd name="T7" fmla="*/ 0 h 62"/>
                    <a:gd name="T8" fmla="*/ 150 w 301"/>
                    <a:gd name="T9" fmla="*/ 23 h 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62"/>
                    <a:gd name="T17" fmla="*/ 301 w 301"/>
                    <a:gd name="T18" fmla="*/ 62 h 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62">
                      <a:moveTo>
                        <a:pt x="301" y="45"/>
                      </a:moveTo>
                      <a:lnTo>
                        <a:pt x="296" y="62"/>
                      </a:lnTo>
                      <a:lnTo>
                        <a:pt x="0" y="17"/>
                      </a:lnTo>
                      <a:lnTo>
                        <a:pt x="7" y="0"/>
                      </a:lnTo>
                      <a:lnTo>
                        <a:pt x="301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3" name="Freeform 1541"/>
                <p:cNvSpPr>
                  <a:spLocks/>
                </p:cNvSpPr>
                <p:nvPr/>
              </p:nvSpPr>
              <p:spPr bwMode="auto">
                <a:xfrm>
                  <a:off x="3517" y="1658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8 w 296"/>
                    <a:gd name="T3" fmla="*/ 24 h 48"/>
                    <a:gd name="T4" fmla="*/ 0 w 296"/>
                    <a:gd name="T5" fmla="*/ 2 h 48"/>
                    <a:gd name="T6" fmla="*/ 1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8"/>
                    <a:gd name="T17" fmla="*/ 296 w 2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8">
                      <a:moveTo>
                        <a:pt x="296" y="45"/>
                      </a:moveTo>
                      <a:lnTo>
                        <a:pt x="296" y="48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4" name="Freeform 1542"/>
                <p:cNvSpPr>
                  <a:spLocks/>
                </p:cNvSpPr>
                <p:nvPr/>
              </p:nvSpPr>
              <p:spPr bwMode="auto">
                <a:xfrm>
                  <a:off x="3516" y="1660"/>
                  <a:ext cx="149" cy="24"/>
                </a:xfrm>
                <a:custGeom>
                  <a:avLst/>
                  <a:gdLst>
                    <a:gd name="T0" fmla="*/ 149 w 298"/>
                    <a:gd name="T1" fmla="*/ 22 h 49"/>
                    <a:gd name="T2" fmla="*/ 148 w 298"/>
                    <a:gd name="T3" fmla="*/ 24 h 49"/>
                    <a:gd name="T4" fmla="*/ 0 w 298"/>
                    <a:gd name="T5" fmla="*/ 2 h 49"/>
                    <a:gd name="T6" fmla="*/ 1 w 298"/>
                    <a:gd name="T7" fmla="*/ 0 h 49"/>
                    <a:gd name="T8" fmla="*/ 149 w 298"/>
                    <a:gd name="T9" fmla="*/ 2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49"/>
                    <a:gd name="T17" fmla="*/ 298 w 298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49">
                      <a:moveTo>
                        <a:pt x="298" y="45"/>
                      </a:moveTo>
                      <a:lnTo>
                        <a:pt x="296" y="49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D96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5" name="Freeform 1543"/>
                <p:cNvSpPr>
                  <a:spLocks/>
                </p:cNvSpPr>
                <p:nvPr/>
              </p:nvSpPr>
              <p:spPr bwMode="auto">
                <a:xfrm>
                  <a:off x="3516" y="1661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7 w 296"/>
                    <a:gd name="T3" fmla="*/ 24 h 48"/>
                    <a:gd name="T4" fmla="*/ 0 w 296"/>
                    <a:gd name="T5" fmla="*/ 2 h 48"/>
                    <a:gd name="T6" fmla="*/ 0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8"/>
                    <a:gd name="T17" fmla="*/ 296 w 2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8">
                      <a:moveTo>
                        <a:pt x="296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A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6" name="Freeform 1544"/>
                <p:cNvSpPr>
                  <a:spLocks/>
                </p:cNvSpPr>
                <p:nvPr/>
              </p:nvSpPr>
              <p:spPr bwMode="auto">
                <a:xfrm>
                  <a:off x="3515" y="1663"/>
                  <a:ext cx="148" cy="24"/>
                </a:xfrm>
                <a:custGeom>
                  <a:avLst/>
                  <a:gdLst>
                    <a:gd name="T0" fmla="*/ 148 w 295"/>
                    <a:gd name="T1" fmla="*/ 23 h 48"/>
                    <a:gd name="T2" fmla="*/ 147 w 295"/>
                    <a:gd name="T3" fmla="*/ 24 h 48"/>
                    <a:gd name="T4" fmla="*/ 0 w 295"/>
                    <a:gd name="T5" fmla="*/ 2 h 48"/>
                    <a:gd name="T6" fmla="*/ 1 w 295"/>
                    <a:gd name="T7" fmla="*/ 0 h 48"/>
                    <a:gd name="T8" fmla="*/ 148 w 295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5"/>
                    <a:gd name="T16" fmla="*/ 0 h 48"/>
                    <a:gd name="T17" fmla="*/ 295 w 295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5" h="48">
                      <a:moveTo>
                        <a:pt x="295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95" y="45"/>
                      </a:lnTo>
                      <a:close/>
                    </a:path>
                  </a:pathLst>
                </a:custGeom>
                <a:solidFill>
                  <a:srgbClr val="DB6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7" name="Freeform 1545"/>
                <p:cNvSpPr>
                  <a:spLocks/>
                </p:cNvSpPr>
                <p:nvPr/>
              </p:nvSpPr>
              <p:spPr bwMode="auto">
                <a:xfrm>
                  <a:off x="3515" y="1665"/>
                  <a:ext cx="147" cy="24"/>
                </a:xfrm>
                <a:custGeom>
                  <a:avLst/>
                  <a:gdLst>
                    <a:gd name="T0" fmla="*/ 147 w 296"/>
                    <a:gd name="T1" fmla="*/ 22 h 49"/>
                    <a:gd name="T2" fmla="*/ 147 w 296"/>
                    <a:gd name="T3" fmla="*/ 24 h 49"/>
                    <a:gd name="T4" fmla="*/ 0 w 296"/>
                    <a:gd name="T5" fmla="*/ 2 h 49"/>
                    <a:gd name="T6" fmla="*/ 1 w 296"/>
                    <a:gd name="T7" fmla="*/ 0 h 49"/>
                    <a:gd name="T8" fmla="*/ 147 w 296"/>
                    <a:gd name="T9" fmla="*/ 2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9"/>
                    <a:gd name="T17" fmla="*/ 296 w 296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9">
                      <a:moveTo>
                        <a:pt x="296" y="45"/>
                      </a:moveTo>
                      <a:lnTo>
                        <a:pt x="296" y="49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C6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8" name="Freeform 1546"/>
                <p:cNvSpPr>
                  <a:spLocks/>
                </p:cNvSpPr>
                <p:nvPr/>
              </p:nvSpPr>
              <p:spPr bwMode="auto">
                <a:xfrm>
                  <a:off x="3512" y="1666"/>
                  <a:ext cx="150" cy="31"/>
                </a:xfrm>
                <a:custGeom>
                  <a:avLst/>
                  <a:gdLst>
                    <a:gd name="T0" fmla="*/ 150 w 301"/>
                    <a:gd name="T1" fmla="*/ 23 h 61"/>
                    <a:gd name="T2" fmla="*/ 148 w 301"/>
                    <a:gd name="T3" fmla="*/ 31 h 61"/>
                    <a:gd name="T4" fmla="*/ 0 w 301"/>
                    <a:gd name="T5" fmla="*/ 8 h 61"/>
                    <a:gd name="T6" fmla="*/ 2 w 301"/>
                    <a:gd name="T7" fmla="*/ 0 h 61"/>
                    <a:gd name="T8" fmla="*/ 150 w 301"/>
                    <a:gd name="T9" fmla="*/ 23 h 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1"/>
                    <a:gd name="T16" fmla="*/ 0 h 61"/>
                    <a:gd name="T17" fmla="*/ 301 w 301"/>
                    <a:gd name="T18" fmla="*/ 61 h 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1" h="61">
                      <a:moveTo>
                        <a:pt x="301" y="45"/>
                      </a:moveTo>
                      <a:lnTo>
                        <a:pt x="296" y="61"/>
                      </a:lnTo>
                      <a:lnTo>
                        <a:pt x="0" y="16"/>
                      </a:lnTo>
                      <a:lnTo>
                        <a:pt x="5" y="0"/>
                      </a:lnTo>
                      <a:lnTo>
                        <a:pt x="301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59" name="Freeform 1547"/>
                <p:cNvSpPr>
                  <a:spLocks/>
                </p:cNvSpPr>
                <p:nvPr/>
              </p:nvSpPr>
              <p:spPr bwMode="auto">
                <a:xfrm>
                  <a:off x="3515" y="1666"/>
                  <a:ext cx="147" cy="24"/>
                </a:xfrm>
                <a:custGeom>
                  <a:avLst/>
                  <a:gdLst>
                    <a:gd name="T0" fmla="*/ 147 w 296"/>
                    <a:gd name="T1" fmla="*/ 23 h 48"/>
                    <a:gd name="T2" fmla="*/ 146 w 296"/>
                    <a:gd name="T3" fmla="*/ 24 h 48"/>
                    <a:gd name="T4" fmla="*/ 0 w 296"/>
                    <a:gd name="T5" fmla="*/ 2 h 48"/>
                    <a:gd name="T6" fmla="*/ 0 w 296"/>
                    <a:gd name="T7" fmla="*/ 0 h 48"/>
                    <a:gd name="T8" fmla="*/ 147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8"/>
                    <a:gd name="T17" fmla="*/ 296 w 2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8">
                      <a:moveTo>
                        <a:pt x="296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0" name="Freeform 1548"/>
                <p:cNvSpPr>
                  <a:spLocks/>
                </p:cNvSpPr>
                <p:nvPr/>
              </p:nvSpPr>
              <p:spPr bwMode="auto">
                <a:xfrm>
                  <a:off x="3514" y="1668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8 w 296"/>
                    <a:gd name="T3" fmla="*/ 24 h 48"/>
                    <a:gd name="T4" fmla="*/ 0 w 296"/>
                    <a:gd name="T5" fmla="*/ 2 h 48"/>
                    <a:gd name="T6" fmla="*/ 1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8"/>
                    <a:gd name="T17" fmla="*/ 296 w 2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8">
                      <a:moveTo>
                        <a:pt x="296" y="45"/>
                      </a:moveTo>
                      <a:lnTo>
                        <a:pt x="295" y="48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E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1" name="Freeform 1549"/>
                <p:cNvSpPr>
                  <a:spLocks/>
                </p:cNvSpPr>
                <p:nvPr/>
              </p:nvSpPr>
              <p:spPr bwMode="auto">
                <a:xfrm>
                  <a:off x="3513" y="1670"/>
                  <a:ext cx="148" cy="24"/>
                </a:xfrm>
                <a:custGeom>
                  <a:avLst/>
                  <a:gdLst>
                    <a:gd name="T0" fmla="*/ 148 w 296"/>
                    <a:gd name="T1" fmla="*/ 22 h 49"/>
                    <a:gd name="T2" fmla="*/ 148 w 296"/>
                    <a:gd name="T3" fmla="*/ 24 h 49"/>
                    <a:gd name="T4" fmla="*/ 0 w 296"/>
                    <a:gd name="T5" fmla="*/ 2 h 49"/>
                    <a:gd name="T6" fmla="*/ 1 w 296"/>
                    <a:gd name="T7" fmla="*/ 0 h 49"/>
                    <a:gd name="T8" fmla="*/ 148 w 296"/>
                    <a:gd name="T9" fmla="*/ 2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9"/>
                    <a:gd name="T17" fmla="*/ 296 w 296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9">
                      <a:moveTo>
                        <a:pt x="296" y="45"/>
                      </a:moveTo>
                      <a:lnTo>
                        <a:pt x="296" y="49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DF6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2" name="Freeform 1550"/>
                <p:cNvSpPr>
                  <a:spLocks/>
                </p:cNvSpPr>
                <p:nvPr/>
              </p:nvSpPr>
              <p:spPr bwMode="auto">
                <a:xfrm>
                  <a:off x="3513" y="1671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7 w 296"/>
                    <a:gd name="T3" fmla="*/ 24 h 48"/>
                    <a:gd name="T4" fmla="*/ 0 w 296"/>
                    <a:gd name="T5" fmla="*/ 2 h 48"/>
                    <a:gd name="T6" fmla="*/ 0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8"/>
                    <a:gd name="T17" fmla="*/ 296 w 2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8">
                      <a:moveTo>
                        <a:pt x="296" y="45"/>
                      </a:moveTo>
                      <a:lnTo>
                        <a:pt x="294" y="48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E0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3" name="Freeform 1551"/>
                <p:cNvSpPr>
                  <a:spLocks/>
                </p:cNvSpPr>
                <p:nvPr/>
              </p:nvSpPr>
              <p:spPr bwMode="auto">
                <a:xfrm>
                  <a:off x="3512" y="1673"/>
                  <a:ext cx="148" cy="24"/>
                </a:xfrm>
                <a:custGeom>
                  <a:avLst/>
                  <a:gdLst>
                    <a:gd name="T0" fmla="*/ 148 w 296"/>
                    <a:gd name="T1" fmla="*/ 23 h 48"/>
                    <a:gd name="T2" fmla="*/ 148 w 296"/>
                    <a:gd name="T3" fmla="*/ 24 h 48"/>
                    <a:gd name="T4" fmla="*/ 0 w 296"/>
                    <a:gd name="T5" fmla="*/ 2 h 48"/>
                    <a:gd name="T6" fmla="*/ 1 w 296"/>
                    <a:gd name="T7" fmla="*/ 0 h 48"/>
                    <a:gd name="T8" fmla="*/ 148 w 296"/>
                    <a:gd name="T9" fmla="*/ 23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48"/>
                    <a:gd name="T17" fmla="*/ 296 w 2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48">
                      <a:moveTo>
                        <a:pt x="296" y="45"/>
                      </a:moveTo>
                      <a:lnTo>
                        <a:pt x="296" y="48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96" y="45"/>
                      </a:lnTo>
                      <a:close/>
                    </a:path>
                  </a:pathLst>
                </a:custGeom>
                <a:solidFill>
                  <a:srgbClr val="E17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4" name="Freeform 1552"/>
                <p:cNvSpPr>
                  <a:spLocks/>
                </p:cNvSpPr>
                <p:nvPr/>
              </p:nvSpPr>
              <p:spPr bwMode="auto">
                <a:xfrm>
                  <a:off x="3510" y="1675"/>
                  <a:ext cx="150" cy="32"/>
                </a:xfrm>
                <a:custGeom>
                  <a:avLst/>
                  <a:gdLst>
                    <a:gd name="T0" fmla="*/ 150 w 299"/>
                    <a:gd name="T1" fmla="*/ 22 h 65"/>
                    <a:gd name="T2" fmla="*/ 147 w 299"/>
                    <a:gd name="T3" fmla="*/ 32 h 65"/>
                    <a:gd name="T4" fmla="*/ 0 w 299"/>
                    <a:gd name="T5" fmla="*/ 9 h 65"/>
                    <a:gd name="T6" fmla="*/ 2 w 299"/>
                    <a:gd name="T7" fmla="*/ 0 h 65"/>
                    <a:gd name="T8" fmla="*/ 150 w 299"/>
                    <a:gd name="T9" fmla="*/ 22 h 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"/>
                    <a:gd name="T16" fmla="*/ 0 h 65"/>
                    <a:gd name="T17" fmla="*/ 299 w 299"/>
                    <a:gd name="T18" fmla="*/ 65 h 6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" h="65">
                      <a:moveTo>
                        <a:pt x="299" y="45"/>
                      </a:moveTo>
                      <a:lnTo>
                        <a:pt x="294" y="65"/>
                      </a:lnTo>
                      <a:lnTo>
                        <a:pt x="0" y="19"/>
                      </a:lnTo>
                      <a:lnTo>
                        <a:pt x="3" y="0"/>
                      </a:lnTo>
                      <a:lnTo>
                        <a:pt x="299" y="45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5" name="Freeform 1553"/>
                <p:cNvSpPr>
                  <a:spLocks/>
                </p:cNvSpPr>
                <p:nvPr/>
              </p:nvSpPr>
              <p:spPr bwMode="auto">
                <a:xfrm>
                  <a:off x="3511" y="1675"/>
                  <a:ext cx="149" cy="25"/>
                </a:xfrm>
                <a:custGeom>
                  <a:avLst/>
                  <a:gdLst>
                    <a:gd name="T0" fmla="*/ 149 w 298"/>
                    <a:gd name="T1" fmla="*/ 22 h 52"/>
                    <a:gd name="T2" fmla="*/ 148 w 298"/>
                    <a:gd name="T3" fmla="*/ 25 h 52"/>
                    <a:gd name="T4" fmla="*/ 0 w 298"/>
                    <a:gd name="T5" fmla="*/ 2 h 52"/>
                    <a:gd name="T6" fmla="*/ 1 w 298"/>
                    <a:gd name="T7" fmla="*/ 0 h 52"/>
                    <a:gd name="T8" fmla="*/ 149 w 298"/>
                    <a:gd name="T9" fmla="*/ 22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52"/>
                    <a:gd name="T17" fmla="*/ 298 w 298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52">
                      <a:moveTo>
                        <a:pt x="298" y="45"/>
                      </a:moveTo>
                      <a:lnTo>
                        <a:pt x="296" y="52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298" y="45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6" name="Freeform 1554"/>
                <p:cNvSpPr>
                  <a:spLocks/>
                </p:cNvSpPr>
                <p:nvPr/>
              </p:nvSpPr>
              <p:spPr bwMode="auto">
                <a:xfrm>
                  <a:off x="3510" y="1677"/>
                  <a:ext cx="149" cy="27"/>
                </a:xfrm>
                <a:custGeom>
                  <a:avLst/>
                  <a:gdLst>
                    <a:gd name="T0" fmla="*/ 149 w 297"/>
                    <a:gd name="T1" fmla="*/ 24 h 53"/>
                    <a:gd name="T2" fmla="*/ 148 w 297"/>
                    <a:gd name="T3" fmla="*/ 27 h 53"/>
                    <a:gd name="T4" fmla="*/ 0 w 297"/>
                    <a:gd name="T5" fmla="*/ 4 h 53"/>
                    <a:gd name="T6" fmla="*/ 1 w 297"/>
                    <a:gd name="T7" fmla="*/ 0 h 53"/>
                    <a:gd name="T8" fmla="*/ 149 w 297"/>
                    <a:gd name="T9" fmla="*/ 24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7"/>
                    <a:gd name="T16" fmla="*/ 0 h 53"/>
                    <a:gd name="T17" fmla="*/ 297 w 297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7" h="53">
                      <a:moveTo>
                        <a:pt x="297" y="47"/>
                      </a:moveTo>
                      <a:lnTo>
                        <a:pt x="296" y="53"/>
                      </a:lnTo>
                      <a:lnTo>
                        <a:pt x="0" y="7"/>
                      </a:lnTo>
                      <a:lnTo>
                        <a:pt x="1" y="0"/>
                      </a:lnTo>
                      <a:lnTo>
                        <a:pt x="297" y="47"/>
                      </a:lnTo>
                      <a:close/>
                    </a:path>
                  </a:pathLst>
                </a:custGeom>
                <a:solidFill>
                  <a:srgbClr val="E37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7" name="Freeform 1555"/>
                <p:cNvSpPr>
                  <a:spLocks/>
                </p:cNvSpPr>
                <p:nvPr/>
              </p:nvSpPr>
              <p:spPr bwMode="auto">
                <a:xfrm>
                  <a:off x="3510" y="1680"/>
                  <a:ext cx="148" cy="27"/>
                </a:xfrm>
                <a:custGeom>
                  <a:avLst/>
                  <a:gdLst>
                    <a:gd name="T0" fmla="*/ 148 w 296"/>
                    <a:gd name="T1" fmla="*/ 23 h 53"/>
                    <a:gd name="T2" fmla="*/ 147 w 296"/>
                    <a:gd name="T3" fmla="*/ 27 h 53"/>
                    <a:gd name="T4" fmla="*/ 0 w 296"/>
                    <a:gd name="T5" fmla="*/ 4 h 53"/>
                    <a:gd name="T6" fmla="*/ 0 w 296"/>
                    <a:gd name="T7" fmla="*/ 0 h 53"/>
                    <a:gd name="T8" fmla="*/ 148 w 296"/>
                    <a:gd name="T9" fmla="*/ 23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6" y="46"/>
                      </a:moveTo>
                      <a:lnTo>
                        <a:pt x="294" y="53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47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8" name="Freeform 1556"/>
                <p:cNvSpPr>
                  <a:spLocks/>
                </p:cNvSpPr>
                <p:nvPr/>
              </p:nvSpPr>
              <p:spPr bwMode="auto">
                <a:xfrm>
                  <a:off x="3509" y="1684"/>
                  <a:ext cx="148" cy="32"/>
                </a:xfrm>
                <a:custGeom>
                  <a:avLst/>
                  <a:gdLst>
                    <a:gd name="T0" fmla="*/ 148 w 298"/>
                    <a:gd name="T1" fmla="*/ 23 h 64"/>
                    <a:gd name="T2" fmla="*/ 147 w 298"/>
                    <a:gd name="T3" fmla="*/ 32 h 64"/>
                    <a:gd name="T4" fmla="*/ 0 w 298"/>
                    <a:gd name="T5" fmla="*/ 9 h 64"/>
                    <a:gd name="T6" fmla="*/ 2 w 298"/>
                    <a:gd name="T7" fmla="*/ 0 h 64"/>
                    <a:gd name="T8" fmla="*/ 148 w 298"/>
                    <a:gd name="T9" fmla="*/ 23 h 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8"/>
                    <a:gd name="T16" fmla="*/ 0 h 64"/>
                    <a:gd name="T17" fmla="*/ 298 w 298"/>
                    <a:gd name="T18" fmla="*/ 64 h 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8" h="64">
                      <a:moveTo>
                        <a:pt x="298" y="46"/>
                      </a:moveTo>
                      <a:lnTo>
                        <a:pt x="295" y="64"/>
                      </a:ln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298" y="4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69" name="Freeform 1557"/>
                <p:cNvSpPr>
                  <a:spLocks/>
                </p:cNvSpPr>
                <p:nvPr/>
              </p:nvSpPr>
              <p:spPr bwMode="auto">
                <a:xfrm>
                  <a:off x="3510" y="1684"/>
                  <a:ext cx="147" cy="26"/>
                </a:xfrm>
                <a:custGeom>
                  <a:avLst/>
                  <a:gdLst>
                    <a:gd name="T0" fmla="*/ 147 w 296"/>
                    <a:gd name="T1" fmla="*/ 23 h 51"/>
                    <a:gd name="T2" fmla="*/ 146 w 296"/>
                    <a:gd name="T3" fmla="*/ 26 h 51"/>
                    <a:gd name="T4" fmla="*/ 0 w 296"/>
                    <a:gd name="T5" fmla="*/ 3 h 51"/>
                    <a:gd name="T6" fmla="*/ 1 w 296"/>
                    <a:gd name="T7" fmla="*/ 0 h 51"/>
                    <a:gd name="T8" fmla="*/ 147 w 296"/>
                    <a:gd name="T9" fmla="*/ 23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1"/>
                    <a:gd name="T17" fmla="*/ 296 w 296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1">
                      <a:moveTo>
                        <a:pt x="296" y="46"/>
                      </a:moveTo>
                      <a:lnTo>
                        <a:pt x="294" y="51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70" name="Freeform 1558"/>
                <p:cNvSpPr>
                  <a:spLocks/>
                </p:cNvSpPr>
                <p:nvPr/>
              </p:nvSpPr>
              <p:spPr bwMode="auto">
                <a:xfrm>
                  <a:off x="3509" y="1686"/>
                  <a:ext cx="148" cy="27"/>
                </a:xfrm>
                <a:custGeom>
                  <a:avLst/>
                  <a:gdLst>
                    <a:gd name="T0" fmla="*/ 148 w 296"/>
                    <a:gd name="T1" fmla="*/ 23 h 53"/>
                    <a:gd name="T2" fmla="*/ 148 w 296"/>
                    <a:gd name="T3" fmla="*/ 27 h 53"/>
                    <a:gd name="T4" fmla="*/ 0 w 296"/>
                    <a:gd name="T5" fmla="*/ 3 h 53"/>
                    <a:gd name="T6" fmla="*/ 1 w 296"/>
                    <a:gd name="T7" fmla="*/ 0 h 53"/>
                    <a:gd name="T8" fmla="*/ 148 w 296"/>
                    <a:gd name="T9" fmla="*/ 23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6" y="46"/>
                      </a:moveTo>
                      <a:lnTo>
                        <a:pt x="296" y="53"/>
                      </a:lnTo>
                      <a:lnTo>
                        <a:pt x="0" y="6"/>
                      </a:lnTo>
                      <a:lnTo>
                        <a:pt x="2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6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71" name="Freeform 1559"/>
                <p:cNvSpPr>
                  <a:spLocks/>
                </p:cNvSpPr>
                <p:nvPr/>
              </p:nvSpPr>
              <p:spPr bwMode="auto">
                <a:xfrm>
                  <a:off x="3509" y="1690"/>
                  <a:ext cx="148" cy="26"/>
                </a:xfrm>
                <a:custGeom>
                  <a:avLst/>
                  <a:gdLst>
                    <a:gd name="T0" fmla="*/ 148 w 296"/>
                    <a:gd name="T1" fmla="*/ 23 h 53"/>
                    <a:gd name="T2" fmla="*/ 148 w 296"/>
                    <a:gd name="T3" fmla="*/ 26 h 53"/>
                    <a:gd name="T4" fmla="*/ 0 w 296"/>
                    <a:gd name="T5" fmla="*/ 3 h 53"/>
                    <a:gd name="T6" fmla="*/ 0 w 296"/>
                    <a:gd name="T7" fmla="*/ 0 h 53"/>
                    <a:gd name="T8" fmla="*/ 148 w 296"/>
                    <a:gd name="T9" fmla="*/ 23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53"/>
                    <a:gd name="T17" fmla="*/ 296 w 296"/>
                    <a:gd name="T18" fmla="*/ 53 h 5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53">
                      <a:moveTo>
                        <a:pt x="296" y="47"/>
                      </a:moveTo>
                      <a:lnTo>
                        <a:pt x="295" y="53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96" y="47"/>
                      </a:lnTo>
                      <a:close/>
                    </a:path>
                  </a:pathLst>
                </a:custGeom>
                <a:solidFill>
                  <a:srgbClr val="E77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72" name="Freeform 1560"/>
                <p:cNvSpPr>
                  <a:spLocks/>
                </p:cNvSpPr>
                <p:nvPr/>
              </p:nvSpPr>
              <p:spPr bwMode="auto">
                <a:xfrm>
                  <a:off x="3508" y="1693"/>
                  <a:ext cx="148" cy="33"/>
                </a:xfrm>
                <a:custGeom>
                  <a:avLst/>
                  <a:gdLst>
                    <a:gd name="T0" fmla="*/ 148 w 296"/>
                    <a:gd name="T1" fmla="*/ 23 h 66"/>
                    <a:gd name="T2" fmla="*/ 147 w 296"/>
                    <a:gd name="T3" fmla="*/ 33 h 66"/>
                    <a:gd name="T4" fmla="*/ 0 w 296"/>
                    <a:gd name="T5" fmla="*/ 9 h 66"/>
                    <a:gd name="T6" fmla="*/ 1 w 296"/>
                    <a:gd name="T7" fmla="*/ 0 h 66"/>
                    <a:gd name="T8" fmla="*/ 148 w 296"/>
                    <a:gd name="T9" fmla="*/ 23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66"/>
                    <a:gd name="T17" fmla="*/ 296 w 29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66">
                      <a:moveTo>
                        <a:pt x="296" y="46"/>
                      </a:moveTo>
                      <a:lnTo>
                        <a:pt x="294" y="66"/>
                      </a:lnTo>
                      <a:lnTo>
                        <a:pt x="0" y="18"/>
                      </a:lnTo>
                      <a:lnTo>
                        <a:pt x="1" y="0"/>
                      </a:lnTo>
                      <a:lnTo>
                        <a:pt x="296" y="46"/>
                      </a:lnTo>
                      <a:close/>
                    </a:path>
                  </a:pathLst>
                </a:custGeom>
                <a:solidFill>
                  <a:srgbClr val="E974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73" name="Freeform 1561"/>
                <p:cNvSpPr>
                  <a:spLocks/>
                </p:cNvSpPr>
                <p:nvPr/>
              </p:nvSpPr>
              <p:spPr bwMode="auto">
                <a:xfrm>
                  <a:off x="3507" y="1702"/>
                  <a:ext cx="148" cy="34"/>
                </a:xfrm>
                <a:custGeom>
                  <a:avLst/>
                  <a:gdLst>
                    <a:gd name="T0" fmla="*/ 148 w 296"/>
                    <a:gd name="T1" fmla="*/ 24 h 68"/>
                    <a:gd name="T2" fmla="*/ 148 w 296"/>
                    <a:gd name="T3" fmla="*/ 34 h 68"/>
                    <a:gd name="T4" fmla="*/ 0 w 296"/>
                    <a:gd name="T5" fmla="*/ 10 h 68"/>
                    <a:gd name="T6" fmla="*/ 1 w 296"/>
                    <a:gd name="T7" fmla="*/ 0 h 68"/>
                    <a:gd name="T8" fmla="*/ 148 w 296"/>
                    <a:gd name="T9" fmla="*/ 24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68"/>
                    <a:gd name="T17" fmla="*/ 296 w 296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68">
                      <a:moveTo>
                        <a:pt x="296" y="48"/>
                      </a:moveTo>
                      <a:lnTo>
                        <a:pt x="296" y="68"/>
                      </a:lnTo>
                      <a:lnTo>
                        <a:pt x="0" y="20"/>
                      </a:lnTo>
                      <a:lnTo>
                        <a:pt x="2" y="0"/>
                      </a:lnTo>
                      <a:lnTo>
                        <a:pt x="296" y="48"/>
                      </a:lnTo>
                      <a:close/>
                    </a:path>
                  </a:pathLst>
                </a:custGeom>
                <a:solidFill>
                  <a:srgbClr val="EA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374" name="Freeform 1562"/>
                <p:cNvSpPr>
                  <a:spLocks/>
                </p:cNvSpPr>
                <p:nvPr/>
              </p:nvSpPr>
              <p:spPr bwMode="auto">
                <a:xfrm>
                  <a:off x="3507" y="1712"/>
                  <a:ext cx="148" cy="34"/>
                </a:xfrm>
                <a:custGeom>
                  <a:avLst/>
                  <a:gdLst>
                    <a:gd name="T0" fmla="*/ 148 w 296"/>
                    <a:gd name="T1" fmla="*/ 24 h 68"/>
                    <a:gd name="T2" fmla="*/ 148 w 296"/>
                    <a:gd name="T3" fmla="*/ 34 h 68"/>
                    <a:gd name="T4" fmla="*/ 1 w 296"/>
                    <a:gd name="T5" fmla="*/ 9 h 68"/>
                    <a:gd name="T6" fmla="*/ 0 w 296"/>
                    <a:gd name="T7" fmla="*/ 0 h 68"/>
                    <a:gd name="T8" fmla="*/ 148 w 296"/>
                    <a:gd name="T9" fmla="*/ 24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"/>
                    <a:gd name="T16" fmla="*/ 0 h 68"/>
                    <a:gd name="T17" fmla="*/ 296 w 296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" h="68">
                      <a:moveTo>
                        <a:pt x="296" y="48"/>
                      </a:moveTo>
                      <a:lnTo>
                        <a:pt x="296" y="68"/>
                      </a:lnTo>
                      <a:lnTo>
                        <a:pt x="2" y="18"/>
                      </a:lnTo>
                      <a:lnTo>
                        <a:pt x="0" y="0"/>
                      </a:lnTo>
                      <a:lnTo>
                        <a:pt x="296" y="48"/>
                      </a:lnTo>
                      <a:close/>
                    </a:path>
                  </a:pathLst>
                </a:custGeom>
                <a:solidFill>
                  <a:srgbClr val="EB7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0128" name="Freeform 1563"/>
              <p:cNvSpPr>
                <a:spLocks/>
              </p:cNvSpPr>
              <p:nvPr/>
            </p:nvSpPr>
            <p:spPr bwMode="auto">
              <a:xfrm>
                <a:off x="3508" y="1721"/>
                <a:ext cx="148" cy="34"/>
              </a:xfrm>
              <a:custGeom>
                <a:avLst/>
                <a:gdLst>
                  <a:gd name="T0" fmla="*/ 147 w 296"/>
                  <a:gd name="T1" fmla="*/ 25 h 68"/>
                  <a:gd name="T2" fmla="*/ 148 w 296"/>
                  <a:gd name="T3" fmla="*/ 34 h 68"/>
                  <a:gd name="T4" fmla="*/ 1 w 296"/>
                  <a:gd name="T5" fmla="*/ 9 h 68"/>
                  <a:gd name="T6" fmla="*/ 0 w 296"/>
                  <a:gd name="T7" fmla="*/ 0 h 68"/>
                  <a:gd name="T8" fmla="*/ 147 w 296"/>
                  <a:gd name="T9" fmla="*/ 25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68"/>
                  <a:gd name="T17" fmla="*/ 296 w 296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68">
                    <a:moveTo>
                      <a:pt x="294" y="50"/>
                    </a:moveTo>
                    <a:lnTo>
                      <a:pt x="296" y="68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A7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9" name="Freeform 1564"/>
              <p:cNvSpPr>
                <a:spLocks/>
              </p:cNvSpPr>
              <p:nvPr/>
            </p:nvSpPr>
            <p:spPr bwMode="auto">
              <a:xfrm>
                <a:off x="3509" y="1730"/>
                <a:ext cx="148" cy="34"/>
              </a:xfrm>
              <a:custGeom>
                <a:avLst/>
                <a:gdLst>
                  <a:gd name="T0" fmla="*/ 147 w 298"/>
                  <a:gd name="T1" fmla="*/ 24 h 68"/>
                  <a:gd name="T2" fmla="*/ 148 w 298"/>
                  <a:gd name="T3" fmla="*/ 34 h 68"/>
                  <a:gd name="T4" fmla="*/ 2 w 298"/>
                  <a:gd name="T5" fmla="*/ 9 h 68"/>
                  <a:gd name="T6" fmla="*/ 0 w 298"/>
                  <a:gd name="T7" fmla="*/ 0 h 68"/>
                  <a:gd name="T8" fmla="*/ 147 w 298"/>
                  <a:gd name="T9" fmla="*/ 24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8"/>
                  <a:gd name="T16" fmla="*/ 0 h 68"/>
                  <a:gd name="T17" fmla="*/ 298 w 298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8" h="68">
                    <a:moveTo>
                      <a:pt x="295" y="49"/>
                    </a:moveTo>
                    <a:lnTo>
                      <a:pt x="298" y="68"/>
                    </a:lnTo>
                    <a:lnTo>
                      <a:pt x="4" y="18"/>
                    </a:lnTo>
                    <a:lnTo>
                      <a:pt x="0" y="0"/>
                    </a:lnTo>
                    <a:lnTo>
                      <a:pt x="295" y="49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0" name="Freeform 1565"/>
              <p:cNvSpPr>
                <a:spLocks/>
              </p:cNvSpPr>
              <p:nvPr/>
            </p:nvSpPr>
            <p:spPr bwMode="auto">
              <a:xfrm>
                <a:off x="3509" y="1730"/>
                <a:ext cx="148" cy="29"/>
              </a:xfrm>
              <a:custGeom>
                <a:avLst/>
                <a:gdLst>
                  <a:gd name="T0" fmla="*/ 148 w 296"/>
                  <a:gd name="T1" fmla="*/ 25 h 56"/>
                  <a:gd name="T2" fmla="*/ 148 w 296"/>
                  <a:gd name="T3" fmla="*/ 29 h 56"/>
                  <a:gd name="T4" fmla="*/ 0 w 296"/>
                  <a:gd name="T5" fmla="*/ 3 h 56"/>
                  <a:gd name="T6" fmla="*/ 0 w 296"/>
                  <a:gd name="T7" fmla="*/ 0 h 56"/>
                  <a:gd name="T8" fmla="*/ 148 w 296"/>
                  <a:gd name="T9" fmla="*/ 25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6"/>
                  <a:gd name="T17" fmla="*/ 296 w 296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6">
                    <a:moveTo>
                      <a:pt x="295" y="49"/>
                    </a:moveTo>
                    <a:lnTo>
                      <a:pt x="296" y="5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295" y="49"/>
                    </a:lnTo>
                    <a:close/>
                  </a:path>
                </a:pathLst>
              </a:custGeom>
              <a:solidFill>
                <a:srgbClr val="E9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1" name="Freeform 1566"/>
              <p:cNvSpPr>
                <a:spLocks/>
              </p:cNvSpPr>
              <p:nvPr/>
            </p:nvSpPr>
            <p:spPr bwMode="auto">
              <a:xfrm>
                <a:off x="3509" y="1734"/>
                <a:ext cx="148" cy="27"/>
              </a:xfrm>
              <a:custGeom>
                <a:avLst/>
                <a:gdLst>
                  <a:gd name="T0" fmla="*/ 148 w 296"/>
                  <a:gd name="T1" fmla="*/ 25 h 55"/>
                  <a:gd name="T2" fmla="*/ 148 w 296"/>
                  <a:gd name="T3" fmla="*/ 27 h 55"/>
                  <a:gd name="T4" fmla="*/ 1 w 296"/>
                  <a:gd name="T5" fmla="*/ 2 h 55"/>
                  <a:gd name="T6" fmla="*/ 0 w 296"/>
                  <a:gd name="T7" fmla="*/ 0 h 55"/>
                  <a:gd name="T8" fmla="*/ 148 w 296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5"/>
                  <a:gd name="T17" fmla="*/ 296 w 296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5">
                    <a:moveTo>
                      <a:pt x="296" y="50"/>
                    </a:moveTo>
                    <a:lnTo>
                      <a:pt x="296" y="55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E8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2" name="Freeform 1567"/>
              <p:cNvSpPr>
                <a:spLocks/>
              </p:cNvSpPr>
              <p:nvPr/>
            </p:nvSpPr>
            <p:spPr bwMode="auto">
              <a:xfrm>
                <a:off x="3510" y="1736"/>
                <a:ext cx="147" cy="28"/>
              </a:xfrm>
              <a:custGeom>
                <a:avLst/>
                <a:gdLst>
                  <a:gd name="T0" fmla="*/ 146 w 296"/>
                  <a:gd name="T1" fmla="*/ 25 h 57"/>
                  <a:gd name="T2" fmla="*/ 147 w 296"/>
                  <a:gd name="T3" fmla="*/ 28 h 57"/>
                  <a:gd name="T4" fmla="*/ 1 w 296"/>
                  <a:gd name="T5" fmla="*/ 3 h 57"/>
                  <a:gd name="T6" fmla="*/ 0 w 296"/>
                  <a:gd name="T7" fmla="*/ 0 h 57"/>
                  <a:gd name="T8" fmla="*/ 146 w 296"/>
                  <a:gd name="T9" fmla="*/ 25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7"/>
                  <a:gd name="T17" fmla="*/ 296 w 296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7">
                    <a:moveTo>
                      <a:pt x="294" y="50"/>
                    </a:moveTo>
                    <a:lnTo>
                      <a:pt x="296" y="57"/>
                    </a:lnTo>
                    <a:lnTo>
                      <a:pt x="2" y="7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7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3" name="Freeform 1568"/>
              <p:cNvSpPr>
                <a:spLocks/>
              </p:cNvSpPr>
              <p:nvPr/>
            </p:nvSpPr>
            <p:spPr bwMode="auto">
              <a:xfrm>
                <a:off x="3510" y="1739"/>
                <a:ext cx="150" cy="34"/>
              </a:xfrm>
              <a:custGeom>
                <a:avLst/>
                <a:gdLst>
                  <a:gd name="T0" fmla="*/ 147 w 299"/>
                  <a:gd name="T1" fmla="*/ 26 h 66"/>
                  <a:gd name="T2" fmla="*/ 150 w 299"/>
                  <a:gd name="T3" fmla="*/ 34 h 66"/>
                  <a:gd name="T4" fmla="*/ 2 w 299"/>
                  <a:gd name="T5" fmla="*/ 9 h 66"/>
                  <a:gd name="T6" fmla="*/ 0 w 299"/>
                  <a:gd name="T7" fmla="*/ 0 h 66"/>
                  <a:gd name="T8" fmla="*/ 147 w 299"/>
                  <a:gd name="T9" fmla="*/ 26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"/>
                  <a:gd name="T16" fmla="*/ 0 h 66"/>
                  <a:gd name="T17" fmla="*/ 299 w 299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" h="66">
                    <a:moveTo>
                      <a:pt x="294" y="50"/>
                    </a:moveTo>
                    <a:lnTo>
                      <a:pt x="299" y="66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4" name="Freeform 1569"/>
              <p:cNvSpPr>
                <a:spLocks/>
              </p:cNvSpPr>
              <p:nvPr/>
            </p:nvSpPr>
            <p:spPr bwMode="auto">
              <a:xfrm>
                <a:off x="3510" y="1739"/>
                <a:ext cx="148" cy="28"/>
              </a:xfrm>
              <a:custGeom>
                <a:avLst/>
                <a:gdLst>
                  <a:gd name="T0" fmla="*/ 147 w 296"/>
                  <a:gd name="T1" fmla="*/ 25 h 55"/>
                  <a:gd name="T2" fmla="*/ 148 w 296"/>
                  <a:gd name="T3" fmla="*/ 28 h 55"/>
                  <a:gd name="T4" fmla="*/ 0 w 296"/>
                  <a:gd name="T5" fmla="*/ 3 h 55"/>
                  <a:gd name="T6" fmla="*/ 0 w 296"/>
                  <a:gd name="T7" fmla="*/ 0 h 55"/>
                  <a:gd name="T8" fmla="*/ 147 w 296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5"/>
                  <a:gd name="T17" fmla="*/ 296 w 296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5">
                    <a:moveTo>
                      <a:pt x="294" y="50"/>
                    </a:moveTo>
                    <a:lnTo>
                      <a:pt x="296" y="5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67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5" name="Freeform 1570"/>
              <p:cNvSpPr>
                <a:spLocks/>
              </p:cNvSpPr>
              <p:nvPr/>
            </p:nvSpPr>
            <p:spPr bwMode="auto">
              <a:xfrm>
                <a:off x="3510" y="1742"/>
                <a:ext cx="149" cy="28"/>
              </a:xfrm>
              <a:custGeom>
                <a:avLst/>
                <a:gdLst>
                  <a:gd name="T0" fmla="*/ 148 w 297"/>
                  <a:gd name="T1" fmla="*/ 25 h 56"/>
                  <a:gd name="T2" fmla="*/ 149 w 297"/>
                  <a:gd name="T3" fmla="*/ 28 h 56"/>
                  <a:gd name="T4" fmla="*/ 1 w 297"/>
                  <a:gd name="T5" fmla="*/ 4 h 56"/>
                  <a:gd name="T6" fmla="*/ 0 w 297"/>
                  <a:gd name="T7" fmla="*/ 0 h 56"/>
                  <a:gd name="T8" fmla="*/ 148 w 297"/>
                  <a:gd name="T9" fmla="*/ 25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56"/>
                  <a:gd name="T17" fmla="*/ 297 w 297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56">
                    <a:moveTo>
                      <a:pt x="296" y="50"/>
                    </a:moveTo>
                    <a:lnTo>
                      <a:pt x="297" y="56"/>
                    </a:lnTo>
                    <a:lnTo>
                      <a:pt x="1" y="7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E57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6" name="Freeform 1571"/>
              <p:cNvSpPr>
                <a:spLocks/>
              </p:cNvSpPr>
              <p:nvPr/>
            </p:nvSpPr>
            <p:spPr bwMode="auto">
              <a:xfrm>
                <a:off x="3511" y="1745"/>
                <a:ext cx="149" cy="28"/>
              </a:xfrm>
              <a:custGeom>
                <a:avLst/>
                <a:gdLst>
                  <a:gd name="T0" fmla="*/ 148 w 298"/>
                  <a:gd name="T1" fmla="*/ 25 h 54"/>
                  <a:gd name="T2" fmla="*/ 149 w 298"/>
                  <a:gd name="T3" fmla="*/ 28 h 54"/>
                  <a:gd name="T4" fmla="*/ 1 w 298"/>
                  <a:gd name="T5" fmla="*/ 3 h 54"/>
                  <a:gd name="T6" fmla="*/ 0 w 298"/>
                  <a:gd name="T7" fmla="*/ 0 h 54"/>
                  <a:gd name="T8" fmla="*/ 148 w 298"/>
                  <a:gd name="T9" fmla="*/ 25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8"/>
                  <a:gd name="T16" fmla="*/ 0 h 54"/>
                  <a:gd name="T17" fmla="*/ 298 w 298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8" h="54">
                    <a:moveTo>
                      <a:pt x="296" y="49"/>
                    </a:moveTo>
                    <a:lnTo>
                      <a:pt x="298" y="54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296" y="49"/>
                    </a:lnTo>
                    <a:close/>
                  </a:path>
                </a:pathLst>
              </a:custGeom>
              <a:solidFill>
                <a:srgbClr val="E4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7" name="Freeform 1572"/>
              <p:cNvSpPr>
                <a:spLocks/>
              </p:cNvSpPr>
              <p:nvPr/>
            </p:nvSpPr>
            <p:spPr bwMode="auto">
              <a:xfrm>
                <a:off x="3512" y="1748"/>
                <a:ext cx="150" cy="33"/>
              </a:xfrm>
              <a:custGeom>
                <a:avLst/>
                <a:gdLst>
                  <a:gd name="T0" fmla="*/ 148 w 301"/>
                  <a:gd name="T1" fmla="*/ 24 h 66"/>
                  <a:gd name="T2" fmla="*/ 150 w 301"/>
                  <a:gd name="T3" fmla="*/ 33 h 66"/>
                  <a:gd name="T4" fmla="*/ 2 w 301"/>
                  <a:gd name="T5" fmla="*/ 7 h 66"/>
                  <a:gd name="T6" fmla="*/ 0 w 301"/>
                  <a:gd name="T7" fmla="*/ 0 h 66"/>
                  <a:gd name="T8" fmla="*/ 148 w 301"/>
                  <a:gd name="T9" fmla="*/ 24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1"/>
                  <a:gd name="T16" fmla="*/ 0 h 66"/>
                  <a:gd name="T17" fmla="*/ 301 w 301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1" h="66">
                    <a:moveTo>
                      <a:pt x="296" y="49"/>
                    </a:moveTo>
                    <a:lnTo>
                      <a:pt x="301" y="66"/>
                    </a:lnTo>
                    <a:lnTo>
                      <a:pt x="5" y="14"/>
                    </a:lnTo>
                    <a:lnTo>
                      <a:pt x="0" y="0"/>
                    </a:lnTo>
                    <a:lnTo>
                      <a:pt x="296" y="49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8" name="Freeform 1573"/>
              <p:cNvSpPr>
                <a:spLocks/>
              </p:cNvSpPr>
              <p:nvPr/>
            </p:nvSpPr>
            <p:spPr bwMode="auto">
              <a:xfrm>
                <a:off x="3512" y="1748"/>
                <a:ext cx="148" cy="26"/>
              </a:xfrm>
              <a:custGeom>
                <a:avLst/>
                <a:gdLst>
                  <a:gd name="T0" fmla="*/ 148 w 296"/>
                  <a:gd name="T1" fmla="*/ 24 h 53"/>
                  <a:gd name="T2" fmla="*/ 148 w 296"/>
                  <a:gd name="T3" fmla="*/ 26 h 53"/>
                  <a:gd name="T4" fmla="*/ 1 w 296"/>
                  <a:gd name="T5" fmla="*/ 1 h 53"/>
                  <a:gd name="T6" fmla="*/ 0 w 296"/>
                  <a:gd name="T7" fmla="*/ 0 h 53"/>
                  <a:gd name="T8" fmla="*/ 148 w 296"/>
                  <a:gd name="T9" fmla="*/ 24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3"/>
                  <a:gd name="T17" fmla="*/ 296 w 29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3">
                    <a:moveTo>
                      <a:pt x="296" y="49"/>
                    </a:moveTo>
                    <a:lnTo>
                      <a:pt x="296" y="5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49"/>
                    </a:lnTo>
                    <a:close/>
                  </a:path>
                </a:pathLst>
              </a:custGeom>
              <a:solidFill>
                <a:srgbClr val="E37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39" name="Freeform 1574"/>
              <p:cNvSpPr>
                <a:spLocks/>
              </p:cNvSpPr>
              <p:nvPr/>
            </p:nvSpPr>
            <p:spPr bwMode="auto">
              <a:xfrm>
                <a:off x="3513" y="1749"/>
                <a:ext cx="148" cy="27"/>
              </a:xfrm>
              <a:custGeom>
                <a:avLst/>
                <a:gdLst>
                  <a:gd name="T0" fmla="*/ 147 w 296"/>
                  <a:gd name="T1" fmla="*/ 25 h 53"/>
                  <a:gd name="T2" fmla="*/ 148 w 296"/>
                  <a:gd name="T3" fmla="*/ 27 h 53"/>
                  <a:gd name="T4" fmla="*/ 0 w 296"/>
                  <a:gd name="T5" fmla="*/ 2 h 53"/>
                  <a:gd name="T6" fmla="*/ 0 w 296"/>
                  <a:gd name="T7" fmla="*/ 0 h 53"/>
                  <a:gd name="T8" fmla="*/ 147 w 296"/>
                  <a:gd name="T9" fmla="*/ 25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3"/>
                  <a:gd name="T17" fmla="*/ 296 w 29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3">
                    <a:moveTo>
                      <a:pt x="294" y="50"/>
                    </a:moveTo>
                    <a:lnTo>
                      <a:pt x="296" y="5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94" y="50"/>
                    </a:lnTo>
                    <a:close/>
                  </a:path>
                </a:pathLst>
              </a:custGeom>
              <a:solidFill>
                <a:srgbClr val="E2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0" name="Freeform 1575"/>
              <p:cNvSpPr>
                <a:spLocks/>
              </p:cNvSpPr>
              <p:nvPr/>
            </p:nvSpPr>
            <p:spPr bwMode="auto">
              <a:xfrm>
                <a:off x="3513" y="1751"/>
                <a:ext cx="148" cy="27"/>
              </a:xfrm>
              <a:custGeom>
                <a:avLst/>
                <a:gdLst>
                  <a:gd name="T0" fmla="*/ 148 w 296"/>
                  <a:gd name="T1" fmla="*/ 25 h 53"/>
                  <a:gd name="T2" fmla="*/ 148 w 296"/>
                  <a:gd name="T3" fmla="*/ 27 h 53"/>
                  <a:gd name="T4" fmla="*/ 1 w 296"/>
                  <a:gd name="T5" fmla="*/ 2 h 53"/>
                  <a:gd name="T6" fmla="*/ 0 w 296"/>
                  <a:gd name="T7" fmla="*/ 0 h 53"/>
                  <a:gd name="T8" fmla="*/ 148 w 296"/>
                  <a:gd name="T9" fmla="*/ 25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3"/>
                  <a:gd name="T17" fmla="*/ 296 w 29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3">
                    <a:moveTo>
                      <a:pt x="296" y="50"/>
                    </a:moveTo>
                    <a:lnTo>
                      <a:pt x="296" y="5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E17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1" name="Freeform 1576"/>
              <p:cNvSpPr>
                <a:spLocks/>
              </p:cNvSpPr>
              <p:nvPr/>
            </p:nvSpPr>
            <p:spPr bwMode="auto">
              <a:xfrm>
                <a:off x="3514" y="1753"/>
                <a:ext cx="148" cy="26"/>
              </a:xfrm>
              <a:custGeom>
                <a:avLst/>
                <a:gdLst>
                  <a:gd name="T0" fmla="*/ 148 w 296"/>
                  <a:gd name="T1" fmla="*/ 24 h 54"/>
                  <a:gd name="T2" fmla="*/ 148 w 296"/>
                  <a:gd name="T3" fmla="*/ 26 h 54"/>
                  <a:gd name="T4" fmla="*/ 1 w 296"/>
                  <a:gd name="T5" fmla="*/ 1 h 54"/>
                  <a:gd name="T6" fmla="*/ 0 w 296"/>
                  <a:gd name="T7" fmla="*/ 0 h 54"/>
                  <a:gd name="T8" fmla="*/ 148 w 296"/>
                  <a:gd name="T9" fmla="*/ 24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4"/>
                  <a:gd name="T17" fmla="*/ 296 w 296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4">
                    <a:moveTo>
                      <a:pt x="295" y="50"/>
                    </a:moveTo>
                    <a:lnTo>
                      <a:pt x="296" y="5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95" y="50"/>
                    </a:lnTo>
                    <a:close/>
                  </a:path>
                </a:pathLst>
              </a:custGeom>
              <a:solidFill>
                <a:srgbClr val="E0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2" name="Freeform 1577"/>
              <p:cNvSpPr>
                <a:spLocks/>
              </p:cNvSpPr>
              <p:nvPr/>
            </p:nvSpPr>
            <p:spPr bwMode="auto">
              <a:xfrm>
                <a:off x="3515" y="1754"/>
                <a:ext cx="147" cy="27"/>
              </a:xfrm>
              <a:custGeom>
                <a:avLst/>
                <a:gdLst>
                  <a:gd name="T0" fmla="*/ 146 w 296"/>
                  <a:gd name="T1" fmla="*/ 26 h 55"/>
                  <a:gd name="T2" fmla="*/ 147 w 296"/>
                  <a:gd name="T3" fmla="*/ 27 h 55"/>
                  <a:gd name="T4" fmla="*/ 0 w 296"/>
                  <a:gd name="T5" fmla="*/ 1 h 55"/>
                  <a:gd name="T6" fmla="*/ 0 w 296"/>
                  <a:gd name="T7" fmla="*/ 0 h 55"/>
                  <a:gd name="T8" fmla="*/ 146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5"/>
                  <a:gd name="T17" fmla="*/ 296 w 296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5">
                    <a:moveTo>
                      <a:pt x="294" y="52"/>
                    </a:moveTo>
                    <a:lnTo>
                      <a:pt x="296" y="5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F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3" name="Freeform 1578"/>
              <p:cNvSpPr>
                <a:spLocks/>
              </p:cNvSpPr>
              <p:nvPr/>
            </p:nvSpPr>
            <p:spPr bwMode="auto">
              <a:xfrm>
                <a:off x="3515" y="1755"/>
                <a:ext cx="150" cy="33"/>
              </a:xfrm>
              <a:custGeom>
                <a:avLst/>
                <a:gdLst>
                  <a:gd name="T0" fmla="*/ 148 w 301"/>
                  <a:gd name="T1" fmla="*/ 26 h 67"/>
                  <a:gd name="T2" fmla="*/ 150 w 301"/>
                  <a:gd name="T3" fmla="*/ 33 h 67"/>
                  <a:gd name="T4" fmla="*/ 3 w 301"/>
                  <a:gd name="T5" fmla="*/ 7 h 67"/>
                  <a:gd name="T6" fmla="*/ 0 w 301"/>
                  <a:gd name="T7" fmla="*/ 0 h 67"/>
                  <a:gd name="T8" fmla="*/ 148 w 301"/>
                  <a:gd name="T9" fmla="*/ 26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1"/>
                  <a:gd name="T16" fmla="*/ 0 h 67"/>
                  <a:gd name="T17" fmla="*/ 301 w 301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1" h="67">
                    <a:moveTo>
                      <a:pt x="296" y="52"/>
                    </a:moveTo>
                    <a:lnTo>
                      <a:pt x="301" y="67"/>
                    </a:lnTo>
                    <a:lnTo>
                      <a:pt x="7" y="15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4" name="Freeform 1579"/>
              <p:cNvSpPr>
                <a:spLocks/>
              </p:cNvSpPr>
              <p:nvPr/>
            </p:nvSpPr>
            <p:spPr bwMode="auto">
              <a:xfrm>
                <a:off x="3515" y="1755"/>
                <a:ext cx="147" cy="28"/>
              </a:xfrm>
              <a:custGeom>
                <a:avLst/>
                <a:gdLst>
                  <a:gd name="T0" fmla="*/ 147 w 296"/>
                  <a:gd name="T1" fmla="*/ 26 h 55"/>
                  <a:gd name="T2" fmla="*/ 147 w 296"/>
                  <a:gd name="T3" fmla="*/ 28 h 55"/>
                  <a:gd name="T4" fmla="*/ 1 w 296"/>
                  <a:gd name="T5" fmla="*/ 2 h 55"/>
                  <a:gd name="T6" fmla="*/ 0 w 296"/>
                  <a:gd name="T7" fmla="*/ 0 h 55"/>
                  <a:gd name="T8" fmla="*/ 147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5"/>
                  <a:gd name="T17" fmla="*/ 296 w 296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5">
                    <a:moveTo>
                      <a:pt x="296" y="52"/>
                    </a:moveTo>
                    <a:lnTo>
                      <a:pt x="296" y="5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E6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5" name="Freeform 1580"/>
              <p:cNvSpPr>
                <a:spLocks/>
              </p:cNvSpPr>
              <p:nvPr/>
            </p:nvSpPr>
            <p:spPr bwMode="auto">
              <a:xfrm>
                <a:off x="3515" y="1757"/>
                <a:ext cx="148" cy="27"/>
              </a:xfrm>
              <a:custGeom>
                <a:avLst/>
                <a:gdLst>
                  <a:gd name="T0" fmla="*/ 147 w 295"/>
                  <a:gd name="T1" fmla="*/ 25 h 55"/>
                  <a:gd name="T2" fmla="*/ 148 w 295"/>
                  <a:gd name="T3" fmla="*/ 27 h 55"/>
                  <a:gd name="T4" fmla="*/ 1 w 295"/>
                  <a:gd name="T5" fmla="*/ 1 h 55"/>
                  <a:gd name="T6" fmla="*/ 0 w 295"/>
                  <a:gd name="T7" fmla="*/ 0 h 55"/>
                  <a:gd name="T8" fmla="*/ 147 w 295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5"/>
                  <a:gd name="T16" fmla="*/ 0 h 55"/>
                  <a:gd name="T17" fmla="*/ 295 w 295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5" h="55">
                    <a:moveTo>
                      <a:pt x="294" y="51"/>
                    </a:moveTo>
                    <a:lnTo>
                      <a:pt x="295" y="5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DD6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6" name="Freeform 1581"/>
              <p:cNvSpPr>
                <a:spLocks/>
              </p:cNvSpPr>
              <p:nvPr/>
            </p:nvSpPr>
            <p:spPr bwMode="auto">
              <a:xfrm>
                <a:off x="3516" y="1759"/>
                <a:ext cx="148" cy="26"/>
              </a:xfrm>
              <a:custGeom>
                <a:avLst/>
                <a:gdLst>
                  <a:gd name="T0" fmla="*/ 147 w 296"/>
                  <a:gd name="T1" fmla="*/ 26 h 53"/>
                  <a:gd name="T2" fmla="*/ 148 w 296"/>
                  <a:gd name="T3" fmla="*/ 26 h 53"/>
                  <a:gd name="T4" fmla="*/ 0 w 296"/>
                  <a:gd name="T5" fmla="*/ 1 h 53"/>
                  <a:gd name="T6" fmla="*/ 0 w 296"/>
                  <a:gd name="T7" fmla="*/ 0 h 53"/>
                  <a:gd name="T8" fmla="*/ 147 w 296"/>
                  <a:gd name="T9" fmla="*/ 26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3"/>
                  <a:gd name="T17" fmla="*/ 296 w 29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3">
                    <a:moveTo>
                      <a:pt x="294" y="52"/>
                    </a:moveTo>
                    <a:lnTo>
                      <a:pt x="296" y="5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C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7" name="Freeform 1582"/>
              <p:cNvSpPr>
                <a:spLocks/>
              </p:cNvSpPr>
              <p:nvPr/>
            </p:nvSpPr>
            <p:spPr bwMode="auto">
              <a:xfrm>
                <a:off x="3516" y="1760"/>
                <a:ext cx="149" cy="27"/>
              </a:xfrm>
              <a:custGeom>
                <a:avLst/>
                <a:gdLst>
                  <a:gd name="T0" fmla="*/ 148 w 298"/>
                  <a:gd name="T1" fmla="*/ 25 h 54"/>
                  <a:gd name="T2" fmla="*/ 149 w 298"/>
                  <a:gd name="T3" fmla="*/ 27 h 54"/>
                  <a:gd name="T4" fmla="*/ 1 w 298"/>
                  <a:gd name="T5" fmla="*/ 1 h 54"/>
                  <a:gd name="T6" fmla="*/ 0 w 298"/>
                  <a:gd name="T7" fmla="*/ 0 h 54"/>
                  <a:gd name="T8" fmla="*/ 148 w 298"/>
                  <a:gd name="T9" fmla="*/ 25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8"/>
                  <a:gd name="T16" fmla="*/ 0 h 54"/>
                  <a:gd name="T17" fmla="*/ 298 w 298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8" h="54">
                    <a:moveTo>
                      <a:pt x="296" y="50"/>
                    </a:moveTo>
                    <a:lnTo>
                      <a:pt x="298" y="5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96" y="50"/>
                    </a:lnTo>
                    <a:close/>
                  </a:path>
                </a:pathLst>
              </a:custGeom>
              <a:solidFill>
                <a:srgbClr val="DB6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8" name="Freeform 1583"/>
              <p:cNvSpPr>
                <a:spLocks/>
              </p:cNvSpPr>
              <p:nvPr/>
            </p:nvSpPr>
            <p:spPr bwMode="auto">
              <a:xfrm>
                <a:off x="3517" y="1761"/>
                <a:ext cx="148" cy="27"/>
              </a:xfrm>
              <a:custGeom>
                <a:avLst/>
                <a:gdLst>
                  <a:gd name="T0" fmla="*/ 148 w 296"/>
                  <a:gd name="T1" fmla="*/ 26 h 55"/>
                  <a:gd name="T2" fmla="*/ 148 w 296"/>
                  <a:gd name="T3" fmla="*/ 27 h 55"/>
                  <a:gd name="T4" fmla="*/ 1 w 296"/>
                  <a:gd name="T5" fmla="*/ 1 h 55"/>
                  <a:gd name="T6" fmla="*/ 0 w 296"/>
                  <a:gd name="T7" fmla="*/ 0 h 55"/>
                  <a:gd name="T8" fmla="*/ 148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5"/>
                  <a:gd name="T17" fmla="*/ 296 w 296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5">
                    <a:moveTo>
                      <a:pt x="296" y="52"/>
                    </a:moveTo>
                    <a:lnTo>
                      <a:pt x="296" y="5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A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49" name="Freeform 1584"/>
              <p:cNvSpPr>
                <a:spLocks/>
              </p:cNvSpPr>
              <p:nvPr/>
            </p:nvSpPr>
            <p:spPr bwMode="auto">
              <a:xfrm>
                <a:off x="3518" y="1763"/>
                <a:ext cx="151" cy="32"/>
              </a:xfrm>
              <a:custGeom>
                <a:avLst/>
                <a:gdLst>
                  <a:gd name="T0" fmla="*/ 147 w 302"/>
                  <a:gd name="T1" fmla="*/ 26 h 65"/>
                  <a:gd name="T2" fmla="*/ 151 w 302"/>
                  <a:gd name="T3" fmla="*/ 32 h 65"/>
                  <a:gd name="T4" fmla="*/ 3 w 302"/>
                  <a:gd name="T5" fmla="*/ 7 h 65"/>
                  <a:gd name="T6" fmla="*/ 0 w 302"/>
                  <a:gd name="T7" fmla="*/ 0 h 65"/>
                  <a:gd name="T8" fmla="*/ 147 w 302"/>
                  <a:gd name="T9" fmla="*/ 26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2"/>
                  <a:gd name="T16" fmla="*/ 0 h 65"/>
                  <a:gd name="T17" fmla="*/ 302 w 302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2" h="65">
                    <a:moveTo>
                      <a:pt x="294" y="52"/>
                    </a:moveTo>
                    <a:lnTo>
                      <a:pt x="302" y="65"/>
                    </a:lnTo>
                    <a:lnTo>
                      <a:pt x="6" y="1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0" name="Freeform 1585"/>
              <p:cNvSpPr>
                <a:spLocks/>
              </p:cNvSpPr>
              <p:nvPr/>
            </p:nvSpPr>
            <p:spPr bwMode="auto">
              <a:xfrm>
                <a:off x="3518" y="1763"/>
                <a:ext cx="148" cy="27"/>
              </a:xfrm>
              <a:custGeom>
                <a:avLst/>
                <a:gdLst>
                  <a:gd name="T0" fmla="*/ 147 w 295"/>
                  <a:gd name="T1" fmla="*/ 26 h 55"/>
                  <a:gd name="T2" fmla="*/ 148 w 295"/>
                  <a:gd name="T3" fmla="*/ 27 h 55"/>
                  <a:gd name="T4" fmla="*/ 1 w 295"/>
                  <a:gd name="T5" fmla="*/ 2 h 55"/>
                  <a:gd name="T6" fmla="*/ 0 w 295"/>
                  <a:gd name="T7" fmla="*/ 0 h 55"/>
                  <a:gd name="T8" fmla="*/ 147 w 295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5"/>
                  <a:gd name="T16" fmla="*/ 0 h 55"/>
                  <a:gd name="T17" fmla="*/ 295 w 295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5" h="55">
                    <a:moveTo>
                      <a:pt x="294" y="52"/>
                    </a:moveTo>
                    <a:lnTo>
                      <a:pt x="295" y="5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96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1" name="Freeform 1586"/>
              <p:cNvSpPr>
                <a:spLocks/>
              </p:cNvSpPr>
              <p:nvPr/>
            </p:nvSpPr>
            <p:spPr bwMode="auto">
              <a:xfrm>
                <a:off x="3519" y="1764"/>
                <a:ext cx="148" cy="27"/>
              </a:xfrm>
              <a:custGeom>
                <a:avLst/>
                <a:gdLst>
                  <a:gd name="T0" fmla="*/ 147 w 296"/>
                  <a:gd name="T1" fmla="*/ 26 h 53"/>
                  <a:gd name="T2" fmla="*/ 148 w 296"/>
                  <a:gd name="T3" fmla="*/ 27 h 53"/>
                  <a:gd name="T4" fmla="*/ 1 w 296"/>
                  <a:gd name="T5" fmla="*/ 1 h 53"/>
                  <a:gd name="T6" fmla="*/ 0 w 296"/>
                  <a:gd name="T7" fmla="*/ 0 h 53"/>
                  <a:gd name="T8" fmla="*/ 147 w 296"/>
                  <a:gd name="T9" fmla="*/ 26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3"/>
                  <a:gd name="T17" fmla="*/ 296 w 29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3">
                    <a:moveTo>
                      <a:pt x="294" y="51"/>
                    </a:moveTo>
                    <a:lnTo>
                      <a:pt x="296" y="5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D76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2" name="Freeform 1587"/>
              <p:cNvSpPr>
                <a:spLocks/>
              </p:cNvSpPr>
              <p:nvPr/>
            </p:nvSpPr>
            <p:spPr bwMode="auto">
              <a:xfrm>
                <a:off x="3520" y="1765"/>
                <a:ext cx="147" cy="28"/>
              </a:xfrm>
              <a:custGeom>
                <a:avLst/>
                <a:gdLst>
                  <a:gd name="T0" fmla="*/ 146 w 296"/>
                  <a:gd name="T1" fmla="*/ 26 h 55"/>
                  <a:gd name="T2" fmla="*/ 147 w 296"/>
                  <a:gd name="T3" fmla="*/ 28 h 55"/>
                  <a:gd name="T4" fmla="*/ 0 w 296"/>
                  <a:gd name="T5" fmla="*/ 2 h 55"/>
                  <a:gd name="T6" fmla="*/ 0 w 296"/>
                  <a:gd name="T7" fmla="*/ 0 h 55"/>
                  <a:gd name="T8" fmla="*/ 146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5"/>
                  <a:gd name="T17" fmla="*/ 296 w 296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5">
                    <a:moveTo>
                      <a:pt x="294" y="52"/>
                    </a:moveTo>
                    <a:lnTo>
                      <a:pt x="296" y="5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D6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3" name="Freeform 1588"/>
              <p:cNvSpPr>
                <a:spLocks/>
              </p:cNvSpPr>
              <p:nvPr/>
            </p:nvSpPr>
            <p:spPr bwMode="auto">
              <a:xfrm>
                <a:off x="3520" y="1767"/>
                <a:ext cx="148" cy="27"/>
              </a:xfrm>
              <a:custGeom>
                <a:avLst/>
                <a:gdLst>
                  <a:gd name="T0" fmla="*/ 148 w 297"/>
                  <a:gd name="T1" fmla="*/ 25 h 55"/>
                  <a:gd name="T2" fmla="*/ 148 w 297"/>
                  <a:gd name="T3" fmla="*/ 27 h 55"/>
                  <a:gd name="T4" fmla="*/ 1 w 297"/>
                  <a:gd name="T5" fmla="*/ 0 h 55"/>
                  <a:gd name="T6" fmla="*/ 0 w 297"/>
                  <a:gd name="T7" fmla="*/ 0 h 55"/>
                  <a:gd name="T8" fmla="*/ 148 w 297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55"/>
                  <a:gd name="T17" fmla="*/ 297 w 29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55">
                    <a:moveTo>
                      <a:pt x="296" y="51"/>
                    </a:moveTo>
                    <a:lnTo>
                      <a:pt x="297" y="5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D56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4" name="Freeform 1589"/>
              <p:cNvSpPr>
                <a:spLocks/>
              </p:cNvSpPr>
              <p:nvPr/>
            </p:nvSpPr>
            <p:spPr bwMode="auto">
              <a:xfrm>
                <a:off x="3520" y="1768"/>
                <a:ext cx="149" cy="27"/>
              </a:xfrm>
              <a:custGeom>
                <a:avLst/>
                <a:gdLst>
                  <a:gd name="T0" fmla="*/ 148 w 297"/>
                  <a:gd name="T1" fmla="*/ 27 h 55"/>
                  <a:gd name="T2" fmla="*/ 149 w 297"/>
                  <a:gd name="T3" fmla="*/ 27 h 55"/>
                  <a:gd name="T4" fmla="*/ 1 w 297"/>
                  <a:gd name="T5" fmla="*/ 2 h 55"/>
                  <a:gd name="T6" fmla="*/ 0 w 297"/>
                  <a:gd name="T7" fmla="*/ 0 h 55"/>
                  <a:gd name="T8" fmla="*/ 148 w 297"/>
                  <a:gd name="T9" fmla="*/ 27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55"/>
                  <a:gd name="T17" fmla="*/ 297 w 29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55">
                    <a:moveTo>
                      <a:pt x="295" y="54"/>
                    </a:moveTo>
                    <a:lnTo>
                      <a:pt x="297" y="55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95" y="54"/>
                    </a:lnTo>
                    <a:close/>
                  </a:path>
                </a:pathLst>
              </a:custGeom>
              <a:solidFill>
                <a:srgbClr val="D4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5" name="Freeform 1590"/>
              <p:cNvSpPr>
                <a:spLocks/>
              </p:cNvSpPr>
              <p:nvPr/>
            </p:nvSpPr>
            <p:spPr bwMode="auto">
              <a:xfrm>
                <a:off x="3521" y="1769"/>
                <a:ext cx="151" cy="33"/>
              </a:xfrm>
              <a:custGeom>
                <a:avLst/>
                <a:gdLst>
                  <a:gd name="T0" fmla="*/ 148 w 303"/>
                  <a:gd name="T1" fmla="*/ 26 h 65"/>
                  <a:gd name="T2" fmla="*/ 151 w 303"/>
                  <a:gd name="T3" fmla="*/ 33 h 65"/>
                  <a:gd name="T4" fmla="*/ 4 w 303"/>
                  <a:gd name="T5" fmla="*/ 6 h 65"/>
                  <a:gd name="T6" fmla="*/ 0 w 303"/>
                  <a:gd name="T7" fmla="*/ 0 h 65"/>
                  <a:gd name="T8" fmla="*/ 148 w 303"/>
                  <a:gd name="T9" fmla="*/ 26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3"/>
                  <a:gd name="T16" fmla="*/ 0 h 65"/>
                  <a:gd name="T17" fmla="*/ 303 w 303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3" h="65">
                    <a:moveTo>
                      <a:pt x="296" y="51"/>
                    </a:moveTo>
                    <a:lnTo>
                      <a:pt x="303" y="65"/>
                    </a:lnTo>
                    <a:lnTo>
                      <a:pt x="9" y="11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6" name="Freeform 1591"/>
              <p:cNvSpPr>
                <a:spLocks/>
              </p:cNvSpPr>
              <p:nvPr/>
            </p:nvSpPr>
            <p:spPr bwMode="auto">
              <a:xfrm>
                <a:off x="3521" y="1769"/>
                <a:ext cx="149" cy="28"/>
              </a:xfrm>
              <a:custGeom>
                <a:avLst/>
                <a:gdLst>
                  <a:gd name="T0" fmla="*/ 148 w 298"/>
                  <a:gd name="T1" fmla="*/ 26 h 55"/>
                  <a:gd name="T2" fmla="*/ 149 w 298"/>
                  <a:gd name="T3" fmla="*/ 28 h 55"/>
                  <a:gd name="T4" fmla="*/ 1 w 298"/>
                  <a:gd name="T5" fmla="*/ 2 h 55"/>
                  <a:gd name="T6" fmla="*/ 0 w 298"/>
                  <a:gd name="T7" fmla="*/ 0 h 55"/>
                  <a:gd name="T8" fmla="*/ 148 w 298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8"/>
                  <a:gd name="T16" fmla="*/ 0 h 55"/>
                  <a:gd name="T17" fmla="*/ 298 w 298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8" h="55">
                    <a:moveTo>
                      <a:pt x="296" y="51"/>
                    </a:moveTo>
                    <a:lnTo>
                      <a:pt x="298" y="5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7" name="Freeform 1592"/>
              <p:cNvSpPr>
                <a:spLocks/>
              </p:cNvSpPr>
              <p:nvPr/>
            </p:nvSpPr>
            <p:spPr bwMode="auto">
              <a:xfrm>
                <a:off x="3522" y="1771"/>
                <a:ext cx="149" cy="27"/>
              </a:xfrm>
              <a:custGeom>
                <a:avLst/>
                <a:gdLst>
                  <a:gd name="T0" fmla="*/ 148 w 297"/>
                  <a:gd name="T1" fmla="*/ 26 h 55"/>
                  <a:gd name="T2" fmla="*/ 149 w 297"/>
                  <a:gd name="T3" fmla="*/ 27 h 55"/>
                  <a:gd name="T4" fmla="*/ 1 w 297"/>
                  <a:gd name="T5" fmla="*/ 1 h 55"/>
                  <a:gd name="T6" fmla="*/ 0 w 297"/>
                  <a:gd name="T7" fmla="*/ 0 h 55"/>
                  <a:gd name="T8" fmla="*/ 148 w 297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55"/>
                  <a:gd name="T17" fmla="*/ 297 w 29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55">
                    <a:moveTo>
                      <a:pt x="296" y="52"/>
                    </a:moveTo>
                    <a:lnTo>
                      <a:pt x="297" y="5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96" y="52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8" name="Freeform 1593"/>
              <p:cNvSpPr>
                <a:spLocks/>
              </p:cNvSpPr>
              <p:nvPr/>
            </p:nvSpPr>
            <p:spPr bwMode="auto">
              <a:xfrm>
                <a:off x="3523" y="1773"/>
                <a:ext cx="149" cy="27"/>
              </a:xfrm>
              <a:custGeom>
                <a:avLst/>
                <a:gdLst>
                  <a:gd name="T0" fmla="*/ 148 w 297"/>
                  <a:gd name="T1" fmla="*/ 26 h 55"/>
                  <a:gd name="T2" fmla="*/ 149 w 297"/>
                  <a:gd name="T3" fmla="*/ 27 h 55"/>
                  <a:gd name="T4" fmla="*/ 2 w 297"/>
                  <a:gd name="T5" fmla="*/ 2 h 55"/>
                  <a:gd name="T6" fmla="*/ 0 w 297"/>
                  <a:gd name="T7" fmla="*/ 0 h 55"/>
                  <a:gd name="T8" fmla="*/ 148 w 297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55"/>
                  <a:gd name="T17" fmla="*/ 297 w 29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55">
                    <a:moveTo>
                      <a:pt x="295" y="52"/>
                    </a:moveTo>
                    <a:lnTo>
                      <a:pt x="297" y="55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295" y="52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59" name="Freeform 1594"/>
              <p:cNvSpPr>
                <a:spLocks/>
              </p:cNvSpPr>
              <p:nvPr/>
            </p:nvSpPr>
            <p:spPr bwMode="auto">
              <a:xfrm>
                <a:off x="3525" y="1774"/>
                <a:ext cx="147" cy="28"/>
              </a:xfrm>
              <a:custGeom>
                <a:avLst/>
                <a:gdLst>
                  <a:gd name="T0" fmla="*/ 146 w 296"/>
                  <a:gd name="T1" fmla="*/ 26 h 55"/>
                  <a:gd name="T2" fmla="*/ 147 w 296"/>
                  <a:gd name="T3" fmla="*/ 28 h 55"/>
                  <a:gd name="T4" fmla="*/ 1 w 296"/>
                  <a:gd name="T5" fmla="*/ 1 h 55"/>
                  <a:gd name="T6" fmla="*/ 0 w 296"/>
                  <a:gd name="T7" fmla="*/ 0 h 55"/>
                  <a:gd name="T8" fmla="*/ 146 w 296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55"/>
                  <a:gd name="T17" fmla="*/ 296 w 296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55">
                    <a:moveTo>
                      <a:pt x="294" y="51"/>
                    </a:moveTo>
                    <a:lnTo>
                      <a:pt x="296" y="55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0" name="Freeform 1595"/>
              <p:cNvSpPr>
                <a:spLocks/>
              </p:cNvSpPr>
              <p:nvPr/>
            </p:nvSpPr>
            <p:spPr bwMode="auto">
              <a:xfrm>
                <a:off x="3525" y="1775"/>
                <a:ext cx="152" cy="32"/>
              </a:xfrm>
              <a:custGeom>
                <a:avLst/>
                <a:gdLst>
                  <a:gd name="T0" fmla="*/ 147 w 304"/>
                  <a:gd name="T1" fmla="*/ 27 h 63"/>
                  <a:gd name="T2" fmla="*/ 152 w 304"/>
                  <a:gd name="T3" fmla="*/ 32 h 63"/>
                  <a:gd name="T4" fmla="*/ 4 w 304"/>
                  <a:gd name="T5" fmla="*/ 6 h 63"/>
                  <a:gd name="T6" fmla="*/ 0 w 304"/>
                  <a:gd name="T7" fmla="*/ 0 h 63"/>
                  <a:gd name="T8" fmla="*/ 147 w 304"/>
                  <a:gd name="T9" fmla="*/ 27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3"/>
                  <a:gd name="T17" fmla="*/ 304 w 304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3">
                    <a:moveTo>
                      <a:pt x="294" y="54"/>
                    </a:moveTo>
                    <a:lnTo>
                      <a:pt x="304" y="63"/>
                    </a:lnTo>
                    <a:lnTo>
                      <a:pt x="8" y="12"/>
                    </a:lnTo>
                    <a:lnTo>
                      <a:pt x="0" y="0"/>
                    </a:lnTo>
                    <a:lnTo>
                      <a:pt x="294" y="54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1" name="Freeform 1596"/>
              <p:cNvSpPr>
                <a:spLocks/>
              </p:cNvSpPr>
              <p:nvPr/>
            </p:nvSpPr>
            <p:spPr bwMode="auto">
              <a:xfrm>
                <a:off x="3525" y="1775"/>
                <a:ext cx="149" cy="28"/>
              </a:xfrm>
              <a:custGeom>
                <a:avLst/>
                <a:gdLst>
                  <a:gd name="T0" fmla="*/ 147 w 297"/>
                  <a:gd name="T1" fmla="*/ 27 h 57"/>
                  <a:gd name="T2" fmla="*/ 149 w 297"/>
                  <a:gd name="T3" fmla="*/ 28 h 57"/>
                  <a:gd name="T4" fmla="*/ 2 w 297"/>
                  <a:gd name="T5" fmla="*/ 2 h 57"/>
                  <a:gd name="T6" fmla="*/ 0 w 297"/>
                  <a:gd name="T7" fmla="*/ 0 h 57"/>
                  <a:gd name="T8" fmla="*/ 147 w 297"/>
                  <a:gd name="T9" fmla="*/ 27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57"/>
                  <a:gd name="T17" fmla="*/ 297 w 297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57">
                    <a:moveTo>
                      <a:pt x="294" y="54"/>
                    </a:moveTo>
                    <a:lnTo>
                      <a:pt x="297" y="57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294" y="54"/>
                    </a:lnTo>
                    <a:close/>
                  </a:path>
                </a:pathLst>
              </a:cu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2" name="Freeform 1597"/>
              <p:cNvSpPr>
                <a:spLocks/>
              </p:cNvSpPr>
              <p:nvPr/>
            </p:nvSpPr>
            <p:spPr bwMode="auto">
              <a:xfrm>
                <a:off x="3527" y="1778"/>
                <a:ext cx="149" cy="27"/>
              </a:xfrm>
              <a:custGeom>
                <a:avLst/>
                <a:gdLst>
                  <a:gd name="T0" fmla="*/ 147 w 297"/>
                  <a:gd name="T1" fmla="*/ 26 h 55"/>
                  <a:gd name="T2" fmla="*/ 149 w 297"/>
                  <a:gd name="T3" fmla="*/ 27 h 55"/>
                  <a:gd name="T4" fmla="*/ 1 w 297"/>
                  <a:gd name="T5" fmla="*/ 2 h 55"/>
                  <a:gd name="T6" fmla="*/ 0 w 297"/>
                  <a:gd name="T7" fmla="*/ 0 h 55"/>
                  <a:gd name="T8" fmla="*/ 147 w 297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55"/>
                  <a:gd name="T17" fmla="*/ 297 w 29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55">
                    <a:moveTo>
                      <a:pt x="294" y="52"/>
                    </a:moveTo>
                    <a:lnTo>
                      <a:pt x="297" y="55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3" name="Freeform 1598"/>
              <p:cNvSpPr>
                <a:spLocks/>
              </p:cNvSpPr>
              <p:nvPr/>
            </p:nvSpPr>
            <p:spPr bwMode="auto">
              <a:xfrm>
                <a:off x="3528" y="1779"/>
                <a:ext cx="149" cy="28"/>
              </a:xfrm>
              <a:custGeom>
                <a:avLst/>
                <a:gdLst>
                  <a:gd name="T0" fmla="*/ 147 w 299"/>
                  <a:gd name="T1" fmla="*/ 26 h 54"/>
                  <a:gd name="T2" fmla="*/ 149 w 299"/>
                  <a:gd name="T3" fmla="*/ 28 h 54"/>
                  <a:gd name="T4" fmla="*/ 1 w 299"/>
                  <a:gd name="T5" fmla="*/ 2 h 54"/>
                  <a:gd name="T6" fmla="*/ 0 w 299"/>
                  <a:gd name="T7" fmla="*/ 0 h 54"/>
                  <a:gd name="T8" fmla="*/ 147 w 299"/>
                  <a:gd name="T9" fmla="*/ 2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"/>
                  <a:gd name="T16" fmla="*/ 0 h 54"/>
                  <a:gd name="T17" fmla="*/ 299 w 299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" h="54">
                    <a:moveTo>
                      <a:pt x="295" y="51"/>
                    </a:moveTo>
                    <a:lnTo>
                      <a:pt x="299" y="54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295" y="51"/>
                    </a:lnTo>
                    <a:close/>
                  </a:path>
                </a:pathLst>
              </a:custGeom>
              <a:solidFill>
                <a:srgbClr val="C6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4" name="Freeform 1599"/>
              <p:cNvSpPr>
                <a:spLocks/>
              </p:cNvSpPr>
              <p:nvPr/>
            </p:nvSpPr>
            <p:spPr bwMode="auto">
              <a:xfrm>
                <a:off x="3529" y="1781"/>
                <a:ext cx="153" cy="31"/>
              </a:xfrm>
              <a:custGeom>
                <a:avLst/>
                <a:gdLst>
                  <a:gd name="T0" fmla="*/ 149 w 304"/>
                  <a:gd name="T1" fmla="*/ 26 h 61"/>
                  <a:gd name="T2" fmla="*/ 153 w 304"/>
                  <a:gd name="T3" fmla="*/ 31 h 61"/>
                  <a:gd name="T4" fmla="*/ 5 w 304"/>
                  <a:gd name="T5" fmla="*/ 4 h 61"/>
                  <a:gd name="T6" fmla="*/ 0 w 304"/>
                  <a:gd name="T7" fmla="*/ 0 h 61"/>
                  <a:gd name="T8" fmla="*/ 149 w 304"/>
                  <a:gd name="T9" fmla="*/ 26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1"/>
                  <a:gd name="T17" fmla="*/ 304 w 304"/>
                  <a:gd name="T18" fmla="*/ 61 h 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1">
                    <a:moveTo>
                      <a:pt x="296" y="51"/>
                    </a:moveTo>
                    <a:lnTo>
                      <a:pt x="304" y="61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5" name="Freeform 1600"/>
              <p:cNvSpPr>
                <a:spLocks/>
              </p:cNvSpPr>
              <p:nvPr/>
            </p:nvSpPr>
            <p:spPr bwMode="auto">
              <a:xfrm>
                <a:off x="3529" y="1781"/>
                <a:ext cx="149" cy="27"/>
              </a:xfrm>
              <a:custGeom>
                <a:avLst/>
                <a:gdLst>
                  <a:gd name="T0" fmla="*/ 148 w 297"/>
                  <a:gd name="T1" fmla="*/ 25 h 55"/>
                  <a:gd name="T2" fmla="*/ 149 w 297"/>
                  <a:gd name="T3" fmla="*/ 27 h 55"/>
                  <a:gd name="T4" fmla="*/ 2 w 297"/>
                  <a:gd name="T5" fmla="*/ 1 h 55"/>
                  <a:gd name="T6" fmla="*/ 0 w 297"/>
                  <a:gd name="T7" fmla="*/ 0 h 55"/>
                  <a:gd name="T8" fmla="*/ 148 w 297"/>
                  <a:gd name="T9" fmla="*/ 25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55"/>
                  <a:gd name="T17" fmla="*/ 297 w 29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55">
                    <a:moveTo>
                      <a:pt x="296" y="51"/>
                    </a:moveTo>
                    <a:lnTo>
                      <a:pt x="297" y="55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296" y="51"/>
                    </a:lnTo>
                    <a:close/>
                  </a:path>
                </a:pathLst>
              </a:custGeom>
              <a:solidFill>
                <a:srgbClr val="C4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6" name="Freeform 1601"/>
              <p:cNvSpPr>
                <a:spLocks/>
              </p:cNvSpPr>
              <p:nvPr/>
            </p:nvSpPr>
            <p:spPr bwMode="auto">
              <a:xfrm>
                <a:off x="3531" y="1783"/>
                <a:ext cx="149" cy="27"/>
              </a:xfrm>
              <a:custGeom>
                <a:avLst/>
                <a:gdLst>
                  <a:gd name="T0" fmla="*/ 147 w 298"/>
                  <a:gd name="T1" fmla="*/ 26 h 55"/>
                  <a:gd name="T2" fmla="*/ 149 w 298"/>
                  <a:gd name="T3" fmla="*/ 27 h 55"/>
                  <a:gd name="T4" fmla="*/ 2 w 298"/>
                  <a:gd name="T5" fmla="*/ 2 h 55"/>
                  <a:gd name="T6" fmla="*/ 0 w 298"/>
                  <a:gd name="T7" fmla="*/ 0 h 55"/>
                  <a:gd name="T8" fmla="*/ 147 w 298"/>
                  <a:gd name="T9" fmla="*/ 26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8"/>
                  <a:gd name="T16" fmla="*/ 0 h 55"/>
                  <a:gd name="T17" fmla="*/ 298 w 298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8" h="55">
                    <a:moveTo>
                      <a:pt x="294" y="52"/>
                    </a:moveTo>
                    <a:lnTo>
                      <a:pt x="298" y="55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294" y="52"/>
                    </a:lnTo>
                    <a:close/>
                  </a:path>
                </a:pathLst>
              </a:custGeom>
              <a:solidFill>
                <a:srgbClr val="C1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7" name="Freeform 1602"/>
              <p:cNvSpPr>
                <a:spLocks/>
              </p:cNvSpPr>
              <p:nvPr/>
            </p:nvSpPr>
            <p:spPr bwMode="auto">
              <a:xfrm>
                <a:off x="3533" y="1784"/>
                <a:ext cx="149" cy="28"/>
              </a:xfrm>
              <a:custGeom>
                <a:avLst/>
                <a:gdLst>
                  <a:gd name="T0" fmla="*/ 147 w 297"/>
                  <a:gd name="T1" fmla="*/ 26 h 54"/>
                  <a:gd name="T2" fmla="*/ 149 w 297"/>
                  <a:gd name="T3" fmla="*/ 28 h 54"/>
                  <a:gd name="T4" fmla="*/ 2 w 297"/>
                  <a:gd name="T5" fmla="*/ 1 h 54"/>
                  <a:gd name="T6" fmla="*/ 0 w 297"/>
                  <a:gd name="T7" fmla="*/ 0 h 54"/>
                  <a:gd name="T8" fmla="*/ 147 w 297"/>
                  <a:gd name="T9" fmla="*/ 2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7"/>
                  <a:gd name="T16" fmla="*/ 0 h 54"/>
                  <a:gd name="T17" fmla="*/ 297 w 297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7" h="54">
                    <a:moveTo>
                      <a:pt x="294" y="51"/>
                    </a:moveTo>
                    <a:lnTo>
                      <a:pt x="297" y="54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294" y="51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8" name="Freeform 1603"/>
              <p:cNvSpPr>
                <a:spLocks/>
              </p:cNvSpPr>
              <p:nvPr/>
            </p:nvSpPr>
            <p:spPr bwMode="auto">
              <a:xfrm>
                <a:off x="3534" y="1785"/>
                <a:ext cx="153" cy="31"/>
              </a:xfrm>
              <a:custGeom>
                <a:avLst/>
                <a:gdLst>
                  <a:gd name="T0" fmla="*/ 148 w 304"/>
                  <a:gd name="T1" fmla="*/ 27 h 62"/>
                  <a:gd name="T2" fmla="*/ 153 w 304"/>
                  <a:gd name="T3" fmla="*/ 31 h 62"/>
                  <a:gd name="T4" fmla="*/ 5 w 304"/>
                  <a:gd name="T5" fmla="*/ 5 h 62"/>
                  <a:gd name="T6" fmla="*/ 0 w 304"/>
                  <a:gd name="T7" fmla="*/ 0 h 62"/>
                  <a:gd name="T8" fmla="*/ 148 w 304"/>
                  <a:gd name="T9" fmla="*/ 27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4"/>
                  <a:gd name="T16" fmla="*/ 0 h 62"/>
                  <a:gd name="T17" fmla="*/ 304 w 304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4" h="62">
                    <a:moveTo>
                      <a:pt x="294" y="53"/>
                    </a:moveTo>
                    <a:lnTo>
                      <a:pt x="304" y="62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69" name="Freeform 1604"/>
              <p:cNvSpPr>
                <a:spLocks/>
              </p:cNvSpPr>
              <p:nvPr/>
            </p:nvSpPr>
            <p:spPr bwMode="auto">
              <a:xfrm>
                <a:off x="3534" y="1785"/>
                <a:ext cx="150" cy="29"/>
              </a:xfrm>
              <a:custGeom>
                <a:avLst/>
                <a:gdLst>
                  <a:gd name="T0" fmla="*/ 147 w 299"/>
                  <a:gd name="T1" fmla="*/ 27 h 58"/>
                  <a:gd name="T2" fmla="*/ 150 w 299"/>
                  <a:gd name="T3" fmla="*/ 29 h 58"/>
                  <a:gd name="T4" fmla="*/ 3 w 299"/>
                  <a:gd name="T5" fmla="*/ 3 h 58"/>
                  <a:gd name="T6" fmla="*/ 0 w 299"/>
                  <a:gd name="T7" fmla="*/ 0 h 58"/>
                  <a:gd name="T8" fmla="*/ 147 w 299"/>
                  <a:gd name="T9" fmla="*/ 27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"/>
                  <a:gd name="T16" fmla="*/ 0 h 58"/>
                  <a:gd name="T17" fmla="*/ 299 w 299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" h="58">
                    <a:moveTo>
                      <a:pt x="294" y="53"/>
                    </a:moveTo>
                    <a:lnTo>
                      <a:pt x="299" y="58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B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70" name="Freeform 1605"/>
              <p:cNvSpPr>
                <a:spLocks/>
              </p:cNvSpPr>
              <p:nvPr/>
            </p:nvSpPr>
            <p:spPr bwMode="auto">
              <a:xfrm>
                <a:off x="3537" y="1788"/>
                <a:ext cx="150" cy="28"/>
              </a:xfrm>
              <a:custGeom>
                <a:avLst/>
                <a:gdLst>
                  <a:gd name="T0" fmla="*/ 147 w 299"/>
                  <a:gd name="T1" fmla="*/ 26 h 57"/>
                  <a:gd name="T2" fmla="*/ 150 w 299"/>
                  <a:gd name="T3" fmla="*/ 28 h 57"/>
                  <a:gd name="T4" fmla="*/ 3 w 299"/>
                  <a:gd name="T5" fmla="*/ 2 h 57"/>
                  <a:gd name="T6" fmla="*/ 0 w 299"/>
                  <a:gd name="T7" fmla="*/ 0 h 57"/>
                  <a:gd name="T8" fmla="*/ 147 w 299"/>
                  <a:gd name="T9" fmla="*/ 26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"/>
                  <a:gd name="T16" fmla="*/ 0 h 57"/>
                  <a:gd name="T17" fmla="*/ 299 w 299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" h="57">
                    <a:moveTo>
                      <a:pt x="294" y="53"/>
                    </a:moveTo>
                    <a:lnTo>
                      <a:pt x="299" y="57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71" name="Freeform 1606"/>
              <p:cNvSpPr>
                <a:spLocks/>
              </p:cNvSpPr>
              <p:nvPr/>
            </p:nvSpPr>
            <p:spPr bwMode="auto">
              <a:xfrm>
                <a:off x="3539" y="1789"/>
                <a:ext cx="153" cy="30"/>
              </a:xfrm>
              <a:custGeom>
                <a:avLst/>
                <a:gdLst>
                  <a:gd name="T0" fmla="*/ 147 w 306"/>
                  <a:gd name="T1" fmla="*/ 27 h 59"/>
                  <a:gd name="T2" fmla="*/ 153 w 306"/>
                  <a:gd name="T3" fmla="*/ 30 h 59"/>
                  <a:gd name="T4" fmla="*/ 5 w 306"/>
                  <a:gd name="T5" fmla="*/ 3 h 59"/>
                  <a:gd name="T6" fmla="*/ 0 w 306"/>
                  <a:gd name="T7" fmla="*/ 0 h 59"/>
                  <a:gd name="T8" fmla="*/ 147 w 306"/>
                  <a:gd name="T9" fmla="*/ 27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59"/>
                  <a:gd name="T17" fmla="*/ 306 w 306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59">
                    <a:moveTo>
                      <a:pt x="294" y="53"/>
                    </a:moveTo>
                    <a:lnTo>
                      <a:pt x="306" y="59"/>
                    </a:lnTo>
                    <a:lnTo>
                      <a:pt x="10" y="6"/>
                    </a:lnTo>
                    <a:lnTo>
                      <a:pt x="0" y="0"/>
                    </a:lnTo>
                    <a:lnTo>
                      <a:pt x="294" y="53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72" name="Freeform 1607"/>
              <p:cNvSpPr>
                <a:spLocks/>
              </p:cNvSpPr>
              <p:nvPr/>
            </p:nvSpPr>
            <p:spPr bwMode="auto">
              <a:xfrm>
                <a:off x="3544" y="1793"/>
                <a:ext cx="159" cy="30"/>
              </a:xfrm>
              <a:custGeom>
                <a:avLst/>
                <a:gdLst>
                  <a:gd name="T0" fmla="*/ 148 w 317"/>
                  <a:gd name="T1" fmla="*/ 27 h 60"/>
                  <a:gd name="T2" fmla="*/ 159 w 317"/>
                  <a:gd name="T3" fmla="*/ 30 h 60"/>
                  <a:gd name="T4" fmla="*/ 12 w 317"/>
                  <a:gd name="T5" fmla="*/ 4 h 60"/>
                  <a:gd name="T6" fmla="*/ 0 w 317"/>
                  <a:gd name="T7" fmla="*/ 0 h 60"/>
                  <a:gd name="T8" fmla="*/ 148 w 317"/>
                  <a:gd name="T9" fmla="*/ 2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"/>
                  <a:gd name="T16" fmla="*/ 0 h 60"/>
                  <a:gd name="T17" fmla="*/ 317 w 317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" h="60">
                    <a:moveTo>
                      <a:pt x="296" y="53"/>
                    </a:moveTo>
                    <a:lnTo>
                      <a:pt x="317" y="60"/>
                    </a:lnTo>
                    <a:lnTo>
                      <a:pt x="23" y="7"/>
                    </a:lnTo>
                    <a:lnTo>
                      <a:pt x="0" y="0"/>
                    </a:lnTo>
                    <a:lnTo>
                      <a:pt x="296" y="53"/>
                    </a:lnTo>
                    <a:close/>
                  </a:path>
                </a:pathLst>
              </a:custGeom>
              <a:solidFill>
                <a:srgbClr val="A85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73" name="Freeform 1608"/>
              <p:cNvSpPr>
                <a:spLocks/>
              </p:cNvSpPr>
              <p:nvPr/>
            </p:nvSpPr>
            <p:spPr bwMode="auto">
              <a:xfrm>
                <a:off x="3574" y="1610"/>
                <a:ext cx="154" cy="21"/>
              </a:xfrm>
              <a:custGeom>
                <a:avLst/>
                <a:gdLst>
                  <a:gd name="T0" fmla="*/ 154 w 307"/>
                  <a:gd name="T1" fmla="*/ 21 h 41"/>
                  <a:gd name="T2" fmla="*/ 147 w 307"/>
                  <a:gd name="T3" fmla="*/ 21 h 41"/>
                  <a:gd name="T4" fmla="*/ 0 w 307"/>
                  <a:gd name="T5" fmla="*/ 0 h 41"/>
                  <a:gd name="T6" fmla="*/ 6 w 307"/>
                  <a:gd name="T7" fmla="*/ 1 h 41"/>
                  <a:gd name="T8" fmla="*/ 154 w 307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41"/>
                  <a:gd name="T17" fmla="*/ 307 w 307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41">
                    <a:moveTo>
                      <a:pt x="307" y="41"/>
                    </a:moveTo>
                    <a:lnTo>
                      <a:pt x="294" y="41"/>
                    </a:lnTo>
                    <a:lnTo>
                      <a:pt x="0" y="0"/>
                    </a:lnTo>
                    <a:lnTo>
                      <a:pt x="11" y="1"/>
                    </a:lnTo>
                    <a:lnTo>
                      <a:pt x="307" y="41"/>
                    </a:lnTo>
                    <a:close/>
                  </a:path>
                </a:pathLst>
              </a:custGeom>
              <a:solidFill>
                <a:srgbClr val="72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74" name="Freeform 1609"/>
              <p:cNvSpPr>
                <a:spLocks/>
              </p:cNvSpPr>
              <p:nvPr/>
            </p:nvSpPr>
            <p:spPr bwMode="auto">
              <a:xfrm>
                <a:off x="3568" y="1610"/>
                <a:ext cx="153" cy="21"/>
              </a:xfrm>
              <a:custGeom>
                <a:avLst/>
                <a:gdLst>
                  <a:gd name="T0" fmla="*/ 153 w 308"/>
                  <a:gd name="T1" fmla="*/ 21 h 41"/>
                  <a:gd name="T2" fmla="*/ 147 w 308"/>
                  <a:gd name="T3" fmla="*/ 21 h 41"/>
                  <a:gd name="T4" fmla="*/ 0 w 308"/>
                  <a:gd name="T5" fmla="*/ 0 h 41"/>
                  <a:gd name="T6" fmla="*/ 7 w 308"/>
                  <a:gd name="T7" fmla="*/ 0 h 41"/>
                  <a:gd name="T8" fmla="*/ 153 w 308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8"/>
                  <a:gd name="T16" fmla="*/ 0 h 41"/>
                  <a:gd name="T17" fmla="*/ 308 w 308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8" h="41">
                    <a:moveTo>
                      <a:pt x="308" y="41"/>
                    </a:moveTo>
                    <a:lnTo>
                      <a:pt x="296" y="41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308" y="41"/>
                    </a:lnTo>
                    <a:close/>
                  </a:path>
                </a:pathLst>
              </a:custGeom>
              <a:solidFill>
                <a:srgbClr val="75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987" name="Freeform 1610"/>
            <p:cNvSpPr>
              <a:spLocks/>
            </p:cNvSpPr>
            <p:nvPr/>
          </p:nvSpPr>
          <p:spPr bwMode="auto">
            <a:xfrm>
              <a:off x="3672" y="1715"/>
              <a:ext cx="288" cy="61"/>
            </a:xfrm>
            <a:custGeom>
              <a:avLst/>
              <a:gdLst>
                <a:gd name="T0" fmla="*/ 2 w 577"/>
                <a:gd name="T1" fmla="*/ 0 h 123"/>
                <a:gd name="T2" fmla="*/ 0 w 577"/>
                <a:gd name="T3" fmla="*/ 14 h 123"/>
                <a:gd name="T4" fmla="*/ 286 w 577"/>
                <a:gd name="T5" fmla="*/ 61 h 123"/>
                <a:gd name="T6" fmla="*/ 288 w 577"/>
                <a:gd name="T7" fmla="*/ 47 h 123"/>
                <a:gd name="T8" fmla="*/ 2 w 577"/>
                <a:gd name="T9" fmla="*/ 0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7"/>
                <a:gd name="T16" fmla="*/ 0 h 123"/>
                <a:gd name="T17" fmla="*/ 577 w 577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7" h="123">
                  <a:moveTo>
                    <a:pt x="5" y="0"/>
                  </a:moveTo>
                  <a:lnTo>
                    <a:pt x="0" y="28"/>
                  </a:lnTo>
                  <a:lnTo>
                    <a:pt x="572" y="123"/>
                  </a:lnTo>
                  <a:lnTo>
                    <a:pt x="577" y="9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988" name="Group 1611"/>
            <p:cNvGrpSpPr>
              <a:grpSpLocks/>
            </p:cNvGrpSpPr>
            <p:nvPr/>
          </p:nvGrpSpPr>
          <p:grpSpPr bwMode="auto">
            <a:xfrm>
              <a:off x="3269" y="2353"/>
              <a:ext cx="126" cy="102"/>
              <a:chOff x="3269" y="2353"/>
              <a:chExt cx="126" cy="102"/>
            </a:xfrm>
          </p:grpSpPr>
          <p:sp>
            <p:nvSpPr>
              <p:cNvPr id="39993" name="Freeform 1612"/>
              <p:cNvSpPr>
                <a:spLocks/>
              </p:cNvSpPr>
              <p:nvPr/>
            </p:nvSpPr>
            <p:spPr bwMode="auto">
              <a:xfrm>
                <a:off x="3289" y="2433"/>
                <a:ext cx="67" cy="22"/>
              </a:xfrm>
              <a:custGeom>
                <a:avLst/>
                <a:gdLst>
                  <a:gd name="T0" fmla="*/ 60 w 135"/>
                  <a:gd name="T1" fmla="*/ 21 h 44"/>
                  <a:gd name="T2" fmla="*/ 67 w 135"/>
                  <a:gd name="T3" fmla="*/ 22 h 44"/>
                  <a:gd name="T4" fmla="*/ 6 w 135"/>
                  <a:gd name="T5" fmla="*/ 1 h 44"/>
                  <a:gd name="T6" fmla="*/ 0 w 135"/>
                  <a:gd name="T7" fmla="*/ 0 h 44"/>
                  <a:gd name="T8" fmla="*/ 60 w 135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44"/>
                  <a:gd name="T17" fmla="*/ 135 w 135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44">
                    <a:moveTo>
                      <a:pt x="121" y="42"/>
                    </a:moveTo>
                    <a:lnTo>
                      <a:pt x="135" y="44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121" y="42"/>
                    </a:lnTo>
                    <a:close/>
                  </a:path>
                </a:pathLst>
              </a:custGeom>
              <a:solidFill>
                <a:srgbClr val="733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4" name="Freeform 1613"/>
              <p:cNvSpPr>
                <a:spLocks/>
              </p:cNvSpPr>
              <p:nvPr/>
            </p:nvSpPr>
            <p:spPr bwMode="auto">
              <a:xfrm>
                <a:off x="3294" y="2434"/>
                <a:ext cx="68" cy="21"/>
              </a:xfrm>
              <a:custGeom>
                <a:avLst/>
                <a:gdLst>
                  <a:gd name="T0" fmla="*/ 62 w 134"/>
                  <a:gd name="T1" fmla="*/ 21 h 42"/>
                  <a:gd name="T2" fmla="*/ 68 w 134"/>
                  <a:gd name="T3" fmla="*/ 21 h 42"/>
                  <a:gd name="T4" fmla="*/ 6 w 134"/>
                  <a:gd name="T5" fmla="*/ 0 h 42"/>
                  <a:gd name="T6" fmla="*/ 0 w 134"/>
                  <a:gd name="T7" fmla="*/ 0 h 42"/>
                  <a:gd name="T8" fmla="*/ 62 w 134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42"/>
                  <a:gd name="T17" fmla="*/ 134 w 134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42">
                    <a:moveTo>
                      <a:pt x="123" y="42"/>
                    </a:moveTo>
                    <a:lnTo>
                      <a:pt x="134" y="42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5" name="Freeform 1614"/>
              <p:cNvSpPr>
                <a:spLocks/>
              </p:cNvSpPr>
              <p:nvPr/>
            </p:nvSpPr>
            <p:spPr bwMode="auto">
              <a:xfrm>
                <a:off x="3300" y="2432"/>
                <a:ext cx="68" cy="23"/>
              </a:xfrm>
              <a:custGeom>
                <a:avLst/>
                <a:gdLst>
                  <a:gd name="T0" fmla="*/ 61 w 137"/>
                  <a:gd name="T1" fmla="*/ 23 h 45"/>
                  <a:gd name="T2" fmla="*/ 68 w 137"/>
                  <a:gd name="T3" fmla="*/ 21 h 45"/>
                  <a:gd name="T4" fmla="*/ 7 w 137"/>
                  <a:gd name="T5" fmla="*/ 0 h 45"/>
                  <a:gd name="T6" fmla="*/ 0 w 137"/>
                  <a:gd name="T7" fmla="*/ 2 h 45"/>
                  <a:gd name="T8" fmla="*/ 61 w 137"/>
                  <a:gd name="T9" fmla="*/ 23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45"/>
                  <a:gd name="T17" fmla="*/ 137 w 137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45">
                    <a:moveTo>
                      <a:pt x="123" y="45"/>
                    </a:moveTo>
                    <a:lnTo>
                      <a:pt x="137" y="41"/>
                    </a:lnTo>
                    <a:lnTo>
                      <a:pt x="14" y="0"/>
                    </a:lnTo>
                    <a:lnTo>
                      <a:pt x="0" y="3"/>
                    </a:lnTo>
                    <a:lnTo>
                      <a:pt x="123" y="45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6" name="Freeform 1615"/>
              <p:cNvSpPr>
                <a:spLocks/>
              </p:cNvSpPr>
              <p:nvPr/>
            </p:nvSpPr>
            <p:spPr bwMode="auto">
              <a:xfrm>
                <a:off x="3300" y="2434"/>
                <a:ext cx="64" cy="21"/>
              </a:xfrm>
              <a:custGeom>
                <a:avLst/>
                <a:gdLst>
                  <a:gd name="T0" fmla="*/ 61 w 128"/>
                  <a:gd name="T1" fmla="*/ 21 h 42"/>
                  <a:gd name="T2" fmla="*/ 64 w 128"/>
                  <a:gd name="T3" fmla="*/ 20 h 42"/>
                  <a:gd name="T4" fmla="*/ 2 w 128"/>
                  <a:gd name="T5" fmla="*/ 0 h 42"/>
                  <a:gd name="T6" fmla="*/ 0 w 128"/>
                  <a:gd name="T7" fmla="*/ 0 h 42"/>
                  <a:gd name="T8" fmla="*/ 61 w 128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42"/>
                  <a:gd name="T17" fmla="*/ 128 w 128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42">
                    <a:moveTo>
                      <a:pt x="123" y="42"/>
                    </a:moveTo>
                    <a:lnTo>
                      <a:pt x="128" y="4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7" name="Freeform 1616"/>
              <p:cNvSpPr>
                <a:spLocks/>
              </p:cNvSpPr>
              <p:nvPr/>
            </p:nvSpPr>
            <p:spPr bwMode="auto">
              <a:xfrm>
                <a:off x="3303" y="2433"/>
                <a:ext cx="64" cy="21"/>
              </a:xfrm>
              <a:custGeom>
                <a:avLst/>
                <a:gdLst>
                  <a:gd name="T0" fmla="*/ 61 w 128"/>
                  <a:gd name="T1" fmla="*/ 21 h 42"/>
                  <a:gd name="T2" fmla="*/ 64 w 128"/>
                  <a:gd name="T3" fmla="*/ 21 h 42"/>
                  <a:gd name="T4" fmla="*/ 2 w 128"/>
                  <a:gd name="T5" fmla="*/ 0 h 42"/>
                  <a:gd name="T6" fmla="*/ 0 w 128"/>
                  <a:gd name="T7" fmla="*/ 1 h 42"/>
                  <a:gd name="T8" fmla="*/ 61 w 128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42"/>
                  <a:gd name="T17" fmla="*/ 128 w 128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42">
                    <a:moveTo>
                      <a:pt x="123" y="42"/>
                    </a:moveTo>
                    <a:lnTo>
                      <a:pt x="128" y="42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8D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8" name="Freeform 1617"/>
              <p:cNvSpPr>
                <a:spLocks/>
              </p:cNvSpPr>
              <p:nvPr/>
            </p:nvSpPr>
            <p:spPr bwMode="auto">
              <a:xfrm>
                <a:off x="3305" y="2432"/>
                <a:ext cx="63" cy="22"/>
              </a:xfrm>
              <a:custGeom>
                <a:avLst/>
                <a:gdLst>
                  <a:gd name="T0" fmla="*/ 61 w 127"/>
                  <a:gd name="T1" fmla="*/ 22 h 43"/>
                  <a:gd name="T2" fmla="*/ 63 w 127"/>
                  <a:gd name="T3" fmla="*/ 21 h 43"/>
                  <a:gd name="T4" fmla="*/ 2 w 127"/>
                  <a:gd name="T5" fmla="*/ 0 h 43"/>
                  <a:gd name="T6" fmla="*/ 0 w 127"/>
                  <a:gd name="T7" fmla="*/ 1 h 43"/>
                  <a:gd name="T8" fmla="*/ 61 w 127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7"/>
                  <a:gd name="T16" fmla="*/ 0 h 43"/>
                  <a:gd name="T17" fmla="*/ 127 w 12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7" h="43">
                    <a:moveTo>
                      <a:pt x="123" y="43"/>
                    </a:moveTo>
                    <a:lnTo>
                      <a:pt x="127" y="4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93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99" name="Freeform 1618"/>
              <p:cNvSpPr>
                <a:spLocks/>
              </p:cNvSpPr>
              <p:nvPr/>
            </p:nvSpPr>
            <p:spPr bwMode="auto">
              <a:xfrm>
                <a:off x="3307" y="2429"/>
                <a:ext cx="67" cy="24"/>
              </a:xfrm>
              <a:custGeom>
                <a:avLst/>
                <a:gdLst>
                  <a:gd name="T0" fmla="*/ 61 w 134"/>
                  <a:gd name="T1" fmla="*/ 24 h 48"/>
                  <a:gd name="T2" fmla="*/ 67 w 134"/>
                  <a:gd name="T3" fmla="*/ 21 h 48"/>
                  <a:gd name="T4" fmla="*/ 5 w 134"/>
                  <a:gd name="T5" fmla="*/ 0 h 48"/>
                  <a:gd name="T6" fmla="*/ 0 w 134"/>
                  <a:gd name="T7" fmla="*/ 3 h 48"/>
                  <a:gd name="T8" fmla="*/ 61 w 134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48"/>
                  <a:gd name="T17" fmla="*/ 134 w 13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48">
                    <a:moveTo>
                      <a:pt x="123" y="48"/>
                    </a:moveTo>
                    <a:lnTo>
                      <a:pt x="134" y="42"/>
                    </a:lnTo>
                    <a:lnTo>
                      <a:pt x="11" y="0"/>
                    </a:lnTo>
                    <a:lnTo>
                      <a:pt x="0" y="7"/>
                    </a:lnTo>
                    <a:lnTo>
                      <a:pt x="123" y="48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0" name="Freeform 1619"/>
              <p:cNvSpPr>
                <a:spLocks/>
              </p:cNvSpPr>
              <p:nvPr/>
            </p:nvSpPr>
            <p:spPr bwMode="auto">
              <a:xfrm>
                <a:off x="3307" y="2432"/>
                <a:ext cx="63" cy="21"/>
              </a:xfrm>
              <a:custGeom>
                <a:avLst/>
                <a:gdLst>
                  <a:gd name="T0" fmla="*/ 62 w 126"/>
                  <a:gd name="T1" fmla="*/ 21 h 43"/>
                  <a:gd name="T2" fmla="*/ 63 w 126"/>
                  <a:gd name="T3" fmla="*/ 21 h 43"/>
                  <a:gd name="T4" fmla="*/ 2 w 126"/>
                  <a:gd name="T5" fmla="*/ 0 h 43"/>
                  <a:gd name="T6" fmla="*/ 0 w 126"/>
                  <a:gd name="T7" fmla="*/ 1 h 43"/>
                  <a:gd name="T8" fmla="*/ 62 w 126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3"/>
                  <a:gd name="T17" fmla="*/ 126 w 126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3">
                    <a:moveTo>
                      <a:pt x="123" y="43"/>
                    </a:moveTo>
                    <a:lnTo>
                      <a:pt x="126" y="4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1" name="Freeform 1620"/>
              <p:cNvSpPr>
                <a:spLocks/>
              </p:cNvSpPr>
              <p:nvPr/>
            </p:nvSpPr>
            <p:spPr bwMode="auto">
              <a:xfrm>
                <a:off x="3308" y="2431"/>
                <a:ext cx="64" cy="21"/>
              </a:xfrm>
              <a:custGeom>
                <a:avLst/>
                <a:gdLst>
                  <a:gd name="T0" fmla="*/ 62 w 126"/>
                  <a:gd name="T1" fmla="*/ 21 h 44"/>
                  <a:gd name="T2" fmla="*/ 64 w 126"/>
                  <a:gd name="T3" fmla="*/ 20 h 44"/>
                  <a:gd name="T4" fmla="*/ 2 w 126"/>
                  <a:gd name="T5" fmla="*/ 0 h 44"/>
                  <a:gd name="T6" fmla="*/ 0 w 126"/>
                  <a:gd name="T7" fmla="*/ 1 h 44"/>
                  <a:gd name="T8" fmla="*/ 62 w 126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4"/>
                  <a:gd name="T17" fmla="*/ 126 w 126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4">
                    <a:moveTo>
                      <a:pt x="123" y="44"/>
                    </a:moveTo>
                    <a:lnTo>
                      <a:pt x="126" y="4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2" name="Freeform 1621"/>
              <p:cNvSpPr>
                <a:spLocks/>
              </p:cNvSpPr>
              <p:nvPr/>
            </p:nvSpPr>
            <p:spPr bwMode="auto">
              <a:xfrm>
                <a:off x="3310" y="2430"/>
                <a:ext cx="63" cy="21"/>
              </a:xfrm>
              <a:custGeom>
                <a:avLst/>
                <a:gdLst>
                  <a:gd name="T0" fmla="*/ 61 w 127"/>
                  <a:gd name="T1" fmla="*/ 21 h 43"/>
                  <a:gd name="T2" fmla="*/ 63 w 127"/>
                  <a:gd name="T3" fmla="*/ 20 h 43"/>
                  <a:gd name="T4" fmla="*/ 2 w 127"/>
                  <a:gd name="T5" fmla="*/ 0 h 43"/>
                  <a:gd name="T6" fmla="*/ 0 w 127"/>
                  <a:gd name="T7" fmla="*/ 0 h 43"/>
                  <a:gd name="T8" fmla="*/ 61 w 127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7"/>
                  <a:gd name="T16" fmla="*/ 0 h 43"/>
                  <a:gd name="T17" fmla="*/ 127 w 12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7" h="43">
                    <a:moveTo>
                      <a:pt x="123" y="43"/>
                    </a:moveTo>
                    <a:lnTo>
                      <a:pt x="127" y="4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3" name="Freeform 1622"/>
              <p:cNvSpPr>
                <a:spLocks/>
              </p:cNvSpPr>
              <p:nvPr/>
            </p:nvSpPr>
            <p:spPr bwMode="auto">
              <a:xfrm>
                <a:off x="3312" y="2429"/>
                <a:ext cx="62" cy="22"/>
              </a:xfrm>
              <a:custGeom>
                <a:avLst/>
                <a:gdLst>
                  <a:gd name="T0" fmla="*/ 62 w 124"/>
                  <a:gd name="T1" fmla="*/ 22 h 43"/>
                  <a:gd name="T2" fmla="*/ 62 w 124"/>
                  <a:gd name="T3" fmla="*/ 21 h 43"/>
                  <a:gd name="T4" fmla="*/ 1 w 124"/>
                  <a:gd name="T5" fmla="*/ 0 h 43"/>
                  <a:gd name="T6" fmla="*/ 0 w 124"/>
                  <a:gd name="T7" fmla="*/ 1 h 43"/>
                  <a:gd name="T8" fmla="*/ 62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3"/>
                  <a:gd name="T17" fmla="*/ 124 w 124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3">
                    <a:moveTo>
                      <a:pt x="123" y="43"/>
                    </a:moveTo>
                    <a:lnTo>
                      <a:pt x="124" y="42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4" name="Freeform 1623"/>
              <p:cNvSpPr>
                <a:spLocks/>
              </p:cNvSpPr>
              <p:nvPr/>
            </p:nvSpPr>
            <p:spPr bwMode="auto">
              <a:xfrm>
                <a:off x="3313" y="2425"/>
                <a:ext cx="67" cy="25"/>
              </a:xfrm>
              <a:custGeom>
                <a:avLst/>
                <a:gdLst>
                  <a:gd name="T0" fmla="*/ 61 w 135"/>
                  <a:gd name="T1" fmla="*/ 25 h 50"/>
                  <a:gd name="T2" fmla="*/ 67 w 135"/>
                  <a:gd name="T3" fmla="*/ 20 h 50"/>
                  <a:gd name="T4" fmla="*/ 6 w 135"/>
                  <a:gd name="T5" fmla="*/ 0 h 50"/>
                  <a:gd name="T6" fmla="*/ 0 w 135"/>
                  <a:gd name="T7" fmla="*/ 4 h 50"/>
                  <a:gd name="T8" fmla="*/ 61 w 135"/>
                  <a:gd name="T9" fmla="*/ 25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50"/>
                  <a:gd name="T17" fmla="*/ 135 w 135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50">
                    <a:moveTo>
                      <a:pt x="123" y="50"/>
                    </a:moveTo>
                    <a:lnTo>
                      <a:pt x="135" y="40"/>
                    </a:lnTo>
                    <a:lnTo>
                      <a:pt x="12" y="0"/>
                    </a:lnTo>
                    <a:lnTo>
                      <a:pt x="0" y="8"/>
                    </a:lnTo>
                    <a:lnTo>
                      <a:pt x="123" y="50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5" name="Freeform 1624"/>
              <p:cNvSpPr>
                <a:spLocks/>
              </p:cNvSpPr>
              <p:nvPr/>
            </p:nvSpPr>
            <p:spPr bwMode="auto">
              <a:xfrm>
                <a:off x="3313" y="2428"/>
                <a:ext cx="63" cy="22"/>
              </a:xfrm>
              <a:custGeom>
                <a:avLst/>
                <a:gdLst>
                  <a:gd name="T0" fmla="*/ 61 w 127"/>
                  <a:gd name="T1" fmla="*/ 22 h 44"/>
                  <a:gd name="T2" fmla="*/ 63 w 127"/>
                  <a:gd name="T3" fmla="*/ 21 h 44"/>
                  <a:gd name="T4" fmla="*/ 2 w 127"/>
                  <a:gd name="T5" fmla="*/ 0 h 44"/>
                  <a:gd name="T6" fmla="*/ 0 w 127"/>
                  <a:gd name="T7" fmla="*/ 1 h 44"/>
                  <a:gd name="T8" fmla="*/ 61 w 127"/>
                  <a:gd name="T9" fmla="*/ 2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7"/>
                  <a:gd name="T16" fmla="*/ 0 h 44"/>
                  <a:gd name="T17" fmla="*/ 127 w 127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7" h="44">
                    <a:moveTo>
                      <a:pt x="123" y="44"/>
                    </a:moveTo>
                    <a:lnTo>
                      <a:pt x="127" y="4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6" name="Freeform 1625"/>
              <p:cNvSpPr>
                <a:spLocks/>
              </p:cNvSpPr>
              <p:nvPr/>
            </p:nvSpPr>
            <p:spPr bwMode="auto">
              <a:xfrm>
                <a:off x="3314" y="2427"/>
                <a:ext cx="63" cy="22"/>
              </a:xfrm>
              <a:custGeom>
                <a:avLst/>
                <a:gdLst>
                  <a:gd name="T0" fmla="*/ 62 w 124"/>
                  <a:gd name="T1" fmla="*/ 22 h 43"/>
                  <a:gd name="T2" fmla="*/ 63 w 124"/>
                  <a:gd name="T3" fmla="*/ 21 h 43"/>
                  <a:gd name="T4" fmla="*/ 1 w 124"/>
                  <a:gd name="T5" fmla="*/ 0 h 43"/>
                  <a:gd name="T6" fmla="*/ 0 w 124"/>
                  <a:gd name="T7" fmla="*/ 1 h 43"/>
                  <a:gd name="T8" fmla="*/ 62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3"/>
                  <a:gd name="T17" fmla="*/ 124 w 124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3">
                    <a:moveTo>
                      <a:pt x="123" y="43"/>
                    </a:moveTo>
                    <a:lnTo>
                      <a:pt x="124" y="4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7" name="Freeform 1626"/>
              <p:cNvSpPr>
                <a:spLocks/>
              </p:cNvSpPr>
              <p:nvPr/>
            </p:nvSpPr>
            <p:spPr bwMode="auto">
              <a:xfrm>
                <a:off x="3315" y="2427"/>
                <a:ext cx="62" cy="21"/>
              </a:xfrm>
              <a:custGeom>
                <a:avLst/>
                <a:gdLst>
                  <a:gd name="T0" fmla="*/ 61 w 125"/>
                  <a:gd name="T1" fmla="*/ 21 h 43"/>
                  <a:gd name="T2" fmla="*/ 62 w 125"/>
                  <a:gd name="T3" fmla="*/ 21 h 43"/>
                  <a:gd name="T4" fmla="*/ 1 w 125"/>
                  <a:gd name="T5" fmla="*/ 0 h 43"/>
                  <a:gd name="T6" fmla="*/ 0 w 125"/>
                  <a:gd name="T7" fmla="*/ 1 h 43"/>
                  <a:gd name="T8" fmla="*/ 61 w 125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3"/>
                  <a:gd name="T17" fmla="*/ 125 w 125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3">
                    <a:moveTo>
                      <a:pt x="123" y="43"/>
                    </a:moveTo>
                    <a:lnTo>
                      <a:pt x="125" y="4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8" name="Freeform 1627"/>
              <p:cNvSpPr>
                <a:spLocks/>
              </p:cNvSpPr>
              <p:nvPr/>
            </p:nvSpPr>
            <p:spPr bwMode="auto">
              <a:xfrm>
                <a:off x="3316" y="2426"/>
                <a:ext cx="63" cy="21"/>
              </a:xfrm>
              <a:custGeom>
                <a:avLst/>
                <a:gdLst>
                  <a:gd name="T0" fmla="*/ 62 w 126"/>
                  <a:gd name="T1" fmla="*/ 21 h 44"/>
                  <a:gd name="T2" fmla="*/ 63 w 126"/>
                  <a:gd name="T3" fmla="*/ 19 h 44"/>
                  <a:gd name="T4" fmla="*/ 2 w 126"/>
                  <a:gd name="T5" fmla="*/ 0 h 44"/>
                  <a:gd name="T6" fmla="*/ 0 w 126"/>
                  <a:gd name="T7" fmla="*/ 1 h 44"/>
                  <a:gd name="T8" fmla="*/ 62 w 126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4"/>
                  <a:gd name="T17" fmla="*/ 126 w 126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4">
                    <a:moveTo>
                      <a:pt x="123" y="44"/>
                    </a:moveTo>
                    <a:lnTo>
                      <a:pt x="126" y="4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09" name="Freeform 1628"/>
              <p:cNvSpPr>
                <a:spLocks/>
              </p:cNvSpPr>
              <p:nvPr/>
            </p:nvSpPr>
            <p:spPr bwMode="auto">
              <a:xfrm>
                <a:off x="3318" y="2425"/>
                <a:ext cx="62" cy="21"/>
              </a:xfrm>
              <a:custGeom>
                <a:avLst/>
                <a:gdLst>
                  <a:gd name="T0" fmla="*/ 61 w 125"/>
                  <a:gd name="T1" fmla="*/ 21 h 41"/>
                  <a:gd name="T2" fmla="*/ 62 w 125"/>
                  <a:gd name="T3" fmla="*/ 20 h 41"/>
                  <a:gd name="T4" fmla="*/ 1 w 125"/>
                  <a:gd name="T5" fmla="*/ 0 h 41"/>
                  <a:gd name="T6" fmla="*/ 0 w 125"/>
                  <a:gd name="T7" fmla="*/ 1 h 41"/>
                  <a:gd name="T8" fmla="*/ 61 w 125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1"/>
                  <a:gd name="T17" fmla="*/ 125 w 125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1">
                    <a:moveTo>
                      <a:pt x="123" y="41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23" y="41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0" name="Freeform 1629"/>
              <p:cNvSpPr>
                <a:spLocks/>
              </p:cNvSpPr>
              <p:nvPr/>
            </p:nvSpPr>
            <p:spPr bwMode="auto">
              <a:xfrm>
                <a:off x="3318" y="2419"/>
                <a:ext cx="67" cy="26"/>
              </a:xfrm>
              <a:custGeom>
                <a:avLst/>
                <a:gdLst>
                  <a:gd name="T0" fmla="*/ 62 w 133"/>
                  <a:gd name="T1" fmla="*/ 26 h 52"/>
                  <a:gd name="T2" fmla="*/ 67 w 133"/>
                  <a:gd name="T3" fmla="*/ 20 h 52"/>
                  <a:gd name="T4" fmla="*/ 5 w 133"/>
                  <a:gd name="T5" fmla="*/ 0 h 52"/>
                  <a:gd name="T6" fmla="*/ 0 w 133"/>
                  <a:gd name="T7" fmla="*/ 6 h 52"/>
                  <a:gd name="T8" fmla="*/ 62 w 133"/>
                  <a:gd name="T9" fmla="*/ 26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52"/>
                  <a:gd name="T17" fmla="*/ 133 w 133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52">
                    <a:moveTo>
                      <a:pt x="123" y="52"/>
                    </a:moveTo>
                    <a:lnTo>
                      <a:pt x="133" y="40"/>
                    </a:lnTo>
                    <a:lnTo>
                      <a:pt x="10" y="0"/>
                    </a:lnTo>
                    <a:lnTo>
                      <a:pt x="0" y="12"/>
                    </a:lnTo>
                    <a:lnTo>
                      <a:pt x="123" y="52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1" name="Freeform 1630"/>
              <p:cNvSpPr>
                <a:spLocks/>
              </p:cNvSpPr>
              <p:nvPr/>
            </p:nvSpPr>
            <p:spPr bwMode="auto">
              <a:xfrm>
                <a:off x="3318" y="2423"/>
                <a:ext cx="63" cy="22"/>
              </a:xfrm>
              <a:custGeom>
                <a:avLst/>
                <a:gdLst>
                  <a:gd name="T0" fmla="*/ 62 w 125"/>
                  <a:gd name="T1" fmla="*/ 22 h 44"/>
                  <a:gd name="T2" fmla="*/ 63 w 125"/>
                  <a:gd name="T3" fmla="*/ 21 h 44"/>
                  <a:gd name="T4" fmla="*/ 1 w 125"/>
                  <a:gd name="T5" fmla="*/ 0 h 44"/>
                  <a:gd name="T6" fmla="*/ 0 w 125"/>
                  <a:gd name="T7" fmla="*/ 2 h 44"/>
                  <a:gd name="T8" fmla="*/ 62 w 125"/>
                  <a:gd name="T9" fmla="*/ 2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4"/>
                  <a:gd name="T17" fmla="*/ 125 w 125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4">
                    <a:moveTo>
                      <a:pt x="123" y="44"/>
                    </a:moveTo>
                    <a:lnTo>
                      <a:pt x="125" y="42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2" name="Freeform 1631"/>
              <p:cNvSpPr>
                <a:spLocks/>
              </p:cNvSpPr>
              <p:nvPr/>
            </p:nvSpPr>
            <p:spPr bwMode="auto">
              <a:xfrm>
                <a:off x="3319" y="2422"/>
                <a:ext cx="63" cy="22"/>
              </a:xfrm>
              <a:custGeom>
                <a:avLst/>
                <a:gdLst>
                  <a:gd name="T0" fmla="*/ 62 w 124"/>
                  <a:gd name="T1" fmla="*/ 22 h 43"/>
                  <a:gd name="T2" fmla="*/ 63 w 124"/>
                  <a:gd name="T3" fmla="*/ 21 h 43"/>
                  <a:gd name="T4" fmla="*/ 1 w 124"/>
                  <a:gd name="T5" fmla="*/ 0 h 43"/>
                  <a:gd name="T6" fmla="*/ 0 w 124"/>
                  <a:gd name="T7" fmla="*/ 1 h 43"/>
                  <a:gd name="T8" fmla="*/ 62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3"/>
                  <a:gd name="T17" fmla="*/ 124 w 124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3">
                    <a:moveTo>
                      <a:pt x="123" y="43"/>
                    </a:moveTo>
                    <a:lnTo>
                      <a:pt x="124" y="4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3" name="Freeform 1632"/>
              <p:cNvSpPr>
                <a:spLocks/>
              </p:cNvSpPr>
              <p:nvPr/>
            </p:nvSpPr>
            <p:spPr bwMode="auto">
              <a:xfrm>
                <a:off x="3320" y="2422"/>
                <a:ext cx="63" cy="21"/>
              </a:xfrm>
              <a:custGeom>
                <a:avLst/>
                <a:gdLst>
                  <a:gd name="T0" fmla="*/ 61 w 127"/>
                  <a:gd name="T1" fmla="*/ 21 h 43"/>
                  <a:gd name="T2" fmla="*/ 63 w 127"/>
                  <a:gd name="T3" fmla="*/ 20 h 43"/>
                  <a:gd name="T4" fmla="*/ 1 w 127"/>
                  <a:gd name="T5" fmla="*/ 0 h 43"/>
                  <a:gd name="T6" fmla="*/ 0 w 127"/>
                  <a:gd name="T7" fmla="*/ 1 h 43"/>
                  <a:gd name="T8" fmla="*/ 61 w 127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7"/>
                  <a:gd name="T16" fmla="*/ 0 h 43"/>
                  <a:gd name="T17" fmla="*/ 127 w 12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7" h="43">
                    <a:moveTo>
                      <a:pt x="123" y="43"/>
                    </a:moveTo>
                    <a:lnTo>
                      <a:pt x="127" y="4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4" name="Freeform 1633"/>
              <p:cNvSpPr>
                <a:spLocks/>
              </p:cNvSpPr>
              <p:nvPr/>
            </p:nvSpPr>
            <p:spPr bwMode="auto">
              <a:xfrm>
                <a:off x="3321" y="2420"/>
                <a:ext cx="63" cy="21"/>
              </a:xfrm>
              <a:custGeom>
                <a:avLst/>
                <a:gdLst>
                  <a:gd name="T0" fmla="*/ 63 w 126"/>
                  <a:gd name="T1" fmla="*/ 21 h 43"/>
                  <a:gd name="T2" fmla="*/ 63 w 126"/>
                  <a:gd name="T3" fmla="*/ 20 h 43"/>
                  <a:gd name="T4" fmla="*/ 2 w 126"/>
                  <a:gd name="T5" fmla="*/ 0 h 43"/>
                  <a:gd name="T6" fmla="*/ 0 w 126"/>
                  <a:gd name="T7" fmla="*/ 1 h 43"/>
                  <a:gd name="T8" fmla="*/ 63 w 126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3"/>
                  <a:gd name="T17" fmla="*/ 126 w 126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3">
                    <a:moveTo>
                      <a:pt x="125" y="43"/>
                    </a:moveTo>
                    <a:lnTo>
                      <a:pt x="126" y="41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125" y="43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5" name="Freeform 1634"/>
              <p:cNvSpPr>
                <a:spLocks/>
              </p:cNvSpPr>
              <p:nvPr/>
            </p:nvSpPr>
            <p:spPr bwMode="auto">
              <a:xfrm>
                <a:off x="3323" y="2419"/>
                <a:ext cx="62" cy="22"/>
              </a:xfrm>
              <a:custGeom>
                <a:avLst/>
                <a:gdLst>
                  <a:gd name="T0" fmla="*/ 61 w 125"/>
                  <a:gd name="T1" fmla="*/ 22 h 43"/>
                  <a:gd name="T2" fmla="*/ 62 w 125"/>
                  <a:gd name="T3" fmla="*/ 20 h 43"/>
                  <a:gd name="T4" fmla="*/ 1 w 125"/>
                  <a:gd name="T5" fmla="*/ 0 h 43"/>
                  <a:gd name="T6" fmla="*/ 0 w 125"/>
                  <a:gd name="T7" fmla="*/ 1 h 43"/>
                  <a:gd name="T8" fmla="*/ 61 w 125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3"/>
                  <a:gd name="T17" fmla="*/ 125 w 125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3">
                    <a:moveTo>
                      <a:pt x="123" y="43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0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6" name="Freeform 1635"/>
              <p:cNvSpPr>
                <a:spLocks/>
              </p:cNvSpPr>
              <p:nvPr/>
            </p:nvSpPr>
            <p:spPr bwMode="auto">
              <a:xfrm>
                <a:off x="3323" y="2412"/>
                <a:ext cx="66" cy="27"/>
              </a:xfrm>
              <a:custGeom>
                <a:avLst/>
                <a:gdLst>
                  <a:gd name="T0" fmla="*/ 62 w 131"/>
                  <a:gd name="T1" fmla="*/ 27 h 53"/>
                  <a:gd name="T2" fmla="*/ 66 w 131"/>
                  <a:gd name="T3" fmla="*/ 20 h 53"/>
                  <a:gd name="T4" fmla="*/ 4 w 131"/>
                  <a:gd name="T5" fmla="*/ 0 h 53"/>
                  <a:gd name="T6" fmla="*/ 0 w 131"/>
                  <a:gd name="T7" fmla="*/ 7 h 53"/>
                  <a:gd name="T8" fmla="*/ 62 w 131"/>
                  <a:gd name="T9" fmla="*/ 27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"/>
                  <a:gd name="T16" fmla="*/ 0 h 53"/>
                  <a:gd name="T17" fmla="*/ 131 w 131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" h="53">
                    <a:moveTo>
                      <a:pt x="123" y="53"/>
                    </a:moveTo>
                    <a:lnTo>
                      <a:pt x="131" y="40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123" y="53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7" name="Freeform 1636"/>
              <p:cNvSpPr>
                <a:spLocks/>
              </p:cNvSpPr>
              <p:nvPr/>
            </p:nvSpPr>
            <p:spPr bwMode="auto">
              <a:xfrm>
                <a:off x="3323" y="2418"/>
                <a:ext cx="63" cy="21"/>
              </a:xfrm>
              <a:custGeom>
                <a:avLst/>
                <a:gdLst>
                  <a:gd name="T0" fmla="*/ 62 w 125"/>
                  <a:gd name="T1" fmla="*/ 21 h 42"/>
                  <a:gd name="T2" fmla="*/ 63 w 125"/>
                  <a:gd name="T3" fmla="*/ 20 h 42"/>
                  <a:gd name="T4" fmla="*/ 1 w 125"/>
                  <a:gd name="T5" fmla="*/ 0 h 42"/>
                  <a:gd name="T6" fmla="*/ 0 w 125"/>
                  <a:gd name="T7" fmla="*/ 1 h 42"/>
                  <a:gd name="T8" fmla="*/ 62 w 125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2"/>
                  <a:gd name="T17" fmla="*/ 125 w 125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2">
                    <a:moveTo>
                      <a:pt x="123" y="42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8" name="Freeform 1637"/>
              <p:cNvSpPr>
                <a:spLocks/>
              </p:cNvSpPr>
              <p:nvPr/>
            </p:nvSpPr>
            <p:spPr bwMode="auto">
              <a:xfrm>
                <a:off x="3324" y="2417"/>
                <a:ext cx="63" cy="21"/>
              </a:xfrm>
              <a:custGeom>
                <a:avLst/>
                <a:gdLst>
                  <a:gd name="T0" fmla="*/ 62 w 124"/>
                  <a:gd name="T1" fmla="*/ 21 h 43"/>
                  <a:gd name="T2" fmla="*/ 63 w 124"/>
                  <a:gd name="T3" fmla="*/ 21 h 43"/>
                  <a:gd name="T4" fmla="*/ 0 w 124"/>
                  <a:gd name="T5" fmla="*/ 0 h 43"/>
                  <a:gd name="T6" fmla="*/ 0 w 124"/>
                  <a:gd name="T7" fmla="*/ 1 h 43"/>
                  <a:gd name="T8" fmla="*/ 62 w 124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3"/>
                  <a:gd name="T17" fmla="*/ 124 w 124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3">
                    <a:moveTo>
                      <a:pt x="123" y="43"/>
                    </a:moveTo>
                    <a:lnTo>
                      <a:pt x="124" y="4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19" name="Freeform 1638"/>
              <p:cNvSpPr>
                <a:spLocks/>
              </p:cNvSpPr>
              <p:nvPr/>
            </p:nvSpPr>
            <p:spPr bwMode="auto">
              <a:xfrm>
                <a:off x="3324" y="2416"/>
                <a:ext cx="63" cy="21"/>
              </a:xfrm>
              <a:custGeom>
                <a:avLst/>
                <a:gdLst>
                  <a:gd name="T0" fmla="*/ 63 w 124"/>
                  <a:gd name="T1" fmla="*/ 21 h 44"/>
                  <a:gd name="T2" fmla="*/ 63 w 124"/>
                  <a:gd name="T3" fmla="*/ 19 h 44"/>
                  <a:gd name="T4" fmla="*/ 1 w 124"/>
                  <a:gd name="T5" fmla="*/ 0 h 44"/>
                  <a:gd name="T6" fmla="*/ 0 w 124"/>
                  <a:gd name="T7" fmla="*/ 1 h 44"/>
                  <a:gd name="T8" fmla="*/ 63 w 124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4"/>
                  <a:gd name="T17" fmla="*/ 124 w 12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4">
                    <a:moveTo>
                      <a:pt x="124" y="44"/>
                    </a:moveTo>
                    <a:lnTo>
                      <a:pt x="124" y="4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24" y="44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0" name="Freeform 1639"/>
              <p:cNvSpPr>
                <a:spLocks/>
              </p:cNvSpPr>
              <p:nvPr/>
            </p:nvSpPr>
            <p:spPr bwMode="auto">
              <a:xfrm>
                <a:off x="3325" y="2415"/>
                <a:ext cx="62" cy="21"/>
              </a:xfrm>
              <a:custGeom>
                <a:avLst/>
                <a:gdLst>
                  <a:gd name="T0" fmla="*/ 61 w 125"/>
                  <a:gd name="T1" fmla="*/ 21 h 41"/>
                  <a:gd name="T2" fmla="*/ 62 w 125"/>
                  <a:gd name="T3" fmla="*/ 20 h 41"/>
                  <a:gd name="T4" fmla="*/ 1 w 125"/>
                  <a:gd name="T5" fmla="*/ 0 h 41"/>
                  <a:gd name="T6" fmla="*/ 0 w 125"/>
                  <a:gd name="T7" fmla="*/ 1 h 41"/>
                  <a:gd name="T8" fmla="*/ 61 w 125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1"/>
                  <a:gd name="T17" fmla="*/ 125 w 125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1">
                    <a:moveTo>
                      <a:pt x="123" y="41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123" y="41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1" name="Freeform 1640"/>
              <p:cNvSpPr>
                <a:spLocks/>
              </p:cNvSpPr>
              <p:nvPr/>
            </p:nvSpPr>
            <p:spPr bwMode="auto">
              <a:xfrm>
                <a:off x="3326" y="2413"/>
                <a:ext cx="62" cy="22"/>
              </a:xfrm>
              <a:custGeom>
                <a:avLst/>
                <a:gdLst>
                  <a:gd name="T0" fmla="*/ 62 w 124"/>
                  <a:gd name="T1" fmla="*/ 22 h 44"/>
                  <a:gd name="T2" fmla="*/ 62 w 124"/>
                  <a:gd name="T3" fmla="*/ 21 h 44"/>
                  <a:gd name="T4" fmla="*/ 1 w 124"/>
                  <a:gd name="T5" fmla="*/ 0 h 44"/>
                  <a:gd name="T6" fmla="*/ 0 w 124"/>
                  <a:gd name="T7" fmla="*/ 2 h 44"/>
                  <a:gd name="T8" fmla="*/ 62 w 124"/>
                  <a:gd name="T9" fmla="*/ 2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4"/>
                  <a:gd name="T17" fmla="*/ 124 w 12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4">
                    <a:moveTo>
                      <a:pt x="123" y="44"/>
                    </a:moveTo>
                    <a:lnTo>
                      <a:pt x="124" y="42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23" y="44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2" name="Freeform 1641"/>
              <p:cNvSpPr>
                <a:spLocks/>
              </p:cNvSpPr>
              <p:nvPr/>
            </p:nvSpPr>
            <p:spPr bwMode="auto">
              <a:xfrm>
                <a:off x="3327" y="2412"/>
                <a:ext cx="62" cy="22"/>
              </a:xfrm>
              <a:custGeom>
                <a:avLst/>
                <a:gdLst>
                  <a:gd name="T0" fmla="*/ 61 w 124"/>
                  <a:gd name="T1" fmla="*/ 22 h 43"/>
                  <a:gd name="T2" fmla="*/ 62 w 124"/>
                  <a:gd name="T3" fmla="*/ 20 h 43"/>
                  <a:gd name="T4" fmla="*/ 0 w 124"/>
                  <a:gd name="T5" fmla="*/ 0 h 43"/>
                  <a:gd name="T6" fmla="*/ 0 w 124"/>
                  <a:gd name="T7" fmla="*/ 1 h 43"/>
                  <a:gd name="T8" fmla="*/ 61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3"/>
                  <a:gd name="T17" fmla="*/ 124 w 124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3">
                    <a:moveTo>
                      <a:pt x="122" y="43"/>
                    </a:moveTo>
                    <a:lnTo>
                      <a:pt x="124" y="4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22" y="43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3" name="Freeform 1642"/>
              <p:cNvSpPr>
                <a:spLocks/>
              </p:cNvSpPr>
              <p:nvPr/>
            </p:nvSpPr>
            <p:spPr bwMode="auto">
              <a:xfrm>
                <a:off x="3328" y="2405"/>
                <a:ext cx="64" cy="27"/>
              </a:xfrm>
              <a:custGeom>
                <a:avLst/>
                <a:gdLst>
                  <a:gd name="T0" fmla="*/ 61 w 128"/>
                  <a:gd name="T1" fmla="*/ 27 h 55"/>
                  <a:gd name="T2" fmla="*/ 64 w 128"/>
                  <a:gd name="T3" fmla="*/ 20 h 55"/>
                  <a:gd name="T4" fmla="*/ 2 w 128"/>
                  <a:gd name="T5" fmla="*/ 0 h 55"/>
                  <a:gd name="T6" fmla="*/ 0 w 128"/>
                  <a:gd name="T7" fmla="*/ 7 h 55"/>
                  <a:gd name="T8" fmla="*/ 61 w 128"/>
                  <a:gd name="T9" fmla="*/ 27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55"/>
                  <a:gd name="T17" fmla="*/ 128 w 128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55">
                    <a:moveTo>
                      <a:pt x="123" y="55"/>
                    </a:moveTo>
                    <a:lnTo>
                      <a:pt x="128" y="40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123" y="55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4" name="Freeform 1643"/>
              <p:cNvSpPr>
                <a:spLocks/>
              </p:cNvSpPr>
              <p:nvPr/>
            </p:nvSpPr>
            <p:spPr bwMode="auto">
              <a:xfrm>
                <a:off x="3328" y="2412"/>
                <a:ext cx="61" cy="20"/>
              </a:xfrm>
              <a:custGeom>
                <a:avLst/>
                <a:gdLst>
                  <a:gd name="T0" fmla="*/ 61 w 123"/>
                  <a:gd name="T1" fmla="*/ 20 h 42"/>
                  <a:gd name="T2" fmla="*/ 61 w 123"/>
                  <a:gd name="T3" fmla="*/ 19 h 42"/>
                  <a:gd name="T4" fmla="*/ 0 w 123"/>
                  <a:gd name="T5" fmla="*/ 0 h 42"/>
                  <a:gd name="T6" fmla="*/ 0 w 123"/>
                  <a:gd name="T7" fmla="*/ 1 h 42"/>
                  <a:gd name="T8" fmla="*/ 61 w 123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2"/>
                  <a:gd name="T17" fmla="*/ 123 w 123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2">
                    <a:moveTo>
                      <a:pt x="123" y="42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5" name="Freeform 1644"/>
              <p:cNvSpPr>
                <a:spLocks/>
              </p:cNvSpPr>
              <p:nvPr/>
            </p:nvSpPr>
            <p:spPr bwMode="auto">
              <a:xfrm>
                <a:off x="3328" y="2410"/>
                <a:ext cx="62" cy="22"/>
              </a:xfrm>
              <a:custGeom>
                <a:avLst/>
                <a:gdLst>
                  <a:gd name="T0" fmla="*/ 61 w 125"/>
                  <a:gd name="T1" fmla="*/ 22 h 43"/>
                  <a:gd name="T2" fmla="*/ 62 w 125"/>
                  <a:gd name="T3" fmla="*/ 20 h 43"/>
                  <a:gd name="T4" fmla="*/ 1 w 125"/>
                  <a:gd name="T5" fmla="*/ 0 h 43"/>
                  <a:gd name="T6" fmla="*/ 0 w 125"/>
                  <a:gd name="T7" fmla="*/ 2 h 43"/>
                  <a:gd name="T8" fmla="*/ 61 w 125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3"/>
                  <a:gd name="T17" fmla="*/ 125 w 125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3">
                    <a:moveTo>
                      <a:pt x="123" y="43"/>
                    </a:moveTo>
                    <a:lnTo>
                      <a:pt x="125" y="4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6" name="Freeform 1645"/>
              <p:cNvSpPr>
                <a:spLocks/>
              </p:cNvSpPr>
              <p:nvPr/>
            </p:nvSpPr>
            <p:spPr bwMode="auto">
              <a:xfrm>
                <a:off x="3328" y="2409"/>
                <a:ext cx="63" cy="21"/>
              </a:xfrm>
              <a:custGeom>
                <a:avLst/>
                <a:gdLst>
                  <a:gd name="T0" fmla="*/ 62 w 124"/>
                  <a:gd name="T1" fmla="*/ 21 h 42"/>
                  <a:gd name="T2" fmla="*/ 63 w 124"/>
                  <a:gd name="T3" fmla="*/ 20 h 42"/>
                  <a:gd name="T4" fmla="*/ 0 w 124"/>
                  <a:gd name="T5" fmla="*/ 0 h 42"/>
                  <a:gd name="T6" fmla="*/ 0 w 124"/>
                  <a:gd name="T7" fmla="*/ 1 h 42"/>
                  <a:gd name="T8" fmla="*/ 62 w 124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2"/>
                  <a:gd name="T17" fmla="*/ 124 w 124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2">
                    <a:moveTo>
                      <a:pt x="123" y="42"/>
                    </a:moveTo>
                    <a:lnTo>
                      <a:pt x="124" y="4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7" name="Freeform 1646"/>
              <p:cNvSpPr>
                <a:spLocks/>
              </p:cNvSpPr>
              <p:nvPr/>
            </p:nvSpPr>
            <p:spPr bwMode="auto">
              <a:xfrm>
                <a:off x="3328" y="2407"/>
                <a:ext cx="63" cy="22"/>
              </a:xfrm>
              <a:custGeom>
                <a:avLst/>
                <a:gdLst>
                  <a:gd name="T0" fmla="*/ 63 w 124"/>
                  <a:gd name="T1" fmla="*/ 22 h 43"/>
                  <a:gd name="T2" fmla="*/ 63 w 124"/>
                  <a:gd name="T3" fmla="*/ 20 h 43"/>
                  <a:gd name="T4" fmla="*/ 1 w 124"/>
                  <a:gd name="T5" fmla="*/ 0 h 43"/>
                  <a:gd name="T6" fmla="*/ 0 w 124"/>
                  <a:gd name="T7" fmla="*/ 2 h 43"/>
                  <a:gd name="T8" fmla="*/ 63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3"/>
                  <a:gd name="T17" fmla="*/ 124 w 124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3">
                    <a:moveTo>
                      <a:pt x="124" y="43"/>
                    </a:moveTo>
                    <a:lnTo>
                      <a:pt x="124" y="4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124" y="43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8" name="Freeform 1647"/>
              <p:cNvSpPr>
                <a:spLocks/>
              </p:cNvSpPr>
              <p:nvPr/>
            </p:nvSpPr>
            <p:spPr bwMode="auto">
              <a:xfrm>
                <a:off x="3329" y="2407"/>
                <a:ext cx="63" cy="20"/>
              </a:xfrm>
              <a:custGeom>
                <a:avLst/>
                <a:gdLst>
                  <a:gd name="T0" fmla="*/ 62 w 124"/>
                  <a:gd name="T1" fmla="*/ 20 h 42"/>
                  <a:gd name="T2" fmla="*/ 63 w 124"/>
                  <a:gd name="T3" fmla="*/ 19 h 42"/>
                  <a:gd name="T4" fmla="*/ 1 w 124"/>
                  <a:gd name="T5" fmla="*/ 0 h 42"/>
                  <a:gd name="T6" fmla="*/ 0 w 124"/>
                  <a:gd name="T7" fmla="*/ 1 h 42"/>
                  <a:gd name="T8" fmla="*/ 62 w 124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2"/>
                  <a:gd name="T17" fmla="*/ 124 w 124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2">
                    <a:moveTo>
                      <a:pt x="122" y="42"/>
                    </a:moveTo>
                    <a:lnTo>
                      <a:pt x="124" y="4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22" y="42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29" name="Freeform 1648"/>
              <p:cNvSpPr>
                <a:spLocks/>
              </p:cNvSpPr>
              <p:nvPr/>
            </p:nvSpPr>
            <p:spPr bwMode="auto">
              <a:xfrm>
                <a:off x="3330" y="2405"/>
                <a:ext cx="62" cy="22"/>
              </a:xfrm>
              <a:custGeom>
                <a:avLst/>
                <a:gdLst>
                  <a:gd name="T0" fmla="*/ 62 w 123"/>
                  <a:gd name="T1" fmla="*/ 22 h 43"/>
                  <a:gd name="T2" fmla="*/ 62 w 123"/>
                  <a:gd name="T3" fmla="*/ 20 h 43"/>
                  <a:gd name="T4" fmla="*/ 0 w 123"/>
                  <a:gd name="T5" fmla="*/ 0 h 43"/>
                  <a:gd name="T6" fmla="*/ 0 w 123"/>
                  <a:gd name="T7" fmla="*/ 2 h 43"/>
                  <a:gd name="T8" fmla="*/ 62 w 123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3"/>
                  <a:gd name="T17" fmla="*/ 123 w 123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3">
                    <a:moveTo>
                      <a:pt x="123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0" name="Freeform 1649"/>
              <p:cNvSpPr>
                <a:spLocks/>
              </p:cNvSpPr>
              <p:nvPr/>
            </p:nvSpPr>
            <p:spPr bwMode="auto">
              <a:xfrm>
                <a:off x="3330" y="2397"/>
                <a:ext cx="64" cy="28"/>
              </a:xfrm>
              <a:custGeom>
                <a:avLst/>
                <a:gdLst>
                  <a:gd name="T0" fmla="*/ 61 w 128"/>
                  <a:gd name="T1" fmla="*/ 28 h 55"/>
                  <a:gd name="T2" fmla="*/ 64 w 128"/>
                  <a:gd name="T3" fmla="*/ 20 h 55"/>
                  <a:gd name="T4" fmla="*/ 1 w 128"/>
                  <a:gd name="T5" fmla="*/ 0 h 55"/>
                  <a:gd name="T6" fmla="*/ 0 w 128"/>
                  <a:gd name="T7" fmla="*/ 8 h 55"/>
                  <a:gd name="T8" fmla="*/ 61 w 128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55"/>
                  <a:gd name="T17" fmla="*/ 128 w 128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55">
                    <a:moveTo>
                      <a:pt x="123" y="55"/>
                    </a:moveTo>
                    <a:lnTo>
                      <a:pt x="128" y="40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123" y="55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1" name="Freeform 1650"/>
              <p:cNvSpPr>
                <a:spLocks/>
              </p:cNvSpPr>
              <p:nvPr/>
            </p:nvSpPr>
            <p:spPr bwMode="auto">
              <a:xfrm>
                <a:off x="3330" y="2402"/>
                <a:ext cx="63" cy="23"/>
              </a:xfrm>
              <a:custGeom>
                <a:avLst/>
                <a:gdLst>
                  <a:gd name="T0" fmla="*/ 62 w 126"/>
                  <a:gd name="T1" fmla="*/ 23 h 47"/>
                  <a:gd name="T2" fmla="*/ 63 w 126"/>
                  <a:gd name="T3" fmla="*/ 20 h 47"/>
                  <a:gd name="T4" fmla="*/ 1 w 126"/>
                  <a:gd name="T5" fmla="*/ 0 h 47"/>
                  <a:gd name="T6" fmla="*/ 0 w 126"/>
                  <a:gd name="T7" fmla="*/ 3 h 47"/>
                  <a:gd name="T8" fmla="*/ 62 w 126"/>
                  <a:gd name="T9" fmla="*/ 23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7"/>
                  <a:gd name="T17" fmla="*/ 126 w 126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7">
                    <a:moveTo>
                      <a:pt x="123" y="47"/>
                    </a:moveTo>
                    <a:lnTo>
                      <a:pt x="126" y="4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123" y="47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2" name="Freeform 1651"/>
              <p:cNvSpPr>
                <a:spLocks/>
              </p:cNvSpPr>
              <p:nvPr/>
            </p:nvSpPr>
            <p:spPr bwMode="auto">
              <a:xfrm>
                <a:off x="3331" y="2397"/>
                <a:ext cx="63" cy="25"/>
              </a:xfrm>
              <a:custGeom>
                <a:avLst/>
                <a:gdLst>
                  <a:gd name="T0" fmla="*/ 62 w 126"/>
                  <a:gd name="T1" fmla="*/ 25 h 48"/>
                  <a:gd name="T2" fmla="*/ 63 w 126"/>
                  <a:gd name="T3" fmla="*/ 21 h 48"/>
                  <a:gd name="T4" fmla="*/ 1 w 126"/>
                  <a:gd name="T5" fmla="*/ 0 h 48"/>
                  <a:gd name="T6" fmla="*/ 0 w 126"/>
                  <a:gd name="T7" fmla="*/ 4 h 48"/>
                  <a:gd name="T8" fmla="*/ 62 w 126"/>
                  <a:gd name="T9" fmla="*/ 2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8"/>
                  <a:gd name="T17" fmla="*/ 126 w 12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8">
                    <a:moveTo>
                      <a:pt x="124" y="48"/>
                    </a:moveTo>
                    <a:lnTo>
                      <a:pt x="126" y="40"/>
                    </a:lnTo>
                    <a:lnTo>
                      <a:pt x="1" y="0"/>
                    </a:lnTo>
                    <a:lnTo>
                      <a:pt x="0" y="8"/>
                    </a:lnTo>
                    <a:lnTo>
                      <a:pt x="124" y="48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3" name="Freeform 1652"/>
              <p:cNvSpPr>
                <a:spLocks/>
              </p:cNvSpPr>
              <p:nvPr/>
            </p:nvSpPr>
            <p:spPr bwMode="auto">
              <a:xfrm>
                <a:off x="3332" y="2389"/>
                <a:ext cx="63" cy="28"/>
              </a:xfrm>
              <a:custGeom>
                <a:avLst/>
                <a:gdLst>
                  <a:gd name="T0" fmla="*/ 62 w 127"/>
                  <a:gd name="T1" fmla="*/ 28 h 57"/>
                  <a:gd name="T2" fmla="*/ 63 w 127"/>
                  <a:gd name="T3" fmla="*/ 20 h 57"/>
                  <a:gd name="T4" fmla="*/ 1 w 127"/>
                  <a:gd name="T5" fmla="*/ 0 h 57"/>
                  <a:gd name="T6" fmla="*/ 0 w 127"/>
                  <a:gd name="T7" fmla="*/ 8 h 57"/>
                  <a:gd name="T8" fmla="*/ 62 w 127"/>
                  <a:gd name="T9" fmla="*/ 28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7"/>
                  <a:gd name="T16" fmla="*/ 0 h 57"/>
                  <a:gd name="T17" fmla="*/ 127 w 127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7" h="57">
                    <a:moveTo>
                      <a:pt x="125" y="57"/>
                    </a:moveTo>
                    <a:lnTo>
                      <a:pt x="127" y="40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125" y="57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4" name="Freeform 1653"/>
              <p:cNvSpPr>
                <a:spLocks/>
              </p:cNvSpPr>
              <p:nvPr/>
            </p:nvSpPr>
            <p:spPr bwMode="auto">
              <a:xfrm>
                <a:off x="3332" y="2393"/>
                <a:ext cx="62" cy="24"/>
              </a:xfrm>
              <a:custGeom>
                <a:avLst/>
                <a:gdLst>
                  <a:gd name="T0" fmla="*/ 62 w 125"/>
                  <a:gd name="T1" fmla="*/ 24 h 48"/>
                  <a:gd name="T2" fmla="*/ 62 w 125"/>
                  <a:gd name="T3" fmla="*/ 20 h 48"/>
                  <a:gd name="T4" fmla="*/ 1 w 125"/>
                  <a:gd name="T5" fmla="*/ 0 h 48"/>
                  <a:gd name="T6" fmla="*/ 0 w 125"/>
                  <a:gd name="T7" fmla="*/ 4 h 48"/>
                  <a:gd name="T8" fmla="*/ 62 w 125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8"/>
                  <a:gd name="T17" fmla="*/ 125 w 125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8">
                    <a:moveTo>
                      <a:pt x="125" y="48"/>
                    </a:moveTo>
                    <a:lnTo>
                      <a:pt x="125" y="39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125" y="48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5" name="Freeform 1654"/>
              <p:cNvSpPr>
                <a:spLocks/>
              </p:cNvSpPr>
              <p:nvPr/>
            </p:nvSpPr>
            <p:spPr bwMode="auto">
              <a:xfrm>
                <a:off x="3333" y="2389"/>
                <a:ext cx="62" cy="24"/>
              </a:xfrm>
              <a:custGeom>
                <a:avLst/>
                <a:gdLst>
                  <a:gd name="T0" fmla="*/ 61 w 125"/>
                  <a:gd name="T1" fmla="*/ 24 h 48"/>
                  <a:gd name="T2" fmla="*/ 62 w 125"/>
                  <a:gd name="T3" fmla="*/ 20 h 48"/>
                  <a:gd name="T4" fmla="*/ 0 w 125"/>
                  <a:gd name="T5" fmla="*/ 0 h 48"/>
                  <a:gd name="T6" fmla="*/ 0 w 125"/>
                  <a:gd name="T7" fmla="*/ 5 h 48"/>
                  <a:gd name="T8" fmla="*/ 61 w 125"/>
                  <a:gd name="T9" fmla="*/ 2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8"/>
                  <a:gd name="T17" fmla="*/ 125 w 125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8">
                    <a:moveTo>
                      <a:pt x="123" y="48"/>
                    </a:moveTo>
                    <a:lnTo>
                      <a:pt x="125" y="4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23" y="48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6" name="Freeform 1655"/>
              <p:cNvSpPr>
                <a:spLocks/>
              </p:cNvSpPr>
              <p:nvPr/>
            </p:nvSpPr>
            <p:spPr bwMode="auto">
              <a:xfrm>
                <a:off x="3333" y="2381"/>
                <a:ext cx="62" cy="28"/>
              </a:xfrm>
              <a:custGeom>
                <a:avLst/>
                <a:gdLst>
                  <a:gd name="T0" fmla="*/ 62 w 125"/>
                  <a:gd name="T1" fmla="*/ 28 h 56"/>
                  <a:gd name="T2" fmla="*/ 61 w 125"/>
                  <a:gd name="T3" fmla="*/ 20 h 56"/>
                  <a:gd name="T4" fmla="*/ 0 w 125"/>
                  <a:gd name="T5" fmla="*/ 0 h 56"/>
                  <a:gd name="T6" fmla="*/ 0 w 125"/>
                  <a:gd name="T7" fmla="*/ 8 h 56"/>
                  <a:gd name="T8" fmla="*/ 62 w 125"/>
                  <a:gd name="T9" fmla="*/ 28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56"/>
                  <a:gd name="T17" fmla="*/ 125 w 125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56">
                    <a:moveTo>
                      <a:pt x="125" y="56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25" y="56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7" name="Freeform 1656"/>
              <p:cNvSpPr>
                <a:spLocks/>
              </p:cNvSpPr>
              <p:nvPr/>
            </p:nvSpPr>
            <p:spPr bwMode="auto">
              <a:xfrm>
                <a:off x="3333" y="2387"/>
                <a:ext cx="62" cy="22"/>
              </a:xfrm>
              <a:custGeom>
                <a:avLst/>
                <a:gdLst>
                  <a:gd name="T0" fmla="*/ 62 w 125"/>
                  <a:gd name="T1" fmla="*/ 22 h 43"/>
                  <a:gd name="T2" fmla="*/ 62 w 125"/>
                  <a:gd name="T3" fmla="*/ 19 h 43"/>
                  <a:gd name="T4" fmla="*/ 0 w 125"/>
                  <a:gd name="T5" fmla="*/ 0 h 43"/>
                  <a:gd name="T6" fmla="*/ 0 w 125"/>
                  <a:gd name="T7" fmla="*/ 2 h 43"/>
                  <a:gd name="T8" fmla="*/ 62 w 125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3"/>
                  <a:gd name="T17" fmla="*/ 125 w 125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3">
                    <a:moveTo>
                      <a:pt x="125" y="43"/>
                    </a:moveTo>
                    <a:lnTo>
                      <a:pt x="125" y="38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5" y="43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8" name="Freeform 1657"/>
              <p:cNvSpPr>
                <a:spLocks/>
              </p:cNvSpPr>
              <p:nvPr/>
            </p:nvSpPr>
            <p:spPr bwMode="auto">
              <a:xfrm>
                <a:off x="3333" y="2385"/>
                <a:ext cx="62" cy="22"/>
              </a:xfrm>
              <a:custGeom>
                <a:avLst/>
                <a:gdLst>
                  <a:gd name="T0" fmla="*/ 62 w 125"/>
                  <a:gd name="T1" fmla="*/ 22 h 43"/>
                  <a:gd name="T2" fmla="*/ 61 w 125"/>
                  <a:gd name="T3" fmla="*/ 20 h 43"/>
                  <a:gd name="T4" fmla="*/ 0 w 125"/>
                  <a:gd name="T5" fmla="*/ 0 h 43"/>
                  <a:gd name="T6" fmla="*/ 0 w 125"/>
                  <a:gd name="T7" fmla="*/ 3 h 43"/>
                  <a:gd name="T8" fmla="*/ 62 w 125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3"/>
                  <a:gd name="T17" fmla="*/ 125 w 125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3">
                    <a:moveTo>
                      <a:pt x="125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25" y="43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39" name="Freeform 1658"/>
              <p:cNvSpPr>
                <a:spLocks/>
              </p:cNvSpPr>
              <p:nvPr/>
            </p:nvSpPr>
            <p:spPr bwMode="auto">
              <a:xfrm>
                <a:off x="3333" y="2383"/>
                <a:ext cx="61" cy="22"/>
              </a:xfrm>
              <a:custGeom>
                <a:avLst/>
                <a:gdLst>
                  <a:gd name="T0" fmla="*/ 61 w 123"/>
                  <a:gd name="T1" fmla="*/ 22 h 43"/>
                  <a:gd name="T2" fmla="*/ 61 w 123"/>
                  <a:gd name="T3" fmla="*/ 19 h 43"/>
                  <a:gd name="T4" fmla="*/ 0 w 123"/>
                  <a:gd name="T5" fmla="*/ 0 h 43"/>
                  <a:gd name="T6" fmla="*/ 0 w 123"/>
                  <a:gd name="T7" fmla="*/ 2 h 43"/>
                  <a:gd name="T8" fmla="*/ 61 w 123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3"/>
                  <a:gd name="T17" fmla="*/ 123 w 123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3">
                    <a:moveTo>
                      <a:pt x="123" y="43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0" name="Freeform 1659"/>
              <p:cNvSpPr>
                <a:spLocks/>
              </p:cNvSpPr>
              <p:nvPr/>
            </p:nvSpPr>
            <p:spPr bwMode="auto">
              <a:xfrm>
                <a:off x="3333" y="2381"/>
                <a:ext cx="61" cy="21"/>
              </a:xfrm>
              <a:custGeom>
                <a:avLst/>
                <a:gdLst>
                  <a:gd name="T0" fmla="*/ 61 w 123"/>
                  <a:gd name="T1" fmla="*/ 21 h 43"/>
                  <a:gd name="T2" fmla="*/ 61 w 123"/>
                  <a:gd name="T3" fmla="*/ 20 h 43"/>
                  <a:gd name="T4" fmla="*/ 0 w 123"/>
                  <a:gd name="T5" fmla="*/ 0 h 43"/>
                  <a:gd name="T6" fmla="*/ 0 w 123"/>
                  <a:gd name="T7" fmla="*/ 2 h 43"/>
                  <a:gd name="T8" fmla="*/ 61 w 123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3"/>
                  <a:gd name="T17" fmla="*/ 123 w 123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3">
                    <a:moveTo>
                      <a:pt x="123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23" y="43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1" name="Freeform 1660"/>
              <p:cNvSpPr>
                <a:spLocks/>
              </p:cNvSpPr>
              <p:nvPr/>
            </p:nvSpPr>
            <p:spPr bwMode="auto">
              <a:xfrm>
                <a:off x="3331" y="2374"/>
                <a:ext cx="63" cy="27"/>
              </a:xfrm>
              <a:custGeom>
                <a:avLst/>
                <a:gdLst>
                  <a:gd name="T0" fmla="*/ 63 w 126"/>
                  <a:gd name="T1" fmla="*/ 27 h 54"/>
                  <a:gd name="T2" fmla="*/ 62 w 126"/>
                  <a:gd name="T3" fmla="*/ 20 h 54"/>
                  <a:gd name="T4" fmla="*/ 0 w 126"/>
                  <a:gd name="T5" fmla="*/ 0 h 54"/>
                  <a:gd name="T6" fmla="*/ 2 w 126"/>
                  <a:gd name="T7" fmla="*/ 7 h 54"/>
                  <a:gd name="T8" fmla="*/ 63 w 126"/>
                  <a:gd name="T9" fmla="*/ 27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54"/>
                  <a:gd name="T17" fmla="*/ 126 w 126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54">
                    <a:moveTo>
                      <a:pt x="126" y="54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3" y="14"/>
                    </a:lnTo>
                    <a:lnTo>
                      <a:pt x="126" y="54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2" name="Freeform 1661"/>
              <p:cNvSpPr>
                <a:spLocks/>
              </p:cNvSpPr>
              <p:nvPr/>
            </p:nvSpPr>
            <p:spPr bwMode="auto">
              <a:xfrm>
                <a:off x="3332" y="2380"/>
                <a:ext cx="62" cy="21"/>
              </a:xfrm>
              <a:custGeom>
                <a:avLst/>
                <a:gdLst>
                  <a:gd name="T0" fmla="*/ 62 w 125"/>
                  <a:gd name="T1" fmla="*/ 21 h 42"/>
                  <a:gd name="T2" fmla="*/ 62 w 125"/>
                  <a:gd name="T3" fmla="*/ 19 h 42"/>
                  <a:gd name="T4" fmla="*/ 0 w 125"/>
                  <a:gd name="T5" fmla="*/ 0 h 42"/>
                  <a:gd name="T6" fmla="*/ 1 w 125"/>
                  <a:gd name="T7" fmla="*/ 1 h 42"/>
                  <a:gd name="T8" fmla="*/ 62 w 125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2"/>
                  <a:gd name="T17" fmla="*/ 125 w 125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2">
                    <a:moveTo>
                      <a:pt x="125" y="42"/>
                    </a:moveTo>
                    <a:lnTo>
                      <a:pt x="125" y="38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125" y="42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3" name="Freeform 1662"/>
              <p:cNvSpPr>
                <a:spLocks/>
              </p:cNvSpPr>
              <p:nvPr/>
            </p:nvSpPr>
            <p:spPr bwMode="auto">
              <a:xfrm>
                <a:off x="3332" y="2378"/>
                <a:ext cx="62" cy="21"/>
              </a:xfrm>
              <a:custGeom>
                <a:avLst/>
                <a:gdLst>
                  <a:gd name="T0" fmla="*/ 62 w 125"/>
                  <a:gd name="T1" fmla="*/ 21 h 41"/>
                  <a:gd name="T2" fmla="*/ 61 w 125"/>
                  <a:gd name="T3" fmla="*/ 19 h 41"/>
                  <a:gd name="T4" fmla="*/ 0 w 125"/>
                  <a:gd name="T5" fmla="*/ 0 h 41"/>
                  <a:gd name="T6" fmla="*/ 0 w 125"/>
                  <a:gd name="T7" fmla="*/ 2 h 41"/>
                  <a:gd name="T8" fmla="*/ 62 w 125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1"/>
                  <a:gd name="T17" fmla="*/ 125 w 125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1">
                    <a:moveTo>
                      <a:pt x="125" y="41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5" y="41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4" name="Freeform 1663"/>
              <p:cNvSpPr>
                <a:spLocks/>
              </p:cNvSpPr>
              <p:nvPr/>
            </p:nvSpPr>
            <p:spPr bwMode="auto">
              <a:xfrm>
                <a:off x="3331" y="2377"/>
                <a:ext cx="62" cy="20"/>
              </a:xfrm>
              <a:custGeom>
                <a:avLst/>
                <a:gdLst>
                  <a:gd name="T0" fmla="*/ 62 w 124"/>
                  <a:gd name="T1" fmla="*/ 20 h 42"/>
                  <a:gd name="T2" fmla="*/ 62 w 124"/>
                  <a:gd name="T3" fmla="*/ 19 h 42"/>
                  <a:gd name="T4" fmla="*/ 0 w 124"/>
                  <a:gd name="T5" fmla="*/ 0 h 42"/>
                  <a:gd name="T6" fmla="*/ 1 w 124"/>
                  <a:gd name="T7" fmla="*/ 2 h 42"/>
                  <a:gd name="T8" fmla="*/ 62 w 124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2"/>
                  <a:gd name="T17" fmla="*/ 124 w 124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2">
                    <a:moveTo>
                      <a:pt x="124" y="42"/>
                    </a:moveTo>
                    <a:lnTo>
                      <a:pt x="124" y="4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24" y="4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5" name="Freeform 1664"/>
              <p:cNvSpPr>
                <a:spLocks/>
              </p:cNvSpPr>
              <p:nvPr/>
            </p:nvSpPr>
            <p:spPr bwMode="auto">
              <a:xfrm>
                <a:off x="3331" y="2375"/>
                <a:ext cx="62" cy="22"/>
              </a:xfrm>
              <a:custGeom>
                <a:avLst/>
                <a:gdLst>
                  <a:gd name="T0" fmla="*/ 62 w 124"/>
                  <a:gd name="T1" fmla="*/ 22 h 43"/>
                  <a:gd name="T2" fmla="*/ 62 w 124"/>
                  <a:gd name="T3" fmla="*/ 20 h 43"/>
                  <a:gd name="T4" fmla="*/ 0 w 124"/>
                  <a:gd name="T5" fmla="*/ 0 h 43"/>
                  <a:gd name="T6" fmla="*/ 0 w 124"/>
                  <a:gd name="T7" fmla="*/ 2 h 43"/>
                  <a:gd name="T8" fmla="*/ 62 w 124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3"/>
                  <a:gd name="T17" fmla="*/ 124 w 124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3">
                    <a:moveTo>
                      <a:pt x="124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24" y="43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6" name="Freeform 1665"/>
              <p:cNvSpPr>
                <a:spLocks/>
              </p:cNvSpPr>
              <p:nvPr/>
            </p:nvSpPr>
            <p:spPr bwMode="auto">
              <a:xfrm>
                <a:off x="3331" y="2374"/>
                <a:ext cx="61" cy="21"/>
              </a:xfrm>
              <a:custGeom>
                <a:avLst/>
                <a:gdLst>
                  <a:gd name="T0" fmla="*/ 61 w 123"/>
                  <a:gd name="T1" fmla="*/ 21 h 42"/>
                  <a:gd name="T2" fmla="*/ 61 w 123"/>
                  <a:gd name="T3" fmla="*/ 20 h 42"/>
                  <a:gd name="T4" fmla="*/ 0 w 123"/>
                  <a:gd name="T5" fmla="*/ 0 h 42"/>
                  <a:gd name="T6" fmla="*/ 0 w 123"/>
                  <a:gd name="T7" fmla="*/ 1 h 42"/>
                  <a:gd name="T8" fmla="*/ 61 w 123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2"/>
                  <a:gd name="T17" fmla="*/ 123 w 123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2">
                    <a:moveTo>
                      <a:pt x="123" y="42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7" name="Freeform 1666"/>
              <p:cNvSpPr>
                <a:spLocks/>
              </p:cNvSpPr>
              <p:nvPr/>
            </p:nvSpPr>
            <p:spPr bwMode="auto">
              <a:xfrm>
                <a:off x="3328" y="2368"/>
                <a:ext cx="64" cy="25"/>
              </a:xfrm>
              <a:custGeom>
                <a:avLst/>
                <a:gdLst>
                  <a:gd name="T0" fmla="*/ 64 w 130"/>
                  <a:gd name="T1" fmla="*/ 25 h 52"/>
                  <a:gd name="T2" fmla="*/ 61 w 130"/>
                  <a:gd name="T3" fmla="*/ 18 h 52"/>
                  <a:gd name="T4" fmla="*/ 0 w 130"/>
                  <a:gd name="T5" fmla="*/ 0 h 52"/>
                  <a:gd name="T6" fmla="*/ 3 w 130"/>
                  <a:gd name="T7" fmla="*/ 6 h 52"/>
                  <a:gd name="T8" fmla="*/ 64 w 130"/>
                  <a:gd name="T9" fmla="*/ 25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"/>
                  <a:gd name="T16" fmla="*/ 0 h 52"/>
                  <a:gd name="T17" fmla="*/ 130 w 130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" h="52">
                    <a:moveTo>
                      <a:pt x="130" y="5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7" y="13"/>
                    </a:lnTo>
                    <a:lnTo>
                      <a:pt x="130" y="52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8" name="Freeform 1667"/>
              <p:cNvSpPr>
                <a:spLocks/>
              </p:cNvSpPr>
              <p:nvPr/>
            </p:nvSpPr>
            <p:spPr bwMode="auto">
              <a:xfrm>
                <a:off x="3330" y="2373"/>
                <a:ext cx="62" cy="20"/>
              </a:xfrm>
              <a:custGeom>
                <a:avLst/>
                <a:gdLst>
                  <a:gd name="T0" fmla="*/ 62 w 125"/>
                  <a:gd name="T1" fmla="*/ 20 h 42"/>
                  <a:gd name="T2" fmla="*/ 61 w 125"/>
                  <a:gd name="T3" fmla="*/ 18 h 42"/>
                  <a:gd name="T4" fmla="*/ 0 w 125"/>
                  <a:gd name="T5" fmla="*/ 0 h 42"/>
                  <a:gd name="T6" fmla="*/ 1 w 125"/>
                  <a:gd name="T7" fmla="*/ 1 h 42"/>
                  <a:gd name="T8" fmla="*/ 62 w 125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2"/>
                  <a:gd name="T17" fmla="*/ 125 w 125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2">
                    <a:moveTo>
                      <a:pt x="125" y="4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125" y="42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49" name="Freeform 1668"/>
              <p:cNvSpPr>
                <a:spLocks/>
              </p:cNvSpPr>
              <p:nvPr/>
            </p:nvSpPr>
            <p:spPr bwMode="auto">
              <a:xfrm>
                <a:off x="3329" y="2371"/>
                <a:ext cx="63" cy="21"/>
              </a:xfrm>
              <a:custGeom>
                <a:avLst/>
                <a:gdLst>
                  <a:gd name="T0" fmla="*/ 63 w 124"/>
                  <a:gd name="T1" fmla="*/ 21 h 41"/>
                  <a:gd name="T2" fmla="*/ 62 w 124"/>
                  <a:gd name="T3" fmla="*/ 19 h 41"/>
                  <a:gd name="T4" fmla="*/ 0 w 124"/>
                  <a:gd name="T5" fmla="*/ 0 h 41"/>
                  <a:gd name="T6" fmla="*/ 1 w 124"/>
                  <a:gd name="T7" fmla="*/ 2 h 41"/>
                  <a:gd name="T8" fmla="*/ 63 w 124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1"/>
                  <a:gd name="T17" fmla="*/ 124 w 124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1">
                    <a:moveTo>
                      <a:pt x="124" y="41"/>
                    </a:moveTo>
                    <a:lnTo>
                      <a:pt x="122" y="38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24" y="41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0" name="Freeform 1669"/>
              <p:cNvSpPr>
                <a:spLocks/>
              </p:cNvSpPr>
              <p:nvPr/>
            </p:nvSpPr>
            <p:spPr bwMode="auto">
              <a:xfrm>
                <a:off x="3328" y="2369"/>
                <a:ext cx="63" cy="21"/>
              </a:xfrm>
              <a:custGeom>
                <a:avLst/>
                <a:gdLst>
                  <a:gd name="T0" fmla="*/ 63 w 124"/>
                  <a:gd name="T1" fmla="*/ 21 h 42"/>
                  <a:gd name="T2" fmla="*/ 62 w 124"/>
                  <a:gd name="T3" fmla="*/ 20 h 42"/>
                  <a:gd name="T4" fmla="*/ 0 w 124"/>
                  <a:gd name="T5" fmla="*/ 0 h 42"/>
                  <a:gd name="T6" fmla="*/ 1 w 124"/>
                  <a:gd name="T7" fmla="*/ 2 h 42"/>
                  <a:gd name="T8" fmla="*/ 63 w 124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2"/>
                  <a:gd name="T17" fmla="*/ 124 w 124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2">
                    <a:moveTo>
                      <a:pt x="124" y="42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124" y="42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1" name="Freeform 1670"/>
              <p:cNvSpPr>
                <a:spLocks/>
              </p:cNvSpPr>
              <p:nvPr/>
            </p:nvSpPr>
            <p:spPr bwMode="auto">
              <a:xfrm>
                <a:off x="3328" y="2368"/>
                <a:ext cx="62" cy="20"/>
              </a:xfrm>
              <a:custGeom>
                <a:avLst/>
                <a:gdLst>
                  <a:gd name="T0" fmla="*/ 62 w 125"/>
                  <a:gd name="T1" fmla="*/ 20 h 42"/>
                  <a:gd name="T2" fmla="*/ 61 w 125"/>
                  <a:gd name="T3" fmla="*/ 18 h 42"/>
                  <a:gd name="T4" fmla="*/ 0 w 125"/>
                  <a:gd name="T5" fmla="*/ 0 h 42"/>
                  <a:gd name="T6" fmla="*/ 1 w 125"/>
                  <a:gd name="T7" fmla="*/ 1 h 42"/>
                  <a:gd name="T8" fmla="*/ 62 w 125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2"/>
                  <a:gd name="T17" fmla="*/ 125 w 125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2">
                    <a:moveTo>
                      <a:pt x="125" y="4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125" y="42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2" name="Freeform 1671"/>
              <p:cNvSpPr>
                <a:spLocks/>
              </p:cNvSpPr>
              <p:nvPr/>
            </p:nvSpPr>
            <p:spPr bwMode="auto">
              <a:xfrm>
                <a:off x="3324" y="2362"/>
                <a:ext cx="65" cy="25"/>
              </a:xfrm>
              <a:custGeom>
                <a:avLst/>
                <a:gdLst>
                  <a:gd name="T0" fmla="*/ 65 w 129"/>
                  <a:gd name="T1" fmla="*/ 25 h 50"/>
                  <a:gd name="T2" fmla="*/ 62 w 129"/>
                  <a:gd name="T3" fmla="*/ 20 h 50"/>
                  <a:gd name="T4" fmla="*/ 0 w 129"/>
                  <a:gd name="T5" fmla="*/ 0 h 50"/>
                  <a:gd name="T6" fmla="*/ 3 w 129"/>
                  <a:gd name="T7" fmla="*/ 6 h 50"/>
                  <a:gd name="T8" fmla="*/ 65 w 129"/>
                  <a:gd name="T9" fmla="*/ 25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9"/>
                  <a:gd name="T16" fmla="*/ 0 h 50"/>
                  <a:gd name="T17" fmla="*/ 129 w 129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9" h="50">
                    <a:moveTo>
                      <a:pt x="129" y="50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129" y="50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3" name="Freeform 1672"/>
              <p:cNvSpPr>
                <a:spLocks/>
              </p:cNvSpPr>
              <p:nvPr/>
            </p:nvSpPr>
            <p:spPr bwMode="auto">
              <a:xfrm>
                <a:off x="3327" y="2366"/>
                <a:ext cx="62" cy="21"/>
              </a:xfrm>
              <a:custGeom>
                <a:avLst/>
                <a:gdLst>
                  <a:gd name="T0" fmla="*/ 62 w 124"/>
                  <a:gd name="T1" fmla="*/ 21 h 41"/>
                  <a:gd name="T2" fmla="*/ 61 w 124"/>
                  <a:gd name="T3" fmla="*/ 19 h 41"/>
                  <a:gd name="T4" fmla="*/ 0 w 124"/>
                  <a:gd name="T5" fmla="*/ 0 h 41"/>
                  <a:gd name="T6" fmla="*/ 1 w 124"/>
                  <a:gd name="T7" fmla="*/ 2 h 41"/>
                  <a:gd name="T8" fmla="*/ 62 w 124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1"/>
                  <a:gd name="T17" fmla="*/ 124 w 124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1">
                    <a:moveTo>
                      <a:pt x="124" y="41"/>
                    </a:moveTo>
                    <a:lnTo>
                      <a:pt x="122" y="38"/>
                    </a:lnTo>
                    <a:lnTo>
                      <a:pt x="0" y="0"/>
                    </a:lnTo>
                    <a:lnTo>
                      <a:pt x="1" y="3"/>
                    </a:lnTo>
                    <a:lnTo>
                      <a:pt x="124" y="41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4" name="Freeform 1673"/>
              <p:cNvSpPr>
                <a:spLocks/>
              </p:cNvSpPr>
              <p:nvPr/>
            </p:nvSpPr>
            <p:spPr bwMode="auto">
              <a:xfrm>
                <a:off x="3325" y="2363"/>
                <a:ext cx="63" cy="22"/>
              </a:xfrm>
              <a:custGeom>
                <a:avLst/>
                <a:gdLst>
                  <a:gd name="T0" fmla="*/ 63 w 126"/>
                  <a:gd name="T1" fmla="*/ 22 h 43"/>
                  <a:gd name="T2" fmla="*/ 62 w 126"/>
                  <a:gd name="T3" fmla="*/ 20 h 43"/>
                  <a:gd name="T4" fmla="*/ 0 w 126"/>
                  <a:gd name="T5" fmla="*/ 0 h 43"/>
                  <a:gd name="T6" fmla="*/ 2 w 126"/>
                  <a:gd name="T7" fmla="*/ 3 h 43"/>
                  <a:gd name="T8" fmla="*/ 63 w 126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3"/>
                  <a:gd name="T17" fmla="*/ 126 w 126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3">
                    <a:moveTo>
                      <a:pt x="126" y="43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4" y="5"/>
                    </a:lnTo>
                    <a:lnTo>
                      <a:pt x="126" y="43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5" name="Freeform 1674"/>
              <p:cNvSpPr>
                <a:spLocks/>
              </p:cNvSpPr>
              <p:nvPr/>
            </p:nvSpPr>
            <p:spPr bwMode="auto">
              <a:xfrm>
                <a:off x="3324" y="2362"/>
                <a:ext cx="63" cy="21"/>
              </a:xfrm>
              <a:custGeom>
                <a:avLst/>
                <a:gdLst>
                  <a:gd name="T0" fmla="*/ 63 w 124"/>
                  <a:gd name="T1" fmla="*/ 21 h 44"/>
                  <a:gd name="T2" fmla="*/ 62 w 124"/>
                  <a:gd name="T3" fmla="*/ 19 h 44"/>
                  <a:gd name="T4" fmla="*/ 0 w 124"/>
                  <a:gd name="T5" fmla="*/ 0 h 44"/>
                  <a:gd name="T6" fmla="*/ 1 w 124"/>
                  <a:gd name="T7" fmla="*/ 2 h 44"/>
                  <a:gd name="T8" fmla="*/ 63 w 124"/>
                  <a:gd name="T9" fmla="*/ 2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4"/>
                  <a:gd name="T17" fmla="*/ 124 w 12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4">
                    <a:moveTo>
                      <a:pt x="124" y="44"/>
                    </a:moveTo>
                    <a:lnTo>
                      <a:pt x="123" y="39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124" y="44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6" name="Freeform 1675"/>
              <p:cNvSpPr>
                <a:spLocks/>
              </p:cNvSpPr>
              <p:nvPr/>
            </p:nvSpPr>
            <p:spPr bwMode="auto">
              <a:xfrm>
                <a:off x="3319" y="2358"/>
                <a:ext cx="67" cy="23"/>
              </a:xfrm>
              <a:custGeom>
                <a:avLst/>
                <a:gdLst>
                  <a:gd name="T0" fmla="*/ 67 w 133"/>
                  <a:gd name="T1" fmla="*/ 23 h 47"/>
                  <a:gd name="T2" fmla="*/ 62 w 133"/>
                  <a:gd name="T3" fmla="*/ 19 h 47"/>
                  <a:gd name="T4" fmla="*/ 0 w 133"/>
                  <a:gd name="T5" fmla="*/ 0 h 47"/>
                  <a:gd name="T6" fmla="*/ 5 w 133"/>
                  <a:gd name="T7" fmla="*/ 4 h 47"/>
                  <a:gd name="T8" fmla="*/ 67 w 133"/>
                  <a:gd name="T9" fmla="*/ 23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47"/>
                  <a:gd name="T17" fmla="*/ 133 w 13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47">
                    <a:moveTo>
                      <a:pt x="133" y="47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133" y="47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7" name="Freeform 1676"/>
              <p:cNvSpPr>
                <a:spLocks/>
              </p:cNvSpPr>
              <p:nvPr/>
            </p:nvSpPr>
            <p:spPr bwMode="auto">
              <a:xfrm>
                <a:off x="3322" y="2360"/>
                <a:ext cx="64" cy="21"/>
              </a:xfrm>
              <a:custGeom>
                <a:avLst/>
                <a:gdLst>
                  <a:gd name="T0" fmla="*/ 64 w 128"/>
                  <a:gd name="T1" fmla="*/ 21 h 42"/>
                  <a:gd name="T2" fmla="*/ 61 w 128"/>
                  <a:gd name="T3" fmla="*/ 19 h 42"/>
                  <a:gd name="T4" fmla="*/ 0 w 128"/>
                  <a:gd name="T5" fmla="*/ 0 h 42"/>
                  <a:gd name="T6" fmla="*/ 2 w 128"/>
                  <a:gd name="T7" fmla="*/ 1 h 42"/>
                  <a:gd name="T8" fmla="*/ 64 w 128"/>
                  <a:gd name="T9" fmla="*/ 21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42"/>
                  <a:gd name="T17" fmla="*/ 128 w 128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42">
                    <a:moveTo>
                      <a:pt x="128" y="42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128" y="4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8" name="Freeform 1677"/>
              <p:cNvSpPr>
                <a:spLocks/>
              </p:cNvSpPr>
              <p:nvPr/>
            </p:nvSpPr>
            <p:spPr bwMode="auto">
              <a:xfrm>
                <a:off x="3319" y="2358"/>
                <a:ext cx="64" cy="21"/>
              </a:xfrm>
              <a:custGeom>
                <a:avLst/>
                <a:gdLst>
                  <a:gd name="T0" fmla="*/ 64 w 128"/>
                  <a:gd name="T1" fmla="*/ 21 h 43"/>
                  <a:gd name="T2" fmla="*/ 61 w 128"/>
                  <a:gd name="T3" fmla="*/ 19 h 43"/>
                  <a:gd name="T4" fmla="*/ 0 w 128"/>
                  <a:gd name="T5" fmla="*/ 0 h 43"/>
                  <a:gd name="T6" fmla="*/ 2 w 128"/>
                  <a:gd name="T7" fmla="*/ 2 h 43"/>
                  <a:gd name="T8" fmla="*/ 64 w 128"/>
                  <a:gd name="T9" fmla="*/ 21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43"/>
                  <a:gd name="T17" fmla="*/ 128 w 128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43">
                    <a:moveTo>
                      <a:pt x="128" y="43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128" y="43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59" name="Freeform 1678"/>
              <p:cNvSpPr>
                <a:spLocks/>
              </p:cNvSpPr>
              <p:nvPr/>
            </p:nvSpPr>
            <p:spPr bwMode="auto">
              <a:xfrm>
                <a:off x="3314" y="2355"/>
                <a:ext cx="67" cy="22"/>
              </a:xfrm>
              <a:custGeom>
                <a:avLst/>
                <a:gdLst>
                  <a:gd name="T0" fmla="*/ 67 w 133"/>
                  <a:gd name="T1" fmla="*/ 22 h 43"/>
                  <a:gd name="T2" fmla="*/ 62 w 133"/>
                  <a:gd name="T3" fmla="*/ 19 h 43"/>
                  <a:gd name="T4" fmla="*/ 0 w 133"/>
                  <a:gd name="T5" fmla="*/ 0 h 43"/>
                  <a:gd name="T6" fmla="*/ 5 w 133"/>
                  <a:gd name="T7" fmla="*/ 3 h 43"/>
                  <a:gd name="T8" fmla="*/ 67 w 133"/>
                  <a:gd name="T9" fmla="*/ 2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43"/>
                  <a:gd name="T17" fmla="*/ 133 w 133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43">
                    <a:moveTo>
                      <a:pt x="133" y="43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0" y="5"/>
                    </a:lnTo>
                    <a:lnTo>
                      <a:pt x="133" y="43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0" name="Freeform 1679"/>
              <p:cNvSpPr>
                <a:spLocks/>
              </p:cNvSpPr>
              <p:nvPr/>
            </p:nvSpPr>
            <p:spPr bwMode="auto">
              <a:xfrm>
                <a:off x="3295" y="2353"/>
                <a:ext cx="68" cy="21"/>
              </a:xfrm>
              <a:custGeom>
                <a:avLst/>
                <a:gdLst>
                  <a:gd name="T0" fmla="*/ 68 w 137"/>
                  <a:gd name="T1" fmla="*/ 19 h 41"/>
                  <a:gd name="T2" fmla="*/ 61 w 137"/>
                  <a:gd name="T3" fmla="*/ 21 h 41"/>
                  <a:gd name="T4" fmla="*/ 0 w 137"/>
                  <a:gd name="T5" fmla="*/ 2 h 41"/>
                  <a:gd name="T6" fmla="*/ 7 w 137"/>
                  <a:gd name="T7" fmla="*/ 0 h 41"/>
                  <a:gd name="T8" fmla="*/ 68 w 137"/>
                  <a:gd name="T9" fmla="*/ 19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41"/>
                  <a:gd name="T17" fmla="*/ 137 w 137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41">
                    <a:moveTo>
                      <a:pt x="137" y="38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14" y="0"/>
                    </a:lnTo>
                    <a:lnTo>
                      <a:pt x="137" y="38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1" name="Freeform 1680"/>
              <p:cNvSpPr>
                <a:spLocks/>
              </p:cNvSpPr>
              <p:nvPr/>
            </p:nvSpPr>
            <p:spPr bwMode="auto">
              <a:xfrm>
                <a:off x="3299" y="2353"/>
                <a:ext cx="64" cy="20"/>
              </a:xfrm>
              <a:custGeom>
                <a:avLst/>
                <a:gdLst>
                  <a:gd name="T0" fmla="*/ 64 w 128"/>
                  <a:gd name="T1" fmla="*/ 19 h 40"/>
                  <a:gd name="T2" fmla="*/ 61 w 128"/>
                  <a:gd name="T3" fmla="*/ 20 h 40"/>
                  <a:gd name="T4" fmla="*/ 0 w 128"/>
                  <a:gd name="T5" fmla="*/ 0 h 40"/>
                  <a:gd name="T6" fmla="*/ 2 w 128"/>
                  <a:gd name="T7" fmla="*/ 0 h 40"/>
                  <a:gd name="T8" fmla="*/ 64 w 128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40"/>
                  <a:gd name="T17" fmla="*/ 128 w 128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40">
                    <a:moveTo>
                      <a:pt x="128" y="38"/>
                    </a:moveTo>
                    <a:lnTo>
                      <a:pt x="123" y="4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28" y="38"/>
                    </a:lnTo>
                    <a:close/>
                  </a:path>
                </a:pathLst>
              </a:custGeom>
              <a:solidFill>
                <a:srgbClr val="884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2" name="Freeform 1681"/>
              <p:cNvSpPr>
                <a:spLocks/>
              </p:cNvSpPr>
              <p:nvPr/>
            </p:nvSpPr>
            <p:spPr bwMode="auto">
              <a:xfrm>
                <a:off x="3297" y="2353"/>
                <a:ext cx="64" cy="20"/>
              </a:xfrm>
              <a:custGeom>
                <a:avLst/>
                <a:gdLst>
                  <a:gd name="T0" fmla="*/ 64 w 128"/>
                  <a:gd name="T1" fmla="*/ 20 h 40"/>
                  <a:gd name="T2" fmla="*/ 61 w 128"/>
                  <a:gd name="T3" fmla="*/ 20 h 40"/>
                  <a:gd name="T4" fmla="*/ 0 w 128"/>
                  <a:gd name="T5" fmla="*/ 1 h 40"/>
                  <a:gd name="T6" fmla="*/ 2 w 128"/>
                  <a:gd name="T7" fmla="*/ 0 h 40"/>
                  <a:gd name="T8" fmla="*/ 64 w 128"/>
                  <a:gd name="T9" fmla="*/ 2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40"/>
                  <a:gd name="T17" fmla="*/ 128 w 128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40">
                    <a:moveTo>
                      <a:pt x="128" y="40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28" y="40"/>
                    </a:lnTo>
                    <a:close/>
                  </a:path>
                </a:pathLst>
              </a:custGeom>
              <a:solidFill>
                <a:srgbClr val="8D4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3" name="Freeform 1682"/>
              <p:cNvSpPr>
                <a:spLocks/>
              </p:cNvSpPr>
              <p:nvPr/>
            </p:nvSpPr>
            <p:spPr bwMode="auto">
              <a:xfrm>
                <a:off x="3295" y="2354"/>
                <a:ext cx="63" cy="20"/>
              </a:xfrm>
              <a:custGeom>
                <a:avLst/>
                <a:gdLst>
                  <a:gd name="T0" fmla="*/ 63 w 127"/>
                  <a:gd name="T1" fmla="*/ 19 h 39"/>
                  <a:gd name="T2" fmla="*/ 61 w 127"/>
                  <a:gd name="T3" fmla="*/ 20 h 39"/>
                  <a:gd name="T4" fmla="*/ 0 w 127"/>
                  <a:gd name="T5" fmla="*/ 1 h 39"/>
                  <a:gd name="T6" fmla="*/ 2 w 127"/>
                  <a:gd name="T7" fmla="*/ 0 h 39"/>
                  <a:gd name="T8" fmla="*/ 63 w 127"/>
                  <a:gd name="T9" fmla="*/ 1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7"/>
                  <a:gd name="T16" fmla="*/ 0 h 39"/>
                  <a:gd name="T17" fmla="*/ 127 w 127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7" h="39">
                    <a:moveTo>
                      <a:pt x="127" y="38"/>
                    </a:moveTo>
                    <a:lnTo>
                      <a:pt x="123" y="39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7" y="38"/>
                    </a:lnTo>
                    <a:close/>
                  </a:path>
                </a:pathLst>
              </a:custGeom>
              <a:solidFill>
                <a:srgbClr val="934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4" name="Freeform 1683"/>
              <p:cNvSpPr>
                <a:spLocks/>
              </p:cNvSpPr>
              <p:nvPr/>
            </p:nvSpPr>
            <p:spPr bwMode="auto">
              <a:xfrm>
                <a:off x="3289" y="2355"/>
                <a:ext cx="68" cy="23"/>
              </a:xfrm>
              <a:custGeom>
                <a:avLst/>
                <a:gdLst>
                  <a:gd name="T0" fmla="*/ 68 w 134"/>
                  <a:gd name="T1" fmla="*/ 19 h 45"/>
                  <a:gd name="T2" fmla="*/ 61 w 134"/>
                  <a:gd name="T3" fmla="*/ 23 h 45"/>
                  <a:gd name="T4" fmla="*/ 0 w 134"/>
                  <a:gd name="T5" fmla="*/ 4 h 45"/>
                  <a:gd name="T6" fmla="*/ 6 w 134"/>
                  <a:gd name="T7" fmla="*/ 0 h 45"/>
                  <a:gd name="T8" fmla="*/ 68 w 134"/>
                  <a:gd name="T9" fmla="*/ 19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45"/>
                  <a:gd name="T17" fmla="*/ 134 w 134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45">
                    <a:moveTo>
                      <a:pt x="134" y="38"/>
                    </a:moveTo>
                    <a:lnTo>
                      <a:pt x="121" y="45"/>
                    </a:lnTo>
                    <a:lnTo>
                      <a:pt x="0" y="7"/>
                    </a:lnTo>
                    <a:lnTo>
                      <a:pt x="11" y="0"/>
                    </a:lnTo>
                    <a:lnTo>
                      <a:pt x="134" y="38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5" name="Freeform 1684"/>
              <p:cNvSpPr>
                <a:spLocks/>
              </p:cNvSpPr>
              <p:nvPr/>
            </p:nvSpPr>
            <p:spPr bwMode="auto">
              <a:xfrm>
                <a:off x="3294" y="2355"/>
                <a:ext cx="63" cy="20"/>
              </a:xfrm>
              <a:custGeom>
                <a:avLst/>
                <a:gdLst>
                  <a:gd name="T0" fmla="*/ 63 w 126"/>
                  <a:gd name="T1" fmla="*/ 19 h 40"/>
                  <a:gd name="T2" fmla="*/ 62 w 126"/>
                  <a:gd name="T3" fmla="*/ 20 h 40"/>
                  <a:gd name="T4" fmla="*/ 0 w 126"/>
                  <a:gd name="T5" fmla="*/ 1 h 40"/>
                  <a:gd name="T6" fmla="*/ 2 w 126"/>
                  <a:gd name="T7" fmla="*/ 0 h 40"/>
                  <a:gd name="T8" fmla="*/ 63 w 126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0"/>
                  <a:gd name="T17" fmla="*/ 126 w 126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0">
                    <a:moveTo>
                      <a:pt x="126" y="38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6" y="38"/>
                    </a:lnTo>
                    <a:close/>
                  </a:path>
                </a:pathLst>
              </a:custGeom>
              <a:solidFill>
                <a:srgbClr val="9A4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6" name="Freeform 1685"/>
              <p:cNvSpPr>
                <a:spLocks/>
              </p:cNvSpPr>
              <p:nvPr/>
            </p:nvSpPr>
            <p:spPr bwMode="auto">
              <a:xfrm>
                <a:off x="3292" y="2356"/>
                <a:ext cx="63" cy="20"/>
              </a:xfrm>
              <a:custGeom>
                <a:avLst/>
                <a:gdLst>
                  <a:gd name="T0" fmla="*/ 63 w 126"/>
                  <a:gd name="T1" fmla="*/ 19 h 40"/>
                  <a:gd name="T2" fmla="*/ 62 w 126"/>
                  <a:gd name="T3" fmla="*/ 20 h 40"/>
                  <a:gd name="T4" fmla="*/ 0 w 126"/>
                  <a:gd name="T5" fmla="*/ 1 h 40"/>
                  <a:gd name="T6" fmla="*/ 2 w 126"/>
                  <a:gd name="T7" fmla="*/ 0 h 40"/>
                  <a:gd name="T8" fmla="*/ 63 w 126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0"/>
                  <a:gd name="T17" fmla="*/ 126 w 126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0">
                    <a:moveTo>
                      <a:pt x="126" y="38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26" y="38"/>
                    </a:lnTo>
                    <a:close/>
                  </a:path>
                </a:pathLst>
              </a:custGeom>
              <a:solidFill>
                <a:srgbClr val="9E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7" name="Freeform 1686"/>
              <p:cNvSpPr>
                <a:spLocks/>
              </p:cNvSpPr>
              <p:nvPr/>
            </p:nvSpPr>
            <p:spPr bwMode="auto">
              <a:xfrm>
                <a:off x="3290" y="2357"/>
                <a:ext cx="63" cy="20"/>
              </a:xfrm>
              <a:custGeom>
                <a:avLst/>
                <a:gdLst>
                  <a:gd name="T0" fmla="*/ 63 w 127"/>
                  <a:gd name="T1" fmla="*/ 19 h 39"/>
                  <a:gd name="T2" fmla="*/ 61 w 127"/>
                  <a:gd name="T3" fmla="*/ 20 h 39"/>
                  <a:gd name="T4" fmla="*/ 0 w 127"/>
                  <a:gd name="T5" fmla="*/ 1 h 39"/>
                  <a:gd name="T6" fmla="*/ 2 w 127"/>
                  <a:gd name="T7" fmla="*/ 0 h 39"/>
                  <a:gd name="T8" fmla="*/ 63 w 127"/>
                  <a:gd name="T9" fmla="*/ 1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7"/>
                  <a:gd name="T16" fmla="*/ 0 h 39"/>
                  <a:gd name="T17" fmla="*/ 127 w 127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7" h="39">
                    <a:moveTo>
                      <a:pt x="127" y="38"/>
                    </a:moveTo>
                    <a:lnTo>
                      <a:pt x="123" y="39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7" y="38"/>
                    </a:lnTo>
                    <a:close/>
                  </a:path>
                </a:pathLst>
              </a:custGeom>
              <a:solidFill>
                <a:srgbClr val="A25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8" name="Freeform 1687"/>
              <p:cNvSpPr>
                <a:spLocks/>
              </p:cNvSpPr>
              <p:nvPr/>
            </p:nvSpPr>
            <p:spPr bwMode="auto">
              <a:xfrm>
                <a:off x="3289" y="2358"/>
                <a:ext cx="63" cy="20"/>
              </a:xfrm>
              <a:custGeom>
                <a:avLst/>
                <a:gdLst>
                  <a:gd name="T0" fmla="*/ 63 w 124"/>
                  <a:gd name="T1" fmla="*/ 19 h 40"/>
                  <a:gd name="T2" fmla="*/ 61 w 124"/>
                  <a:gd name="T3" fmla="*/ 20 h 40"/>
                  <a:gd name="T4" fmla="*/ 0 w 124"/>
                  <a:gd name="T5" fmla="*/ 1 h 40"/>
                  <a:gd name="T6" fmla="*/ 1 w 124"/>
                  <a:gd name="T7" fmla="*/ 0 h 40"/>
                  <a:gd name="T8" fmla="*/ 63 w 124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0"/>
                  <a:gd name="T17" fmla="*/ 124 w 124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0">
                    <a:moveTo>
                      <a:pt x="124" y="38"/>
                    </a:moveTo>
                    <a:lnTo>
                      <a:pt x="121" y="4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4" y="38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69" name="Freeform 1688"/>
              <p:cNvSpPr>
                <a:spLocks/>
              </p:cNvSpPr>
              <p:nvPr/>
            </p:nvSpPr>
            <p:spPr bwMode="auto">
              <a:xfrm>
                <a:off x="3284" y="2358"/>
                <a:ext cx="66" cy="24"/>
              </a:xfrm>
              <a:custGeom>
                <a:avLst/>
                <a:gdLst>
                  <a:gd name="T0" fmla="*/ 66 w 133"/>
                  <a:gd name="T1" fmla="*/ 20 h 46"/>
                  <a:gd name="T2" fmla="*/ 61 w 133"/>
                  <a:gd name="T3" fmla="*/ 24 h 46"/>
                  <a:gd name="T4" fmla="*/ 0 w 133"/>
                  <a:gd name="T5" fmla="*/ 4 h 46"/>
                  <a:gd name="T6" fmla="*/ 6 w 133"/>
                  <a:gd name="T7" fmla="*/ 0 h 46"/>
                  <a:gd name="T8" fmla="*/ 66 w 133"/>
                  <a:gd name="T9" fmla="*/ 2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46"/>
                  <a:gd name="T17" fmla="*/ 133 w 133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46">
                    <a:moveTo>
                      <a:pt x="133" y="38"/>
                    </a:moveTo>
                    <a:lnTo>
                      <a:pt x="123" y="46"/>
                    </a:lnTo>
                    <a:lnTo>
                      <a:pt x="0" y="8"/>
                    </a:lnTo>
                    <a:lnTo>
                      <a:pt x="12" y="0"/>
                    </a:lnTo>
                    <a:lnTo>
                      <a:pt x="133" y="38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0" name="Freeform 1689"/>
              <p:cNvSpPr>
                <a:spLocks/>
              </p:cNvSpPr>
              <p:nvPr/>
            </p:nvSpPr>
            <p:spPr bwMode="auto">
              <a:xfrm>
                <a:off x="3288" y="2358"/>
                <a:ext cx="62" cy="20"/>
              </a:xfrm>
              <a:custGeom>
                <a:avLst/>
                <a:gdLst>
                  <a:gd name="T0" fmla="*/ 62 w 125"/>
                  <a:gd name="T1" fmla="*/ 19 h 40"/>
                  <a:gd name="T2" fmla="*/ 61 w 125"/>
                  <a:gd name="T3" fmla="*/ 20 h 40"/>
                  <a:gd name="T4" fmla="*/ 0 w 125"/>
                  <a:gd name="T5" fmla="*/ 1 h 40"/>
                  <a:gd name="T6" fmla="*/ 2 w 125"/>
                  <a:gd name="T7" fmla="*/ 0 h 40"/>
                  <a:gd name="T8" fmla="*/ 62 w 125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0"/>
                  <a:gd name="T17" fmla="*/ 125 w 125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0">
                    <a:moveTo>
                      <a:pt x="125" y="38"/>
                    </a:moveTo>
                    <a:lnTo>
                      <a:pt x="123" y="40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AA5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1" name="Freeform 1690"/>
              <p:cNvSpPr>
                <a:spLocks/>
              </p:cNvSpPr>
              <p:nvPr/>
            </p:nvSpPr>
            <p:spPr bwMode="auto">
              <a:xfrm>
                <a:off x="3287" y="2359"/>
                <a:ext cx="62" cy="20"/>
              </a:xfrm>
              <a:custGeom>
                <a:avLst/>
                <a:gdLst>
                  <a:gd name="T0" fmla="*/ 62 w 124"/>
                  <a:gd name="T1" fmla="*/ 20 h 40"/>
                  <a:gd name="T2" fmla="*/ 62 w 124"/>
                  <a:gd name="T3" fmla="*/ 20 h 40"/>
                  <a:gd name="T4" fmla="*/ 0 w 124"/>
                  <a:gd name="T5" fmla="*/ 1 h 40"/>
                  <a:gd name="T6" fmla="*/ 1 w 124"/>
                  <a:gd name="T7" fmla="*/ 0 h 40"/>
                  <a:gd name="T8" fmla="*/ 62 w 124"/>
                  <a:gd name="T9" fmla="*/ 2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0"/>
                  <a:gd name="T17" fmla="*/ 124 w 124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0">
                    <a:moveTo>
                      <a:pt x="124" y="39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4" y="39"/>
                    </a:lnTo>
                    <a:close/>
                  </a:path>
                </a:pathLst>
              </a:custGeom>
              <a:solidFill>
                <a:srgbClr val="AC5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2" name="Freeform 1691"/>
              <p:cNvSpPr>
                <a:spLocks/>
              </p:cNvSpPr>
              <p:nvPr/>
            </p:nvSpPr>
            <p:spPr bwMode="auto">
              <a:xfrm>
                <a:off x="3286" y="2360"/>
                <a:ext cx="62" cy="20"/>
              </a:xfrm>
              <a:custGeom>
                <a:avLst/>
                <a:gdLst>
                  <a:gd name="T0" fmla="*/ 62 w 125"/>
                  <a:gd name="T1" fmla="*/ 19 h 40"/>
                  <a:gd name="T2" fmla="*/ 60 w 125"/>
                  <a:gd name="T3" fmla="*/ 20 h 40"/>
                  <a:gd name="T4" fmla="*/ 0 w 125"/>
                  <a:gd name="T5" fmla="*/ 1 h 40"/>
                  <a:gd name="T6" fmla="*/ 1 w 125"/>
                  <a:gd name="T7" fmla="*/ 0 h 40"/>
                  <a:gd name="T8" fmla="*/ 62 w 125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0"/>
                  <a:gd name="T17" fmla="*/ 125 w 125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0">
                    <a:moveTo>
                      <a:pt x="125" y="38"/>
                    </a:moveTo>
                    <a:lnTo>
                      <a:pt x="121" y="4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AF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3" name="Freeform 1692"/>
              <p:cNvSpPr>
                <a:spLocks/>
              </p:cNvSpPr>
              <p:nvPr/>
            </p:nvSpPr>
            <p:spPr bwMode="auto">
              <a:xfrm>
                <a:off x="3284" y="2361"/>
                <a:ext cx="63" cy="20"/>
              </a:xfrm>
              <a:custGeom>
                <a:avLst/>
                <a:gdLst>
                  <a:gd name="T0" fmla="*/ 63 w 124"/>
                  <a:gd name="T1" fmla="*/ 19 h 40"/>
                  <a:gd name="T2" fmla="*/ 62 w 124"/>
                  <a:gd name="T3" fmla="*/ 20 h 40"/>
                  <a:gd name="T4" fmla="*/ 0 w 124"/>
                  <a:gd name="T5" fmla="*/ 1 h 40"/>
                  <a:gd name="T6" fmla="*/ 2 w 124"/>
                  <a:gd name="T7" fmla="*/ 0 h 40"/>
                  <a:gd name="T8" fmla="*/ 63 w 124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0"/>
                  <a:gd name="T17" fmla="*/ 124 w 124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0">
                    <a:moveTo>
                      <a:pt x="124" y="38"/>
                    </a:moveTo>
                    <a:lnTo>
                      <a:pt x="123" y="40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124" y="38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4" name="Freeform 1693"/>
              <p:cNvSpPr>
                <a:spLocks/>
              </p:cNvSpPr>
              <p:nvPr/>
            </p:nvSpPr>
            <p:spPr bwMode="auto">
              <a:xfrm>
                <a:off x="3284" y="2362"/>
                <a:ext cx="62" cy="20"/>
              </a:xfrm>
              <a:custGeom>
                <a:avLst/>
                <a:gdLst>
                  <a:gd name="T0" fmla="*/ 62 w 125"/>
                  <a:gd name="T1" fmla="*/ 20 h 40"/>
                  <a:gd name="T2" fmla="*/ 61 w 125"/>
                  <a:gd name="T3" fmla="*/ 20 h 40"/>
                  <a:gd name="T4" fmla="*/ 0 w 125"/>
                  <a:gd name="T5" fmla="*/ 1 h 40"/>
                  <a:gd name="T6" fmla="*/ 1 w 125"/>
                  <a:gd name="T7" fmla="*/ 0 h 40"/>
                  <a:gd name="T8" fmla="*/ 62 w 125"/>
                  <a:gd name="T9" fmla="*/ 2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0"/>
                  <a:gd name="T17" fmla="*/ 125 w 125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0">
                    <a:moveTo>
                      <a:pt x="125" y="39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9"/>
                    </a:lnTo>
                    <a:close/>
                  </a:path>
                </a:pathLst>
              </a:custGeom>
              <a:solidFill>
                <a:srgbClr val="B55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5" name="Freeform 1694"/>
              <p:cNvSpPr>
                <a:spLocks/>
              </p:cNvSpPr>
              <p:nvPr/>
            </p:nvSpPr>
            <p:spPr bwMode="auto">
              <a:xfrm>
                <a:off x="3279" y="2363"/>
                <a:ext cx="66" cy="24"/>
              </a:xfrm>
              <a:custGeom>
                <a:avLst/>
                <a:gdLst>
                  <a:gd name="T0" fmla="*/ 66 w 133"/>
                  <a:gd name="T1" fmla="*/ 18 h 50"/>
                  <a:gd name="T2" fmla="*/ 61 w 133"/>
                  <a:gd name="T3" fmla="*/ 24 h 50"/>
                  <a:gd name="T4" fmla="*/ 0 w 133"/>
                  <a:gd name="T5" fmla="*/ 6 h 50"/>
                  <a:gd name="T6" fmla="*/ 5 w 133"/>
                  <a:gd name="T7" fmla="*/ 0 h 50"/>
                  <a:gd name="T8" fmla="*/ 66 w 133"/>
                  <a:gd name="T9" fmla="*/ 18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50"/>
                  <a:gd name="T17" fmla="*/ 133 w 133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50">
                    <a:moveTo>
                      <a:pt x="133" y="38"/>
                    </a:moveTo>
                    <a:lnTo>
                      <a:pt x="123" y="50"/>
                    </a:lnTo>
                    <a:lnTo>
                      <a:pt x="0" y="12"/>
                    </a:lnTo>
                    <a:lnTo>
                      <a:pt x="10" y="0"/>
                    </a:lnTo>
                    <a:lnTo>
                      <a:pt x="133" y="38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6" name="Freeform 1695"/>
              <p:cNvSpPr>
                <a:spLocks/>
              </p:cNvSpPr>
              <p:nvPr/>
            </p:nvSpPr>
            <p:spPr bwMode="auto">
              <a:xfrm>
                <a:off x="3283" y="2363"/>
                <a:ext cx="62" cy="20"/>
              </a:xfrm>
              <a:custGeom>
                <a:avLst/>
                <a:gdLst>
                  <a:gd name="T0" fmla="*/ 62 w 125"/>
                  <a:gd name="T1" fmla="*/ 18 h 42"/>
                  <a:gd name="T2" fmla="*/ 61 w 125"/>
                  <a:gd name="T3" fmla="*/ 20 h 42"/>
                  <a:gd name="T4" fmla="*/ 0 w 125"/>
                  <a:gd name="T5" fmla="*/ 1 h 42"/>
                  <a:gd name="T6" fmla="*/ 1 w 125"/>
                  <a:gd name="T7" fmla="*/ 0 h 42"/>
                  <a:gd name="T8" fmla="*/ 62 w 125"/>
                  <a:gd name="T9" fmla="*/ 1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2"/>
                  <a:gd name="T17" fmla="*/ 125 w 125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2">
                    <a:moveTo>
                      <a:pt x="125" y="38"/>
                    </a:moveTo>
                    <a:lnTo>
                      <a:pt x="123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B8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7" name="Freeform 1696"/>
              <p:cNvSpPr>
                <a:spLocks/>
              </p:cNvSpPr>
              <p:nvPr/>
            </p:nvSpPr>
            <p:spPr bwMode="auto">
              <a:xfrm>
                <a:off x="3282" y="2363"/>
                <a:ext cx="62" cy="21"/>
              </a:xfrm>
              <a:custGeom>
                <a:avLst/>
                <a:gdLst>
                  <a:gd name="T0" fmla="*/ 62 w 124"/>
                  <a:gd name="T1" fmla="*/ 20 h 41"/>
                  <a:gd name="T2" fmla="*/ 61 w 124"/>
                  <a:gd name="T3" fmla="*/ 21 h 41"/>
                  <a:gd name="T4" fmla="*/ 0 w 124"/>
                  <a:gd name="T5" fmla="*/ 2 h 41"/>
                  <a:gd name="T6" fmla="*/ 1 w 124"/>
                  <a:gd name="T7" fmla="*/ 0 h 41"/>
                  <a:gd name="T8" fmla="*/ 62 w 124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1"/>
                  <a:gd name="T17" fmla="*/ 124 w 124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1">
                    <a:moveTo>
                      <a:pt x="124" y="40"/>
                    </a:moveTo>
                    <a:lnTo>
                      <a:pt x="121" y="4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BA5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8" name="Freeform 1697"/>
              <p:cNvSpPr>
                <a:spLocks/>
              </p:cNvSpPr>
              <p:nvPr/>
            </p:nvSpPr>
            <p:spPr bwMode="auto">
              <a:xfrm>
                <a:off x="3281" y="2365"/>
                <a:ext cx="62" cy="21"/>
              </a:xfrm>
              <a:custGeom>
                <a:avLst/>
                <a:gdLst>
                  <a:gd name="T0" fmla="*/ 62 w 123"/>
                  <a:gd name="T1" fmla="*/ 19 h 42"/>
                  <a:gd name="T2" fmla="*/ 61 w 123"/>
                  <a:gd name="T3" fmla="*/ 21 h 42"/>
                  <a:gd name="T4" fmla="*/ 0 w 123"/>
                  <a:gd name="T5" fmla="*/ 1 h 42"/>
                  <a:gd name="T6" fmla="*/ 1 w 123"/>
                  <a:gd name="T7" fmla="*/ 0 h 42"/>
                  <a:gd name="T8" fmla="*/ 62 w 123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2"/>
                  <a:gd name="T17" fmla="*/ 123 w 123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2">
                    <a:moveTo>
                      <a:pt x="123" y="38"/>
                    </a:moveTo>
                    <a:lnTo>
                      <a:pt x="121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BC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79" name="Freeform 1698"/>
              <p:cNvSpPr>
                <a:spLocks/>
              </p:cNvSpPr>
              <p:nvPr/>
            </p:nvSpPr>
            <p:spPr bwMode="auto">
              <a:xfrm>
                <a:off x="3279" y="2366"/>
                <a:ext cx="63" cy="21"/>
              </a:xfrm>
              <a:custGeom>
                <a:avLst/>
                <a:gdLst>
                  <a:gd name="T0" fmla="*/ 63 w 124"/>
                  <a:gd name="T1" fmla="*/ 20 h 41"/>
                  <a:gd name="T2" fmla="*/ 62 w 124"/>
                  <a:gd name="T3" fmla="*/ 21 h 41"/>
                  <a:gd name="T4" fmla="*/ 0 w 124"/>
                  <a:gd name="T5" fmla="*/ 2 h 41"/>
                  <a:gd name="T6" fmla="*/ 2 w 124"/>
                  <a:gd name="T7" fmla="*/ 0 h 41"/>
                  <a:gd name="T8" fmla="*/ 63 w 124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1"/>
                  <a:gd name="T17" fmla="*/ 124 w 124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1">
                    <a:moveTo>
                      <a:pt x="124" y="40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BE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0" name="Freeform 1699"/>
              <p:cNvSpPr>
                <a:spLocks/>
              </p:cNvSpPr>
              <p:nvPr/>
            </p:nvSpPr>
            <p:spPr bwMode="auto">
              <a:xfrm>
                <a:off x="3279" y="2368"/>
                <a:ext cx="62" cy="19"/>
              </a:xfrm>
              <a:custGeom>
                <a:avLst/>
                <a:gdLst>
                  <a:gd name="T0" fmla="*/ 62 w 125"/>
                  <a:gd name="T1" fmla="*/ 18 h 40"/>
                  <a:gd name="T2" fmla="*/ 61 w 125"/>
                  <a:gd name="T3" fmla="*/ 19 h 40"/>
                  <a:gd name="T4" fmla="*/ 0 w 125"/>
                  <a:gd name="T5" fmla="*/ 1 h 40"/>
                  <a:gd name="T6" fmla="*/ 1 w 125"/>
                  <a:gd name="T7" fmla="*/ 0 h 40"/>
                  <a:gd name="T8" fmla="*/ 62 w 125"/>
                  <a:gd name="T9" fmla="*/ 18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0"/>
                  <a:gd name="T17" fmla="*/ 125 w 125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0">
                    <a:moveTo>
                      <a:pt x="125" y="38"/>
                    </a:moveTo>
                    <a:lnTo>
                      <a:pt x="123" y="4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C0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1" name="Freeform 1700"/>
              <p:cNvSpPr>
                <a:spLocks/>
              </p:cNvSpPr>
              <p:nvPr/>
            </p:nvSpPr>
            <p:spPr bwMode="auto">
              <a:xfrm>
                <a:off x="3274" y="2368"/>
                <a:ext cx="66" cy="26"/>
              </a:xfrm>
              <a:custGeom>
                <a:avLst/>
                <a:gdLst>
                  <a:gd name="T0" fmla="*/ 66 w 131"/>
                  <a:gd name="T1" fmla="*/ 19 h 51"/>
                  <a:gd name="T2" fmla="*/ 62 w 131"/>
                  <a:gd name="T3" fmla="*/ 26 h 51"/>
                  <a:gd name="T4" fmla="*/ 0 w 131"/>
                  <a:gd name="T5" fmla="*/ 7 h 51"/>
                  <a:gd name="T6" fmla="*/ 4 w 131"/>
                  <a:gd name="T7" fmla="*/ 0 h 51"/>
                  <a:gd name="T8" fmla="*/ 66 w 131"/>
                  <a:gd name="T9" fmla="*/ 19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1"/>
                  <a:gd name="T16" fmla="*/ 0 h 51"/>
                  <a:gd name="T17" fmla="*/ 131 w 131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1" h="51">
                    <a:moveTo>
                      <a:pt x="131" y="38"/>
                    </a:moveTo>
                    <a:lnTo>
                      <a:pt x="123" y="51"/>
                    </a:lnTo>
                    <a:lnTo>
                      <a:pt x="0" y="13"/>
                    </a:lnTo>
                    <a:lnTo>
                      <a:pt x="8" y="0"/>
                    </a:lnTo>
                    <a:lnTo>
                      <a:pt x="131" y="38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2" name="Freeform 1701"/>
              <p:cNvSpPr>
                <a:spLocks/>
              </p:cNvSpPr>
              <p:nvPr/>
            </p:nvSpPr>
            <p:spPr bwMode="auto">
              <a:xfrm>
                <a:off x="3278" y="2368"/>
                <a:ext cx="62" cy="21"/>
              </a:xfrm>
              <a:custGeom>
                <a:avLst/>
                <a:gdLst>
                  <a:gd name="T0" fmla="*/ 62 w 125"/>
                  <a:gd name="T1" fmla="*/ 19 h 41"/>
                  <a:gd name="T2" fmla="*/ 61 w 125"/>
                  <a:gd name="T3" fmla="*/ 21 h 41"/>
                  <a:gd name="T4" fmla="*/ 0 w 125"/>
                  <a:gd name="T5" fmla="*/ 1 h 41"/>
                  <a:gd name="T6" fmla="*/ 1 w 125"/>
                  <a:gd name="T7" fmla="*/ 0 h 41"/>
                  <a:gd name="T8" fmla="*/ 62 w 125"/>
                  <a:gd name="T9" fmla="*/ 19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1"/>
                  <a:gd name="T17" fmla="*/ 125 w 125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1">
                    <a:moveTo>
                      <a:pt x="125" y="38"/>
                    </a:moveTo>
                    <a:lnTo>
                      <a:pt x="123" y="4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125" y="38"/>
                    </a:lnTo>
                    <a:close/>
                  </a:path>
                </a:pathLst>
              </a:custGeom>
              <a:solidFill>
                <a:srgbClr val="C3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3" name="Freeform 1702"/>
              <p:cNvSpPr>
                <a:spLocks/>
              </p:cNvSpPr>
              <p:nvPr/>
            </p:nvSpPr>
            <p:spPr bwMode="auto">
              <a:xfrm>
                <a:off x="3278" y="2369"/>
                <a:ext cx="61" cy="21"/>
              </a:xfrm>
              <a:custGeom>
                <a:avLst/>
                <a:gdLst>
                  <a:gd name="T0" fmla="*/ 61 w 123"/>
                  <a:gd name="T1" fmla="*/ 20 h 42"/>
                  <a:gd name="T2" fmla="*/ 61 w 123"/>
                  <a:gd name="T3" fmla="*/ 21 h 42"/>
                  <a:gd name="T4" fmla="*/ 0 w 123"/>
                  <a:gd name="T5" fmla="*/ 2 h 42"/>
                  <a:gd name="T6" fmla="*/ 0 w 123"/>
                  <a:gd name="T7" fmla="*/ 0 h 42"/>
                  <a:gd name="T8" fmla="*/ 61 w 123"/>
                  <a:gd name="T9" fmla="*/ 2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2"/>
                  <a:gd name="T17" fmla="*/ 123 w 123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2">
                    <a:moveTo>
                      <a:pt x="123" y="40"/>
                    </a:moveTo>
                    <a:lnTo>
                      <a:pt x="122" y="4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46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4" name="Freeform 1703"/>
              <p:cNvSpPr>
                <a:spLocks/>
              </p:cNvSpPr>
              <p:nvPr/>
            </p:nvSpPr>
            <p:spPr bwMode="auto">
              <a:xfrm>
                <a:off x="3277" y="2371"/>
                <a:ext cx="61" cy="20"/>
              </a:xfrm>
              <a:custGeom>
                <a:avLst/>
                <a:gdLst>
                  <a:gd name="T0" fmla="*/ 61 w 123"/>
                  <a:gd name="T1" fmla="*/ 19 h 40"/>
                  <a:gd name="T2" fmla="*/ 60 w 123"/>
                  <a:gd name="T3" fmla="*/ 20 h 40"/>
                  <a:gd name="T4" fmla="*/ 0 w 123"/>
                  <a:gd name="T5" fmla="*/ 1 h 40"/>
                  <a:gd name="T6" fmla="*/ 0 w 123"/>
                  <a:gd name="T7" fmla="*/ 0 h 40"/>
                  <a:gd name="T8" fmla="*/ 61 w 123"/>
                  <a:gd name="T9" fmla="*/ 19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0"/>
                  <a:gd name="T17" fmla="*/ 123 w 123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0">
                    <a:moveTo>
                      <a:pt x="123" y="38"/>
                    </a:moveTo>
                    <a:lnTo>
                      <a:pt x="121" y="40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5" name="Freeform 1704"/>
              <p:cNvSpPr>
                <a:spLocks/>
              </p:cNvSpPr>
              <p:nvPr/>
            </p:nvSpPr>
            <p:spPr bwMode="auto">
              <a:xfrm>
                <a:off x="3276" y="2372"/>
                <a:ext cx="62" cy="20"/>
              </a:xfrm>
              <a:custGeom>
                <a:avLst/>
                <a:gdLst>
                  <a:gd name="T0" fmla="*/ 62 w 123"/>
                  <a:gd name="T1" fmla="*/ 19 h 42"/>
                  <a:gd name="T2" fmla="*/ 62 w 123"/>
                  <a:gd name="T3" fmla="*/ 20 h 42"/>
                  <a:gd name="T4" fmla="*/ 0 w 123"/>
                  <a:gd name="T5" fmla="*/ 1 h 42"/>
                  <a:gd name="T6" fmla="*/ 1 w 123"/>
                  <a:gd name="T7" fmla="*/ 0 h 42"/>
                  <a:gd name="T8" fmla="*/ 62 w 123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2"/>
                  <a:gd name="T17" fmla="*/ 123 w 123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2">
                    <a:moveTo>
                      <a:pt x="123" y="39"/>
                    </a:moveTo>
                    <a:lnTo>
                      <a:pt x="123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3" y="39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6" name="Freeform 1705"/>
              <p:cNvSpPr>
                <a:spLocks/>
              </p:cNvSpPr>
              <p:nvPr/>
            </p:nvSpPr>
            <p:spPr bwMode="auto">
              <a:xfrm>
                <a:off x="3275" y="2373"/>
                <a:ext cx="63" cy="20"/>
              </a:xfrm>
              <a:custGeom>
                <a:avLst/>
                <a:gdLst>
                  <a:gd name="T0" fmla="*/ 63 w 124"/>
                  <a:gd name="T1" fmla="*/ 19 h 42"/>
                  <a:gd name="T2" fmla="*/ 62 w 124"/>
                  <a:gd name="T3" fmla="*/ 20 h 42"/>
                  <a:gd name="T4" fmla="*/ 0 w 124"/>
                  <a:gd name="T5" fmla="*/ 1 h 42"/>
                  <a:gd name="T6" fmla="*/ 1 w 124"/>
                  <a:gd name="T7" fmla="*/ 0 h 42"/>
                  <a:gd name="T8" fmla="*/ 63 w 124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2"/>
                  <a:gd name="T17" fmla="*/ 124 w 124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2">
                    <a:moveTo>
                      <a:pt x="124" y="40"/>
                    </a:moveTo>
                    <a:lnTo>
                      <a:pt x="122" y="42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7" name="Freeform 1706"/>
              <p:cNvSpPr>
                <a:spLocks/>
              </p:cNvSpPr>
              <p:nvPr/>
            </p:nvSpPr>
            <p:spPr bwMode="auto">
              <a:xfrm>
                <a:off x="3274" y="2373"/>
                <a:ext cx="63" cy="21"/>
              </a:xfrm>
              <a:custGeom>
                <a:avLst/>
                <a:gdLst>
                  <a:gd name="T0" fmla="*/ 63 w 124"/>
                  <a:gd name="T1" fmla="*/ 20 h 41"/>
                  <a:gd name="T2" fmla="*/ 62 w 124"/>
                  <a:gd name="T3" fmla="*/ 21 h 41"/>
                  <a:gd name="T4" fmla="*/ 0 w 124"/>
                  <a:gd name="T5" fmla="*/ 2 h 41"/>
                  <a:gd name="T6" fmla="*/ 1 w 124"/>
                  <a:gd name="T7" fmla="*/ 0 h 41"/>
                  <a:gd name="T8" fmla="*/ 63 w 124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1"/>
                  <a:gd name="T17" fmla="*/ 124 w 124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1">
                    <a:moveTo>
                      <a:pt x="124" y="40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8" name="Freeform 1707"/>
              <p:cNvSpPr>
                <a:spLocks/>
              </p:cNvSpPr>
              <p:nvPr/>
            </p:nvSpPr>
            <p:spPr bwMode="auto">
              <a:xfrm>
                <a:off x="3272" y="2375"/>
                <a:ext cx="64" cy="27"/>
              </a:xfrm>
              <a:custGeom>
                <a:avLst/>
                <a:gdLst>
                  <a:gd name="T0" fmla="*/ 64 w 128"/>
                  <a:gd name="T1" fmla="*/ 19 h 53"/>
                  <a:gd name="T2" fmla="*/ 60 w 128"/>
                  <a:gd name="T3" fmla="*/ 27 h 53"/>
                  <a:gd name="T4" fmla="*/ 0 w 128"/>
                  <a:gd name="T5" fmla="*/ 8 h 53"/>
                  <a:gd name="T6" fmla="*/ 2 w 128"/>
                  <a:gd name="T7" fmla="*/ 0 h 53"/>
                  <a:gd name="T8" fmla="*/ 64 w 128"/>
                  <a:gd name="T9" fmla="*/ 19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53"/>
                  <a:gd name="T17" fmla="*/ 128 w 128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53">
                    <a:moveTo>
                      <a:pt x="128" y="38"/>
                    </a:moveTo>
                    <a:lnTo>
                      <a:pt x="121" y="53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128" y="38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89" name="Freeform 1708"/>
              <p:cNvSpPr>
                <a:spLocks/>
              </p:cNvSpPr>
              <p:nvPr/>
            </p:nvSpPr>
            <p:spPr bwMode="auto">
              <a:xfrm>
                <a:off x="3274" y="2375"/>
                <a:ext cx="62" cy="21"/>
              </a:xfrm>
              <a:custGeom>
                <a:avLst/>
                <a:gdLst>
                  <a:gd name="T0" fmla="*/ 62 w 123"/>
                  <a:gd name="T1" fmla="*/ 19 h 42"/>
                  <a:gd name="T2" fmla="*/ 61 w 123"/>
                  <a:gd name="T3" fmla="*/ 21 h 42"/>
                  <a:gd name="T4" fmla="*/ 0 w 123"/>
                  <a:gd name="T5" fmla="*/ 1 h 42"/>
                  <a:gd name="T6" fmla="*/ 0 w 123"/>
                  <a:gd name="T7" fmla="*/ 0 h 42"/>
                  <a:gd name="T8" fmla="*/ 62 w 123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2"/>
                  <a:gd name="T17" fmla="*/ 123 w 123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2">
                    <a:moveTo>
                      <a:pt x="123" y="38"/>
                    </a:moveTo>
                    <a:lnTo>
                      <a:pt x="121" y="4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0" name="Freeform 1709"/>
              <p:cNvSpPr>
                <a:spLocks/>
              </p:cNvSpPr>
              <p:nvPr/>
            </p:nvSpPr>
            <p:spPr bwMode="auto">
              <a:xfrm>
                <a:off x="3274" y="2376"/>
                <a:ext cx="61" cy="21"/>
              </a:xfrm>
              <a:custGeom>
                <a:avLst/>
                <a:gdLst>
                  <a:gd name="T0" fmla="*/ 61 w 123"/>
                  <a:gd name="T1" fmla="*/ 20 h 41"/>
                  <a:gd name="T2" fmla="*/ 61 w 123"/>
                  <a:gd name="T3" fmla="*/ 21 h 41"/>
                  <a:gd name="T4" fmla="*/ 0 w 123"/>
                  <a:gd name="T5" fmla="*/ 2 h 41"/>
                  <a:gd name="T6" fmla="*/ 1 w 123"/>
                  <a:gd name="T7" fmla="*/ 0 h 41"/>
                  <a:gd name="T8" fmla="*/ 61 w 123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1"/>
                  <a:gd name="T17" fmla="*/ 123 w 123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1">
                    <a:moveTo>
                      <a:pt x="123" y="40"/>
                    </a:moveTo>
                    <a:lnTo>
                      <a:pt x="123" y="41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1" name="Freeform 1710"/>
              <p:cNvSpPr>
                <a:spLocks/>
              </p:cNvSpPr>
              <p:nvPr/>
            </p:nvSpPr>
            <p:spPr bwMode="auto">
              <a:xfrm>
                <a:off x="3274" y="2378"/>
                <a:ext cx="61" cy="20"/>
              </a:xfrm>
              <a:custGeom>
                <a:avLst/>
                <a:gdLst>
                  <a:gd name="T0" fmla="*/ 61 w 123"/>
                  <a:gd name="T1" fmla="*/ 18 h 42"/>
                  <a:gd name="T2" fmla="*/ 60 w 123"/>
                  <a:gd name="T3" fmla="*/ 20 h 42"/>
                  <a:gd name="T4" fmla="*/ 0 w 123"/>
                  <a:gd name="T5" fmla="*/ 1 h 42"/>
                  <a:gd name="T6" fmla="*/ 0 w 123"/>
                  <a:gd name="T7" fmla="*/ 0 h 42"/>
                  <a:gd name="T8" fmla="*/ 61 w 123"/>
                  <a:gd name="T9" fmla="*/ 1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2"/>
                  <a:gd name="T17" fmla="*/ 123 w 123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2">
                    <a:moveTo>
                      <a:pt x="123" y="38"/>
                    </a:moveTo>
                    <a:lnTo>
                      <a:pt x="121" y="4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CC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2" name="Freeform 1711"/>
              <p:cNvSpPr>
                <a:spLocks/>
              </p:cNvSpPr>
              <p:nvPr/>
            </p:nvSpPr>
            <p:spPr bwMode="auto">
              <a:xfrm>
                <a:off x="3273" y="2378"/>
                <a:ext cx="61" cy="21"/>
              </a:xfrm>
              <a:custGeom>
                <a:avLst/>
                <a:gdLst>
                  <a:gd name="T0" fmla="*/ 61 w 122"/>
                  <a:gd name="T1" fmla="*/ 20 h 41"/>
                  <a:gd name="T2" fmla="*/ 61 w 122"/>
                  <a:gd name="T3" fmla="*/ 21 h 41"/>
                  <a:gd name="T4" fmla="*/ 0 w 122"/>
                  <a:gd name="T5" fmla="*/ 2 h 41"/>
                  <a:gd name="T6" fmla="*/ 1 w 122"/>
                  <a:gd name="T7" fmla="*/ 0 h 41"/>
                  <a:gd name="T8" fmla="*/ 61 w 122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41"/>
                  <a:gd name="T17" fmla="*/ 122 w 122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41">
                    <a:moveTo>
                      <a:pt x="122" y="40"/>
                    </a:moveTo>
                    <a:lnTo>
                      <a:pt x="122" y="41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122" y="40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3" name="Freeform 1712"/>
              <p:cNvSpPr>
                <a:spLocks/>
              </p:cNvSpPr>
              <p:nvPr/>
            </p:nvSpPr>
            <p:spPr bwMode="auto">
              <a:xfrm>
                <a:off x="3272" y="2380"/>
                <a:ext cx="62" cy="21"/>
              </a:xfrm>
              <a:custGeom>
                <a:avLst/>
                <a:gdLst>
                  <a:gd name="T0" fmla="*/ 62 w 124"/>
                  <a:gd name="T1" fmla="*/ 19 h 42"/>
                  <a:gd name="T2" fmla="*/ 62 w 124"/>
                  <a:gd name="T3" fmla="*/ 21 h 42"/>
                  <a:gd name="T4" fmla="*/ 0 w 124"/>
                  <a:gd name="T5" fmla="*/ 1 h 42"/>
                  <a:gd name="T6" fmla="*/ 1 w 124"/>
                  <a:gd name="T7" fmla="*/ 0 h 42"/>
                  <a:gd name="T8" fmla="*/ 62 w 124"/>
                  <a:gd name="T9" fmla="*/ 1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2"/>
                  <a:gd name="T17" fmla="*/ 124 w 124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2">
                    <a:moveTo>
                      <a:pt x="124" y="38"/>
                    </a:moveTo>
                    <a:lnTo>
                      <a:pt x="123" y="4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24" y="38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4" name="Freeform 1713"/>
              <p:cNvSpPr>
                <a:spLocks/>
              </p:cNvSpPr>
              <p:nvPr/>
            </p:nvSpPr>
            <p:spPr bwMode="auto">
              <a:xfrm>
                <a:off x="3272" y="2381"/>
                <a:ext cx="61" cy="21"/>
              </a:xfrm>
              <a:custGeom>
                <a:avLst/>
                <a:gdLst>
                  <a:gd name="T0" fmla="*/ 61 w 123"/>
                  <a:gd name="T1" fmla="*/ 20 h 41"/>
                  <a:gd name="T2" fmla="*/ 60 w 123"/>
                  <a:gd name="T3" fmla="*/ 21 h 41"/>
                  <a:gd name="T4" fmla="*/ 0 w 123"/>
                  <a:gd name="T5" fmla="*/ 2 h 41"/>
                  <a:gd name="T6" fmla="*/ 0 w 123"/>
                  <a:gd name="T7" fmla="*/ 0 h 41"/>
                  <a:gd name="T8" fmla="*/ 61 w 123"/>
                  <a:gd name="T9" fmla="*/ 2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1"/>
                  <a:gd name="T17" fmla="*/ 123 w 123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1">
                    <a:moveTo>
                      <a:pt x="123" y="40"/>
                    </a:moveTo>
                    <a:lnTo>
                      <a:pt x="121" y="41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5" name="Freeform 1714"/>
              <p:cNvSpPr>
                <a:spLocks/>
              </p:cNvSpPr>
              <p:nvPr/>
            </p:nvSpPr>
            <p:spPr bwMode="auto">
              <a:xfrm>
                <a:off x="3269" y="2383"/>
                <a:ext cx="64" cy="27"/>
              </a:xfrm>
              <a:custGeom>
                <a:avLst/>
                <a:gdLst>
                  <a:gd name="T0" fmla="*/ 64 w 126"/>
                  <a:gd name="T1" fmla="*/ 19 h 55"/>
                  <a:gd name="T2" fmla="*/ 62 w 126"/>
                  <a:gd name="T3" fmla="*/ 27 h 55"/>
                  <a:gd name="T4" fmla="*/ 0 w 126"/>
                  <a:gd name="T5" fmla="*/ 7 h 55"/>
                  <a:gd name="T6" fmla="*/ 3 w 126"/>
                  <a:gd name="T7" fmla="*/ 0 h 55"/>
                  <a:gd name="T8" fmla="*/ 64 w 126"/>
                  <a:gd name="T9" fmla="*/ 19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55"/>
                  <a:gd name="T17" fmla="*/ 126 w 126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55">
                    <a:moveTo>
                      <a:pt x="126" y="38"/>
                    </a:moveTo>
                    <a:lnTo>
                      <a:pt x="123" y="55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126" y="38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6" name="Freeform 1715"/>
              <p:cNvSpPr>
                <a:spLocks/>
              </p:cNvSpPr>
              <p:nvPr/>
            </p:nvSpPr>
            <p:spPr bwMode="auto">
              <a:xfrm>
                <a:off x="3271" y="2383"/>
                <a:ext cx="62" cy="23"/>
              </a:xfrm>
              <a:custGeom>
                <a:avLst/>
                <a:gdLst>
                  <a:gd name="T0" fmla="*/ 62 w 123"/>
                  <a:gd name="T1" fmla="*/ 19 h 47"/>
                  <a:gd name="T2" fmla="*/ 61 w 123"/>
                  <a:gd name="T3" fmla="*/ 23 h 47"/>
                  <a:gd name="T4" fmla="*/ 0 w 123"/>
                  <a:gd name="T5" fmla="*/ 3 h 47"/>
                  <a:gd name="T6" fmla="*/ 1 w 123"/>
                  <a:gd name="T7" fmla="*/ 0 h 47"/>
                  <a:gd name="T8" fmla="*/ 62 w 123"/>
                  <a:gd name="T9" fmla="*/ 19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7"/>
                  <a:gd name="T17" fmla="*/ 123 w 12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7">
                    <a:moveTo>
                      <a:pt x="123" y="38"/>
                    </a:moveTo>
                    <a:lnTo>
                      <a:pt x="121" y="47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123" y="38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7" name="Freeform 1716"/>
              <p:cNvSpPr>
                <a:spLocks/>
              </p:cNvSpPr>
              <p:nvPr/>
            </p:nvSpPr>
            <p:spPr bwMode="auto">
              <a:xfrm>
                <a:off x="3269" y="2386"/>
                <a:ext cx="63" cy="24"/>
              </a:xfrm>
              <a:custGeom>
                <a:avLst/>
                <a:gdLst>
                  <a:gd name="T0" fmla="*/ 63 w 124"/>
                  <a:gd name="T1" fmla="*/ 20 h 48"/>
                  <a:gd name="T2" fmla="*/ 62 w 124"/>
                  <a:gd name="T3" fmla="*/ 24 h 48"/>
                  <a:gd name="T4" fmla="*/ 0 w 124"/>
                  <a:gd name="T5" fmla="*/ 4 h 48"/>
                  <a:gd name="T6" fmla="*/ 2 w 124"/>
                  <a:gd name="T7" fmla="*/ 0 h 48"/>
                  <a:gd name="T8" fmla="*/ 63 w 124"/>
                  <a:gd name="T9" fmla="*/ 2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8"/>
                  <a:gd name="T17" fmla="*/ 124 w 12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8">
                    <a:moveTo>
                      <a:pt x="124" y="40"/>
                    </a:moveTo>
                    <a:lnTo>
                      <a:pt x="123" y="48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124" y="40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8" name="Freeform 1717"/>
              <p:cNvSpPr>
                <a:spLocks/>
              </p:cNvSpPr>
              <p:nvPr/>
            </p:nvSpPr>
            <p:spPr bwMode="auto">
              <a:xfrm>
                <a:off x="3269" y="2390"/>
                <a:ext cx="62" cy="28"/>
              </a:xfrm>
              <a:custGeom>
                <a:avLst/>
                <a:gdLst>
                  <a:gd name="T0" fmla="*/ 62 w 125"/>
                  <a:gd name="T1" fmla="*/ 20 h 56"/>
                  <a:gd name="T2" fmla="*/ 61 w 125"/>
                  <a:gd name="T3" fmla="*/ 28 h 56"/>
                  <a:gd name="T4" fmla="*/ 0 w 125"/>
                  <a:gd name="T5" fmla="*/ 9 h 56"/>
                  <a:gd name="T6" fmla="*/ 1 w 125"/>
                  <a:gd name="T7" fmla="*/ 0 h 56"/>
                  <a:gd name="T8" fmla="*/ 62 w 125"/>
                  <a:gd name="T9" fmla="*/ 2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56"/>
                  <a:gd name="T17" fmla="*/ 125 w 125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56">
                    <a:moveTo>
                      <a:pt x="125" y="40"/>
                    </a:moveTo>
                    <a:lnTo>
                      <a:pt x="123" y="56"/>
                    </a:lnTo>
                    <a:lnTo>
                      <a:pt x="0" y="17"/>
                    </a:lnTo>
                    <a:lnTo>
                      <a:pt x="2" y="0"/>
                    </a:lnTo>
                    <a:lnTo>
                      <a:pt x="125" y="4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99" name="Freeform 1718"/>
              <p:cNvSpPr>
                <a:spLocks/>
              </p:cNvSpPr>
              <p:nvPr/>
            </p:nvSpPr>
            <p:spPr bwMode="auto">
              <a:xfrm>
                <a:off x="3269" y="2390"/>
                <a:ext cx="62" cy="24"/>
              </a:xfrm>
              <a:custGeom>
                <a:avLst/>
                <a:gdLst>
                  <a:gd name="T0" fmla="*/ 62 w 123"/>
                  <a:gd name="T1" fmla="*/ 20 h 48"/>
                  <a:gd name="T2" fmla="*/ 61 w 123"/>
                  <a:gd name="T3" fmla="*/ 24 h 48"/>
                  <a:gd name="T4" fmla="*/ 0 w 123"/>
                  <a:gd name="T5" fmla="*/ 4 h 48"/>
                  <a:gd name="T6" fmla="*/ 0 w 123"/>
                  <a:gd name="T7" fmla="*/ 0 h 48"/>
                  <a:gd name="T8" fmla="*/ 62 w 123"/>
                  <a:gd name="T9" fmla="*/ 2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8"/>
                  <a:gd name="T17" fmla="*/ 123 w 12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8">
                    <a:moveTo>
                      <a:pt x="123" y="40"/>
                    </a:moveTo>
                    <a:lnTo>
                      <a:pt x="121" y="4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D36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0" name="Freeform 1719"/>
              <p:cNvSpPr>
                <a:spLocks/>
              </p:cNvSpPr>
              <p:nvPr/>
            </p:nvSpPr>
            <p:spPr bwMode="auto">
              <a:xfrm>
                <a:off x="3269" y="2394"/>
                <a:ext cx="61" cy="24"/>
              </a:xfrm>
              <a:custGeom>
                <a:avLst/>
                <a:gdLst>
                  <a:gd name="T0" fmla="*/ 61 w 123"/>
                  <a:gd name="T1" fmla="*/ 20 h 48"/>
                  <a:gd name="T2" fmla="*/ 61 w 123"/>
                  <a:gd name="T3" fmla="*/ 24 h 48"/>
                  <a:gd name="T4" fmla="*/ 0 w 123"/>
                  <a:gd name="T5" fmla="*/ 5 h 48"/>
                  <a:gd name="T6" fmla="*/ 1 w 123"/>
                  <a:gd name="T7" fmla="*/ 0 h 48"/>
                  <a:gd name="T8" fmla="*/ 61 w 123"/>
                  <a:gd name="T9" fmla="*/ 2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8"/>
                  <a:gd name="T17" fmla="*/ 123 w 12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8">
                    <a:moveTo>
                      <a:pt x="123" y="40"/>
                    </a:moveTo>
                    <a:lnTo>
                      <a:pt x="123" y="48"/>
                    </a:lnTo>
                    <a:lnTo>
                      <a:pt x="0" y="9"/>
                    </a:lnTo>
                    <a:lnTo>
                      <a:pt x="2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D2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1" name="Freeform 1720"/>
              <p:cNvSpPr>
                <a:spLocks/>
              </p:cNvSpPr>
              <p:nvPr/>
            </p:nvSpPr>
            <p:spPr bwMode="auto">
              <a:xfrm>
                <a:off x="3269" y="2398"/>
                <a:ext cx="62" cy="29"/>
              </a:xfrm>
              <a:custGeom>
                <a:avLst/>
                <a:gdLst>
                  <a:gd name="T0" fmla="*/ 61 w 125"/>
                  <a:gd name="T1" fmla="*/ 20 h 56"/>
                  <a:gd name="T2" fmla="*/ 62 w 125"/>
                  <a:gd name="T3" fmla="*/ 29 h 56"/>
                  <a:gd name="T4" fmla="*/ 1 w 125"/>
                  <a:gd name="T5" fmla="*/ 8 h 56"/>
                  <a:gd name="T6" fmla="*/ 0 w 125"/>
                  <a:gd name="T7" fmla="*/ 0 h 56"/>
                  <a:gd name="T8" fmla="*/ 61 w 125"/>
                  <a:gd name="T9" fmla="*/ 2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56"/>
                  <a:gd name="T17" fmla="*/ 125 w 125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56">
                    <a:moveTo>
                      <a:pt x="123" y="39"/>
                    </a:moveTo>
                    <a:lnTo>
                      <a:pt x="125" y="56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23" y="3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2" name="Freeform 1721"/>
              <p:cNvSpPr>
                <a:spLocks/>
              </p:cNvSpPr>
              <p:nvPr/>
            </p:nvSpPr>
            <p:spPr bwMode="auto">
              <a:xfrm>
                <a:off x="3269" y="2398"/>
                <a:ext cx="61" cy="23"/>
              </a:xfrm>
              <a:custGeom>
                <a:avLst/>
                <a:gdLst>
                  <a:gd name="T0" fmla="*/ 61 w 123"/>
                  <a:gd name="T1" fmla="*/ 20 h 44"/>
                  <a:gd name="T2" fmla="*/ 61 w 123"/>
                  <a:gd name="T3" fmla="*/ 23 h 44"/>
                  <a:gd name="T4" fmla="*/ 1 w 123"/>
                  <a:gd name="T5" fmla="*/ 3 h 44"/>
                  <a:gd name="T6" fmla="*/ 0 w 123"/>
                  <a:gd name="T7" fmla="*/ 0 h 44"/>
                  <a:gd name="T8" fmla="*/ 61 w 123"/>
                  <a:gd name="T9" fmla="*/ 2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4"/>
                  <a:gd name="T17" fmla="*/ 123 w 123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4">
                    <a:moveTo>
                      <a:pt x="123" y="39"/>
                    </a:moveTo>
                    <a:lnTo>
                      <a:pt x="123" y="44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123" y="39"/>
                    </a:lnTo>
                    <a:close/>
                  </a:path>
                </a:pathLst>
              </a:custGeom>
              <a:solidFill>
                <a:srgbClr val="D16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3" name="Freeform 1722"/>
              <p:cNvSpPr>
                <a:spLocks/>
              </p:cNvSpPr>
              <p:nvPr/>
            </p:nvSpPr>
            <p:spPr bwMode="auto">
              <a:xfrm>
                <a:off x="3269" y="2401"/>
                <a:ext cx="61" cy="21"/>
              </a:xfrm>
              <a:custGeom>
                <a:avLst/>
                <a:gdLst>
                  <a:gd name="T0" fmla="*/ 61 w 121"/>
                  <a:gd name="T1" fmla="*/ 19 h 43"/>
                  <a:gd name="T2" fmla="*/ 61 w 121"/>
                  <a:gd name="T3" fmla="*/ 21 h 43"/>
                  <a:gd name="T4" fmla="*/ 0 w 121"/>
                  <a:gd name="T5" fmla="*/ 1 h 43"/>
                  <a:gd name="T6" fmla="*/ 0 w 121"/>
                  <a:gd name="T7" fmla="*/ 0 h 43"/>
                  <a:gd name="T8" fmla="*/ 61 w 121"/>
                  <a:gd name="T9" fmla="*/ 19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"/>
                  <a:gd name="T16" fmla="*/ 0 h 43"/>
                  <a:gd name="T17" fmla="*/ 121 w 121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" h="43">
                    <a:moveTo>
                      <a:pt x="121" y="39"/>
                    </a:moveTo>
                    <a:lnTo>
                      <a:pt x="121" y="4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1" y="39"/>
                    </a:lnTo>
                    <a:close/>
                  </a:path>
                </a:pathLst>
              </a:custGeom>
              <a:solidFill>
                <a:srgbClr val="D0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4" name="Freeform 1723"/>
              <p:cNvSpPr>
                <a:spLocks/>
              </p:cNvSpPr>
              <p:nvPr/>
            </p:nvSpPr>
            <p:spPr bwMode="auto">
              <a:xfrm>
                <a:off x="3269" y="2402"/>
                <a:ext cx="62" cy="23"/>
              </a:xfrm>
              <a:custGeom>
                <a:avLst/>
                <a:gdLst>
                  <a:gd name="T0" fmla="*/ 61 w 123"/>
                  <a:gd name="T1" fmla="*/ 20 h 45"/>
                  <a:gd name="T2" fmla="*/ 62 w 123"/>
                  <a:gd name="T3" fmla="*/ 23 h 45"/>
                  <a:gd name="T4" fmla="*/ 0 w 123"/>
                  <a:gd name="T5" fmla="*/ 2 h 45"/>
                  <a:gd name="T6" fmla="*/ 0 w 123"/>
                  <a:gd name="T7" fmla="*/ 0 h 45"/>
                  <a:gd name="T8" fmla="*/ 61 w 123"/>
                  <a:gd name="T9" fmla="*/ 2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5"/>
                  <a:gd name="T17" fmla="*/ 123 w 123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5">
                    <a:moveTo>
                      <a:pt x="121" y="40"/>
                    </a:moveTo>
                    <a:lnTo>
                      <a:pt x="123" y="4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CF6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5" name="Freeform 1724"/>
              <p:cNvSpPr>
                <a:spLocks/>
              </p:cNvSpPr>
              <p:nvPr/>
            </p:nvSpPr>
            <p:spPr bwMode="auto">
              <a:xfrm>
                <a:off x="3269" y="2404"/>
                <a:ext cx="62" cy="23"/>
              </a:xfrm>
              <a:custGeom>
                <a:avLst/>
                <a:gdLst>
                  <a:gd name="T0" fmla="*/ 62 w 123"/>
                  <a:gd name="T1" fmla="*/ 21 h 45"/>
                  <a:gd name="T2" fmla="*/ 62 w 123"/>
                  <a:gd name="T3" fmla="*/ 23 h 45"/>
                  <a:gd name="T4" fmla="*/ 0 w 123"/>
                  <a:gd name="T5" fmla="*/ 3 h 45"/>
                  <a:gd name="T6" fmla="*/ 0 w 123"/>
                  <a:gd name="T7" fmla="*/ 0 h 45"/>
                  <a:gd name="T8" fmla="*/ 62 w 123"/>
                  <a:gd name="T9" fmla="*/ 21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5"/>
                  <a:gd name="T17" fmla="*/ 123 w 123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5">
                    <a:moveTo>
                      <a:pt x="123" y="42"/>
                    </a:moveTo>
                    <a:lnTo>
                      <a:pt x="123" y="4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CE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6" name="Freeform 1725"/>
              <p:cNvSpPr>
                <a:spLocks/>
              </p:cNvSpPr>
              <p:nvPr/>
            </p:nvSpPr>
            <p:spPr bwMode="auto">
              <a:xfrm>
                <a:off x="3269" y="2407"/>
                <a:ext cx="64" cy="27"/>
              </a:xfrm>
              <a:custGeom>
                <a:avLst/>
                <a:gdLst>
                  <a:gd name="T0" fmla="*/ 62 w 126"/>
                  <a:gd name="T1" fmla="*/ 20 h 55"/>
                  <a:gd name="T2" fmla="*/ 64 w 126"/>
                  <a:gd name="T3" fmla="*/ 27 h 55"/>
                  <a:gd name="T4" fmla="*/ 2 w 126"/>
                  <a:gd name="T5" fmla="*/ 7 h 55"/>
                  <a:gd name="T6" fmla="*/ 0 w 126"/>
                  <a:gd name="T7" fmla="*/ 0 h 55"/>
                  <a:gd name="T8" fmla="*/ 62 w 126"/>
                  <a:gd name="T9" fmla="*/ 2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55"/>
                  <a:gd name="T17" fmla="*/ 126 w 126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55">
                    <a:moveTo>
                      <a:pt x="123" y="40"/>
                    </a:moveTo>
                    <a:lnTo>
                      <a:pt x="126" y="55"/>
                    </a:lnTo>
                    <a:lnTo>
                      <a:pt x="3" y="15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7" name="Freeform 1726"/>
              <p:cNvSpPr>
                <a:spLocks/>
              </p:cNvSpPr>
              <p:nvPr/>
            </p:nvSpPr>
            <p:spPr bwMode="auto">
              <a:xfrm>
                <a:off x="3269" y="2407"/>
                <a:ext cx="62" cy="21"/>
              </a:xfrm>
              <a:custGeom>
                <a:avLst/>
                <a:gdLst>
                  <a:gd name="T0" fmla="*/ 62 w 123"/>
                  <a:gd name="T1" fmla="*/ 20 h 43"/>
                  <a:gd name="T2" fmla="*/ 62 w 123"/>
                  <a:gd name="T3" fmla="*/ 21 h 43"/>
                  <a:gd name="T4" fmla="*/ 1 w 123"/>
                  <a:gd name="T5" fmla="*/ 2 h 43"/>
                  <a:gd name="T6" fmla="*/ 0 w 123"/>
                  <a:gd name="T7" fmla="*/ 0 h 43"/>
                  <a:gd name="T8" fmla="*/ 62 w 123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3"/>
                  <a:gd name="T17" fmla="*/ 123 w 123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3">
                    <a:moveTo>
                      <a:pt x="123" y="40"/>
                    </a:moveTo>
                    <a:lnTo>
                      <a:pt x="123" y="43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D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8" name="Freeform 1727"/>
              <p:cNvSpPr>
                <a:spLocks/>
              </p:cNvSpPr>
              <p:nvPr/>
            </p:nvSpPr>
            <p:spPr bwMode="auto">
              <a:xfrm>
                <a:off x="3270" y="2408"/>
                <a:ext cx="62" cy="22"/>
              </a:xfrm>
              <a:custGeom>
                <a:avLst/>
                <a:gdLst>
                  <a:gd name="T0" fmla="*/ 61 w 122"/>
                  <a:gd name="T1" fmla="*/ 20 h 43"/>
                  <a:gd name="T2" fmla="*/ 62 w 122"/>
                  <a:gd name="T3" fmla="*/ 22 h 43"/>
                  <a:gd name="T4" fmla="*/ 0 w 122"/>
                  <a:gd name="T5" fmla="*/ 1 h 43"/>
                  <a:gd name="T6" fmla="*/ 0 w 122"/>
                  <a:gd name="T7" fmla="*/ 0 h 43"/>
                  <a:gd name="T8" fmla="*/ 61 w 122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43"/>
                  <a:gd name="T17" fmla="*/ 122 w 122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43">
                    <a:moveTo>
                      <a:pt x="121" y="39"/>
                    </a:moveTo>
                    <a:lnTo>
                      <a:pt x="122" y="4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21" y="39"/>
                    </a:lnTo>
                    <a:close/>
                  </a:path>
                </a:pathLst>
              </a:custGeom>
              <a:solidFill>
                <a:srgbClr val="CB6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09" name="Freeform 1728"/>
              <p:cNvSpPr>
                <a:spLocks/>
              </p:cNvSpPr>
              <p:nvPr/>
            </p:nvSpPr>
            <p:spPr bwMode="auto">
              <a:xfrm>
                <a:off x="3270" y="2409"/>
                <a:ext cx="62" cy="23"/>
              </a:xfrm>
              <a:custGeom>
                <a:avLst/>
                <a:gdLst>
                  <a:gd name="T0" fmla="*/ 62 w 122"/>
                  <a:gd name="T1" fmla="*/ 21 h 45"/>
                  <a:gd name="T2" fmla="*/ 62 w 122"/>
                  <a:gd name="T3" fmla="*/ 23 h 45"/>
                  <a:gd name="T4" fmla="*/ 0 w 122"/>
                  <a:gd name="T5" fmla="*/ 2 h 45"/>
                  <a:gd name="T6" fmla="*/ 0 w 122"/>
                  <a:gd name="T7" fmla="*/ 0 h 45"/>
                  <a:gd name="T8" fmla="*/ 62 w 122"/>
                  <a:gd name="T9" fmla="*/ 21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45"/>
                  <a:gd name="T17" fmla="*/ 122 w 122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45">
                    <a:moveTo>
                      <a:pt x="122" y="42"/>
                    </a:moveTo>
                    <a:lnTo>
                      <a:pt x="122" y="4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22" y="42"/>
                    </a:lnTo>
                    <a:close/>
                  </a:path>
                </a:pathLst>
              </a:custGeom>
              <a:solidFill>
                <a:srgbClr val="C96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0" name="Freeform 1729"/>
              <p:cNvSpPr>
                <a:spLocks/>
              </p:cNvSpPr>
              <p:nvPr/>
            </p:nvSpPr>
            <p:spPr bwMode="auto">
              <a:xfrm>
                <a:off x="3270" y="2411"/>
                <a:ext cx="62" cy="21"/>
              </a:xfrm>
              <a:custGeom>
                <a:avLst/>
                <a:gdLst>
                  <a:gd name="T0" fmla="*/ 62 w 122"/>
                  <a:gd name="T1" fmla="*/ 20 h 43"/>
                  <a:gd name="T2" fmla="*/ 62 w 122"/>
                  <a:gd name="T3" fmla="*/ 21 h 43"/>
                  <a:gd name="T4" fmla="*/ 1 w 122"/>
                  <a:gd name="T5" fmla="*/ 1 h 43"/>
                  <a:gd name="T6" fmla="*/ 0 w 122"/>
                  <a:gd name="T7" fmla="*/ 0 h 43"/>
                  <a:gd name="T8" fmla="*/ 62 w 122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43"/>
                  <a:gd name="T17" fmla="*/ 122 w 122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43">
                    <a:moveTo>
                      <a:pt x="122" y="41"/>
                    </a:moveTo>
                    <a:lnTo>
                      <a:pt x="122" y="4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" y="41"/>
                    </a:lnTo>
                    <a:close/>
                  </a:path>
                </a:pathLst>
              </a:custGeom>
              <a:solidFill>
                <a:srgbClr val="C86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1" name="Freeform 1730"/>
              <p:cNvSpPr>
                <a:spLocks/>
              </p:cNvSpPr>
              <p:nvPr/>
            </p:nvSpPr>
            <p:spPr bwMode="auto">
              <a:xfrm>
                <a:off x="3271" y="2412"/>
                <a:ext cx="62" cy="22"/>
              </a:xfrm>
              <a:custGeom>
                <a:avLst/>
                <a:gdLst>
                  <a:gd name="T0" fmla="*/ 61 w 123"/>
                  <a:gd name="T1" fmla="*/ 20 h 43"/>
                  <a:gd name="T2" fmla="*/ 62 w 123"/>
                  <a:gd name="T3" fmla="*/ 22 h 43"/>
                  <a:gd name="T4" fmla="*/ 0 w 123"/>
                  <a:gd name="T5" fmla="*/ 2 h 43"/>
                  <a:gd name="T6" fmla="*/ 0 w 123"/>
                  <a:gd name="T7" fmla="*/ 0 h 43"/>
                  <a:gd name="T8" fmla="*/ 61 w 123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3"/>
                  <a:gd name="T17" fmla="*/ 123 w 123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3">
                    <a:moveTo>
                      <a:pt x="121" y="40"/>
                    </a:moveTo>
                    <a:lnTo>
                      <a:pt x="123" y="4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C6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2" name="Freeform 1731"/>
              <p:cNvSpPr>
                <a:spLocks/>
              </p:cNvSpPr>
              <p:nvPr/>
            </p:nvSpPr>
            <p:spPr bwMode="auto">
              <a:xfrm>
                <a:off x="3271" y="2414"/>
                <a:ext cx="64" cy="27"/>
              </a:xfrm>
              <a:custGeom>
                <a:avLst/>
                <a:gdLst>
                  <a:gd name="T0" fmla="*/ 61 w 128"/>
                  <a:gd name="T1" fmla="*/ 20 h 53"/>
                  <a:gd name="T2" fmla="*/ 64 w 128"/>
                  <a:gd name="T3" fmla="*/ 27 h 53"/>
                  <a:gd name="T4" fmla="*/ 3 w 128"/>
                  <a:gd name="T5" fmla="*/ 7 h 53"/>
                  <a:gd name="T6" fmla="*/ 0 w 128"/>
                  <a:gd name="T7" fmla="*/ 0 h 53"/>
                  <a:gd name="T8" fmla="*/ 61 w 128"/>
                  <a:gd name="T9" fmla="*/ 2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53"/>
                  <a:gd name="T17" fmla="*/ 128 w 128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53">
                    <a:moveTo>
                      <a:pt x="123" y="40"/>
                    </a:moveTo>
                    <a:lnTo>
                      <a:pt x="128" y="53"/>
                    </a:lnTo>
                    <a:lnTo>
                      <a:pt x="7" y="13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3" name="Freeform 1732"/>
              <p:cNvSpPr>
                <a:spLocks/>
              </p:cNvSpPr>
              <p:nvPr/>
            </p:nvSpPr>
            <p:spPr bwMode="auto">
              <a:xfrm>
                <a:off x="3271" y="2414"/>
                <a:ext cx="62" cy="22"/>
              </a:xfrm>
              <a:custGeom>
                <a:avLst/>
                <a:gdLst>
                  <a:gd name="T0" fmla="*/ 61 w 125"/>
                  <a:gd name="T1" fmla="*/ 20 h 43"/>
                  <a:gd name="T2" fmla="*/ 62 w 125"/>
                  <a:gd name="T3" fmla="*/ 22 h 43"/>
                  <a:gd name="T4" fmla="*/ 1 w 125"/>
                  <a:gd name="T5" fmla="*/ 2 h 43"/>
                  <a:gd name="T6" fmla="*/ 0 w 125"/>
                  <a:gd name="T7" fmla="*/ 0 h 43"/>
                  <a:gd name="T8" fmla="*/ 61 w 125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43"/>
                  <a:gd name="T17" fmla="*/ 125 w 125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43">
                    <a:moveTo>
                      <a:pt x="123" y="40"/>
                    </a:moveTo>
                    <a:lnTo>
                      <a:pt x="125" y="4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56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4" name="Freeform 1733"/>
              <p:cNvSpPr>
                <a:spLocks/>
              </p:cNvSpPr>
              <p:nvPr/>
            </p:nvSpPr>
            <p:spPr bwMode="auto">
              <a:xfrm>
                <a:off x="3272" y="2416"/>
                <a:ext cx="62" cy="21"/>
              </a:xfrm>
              <a:custGeom>
                <a:avLst/>
                <a:gdLst>
                  <a:gd name="T0" fmla="*/ 62 w 124"/>
                  <a:gd name="T1" fmla="*/ 19 h 44"/>
                  <a:gd name="T2" fmla="*/ 62 w 124"/>
                  <a:gd name="T3" fmla="*/ 21 h 44"/>
                  <a:gd name="T4" fmla="*/ 1 w 124"/>
                  <a:gd name="T5" fmla="*/ 2 h 44"/>
                  <a:gd name="T6" fmla="*/ 0 w 124"/>
                  <a:gd name="T7" fmla="*/ 0 h 44"/>
                  <a:gd name="T8" fmla="*/ 62 w 124"/>
                  <a:gd name="T9" fmla="*/ 19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4"/>
                  <a:gd name="T17" fmla="*/ 124 w 12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4">
                    <a:moveTo>
                      <a:pt x="123" y="40"/>
                    </a:moveTo>
                    <a:lnTo>
                      <a:pt x="124" y="4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C26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5" name="Freeform 1734"/>
              <p:cNvSpPr>
                <a:spLocks/>
              </p:cNvSpPr>
              <p:nvPr/>
            </p:nvSpPr>
            <p:spPr bwMode="auto">
              <a:xfrm>
                <a:off x="3273" y="2417"/>
                <a:ext cx="61" cy="22"/>
              </a:xfrm>
              <a:custGeom>
                <a:avLst/>
                <a:gdLst>
                  <a:gd name="T0" fmla="*/ 61 w 122"/>
                  <a:gd name="T1" fmla="*/ 20 h 43"/>
                  <a:gd name="T2" fmla="*/ 61 w 122"/>
                  <a:gd name="T3" fmla="*/ 22 h 43"/>
                  <a:gd name="T4" fmla="*/ 1 w 122"/>
                  <a:gd name="T5" fmla="*/ 2 h 43"/>
                  <a:gd name="T6" fmla="*/ 0 w 122"/>
                  <a:gd name="T7" fmla="*/ 0 h 43"/>
                  <a:gd name="T8" fmla="*/ 61 w 122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43"/>
                  <a:gd name="T17" fmla="*/ 122 w 122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43">
                    <a:moveTo>
                      <a:pt x="122" y="40"/>
                    </a:moveTo>
                    <a:lnTo>
                      <a:pt x="122" y="43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2" y="40"/>
                    </a:lnTo>
                    <a:close/>
                  </a:path>
                </a:pathLst>
              </a:custGeom>
              <a:solidFill>
                <a:srgbClr val="BF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6" name="Freeform 1735"/>
              <p:cNvSpPr>
                <a:spLocks/>
              </p:cNvSpPr>
              <p:nvPr/>
            </p:nvSpPr>
            <p:spPr bwMode="auto">
              <a:xfrm>
                <a:off x="3274" y="2419"/>
                <a:ext cx="61" cy="22"/>
              </a:xfrm>
              <a:custGeom>
                <a:avLst/>
                <a:gdLst>
                  <a:gd name="T0" fmla="*/ 60 w 123"/>
                  <a:gd name="T1" fmla="*/ 20 h 43"/>
                  <a:gd name="T2" fmla="*/ 61 w 123"/>
                  <a:gd name="T3" fmla="*/ 22 h 43"/>
                  <a:gd name="T4" fmla="*/ 1 w 123"/>
                  <a:gd name="T5" fmla="*/ 2 h 43"/>
                  <a:gd name="T6" fmla="*/ 0 w 123"/>
                  <a:gd name="T7" fmla="*/ 0 h 43"/>
                  <a:gd name="T8" fmla="*/ 60 w 123"/>
                  <a:gd name="T9" fmla="*/ 2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43"/>
                  <a:gd name="T17" fmla="*/ 123 w 123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43">
                    <a:moveTo>
                      <a:pt x="121" y="40"/>
                    </a:moveTo>
                    <a:lnTo>
                      <a:pt x="123" y="43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BC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7" name="Freeform 1736"/>
              <p:cNvSpPr>
                <a:spLocks/>
              </p:cNvSpPr>
              <p:nvPr/>
            </p:nvSpPr>
            <p:spPr bwMode="auto">
              <a:xfrm>
                <a:off x="3274" y="2421"/>
                <a:ext cx="65" cy="25"/>
              </a:xfrm>
              <a:custGeom>
                <a:avLst/>
                <a:gdLst>
                  <a:gd name="T0" fmla="*/ 61 w 129"/>
                  <a:gd name="T1" fmla="*/ 19 h 52"/>
                  <a:gd name="T2" fmla="*/ 65 w 129"/>
                  <a:gd name="T3" fmla="*/ 25 h 52"/>
                  <a:gd name="T4" fmla="*/ 3 w 129"/>
                  <a:gd name="T5" fmla="*/ 5 h 52"/>
                  <a:gd name="T6" fmla="*/ 0 w 129"/>
                  <a:gd name="T7" fmla="*/ 0 h 52"/>
                  <a:gd name="T8" fmla="*/ 61 w 129"/>
                  <a:gd name="T9" fmla="*/ 19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9"/>
                  <a:gd name="T16" fmla="*/ 0 h 52"/>
                  <a:gd name="T17" fmla="*/ 129 w 129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9" h="52">
                    <a:moveTo>
                      <a:pt x="121" y="40"/>
                    </a:moveTo>
                    <a:lnTo>
                      <a:pt x="129" y="52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8" name="Freeform 1737"/>
              <p:cNvSpPr>
                <a:spLocks/>
              </p:cNvSpPr>
              <p:nvPr/>
            </p:nvSpPr>
            <p:spPr bwMode="auto">
              <a:xfrm>
                <a:off x="3274" y="2421"/>
                <a:ext cx="63" cy="21"/>
              </a:xfrm>
              <a:custGeom>
                <a:avLst/>
                <a:gdLst>
                  <a:gd name="T0" fmla="*/ 61 w 124"/>
                  <a:gd name="T1" fmla="*/ 19 h 44"/>
                  <a:gd name="T2" fmla="*/ 63 w 124"/>
                  <a:gd name="T3" fmla="*/ 21 h 44"/>
                  <a:gd name="T4" fmla="*/ 1 w 124"/>
                  <a:gd name="T5" fmla="*/ 2 h 44"/>
                  <a:gd name="T6" fmla="*/ 0 w 124"/>
                  <a:gd name="T7" fmla="*/ 0 h 44"/>
                  <a:gd name="T8" fmla="*/ 61 w 124"/>
                  <a:gd name="T9" fmla="*/ 19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4"/>
                  <a:gd name="T17" fmla="*/ 124 w 12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4">
                    <a:moveTo>
                      <a:pt x="121" y="40"/>
                    </a:moveTo>
                    <a:lnTo>
                      <a:pt x="124" y="4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121" y="40"/>
                    </a:lnTo>
                    <a:close/>
                  </a:path>
                </a:pathLst>
              </a:custGeom>
              <a:solidFill>
                <a:srgbClr val="BA5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19" name="Freeform 1738"/>
              <p:cNvSpPr>
                <a:spLocks/>
              </p:cNvSpPr>
              <p:nvPr/>
            </p:nvSpPr>
            <p:spPr bwMode="auto">
              <a:xfrm>
                <a:off x="3275" y="2422"/>
                <a:ext cx="63" cy="23"/>
              </a:xfrm>
              <a:custGeom>
                <a:avLst/>
                <a:gdLst>
                  <a:gd name="T0" fmla="*/ 62 w 124"/>
                  <a:gd name="T1" fmla="*/ 20 h 45"/>
                  <a:gd name="T2" fmla="*/ 63 w 124"/>
                  <a:gd name="T3" fmla="*/ 23 h 45"/>
                  <a:gd name="T4" fmla="*/ 2 w 124"/>
                  <a:gd name="T5" fmla="*/ 2 h 45"/>
                  <a:gd name="T6" fmla="*/ 0 w 124"/>
                  <a:gd name="T7" fmla="*/ 0 h 45"/>
                  <a:gd name="T8" fmla="*/ 62 w 124"/>
                  <a:gd name="T9" fmla="*/ 2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5"/>
                  <a:gd name="T17" fmla="*/ 124 w 124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5">
                    <a:moveTo>
                      <a:pt x="122" y="40"/>
                    </a:moveTo>
                    <a:lnTo>
                      <a:pt x="124" y="45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22" y="40"/>
                    </a:lnTo>
                    <a:close/>
                  </a:path>
                </a:pathLst>
              </a:custGeom>
              <a:solidFill>
                <a:srgbClr val="B65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0" name="Freeform 1739"/>
              <p:cNvSpPr>
                <a:spLocks/>
              </p:cNvSpPr>
              <p:nvPr/>
            </p:nvSpPr>
            <p:spPr bwMode="auto">
              <a:xfrm>
                <a:off x="3277" y="2424"/>
                <a:ext cx="62" cy="22"/>
              </a:xfrm>
              <a:custGeom>
                <a:avLst/>
                <a:gdLst>
                  <a:gd name="T0" fmla="*/ 61 w 124"/>
                  <a:gd name="T1" fmla="*/ 21 h 45"/>
                  <a:gd name="T2" fmla="*/ 62 w 124"/>
                  <a:gd name="T3" fmla="*/ 22 h 45"/>
                  <a:gd name="T4" fmla="*/ 1 w 124"/>
                  <a:gd name="T5" fmla="*/ 1 h 45"/>
                  <a:gd name="T6" fmla="*/ 0 w 124"/>
                  <a:gd name="T7" fmla="*/ 0 h 45"/>
                  <a:gd name="T8" fmla="*/ 61 w 124"/>
                  <a:gd name="T9" fmla="*/ 21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45"/>
                  <a:gd name="T17" fmla="*/ 124 w 124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45">
                    <a:moveTo>
                      <a:pt x="121" y="42"/>
                    </a:moveTo>
                    <a:lnTo>
                      <a:pt x="124" y="4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21" y="42"/>
                    </a:lnTo>
                    <a:close/>
                  </a:path>
                </a:pathLst>
              </a:custGeom>
              <a:solidFill>
                <a:srgbClr val="B25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1" name="Freeform 1740"/>
              <p:cNvSpPr>
                <a:spLocks/>
              </p:cNvSpPr>
              <p:nvPr/>
            </p:nvSpPr>
            <p:spPr bwMode="auto">
              <a:xfrm>
                <a:off x="3278" y="2426"/>
                <a:ext cx="66" cy="25"/>
              </a:xfrm>
              <a:custGeom>
                <a:avLst/>
                <a:gdLst>
                  <a:gd name="T0" fmla="*/ 61 w 133"/>
                  <a:gd name="T1" fmla="*/ 21 h 50"/>
                  <a:gd name="T2" fmla="*/ 66 w 133"/>
                  <a:gd name="T3" fmla="*/ 25 h 50"/>
                  <a:gd name="T4" fmla="*/ 5 w 133"/>
                  <a:gd name="T5" fmla="*/ 5 h 50"/>
                  <a:gd name="T6" fmla="*/ 0 w 133"/>
                  <a:gd name="T7" fmla="*/ 0 h 50"/>
                  <a:gd name="T8" fmla="*/ 61 w 133"/>
                  <a:gd name="T9" fmla="*/ 21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50"/>
                  <a:gd name="T17" fmla="*/ 133 w 133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50">
                    <a:moveTo>
                      <a:pt x="123" y="42"/>
                    </a:moveTo>
                    <a:lnTo>
                      <a:pt x="133" y="50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2" name="Freeform 1741"/>
              <p:cNvSpPr>
                <a:spLocks/>
              </p:cNvSpPr>
              <p:nvPr/>
            </p:nvSpPr>
            <p:spPr bwMode="auto">
              <a:xfrm>
                <a:off x="3278" y="2426"/>
                <a:ext cx="64" cy="22"/>
              </a:xfrm>
              <a:custGeom>
                <a:avLst/>
                <a:gdLst>
                  <a:gd name="T0" fmla="*/ 61 w 128"/>
                  <a:gd name="T1" fmla="*/ 21 h 45"/>
                  <a:gd name="T2" fmla="*/ 64 w 128"/>
                  <a:gd name="T3" fmla="*/ 22 h 45"/>
                  <a:gd name="T4" fmla="*/ 2 w 128"/>
                  <a:gd name="T5" fmla="*/ 2 h 45"/>
                  <a:gd name="T6" fmla="*/ 0 w 128"/>
                  <a:gd name="T7" fmla="*/ 0 h 45"/>
                  <a:gd name="T8" fmla="*/ 61 w 128"/>
                  <a:gd name="T9" fmla="*/ 21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45"/>
                  <a:gd name="T17" fmla="*/ 128 w 128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45">
                    <a:moveTo>
                      <a:pt x="123" y="42"/>
                    </a:moveTo>
                    <a:lnTo>
                      <a:pt x="128" y="45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123" y="42"/>
                    </a:lnTo>
                    <a:close/>
                  </a:path>
                </a:pathLst>
              </a:custGeom>
              <a:solidFill>
                <a:srgbClr val="AE5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3" name="Freeform 1742"/>
              <p:cNvSpPr>
                <a:spLocks/>
              </p:cNvSpPr>
              <p:nvPr/>
            </p:nvSpPr>
            <p:spPr bwMode="auto">
              <a:xfrm>
                <a:off x="3280" y="2428"/>
                <a:ext cx="64" cy="23"/>
              </a:xfrm>
              <a:custGeom>
                <a:avLst/>
                <a:gdLst>
                  <a:gd name="T0" fmla="*/ 61 w 128"/>
                  <a:gd name="T1" fmla="*/ 20 h 45"/>
                  <a:gd name="T2" fmla="*/ 64 w 128"/>
                  <a:gd name="T3" fmla="*/ 23 h 45"/>
                  <a:gd name="T4" fmla="*/ 2 w 128"/>
                  <a:gd name="T5" fmla="*/ 2 h 45"/>
                  <a:gd name="T6" fmla="*/ 0 w 128"/>
                  <a:gd name="T7" fmla="*/ 0 h 45"/>
                  <a:gd name="T8" fmla="*/ 61 w 128"/>
                  <a:gd name="T9" fmla="*/ 2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45"/>
                  <a:gd name="T17" fmla="*/ 128 w 128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45">
                    <a:moveTo>
                      <a:pt x="123" y="40"/>
                    </a:moveTo>
                    <a:lnTo>
                      <a:pt x="128" y="45"/>
                    </a:lnTo>
                    <a:lnTo>
                      <a:pt x="5" y="4"/>
                    </a:lnTo>
                    <a:lnTo>
                      <a:pt x="0" y="0"/>
                    </a:lnTo>
                    <a:lnTo>
                      <a:pt x="123" y="40"/>
                    </a:lnTo>
                    <a:close/>
                  </a:path>
                </a:pathLst>
              </a:custGeom>
              <a:solidFill>
                <a:srgbClr val="A65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4" name="Freeform 1743"/>
              <p:cNvSpPr>
                <a:spLocks/>
              </p:cNvSpPr>
              <p:nvPr/>
            </p:nvSpPr>
            <p:spPr bwMode="auto">
              <a:xfrm>
                <a:off x="3283" y="2430"/>
                <a:ext cx="66" cy="24"/>
              </a:xfrm>
              <a:custGeom>
                <a:avLst/>
                <a:gdLst>
                  <a:gd name="T0" fmla="*/ 61 w 133"/>
                  <a:gd name="T1" fmla="*/ 21 h 48"/>
                  <a:gd name="T2" fmla="*/ 66 w 133"/>
                  <a:gd name="T3" fmla="*/ 24 h 48"/>
                  <a:gd name="T4" fmla="*/ 6 w 133"/>
                  <a:gd name="T5" fmla="*/ 3 h 48"/>
                  <a:gd name="T6" fmla="*/ 0 w 133"/>
                  <a:gd name="T7" fmla="*/ 0 h 48"/>
                  <a:gd name="T8" fmla="*/ 61 w 133"/>
                  <a:gd name="T9" fmla="*/ 21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48"/>
                  <a:gd name="T17" fmla="*/ 133 w 133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48">
                    <a:moveTo>
                      <a:pt x="123" y="41"/>
                    </a:moveTo>
                    <a:lnTo>
                      <a:pt x="133" y="48"/>
                    </a:lnTo>
                    <a:lnTo>
                      <a:pt x="12" y="6"/>
                    </a:lnTo>
                    <a:lnTo>
                      <a:pt x="0" y="0"/>
                    </a:lnTo>
                    <a:lnTo>
                      <a:pt x="123" y="41"/>
                    </a:lnTo>
                    <a:close/>
                  </a:path>
                </a:pathLst>
              </a:custGeom>
              <a:solidFill>
                <a:srgbClr val="9F4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5" name="Freeform 1744"/>
              <p:cNvSpPr>
                <a:spLocks/>
              </p:cNvSpPr>
              <p:nvPr/>
            </p:nvSpPr>
            <p:spPr bwMode="auto">
              <a:xfrm>
                <a:off x="3308" y="2353"/>
                <a:ext cx="68" cy="21"/>
              </a:xfrm>
              <a:custGeom>
                <a:avLst/>
                <a:gdLst>
                  <a:gd name="T0" fmla="*/ 68 w 137"/>
                  <a:gd name="T1" fmla="*/ 21 h 41"/>
                  <a:gd name="T2" fmla="*/ 61 w 137"/>
                  <a:gd name="T3" fmla="*/ 19 h 41"/>
                  <a:gd name="T4" fmla="*/ 0 w 137"/>
                  <a:gd name="T5" fmla="*/ 0 h 41"/>
                  <a:gd name="T6" fmla="*/ 7 w 137"/>
                  <a:gd name="T7" fmla="*/ 2 h 41"/>
                  <a:gd name="T8" fmla="*/ 68 w 137"/>
                  <a:gd name="T9" fmla="*/ 2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41"/>
                  <a:gd name="T17" fmla="*/ 137 w 137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41">
                    <a:moveTo>
                      <a:pt x="137" y="41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4" y="3"/>
                    </a:lnTo>
                    <a:lnTo>
                      <a:pt x="137" y="41"/>
                    </a:lnTo>
                    <a:close/>
                  </a:path>
                </a:pathLst>
              </a:custGeom>
              <a:solidFill>
                <a:srgbClr val="743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26" name="Freeform 1745"/>
              <p:cNvSpPr>
                <a:spLocks/>
              </p:cNvSpPr>
              <p:nvPr/>
            </p:nvSpPr>
            <p:spPr bwMode="auto">
              <a:xfrm>
                <a:off x="3302" y="2353"/>
                <a:ext cx="67" cy="20"/>
              </a:xfrm>
              <a:custGeom>
                <a:avLst/>
                <a:gdLst>
                  <a:gd name="T0" fmla="*/ 67 w 134"/>
                  <a:gd name="T1" fmla="*/ 20 h 38"/>
                  <a:gd name="T2" fmla="*/ 61 w 134"/>
                  <a:gd name="T3" fmla="*/ 20 h 38"/>
                  <a:gd name="T4" fmla="*/ 0 w 134"/>
                  <a:gd name="T5" fmla="*/ 0 h 38"/>
                  <a:gd name="T6" fmla="*/ 5 w 134"/>
                  <a:gd name="T7" fmla="*/ 0 h 38"/>
                  <a:gd name="T8" fmla="*/ 67 w 134"/>
                  <a:gd name="T9" fmla="*/ 2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38"/>
                  <a:gd name="T17" fmla="*/ 134 w 134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38">
                    <a:moveTo>
                      <a:pt x="134" y="38"/>
                    </a:moveTo>
                    <a:lnTo>
                      <a:pt x="123" y="38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34" y="38"/>
                    </a:lnTo>
                    <a:close/>
                  </a:path>
                </a:pathLst>
              </a:custGeom>
              <a:solidFill>
                <a:srgbClr val="783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989" name="Line 1746"/>
            <p:cNvSpPr>
              <a:spLocks noChangeShapeType="1"/>
            </p:cNvSpPr>
            <p:nvPr/>
          </p:nvSpPr>
          <p:spPr bwMode="auto">
            <a:xfrm>
              <a:off x="3343" y="2411"/>
              <a:ext cx="212" cy="61"/>
            </a:xfrm>
            <a:prstGeom prst="line">
              <a:avLst/>
            </a:prstGeom>
            <a:noFill/>
            <a:ln w="11113">
              <a:solidFill>
                <a:srgbClr val="FC0128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990" name="Rectangle 1747"/>
            <p:cNvSpPr>
              <a:spLocks noChangeArrowheads="1"/>
            </p:cNvSpPr>
            <p:nvPr/>
          </p:nvSpPr>
          <p:spPr bwMode="auto">
            <a:xfrm>
              <a:off x="1007" y="1956"/>
              <a:ext cx="719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91" name="Rectangle 1748"/>
            <p:cNvSpPr>
              <a:spLocks noChangeArrowheads="1"/>
            </p:cNvSpPr>
            <p:nvPr/>
          </p:nvSpPr>
          <p:spPr bwMode="auto">
            <a:xfrm>
              <a:off x="1074" y="1967"/>
              <a:ext cx="62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ACCELERATING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9992" name="Rectangle 1749"/>
            <p:cNvSpPr>
              <a:spLocks noChangeArrowheads="1"/>
            </p:cNvSpPr>
            <p:nvPr/>
          </p:nvSpPr>
          <p:spPr bwMode="auto">
            <a:xfrm>
              <a:off x="1112" y="2063"/>
              <a:ext cx="547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STRUCTURES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5" name="Rectangle 1750"/>
          <p:cNvSpPr>
            <a:spLocks noChangeArrowheads="1"/>
          </p:cNvSpPr>
          <p:nvPr/>
        </p:nvSpPr>
        <p:spPr bwMode="auto">
          <a:xfrm>
            <a:off x="6523038" y="5895975"/>
            <a:ext cx="26723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u="sng" dirty="0">
                <a:solidFill>
                  <a:srgbClr val="00187E"/>
                </a:solidFill>
                <a:latin typeface="Arial" charset="0"/>
              </a:rPr>
              <a:t>Drive beam - </a:t>
            </a:r>
            <a:r>
              <a:rPr lang="en-US" sz="1600" u="sng" dirty="0" smtClean="0">
                <a:solidFill>
                  <a:srgbClr val="00187E"/>
                </a:solidFill>
                <a:latin typeface="Arial" charset="0"/>
              </a:rPr>
              <a:t>101 </a:t>
            </a:r>
            <a:r>
              <a:rPr lang="en-US" sz="1600" u="sng" dirty="0">
                <a:solidFill>
                  <a:srgbClr val="00187E"/>
                </a:solidFill>
                <a:latin typeface="Arial" charset="0"/>
              </a:rPr>
              <a:t>A, </a:t>
            </a:r>
            <a:r>
              <a:rPr lang="en-US" sz="1600" u="sng" dirty="0" smtClean="0">
                <a:solidFill>
                  <a:srgbClr val="00187E"/>
                </a:solidFill>
                <a:latin typeface="Arial" charset="0"/>
              </a:rPr>
              <a:t>240 </a:t>
            </a:r>
            <a:r>
              <a:rPr lang="en-US" sz="1600" u="sng" dirty="0">
                <a:solidFill>
                  <a:srgbClr val="00187E"/>
                </a:solidFill>
                <a:latin typeface="Arial" charset="0"/>
              </a:rPr>
              <a:t>ns</a:t>
            </a:r>
          </a:p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u="sng" dirty="0">
                <a:solidFill>
                  <a:srgbClr val="00187E"/>
                </a:solidFill>
                <a:latin typeface="Arial" charset="0"/>
              </a:rPr>
              <a:t>from 2.4 </a:t>
            </a:r>
            <a:r>
              <a:rPr lang="en-US" sz="1600" u="sng" dirty="0" err="1">
                <a:solidFill>
                  <a:srgbClr val="00187E"/>
                </a:solidFill>
                <a:latin typeface="Arial" charset="0"/>
              </a:rPr>
              <a:t>GeV</a:t>
            </a:r>
            <a:r>
              <a:rPr lang="en-US" sz="1600" u="sng" dirty="0">
                <a:solidFill>
                  <a:srgbClr val="00187E"/>
                </a:solidFill>
                <a:latin typeface="Arial" charset="0"/>
              </a:rPr>
              <a:t> to 240 </a:t>
            </a:r>
            <a:r>
              <a:rPr lang="en-US" sz="1600" u="sng" dirty="0" err="1">
                <a:solidFill>
                  <a:srgbClr val="00187E"/>
                </a:solidFill>
                <a:latin typeface="Arial" charset="0"/>
              </a:rPr>
              <a:t>MeV</a:t>
            </a:r>
            <a:endParaRPr lang="en-US" sz="1600" u="sng" dirty="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39946" name="Rectangle 1751"/>
          <p:cNvSpPr>
            <a:spLocks noChangeArrowheads="1"/>
          </p:cNvSpPr>
          <p:nvPr/>
        </p:nvSpPr>
        <p:spPr bwMode="auto">
          <a:xfrm>
            <a:off x="0" y="6681788"/>
            <a:ext cx="25137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u="sng" dirty="0">
                <a:solidFill>
                  <a:srgbClr val="CC0000"/>
                </a:solidFill>
                <a:latin typeface="Arial" charset="0"/>
              </a:rPr>
              <a:t>Main beam – 1 A, </a:t>
            </a:r>
            <a:r>
              <a:rPr lang="en-US" sz="1600" u="sng" dirty="0" smtClean="0">
                <a:solidFill>
                  <a:srgbClr val="CC0000"/>
                </a:solidFill>
                <a:latin typeface="Arial" charset="0"/>
              </a:rPr>
              <a:t>156 </a:t>
            </a:r>
            <a:r>
              <a:rPr lang="en-US" sz="1600" u="sng" dirty="0">
                <a:solidFill>
                  <a:srgbClr val="CC0000"/>
                </a:solidFill>
                <a:latin typeface="Arial" charset="0"/>
              </a:rPr>
              <a:t>ns </a:t>
            </a:r>
          </a:p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u="sng" dirty="0">
                <a:solidFill>
                  <a:srgbClr val="CC0000"/>
                </a:solidFill>
                <a:latin typeface="Arial" charset="0"/>
              </a:rPr>
              <a:t>from 9 </a:t>
            </a:r>
            <a:r>
              <a:rPr lang="en-US" sz="1600" u="sng" dirty="0" err="1">
                <a:solidFill>
                  <a:srgbClr val="CC0000"/>
                </a:solidFill>
                <a:latin typeface="Arial" charset="0"/>
              </a:rPr>
              <a:t>GeV</a:t>
            </a:r>
            <a:r>
              <a:rPr lang="en-US" sz="1600" u="sng" dirty="0">
                <a:solidFill>
                  <a:srgbClr val="CC0000"/>
                </a:solidFill>
                <a:latin typeface="Arial" charset="0"/>
              </a:rPr>
              <a:t> to 1.5 </a:t>
            </a:r>
            <a:r>
              <a:rPr lang="en-US" sz="1600" u="sng" dirty="0" err="1">
                <a:solidFill>
                  <a:srgbClr val="CC0000"/>
                </a:solidFill>
                <a:latin typeface="Arial" charset="0"/>
              </a:rPr>
              <a:t>TeV</a:t>
            </a:r>
            <a:endParaRPr lang="en-US" sz="1600" u="sng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9947" name="Rectangle 1752"/>
          <p:cNvSpPr>
            <a:spLocks noChangeArrowheads="1"/>
          </p:cNvSpPr>
          <p:nvPr/>
        </p:nvSpPr>
        <p:spPr bwMode="auto">
          <a:xfrm>
            <a:off x="5140325" y="6324600"/>
            <a:ext cx="1223963" cy="2444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000">
                <a:solidFill>
                  <a:schemeClr val="tx1"/>
                </a:solidFill>
                <a:latin typeface="Arial" charset="0"/>
              </a:rPr>
              <a:t>12 GHz – 140 MW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reeform 2"/>
          <p:cNvSpPr>
            <a:spLocks/>
          </p:cNvSpPr>
          <p:nvPr/>
        </p:nvSpPr>
        <p:spPr bwMode="auto">
          <a:xfrm>
            <a:off x="5857875" y="1470025"/>
            <a:ext cx="204788" cy="157163"/>
          </a:xfrm>
          <a:custGeom>
            <a:avLst/>
            <a:gdLst>
              <a:gd name="T0" fmla="*/ 124273 w 117"/>
              <a:gd name="T1" fmla="*/ 36671 h 90"/>
              <a:gd name="T2" fmla="*/ 145277 w 117"/>
              <a:gd name="T3" fmla="*/ 43656 h 90"/>
              <a:gd name="T4" fmla="*/ 157529 w 117"/>
              <a:gd name="T5" fmla="*/ 48895 h 90"/>
              <a:gd name="T6" fmla="*/ 162780 w 117"/>
              <a:gd name="T7" fmla="*/ 61119 h 90"/>
              <a:gd name="T8" fmla="*/ 169782 w 117"/>
              <a:gd name="T9" fmla="*/ 78582 h 90"/>
              <a:gd name="T10" fmla="*/ 162780 w 117"/>
              <a:gd name="T11" fmla="*/ 96044 h 90"/>
              <a:gd name="T12" fmla="*/ 157529 w 117"/>
              <a:gd name="T13" fmla="*/ 108268 h 90"/>
              <a:gd name="T14" fmla="*/ 145277 w 117"/>
              <a:gd name="T15" fmla="*/ 115253 h 90"/>
              <a:gd name="T16" fmla="*/ 127774 w 117"/>
              <a:gd name="T17" fmla="*/ 120492 h 90"/>
              <a:gd name="T18" fmla="*/ 108520 w 117"/>
              <a:gd name="T19" fmla="*/ 118745 h 90"/>
              <a:gd name="T20" fmla="*/ 96268 w 117"/>
              <a:gd name="T21" fmla="*/ 111760 h 90"/>
              <a:gd name="T22" fmla="*/ 91017 w 117"/>
              <a:gd name="T23" fmla="*/ 99537 h 90"/>
              <a:gd name="T24" fmla="*/ 84016 w 117"/>
              <a:gd name="T25" fmla="*/ 78582 h 90"/>
              <a:gd name="T26" fmla="*/ 78765 w 117"/>
              <a:gd name="T27" fmla="*/ 48895 h 90"/>
              <a:gd name="T28" fmla="*/ 61261 w 117"/>
              <a:gd name="T29" fmla="*/ 24448 h 90"/>
              <a:gd name="T30" fmla="*/ 33256 w 117"/>
              <a:gd name="T31" fmla="*/ 3493 h 90"/>
              <a:gd name="T32" fmla="*/ 7001 w 117"/>
              <a:gd name="T33" fmla="*/ 0 h 90"/>
              <a:gd name="T34" fmla="*/ 0 w 117"/>
              <a:gd name="T35" fmla="*/ 36671 h 90"/>
              <a:gd name="T36" fmla="*/ 21004 w 117"/>
              <a:gd name="T37" fmla="*/ 40164 h 90"/>
              <a:gd name="T38" fmla="*/ 36757 w 117"/>
              <a:gd name="T39" fmla="*/ 48895 h 90"/>
              <a:gd name="T40" fmla="*/ 42008 w 117"/>
              <a:gd name="T41" fmla="*/ 61119 h 90"/>
              <a:gd name="T42" fmla="*/ 49009 w 117"/>
              <a:gd name="T43" fmla="*/ 85567 h 90"/>
              <a:gd name="T44" fmla="*/ 54260 w 117"/>
              <a:gd name="T45" fmla="*/ 111760 h 90"/>
              <a:gd name="T46" fmla="*/ 73514 w 117"/>
              <a:gd name="T47" fmla="*/ 136208 h 90"/>
              <a:gd name="T48" fmla="*/ 96268 w 117"/>
              <a:gd name="T49" fmla="*/ 153670 h 90"/>
              <a:gd name="T50" fmla="*/ 127774 w 117"/>
              <a:gd name="T51" fmla="*/ 157163 h 90"/>
              <a:gd name="T52" fmla="*/ 157529 w 117"/>
              <a:gd name="T53" fmla="*/ 150178 h 90"/>
              <a:gd name="T54" fmla="*/ 180283 w 117"/>
              <a:gd name="T55" fmla="*/ 132715 h 90"/>
              <a:gd name="T56" fmla="*/ 199537 w 117"/>
              <a:gd name="T57" fmla="*/ 108268 h 90"/>
              <a:gd name="T58" fmla="*/ 204788 w 117"/>
              <a:gd name="T59" fmla="*/ 78582 h 90"/>
              <a:gd name="T60" fmla="*/ 199537 w 117"/>
              <a:gd name="T61" fmla="*/ 48895 h 90"/>
              <a:gd name="T62" fmla="*/ 180283 w 117"/>
              <a:gd name="T63" fmla="*/ 24448 h 90"/>
              <a:gd name="T64" fmla="*/ 157529 w 117"/>
              <a:gd name="T65" fmla="*/ 6985 h 90"/>
              <a:gd name="T66" fmla="*/ 129524 w 117"/>
              <a:gd name="T67" fmla="*/ 0 h 90"/>
              <a:gd name="T68" fmla="*/ 124273 w 117"/>
              <a:gd name="T69" fmla="*/ 36671 h 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0"/>
              <a:gd name="T107" fmla="*/ 117 w 117"/>
              <a:gd name="T108" fmla="*/ 90 h 9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0">
                <a:moveTo>
                  <a:pt x="71" y="21"/>
                </a:moveTo>
                <a:lnTo>
                  <a:pt x="83" y="25"/>
                </a:lnTo>
                <a:lnTo>
                  <a:pt x="90" y="28"/>
                </a:lnTo>
                <a:lnTo>
                  <a:pt x="93" y="35"/>
                </a:lnTo>
                <a:lnTo>
                  <a:pt x="97" y="45"/>
                </a:lnTo>
                <a:lnTo>
                  <a:pt x="93" y="55"/>
                </a:lnTo>
                <a:lnTo>
                  <a:pt x="90" y="62"/>
                </a:lnTo>
                <a:lnTo>
                  <a:pt x="83" y="66"/>
                </a:lnTo>
                <a:lnTo>
                  <a:pt x="73" y="69"/>
                </a:lnTo>
                <a:lnTo>
                  <a:pt x="62" y="68"/>
                </a:lnTo>
                <a:lnTo>
                  <a:pt x="55" y="64"/>
                </a:lnTo>
                <a:lnTo>
                  <a:pt x="52" y="57"/>
                </a:lnTo>
                <a:lnTo>
                  <a:pt x="48" y="45"/>
                </a:lnTo>
                <a:lnTo>
                  <a:pt x="45" y="28"/>
                </a:lnTo>
                <a:lnTo>
                  <a:pt x="35" y="14"/>
                </a:lnTo>
                <a:lnTo>
                  <a:pt x="19" y="2"/>
                </a:lnTo>
                <a:lnTo>
                  <a:pt x="4" y="0"/>
                </a:lnTo>
                <a:lnTo>
                  <a:pt x="0" y="21"/>
                </a:lnTo>
                <a:lnTo>
                  <a:pt x="12" y="23"/>
                </a:lnTo>
                <a:lnTo>
                  <a:pt x="21" y="28"/>
                </a:lnTo>
                <a:lnTo>
                  <a:pt x="24" y="35"/>
                </a:lnTo>
                <a:lnTo>
                  <a:pt x="28" y="49"/>
                </a:lnTo>
                <a:lnTo>
                  <a:pt x="31" y="64"/>
                </a:lnTo>
                <a:lnTo>
                  <a:pt x="42" y="78"/>
                </a:lnTo>
                <a:lnTo>
                  <a:pt x="55" y="88"/>
                </a:lnTo>
                <a:lnTo>
                  <a:pt x="73" y="90"/>
                </a:lnTo>
                <a:lnTo>
                  <a:pt x="90" y="86"/>
                </a:lnTo>
                <a:lnTo>
                  <a:pt x="103" y="76"/>
                </a:lnTo>
                <a:lnTo>
                  <a:pt x="114" y="62"/>
                </a:lnTo>
                <a:lnTo>
                  <a:pt x="117" y="45"/>
                </a:lnTo>
                <a:lnTo>
                  <a:pt x="114" y="28"/>
                </a:lnTo>
                <a:lnTo>
                  <a:pt x="103" y="14"/>
                </a:lnTo>
                <a:lnTo>
                  <a:pt x="90" y="4"/>
                </a:lnTo>
                <a:lnTo>
                  <a:pt x="74" y="0"/>
                </a:lnTo>
                <a:lnTo>
                  <a:pt x="71" y="21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2489200" y="71438"/>
            <a:ext cx="66595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4000" noProof="1">
                <a:solidFill>
                  <a:srgbClr val="0000FF"/>
                </a:solidFill>
              </a:rPr>
              <a:t>CLIC Layout at various energies</a:t>
            </a:r>
            <a:endParaRPr lang="en-US" sz="4000" noProof="1">
              <a:solidFill>
                <a:schemeClr val="tx1"/>
              </a:solidFill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473075" y="5297488"/>
            <a:ext cx="1093788" cy="206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69900" y="5029200"/>
            <a:ext cx="11080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 b="1" noProof="1">
                <a:solidFill>
                  <a:srgbClr val="0000FF"/>
                </a:solidFill>
                <a:latin typeface="Comic Sans MS" pitchFamily="66" charset="0"/>
              </a:rPr>
              <a:t>3 TeV Stage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>
            <a:off x="5135563" y="5773738"/>
            <a:ext cx="6350" cy="7937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1" name="Freeform 7"/>
          <p:cNvSpPr>
            <a:spLocks/>
          </p:cNvSpPr>
          <p:nvPr/>
        </p:nvSpPr>
        <p:spPr bwMode="auto">
          <a:xfrm>
            <a:off x="496888" y="5683250"/>
            <a:ext cx="9229725" cy="38100"/>
          </a:xfrm>
          <a:custGeom>
            <a:avLst/>
            <a:gdLst>
              <a:gd name="T0" fmla="*/ 0 w 5275"/>
              <a:gd name="T1" fmla="*/ 38100 h 22"/>
              <a:gd name="T2" fmla="*/ 9229725 w 5275"/>
              <a:gd name="T3" fmla="*/ 36368 h 22"/>
              <a:gd name="T4" fmla="*/ 9229725 w 5275"/>
              <a:gd name="T5" fmla="*/ 0 h 22"/>
              <a:gd name="T6" fmla="*/ 0 w 5275"/>
              <a:gd name="T7" fmla="*/ 3464 h 22"/>
              <a:gd name="T8" fmla="*/ 0 w 5275"/>
              <a:gd name="T9" fmla="*/ 3810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75"/>
              <a:gd name="T16" fmla="*/ 0 h 22"/>
              <a:gd name="T17" fmla="*/ 5275 w 5275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75" h="22">
                <a:moveTo>
                  <a:pt x="0" y="22"/>
                </a:moveTo>
                <a:lnTo>
                  <a:pt x="5275" y="21"/>
                </a:lnTo>
                <a:lnTo>
                  <a:pt x="5275" y="0"/>
                </a:lnTo>
                <a:lnTo>
                  <a:pt x="0" y="2"/>
                </a:lnTo>
                <a:lnTo>
                  <a:pt x="0" y="22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639763" y="5686425"/>
            <a:ext cx="3308350" cy="349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2139950" y="5319713"/>
            <a:ext cx="4762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latin typeface="Comic Sans MS" pitchFamily="66" charset="0"/>
              </a:rPr>
              <a:t>Linac 1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7829550" y="5319713"/>
            <a:ext cx="5016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latin typeface="Comic Sans MS" pitchFamily="66" charset="0"/>
              </a:rPr>
              <a:t>Linac 2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4487863" y="6116638"/>
            <a:ext cx="6556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solidFill>
                  <a:srgbClr val="808080"/>
                </a:solidFill>
                <a:latin typeface="Comic Sans MS" pitchFamily="66" charset="0"/>
              </a:rPr>
              <a:t>Injector 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5133975" y="6116638"/>
            <a:ext cx="5873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solidFill>
                  <a:srgbClr val="808080"/>
                </a:solidFill>
                <a:latin typeface="Comic Sans MS" pitchFamily="66" charset="0"/>
              </a:rPr>
              <a:t>Complex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5043488" y="5319713"/>
            <a:ext cx="2381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solidFill>
                  <a:srgbClr val="0000FF"/>
                </a:solidFill>
                <a:latin typeface="Comic Sans MS" pitchFamily="66" charset="0"/>
              </a:rPr>
              <a:t>I.P.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1998" name="Line 14"/>
          <p:cNvSpPr>
            <a:spLocks noChangeShapeType="1"/>
          </p:cNvSpPr>
          <p:nvPr/>
        </p:nvSpPr>
        <p:spPr bwMode="auto">
          <a:xfrm flipH="1" flipV="1">
            <a:off x="4994275" y="5737225"/>
            <a:ext cx="30163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1999" name="Freeform 15"/>
          <p:cNvSpPr>
            <a:spLocks/>
          </p:cNvSpPr>
          <p:nvPr/>
        </p:nvSpPr>
        <p:spPr bwMode="auto">
          <a:xfrm>
            <a:off x="4994275" y="5737225"/>
            <a:ext cx="63500" cy="53975"/>
          </a:xfrm>
          <a:custGeom>
            <a:avLst/>
            <a:gdLst>
              <a:gd name="T0" fmla="*/ 32608 w 37"/>
              <a:gd name="T1" fmla="*/ 53975 h 31"/>
              <a:gd name="T2" fmla="*/ 0 w 37"/>
              <a:gd name="T3" fmla="*/ 0 h 31"/>
              <a:gd name="T4" fmla="*/ 63500 w 37"/>
              <a:gd name="T5" fmla="*/ 8706 h 31"/>
              <a:gd name="T6" fmla="*/ 24027 w 37"/>
              <a:gd name="T7" fmla="*/ 15670 h 31"/>
              <a:gd name="T8" fmla="*/ 32608 w 37"/>
              <a:gd name="T9" fmla="*/ 53975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31"/>
              <a:gd name="T17" fmla="*/ 37 w 37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31">
                <a:moveTo>
                  <a:pt x="19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9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5108575" y="5632450"/>
            <a:ext cx="25400" cy="141288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>
            <a:off x="5121275" y="6451600"/>
            <a:ext cx="1588" cy="206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02" name="Line 19"/>
          <p:cNvSpPr>
            <a:spLocks noChangeShapeType="1"/>
          </p:cNvSpPr>
          <p:nvPr/>
        </p:nvSpPr>
        <p:spPr bwMode="auto">
          <a:xfrm flipV="1">
            <a:off x="5116513" y="6548438"/>
            <a:ext cx="1174750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2003" name="Rectangle 22"/>
          <p:cNvSpPr>
            <a:spLocks noChangeArrowheads="1"/>
          </p:cNvSpPr>
          <p:nvPr/>
        </p:nvSpPr>
        <p:spPr bwMode="auto">
          <a:xfrm>
            <a:off x="5602288" y="6489700"/>
            <a:ext cx="350837" cy="1412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4" name="Rectangle 23"/>
          <p:cNvSpPr>
            <a:spLocks noChangeArrowheads="1"/>
          </p:cNvSpPr>
          <p:nvPr/>
        </p:nvSpPr>
        <p:spPr bwMode="auto">
          <a:xfrm>
            <a:off x="5602288" y="6489700"/>
            <a:ext cx="2889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000">
                <a:solidFill>
                  <a:srgbClr val="000000"/>
                </a:solidFill>
              </a:rPr>
              <a:t> 3</a:t>
            </a:r>
            <a:r>
              <a:rPr lang="en-US" sz="1000" noProof="1">
                <a:solidFill>
                  <a:srgbClr val="000000"/>
                </a:solidFill>
              </a:rPr>
              <a:t> km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05" name="Line 24"/>
          <p:cNvSpPr>
            <a:spLocks noChangeShapeType="1"/>
          </p:cNvSpPr>
          <p:nvPr/>
        </p:nvSpPr>
        <p:spPr bwMode="auto">
          <a:xfrm flipH="1">
            <a:off x="625475" y="6451600"/>
            <a:ext cx="0" cy="2159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06" name="Line 25"/>
          <p:cNvSpPr>
            <a:spLocks noChangeShapeType="1"/>
          </p:cNvSpPr>
          <p:nvPr/>
        </p:nvSpPr>
        <p:spPr bwMode="auto">
          <a:xfrm>
            <a:off x="3948113" y="6451600"/>
            <a:ext cx="1587" cy="2159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07" name="Line 26"/>
          <p:cNvSpPr>
            <a:spLocks noChangeShapeType="1"/>
          </p:cNvSpPr>
          <p:nvPr/>
        </p:nvSpPr>
        <p:spPr bwMode="auto">
          <a:xfrm>
            <a:off x="623888" y="6556375"/>
            <a:ext cx="33242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08" name="Freeform 27"/>
          <p:cNvSpPr>
            <a:spLocks/>
          </p:cNvSpPr>
          <p:nvPr/>
        </p:nvSpPr>
        <p:spPr bwMode="auto">
          <a:xfrm>
            <a:off x="623888" y="6527800"/>
            <a:ext cx="53975" cy="53975"/>
          </a:xfrm>
          <a:custGeom>
            <a:avLst/>
            <a:gdLst>
              <a:gd name="T0" fmla="*/ 53975 w 31"/>
              <a:gd name="T1" fmla="*/ 0 h 31"/>
              <a:gd name="T2" fmla="*/ 0 w 31"/>
              <a:gd name="T3" fmla="*/ 27858 h 31"/>
              <a:gd name="T4" fmla="*/ 53975 w 31"/>
              <a:gd name="T5" fmla="*/ 53975 h 31"/>
              <a:gd name="T6" fmla="*/ 27858 w 31"/>
              <a:gd name="T7" fmla="*/ 27858 h 31"/>
              <a:gd name="T8" fmla="*/ 53975 w 31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"/>
              <a:gd name="T16" fmla="*/ 0 h 31"/>
              <a:gd name="T17" fmla="*/ 31 w 31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" h="31">
                <a:moveTo>
                  <a:pt x="31" y="0"/>
                </a:moveTo>
                <a:lnTo>
                  <a:pt x="0" y="16"/>
                </a:lnTo>
                <a:lnTo>
                  <a:pt x="31" y="31"/>
                </a:lnTo>
                <a:lnTo>
                  <a:pt x="16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9" name="Freeform 28"/>
          <p:cNvSpPr>
            <a:spLocks/>
          </p:cNvSpPr>
          <p:nvPr/>
        </p:nvSpPr>
        <p:spPr bwMode="auto">
          <a:xfrm>
            <a:off x="3889375" y="6527800"/>
            <a:ext cx="58738" cy="53975"/>
          </a:xfrm>
          <a:custGeom>
            <a:avLst/>
            <a:gdLst>
              <a:gd name="T0" fmla="*/ 0 w 33"/>
              <a:gd name="T1" fmla="*/ 0 h 31"/>
              <a:gd name="T2" fmla="*/ 58738 w 33"/>
              <a:gd name="T3" fmla="*/ 27858 h 31"/>
              <a:gd name="T4" fmla="*/ 0 w 33"/>
              <a:gd name="T5" fmla="*/ 53975 h 31"/>
              <a:gd name="T6" fmla="*/ 26699 w 33"/>
              <a:gd name="T7" fmla="*/ 27858 h 31"/>
              <a:gd name="T8" fmla="*/ 0 w 33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1"/>
              <a:gd name="T17" fmla="*/ 33 w 33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5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0" name="Rectangle 29"/>
          <p:cNvSpPr>
            <a:spLocks noChangeArrowheads="1"/>
          </p:cNvSpPr>
          <p:nvPr/>
        </p:nvSpPr>
        <p:spPr bwMode="auto">
          <a:xfrm>
            <a:off x="2276475" y="6497638"/>
            <a:ext cx="411163" cy="1460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1" name="Rectangle 30"/>
          <p:cNvSpPr>
            <a:spLocks noChangeArrowheads="1"/>
          </p:cNvSpPr>
          <p:nvPr/>
        </p:nvSpPr>
        <p:spPr bwMode="auto">
          <a:xfrm>
            <a:off x="2276475" y="6497638"/>
            <a:ext cx="4159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000">
                <a:solidFill>
                  <a:srgbClr val="000000"/>
                </a:solidFill>
              </a:rPr>
              <a:t>20.8</a:t>
            </a:r>
            <a:r>
              <a:rPr lang="en-US" sz="1000" noProof="1">
                <a:solidFill>
                  <a:srgbClr val="000000"/>
                </a:solidFill>
              </a:rPr>
              <a:t> km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12" name="Line 31"/>
          <p:cNvSpPr>
            <a:spLocks noChangeShapeType="1"/>
          </p:cNvSpPr>
          <p:nvPr/>
        </p:nvSpPr>
        <p:spPr bwMode="auto">
          <a:xfrm>
            <a:off x="6291263" y="6446838"/>
            <a:ext cx="0" cy="2159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13" name="Line 32"/>
          <p:cNvSpPr>
            <a:spLocks noChangeShapeType="1"/>
          </p:cNvSpPr>
          <p:nvPr/>
        </p:nvSpPr>
        <p:spPr bwMode="auto">
          <a:xfrm>
            <a:off x="9599613" y="6456363"/>
            <a:ext cx="0" cy="2254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14" name="Line 33"/>
          <p:cNvSpPr>
            <a:spLocks noChangeShapeType="1"/>
          </p:cNvSpPr>
          <p:nvPr/>
        </p:nvSpPr>
        <p:spPr bwMode="auto">
          <a:xfrm>
            <a:off x="6291263" y="6556375"/>
            <a:ext cx="33083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15" name="Freeform 34"/>
          <p:cNvSpPr>
            <a:spLocks/>
          </p:cNvSpPr>
          <p:nvPr/>
        </p:nvSpPr>
        <p:spPr bwMode="auto">
          <a:xfrm>
            <a:off x="6291263" y="6527800"/>
            <a:ext cx="58737" cy="53975"/>
          </a:xfrm>
          <a:custGeom>
            <a:avLst/>
            <a:gdLst>
              <a:gd name="T0" fmla="*/ 58737 w 33"/>
              <a:gd name="T1" fmla="*/ 0 h 31"/>
              <a:gd name="T2" fmla="*/ 0 w 33"/>
              <a:gd name="T3" fmla="*/ 27858 h 31"/>
              <a:gd name="T4" fmla="*/ 58737 w 33"/>
              <a:gd name="T5" fmla="*/ 53975 h 31"/>
              <a:gd name="T6" fmla="*/ 30258 w 33"/>
              <a:gd name="T7" fmla="*/ 27858 h 31"/>
              <a:gd name="T8" fmla="*/ 58737 w 33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1"/>
              <a:gd name="T17" fmla="*/ 33 w 33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1">
                <a:moveTo>
                  <a:pt x="33" y="0"/>
                </a:moveTo>
                <a:lnTo>
                  <a:pt x="0" y="16"/>
                </a:lnTo>
                <a:lnTo>
                  <a:pt x="33" y="31"/>
                </a:lnTo>
                <a:lnTo>
                  <a:pt x="17" y="16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6" name="Freeform 35"/>
          <p:cNvSpPr>
            <a:spLocks/>
          </p:cNvSpPr>
          <p:nvPr/>
        </p:nvSpPr>
        <p:spPr bwMode="auto">
          <a:xfrm>
            <a:off x="9542463" y="6527800"/>
            <a:ext cx="57150" cy="53975"/>
          </a:xfrm>
          <a:custGeom>
            <a:avLst/>
            <a:gdLst>
              <a:gd name="T0" fmla="*/ 0 w 33"/>
              <a:gd name="T1" fmla="*/ 0 h 31"/>
              <a:gd name="T2" fmla="*/ 57150 w 33"/>
              <a:gd name="T3" fmla="*/ 27858 h 31"/>
              <a:gd name="T4" fmla="*/ 0 w 33"/>
              <a:gd name="T5" fmla="*/ 53975 h 31"/>
              <a:gd name="T6" fmla="*/ 27709 w 33"/>
              <a:gd name="T7" fmla="*/ 27858 h 31"/>
              <a:gd name="T8" fmla="*/ 0 w 33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1"/>
              <a:gd name="T17" fmla="*/ 33 w 33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6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7" name="Rectangle 36"/>
          <p:cNvSpPr>
            <a:spLocks noChangeArrowheads="1"/>
          </p:cNvSpPr>
          <p:nvPr/>
        </p:nvSpPr>
        <p:spPr bwMode="auto">
          <a:xfrm>
            <a:off x="7934325" y="6497638"/>
            <a:ext cx="412750" cy="1460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8" name="Rectangle 37"/>
          <p:cNvSpPr>
            <a:spLocks noChangeArrowheads="1"/>
          </p:cNvSpPr>
          <p:nvPr/>
        </p:nvSpPr>
        <p:spPr bwMode="auto">
          <a:xfrm>
            <a:off x="7934325" y="6497638"/>
            <a:ext cx="4159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000">
                <a:solidFill>
                  <a:srgbClr val="000000"/>
                </a:solidFill>
              </a:rPr>
              <a:t>20.8</a:t>
            </a:r>
            <a:r>
              <a:rPr lang="en-US" sz="1000" noProof="1">
                <a:solidFill>
                  <a:srgbClr val="000000"/>
                </a:solidFill>
              </a:rPr>
              <a:t> km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19" name="Line 38"/>
          <p:cNvSpPr>
            <a:spLocks noChangeShapeType="1"/>
          </p:cNvSpPr>
          <p:nvPr/>
        </p:nvSpPr>
        <p:spPr bwMode="auto">
          <a:xfrm>
            <a:off x="3948113" y="6451600"/>
            <a:ext cx="1587" cy="206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20" name="Line 39"/>
          <p:cNvSpPr>
            <a:spLocks noChangeShapeType="1"/>
          </p:cNvSpPr>
          <p:nvPr/>
        </p:nvSpPr>
        <p:spPr bwMode="auto">
          <a:xfrm>
            <a:off x="5121275" y="6451600"/>
            <a:ext cx="1588" cy="206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21" name="Line 40"/>
          <p:cNvSpPr>
            <a:spLocks noChangeShapeType="1"/>
          </p:cNvSpPr>
          <p:nvPr/>
        </p:nvSpPr>
        <p:spPr bwMode="auto">
          <a:xfrm flipV="1">
            <a:off x="3952875" y="6548438"/>
            <a:ext cx="1168400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2022" name="Rectangle 43"/>
          <p:cNvSpPr>
            <a:spLocks noChangeArrowheads="1"/>
          </p:cNvSpPr>
          <p:nvPr/>
        </p:nvSpPr>
        <p:spPr bwMode="auto">
          <a:xfrm>
            <a:off x="4429125" y="6489700"/>
            <a:ext cx="349250" cy="1412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3" name="Rectangle 44"/>
          <p:cNvSpPr>
            <a:spLocks noChangeArrowheads="1"/>
          </p:cNvSpPr>
          <p:nvPr/>
        </p:nvSpPr>
        <p:spPr bwMode="auto">
          <a:xfrm>
            <a:off x="4429125" y="6489700"/>
            <a:ext cx="2889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000">
                <a:solidFill>
                  <a:srgbClr val="000000"/>
                </a:solidFill>
              </a:rPr>
              <a:t> 3</a:t>
            </a:r>
            <a:r>
              <a:rPr lang="en-US" sz="1000" noProof="1">
                <a:solidFill>
                  <a:srgbClr val="000000"/>
                </a:solidFill>
              </a:rPr>
              <a:t> km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24" name="Rectangle 45"/>
          <p:cNvSpPr>
            <a:spLocks noChangeArrowheads="1"/>
          </p:cNvSpPr>
          <p:nvPr/>
        </p:nvSpPr>
        <p:spPr bwMode="auto">
          <a:xfrm>
            <a:off x="6291263" y="5686425"/>
            <a:ext cx="3308350" cy="349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5" name="Freeform 46"/>
          <p:cNvSpPr>
            <a:spLocks/>
          </p:cNvSpPr>
          <p:nvPr/>
        </p:nvSpPr>
        <p:spPr bwMode="auto">
          <a:xfrm>
            <a:off x="434975" y="5686425"/>
            <a:ext cx="204788" cy="155575"/>
          </a:xfrm>
          <a:custGeom>
            <a:avLst/>
            <a:gdLst>
              <a:gd name="T0" fmla="*/ 75264 w 117"/>
              <a:gd name="T1" fmla="*/ 0 h 89"/>
              <a:gd name="T2" fmla="*/ 47259 w 117"/>
              <a:gd name="T3" fmla="*/ 5244 h 89"/>
              <a:gd name="T4" fmla="*/ 22754 w 117"/>
              <a:gd name="T5" fmla="*/ 22724 h 89"/>
              <a:gd name="T6" fmla="*/ 5251 w 117"/>
              <a:gd name="T7" fmla="*/ 47197 h 89"/>
              <a:gd name="T8" fmla="*/ 0 w 117"/>
              <a:gd name="T9" fmla="*/ 76913 h 89"/>
              <a:gd name="T10" fmla="*/ 5251 w 117"/>
              <a:gd name="T11" fmla="*/ 108378 h 89"/>
              <a:gd name="T12" fmla="*/ 22754 w 117"/>
              <a:gd name="T13" fmla="*/ 131103 h 89"/>
              <a:gd name="T14" fmla="*/ 47259 w 117"/>
              <a:gd name="T15" fmla="*/ 150331 h 89"/>
              <a:gd name="T16" fmla="*/ 77014 w 117"/>
              <a:gd name="T17" fmla="*/ 155575 h 89"/>
              <a:gd name="T18" fmla="*/ 108520 w 117"/>
              <a:gd name="T19" fmla="*/ 150331 h 89"/>
              <a:gd name="T20" fmla="*/ 129524 w 117"/>
              <a:gd name="T21" fmla="*/ 134599 h 89"/>
              <a:gd name="T22" fmla="*/ 147027 w 117"/>
              <a:gd name="T23" fmla="*/ 110126 h 89"/>
              <a:gd name="T24" fmla="*/ 155779 w 117"/>
              <a:gd name="T25" fmla="*/ 87402 h 89"/>
              <a:gd name="T26" fmla="*/ 155779 w 117"/>
              <a:gd name="T27" fmla="*/ 83906 h 89"/>
              <a:gd name="T28" fmla="*/ 162780 w 117"/>
              <a:gd name="T29" fmla="*/ 59433 h 89"/>
              <a:gd name="T30" fmla="*/ 168031 w 117"/>
              <a:gd name="T31" fmla="*/ 45449 h 89"/>
              <a:gd name="T32" fmla="*/ 183784 w 117"/>
              <a:gd name="T33" fmla="*/ 38457 h 89"/>
              <a:gd name="T34" fmla="*/ 204788 w 117"/>
              <a:gd name="T35" fmla="*/ 34961 h 89"/>
              <a:gd name="T36" fmla="*/ 197787 w 117"/>
              <a:gd name="T37" fmla="*/ 0 h 89"/>
              <a:gd name="T38" fmla="*/ 171532 w 117"/>
              <a:gd name="T39" fmla="*/ 1748 h 89"/>
              <a:gd name="T40" fmla="*/ 143527 w 117"/>
              <a:gd name="T41" fmla="*/ 20976 h 89"/>
              <a:gd name="T42" fmla="*/ 126023 w 117"/>
              <a:gd name="T43" fmla="*/ 47197 h 89"/>
              <a:gd name="T44" fmla="*/ 119022 w 117"/>
              <a:gd name="T45" fmla="*/ 76913 h 89"/>
              <a:gd name="T46" fmla="*/ 117272 w 117"/>
              <a:gd name="T47" fmla="*/ 92646 h 89"/>
              <a:gd name="T48" fmla="*/ 105019 w 117"/>
              <a:gd name="T49" fmla="*/ 108378 h 89"/>
              <a:gd name="T50" fmla="*/ 89267 w 117"/>
              <a:gd name="T51" fmla="*/ 113622 h 89"/>
              <a:gd name="T52" fmla="*/ 77014 w 117"/>
              <a:gd name="T53" fmla="*/ 120614 h 89"/>
              <a:gd name="T54" fmla="*/ 59511 w 117"/>
              <a:gd name="T55" fmla="*/ 113622 h 89"/>
              <a:gd name="T56" fmla="*/ 47259 w 117"/>
              <a:gd name="T57" fmla="*/ 108378 h 89"/>
              <a:gd name="T58" fmla="*/ 42008 w 117"/>
              <a:gd name="T59" fmla="*/ 96142 h 89"/>
              <a:gd name="T60" fmla="*/ 35006 w 117"/>
              <a:gd name="T61" fmla="*/ 76913 h 89"/>
              <a:gd name="T62" fmla="*/ 42008 w 117"/>
              <a:gd name="T63" fmla="*/ 59433 h 89"/>
              <a:gd name="T64" fmla="*/ 47259 w 117"/>
              <a:gd name="T65" fmla="*/ 47197 h 89"/>
              <a:gd name="T66" fmla="*/ 59511 w 117"/>
              <a:gd name="T67" fmla="*/ 41953 h 89"/>
              <a:gd name="T68" fmla="*/ 80515 w 117"/>
              <a:gd name="T69" fmla="*/ 34961 h 89"/>
              <a:gd name="T70" fmla="*/ 75264 w 117"/>
              <a:gd name="T71" fmla="*/ 0 h 8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7"/>
              <a:gd name="T109" fmla="*/ 0 h 89"/>
              <a:gd name="T110" fmla="*/ 117 w 117"/>
              <a:gd name="T111" fmla="*/ 89 h 8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7" h="89">
                <a:moveTo>
                  <a:pt x="43" y="0"/>
                </a:moveTo>
                <a:lnTo>
                  <a:pt x="27" y="3"/>
                </a:lnTo>
                <a:lnTo>
                  <a:pt x="13" y="13"/>
                </a:lnTo>
                <a:lnTo>
                  <a:pt x="3" y="27"/>
                </a:lnTo>
                <a:lnTo>
                  <a:pt x="0" y="44"/>
                </a:lnTo>
                <a:lnTo>
                  <a:pt x="3" y="62"/>
                </a:lnTo>
                <a:lnTo>
                  <a:pt x="13" y="75"/>
                </a:lnTo>
                <a:lnTo>
                  <a:pt x="27" y="86"/>
                </a:lnTo>
                <a:lnTo>
                  <a:pt x="44" y="89"/>
                </a:lnTo>
                <a:lnTo>
                  <a:pt x="62" y="86"/>
                </a:lnTo>
                <a:lnTo>
                  <a:pt x="74" y="77"/>
                </a:lnTo>
                <a:lnTo>
                  <a:pt x="84" y="63"/>
                </a:lnTo>
                <a:lnTo>
                  <a:pt x="89" y="50"/>
                </a:lnTo>
                <a:lnTo>
                  <a:pt x="89" y="48"/>
                </a:lnTo>
                <a:lnTo>
                  <a:pt x="93" y="34"/>
                </a:lnTo>
                <a:lnTo>
                  <a:pt x="96" y="26"/>
                </a:lnTo>
                <a:lnTo>
                  <a:pt x="105" y="22"/>
                </a:lnTo>
                <a:lnTo>
                  <a:pt x="117" y="20"/>
                </a:lnTo>
                <a:lnTo>
                  <a:pt x="113" y="0"/>
                </a:lnTo>
                <a:lnTo>
                  <a:pt x="98" y="1"/>
                </a:lnTo>
                <a:lnTo>
                  <a:pt x="82" y="12"/>
                </a:lnTo>
                <a:lnTo>
                  <a:pt x="72" y="27"/>
                </a:lnTo>
                <a:lnTo>
                  <a:pt x="68" y="44"/>
                </a:lnTo>
                <a:lnTo>
                  <a:pt x="67" y="53"/>
                </a:lnTo>
                <a:lnTo>
                  <a:pt x="60" y="62"/>
                </a:lnTo>
                <a:lnTo>
                  <a:pt x="51" y="65"/>
                </a:lnTo>
                <a:lnTo>
                  <a:pt x="44" y="69"/>
                </a:lnTo>
                <a:lnTo>
                  <a:pt x="34" y="65"/>
                </a:lnTo>
                <a:lnTo>
                  <a:pt x="27" y="62"/>
                </a:lnTo>
                <a:lnTo>
                  <a:pt x="24" y="55"/>
                </a:lnTo>
                <a:lnTo>
                  <a:pt x="20" y="44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0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6" name="Freeform 47"/>
          <p:cNvSpPr>
            <a:spLocks/>
          </p:cNvSpPr>
          <p:nvPr/>
        </p:nvSpPr>
        <p:spPr bwMode="auto">
          <a:xfrm>
            <a:off x="9594850" y="5686425"/>
            <a:ext cx="204788" cy="158750"/>
          </a:xfrm>
          <a:custGeom>
            <a:avLst/>
            <a:gdLst>
              <a:gd name="T0" fmla="*/ 122523 w 117"/>
              <a:gd name="T1" fmla="*/ 34890 h 91"/>
              <a:gd name="T2" fmla="*/ 143527 w 117"/>
              <a:gd name="T3" fmla="*/ 41868 h 91"/>
              <a:gd name="T4" fmla="*/ 155779 w 117"/>
              <a:gd name="T5" fmla="*/ 47102 h 91"/>
              <a:gd name="T6" fmla="*/ 161030 w 117"/>
              <a:gd name="T7" fmla="*/ 62802 h 91"/>
              <a:gd name="T8" fmla="*/ 168031 w 117"/>
              <a:gd name="T9" fmla="*/ 80247 h 91"/>
              <a:gd name="T10" fmla="*/ 161030 w 117"/>
              <a:gd name="T11" fmla="*/ 97692 h 91"/>
              <a:gd name="T12" fmla="*/ 155779 w 117"/>
              <a:gd name="T13" fmla="*/ 109904 h 91"/>
              <a:gd name="T14" fmla="*/ 143527 w 117"/>
              <a:gd name="T15" fmla="*/ 116882 h 91"/>
              <a:gd name="T16" fmla="*/ 126023 w 117"/>
              <a:gd name="T17" fmla="*/ 122115 h 91"/>
              <a:gd name="T18" fmla="*/ 106770 w 117"/>
              <a:gd name="T19" fmla="*/ 116882 h 91"/>
              <a:gd name="T20" fmla="*/ 96268 w 117"/>
              <a:gd name="T21" fmla="*/ 109904 h 91"/>
              <a:gd name="T22" fmla="*/ 89267 w 117"/>
              <a:gd name="T23" fmla="*/ 97692 h 91"/>
              <a:gd name="T24" fmla="*/ 84016 w 117"/>
              <a:gd name="T25" fmla="*/ 76758 h 91"/>
              <a:gd name="T26" fmla="*/ 77014 w 117"/>
              <a:gd name="T27" fmla="*/ 47102 h 91"/>
              <a:gd name="T28" fmla="*/ 59511 w 117"/>
              <a:gd name="T29" fmla="*/ 20934 h 91"/>
              <a:gd name="T30" fmla="*/ 31506 w 117"/>
              <a:gd name="T31" fmla="*/ 5234 h 91"/>
              <a:gd name="T32" fmla="*/ 5251 w 117"/>
              <a:gd name="T33" fmla="*/ 1745 h 91"/>
              <a:gd name="T34" fmla="*/ 0 w 117"/>
              <a:gd name="T35" fmla="*/ 38379 h 91"/>
              <a:gd name="T36" fmla="*/ 21004 w 117"/>
              <a:gd name="T37" fmla="*/ 41868 h 91"/>
              <a:gd name="T38" fmla="*/ 35006 w 117"/>
              <a:gd name="T39" fmla="*/ 50591 h 91"/>
              <a:gd name="T40" fmla="*/ 42008 w 117"/>
              <a:gd name="T41" fmla="*/ 59313 h 91"/>
              <a:gd name="T42" fmla="*/ 47259 w 117"/>
              <a:gd name="T43" fmla="*/ 83736 h 91"/>
              <a:gd name="T44" fmla="*/ 54260 w 117"/>
              <a:gd name="T45" fmla="*/ 109904 h 91"/>
              <a:gd name="T46" fmla="*/ 71763 w 117"/>
              <a:gd name="T47" fmla="*/ 134327 h 91"/>
              <a:gd name="T48" fmla="*/ 96268 w 117"/>
              <a:gd name="T49" fmla="*/ 151772 h 91"/>
              <a:gd name="T50" fmla="*/ 126023 w 117"/>
              <a:gd name="T51" fmla="*/ 158750 h 91"/>
              <a:gd name="T52" fmla="*/ 155779 w 117"/>
              <a:gd name="T53" fmla="*/ 151772 h 91"/>
              <a:gd name="T54" fmla="*/ 180283 w 117"/>
              <a:gd name="T55" fmla="*/ 134327 h 91"/>
              <a:gd name="T56" fmla="*/ 197787 w 117"/>
              <a:gd name="T57" fmla="*/ 109904 h 91"/>
              <a:gd name="T58" fmla="*/ 204788 w 117"/>
              <a:gd name="T59" fmla="*/ 80247 h 91"/>
              <a:gd name="T60" fmla="*/ 197787 w 117"/>
              <a:gd name="T61" fmla="*/ 50591 h 91"/>
              <a:gd name="T62" fmla="*/ 183784 w 117"/>
              <a:gd name="T63" fmla="*/ 22679 h 91"/>
              <a:gd name="T64" fmla="*/ 155779 w 117"/>
              <a:gd name="T65" fmla="*/ 5234 h 91"/>
              <a:gd name="T66" fmla="*/ 129524 w 117"/>
              <a:gd name="T67" fmla="*/ 0 h 91"/>
              <a:gd name="T68" fmla="*/ 122523 w 117"/>
              <a:gd name="T69" fmla="*/ 34890 h 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1"/>
              <a:gd name="T107" fmla="*/ 117 w 117"/>
              <a:gd name="T108" fmla="*/ 91 h 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1">
                <a:moveTo>
                  <a:pt x="70" y="20"/>
                </a:moveTo>
                <a:lnTo>
                  <a:pt x="82" y="24"/>
                </a:lnTo>
                <a:lnTo>
                  <a:pt x="89" y="27"/>
                </a:lnTo>
                <a:lnTo>
                  <a:pt x="92" y="36"/>
                </a:lnTo>
                <a:lnTo>
                  <a:pt x="96" y="46"/>
                </a:lnTo>
                <a:lnTo>
                  <a:pt x="92" y="56"/>
                </a:lnTo>
                <a:lnTo>
                  <a:pt x="89" y="63"/>
                </a:lnTo>
                <a:lnTo>
                  <a:pt x="82" y="67"/>
                </a:lnTo>
                <a:lnTo>
                  <a:pt x="72" y="70"/>
                </a:lnTo>
                <a:lnTo>
                  <a:pt x="61" y="67"/>
                </a:lnTo>
                <a:lnTo>
                  <a:pt x="55" y="63"/>
                </a:lnTo>
                <a:lnTo>
                  <a:pt x="51" y="56"/>
                </a:lnTo>
                <a:lnTo>
                  <a:pt x="48" y="44"/>
                </a:lnTo>
                <a:lnTo>
                  <a:pt x="44" y="27"/>
                </a:lnTo>
                <a:lnTo>
                  <a:pt x="34" y="12"/>
                </a:lnTo>
                <a:lnTo>
                  <a:pt x="18" y="3"/>
                </a:lnTo>
                <a:lnTo>
                  <a:pt x="3" y="1"/>
                </a:lnTo>
                <a:lnTo>
                  <a:pt x="0" y="22"/>
                </a:lnTo>
                <a:lnTo>
                  <a:pt x="12" y="24"/>
                </a:lnTo>
                <a:lnTo>
                  <a:pt x="20" y="29"/>
                </a:lnTo>
                <a:lnTo>
                  <a:pt x="24" y="34"/>
                </a:lnTo>
                <a:lnTo>
                  <a:pt x="27" y="48"/>
                </a:lnTo>
                <a:lnTo>
                  <a:pt x="31" y="63"/>
                </a:lnTo>
                <a:lnTo>
                  <a:pt x="41" y="77"/>
                </a:lnTo>
                <a:lnTo>
                  <a:pt x="55" y="87"/>
                </a:lnTo>
                <a:lnTo>
                  <a:pt x="72" y="91"/>
                </a:lnTo>
                <a:lnTo>
                  <a:pt x="89" y="87"/>
                </a:lnTo>
                <a:lnTo>
                  <a:pt x="103" y="77"/>
                </a:lnTo>
                <a:lnTo>
                  <a:pt x="113" y="63"/>
                </a:lnTo>
                <a:lnTo>
                  <a:pt x="117" y="46"/>
                </a:lnTo>
                <a:lnTo>
                  <a:pt x="113" y="29"/>
                </a:lnTo>
                <a:lnTo>
                  <a:pt x="105" y="13"/>
                </a:lnTo>
                <a:lnTo>
                  <a:pt x="89" y="3"/>
                </a:lnTo>
                <a:lnTo>
                  <a:pt x="74" y="0"/>
                </a:lnTo>
                <a:lnTo>
                  <a:pt x="70" y="2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7" name="Rectangle 48"/>
          <p:cNvSpPr>
            <a:spLocks noChangeArrowheads="1"/>
          </p:cNvSpPr>
          <p:nvPr/>
        </p:nvSpPr>
        <p:spPr bwMode="auto">
          <a:xfrm>
            <a:off x="4943475" y="5953125"/>
            <a:ext cx="358775" cy="112713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8" name="Arc 49"/>
          <p:cNvSpPr>
            <a:spLocks/>
          </p:cNvSpPr>
          <p:nvPr/>
        </p:nvSpPr>
        <p:spPr bwMode="auto">
          <a:xfrm>
            <a:off x="4872038" y="5703888"/>
            <a:ext cx="250825" cy="257175"/>
          </a:xfrm>
          <a:custGeom>
            <a:avLst/>
            <a:gdLst>
              <a:gd name="T0" fmla="*/ 0 w 21742"/>
              <a:gd name="T1" fmla="*/ 143 h 21600"/>
              <a:gd name="T2" fmla="*/ 2893624 w 21742"/>
              <a:gd name="T3" fmla="*/ 2977503 h 21600"/>
              <a:gd name="T4" fmla="*/ 19958 w 21742"/>
              <a:gd name="T5" fmla="*/ 3061989 h 21600"/>
              <a:gd name="T6" fmla="*/ 0 60000 65536"/>
              <a:gd name="T7" fmla="*/ 0 60000 65536"/>
              <a:gd name="T8" fmla="*/ 0 60000 65536"/>
              <a:gd name="T9" fmla="*/ 0 w 21742"/>
              <a:gd name="T10" fmla="*/ 0 h 21600"/>
              <a:gd name="T11" fmla="*/ 21742 w 217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42" h="21600" fill="none" extrusionOk="0">
                <a:moveTo>
                  <a:pt x="-1" y="0"/>
                </a:moveTo>
                <a:cubicBezTo>
                  <a:pt x="49" y="0"/>
                  <a:pt x="99" y="-1"/>
                  <a:pt x="150" y="0"/>
                </a:cubicBezTo>
                <a:cubicBezTo>
                  <a:pt x="11847" y="0"/>
                  <a:pt x="21419" y="9311"/>
                  <a:pt x="21741" y="21004"/>
                </a:cubicBezTo>
              </a:path>
              <a:path w="21742" h="21600" stroke="0" extrusionOk="0">
                <a:moveTo>
                  <a:pt x="-1" y="0"/>
                </a:moveTo>
                <a:cubicBezTo>
                  <a:pt x="49" y="0"/>
                  <a:pt x="99" y="-1"/>
                  <a:pt x="150" y="0"/>
                </a:cubicBezTo>
                <a:cubicBezTo>
                  <a:pt x="11847" y="0"/>
                  <a:pt x="21419" y="9311"/>
                  <a:pt x="21741" y="21004"/>
                </a:cubicBezTo>
                <a:lnTo>
                  <a:pt x="150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9" name="Arc 50"/>
          <p:cNvSpPr>
            <a:spLocks/>
          </p:cNvSpPr>
          <p:nvPr/>
        </p:nvSpPr>
        <p:spPr bwMode="auto">
          <a:xfrm>
            <a:off x="5122863" y="5705475"/>
            <a:ext cx="249237" cy="255588"/>
          </a:xfrm>
          <a:custGeom>
            <a:avLst/>
            <a:gdLst>
              <a:gd name="T0" fmla="*/ 0 w 21592"/>
              <a:gd name="T1" fmla="*/ 2942398 h 21598"/>
              <a:gd name="T2" fmla="*/ 2836710 w 21592"/>
              <a:gd name="T3" fmla="*/ 0 h 21598"/>
              <a:gd name="T4" fmla="*/ 2876949 w 21592"/>
              <a:gd name="T5" fmla="*/ 3024596 h 21598"/>
              <a:gd name="T6" fmla="*/ 0 60000 65536"/>
              <a:gd name="T7" fmla="*/ 0 60000 65536"/>
              <a:gd name="T8" fmla="*/ 0 60000 65536"/>
              <a:gd name="T9" fmla="*/ 0 w 21592"/>
              <a:gd name="T10" fmla="*/ 0 h 21598"/>
              <a:gd name="T11" fmla="*/ 21592 w 21592"/>
              <a:gd name="T12" fmla="*/ 21598 h 215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2" h="21598" fill="none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</a:path>
              <a:path w="21592" h="21598" stroke="0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0" name="Line 51"/>
          <p:cNvSpPr>
            <a:spLocks noChangeShapeType="1"/>
          </p:cNvSpPr>
          <p:nvPr/>
        </p:nvSpPr>
        <p:spPr bwMode="auto">
          <a:xfrm flipV="1">
            <a:off x="5219700" y="5737225"/>
            <a:ext cx="31750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31" name="Freeform 52"/>
          <p:cNvSpPr>
            <a:spLocks/>
          </p:cNvSpPr>
          <p:nvPr/>
        </p:nvSpPr>
        <p:spPr bwMode="auto">
          <a:xfrm>
            <a:off x="5187950" y="5737225"/>
            <a:ext cx="63500" cy="50800"/>
          </a:xfrm>
          <a:custGeom>
            <a:avLst/>
            <a:gdLst>
              <a:gd name="T0" fmla="*/ 0 w 36"/>
              <a:gd name="T1" fmla="*/ 3503 h 29"/>
              <a:gd name="T2" fmla="*/ 63500 w 36"/>
              <a:gd name="T3" fmla="*/ 0 h 29"/>
              <a:gd name="T4" fmla="*/ 26458 w 36"/>
              <a:gd name="T5" fmla="*/ 50800 h 29"/>
              <a:gd name="T6" fmla="*/ 38806 w 36"/>
              <a:gd name="T7" fmla="*/ 12262 h 29"/>
              <a:gd name="T8" fmla="*/ 0 w 36"/>
              <a:gd name="T9" fmla="*/ 3503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29"/>
              <a:gd name="T17" fmla="*/ 36 w 36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29">
                <a:moveTo>
                  <a:pt x="0" y="2"/>
                </a:moveTo>
                <a:lnTo>
                  <a:pt x="36" y="0"/>
                </a:lnTo>
                <a:lnTo>
                  <a:pt x="15" y="29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2" name="Line 53"/>
          <p:cNvSpPr>
            <a:spLocks noChangeShapeType="1"/>
          </p:cNvSpPr>
          <p:nvPr/>
        </p:nvSpPr>
        <p:spPr bwMode="auto">
          <a:xfrm>
            <a:off x="490538" y="6734175"/>
            <a:ext cx="1587" cy="2270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33" name="Line 54"/>
          <p:cNvSpPr>
            <a:spLocks noChangeShapeType="1"/>
          </p:cNvSpPr>
          <p:nvPr/>
        </p:nvSpPr>
        <p:spPr bwMode="auto">
          <a:xfrm>
            <a:off x="9732963" y="6734175"/>
            <a:ext cx="3175" cy="2270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34" name="Line 55"/>
          <p:cNvSpPr>
            <a:spLocks noChangeShapeType="1"/>
          </p:cNvSpPr>
          <p:nvPr/>
        </p:nvSpPr>
        <p:spPr bwMode="auto">
          <a:xfrm>
            <a:off x="515938" y="6848475"/>
            <a:ext cx="9204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2035" name="Rectangle 59"/>
          <p:cNvSpPr>
            <a:spLocks noChangeArrowheads="1"/>
          </p:cNvSpPr>
          <p:nvPr/>
        </p:nvSpPr>
        <p:spPr bwMode="auto">
          <a:xfrm>
            <a:off x="4941888" y="6778625"/>
            <a:ext cx="415925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000">
                <a:solidFill>
                  <a:srgbClr val="000000"/>
                </a:solidFill>
              </a:rPr>
              <a:t>48.2 km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36" name="Oval 60"/>
          <p:cNvSpPr>
            <a:spLocks noChangeArrowheads="1"/>
          </p:cNvSpPr>
          <p:nvPr/>
        </p:nvSpPr>
        <p:spPr bwMode="auto">
          <a:xfrm>
            <a:off x="5156200" y="3630613"/>
            <a:ext cx="7938" cy="9525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7" name="Rectangle 61"/>
          <p:cNvSpPr>
            <a:spLocks noChangeArrowheads="1"/>
          </p:cNvSpPr>
          <p:nvPr/>
        </p:nvSpPr>
        <p:spPr bwMode="auto">
          <a:xfrm>
            <a:off x="3259138" y="3525838"/>
            <a:ext cx="3706812" cy="36512"/>
          </a:xfrm>
          <a:prstGeom prst="rect">
            <a:avLst/>
          </a:prstGeom>
          <a:solidFill>
            <a:srgbClr val="A1A1A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8" name="Rectangle 62"/>
          <p:cNvSpPr>
            <a:spLocks noChangeArrowheads="1"/>
          </p:cNvSpPr>
          <p:nvPr/>
        </p:nvSpPr>
        <p:spPr bwMode="auto">
          <a:xfrm>
            <a:off x="3409950" y="3525838"/>
            <a:ext cx="1174750" cy="365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9" name="Rectangle 63"/>
          <p:cNvSpPr>
            <a:spLocks noChangeArrowheads="1"/>
          </p:cNvSpPr>
          <p:nvPr/>
        </p:nvSpPr>
        <p:spPr bwMode="auto">
          <a:xfrm>
            <a:off x="3690938" y="3230563"/>
            <a:ext cx="4762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latin typeface="Comic Sans MS" pitchFamily="66" charset="0"/>
              </a:rPr>
              <a:t>Linac 1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40" name="Rectangle 64"/>
          <p:cNvSpPr>
            <a:spLocks noChangeArrowheads="1"/>
          </p:cNvSpPr>
          <p:nvPr/>
        </p:nvSpPr>
        <p:spPr bwMode="auto">
          <a:xfrm>
            <a:off x="6038850" y="3230563"/>
            <a:ext cx="5016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latin typeface="Comic Sans MS" pitchFamily="66" charset="0"/>
              </a:rPr>
              <a:t>Linac 2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41" name="Rectangle 65"/>
          <p:cNvSpPr>
            <a:spLocks noChangeArrowheads="1"/>
          </p:cNvSpPr>
          <p:nvPr/>
        </p:nvSpPr>
        <p:spPr bwMode="auto">
          <a:xfrm>
            <a:off x="4497388" y="3973513"/>
            <a:ext cx="6556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solidFill>
                  <a:srgbClr val="808080"/>
                </a:solidFill>
                <a:latin typeface="Comic Sans MS" pitchFamily="66" charset="0"/>
              </a:rPr>
              <a:t>Injector 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42" name="Rectangle 66"/>
          <p:cNvSpPr>
            <a:spLocks noChangeArrowheads="1"/>
          </p:cNvSpPr>
          <p:nvPr/>
        </p:nvSpPr>
        <p:spPr bwMode="auto">
          <a:xfrm>
            <a:off x="5143500" y="3973513"/>
            <a:ext cx="5873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solidFill>
                  <a:srgbClr val="808080"/>
                </a:solidFill>
                <a:latin typeface="Comic Sans MS" pitchFamily="66" charset="0"/>
              </a:rPr>
              <a:t>Complex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43" name="Rectangle 67"/>
          <p:cNvSpPr>
            <a:spLocks noChangeArrowheads="1"/>
          </p:cNvSpPr>
          <p:nvPr/>
        </p:nvSpPr>
        <p:spPr bwMode="auto">
          <a:xfrm>
            <a:off x="4994275" y="3230563"/>
            <a:ext cx="2381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solidFill>
                  <a:srgbClr val="0000FF"/>
                </a:solidFill>
                <a:latin typeface="Comic Sans MS" pitchFamily="66" charset="0"/>
              </a:rPr>
              <a:t>I.P.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44" name="Rectangle 68"/>
          <p:cNvSpPr>
            <a:spLocks noChangeArrowheads="1"/>
          </p:cNvSpPr>
          <p:nvPr/>
        </p:nvSpPr>
        <p:spPr bwMode="auto">
          <a:xfrm>
            <a:off x="5105400" y="3475038"/>
            <a:ext cx="25400" cy="14128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5" name="Rectangle 69"/>
          <p:cNvSpPr>
            <a:spLocks noChangeArrowheads="1"/>
          </p:cNvSpPr>
          <p:nvPr/>
        </p:nvSpPr>
        <p:spPr bwMode="auto">
          <a:xfrm>
            <a:off x="5651500" y="3525838"/>
            <a:ext cx="1174750" cy="365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6" name="Arc 70"/>
          <p:cNvSpPr>
            <a:spLocks/>
          </p:cNvSpPr>
          <p:nvPr/>
        </p:nvSpPr>
        <p:spPr bwMode="auto">
          <a:xfrm>
            <a:off x="5118100" y="3544888"/>
            <a:ext cx="250825" cy="255587"/>
          </a:xfrm>
          <a:custGeom>
            <a:avLst/>
            <a:gdLst>
              <a:gd name="T0" fmla="*/ 0 w 21592"/>
              <a:gd name="T1" fmla="*/ 2941948 h 21598"/>
              <a:gd name="T2" fmla="*/ 2873103 w 21592"/>
              <a:gd name="T3" fmla="*/ 0 h 21598"/>
              <a:gd name="T4" fmla="*/ 2913726 w 21592"/>
              <a:gd name="T5" fmla="*/ 3024572 h 21598"/>
              <a:gd name="T6" fmla="*/ 0 60000 65536"/>
              <a:gd name="T7" fmla="*/ 0 60000 65536"/>
              <a:gd name="T8" fmla="*/ 0 60000 65536"/>
              <a:gd name="T9" fmla="*/ 0 w 21592"/>
              <a:gd name="T10" fmla="*/ 0 h 21598"/>
              <a:gd name="T11" fmla="*/ 21592 w 21592"/>
              <a:gd name="T12" fmla="*/ 21598 h 215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2" h="21598" fill="none" extrusionOk="0">
                <a:moveTo>
                  <a:pt x="0" y="21008"/>
                </a:moveTo>
                <a:cubicBezTo>
                  <a:pt x="316" y="9429"/>
                  <a:pt x="9709" y="161"/>
                  <a:pt x="21291" y="0"/>
                </a:cubicBezTo>
              </a:path>
              <a:path w="21592" h="21598" stroke="0" extrusionOk="0">
                <a:moveTo>
                  <a:pt x="0" y="21008"/>
                </a:moveTo>
                <a:cubicBezTo>
                  <a:pt x="316" y="9429"/>
                  <a:pt x="9709" y="161"/>
                  <a:pt x="21291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7" name="Arc 71"/>
          <p:cNvSpPr>
            <a:spLocks/>
          </p:cNvSpPr>
          <p:nvPr/>
        </p:nvSpPr>
        <p:spPr bwMode="auto">
          <a:xfrm>
            <a:off x="4867275" y="3543300"/>
            <a:ext cx="254000" cy="257175"/>
          </a:xfrm>
          <a:custGeom>
            <a:avLst/>
            <a:gdLst>
              <a:gd name="T0" fmla="*/ 0 w 21741"/>
              <a:gd name="T1" fmla="*/ 143 h 21600"/>
              <a:gd name="T2" fmla="*/ 2967480 w 21741"/>
              <a:gd name="T3" fmla="*/ 2977217 h 21600"/>
              <a:gd name="T4" fmla="*/ 20340 w 21741"/>
              <a:gd name="T5" fmla="*/ 3061989 h 21600"/>
              <a:gd name="T6" fmla="*/ 0 60000 65536"/>
              <a:gd name="T7" fmla="*/ 0 60000 65536"/>
              <a:gd name="T8" fmla="*/ 0 60000 65536"/>
              <a:gd name="T9" fmla="*/ 0 w 21741"/>
              <a:gd name="T10" fmla="*/ 0 h 21600"/>
              <a:gd name="T11" fmla="*/ 21741 w 2174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41" h="21600" fill="none" extrusionOk="0">
                <a:moveTo>
                  <a:pt x="-1" y="0"/>
                </a:moveTo>
                <a:cubicBezTo>
                  <a:pt x="49" y="0"/>
                  <a:pt x="99" y="-1"/>
                  <a:pt x="149" y="0"/>
                </a:cubicBezTo>
                <a:cubicBezTo>
                  <a:pt x="11845" y="0"/>
                  <a:pt x="21416" y="9310"/>
                  <a:pt x="21740" y="21002"/>
                </a:cubicBezTo>
              </a:path>
              <a:path w="21741" h="21600" stroke="0" extrusionOk="0">
                <a:moveTo>
                  <a:pt x="-1" y="0"/>
                </a:moveTo>
                <a:cubicBezTo>
                  <a:pt x="49" y="0"/>
                  <a:pt x="99" y="-1"/>
                  <a:pt x="149" y="0"/>
                </a:cubicBezTo>
                <a:cubicBezTo>
                  <a:pt x="11845" y="0"/>
                  <a:pt x="21416" y="9310"/>
                  <a:pt x="21740" y="21002"/>
                </a:cubicBezTo>
                <a:lnTo>
                  <a:pt x="149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8" name="Line 72"/>
          <p:cNvSpPr>
            <a:spLocks noChangeShapeType="1"/>
          </p:cNvSpPr>
          <p:nvPr/>
        </p:nvSpPr>
        <p:spPr bwMode="auto">
          <a:xfrm flipH="1" flipV="1">
            <a:off x="4997450" y="3584575"/>
            <a:ext cx="26988" cy="206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49" name="Freeform 73"/>
          <p:cNvSpPr>
            <a:spLocks/>
          </p:cNvSpPr>
          <p:nvPr/>
        </p:nvSpPr>
        <p:spPr bwMode="auto">
          <a:xfrm>
            <a:off x="4997450" y="3584575"/>
            <a:ext cx="63500" cy="55563"/>
          </a:xfrm>
          <a:custGeom>
            <a:avLst/>
            <a:gdLst>
              <a:gd name="T0" fmla="*/ 29986 w 36"/>
              <a:gd name="T1" fmla="*/ 55563 h 31"/>
              <a:gd name="T2" fmla="*/ 0 w 36"/>
              <a:gd name="T3" fmla="*/ 0 h 31"/>
              <a:gd name="T4" fmla="*/ 63500 w 36"/>
              <a:gd name="T5" fmla="*/ 7169 h 31"/>
              <a:gd name="T6" fmla="*/ 24694 w 36"/>
              <a:gd name="T7" fmla="*/ 16131 h 31"/>
              <a:gd name="T8" fmla="*/ 29986 w 36"/>
              <a:gd name="T9" fmla="*/ 55563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1"/>
              <a:gd name="T17" fmla="*/ 36 w 36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1">
                <a:moveTo>
                  <a:pt x="17" y="31"/>
                </a:moveTo>
                <a:lnTo>
                  <a:pt x="0" y="0"/>
                </a:lnTo>
                <a:lnTo>
                  <a:pt x="36" y="4"/>
                </a:lnTo>
                <a:lnTo>
                  <a:pt x="14" y="9"/>
                </a:lnTo>
                <a:lnTo>
                  <a:pt x="17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0" name="Line 74"/>
          <p:cNvSpPr>
            <a:spLocks noChangeShapeType="1"/>
          </p:cNvSpPr>
          <p:nvPr/>
        </p:nvSpPr>
        <p:spPr bwMode="auto">
          <a:xfrm flipV="1">
            <a:off x="5218113" y="3579813"/>
            <a:ext cx="25400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51" name="Freeform 75"/>
          <p:cNvSpPr>
            <a:spLocks/>
          </p:cNvSpPr>
          <p:nvPr/>
        </p:nvSpPr>
        <p:spPr bwMode="auto">
          <a:xfrm>
            <a:off x="5181600" y="3579813"/>
            <a:ext cx="61913" cy="53975"/>
          </a:xfrm>
          <a:custGeom>
            <a:avLst/>
            <a:gdLst>
              <a:gd name="T0" fmla="*/ 0 w 36"/>
              <a:gd name="T1" fmla="*/ 3482 h 31"/>
              <a:gd name="T2" fmla="*/ 61913 w 36"/>
              <a:gd name="T3" fmla="*/ 0 h 31"/>
              <a:gd name="T4" fmla="*/ 29237 w 36"/>
              <a:gd name="T5" fmla="*/ 53975 h 31"/>
              <a:gd name="T6" fmla="*/ 37836 w 36"/>
              <a:gd name="T7" fmla="*/ 15670 h 31"/>
              <a:gd name="T8" fmla="*/ 0 w 36"/>
              <a:gd name="T9" fmla="*/ 3482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1"/>
              <a:gd name="T17" fmla="*/ 36 w 36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1">
                <a:moveTo>
                  <a:pt x="0" y="2"/>
                </a:moveTo>
                <a:lnTo>
                  <a:pt x="36" y="0"/>
                </a:lnTo>
                <a:lnTo>
                  <a:pt x="17" y="31"/>
                </a:lnTo>
                <a:lnTo>
                  <a:pt x="22" y="9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2" name="Freeform 76"/>
          <p:cNvSpPr>
            <a:spLocks/>
          </p:cNvSpPr>
          <p:nvPr/>
        </p:nvSpPr>
        <p:spPr bwMode="auto">
          <a:xfrm>
            <a:off x="3200400" y="3525838"/>
            <a:ext cx="204788" cy="158750"/>
          </a:xfrm>
          <a:custGeom>
            <a:avLst/>
            <a:gdLst>
              <a:gd name="T0" fmla="*/ 75264 w 117"/>
              <a:gd name="T1" fmla="*/ 0 h 91"/>
              <a:gd name="T2" fmla="*/ 47259 w 117"/>
              <a:gd name="T3" fmla="*/ 5234 h 91"/>
              <a:gd name="T4" fmla="*/ 24505 w 117"/>
              <a:gd name="T5" fmla="*/ 24423 h 91"/>
              <a:gd name="T6" fmla="*/ 5251 w 117"/>
              <a:gd name="T7" fmla="*/ 47102 h 91"/>
              <a:gd name="T8" fmla="*/ 0 w 117"/>
              <a:gd name="T9" fmla="*/ 78503 h 91"/>
              <a:gd name="T10" fmla="*/ 5251 w 117"/>
              <a:gd name="T11" fmla="*/ 108159 h 91"/>
              <a:gd name="T12" fmla="*/ 21004 w 117"/>
              <a:gd name="T13" fmla="*/ 134327 h 91"/>
              <a:gd name="T14" fmla="*/ 47259 w 117"/>
              <a:gd name="T15" fmla="*/ 153516 h 91"/>
              <a:gd name="T16" fmla="*/ 78765 w 117"/>
              <a:gd name="T17" fmla="*/ 158750 h 91"/>
              <a:gd name="T18" fmla="*/ 108520 w 117"/>
              <a:gd name="T19" fmla="*/ 153516 h 91"/>
              <a:gd name="T20" fmla="*/ 129524 w 117"/>
              <a:gd name="T21" fmla="*/ 137816 h 91"/>
              <a:gd name="T22" fmla="*/ 147027 w 117"/>
              <a:gd name="T23" fmla="*/ 113393 h 91"/>
              <a:gd name="T24" fmla="*/ 155779 w 117"/>
              <a:gd name="T25" fmla="*/ 83736 h 91"/>
              <a:gd name="T26" fmla="*/ 162780 w 117"/>
              <a:gd name="T27" fmla="*/ 59313 h 91"/>
              <a:gd name="T28" fmla="*/ 168031 w 117"/>
              <a:gd name="T29" fmla="*/ 50591 h 91"/>
              <a:gd name="T30" fmla="*/ 183784 w 117"/>
              <a:gd name="T31" fmla="*/ 41868 h 91"/>
              <a:gd name="T32" fmla="*/ 204788 w 117"/>
              <a:gd name="T33" fmla="*/ 38379 h 91"/>
              <a:gd name="T34" fmla="*/ 197787 w 117"/>
              <a:gd name="T35" fmla="*/ 3489 h 91"/>
              <a:gd name="T36" fmla="*/ 171532 w 117"/>
              <a:gd name="T37" fmla="*/ 5234 h 91"/>
              <a:gd name="T38" fmla="*/ 145277 w 117"/>
              <a:gd name="T39" fmla="*/ 20934 h 91"/>
              <a:gd name="T40" fmla="*/ 126023 w 117"/>
              <a:gd name="T41" fmla="*/ 47102 h 91"/>
              <a:gd name="T42" fmla="*/ 120772 w 117"/>
              <a:gd name="T43" fmla="*/ 78503 h 91"/>
              <a:gd name="T44" fmla="*/ 117272 w 117"/>
              <a:gd name="T45" fmla="*/ 95948 h 91"/>
              <a:gd name="T46" fmla="*/ 105019 w 117"/>
              <a:gd name="T47" fmla="*/ 111648 h 91"/>
              <a:gd name="T48" fmla="*/ 91017 w 117"/>
              <a:gd name="T49" fmla="*/ 116882 h 91"/>
              <a:gd name="T50" fmla="*/ 78765 w 117"/>
              <a:gd name="T51" fmla="*/ 122115 h 91"/>
              <a:gd name="T52" fmla="*/ 59511 w 117"/>
              <a:gd name="T53" fmla="*/ 116882 h 91"/>
              <a:gd name="T54" fmla="*/ 50759 w 117"/>
              <a:gd name="T55" fmla="*/ 111648 h 91"/>
              <a:gd name="T56" fmla="*/ 42008 w 117"/>
              <a:gd name="T57" fmla="*/ 95948 h 91"/>
              <a:gd name="T58" fmla="*/ 36757 w 117"/>
              <a:gd name="T59" fmla="*/ 78503 h 91"/>
              <a:gd name="T60" fmla="*/ 42008 w 117"/>
              <a:gd name="T61" fmla="*/ 59313 h 91"/>
              <a:gd name="T62" fmla="*/ 47259 w 117"/>
              <a:gd name="T63" fmla="*/ 47102 h 91"/>
              <a:gd name="T64" fmla="*/ 59511 w 117"/>
              <a:gd name="T65" fmla="*/ 41868 h 91"/>
              <a:gd name="T66" fmla="*/ 80515 w 117"/>
              <a:gd name="T67" fmla="*/ 36635 h 91"/>
              <a:gd name="T68" fmla="*/ 75264 w 117"/>
              <a:gd name="T69" fmla="*/ 0 h 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1"/>
              <a:gd name="T107" fmla="*/ 117 w 117"/>
              <a:gd name="T108" fmla="*/ 91 h 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1">
                <a:moveTo>
                  <a:pt x="43" y="0"/>
                </a:moveTo>
                <a:lnTo>
                  <a:pt x="27" y="3"/>
                </a:lnTo>
                <a:lnTo>
                  <a:pt x="14" y="14"/>
                </a:lnTo>
                <a:lnTo>
                  <a:pt x="3" y="27"/>
                </a:lnTo>
                <a:lnTo>
                  <a:pt x="0" y="45"/>
                </a:lnTo>
                <a:lnTo>
                  <a:pt x="3" y="62"/>
                </a:lnTo>
                <a:lnTo>
                  <a:pt x="12" y="77"/>
                </a:lnTo>
                <a:lnTo>
                  <a:pt x="27" y="88"/>
                </a:lnTo>
                <a:lnTo>
                  <a:pt x="45" y="91"/>
                </a:lnTo>
                <a:lnTo>
                  <a:pt x="62" y="88"/>
                </a:lnTo>
                <a:lnTo>
                  <a:pt x="74" y="79"/>
                </a:lnTo>
                <a:lnTo>
                  <a:pt x="84" y="65"/>
                </a:lnTo>
                <a:lnTo>
                  <a:pt x="89" y="48"/>
                </a:lnTo>
                <a:lnTo>
                  <a:pt x="93" y="34"/>
                </a:lnTo>
                <a:lnTo>
                  <a:pt x="96" y="29"/>
                </a:lnTo>
                <a:lnTo>
                  <a:pt x="105" y="24"/>
                </a:lnTo>
                <a:lnTo>
                  <a:pt x="117" y="22"/>
                </a:lnTo>
                <a:lnTo>
                  <a:pt x="113" y="2"/>
                </a:lnTo>
                <a:lnTo>
                  <a:pt x="98" y="3"/>
                </a:lnTo>
                <a:lnTo>
                  <a:pt x="83" y="12"/>
                </a:lnTo>
                <a:lnTo>
                  <a:pt x="72" y="27"/>
                </a:lnTo>
                <a:lnTo>
                  <a:pt x="69" y="45"/>
                </a:lnTo>
                <a:lnTo>
                  <a:pt x="67" y="55"/>
                </a:lnTo>
                <a:lnTo>
                  <a:pt x="60" y="64"/>
                </a:lnTo>
                <a:lnTo>
                  <a:pt x="52" y="67"/>
                </a:lnTo>
                <a:lnTo>
                  <a:pt x="45" y="70"/>
                </a:lnTo>
                <a:lnTo>
                  <a:pt x="34" y="67"/>
                </a:lnTo>
                <a:lnTo>
                  <a:pt x="29" y="64"/>
                </a:lnTo>
                <a:lnTo>
                  <a:pt x="24" y="55"/>
                </a:lnTo>
                <a:lnTo>
                  <a:pt x="21" y="45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1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3" name="Freeform 77"/>
          <p:cNvSpPr>
            <a:spLocks/>
          </p:cNvSpPr>
          <p:nvPr/>
        </p:nvSpPr>
        <p:spPr bwMode="auto">
          <a:xfrm>
            <a:off x="6821488" y="3525838"/>
            <a:ext cx="201612" cy="158750"/>
          </a:xfrm>
          <a:custGeom>
            <a:avLst/>
            <a:gdLst>
              <a:gd name="T0" fmla="*/ 120967 w 115"/>
              <a:gd name="T1" fmla="*/ 36635 h 91"/>
              <a:gd name="T2" fmla="*/ 142005 w 115"/>
              <a:gd name="T3" fmla="*/ 41868 h 91"/>
              <a:gd name="T4" fmla="*/ 156030 w 115"/>
              <a:gd name="T5" fmla="*/ 50591 h 91"/>
              <a:gd name="T6" fmla="*/ 163043 w 115"/>
              <a:gd name="T7" fmla="*/ 59313 h 91"/>
              <a:gd name="T8" fmla="*/ 164796 w 115"/>
              <a:gd name="T9" fmla="*/ 78503 h 91"/>
              <a:gd name="T10" fmla="*/ 163043 w 115"/>
              <a:gd name="T11" fmla="*/ 95948 h 91"/>
              <a:gd name="T12" fmla="*/ 156030 w 115"/>
              <a:gd name="T13" fmla="*/ 111648 h 91"/>
              <a:gd name="T14" fmla="*/ 142005 w 115"/>
              <a:gd name="T15" fmla="*/ 116882 h 91"/>
              <a:gd name="T16" fmla="*/ 122720 w 115"/>
              <a:gd name="T17" fmla="*/ 122115 h 91"/>
              <a:gd name="T18" fmla="*/ 112201 w 115"/>
              <a:gd name="T19" fmla="*/ 116882 h 91"/>
              <a:gd name="T20" fmla="*/ 96423 w 115"/>
              <a:gd name="T21" fmla="*/ 111648 h 91"/>
              <a:gd name="T22" fmla="*/ 84151 w 115"/>
              <a:gd name="T23" fmla="*/ 95948 h 91"/>
              <a:gd name="T24" fmla="*/ 80645 w 115"/>
              <a:gd name="T25" fmla="*/ 78503 h 91"/>
              <a:gd name="T26" fmla="*/ 75385 w 115"/>
              <a:gd name="T27" fmla="*/ 47102 h 91"/>
              <a:gd name="T28" fmla="*/ 57854 w 115"/>
              <a:gd name="T29" fmla="*/ 20934 h 91"/>
              <a:gd name="T30" fmla="*/ 29804 w 115"/>
              <a:gd name="T31" fmla="*/ 5234 h 91"/>
              <a:gd name="T32" fmla="*/ 5259 w 115"/>
              <a:gd name="T33" fmla="*/ 3489 h 91"/>
              <a:gd name="T34" fmla="*/ 0 w 115"/>
              <a:gd name="T35" fmla="*/ 38379 h 91"/>
              <a:gd name="T36" fmla="*/ 17531 w 115"/>
              <a:gd name="T37" fmla="*/ 41868 h 91"/>
              <a:gd name="T38" fmla="*/ 33310 w 115"/>
              <a:gd name="T39" fmla="*/ 50591 h 91"/>
              <a:gd name="T40" fmla="*/ 38569 w 115"/>
              <a:gd name="T41" fmla="*/ 59313 h 91"/>
              <a:gd name="T42" fmla="*/ 45582 w 115"/>
              <a:gd name="T43" fmla="*/ 83736 h 91"/>
              <a:gd name="T44" fmla="*/ 54348 w 115"/>
              <a:gd name="T45" fmla="*/ 113393 h 91"/>
              <a:gd name="T46" fmla="*/ 71879 w 115"/>
              <a:gd name="T47" fmla="*/ 137816 h 91"/>
              <a:gd name="T48" fmla="*/ 92917 w 115"/>
              <a:gd name="T49" fmla="*/ 153516 h 91"/>
              <a:gd name="T50" fmla="*/ 122720 w 115"/>
              <a:gd name="T51" fmla="*/ 158750 h 91"/>
              <a:gd name="T52" fmla="*/ 154277 w 115"/>
              <a:gd name="T53" fmla="*/ 153516 h 91"/>
              <a:gd name="T54" fmla="*/ 180574 w 115"/>
              <a:gd name="T55" fmla="*/ 134327 h 91"/>
              <a:gd name="T56" fmla="*/ 198106 w 115"/>
              <a:gd name="T57" fmla="*/ 108159 h 91"/>
              <a:gd name="T58" fmla="*/ 201612 w 115"/>
              <a:gd name="T59" fmla="*/ 78503 h 91"/>
              <a:gd name="T60" fmla="*/ 198106 w 115"/>
              <a:gd name="T61" fmla="*/ 47102 h 91"/>
              <a:gd name="T62" fmla="*/ 180574 w 115"/>
              <a:gd name="T63" fmla="*/ 20934 h 91"/>
              <a:gd name="T64" fmla="*/ 154277 w 115"/>
              <a:gd name="T65" fmla="*/ 5234 h 91"/>
              <a:gd name="T66" fmla="*/ 126227 w 115"/>
              <a:gd name="T67" fmla="*/ 0 h 91"/>
              <a:gd name="T68" fmla="*/ 120967 w 115"/>
              <a:gd name="T69" fmla="*/ 36635 h 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5"/>
              <a:gd name="T106" fmla="*/ 0 h 91"/>
              <a:gd name="T107" fmla="*/ 115 w 115"/>
              <a:gd name="T108" fmla="*/ 91 h 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5" h="91">
                <a:moveTo>
                  <a:pt x="69" y="21"/>
                </a:moveTo>
                <a:lnTo>
                  <a:pt x="81" y="24"/>
                </a:lnTo>
                <a:lnTo>
                  <a:pt x="89" y="29"/>
                </a:lnTo>
                <a:lnTo>
                  <a:pt x="93" y="34"/>
                </a:lnTo>
                <a:lnTo>
                  <a:pt x="94" y="45"/>
                </a:lnTo>
                <a:lnTo>
                  <a:pt x="93" y="55"/>
                </a:lnTo>
                <a:lnTo>
                  <a:pt x="89" y="64"/>
                </a:lnTo>
                <a:lnTo>
                  <a:pt x="81" y="67"/>
                </a:lnTo>
                <a:lnTo>
                  <a:pt x="70" y="70"/>
                </a:lnTo>
                <a:lnTo>
                  <a:pt x="64" y="67"/>
                </a:lnTo>
                <a:lnTo>
                  <a:pt x="55" y="64"/>
                </a:lnTo>
                <a:lnTo>
                  <a:pt x="48" y="55"/>
                </a:lnTo>
                <a:lnTo>
                  <a:pt x="46" y="45"/>
                </a:lnTo>
                <a:lnTo>
                  <a:pt x="43" y="27"/>
                </a:lnTo>
                <a:lnTo>
                  <a:pt x="33" y="12"/>
                </a:lnTo>
                <a:lnTo>
                  <a:pt x="17" y="3"/>
                </a:lnTo>
                <a:lnTo>
                  <a:pt x="3" y="2"/>
                </a:lnTo>
                <a:lnTo>
                  <a:pt x="0" y="22"/>
                </a:lnTo>
                <a:lnTo>
                  <a:pt x="10" y="24"/>
                </a:lnTo>
                <a:lnTo>
                  <a:pt x="19" y="29"/>
                </a:lnTo>
                <a:lnTo>
                  <a:pt x="22" y="34"/>
                </a:lnTo>
                <a:lnTo>
                  <a:pt x="26" y="48"/>
                </a:lnTo>
                <a:lnTo>
                  <a:pt x="31" y="65"/>
                </a:lnTo>
                <a:lnTo>
                  <a:pt x="41" y="79"/>
                </a:lnTo>
                <a:lnTo>
                  <a:pt x="53" y="88"/>
                </a:lnTo>
                <a:lnTo>
                  <a:pt x="70" y="91"/>
                </a:lnTo>
                <a:lnTo>
                  <a:pt x="88" y="88"/>
                </a:lnTo>
                <a:lnTo>
                  <a:pt x="103" y="77"/>
                </a:lnTo>
                <a:lnTo>
                  <a:pt x="113" y="62"/>
                </a:lnTo>
                <a:lnTo>
                  <a:pt x="115" y="45"/>
                </a:lnTo>
                <a:lnTo>
                  <a:pt x="113" y="27"/>
                </a:lnTo>
                <a:lnTo>
                  <a:pt x="103" y="12"/>
                </a:lnTo>
                <a:lnTo>
                  <a:pt x="88" y="3"/>
                </a:lnTo>
                <a:lnTo>
                  <a:pt x="72" y="0"/>
                </a:lnTo>
                <a:lnTo>
                  <a:pt x="69" y="21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4" name="Line 79"/>
          <p:cNvSpPr>
            <a:spLocks noChangeShapeType="1"/>
          </p:cNvSpPr>
          <p:nvPr/>
        </p:nvSpPr>
        <p:spPr bwMode="auto">
          <a:xfrm>
            <a:off x="5648325" y="4203700"/>
            <a:ext cx="1588" cy="2428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55" name="Rectangle 83"/>
          <p:cNvSpPr>
            <a:spLocks noChangeArrowheads="1"/>
          </p:cNvSpPr>
          <p:nvPr/>
        </p:nvSpPr>
        <p:spPr bwMode="auto">
          <a:xfrm>
            <a:off x="5243513" y="4278313"/>
            <a:ext cx="317500" cy="125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6" name="Line 85"/>
          <p:cNvSpPr>
            <a:spLocks noChangeShapeType="1"/>
          </p:cNvSpPr>
          <p:nvPr/>
        </p:nvSpPr>
        <p:spPr bwMode="auto">
          <a:xfrm>
            <a:off x="4594225" y="4227513"/>
            <a:ext cx="1588" cy="2047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57" name="Line 92"/>
          <p:cNvSpPr>
            <a:spLocks noChangeShapeType="1"/>
          </p:cNvSpPr>
          <p:nvPr/>
        </p:nvSpPr>
        <p:spPr bwMode="auto">
          <a:xfrm>
            <a:off x="3409950" y="4203700"/>
            <a:ext cx="1588" cy="2381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58" name="Line 94"/>
          <p:cNvSpPr>
            <a:spLocks noChangeShapeType="1"/>
          </p:cNvSpPr>
          <p:nvPr/>
        </p:nvSpPr>
        <p:spPr bwMode="auto">
          <a:xfrm>
            <a:off x="3409950" y="4327525"/>
            <a:ext cx="11842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2059" name="Rectangle 97"/>
          <p:cNvSpPr>
            <a:spLocks noChangeArrowheads="1"/>
          </p:cNvSpPr>
          <p:nvPr/>
        </p:nvSpPr>
        <p:spPr bwMode="auto">
          <a:xfrm>
            <a:off x="3862388" y="4278313"/>
            <a:ext cx="315912" cy="125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0" name="Rectangle 98"/>
          <p:cNvSpPr>
            <a:spLocks noChangeArrowheads="1"/>
          </p:cNvSpPr>
          <p:nvPr/>
        </p:nvSpPr>
        <p:spPr bwMode="auto">
          <a:xfrm>
            <a:off x="3862388" y="4278313"/>
            <a:ext cx="317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000000"/>
                </a:solidFill>
              </a:rPr>
              <a:t>7.0</a:t>
            </a:r>
            <a:r>
              <a:rPr lang="en-US" sz="900" noProof="1">
                <a:solidFill>
                  <a:srgbClr val="000000"/>
                </a:solidFill>
              </a:rPr>
              <a:t> km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61" name="Line 100"/>
          <p:cNvSpPr>
            <a:spLocks noChangeShapeType="1"/>
          </p:cNvSpPr>
          <p:nvPr/>
        </p:nvSpPr>
        <p:spPr bwMode="auto">
          <a:xfrm flipH="1">
            <a:off x="6827838" y="4203700"/>
            <a:ext cx="3175" cy="2381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62" name="Line 101"/>
          <p:cNvSpPr>
            <a:spLocks noChangeShapeType="1"/>
          </p:cNvSpPr>
          <p:nvPr/>
        </p:nvSpPr>
        <p:spPr bwMode="auto">
          <a:xfrm>
            <a:off x="5651500" y="4327525"/>
            <a:ext cx="1174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2063" name="Rectangle 104"/>
          <p:cNvSpPr>
            <a:spLocks noChangeArrowheads="1"/>
          </p:cNvSpPr>
          <p:nvPr/>
        </p:nvSpPr>
        <p:spPr bwMode="auto">
          <a:xfrm>
            <a:off x="6099175" y="4278313"/>
            <a:ext cx="317500" cy="125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4" name="Rectangle 105"/>
          <p:cNvSpPr>
            <a:spLocks noChangeArrowheads="1"/>
          </p:cNvSpPr>
          <p:nvPr/>
        </p:nvSpPr>
        <p:spPr bwMode="auto">
          <a:xfrm>
            <a:off x="6099175" y="4278313"/>
            <a:ext cx="317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000000"/>
                </a:solidFill>
              </a:rPr>
              <a:t>7.0</a:t>
            </a:r>
            <a:r>
              <a:rPr lang="en-US" sz="900" noProof="1">
                <a:solidFill>
                  <a:srgbClr val="000000"/>
                </a:solidFill>
              </a:rPr>
              <a:t> km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65" name="Rectangle 106"/>
          <p:cNvSpPr>
            <a:spLocks noChangeArrowheads="1"/>
          </p:cNvSpPr>
          <p:nvPr/>
        </p:nvSpPr>
        <p:spPr bwMode="auto">
          <a:xfrm>
            <a:off x="4938713" y="3794125"/>
            <a:ext cx="358775" cy="111125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6" name="Rectangle 114"/>
          <p:cNvSpPr>
            <a:spLocks noChangeArrowheads="1"/>
          </p:cNvSpPr>
          <p:nvPr/>
        </p:nvSpPr>
        <p:spPr bwMode="auto">
          <a:xfrm>
            <a:off x="427038" y="3395663"/>
            <a:ext cx="1093787" cy="222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7" name="Rectangle 115"/>
          <p:cNvSpPr>
            <a:spLocks noChangeArrowheads="1"/>
          </p:cNvSpPr>
          <p:nvPr/>
        </p:nvSpPr>
        <p:spPr bwMode="auto">
          <a:xfrm>
            <a:off x="427038" y="3170238"/>
            <a:ext cx="11080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 b="1" noProof="1">
                <a:solidFill>
                  <a:srgbClr val="0000FF"/>
                </a:solidFill>
                <a:latin typeface="Comic Sans MS" pitchFamily="66" charset="0"/>
              </a:rPr>
              <a:t>1 TeV Stage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68" name="Rectangle 116"/>
          <p:cNvSpPr>
            <a:spLocks noChangeArrowheads="1"/>
          </p:cNvSpPr>
          <p:nvPr/>
        </p:nvSpPr>
        <p:spPr bwMode="auto">
          <a:xfrm>
            <a:off x="412750" y="1589088"/>
            <a:ext cx="1384300" cy="206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9" name="Rectangle 117"/>
          <p:cNvSpPr>
            <a:spLocks noChangeArrowheads="1"/>
          </p:cNvSpPr>
          <p:nvPr/>
        </p:nvSpPr>
        <p:spPr bwMode="auto">
          <a:xfrm>
            <a:off x="412750" y="1362075"/>
            <a:ext cx="12938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 b="1" noProof="1">
                <a:solidFill>
                  <a:srgbClr val="0000FF"/>
                </a:solidFill>
                <a:latin typeface="Comic Sans MS" pitchFamily="66" charset="0"/>
              </a:rPr>
              <a:t>0.</a:t>
            </a:r>
            <a:r>
              <a:rPr lang="en-US" sz="1400" b="1">
                <a:solidFill>
                  <a:srgbClr val="0000FF"/>
                </a:solidFill>
                <a:latin typeface="Comic Sans MS" pitchFamily="66" charset="0"/>
              </a:rPr>
              <a:t>5</a:t>
            </a:r>
            <a:r>
              <a:rPr lang="en-US" sz="1400" b="1" noProof="1">
                <a:solidFill>
                  <a:srgbClr val="0000FF"/>
                </a:solidFill>
                <a:latin typeface="Comic Sans MS" pitchFamily="66" charset="0"/>
              </a:rPr>
              <a:t> TeV Stage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70" name="Oval 118"/>
          <p:cNvSpPr>
            <a:spLocks noChangeArrowheads="1"/>
          </p:cNvSpPr>
          <p:nvPr/>
        </p:nvSpPr>
        <p:spPr bwMode="auto">
          <a:xfrm>
            <a:off x="5156200" y="1573213"/>
            <a:ext cx="7938" cy="9525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1" name="Rectangle 119"/>
          <p:cNvSpPr>
            <a:spLocks noChangeArrowheads="1"/>
          </p:cNvSpPr>
          <p:nvPr/>
        </p:nvSpPr>
        <p:spPr bwMode="auto">
          <a:xfrm>
            <a:off x="4191000" y="1473200"/>
            <a:ext cx="1812925" cy="38100"/>
          </a:xfrm>
          <a:prstGeom prst="rect">
            <a:avLst/>
          </a:prstGeom>
          <a:solidFill>
            <a:srgbClr val="A1A1A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2" name="Rectangle 120"/>
          <p:cNvSpPr>
            <a:spLocks noChangeArrowheads="1"/>
          </p:cNvSpPr>
          <p:nvPr/>
        </p:nvSpPr>
        <p:spPr bwMode="auto">
          <a:xfrm>
            <a:off x="4311650" y="1473200"/>
            <a:ext cx="481013" cy="381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3" name="Rectangle 121"/>
          <p:cNvSpPr>
            <a:spLocks noChangeArrowheads="1"/>
          </p:cNvSpPr>
          <p:nvPr/>
        </p:nvSpPr>
        <p:spPr bwMode="auto">
          <a:xfrm>
            <a:off x="4152900" y="1139825"/>
            <a:ext cx="4762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latin typeface="Comic Sans MS" pitchFamily="66" charset="0"/>
              </a:rPr>
              <a:t>Linac 1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74" name="Rectangle 122"/>
          <p:cNvSpPr>
            <a:spLocks noChangeArrowheads="1"/>
          </p:cNvSpPr>
          <p:nvPr/>
        </p:nvSpPr>
        <p:spPr bwMode="auto">
          <a:xfrm>
            <a:off x="5540375" y="1139825"/>
            <a:ext cx="501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latin typeface="Comic Sans MS" pitchFamily="66" charset="0"/>
              </a:rPr>
              <a:t>Linac 2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75" name="Rectangle 123"/>
          <p:cNvSpPr>
            <a:spLocks noChangeArrowheads="1"/>
          </p:cNvSpPr>
          <p:nvPr/>
        </p:nvSpPr>
        <p:spPr bwMode="auto">
          <a:xfrm>
            <a:off x="4552950" y="1905000"/>
            <a:ext cx="6556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solidFill>
                  <a:srgbClr val="808080"/>
                </a:solidFill>
                <a:latin typeface="Comic Sans MS" pitchFamily="66" charset="0"/>
              </a:rPr>
              <a:t>Injector 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76" name="Rectangle 124"/>
          <p:cNvSpPr>
            <a:spLocks noChangeArrowheads="1"/>
          </p:cNvSpPr>
          <p:nvPr/>
        </p:nvSpPr>
        <p:spPr bwMode="auto">
          <a:xfrm>
            <a:off x="5200650" y="1905000"/>
            <a:ext cx="5873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solidFill>
                  <a:srgbClr val="808080"/>
                </a:solidFill>
                <a:latin typeface="Comic Sans MS" pitchFamily="66" charset="0"/>
              </a:rPr>
              <a:t>Complex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77" name="Rectangle 125"/>
          <p:cNvSpPr>
            <a:spLocks noChangeArrowheads="1"/>
          </p:cNvSpPr>
          <p:nvPr/>
        </p:nvSpPr>
        <p:spPr bwMode="auto">
          <a:xfrm>
            <a:off x="5027613" y="1139825"/>
            <a:ext cx="2381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200" noProof="1">
                <a:solidFill>
                  <a:srgbClr val="0000FF"/>
                </a:solidFill>
                <a:latin typeface="Comic Sans MS" pitchFamily="66" charset="0"/>
              </a:rPr>
              <a:t>I.P.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78" name="Rectangle 126"/>
          <p:cNvSpPr>
            <a:spLocks noChangeArrowheads="1"/>
          </p:cNvSpPr>
          <p:nvPr/>
        </p:nvSpPr>
        <p:spPr bwMode="auto">
          <a:xfrm>
            <a:off x="5102225" y="1419225"/>
            <a:ext cx="23813" cy="1428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79" name="Rectangle 127"/>
          <p:cNvSpPr>
            <a:spLocks noChangeArrowheads="1"/>
          </p:cNvSpPr>
          <p:nvPr/>
        </p:nvSpPr>
        <p:spPr bwMode="auto">
          <a:xfrm>
            <a:off x="5397500" y="1473200"/>
            <a:ext cx="473075" cy="381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0" name="Arc 135"/>
          <p:cNvSpPr>
            <a:spLocks/>
          </p:cNvSpPr>
          <p:nvPr/>
        </p:nvSpPr>
        <p:spPr bwMode="auto">
          <a:xfrm>
            <a:off x="5114925" y="1489075"/>
            <a:ext cx="250825" cy="255588"/>
          </a:xfrm>
          <a:custGeom>
            <a:avLst/>
            <a:gdLst>
              <a:gd name="T0" fmla="*/ 0 w 21595"/>
              <a:gd name="T1" fmla="*/ 2962283 h 21599"/>
              <a:gd name="T2" fmla="*/ 2893088 w 21595"/>
              <a:gd name="T3" fmla="*/ 0 h 21599"/>
              <a:gd name="T4" fmla="*/ 2913321 w 21595"/>
              <a:gd name="T5" fmla="*/ 3024456 h 21599"/>
              <a:gd name="T6" fmla="*/ 0 60000 65536"/>
              <a:gd name="T7" fmla="*/ 0 60000 65536"/>
              <a:gd name="T8" fmla="*/ 0 60000 65536"/>
              <a:gd name="T9" fmla="*/ 0 w 21595"/>
              <a:gd name="T10" fmla="*/ 0 h 21599"/>
              <a:gd name="T11" fmla="*/ 21595 w 21595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5" h="21599" fill="none" extrusionOk="0">
                <a:moveTo>
                  <a:pt x="-1" y="21154"/>
                </a:moveTo>
                <a:cubicBezTo>
                  <a:pt x="240" y="9459"/>
                  <a:pt x="9747" y="80"/>
                  <a:pt x="21444" y="-1"/>
                </a:cubicBezTo>
              </a:path>
              <a:path w="21595" h="21599" stroke="0" extrusionOk="0">
                <a:moveTo>
                  <a:pt x="-1" y="21154"/>
                </a:moveTo>
                <a:cubicBezTo>
                  <a:pt x="240" y="9459"/>
                  <a:pt x="9747" y="80"/>
                  <a:pt x="21444" y="-1"/>
                </a:cubicBezTo>
                <a:lnTo>
                  <a:pt x="21595" y="21599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1" name="Arc 136"/>
          <p:cNvSpPr>
            <a:spLocks/>
          </p:cNvSpPr>
          <p:nvPr/>
        </p:nvSpPr>
        <p:spPr bwMode="auto">
          <a:xfrm>
            <a:off x="4864100" y="1489075"/>
            <a:ext cx="254000" cy="255588"/>
          </a:xfrm>
          <a:custGeom>
            <a:avLst/>
            <a:gdLst>
              <a:gd name="T0" fmla="*/ 0 w 21897"/>
              <a:gd name="T1" fmla="*/ 284 h 21600"/>
              <a:gd name="T2" fmla="*/ 2946339 w 21897"/>
              <a:gd name="T3" fmla="*/ 2960892 h 21600"/>
              <a:gd name="T4" fmla="*/ 40634 w 21897"/>
              <a:gd name="T5" fmla="*/ 3024316 h 21600"/>
              <a:gd name="T6" fmla="*/ 0 60000 65536"/>
              <a:gd name="T7" fmla="*/ 0 60000 65536"/>
              <a:gd name="T8" fmla="*/ 0 60000 65536"/>
              <a:gd name="T9" fmla="*/ 0 w 21897"/>
              <a:gd name="T10" fmla="*/ 0 h 21600"/>
              <a:gd name="T11" fmla="*/ 21897 w 2189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97" h="21600" fill="none" extrusionOk="0">
                <a:moveTo>
                  <a:pt x="0" y="2"/>
                </a:moveTo>
                <a:cubicBezTo>
                  <a:pt x="100" y="0"/>
                  <a:pt x="201" y="-1"/>
                  <a:pt x="302" y="0"/>
                </a:cubicBezTo>
                <a:cubicBezTo>
                  <a:pt x="12054" y="0"/>
                  <a:pt x="21650" y="9396"/>
                  <a:pt x="21897" y="21146"/>
                </a:cubicBezTo>
              </a:path>
              <a:path w="21897" h="21600" stroke="0" extrusionOk="0">
                <a:moveTo>
                  <a:pt x="0" y="2"/>
                </a:moveTo>
                <a:cubicBezTo>
                  <a:pt x="100" y="0"/>
                  <a:pt x="201" y="-1"/>
                  <a:pt x="302" y="0"/>
                </a:cubicBezTo>
                <a:cubicBezTo>
                  <a:pt x="12054" y="0"/>
                  <a:pt x="21650" y="9396"/>
                  <a:pt x="21897" y="21146"/>
                </a:cubicBezTo>
                <a:lnTo>
                  <a:pt x="302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2" name="Line 137"/>
          <p:cNvSpPr>
            <a:spLocks noChangeShapeType="1"/>
          </p:cNvSpPr>
          <p:nvPr/>
        </p:nvSpPr>
        <p:spPr bwMode="auto">
          <a:xfrm flipH="1" flipV="1">
            <a:off x="4994275" y="1528763"/>
            <a:ext cx="30163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83" name="Freeform 138"/>
          <p:cNvSpPr>
            <a:spLocks/>
          </p:cNvSpPr>
          <p:nvPr/>
        </p:nvSpPr>
        <p:spPr bwMode="auto">
          <a:xfrm>
            <a:off x="4994275" y="1528763"/>
            <a:ext cx="63500" cy="53975"/>
          </a:xfrm>
          <a:custGeom>
            <a:avLst/>
            <a:gdLst>
              <a:gd name="T0" fmla="*/ 30892 w 37"/>
              <a:gd name="T1" fmla="*/ 53975 h 31"/>
              <a:gd name="T2" fmla="*/ 0 w 37"/>
              <a:gd name="T3" fmla="*/ 0 h 31"/>
              <a:gd name="T4" fmla="*/ 63500 w 37"/>
              <a:gd name="T5" fmla="*/ 8706 h 31"/>
              <a:gd name="T6" fmla="*/ 24027 w 37"/>
              <a:gd name="T7" fmla="*/ 15670 h 31"/>
              <a:gd name="T8" fmla="*/ 30892 w 37"/>
              <a:gd name="T9" fmla="*/ 53975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31"/>
              <a:gd name="T17" fmla="*/ 37 w 37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31">
                <a:moveTo>
                  <a:pt x="18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8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4" name="Line 139"/>
          <p:cNvSpPr>
            <a:spLocks noChangeShapeType="1"/>
          </p:cNvSpPr>
          <p:nvPr/>
        </p:nvSpPr>
        <p:spPr bwMode="auto">
          <a:xfrm flipV="1">
            <a:off x="5214938" y="1524000"/>
            <a:ext cx="28575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85" name="Freeform 140"/>
          <p:cNvSpPr>
            <a:spLocks/>
          </p:cNvSpPr>
          <p:nvPr/>
        </p:nvSpPr>
        <p:spPr bwMode="auto">
          <a:xfrm>
            <a:off x="5181600" y="1524000"/>
            <a:ext cx="61913" cy="53975"/>
          </a:xfrm>
          <a:custGeom>
            <a:avLst/>
            <a:gdLst>
              <a:gd name="T0" fmla="*/ 0 w 36"/>
              <a:gd name="T1" fmla="*/ 3598 h 30"/>
              <a:gd name="T2" fmla="*/ 61913 w 36"/>
              <a:gd name="T3" fmla="*/ 0 h 30"/>
              <a:gd name="T4" fmla="*/ 27517 w 36"/>
              <a:gd name="T5" fmla="*/ 53975 h 30"/>
              <a:gd name="T6" fmla="*/ 37836 w 36"/>
              <a:gd name="T7" fmla="*/ 12594 h 30"/>
              <a:gd name="T8" fmla="*/ 0 w 36"/>
              <a:gd name="T9" fmla="*/ 3598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0"/>
              <a:gd name="T17" fmla="*/ 36 w 36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0">
                <a:moveTo>
                  <a:pt x="0" y="2"/>
                </a:moveTo>
                <a:lnTo>
                  <a:pt x="36" y="0"/>
                </a:lnTo>
                <a:lnTo>
                  <a:pt x="16" y="30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6" name="Freeform 141"/>
          <p:cNvSpPr>
            <a:spLocks/>
          </p:cNvSpPr>
          <p:nvPr/>
        </p:nvSpPr>
        <p:spPr bwMode="auto">
          <a:xfrm>
            <a:off x="4124325" y="1473200"/>
            <a:ext cx="204788" cy="158750"/>
          </a:xfrm>
          <a:custGeom>
            <a:avLst/>
            <a:gdLst>
              <a:gd name="T0" fmla="*/ 75264 w 117"/>
              <a:gd name="T1" fmla="*/ 0 h 90"/>
              <a:gd name="T2" fmla="*/ 49009 w 117"/>
              <a:gd name="T3" fmla="*/ 7056 h 90"/>
              <a:gd name="T4" fmla="*/ 24505 w 117"/>
              <a:gd name="T5" fmla="*/ 24694 h 90"/>
              <a:gd name="T6" fmla="*/ 7001 w 117"/>
              <a:gd name="T7" fmla="*/ 49389 h 90"/>
              <a:gd name="T8" fmla="*/ 0 w 117"/>
              <a:gd name="T9" fmla="*/ 79375 h 90"/>
              <a:gd name="T10" fmla="*/ 7001 w 117"/>
              <a:gd name="T11" fmla="*/ 109361 h 90"/>
              <a:gd name="T12" fmla="*/ 24505 w 117"/>
              <a:gd name="T13" fmla="*/ 134056 h 90"/>
              <a:gd name="T14" fmla="*/ 49009 w 117"/>
              <a:gd name="T15" fmla="*/ 151694 h 90"/>
              <a:gd name="T16" fmla="*/ 78765 w 117"/>
              <a:gd name="T17" fmla="*/ 158750 h 90"/>
              <a:gd name="T18" fmla="*/ 108520 w 117"/>
              <a:gd name="T19" fmla="*/ 151694 h 90"/>
              <a:gd name="T20" fmla="*/ 133025 w 117"/>
              <a:gd name="T21" fmla="*/ 134056 h 90"/>
              <a:gd name="T22" fmla="*/ 150528 w 117"/>
              <a:gd name="T23" fmla="*/ 112889 h 90"/>
              <a:gd name="T24" fmla="*/ 157529 w 117"/>
              <a:gd name="T25" fmla="*/ 88194 h 90"/>
              <a:gd name="T26" fmla="*/ 157529 w 117"/>
              <a:gd name="T27" fmla="*/ 84667 h 90"/>
              <a:gd name="T28" fmla="*/ 162780 w 117"/>
              <a:gd name="T29" fmla="*/ 63500 h 90"/>
              <a:gd name="T30" fmla="*/ 171532 w 117"/>
              <a:gd name="T31" fmla="*/ 49389 h 90"/>
              <a:gd name="T32" fmla="*/ 187285 w 117"/>
              <a:gd name="T33" fmla="*/ 40569 h 90"/>
              <a:gd name="T34" fmla="*/ 204788 w 117"/>
              <a:gd name="T35" fmla="*/ 37042 h 90"/>
              <a:gd name="T36" fmla="*/ 199537 w 117"/>
              <a:gd name="T37" fmla="*/ 0 h 90"/>
              <a:gd name="T38" fmla="*/ 175032 w 117"/>
              <a:gd name="T39" fmla="*/ 3528 h 90"/>
              <a:gd name="T40" fmla="*/ 147027 w 117"/>
              <a:gd name="T41" fmla="*/ 24694 h 90"/>
              <a:gd name="T42" fmla="*/ 126023 w 117"/>
              <a:gd name="T43" fmla="*/ 45861 h 90"/>
              <a:gd name="T44" fmla="*/ 120772 w 117"/>
              <a:gd name="T45" fmla="*/ 79375 h 90"/>
              <a:gd name="T46" fmla="*/ 108520 w 117"/>
              <a:gd name="T47" fmla="*/ 109361 h 90"/>
              <a:gd name="T48" fmla="*/ 96268 w 117"/>
              <a:gd name="T49" fmla="*/ 116417 h 90"/>
              <a:gd name="T50" fmla="*/ 78765 w 117"/>
              <a:gd name="T51" fmla="*/ 121708 h 90"/>
              <a:gd name="T52" fmla="*/ 61261 w 117"/>
              <a:gd name="T53" fmla="*/ 116417 h 90"/>
              <a:gd name="T54" fmla="*/ 49009 w 117"/>
              <a:gd name="T55" fmla="*/ 109361 h 90"/>
              <a:gd name="T56" fmla="*/ 42008 w 117"/>
              <a:gd name="T57" fmla="*/ 97014 h 90"/>
              <a:gd name="T58" fmla="*/ 36757 w 117"/>
              <a:gd name="T59" fmla="*/ 79375 h 90"/>
              <a:gd name="T60" fmla="*/ 42008 w 117"/>
              <a:gd name="T61" fmla="*/ 61736 h 90"/>
              <a:gd name="T62" fmla="*/ 49009 w 117"/>
              <a:gd name="T63" fmla="*/ 49389 h 90"/>
              <a:gd name="T64" fmla="*/ 61261 w 117"/>
              <a:gd name="T65" fmla="*/ 42333 h 90"/>
              <a:gd name="T66" fmla="*/ 82265 w 117"/>
              <a:gd name="T67" fmla="*/ 37042 h 90"/>
              <a:gd name="T68" fmla="*/ 75264 w 117"/>
              <a:gd name="T69" fmla="*/ 0 h 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0"/>
              <a:gd name="T107" fmla="*/ 117 w 117"/>
              <a:gd name="T108" fmla="*/ 90 h 9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0">
                <a:moveTo>
                  <a:pt x="43" y="0"/>
                </a:moveTo>
                <a:lnTo>
                  <a:pt x="28" y="4"/>
                </a:lnTo>
                <a:lnTo>
                  <a:pt x="14" y="14"/>
                </a:lnTo>
                <a:lnTo>
                  <a:pt x="4" y="28"/>
                </a:lnTo>
                <a:lnTo>
                  <a:pt x="0" y="45"/>
                </a:lnTo>
                <a:lnTo>
                  <a:pt x="4" y="62"/>
                </a:lnTo>
                <a:lnTo>
                  <a:pt x="14" y="76"/>
                </a:lnTo>
                <a:lnTo>
                  <a:pt x="28" y="86"/>
                </a:lnTo>
                <a:lnTo>
                  <a:pt x="45" y="90"/>
                </a:lnTo>
                <a:lnTo>
                  <a:pt x="62" y="86"/>
                </a:lnTo>
                <a:lnTo>
                  <a:pt x="76" y="76"/>
                </a:lnTo>
                <a:lnTo>
                  <a:pt x="86" y="64"/>
                </a:lnTo>
                <a:lnTo>
                  <a:pt x="90" y="50"/>
                </a:lnTo>
                <a:lnTo>
                  <a:pt x="90" y="48"/>
                </a:lnTo>
                <a:lnTo>
                  <a:pt x="93" y="36"/>
                </a:lnTo>
                <a:lnTo>
                  <a:pt x="98" y="28"/>
                </a:lnTo>
                <a:lnTo>
                  <a:pt x="107" y="23"/>
                </a:lnTo>
                <a:lnTo>
                  <a:pt x="117" y="21"/>
                </a:lnTo>
                <a:lnTo>
                  <a:pt x="114" y="0"/>
                </a:lnTo>
                <a:lnTo>
                  <a:pt x="100" y="2"/>
                </a:lnTo>
                <a:lnTo>
                  <a:pt x="84" y="14"/>
                </a:lnTo>
                <a:lnTo>
                  <a:pt x="72" y="26"/>
                </a:lnTo>
                <a:lnTo>
                  <a:pt x="69" y="45"/>
                </a:lnTo>
                <a:lnTo>
                  <a:pt x="62" y="62"/>
                </a:lnTo>
                <a:lnTo>
                  <a:pt x="55" y="66"/>
                </a:lnTo>
                <a:lnTo>
                  <a:pt x="45" y="69"/>
                </a:lnTo>
                <a:lnTo>
                  <a:pt x="35" y="66"/>
                </a:lnTo>
                <a:lnTo>
                  <a:pt x="28" y="62"/>
                </a:lnTo>
                <a:lnTo>
                  <a:pt x="24" y="55"/>
                </a:lnTo>
                <a:lnTo>
                  <a:pt x="21" y="45"/>
                </a:lnTo>
                <a:lnTo>
                  <a:pt x="24" y="35"/>
                </a:lnTo>
                <a:lnTo>
                  <a:pt x="28" y="28"/>
                </a:lnTo>
                <a:lnTo>
                  <a:pt x="35" y="24"/>
                </a:lnTo>
                <a:lnTo>
                  <a:pt x="47" y="21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7" name="Rectangle 142"/>
          <p:cNvSpPr>
            <a:spLocks noChangeArrowheads="1"/>
          </p:cNvSpPr>
          <p:nvPr/>
        </p:nvSpPr>
        <p:spPr bwMode="auto">
          <a:xfrm>
            <a:off x="4937125" y="1739900"/>
            <a:ext cx="357188" cy="107950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88" name="Line 157"/>
          <p:cNvSpPr>
            <a:spLocks noChangeShapeType="1"/>
          </p:cNvSpPr>
          <p:nvPr/>
        </p:nvSpPr>
        <p:spPr bwMode="auto">
          <a:xfrm>
            <a:off x="4286250" y="2166938"/>
            <a:ext cx="1588" cy="2206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89" name="Line 158"/>
          <p:cNvSpPr>
            <a:spLocks noChangeShapeType="1"/>
          </p:cNvSpPr>
          <p:nvPr/>
        </p:nvSpPr>
        <p:spPr bwMode="auto">
          <a:xfrm flipH="1">
            <a:off x="4732338" y="2166938"/>
            <a:ext cx="0" cy="2206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90" name="Line 159"/>
          <p:cNvSpPr>
            <a:spLocks noChangeShapeType="1"/>
          </p:cNvSpPr>
          <p:nvPr/>
        </p:nvSpPr>
        <p:spPr bwMode="auto">
          <a:xfrm>
            <a:off x="4300538" y="2263775"/>
            <a:ext cx="444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2091" name="Rectangle 163"/>
          <p:cNvSpPr>
            <a:spLocks noChangeArrowheads="1"/>
          </p:cNvSpPr>
          <p:nvPr/>
        </p:nvSpPr>
        <p:spPr bwMode="auto">
          <a:xfrm>
            <a:off x="4386263" y="2225675"/>
            <a:ext cx="260350" cy="136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000000"/>
                </a:solidFill>
              </a:rPr>
              <a:t>4 </a:t>
            </a:r>
            <a:r>
              <a:rPr lang="en-US" sz="900" noProof="1">
                <a:solidFill>
                  <a:srgbClr val="000000"/>
                </a:solidFill>
              </a:rPr>
              <a:t> km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92" name="Line 164"/>
          <p:cNvSpPr>
            <a:spLocks noChangeShapeType="1"/>
          </p:cNvSpPr>
          <p:nvPr/>
        </p:nvSpPr>
        <p:spPr bwMode="auto">
          <a:xfrm flipH="1">
            <a:off x="4179888" y="2409825"/>
            <a:ext cx="3175" cy="217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93" name="Line 165"/>
          <p:cNvSpPr>
            <a:spLocks noChangeShapeType="1"/>
          </p:cNvSpPr>
          <p:nvPr/>
        </p:nvSpPr>
        <p:spPr bwMode="auto">
          <a:xfrm flipH="1">
            <a:off x="5976938" y="2409825"/>
            <a:ext cx="0" cy="217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94" name="Line 166"/>
          <p:cNvSpPr>
            <a:spLocks noChangeShapeType="1"/>
          </p:cNvSpPr>
          <p:nvPr/>
        </p:nvSpPr>
        <p:spPr bwMode="auto">
          <a:xfrm flipV="1">
            <a:off x="4187825" y="2513013"/>
            <a:ext cx="17891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2095" name="Rectangle 170"/>
          <p:cNvSpPr>
            <a:spLocks noChangeArrowheads="1"/>
          </p:cNvSpPr>
          <p:nvPr/>
        </p:nvSpPr>
        <p:spPr bwMode="auto">
          <a:xfrm>
            <a:off x="4887913" y="2449513"/>
            <a:ext cx="407987" cy="136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000000"/>
                </a:solidFill>
              </a:rPr>
              <a:t> ~14</a:t>
            </a:r>
            <a:r>
              <a:rPr lang="en-US" sz="900" noProof="1">
                <a:solidFill>
                  <a:srgbClr val="000000"/>
                </a:solidFill>
              </a:rPr>
              <a:t> km</a:t>
            </a:r>
            <a:r>
              <a:rPr lang="en-US" sz="900">
                <a:solidFill>
                  <a:srgbClr val="000000"/>
                </a:solidFill>
              </a:rPr>
              <a:t> 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42096" name="Line 172"/>
          <p:cNvSpPr>
            <a:spLocks noChangeShapeType="1"/>
          </p:cNvSpPr>
          <p:nvPr/>
        </p:nvSpPr>
        <p:spPr bwMode="auto">
          <a:xfrm>
            <a:off x="5380038" y="2178050"/>
            <a:ext cx="1587" cy="2206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97" name="Line 173"/>
          <p:cNvSpPr>
            <a:spLocks noChangeShapeType="1"/>
          </p:cNvSpPr>
          <p:nvPr/>
        </p:nvSpPr>
        <p:spPr bwMode="auto">
          <a:xfrm flipH="1">
            <a:off x="5826125" y="2178050"/>
            <a:ext cx="0" cy="2206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2098" name="Line 174"/>
          <p:cNvSpPr>
            <a:spLocks noChangeShapeType="1"/>
          </p:cNvSpPr>
          <p:nvPr/>
        </p:nvSpPr>
        <p:spPr bwMode="auto">
          <a:xfrm>
            <a:off x="5394325" y="2274888"/>
            <a:ext cx="444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2099" name="Rectangle 175"/>
          <p:cNvSpPr>
            <a:spLocks noChangeArrowheads="1"/>
          </p:cNvSpPr>
          <p:nvPr/>
        </p:nvSpPr>
        <p:spPr bwMode="auto">
          <a:xfrm>
            <a:off x="5480050" y="2236788"/>
            <a:ext cx="260350" cy="136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000000"/>
                </a:solidFill>
              </a:rPr>
              <a:t>4 </a:t>
            </a:r>
            <a:r>
              <a:rPr lang="en-US" sz="900" noProof="1">
                <a:solidFill>
                  <a:srgbClr val="000000"/>
                </a:solidFill>
              </a:rPr>
              <a:t> km</a:t>
            </a:r>
            <a:endParaRPr lang="en-US" noProof="1">
              <a:solidFill>
                <a:schemeClr val="tx1"/>
              </a:solidFill>
            </a:endParaRPr>
          </a:p>
        </p:txBody>
      </p:sp>
      <p:grpSp>
        <p:nvGrpSpPr>
          <p:cNvPr id="42100" name="Group 182"/>
          <p:cNvGrpSpPr>
            <a:grpSpLocks/>
          </p:cNvGrpSpPr>
          <p:nvPr/>
        </p:nvGrpSpPr>
        <p:grpSpPr bwMode="auto">
          <a:xfrm>
            <a:off x="3217863" y="4506913"/>
            <a:ext cx="3802062" cy="166687"/>
            <a:chOff x="2027" y="2912"/>
            <a:chExt cx="2395" cy="105"/>
          </a:xfrm>
        </p:grpSpPr>
        <p:sp>
          <p:nvSpPr>
            <p:cNvPr id="42101" name="Line 176"/>
            <p:cNvSpPr>
              <a:spLocks noChangeShapeType="1"/>
            </p:cNvSpPr>
            <p:nvPr/>
          </p:nvSpPr>
          <p:spPr bwMode="auto">
            <a:xfrm>
              <a:off x="2027" y="2912"/>
              <a:ext cx="2" cy="1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2102" name="Line 177"/>
            <p:cNvSpPr>
              <a:spLocks noChangeShapeType="1"/>
            </p:cNvSpPr>
            <p:nvPr/>
          </p:nvSpPr>
          <p:spPr bwMode="auto">
            <a:xfrm flipH="1">
              <a:off x="4422" y="2912"/>
              <a:ext cx="0" cy="1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2103" name="Line 178"/>
            <p:cNvSpPr>
              <a:spLocks noChangeShapeType="1"/>
            </p:cNvSpPr>
            <p:nvPr/>
          </p:nvSpPr>
          <p:spPr bwMode="auto">
            <a:xfrm>
              <a:off x="2027" y="2961"/>
              <a:ext cx="23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2104" name="Rectangle 179"/>
            <p:cNvSpPr>
              <a:spLocks noChangeArrowheads="1"/>
            </p:cNvSpPr>
            <p:nvPr/>
          </p:nvSpPr>
          <p:spPr bwMode="auto">
            <a:xfrm>
              <a:off x="3146" y="2923"/>
              <a:ext cx="257" cy="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defTabSz="1008063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900">
                  <a:solidFill>
                    <a:srgbClr val="000000"/>
                  </a:solidFill>
                </a:rPr>
                <a:t> ~20</a:t>
              </a:r>
              <a:r>
                <a:rPr lang="en-US" sz="900" noProof="1">
                  <a:solidFill>
                    <a:srgbClr val="000000"/>
                  </a:solidFill>
                </a:rPr>
                <a:t> km</a:t>
              </a:r>
              <a:r>
                <a:rPr lang="en-US" sz="900">
                  <a:solidFill>
                    <a:srgbClr val="000000"/>
                  </a:solidFill>
                </a:rPr>
                <a:t> </a:t>
              </a:r>
              <a:endParaRPr lang="en-US" noProof="1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7724015" y="5994758"/>
            <a:ext cx="1266825" cy="787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 dirty="0">
                <a:latin typeface="Arial" charset="0"/>
              </a:rPr>
              <a:t>Main Beam Generation Complex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2393950" y="155575"/>
            <a:ext cx="661511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7200"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US" sz="4000">
                <a:solidFill>
                  <a:srgbClr val="0000FF"/>
                </a:solidFill>
              </a:rPr>
              <a:t>CLIC – overall layout 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1770063" y="2643568"/>
            <a:ext cx="156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 b="1" dirty="0">
                <a:latin typeface="Comic Sans MS" pitchFamily="66" charset="0"/>
              </a:rPr>
              <a:t>Drive beam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5906820" y="4581346"/>
            <a:ext cx="1493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 b="1" dirty="0">
                <a:latin typeface="Comic Sans MS" pitchFamily="66" charset="0"/>
              </a:rPr>
              <a:t>Main beam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935480" y="1034245"/>
            <a:ext cx="1266825" cy="787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 dirty="0" smtClean="0">
                <a:latin typeface="Arial" charset="0"/>
              </a:rPr>
              <a:t>Drive </a:t>
            </a:r>
            <a:r>
              <a:rPr lang="en-US" sz="1500" dirty="0">
                <a:latin typeface="Arial" charset="0"/>
              </a:rPr>
              <a:t>Beam Generation Complex</a:t>
            </a:r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256439" y="818100"/>
            <a:ext cx="9512673" cy="6373857"/>
            <a:chOff x="111125" y="160341"/>
            <a:chExt cx="8975725" cy="6327772"/>
          </a:xfrm>
        </p:grpSpPr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4386263" y="2859088"/>
              <a:ext cx="396875" cy="338137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1" name="AutoShape 3"/>
            <p:cNvSpPr>
              <a:spLocks noChangeArrowheads="1"/>
            </p:cNvSpPr>
            <p:nvPr/>
          </p:nvSpPr>
          <p:spPr bwMode="auto">
            <a:xfrm rot="-5400000">
              <a:off x="4541838" y="5791200"/>
              <a:ext cx="914400" cy="4572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4762500" y="5565775"/>
              <a:ext cx="7938" cy="20161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 rot="-1090188">
              <a:off x="4684713" y="5114925"/>
              <a:ext cx="131762" cy="457200"/>
            </a:xfrm>
            <a:custGeom>
              <a:avLst/>
              <a:gdLst>
                <a:gd name="T0" fmla="*/ 5040293 w 83"/>
                <a:gd name="T1" fmla="*/ 0 h 288"/>
                <a:gd name="T2" fmla="*/ 45362640 w 83"/>
                <a:gd name="T3" fmla="*/ 229333425 h 288"/>
                <a:gd name="T4" fmla="*/ 206652028 w 83"/>
                <a:gd name="T5" fmla="*/ 375502488 h 288"/>
                <a:gd name="T6" fmla="*/ 32761113 w 83"/>
                <a:gd name="T7" fmla="*/ 496469988 h 288"/>
                <a:gd name="T8" fmla="*/ 5040293 w 83"/>
                <a:gd name="T9" fmla="*/ 72580500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288"/>
                <a:gd name="T17" fmla="*/ 83 w 83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288">
                  <a:moveTo>
                    <a:pt x="2" y="0"/>
                  </a:moveTo>
                  <a:cubicBezTo>
                    <a:pt x="5" y="15"/>
                    <a:pt x="5" y="66"/>
                    <a:pt x="18" y="91"/>
                  </a:cubicBezTo>
                  <a:cubicBezTo>
                    <a:pt x="31" y="116"/>
                    <a:pt x="83" y="131"/>
                    <a:pt x="82" y="149"/>
                  </a:cubicBezTo>
                  <a:cubicBezTo>
                    <a:pt x="81" y="167"/>
                    <a:pt x="26" y="174"/>
                    <a:pt x="13" y="197"/>
                  </a:cubicBezTo>
                  <a:cubicBezTo>
                    <a:pt x="0" y="220"/>
                    <a:pt x="4" y="269"/>
                    <a:pt x="2" y="288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4" name="Arc 6"/>
            <p:cNvSpPr>
              <a:spLocks/>
            </p:cNvSpPr>
            <p:nvPr/>
          </p:nvSpPr>
          <p:spPr bwMode="auto">
            <a:xfrm flipH="1">
              <a:off x="5762625" y="5665788"/>
              <a:ext cx="228600" cy="228600"/>
            </a:xfrm>
            <a:custGeom>
              <a:avLst/>
              <a:gdLst>
                <a:gd name="T0" fmla="*/ 0 w 21600"/>
                <a:gd name="T1" fmla="*/ 0 h 21600"/>
                <a:gd name="T2" fmla="*/ 25604788 w 21600"/>
                <a:gd name="T3" fmla="*/ 25604788 h 21600"/>
                <a:gd name="T4" fmla="*/ 0 w 21600"/>
                <a:gd name="T5" fmla="*/ 2560478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5976938" y="5411788"/>
              <a:ext cx="1066800" cy="53657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dirty="0" err="1">
                  <a:solidFill>
                    <a:schemeClr val="accent2"/>
                  </a:solidFill>
                  <a:latin typeface="Arial Narrow" charset="0"/>
                </a:rPr>
                <a:t>e</a:t>
              </a:r>
              <a:r>
                <a:rPr lang="en-US" sz="1400" baseline="30000" dirty="0">
                  <a:solidFill>
                    <a:schemeClr val="accent2"/>
                  </a:solidFill>
                  <a:latin typeface="Arial Narrow" charset="0"/>
                </a:rPr>
                <a:t>+</a:t>
              </a: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 injector, </a:t>
              </a:r>
              <a: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  <a:t>2.86 </a:t>
              </a: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GeV</a:t>
              </a:r>
            </a:p>
          </p:txBody>
        </p:sp>
        <p:sp>
          <p:nvSpPr>
            <p:cNvPr id="16" name="AutoShape 8"/>
            <p:cNvSpPr>
              <a:spLocks noChangeArrowheads="1"/>
            </p:cNvSpPr>
            <p:nvPr/>
          </p:nvSpPr>
          <p:spPr bwMode="auto">
            <a:xfrm rot="5400000" flipH="1">
              <a:off x="3767138" y="5783263"/>
              <a:ext cx="914400" cy="4572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 flipH="1">
              <a:off x="4538663" y="4483100"/>
              <a:ext cx="152400" cy="557213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4452938" y="3827463"/>
              <a:ext cx="114300" cy="51435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 flipH="1">
              <a:off x="4448175" y="5572125"/>
              <a:ext cx="7938" cy="20161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 rot="978892" flipH="1">
              <a:off x="4389438" y="5116513"/>
              <a:ext cx="131762" cy="457200"/>
            </a:xfrm>
            <a:custGeom>
              <a:avLst/>
              <a:gdLst>
                <a:gd name="T0" fmla="*/ 5040293 w 83"/>
                <a:gd name="T1" fmla="*/ 0 h 288"/>
                <a:gd name="T2" fmla="*/ 45362640 w 83"/>
                <a:gd name="T3" fmla="*/ 229333425 h 288"/>
                <a:gd name="T4" fmla="*/ 206652028 w 83"/>
                <a:gd name="T5" fmla="*/ 375502488 h 288"/>
                <a:gd name="T6" fmla="*/ 32761113 w 83"/>
                <a:gd name="T7" fmla="*/ 496469988 h 288"/>
                <a:gd name="T8" fmla="*/ 5040293 w 83"/>
                <a:gd name="T9" fmla="*/ 72580500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288"/>
                <a:gd name="T17" fmla="*/ 83 w 83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288">
                  <a:moveTo>
                    <a:pt x="2" y="0"/>
                  </a:moveTo>
                  <a:cubicBezTo>
                    <a:pt x="5" y="15"/>
                    <a:pt x="5" y="66"/>
                    <a:pt x="18" y="91"/>
                  </a:cubicBezTo>
                  <a:cubicBezTo>
                    <a:pt x="31" y="116"/>
                    <a:pt x="83" y="131"/>
                    <a:pt x="82" y="149"/>
                  </a:cubicBezTo>
                  <a:cubicBezTo>
                    <a:pt x="81" y="167"/>
                    <a:pt x="26" y="174"/>
                    <a:pt x="13" y="197"/>
                  </a:cubicBezTo>
                  <a:cubicBezTo>
                    <a:pt x="0" y="220"/>
                    <a:pt x="4" y="269"/>
                    <a:pt x="2" y="288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1" name="Arc 13"/>
            <p:cNvSpPr>
              <a:spLocks/>
            </p:cNvSpPr>
            <p:nvPr/>
          </p:nvSpPr>
          <p:spPr bwMode="auto">
            <a:xfrm>
              <a:off x="3217863" y="5653088"/>
              <a:ext cx="228600" cy="228600"/>
            </a:xfrm>
            <a:custGeom>
              <a:avLst/>
              <a:gdLst>
                <a:gd name="T0" fmla="*/ 0 w 21600"/>
                <a:gd name="T1" fmla="*/ 0 h 21600"/>
                <a:gd name="T2" fmla="*/ 25604788 w 21600"/>
                <a:gd name="T3" fmla="*/ 25604788 h 21600"/>
                <a:gd name="T4" fmla="*/ 0 w 21600"/>
                <a:gd name="T5" fmla="*/ 2560478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 flipH="1">
              <a:off x="2151063" y="5411788"/>
              <a:ext cx="1066800" cy="545658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dirty="0" err="1">
                  <a:solidFill>
                    <a:schemeClr val="accent2"/>
                  </a:solidFill>
                  <a:latin typeface="Arial Narrow" charset="0"/>
                </a:rPr>
                <a:t>e</a:t>
              </a:r>
              <a:r>
                <a:rPr lang="en-US" sz="1400" baseline="30000" dirty="0">
                  <a:solidFill>
                    <a:schemeClr val="accent2"/>
                  </a:solidFill>
                  <a:latin typeface="Arial Narrow" charset="0"/>
                </a:rPr>
                <a:t>-</a:t>
              </a: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 injector</a:t>
              </a:r>
              <a:br>
                <a:rPr lang="en-US" sz="1400" dirty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  <a:t>2.86 </a:t>
              </a: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GeV</a:t>
              </a: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521200" y="2171700"/>
              <a:ext cx="338138" cy="279400"/>
            </a:xfrm>
            <a:custGeom>
              <a:avLst/>
              <a:gdLst>
                <a:gd name="T0" fmla="*/ 0 w 213"/>
                <a:gd name="T1" fmla="*/ 443547500 h 176"/>
                <a:gd name="T2" fmla="*/ 362903037 w 213"/>
                <a:gd name="T3" fmla="*/ 390625013 h 176"/>
                <a:gd name="T4" fmla="*/ 509072315 w 213"/>
                <a:gd name="T5" fmla="*/ 176410938 h 176"/>
                <a:gd name="T6" fmla="*/ 536794869 w 213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76"/>
                <a:gd name="T14" fmla="*/ 213 w 213"/>
                <a:gd name="T15" fmla="*/ 176 h 1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76">
                  <a:moveTo>
                    <a:pt x="0" y="176"/>
                  </a:moveTo>
                  <a:cubicBezTo>
                    <a:pt x="24" y="173"/>
                    <a:pt x="110" y="173"/>
                    <a:pt x="144" y="155"/>
                  </a:cubicBezTo>
                  <a:cubicBezTo>
                    <a:pt x="178" y="137"/>
                    <a:pt x="191" y="96"/>
                    <a:pt x="202" y="70"/>
                  </a:cubicBezTo>
                  <a:cubicBezTo>
                    <a:pt x="213" y="44"/>
                    <a:pt x="211" y="11"/>
                    <a:pt x="213" y="0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 flipH="1">
              <a:off x="4965700" y="2163763"/>
              <a:ext cx="338138" cy="279400"/>
            </a:xfrm>
            <a:custGeom>
              <a:avLst/>
              <a:gdLst>
                <a:gd name="T0" fmla="*/ 0 w 213"/>
                <a:gd name="T1" fmla="*/ 443547500 h 176"/>
                <a:gd name="T2" fmla="*/ 362903037 w 213"/>
                <a:gd name="T3" fmla="*/ 390625013 h 176"/>
                <a:gd name="T4" fmla="*/ 509072315 w 213"/>
                <a:gd name="T5" fmla="*/ 176410938 h 176"/>
                <a:gd name="T6" fmla="*/ 536794869 w 213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76"/>
                <a:gd name="T14" fmla="*/ 213 w 213"/>
                <a:gd name="T15" fmla="*/ 176 h 1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76">
                  <a:moveTo>
                    <a:pt x="0" y="176"/>
                  </a:moveTo>
                  <a:cubicBezTo>
                    <a:pt x="24" y="173"/>
                    <a:pt x="110" y="173"/>
                    <a:pt x="144" y="155"/>
                  </a:cubicBezTo>
                  <a:cubicBezTo>
                    <a:pt x="178" y="137"/>
                    <a:pt x="191" y="96"/>
                    <a:pt x="202" y="70"/>
                  </a:cubicBezTo>
                  <a:cubicBezTo>
                    <a:pt x="213" y="44"/>
                    <a:pt x="211" y="11"/>
                    <a:pt x="213" y="0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4562475" y="5106988"/>
              <a:ext cx="88900" cy="88900"/>
            </a:xfrm>
            <a:prstGeom prst="rect">
              <a:avLst/>
            </a:prstGeom>
            <a:solidFill>
              <a:srgbClr val="969696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4562475" y="4340225"/>
              <a:ext cx="88900" cy="88900"/>
            </a:xfrm>
            <a:prstGeom prst="rect">
              <a:avLst/>
            </a:prstGeom>
            <a:solidFill>
              <a:srgbClr val="969696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7" name="Line 19"/>
            <p:cNvSpPr>
              <a:spLocks noChangeShapeType="1"/>
            </p:cNvSpPr>
            <p:nvPr/>
          </p:nvSpPr>
          <p:spPr bwMode="auto">
            <a:xfrm flipH="1">
              <a:off x="4633913" y="3813175"/>
              <a:ext cx="128587" cy="528638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8" name="Line 20"/>
            <p:cNvSpPr>
              <a:spLocks noChangeShapeType="1"/>
            </p:cNvSpPr>
            <p:nvPr/>
          </p:nvSpPr>
          <p:spPr bwMode="auto">
            <a:xfrm flipH="1">
              <a:off x="4605338" y="4422775"/>
              <a:ext cx="0" cy="52388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9" name="Line 21"/>
            <p:cNvSpPr>
              <a:spLocks noChangeShapeType="1"/>
            </p:cNvSpPr>
            <p:nvPr/>
          </p:nvSpPr>
          <p:spPr bwMode="auto">
            <a:xfrm flipH="1">
              <a:off x="4600575" y="5037138"/>
              <a:ext cx="0" cy="5238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374650" y="4344988"/>
              <a:ext cx="1644604" cy="41114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2000" b="1" i="1" u="sng">
                  <a:solidFill>
                    <a:schemeClr val="accent2"/>
                  </a:solidFill>
                </a:rPr>
                <a:t>CLIC   3 TeV</a:t>
              </a:r>
            </a:p>
          </p:txBody>
        </p:sp>
        <p:grpSp>
          <p:nvGrpSpPr>
            <p:cNvPr id="31" name="Group 33"/>
            <p:cNvGrpSpPr>
              <a:grpSpLocks noChangeAspect="1"/>
            </p:cNvGrpSpPr>
            <p:nvPr/>
          </p:nvGrpSpPr>
          <p:grpSpPr bwMode="auto">
            <a:xfrm>
              <a:off x="123825" y="3243268"/>
              <a:ext cx="209550" cy="411163"/>
              <a:chOff x="50" y="1869"/>
              <a:chExt cx="192" cy="378"/>
            </a:xfrm>
          </p:grpSpPr>
          <p:sp>
            <p:nvSpPr>
              <p:cNvPr id="231" name="Arc 24"/>
              <p:cNvSpPr>
                <a:spLocks noChangeAspect="1"/>
              </p:cNvSpPr>
              <p:nvPr/>
            </p:nvSpPr>
            <p:spPr bwMode="auto">
              <a:xfrm flipH="1">
                <a:off x="50" y="1869"/>
                <a:ext cx="192" cy="1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32" name="Arc 25"/>
              <p:cNvSpPr>
                <a:spLocks noChangeAspect="1"/>
              </p:cNvSpPr>
              <p:nvPr/>
            </p:nvSpPr>
            <p:spPr bwMode="auto">
              <a:xfrm flipH="1" flipV="1">
                <a:off x="50" y="2049"/>
                <a:ext cx="192" cy="1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328613" y="3540125"/>
              <a:ext cx="3235325" cy="111125"/>
            </a:xfrm>
            <a:custGeom>
              <a:avLst/>
              <a:gdLst>
                <a:gd name="T0" fmla="*/ 2147483647 w 1930"/>
                <a:gd name="T1" fmla="*/ 0 h 76"/>
                <a:gd name="T2" fmla="*/ 0 w 1930"/>
                <a:gd name="T3" fmla="*/ 162483758 h 76"/>
                <a:gd name="T4" fmla="*/ 0 60000 65536"/>
                <a:gd name="T5" fmla="*/ 0 60000 65536"/>
                <a:gd name="T6" fmla="*/ 0 w 1930"/>
                <a:gd name="T7" fmla="*/ 0 h 76"/>
                <a:gd name="T8" fmla="*/ 1930 w 1930"/>
                <a:gd name="T9" fmla="*/ 76 h 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30" h="76">
                  <a:moveTo>
                    <a:pt x="1930" y="0"/>
                  </a:moveTo>
                  <a:lnTo>
                    <a:pt x="0" y="76"/>
                  </a:ln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 flipH="1">
              <a:off x="3546475" y="3540125"/>
              <a:ext cx="911225" cy="295275"/>
            </a:xfrm>
            <a:custGeom>
              <a:avLst/>
              <a:gdLst>
                <a:gd name="T0" fmla="*/ 1446569688 w 574"/>
                <a:gd name="T1" fmla="*/ 0 h 186"/>
                <a:gd name="T2" fmla="*/ 239414050 w 574"/>
                <a:gd name="T3" fmla="*/ 83165950 h 186"/>
                <a:gd name="T4" fmla="*/ 7559675 w 574"/>
                <a:gd name="T5" fmla="*/ 468749063 h 186"/>
                <a:gd name="T6" fmla="*/ 0 60000 65536"/>
                <a:gd name="T7" fmla="*/ 0 60000 65536"/>
                <a:gd name="T8" fmla="*/ 0 60000 65536"/>
                <a:gd name="T9" fmla="*/ 0 w 574"/>
                <a:gd name="T10" fmla="*/ 0 h 186"/>
                <a:gd name="T11" fmla="*/ 574 w 574"/>
                <a:gd name="T12" fmla="*/ 186 h 1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4" h="186">
                  <a:moveTo>
                    <a:pt x="574" y="0"/>
                  </a:moveTo>
                  <a:cubicBezTo>
                    <a:pt x="494" y="5"/>
                    <a:pt x="190" y="2"/>
                    <a:pt x="95" y="33"/>
                  </a:cubicBezTo>
                  <a:cubicBezTo>
                    <a:pt x="0" y="64"/>
                    <a:pt x="22" y="154"/>
                    <a:pt x="3" y="18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 rot="-120000">
              <a:off x="782638" y="3062288"/>
              <a:ext cx="1677987" cy="152400"/>
            </a:xfrm>
            <a:custGeom>
              <a:avLst/>
              <a:gdLst>
                <a:gd name="T0" fmla="*/ 0 w 1092"/>
                <a:gd name="T1" fmla="*/ 0 h 96"/>
                <a:gd name="T2" fmla="*/ 2147483647 w 1092"/>
                <a:gd name="T3" fmla="*/ 0 h 96"/>
                <a:gd name="T4" fmla="*/ 2147483647 w 1092"/>
                <a:gd name="T5" fmla="*/ 241935000 h 96"/>
                <a:gd name="T6" fmla="*/ 0 w 1092"/>
                <a:gd name="T7" fmla="*/ 241935000 h 96"/>
                <a:gd name="T8" fmla="*/ 0 w 1092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2"/>
                <a:gd name="T16" fmla="*/ 0 h 96"/>
                <a:gd name="T17" fmla="*/ 1092 w 1092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2" h="96">
                  <a:moveTo>
                    <a:pt x="0" y="0"/>
                  </a:moveTo>
                  <a:lnTo>
                    <a:pt x="972" y="0"/>
                  </a:lnTo>
                  <a:lnTo>
                    <a:pt x="1092" y="96"/>
                  </a:lnTo>
                  <a:lnTo>
                    <a:pt x="0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 rot="-120000">
              <a:off x="2349500" y="3008313"/>
              <a:ext cx="1497013" cy="155575"/>
            </a:xfrm>
            <a:custGeom>
              <a:avLst/>
              <a:gdLst>
                <a:gd name="T0" fmla="*/ 2044751754 w 1096"/>
                <a:gd name="T1" fmla="*/ 246975313 h 98"/>
                <a:gd name="T2" fmla="*/ 231340412 w 1096"/>
                <a:gd name="T3" fmla="*/ 246975313 h 98"/>
                <a:gd name="T4" fmla="*/ 0 w 1096"/>
                <a:gd name="T5" fmla="*/ 0 h 98"/>
                <a:gd name="T6" fmla="*/ 2044751754 w 1096"/>
                <a:gd name="T7" fmla="*/ 5040313 h 98"/>
                <a:gd name="T8" fmla="*/ 2044751754 w 1096"/>
                <a:gd name="T9" fmla="*/ 246975313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6"/>
                <a:gd name="T16" fmla="*/ 0 h 98"/>
                <a:gd name="T17" fmla="*/ 1096 w 1096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6" h="98">
                  <a:moveTo>
                    <a:pt x="1096" y="98"/>
                  </a:moveTo>
                  <a:lnTo>
                    <a:pt x="124" y="98"/>
                  </a:lnTo>
                  <a:lnTo>
                    <a:pt x="0" y="0"/>
                  </a:lnTo>
                  <a:lnTo>
                    <a:pt x="1096" y="2"/>
                  </a:lnTo>
                  <a:lnTo>
                    <a:pt x="1096" y="98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6" name="Line 30"/>
            <p:cNvSpPr>
              <a:spLocks noChangeShapeType="1"/>
            </p:cNvSpPr>
            <p:nvPr/>
          </p:nvSpPr>
          <p:spPr bwMode="auto">
            <a:xfrm rot="-120000">
              <a:off x="2182813" y="2970213"/>
              <a:ext cx="3810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 rot="-120000">
              <a:off x="2259013" y="2967038"/>
              <a:ext cx="3810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38" name="Line 32"/>
            <p:cNvSpPr>
              <a:spLocks noChangeShapeType="1"/>
            </p:cNvSpPr>
            <p:nvPr/>
          </p:nvSpPr>
          <p:spPr bwMode="auto">
            <a:xfrm rot="21480000" flipV="1">
              <a:off x="3846513" y="3038475"/>
              <a:ext cx="727075" cy="1111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 rot="-120000">
              <a:off x="749300" y="2668588"/>
              <a:ext cx="490538" cy="1778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" name="Line 34"/>
            <p:cNvSpPr>
              <a:spLocks noChangeShapeType="1"/>
            </p:cNvSpPr>
            <p:nvPr/>
          </p:nvSpPr>
          <p:spPr bwMode="auto">
            <a:xfrm rot="21480000" flipH="1">
              <a:off x="812800" y="2841625"/>
              <a:ext cx="4763" cy="242888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 rot="-120000">
              <a:off x="911225" y="284797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2" name="Line 36"/>
            <p:cNvSpPr>
              <a:spLocks noChangeShapeType="1"/>
            </p:cNvSpPr>
            <p:nvPr/>
          </p:nvSpPr>
          <p:spPr bwMode="auto">
            <a:xfrm rot="-120000">
              <a:off x="1009650" y="2840038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3" name="Line 37"/>
            <p:cNvSpPr>
              <a:spLocks noChangeShapeType="1"/>
            </p:cNvSpPr>
            <p:nvPr/>
          </p:nvSpPr>
          <p:spPr bwMode="auto">
            <a:xfrm rot="-120000">
              <a:off x="1111250" y="284162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4" name="Line 38"/>
            <p:cNvSpPr>
              <a:spLocks noChangeShapeType="1"/>
            </p:cNvSpPr>
            <p:nvPr/>
          </p:nvSpPr>
          <p:spPr bwMode="auto">
            <a:xfrm rot="-120000">
              <a:off x="1201738" y="284321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45" name="Group 47"/>
            <p:cNvGrpSpPr>
              <a:grpSpLocks/>
            </p:cNvGrpSpPr>
            <p:nvPr/>
          </p:nvGrpSpPr>
          <p:grpSpPr bwMode="auto">
            <a:xfrm rot="-120000">
              <a:off x="628653" y="2573349"/>
              <a:ext cx="101601" cy="193676"/>
              <a:chOff x="195" y="1369"/>
              <a:chExt cx="64" cy="122"/>
            </a:xfrm>
          </p:grpSpPr>
          <p:sp>
            <p:nvSpPr>
              <p:cNvPr id="229" name="Arc 40"/>
              <p:cNvSpPr>
                <a:spLocks noChangeAspect="1"/>
              </p:cNvSpPr>
              <p:nvPr/>
            </p:nvSpPr>
            <p:spPr bwMode="auto">
              <a:xfrm flipH="1">
                <a:off x="195" y="1369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30" name="Arc 41"/>
              <p:cNvSpPr>
                <a:spLocks noChangeAspect="1"/>
              </p:cNvSpPr>
              <p:nvPr/>
            </p:nvSpPr>
            <p:spPr bwMode="auto">
              <a:xfrm flipH="1" flipV="1">
                <a:off x="196" y="1428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46" name="Freeform 48"/>
            <p:cNvSpPr>
              <a:spLocks/>
            </p:cNvSpPr>
            <p:nvPr/>
          </p:nvSpPr>
          <p:spPr bwMode="auto">
            <a:xfrm rot="-120000">
              <a:off x="1239838" y="2738438"/>
              <a:ext cx="149225" cy="200025"/>
            </a:xfrm>
            <a:custGeom>
              <a:avLst/>
              <a:gdLst>
                <a:gd name="T0" fmla="*/ 0 w 94"/>
                <a:gd name="T1" fmla="*/ 10080625 h 126"/>
                <a:gd name="T2" fmla="*/ 65524063 w 94"/>
                <a:gd name="T3" fmla="*/ 5040313 h 126"/>
                <a:gd name="T4" fmla="*/ 171370625 w 94"/>
                <a:gd name="T5" fmla="*/ 45362813 h 126"/>
                <a:gd name="T6" fmla="*/ 226814063 w 94"/>
                <a:gd name="T7" fmla="*/ 146169063 h 126"/>
                <a:gd name="T8" fmla="*/ 231854375 w 94"/>
                <a:gd name="T9" fmla="*/ 257055938 h 126"/>
                <a:gd name="T10" fmla="*/ 226814063 w 94"/>
                <a:gd name="T11" fmla="*/ 317539688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26"/>
                <a:gd name="T20" fmla="*/ 94 w 94"/>
                <a:gd name="T21" fmla="*/ 126 h 1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26">
                  <a:moveTo>
                    <a:pt x="0" y="4"/>
                  </a:moveTo>
                  <a:cubicBezTo>
                    <a:pt x="4" y="4"/>
                    <a:pt x="15" y="0"/>
                    <a:pt x="26" y="2"/>
                  </a:cubicBezTo>
                  <a:cubicBezTo>
                    <a:pt x="37" y="4"/>
                    <a:pt x="57" y="9"/>
                    <a:pt x="68" y="18"/>
                  </a:cubicBezTo>
                  <a:cubicBezTo>
                    <a:pt x="79" y="27"/>
                    <a:pt x="86" y="44"/>
                    <a:pt x="90" y="58"/>
                  </a:cubicBezTo>
                  <a:cubicBezTo>
                    <a:pt x="94" y="72"/>
                    <a:pt x="92" y="91"/>
                    <a:pt x="92" y="102"/>
                  </a:cubicBezTo>
                  <a:cubicBezTo>
                    <a:pt x="92" y="113"/>
                    <a:pt x="90" y="121"/>
                    <a:pt x="90" y="12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 rot="-120000">
              <a:off x="1339850" y="2935288"/>
              <a:ext cx="114300" cy="10477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8" name="AutoShape 44"/>
            <p:cNvSpPr>
              <a:spLocks noChangeArrowheads="1"/>
            </p:cNvSpPr>
            <p:nvPr/>
          </p:nvSpPr>
          <p:spPr bwMode="auto">
            <a:xfrm rot="-120000">
              <a:off x="1352550" y="2947988"/>
              <a:ext cx="88900" cy="88900"/>
            </a:xfrm>
            <a:prstGeom prst="rtTriangle">
              <a:avLst/>
            </a:prstGeom>
            <a:solidFill>
              <a:schemeClr val="bg2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9" name="Rectangle 51"/>
            <p:cNvSpPr>
              <a:spLocks noChangeArrowheads="1"/>
            </p:cNvSpPr>
            <p:nvPr/>
          </p:nvSpPr>
          <p:spPr bwMode="auto">
            <a:xfrm rot="-120000">
              <a:off x="1454150" y="2649538"/>
              <a:ext cx="490538" cy="1778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0" name="Line 46"/>
            <p:cNvSpPr>
              <a:spLocks noChangeShapeType="1"/>
            </p:cNvSpPr>
            <p:nvPr/>
          </p:nvSpPr>
          <p:spPr bwMode="auto">
            <a:xfrm rot="21480000" flipH="1">
              <a:off x="1517650" y="2822575"/>
              <a:ext cx="4763" cy="242888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" name="Line 47"/>
            <p:cNvSpPr>
              <a:spLocks noChangeShapeType="1"/>
            </p:cNvSpPr>
            <p:nvPr/>
          </p:nvSpPr>
          <p:spPr bwMode="auto">
            <a:xfrm rot="-120000">
              <a:off x="1616075" y="282892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2" name="Line 48"/>
            <p:cNvSpPr>
              <a:spLocks noChangeShapeType="1"/>
            </p:cNvSpPr>
            <p:nvPr/>
          </p:nvSpPr>
          <p:spPr bwMode="auto">
            <a:xfrm rot="-120000">
              <a:off x="1714500" y="2820988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 rot="-120000">
              <a:off x="1816100" y="282257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 rot="-120000">
              <a:off x="1906588" y="282416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55" name="Group 57"/>
            <p:cNvGrpSpPr>
              <a:grpSpLocks/>
            </p:cNvGrpSpPr>
            <p:nvPr/>
          </p:nvGrpSpPr>
          <p:grpSpPr bwMode="auto">
            <a:xfrm rot="-120000">
              <a:off x="1333503" y="2554299"/>
              <a:ext cx="101601" cy="193676"/>
              <a:chOff x="195" y="1369"/>
              <a:chExt cx="64" cy="122"/>
            </a:xfrm>
          </p:grpSpPr>
          <p:sp>
            <p:nvSpPr>
              <p:cNvPr id="227" name="Arc 52"/>
              <p:cNvSpPr>
                <a:spLocks noChangeAspect="1"/>
              </p:cNvSpPr>
              <p:nvPr/>
            </p:nvSpPr>
            <p:spPr bwMode="auto">
              <a:xfrm flipH="1">
                <a:off x="195" y="1369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28" name="Arc 53"/>
              <p:cNvSpPr>
                <a:spLocks noChangeAspect="1"/>
              </p:cNvSpPr>
              <p:nvPr/>
            </p:nvSpPr>
            <p:spPr bwMode="auto">
              <a:xfrm flipH="1" flipV="1">
                <a:off x="196" y="1428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56" name="Freeform 58"/>
            <p:cNvSpPr>
              <a:spLocks/>
            </p:cNvSpPr>
            <p:nvPr/>
          </p:nvSpPr>
          <p:spPr bwMode="auto">
            <a:xfrm rot="-120000">
              <a:off x="1944688" y="2719388"/>
              <a:ext cx="149225" cy="200025"/>
            </a:xfrm>
            <a:custGeom>
              <a:avLst/>
              <a:gdLst>
                <a:gd name="T0" fmla="*/ 0 w 94"/>
                <a:gd name="T1" fmla="*/ 10080625 h 126"/>
                <a:gd name="T2" fmla="*/ 65524063 w 94"/>
                <a:gd name="T3" fmla="*/ 5040313 h 126"/>
                <a:gd name="T4" fmla="*/ 171370625 w 94"/>
                <a:gd name="T5" fmla="*/ 45362813 h 126"/>
                <a:gd name="T6" fmla="*/ 226814063 w 94"/>
                <a:gd name="T7" fmla="*/ 146169063 h 126"/>
                <a:gd name="T8" fmla="*/ 231854375 w 94"/>
                <a:gd name="T9" fmla="*/ 257055938 h 126"/>
                <a:gd name="T10" fmla="*/ 226814063 w 94"/>
                <a:gd name="T11" fmla="*/ 317539688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26"/>
                <a:gd name="T20" fmla="*/ 94 w 94"/>
                <a:gd name="T21" fmla="*/ 126 h 1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26">
                  <a:moveTo>
                    <a:pt x="0" y="4"/>
                  </a:moveTo>
                  <a:cubicBezTo>
                    <a:pt x="4" y="4"/>
                    <a:pt x="15" y="0"/>
                    <a:pt x="26" y="2"/>
                  </a:cubicBezTo>
                  <a:cubicBezTo>
                    <a:pt x="37" y="4"/>
                    <a:pt x="57" y="9"/>
                    <a:pt x="68" y="18"/>
                  </a:cubicBezTo>
                  <a:cubicBezTo>
                    <a:pt x="79" y="27"/>
                    <a:pt x="86" y="44"/>
                    <a:pt x="90" y="58"/>
                  </a:cubicBezTo>
                  <a:cubicBezTo>
                    <a:pt x="94" y="72"/>
                    <a:pt x="92" y="91"/>
                    <a:pt x="92" y="102"/>
                  </a:cubicBezTo>
                  <a:cubicBezTo>
                    <a:pt x="92" y="113"/>
                    <a:pt x="90" y="121"/>
                    <a:pt x="90" y="12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7" name="Rectangle 59"/>
            <p:cNvSpPr>
              <a:spLocks noChangeArrowheads="1"/>
            </p:cNvSpPr>
            <p:nvPr/>
          </p:nvSpPr>
          <p:spPr bwMode="auto">
            <a:xfrm rot="-120000">
              <a:off x="2044700" y="2916238"/>
              <a:ext cx="114300" cy="10477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8" name="AutoShape 56"/>
            <p:cNvSpPr>
              <a:spLocks noChangeArrowheads="1"/>
            </p:cNvSpPr>
            <p:nvPr/>
          </p:nvSpPr>
          <p:spPr bwMode="auto">
            <a:xfrm rot="-120000">
              <a:off x="2057400" y="2928938"/>
              <a:ext cx="88900" cy="88900"/>
            </a:xfrm>
            <a:prstGeom prst="rtTriangle">
              <a:avLst/>
            </a:prstGeom>
            <a:solidFill>
              <a:schemeClr val="bg2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9" name="Line 57"/>
            <p:cNvSpPr>
              <a:spLocks noChangeShapeType="1"/>
            </p:cNvSpPr>
            <p:nvPr/>
          </p:nvSpPr>
          <p:spPr bwMode="auto">
            <a:xfrm rot="-120000">
              <a:off x="2038350" y="2470150"/>
              <a:ext cx="2481263" cy="22225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0" name="Rectangle 62"/>
            <p:cNvSpPr>
              <a:spLocks noChangeArrowheads="1"/>
            </p:cNvSpPr>
            <p:nvPr/>
          </p:nvSpPr>
          <p:spPr bwMode="auto">
            <a:xfrm rot="-120000">
              <a:off x="2322513" y="2617788"/>
              <a:ext cx="490537" cy="1778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61" name="Line 59"/>
            <p:cNvSpPr>
              <a:spLocks noChangeShapeType="1"/>
            </p:cNvSpPr>
            <p:nvPr/>
          </p:nvSpPr>
          <p:spPr bwMode="auto">
            <a:xfrm rot="21480000" flipH="1">
              <a:off x="2386013" y="2790825"/>
              <a:ext cx="4762" cy="242888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2" name="Line 60"/>
            <p:cNvSpPr>
              <a:spLocks noChangeShapeType="1"/>
            </p:cNvSpPr>
            <p:nvPr/>
          </p:nvSpPr>
          <p:spPr bwMode="auto">
            <a:xfrm rot="-120000">
              <a:off x="2484438" y="279717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auto">
            <a:xfrm rot="-120000">
              <a:off x="2582863" y="2789238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4" name="Line 62"/>
            <p:cNvSpPr>
              <a:spLocks noChangeShapeType="1"/>
            </p:cNvSpPr>
            <p:nvPr/>
          </p:nvSpPr>
          <p:spPr bwMode="auto">
            <a:xfrm rot="-120000">
              <a:off x="2684463" y="279082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5" name="Line 63"/>
            <p:cNvSpPr>
              <a:spLocks noChangeShapeType="1"/>
            </p:cNvSpPr>
            <p:nvPr/>
          </p:nvSpPr>
          <p:spPr bwMode="auto">
            <a:xfrm rot="-120000">
              <a:off x="2774950" y="279241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66" name="Group 68"/>
            <p:cNvGrpSpPr>
              <a:grpSpLocks/>
            </p:cNvGrpSpPr>
            <p:nvPr/>
          </p:nvGrpSpPr>
          <p:grpSpPr bwMode="auto">
            <a:xfrm rot="-120000">
              <a:off x="2201866" y="2522549"/>
              <a:ext cx="101601" cy="193676"/>
              <a:chOff x="195" y="1369"/>
              <a:chExt cx="64" cy="122"/>
            </a:xfrm>
          </p:grpSpPr>
          <p:sp>
            <p:nvSpPr>
              <p:cNvPr id="225" name="Arc 65"/>
              <p:cNvSpPr>
                <a:spLocks noChangeAspect="1"/>
              </p:cNvSpPr>
              <p:nvPr/>
            </p:nvSpPr>
            <p:spPr bwMode="auto">
              <a:xfrm flipH="1">
                <a:off x="195" y="1369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26" name="Arc 66"/>
              <p:cNvSpPr>
                <a:spLocks noChangeAspect="1"/>
              </p:cNvSpPr>
              <p:nvPr/>
            </p:nvSpPr>
            <p:spPr bwMode="auto">
              <a:xfrm flipH="1" flipV="1">
                <a:off x="196" y="1428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67" name="Freeform 69"/>
            <p:cNvSpPr>
              <a:spLocks/>
            </p:cNvSpPr>
            <p:nvPr/>
          </p:nvSpPr>
          <p:spPr bwMode="auto">
            <a:xfrm rot="-120000">
              <a:off x="2813050" y="2687638"/>
              <a:ext cx="149225" cy="200025"/>
            </a:xfrm>
            <a:custGeom>
              <a:avLst/>
              <a:gdLst>
                <a:gd name="T0" fmla="*/ 0 w 94"/>
                <a:gd name="T1" fmla="*/ 10080625 h 126"/>
                <a:gd name="T2" fmla="*/ 65524063 w 94"/>
                <a:gd name="T3" fmla="*/ 5040313 h 126"/>
                <a:gd name="T4" fmla="*/ 171370625 w 94"/>
                <a:gd name="T5" fmla="*/ 45362813 h 126"/>
                <a:gd name="T6" fmla="*/ 226814063 w 94"/>
                <a:gd name="T7" fmla="*/ 146169063 h 126"/>
                <a:gd name="T8" fmla="*/ 231854375 w 94"/>
                <a:gd name="T9" fmla="*/ 257055938 h 126"/>
                <a:gd name="T10" fmla="*/ 226814063 w 94"/>
                <a:gd name="T11" fmla="*/ 317539688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26"/>
                <a:gd name="T20" fmla="*/ 94 w 94"/>
                <a:gd name="T21" fmla="*/ 126 h 1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26">
                  <a:moveTo>
                    <a:pt x="0" y="4"/>
                  </a:moveTo>
                  <a:cubicBezTo>
                    <a:pt x="4" y="4"/>
                    <a:pt x="15" y="0"/>
                    <a:pt x="26" y="2"/>
                  </a:cubicBezTo>
                  <a:cubicBezTo>
                    <a:pt x="37" y="4"/>
                    <a:pt x="57" y="9"/>
                    <a:pt x="68" y="18"/>
                  </a:cubicBezTo>
                  <a:cubicBezTo>
                    <a:pt x="79" y="27"/>
                    <a:pt x="86" y="44"/>
                    <a:pt x="90" y="58"/>
                  </a:cubicBezTo>
                  <a:cubicBezTo>
                    <a:pt x="94" y="72"/>
                    <a:pt x="92" y="91"/>
                    <a:pt x="92" y="102"/>
                  </a:cubicBezTo>
                  <a:cubicBezTo>
                    <a:pt x="92" y="113"/>
                    <a:pt x="90" y="121"/>
                    <a:pt x="90" y="12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68" name="Rectangle 70"/>
            <p:cNvSpPr>
              <a:spLocks noChangeArrowheads="1"/>
            </p:cNvSpPr>
            <p:nvPr/>
          </p:nvSpPr>
          <p:spPr bwMode="auto">
            <a:xfrm rot="-120000">
              <a:off x="2913063" y="2884488"/>
              <a:ext cx="114300" cy="10477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69" name="AutoShape 69"/>
            <p:cNvSpPr>
              <a:spLocks noChangeArrowheads="1"/>
            </p:cNvSpPr>
            <p:nvPr/>
          </p:nvSpPr>
          <p:spPr bwMode="auto">
            <a:xfrm rot="-120000">
              <a:off x="2925763" y="2897188"/>
              <a:ext cx="88900" cy="88900"/>
            </a:xfrm>
            <a:prstGeom prst="rtTriangle">
              <a:avLst/>
            </a:prstGeom>
            <a:solidFill>
              <a:schemeClr val="bg2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70" name="Rectangle 72"/>
            <p:cNvSpPr>
              <a:spLocks noChangeArrowheads="1"/>
            </p:cNvSpPr>
            <p:nvPr/>
          </p:nvSpPr>
          <p:spPr bwMode="auto">
            <a:xfrm rot="-120000">
              <a:off x="3040063" y="2582863"/>
              <a:ext cx="490537" cy="1778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 rot="21480000" flipH="1">
              <a:off x="3103563" y="2755900"/>
              <a:ext cx="4762" cy="242888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" name="Line 72"/>
            <p:cNvSpPr>
              <a:spLocks noChangeShapeType="1"/>
            </p:cNvSpPr>
            <p:nvPr/>
          </p:nvSpPr>
          <p:spPr bwMode="auto">
            <a:xfrm rot="-120000">
              <a:off x="3201988" y="2762250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3" name="Line 73"/>
            <p:cNvSpPr>
              <a:spLocks noChangeShapeType="1"/>
            </p:cNvSpPr>
            <p:nvPr/>
          </p:nvSpPr>
          <p:spPr bwMode="auto">
            <a:xfrm rot="-120000">
              <a:off x="3300413" y="275431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4" name="Line 74"/>
            <p:cNvSpPr>
              <a:spLocks noChangeShapeType="1"/>
            </p:cNvSpPr>
            <p:nvPr/>
          </p:nvSpPr>
          <p:spPr bwMode="auto">
            <a:xfrm rot="-120000">
              <a:off x="3402013" y="2755900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5" name="Line 75"/>
            <p:cNvSpPr>
              <a:spLocks noChangeShapeType="1"/>
            </p:cNvSpPr>
            <p:nvPr/>
          </p:nvSpPr>
          <p:spPr bwMode="auto">
            <a:xfrm rot="-120000">
              <a:off x="3492500" y="2757488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76" name="Group 78"/>
            <p:cNvGrpSpPr>
              <a:grpSpLocks/>
            </p:cNvGrpSpPr>
            <p:nvPr/>
          </p:nvGrpSpPr>
          <p:grpSpPr bwMode="auto">
            <a:xfrm rot="-120000">
              <a:off x="2919416" y="2487624"/>
              <a:ext cx="101601" cy="193676"/>
              <a:chOff x="195" y="1369"/>
              <a:chExt cx="64" cy="122"/>
            </a:xfrm>
          </p:grpSpPr>
          <p:sp>
            <p:nvSpPr>
              <p:cNvPr id="223" name="Arc 77"/>
              <p:cNvSpPr>
                <a:spLocks noChangeAspect="1"/>
              </p:cNvSpPr>
              <p:nvPr/>
            </p:nvSpPr>
            <p:spPr bwMode="auto">
              <a:xfrm flipH="1">
                <a:off x="195" y="1369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24" name="Arc 78"/>
              <p:cNvSpPr>
                <a:spLocks noChangeAspect="1"/>
              </p:cNvSpPr>
              <p:nvPr/>
            </p:nvSpPr>
            <p:spPr bwMode="auto">
              <a:xfrm flipH="1" flipV="1">
                <a:off x="196" y="1428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77" name="Freeform 79"/>
            <p:cNvSpPr>
              <a:spLocks/>
            </p:cNvSpPr>
            <p:nvPr/>
          </p:nvSpPr>
          <p:spPr bwMode="auto">
            <a:xfrm rot="-120000">
              <a:off x="3530600" y="2652713"/>
              <a:ext cx="149225" cy="200025"/>
            </a:xfrm>
            <a:custGeom>
              <a:avLst/>
              <a:gdLst>
                <a:gd name="T0" fmla="*/ 0 w 94"/>
                <a:gd name="T1" fmla="*/ 10080625 h 126"/>
                <a:gd name="T2" fmla="*/ 65524063 w 94"/>
                <a:gd name="T3" fmla="*/ 5040313 h 126"/>
                <a:gd name="T4" fmla="*/ 171370625 w 94"/>
                <a:gd name="T5" fmla="*/ 45362813 h 126"/>
                <a:gd name="T6" fmla="*/ 226814063 w 94"/>
                <a:gd name="T7" fmla="*/ 146169063 h 126"/>
                <a:gd name="T8" fmla="*/ 231854375 w 94"/>
                <a:gd name="T9" fmla="*/ 257055938 h 126"/>
                <a:gd name="T10" fmla="*/ 226814063 w 94"/>
                <a:gd name="T11" fmla="*/ 317539688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26"/>
                <a:gd name="T20" fmla="*/ 94 w 94"/>
                <a:gd name="T21" fmla="*/ 126 h 1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26">
                  <a:moveTo>
                    <a:pt x="0" y="4"/>
                  </a:moveTo>
                  <a:cubicBezTo>
                    <a:pt x="4" y="4"/>
                    <a:pt x="15" y="0"/>
                    <a:pt x="26" y="2"/>
                  </a:cubicBezTo>
                  <a:cubicBezTo>
                    <a:pt x="37" y="4"/>
                    <a:pt x="57" y="9"/>
                    <a:pt x="68" y="18"/>
                  </a:cubicBezTo>
                  <a:cubicBezTo>
                    <a:pt x="79" y="27"/>
                    <a:pt x="86" y="44"/>
                    <a:pt x="90" y="58"/>
                  </a:cubicBezTo>
                  <a:cubicBezTo>
                    <a:pt x="94" y="72"/>
                    <a:pt x="92" y="91"/>
                    <a:pt x="92" y="102"/>
                  </a:cubicBezTo>
                  <a:cubicBezTo>
                    <a:pt x="92" y="113"/>
                    <a:pt x="90" y="121"/>
                    <a:pt x="90" y="12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78" name="Rectangle 80"/>
            <p:cNvSpPr>
              <a:spLocks noChangeArrowheads="1"/>
            </p:cNvSpPr>
            <p:nvPr/>
          </p:nvSpPr>
          <p:spPr bwMode="auto">
            <a:xfrm rot="-120000">
              <a:off x="3630613" y="2849563"/>
              <a:ext cx="114300" cy="10477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79" name="AutoShape 81"/>
            <p:cNvSpPr>
              <a:spLocks noChangeArrowheads="1"/>
            </p:cNvSpPr>
            <p:nvPr/>
          </p:nvSpPr>
          <p:spPr bwMode="auto">
            <a:xfrm rot="-120000">
              <a:off x="3643313" y="2862263"/>
              <a:ext cx="88900" cy="88900"/>
            </a:xfrm>
            <a:prstGeom prst="rtTriangle">
              <a:avLst/>
            </a:prstGeom>
            <a:solidFill>
              <a:schemeClr val="bg2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80" name="Line 82"/>
            <p:cNvSpPr>
              <a:spLocks noChangeShapeType="1"/>
            </p:cNvSpPr>
            <p:nvPr/>
          </p:nvSpPr>
          <p:spPr bwMode="auto">
            <a:xfrm rot="21480000" flipV="1">
              <a:off x="720725" y="2541588"/>
              <a:ext cx="1250950" cy="9525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81" name="Line 83"/>
            <p:cNvSpPr>
              <a:spLocks noChangeShapeType="1"/>
            </p:cNvSpPr>
            <p:nvPr/>
          </p:nvSpPr>
          <p:spPr bwMode="auto">
            <a:xfrm>
              <a:off x="1878013" y="2446338"/>
              <a:ext cx="180975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82" name="Line 84"/>
            <p:cNvSpPr>
              <a:spLocks noChangeShapeType="1"/>
            </p:cNvSpPr>
            <p:nvPr/>
          </p:nvSpPr>
          <p:spPr bwMode="auto">
            <a:xfrm>
              <a:off x="1954213" y="2446338"/>
              <a:ext cx="180975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 rot="4825493" flipH="1">
              <a:off x="416719" y="2859882"/>
              <a:ext cx="222250" cy="487362"/>
            </a:xfrm>
            <a:custGeom>
              <a:avLst/>
              <a:gdLst>
                <a:gd name="T0" fmla="*/ 0 w 140"/>
                <a:gd name="T1" fmla="*/ 0 h 288"/>
                <a:gd name="T2" fmla="*/ 120967500 w 140"/>
                <a:gd name="T3" fmla="*/ 274909397 h 288"/>
                <a:gd name="T4" fmla="*/ 350302513 w 140"/>
                <a:gd name="T5" fmla="*/ 398046145 h 288"/>
                <a:gd name="T6" fmla="*/ 108365925 w 140"/>
                <a:gd name="T7" fmla="*/ 549818794 h 288"/>
                <a:gd name="T8" fmla="*/ 0 w 140"/>
                <a:gd name="T9" fmla="*/ 824728191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0"/>
                <a:gd name="T16" fmla="*/ 0 h 288"/>
                <a:gd name="T17" fmla="*/ 140 w 140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0" h="288">
                  <a:moveTo>
                    <a:pt x="0" y="0"/>
                  </a:moveTo>
                  <a:cubicBezTo>
                    <a:pt x="16" y="36"/>
                    <a:pt x="25" y="73"/>
                    <a:pt x="48" y="96"/>
                  </a:cubicBezTo>
                  <a:cubicBezTo>
                    <a:pt x="71" y="119"/>
                    <a:pt x="140" y="123"/>
                    <a:pt x="139" y="139"/>
                  </a:cubicBezTo>
                  <a:cubicBezTo>
                    <a:pt x="138" y="155"/>
                    <a:pt x="66" y="167"/>
                    <a:pt x="43" y="192"/>
                  </a:cubicBezTo>
                  <a:cubicBezTo>
                    <a:pt x="20" y="217"/>
                    <a:pt x="9" y="268"/>
                    <a:pt x="0" y="288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grpSp>
          <p:nvGrpSpPr>
            <p:cNvPr id="84" name="Group 86"/>
            <p:cNvGrpSpPr>
              <a:grpSpLocks noChangeAspect="1"/>
            </p:cNvGrpSpPr>
            <p:nvPr/>
          </p:nvGrpSpPr>
          <p:grpSpPr bwMode="auto">
            <a:xfrm flipH="1">
              <a:off x="8870950" y="3232150"/>
              <a:ext cx="209550" cy="411163"/>
              <a:chOff x="50" y="1869"/>
              <a:chExt cx="192" cy="378"/>
            </a:xfrm>
          </p:grpSpPr>
          <p:sp>
            <p:nvSpPr>
              <p:cNvPr id="221" name="Arc 87"/>
              <p:cNvSpPr>
                <a:spLocks noChangeAspect="1"/>
              </p:cNvSpPr>
              <p:nvPr/>
            </p:nvSpPr>
            <p:spPr bwMode="auto">
              <a:xfrm flipH="1">
                <a:off x="50" y="1869"/>
                <a:ext cx="192" cy="1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22" name="Arc 88"/>
              <p:cNvSpPr>
                <a:spLocks noChangeAspect="1"/>
              </p:cNvSpPr>
              <p:nvPr/>
            </p:nvSpPr>
            <p:spPr bwMode="auto">
              <a:xfrm flipH="1" flipV="1">
                <a:off x="50" y="2049"/>
                <a:ext cx="192" cy="1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85" name="Freeform 87"/>
            <p:cNvSpPr>
              <a:spLocks/>
            </p:cNvSpPr>
            <p:nvPr/>
          </p:nvSpPr>
          <p:spPr bwMode="auto">
            <a:xfrm flipH="1">
              <a:off x="5640388" y="3529013"/>
              <a:ext cx="3235325" cy="111125"/>
            </a:xfrm>
            <a:custGeom>
              <a:avLst/>
              <a:gdLst>
                <a:gd name="T0" fmla="*/ 2147483647 w 1930"/>
                <a:gd name="T1" fmla="*/ 0 h 76"/>
                <a:gd name="T2" fmla="*/ 0 w 1930"/>
                <a:gd name="T3" fmla="*/ 162483758 h 76"/>
                <a:gd name="T4" fmla="*/ 0 60000 65536"/>
                <a:gd name="T5" fmla="*/ 0 60000 65536"/>
                <a:gd name="T6" fmla="*/ 0 w 1930"/>
                <a:gd name="T7" fmla="*/ 0 h 76"/>
                <a:gd name="T8" fmla="*/ 1930 w 1930"/>
                <a:gd name="T9" fmla="*/ 76 h 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30" h="76">
                  <a:moveTo>
                    <a:pt x="1930" y="0"/>
                  </a:moveTo>
                  <a:lnTo>
                    <a:pt x="0" y="76"/>
                  </a:ln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4746625" y="3529013"/>
              <a:ext cx="911225" cy="295275"/>
            </a:xfrm>
            <a:custGeom>
              <a:avLst/>
              <a:gdLst>
                <a:gd name="T0" fmla="*/ 1446569688 w 574"/>
                <a:gd name="T1" fmla="*/ 0 h 186"/>
                <a:gd name="T2" fmla="*/ 239414050 w 574"/>
                <a:gd name="T3" fmla="*/ 83165950 h 186"/>
                <a:gd name="T4" fmla="*/ 7559675 w 574"/>
                <a:gd name="T5" fmla="*/ 468749063 h 186"/>
                <a:gd name="T6" fmla="*/ 0 60000 65536"/>
                <a:gd name="T7" fmla="*/ 0 60000 65536"/>
                <a:gd name="T8" fmla="*/ 0 60000 65536"/>
                <a:gd name="T9" fmla="*/ 0 w 574"/>
                <a:gd name="T10" fmla="*/ 0 h 186"/>
                <a:gd name="T11" fmla="*/ 574 w 574"/>
                <a:gd name="T12" fmla="*/ 186 h 1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4" h="186">
                  <a:moveTo>
                    <a:pt x="574" y="0"/>
                  </a:moveTo>
                  <a:cubicBezTo>
                    <a:pt x="494" y="5"/>
                    <a:pt x="190" y="2"/>
                    <a:pt x="95" y="33"/>
                  </a:cubicBezTo>
                  <a:cubicBezTo>
                    <a:pt x="0" y="64"/>
                    <a:pt x="22" y="154"/>
                    <a:pt x="3" y="18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 rot="120000" flipH="1">
              <a:off x="6743700" y="3051175"/>
              <a:ext cx="1677988" cy="152400"/>
            </a:xfrm>
            <a:custGeom>
              <a:avLst/>
              <a:gdLst>
                <a:gd name="T0" fmla="*/ 0 w 1092"/>
                <a:gd name="T1" fmla="*/ 0 h 96"/>
                <a:gd name="T2" fmla="*/ 2147483647 w 1092"/>
                <a:gd name="T3" fmla="*/ 0 h 96"/>
                <a:gd name="T4" fmla="*/ 2147483647 w 1092"/>
                <a:gd name="T5" fmla="*/ 241935000 h 96"/>
                <a:gd name="T6" fmla="*/ 0 w 1092"/>
                <a:gd name="T7" fmla="*/ 241935000 h 96"/>
                <a:gd name="T8" fmla="*/ 0 w 1092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2"/>
                <a:gd name="T16" fmla="*/ 0 h 96"/>
                <a:gd name="T17" fmla="*/ 1092 w 1092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2" h="96">
                  <a:moveTo>
                    <a:pt x="0" y="0"/>
                  </a:moveTo>
                  <a:lnTo>
                    <a:pt x="972" y="0"/>
                  </a:lnTo>
                  <a:lnTo>
                    <a:pt x="1092" y="96"/>
                  </a:lnTo>
                  <a:lnTo>
                    <a:pt x="0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 rot="120000" flipH="1">
              <a:off x="5357813" y="2997200"/>
              <a:ext cx="1497012" cy="155575"/>
            </a:xfrm>
            <a:custGeom>
              <a:avLst/>
              <a:gdLst>
                <a:gd name="T0" fmla="*/ 2044749022 w 1096"/>
                <a:gd name="T1" fmla="*/ 246975313 h 98"/>
                <a:gd name="T2" fmla="*/ 231340258 w 1096"/>
                <a:gd name="T3" fmla="*/ 246975313 h 98"/>
                <a:gd name="T4" fmla="*/ 0 w 1096"/>
                <a:gd name="T5" fmla="*/ 0 h 98"/>
                <a:gd name="T6" fmla="*/ 2044749022 w 1096"/>
                <a:gd name="T7" fmla="*/ 5040313 h 98"/>
                <a:gd name="T8" fmla="*/ 2044749022 w 1096"/>
                <a:gd name="T9" fmla="*/ 246975313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6"/>
                <a:gd name="T16" fmla="*/ 0 h 98"/>
                <a:gd name="T17" fmla="*/ 1096 w 1096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6" h="98">
                  <a:moveTo>
                    <a:pt x="1096" y="98"/>
                  </a:moveTo>
                  <a:lnTo>
                    <a:pt x="124" y="98"/>
                  </a:lnTo>
                  <a:lnTo>
                    <a:pt x="0" y="0"/>
                  </a:lnTo>
                  <a:lnTo>
                    <a:pt x="1096" y="2"/>
                  </a:lnTo>
                  <a:lnTo>
                    <a:pt x="1096" y="98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89" name="Line 93"/>
            <p:cNvSpPr>
              <a:spLocks noChangeShapeType="1"/>
            </p:cNvSpPr>
            <p:nvPr/>
          </p:nvSpPr>
          <p:spPr bwMode="auto">
            <a:xfrm rot="120000" flipH="1">
              <a:off x="6640513" y="2959100"/>
              <a:ext cx="3810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0" name="Line 94"/>
            <p:cNvSpPr>
              <a:spLocks noChangeShapeType="1"/>
            </p:cNvSpPr>
            <p:nvPr/>
          </p:nvSpPr>
          <p:spPr bwMode="auto">
            <a:xfrm rot="120000" flipH="1">
              <a:off x="6564313" y="2955925"/>
              <a:ext cx="3810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1" name="Line 95"/>
            <p:cNvSpPr>
              <a:spLocks noChangeShapeType="1"/>
            </p:cNvSpPr>
            <p:nvPr/>
          </p:nvSpPr>
          <p:spPr bwMode="auto">
            <a:xfrm rot="120000" flipH="1">
              <a:off x="4594225" y="3038475"/>
              <a:ext cx="762000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2" name="Rectangle 94"/>
            <p:cNvSpPr>
              <a:spLocks noChangeArrowheads="1"/>
            </p:cNvSpPr>
            <p:nvPr/>
          </p:nvSpPr>
          <p:spPr bwMode="auto">
            <a:xfrm rot="120000" flipH="1">
              <a:off x="7962900" y="2657475"/>
              <a:ext cx="490538" cy="1778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93" name="Line 97"/>
            <p:cNvSpPr>
              <a:spLocks noChangeShapeType="1"/>
            </p:cNvSpPr>
            <p:nvPr/>
          </p:nvSpPr>
          <p:spPr bwMode="auto">
            <a:xfrm rot="120000">
              <a:off x="8385175" y="2830513"/>
              <a:ext cx="4763" cy="24288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4" name="Line 98"/>
            <p:cNvSpPr>
              <a:spLocks noChangeShapeType="1"/>
            </p:cNvSpPr>
            <p:nvPr/>
          </p:nvSpPr>
          <p:spPr bwMode="auto">
            <a:xfrm rot="120000" flipH="1">
              <a:off x="8291513" y="283686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5" name="Line 99"/>
            <p:cNvSpPr>
              <a:spLocks noChangeShapeType="1"/>
            </p:cNvSpPr>
            <p:nvPr/>
          </p:nvSpPr>
          <p:spPr bwMode="auto">
            <a:xfrm rot="120000" flipH="1">
              <a:off x="8193088" y="282892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6" name="Line 100"/>
            <p:cNvSpPr>
              <a:spLocks noChangeShapeType="1"/>
            </p:cNvSpPr>
            <p:nvPr/>
          </p:nvSpPr>
          <p:spPr bwMode="auto">
            <a:xfrm rot="120000" flipH="1">
              <a:off x="8091488" y="283051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7" name="Line 101"/>
            <p:cNvSpPr>
              <a:spLocks noChangeShapeType="1"/>
            </p:cNvSpPr>
            <p:nvPr/>
          </p:nvSpPr>
          <p:spPr bwMode="auto">
            <a:xfrm rot="120000" flipH="1">
              <a:off x="8001000" y="2832100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98" name="Group 100"/>
            <p:cNvGrpSpPr>
              <a:grpSpLocks/>
            </p:cNvGrpSpPr>
            <p:nvPr/>
          </p:nvGrpSpPr>
          <p:grpSpPr bwMode="auto">
            <a:xfrm rot="120000" flipH="1">
              <a:off x="8472484" y="2562236"/>
              <a:ext cx="101601" cy="193676"/>
              <a:chOff x="195" y="1369"/>
              <a:chExt cx="64" cy="122"/>
            </a:xfrm>
          </p:grpSpPr>
          <p:sp>
            <p:nvSpPr>
              <p:cNvPr id="219" name="Arc 103"/>
              <p:cNvSpPr>
                <a:spLocks noChangeAspect="1"/>
              </p:cNvSpPr>
              <p:nvPr/>
            </p:nvSpPr>
            <p:spPr bwMode="auto">
              <a:xfrm flipH="1">
                <a:off x="195" y="1369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20" name="Arc 104"/>
              <p:cNvSpPr>
                <a:spLocks noChangeAspect="1"/>
              </p:cNvSpPr>
              <p:nvPr/>
            </p:nvSpPr>
            <p:spPr bwMode="auto">
              <a:xfrm flipH="1" flipV="1">
                <a:off x="196" y="1428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99" name="Freeform 101"/>
            <p:cNvSpPr>
              <a:spLocks/>
            </p:cNvSpPr>
            <p:nvPr/>
          </p:nvSpPr>
          <p:spPr bwMode="auto">
            <a:xfrm rot="120000" flipH="1">
              <a:off x="7813675" y="2725738"/>
              <a:ext cx="149225" cy="200025"/>
            </a:xfrm>
            <a:custGeom>
              <a:avLst/>
              <a:gdLst>
                <a:gd name="T0" fmla="*/ 0 w 94"/>
                <a:gd name="T1" fmla="*/ 10080625 h 126"/>
                <a:gd name="T2" fmla="*/ 65524063 w 94"/>
                <a:gd name="T3" fmla="*/ 5040313 h 126"/>
                <a:gd name="T4" fmla="*/ 171370625 w 94"/>
                <a:gd name="T5" fmla="*/ 45362813 h 126"/>
                <a:gd name="T6" fmla="*/ 226814063 w 94"/>
                <a:gd name="T7" fmla="*/ 146169063 h 126"/>
                <a:gd name="T8" fmla="*/ 231854375 w 94"/>
                <a:gd name="T9" fmla="*/ 257055938 h 126"/>
                <a:gd name="T10" fmla="*/ 226814063 w 94"/>
                <a:gd name="T11" fmla="*/ 317539688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26"/>
                <a:gd name="T20" fmla="*/ 94 w 94"/>
                <a:gd name="T21" fmla="*/ 126 h 1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26">
                  <a:moveTo>
                    <a:pt x="0" y="4"/>
                  </a:moveTo>
                  <a:cubicBezTo>
                    <a:pt x="4" y="4"/>
                    <a:pt x="15" y="0"/>
                    <a:pt x="26" y="2"/>
                  </a:cubicBezTo>
                  <a:cubicBezTo>
                    <a:pt x="37" y="4"/>
                    <a:pt x="57" y="9"/>
                    <a:pt x="68" y="18"/>
                  </a:cubicBezTo>
                  <a:cubicBezTo>
                    <a:pt x="79" y="27"/>
                    <a:pt x="86" y="44"/>
                    <a:pt x="90" y="58"/>
                  </a:cubicBezTo>
                  <a:cubicBezTo>
                    <a:pt x="94" y="72"/>
                    <a:pt x="92" y="91"/>
                    <a:pt x="92" y="102"/>
                  </a:cubicBezTo>
                  <a:cubicBezTo>
                    <a:pt x="92" y="113"/>
                    <a:pt x="90" y="121"/>
                    <a:pt x="90" y="12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00" name="Rectangle 102"/>
            <p:cNvSpPr>
              <a:spLocks noChangeArrowheads="1"/>
            </p:cNvSpPr>
            <p:nvPr/>
          </p:nvSpPr>
          <p:spPr bwMode="auto">
            <a:xfrm rot="120000" flipH="1">
              <a:off x="7748588" y="2924175"/>
              <a:ext cx="114300" cy="10477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01" name="AutoShape 107"/>
            <p:cNvSpPr>
              <a:spLocks noChangeArrowheads="1"/>
            </p:cNvSpPr>
            <p:nvPr/>
          </p:nvSpPr>
          <p:spPr bwMode="auto">
            <a:xfrm rot="120000" flipH="1">
              <a:off x="7761288" y="2936875"/>
              <a:ext cx="88900" cy="88900"/>
            </a:xfrm>
            <a:prstGeom prst="rtTriangle">
              <a:avLst/>
            </a:prstGeom>
            <a:solidFill>
              <a:schemeClr val="bg2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02" name="Rectangle 104"/>
            <p:cNvSpPr>
              <a:spLocks noChangeArrowheads="1"/>
            </p:cNvSpPr>
            <p:nvPr/>
          </p:nvSpPr>
          <p:spPr bwMode="auto">
            <a:xfrm rot="120000" flipH="1">
              <a:off x="7258050" y="2638425"/>
              <a:ext cx="490538" cy="1778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03" name="Line 109"/>
            <p:cNvSpPr>
              <a:spLocks noChangeShapeType="1"/>
            </p:cNvSpPr>
            <p:nvPr/>
          </p:nvSpPr>
          <p:spPr bwMode="auto">
            <a:xfrm rot="120000">
              <a:off x="7680325" y="2811463"/>
              <a:ext cx="4763" cy="24288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04" name="Line 110"/>
            <p:cNvSpPr>
              <a:spLocks noChangeShapeType="1"/>
            </p:cNvSpPr>
            <p:nvPr/>
          </p:nvSpPr>
          <p:spPr bwMode="auto">
            <a:xfrm rot="120000" flipH="1">
              <a:off x="7586663" y="281781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05" name="Line 111"/>
            <p:cNvSpPr>
              <a:spLocks noChangeShapeType="1"/>
            </p:cNvSpPr>
            <p:nvPr/>
          </p:nvSpPr>
          <p:spPr bwMode="auto">
            <a:xfrm rot="120000" flipH="1">
              <a:off x="7488238" y="280987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06" name="Line 112"/>
            <p:cNvSpPr>
              <a:spLocks noChangeShapeType="1"/>
            </p:cNvSpPr>
            <p:nvPr/>
          </p:nvSpPr>
          <p:spPr bwMode="auto">
            <a:xfrm rot="120000" flipH="1">
              <a:off x="7386638" y="281146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07" name="Line 113"/>
            <p:cNvSpPr>
              <a:spLocks noChangeShapeType="1"/>
            </p:cNvSpPr>
            <p:nvPr/>
          </p:nvSpPr>
          <p:spPr bwMode="auto">
            <a:xfrm rot="120000" flipH="1">
              <a:off x="7296150" y="2813050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108" name="Group 114"/>
            <p:cNvGrpSpPr>
              <a:grpSpLocks/>
            </p:cNvGrpSpPr>
            <p:nvPr/>
          </p:nvGrpSpPr>
          <p:grpSpPr bwMode="auto">
            <a:xfrm rot="120000" flipH="1">
              <a:off x="7767634" y="2543186"/>
              <a:ext cx="101601" cy="193676"/>
              <a:chOff x="195" y="1369"/>
              <a:chExt cx="64" cy="122"/>
            </a:xfrm>
          </p:grpSpPr>
          <p:sp>
            <p:nvSpPr>
              <p:cNvPr id="217" name="Arc 115"/>
              <p:cNvSpPr>
                <a:spLocks noChangeAspect="1"/>
              </p:cNvSpPr>
              <p:nvPr/>
            </p:nvSpPr>
            <p:spPr bwMode="auto">
              <a:xfrm flipH="1">
                <a:off x="195" y="1369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18" name="Arc 116"/>
              <p:cNvSpPr>
                <a:spLocks noChangeAspect="1"/>
              </p:cNvSpPr>
              <p:nvPr/>
            </p:nvSpPr>
            <p:spPr bwMode="auto">
              <a:xfrm flipH="1" flipV="1">
                <a:off x="196" y="1428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109" name="Freeform 111"/>
            <p:cNvSpPr>
              <a:spLocks/>
            </p:cNvSpPr>
            <p:nvPr/>
          </p:nvSpPr>
          <p:spPr bwMode="auto">
            <a:xfrm rot="120000" flipH="1">
              <a:off x="7108825" y="2706688"/>
              <a:ext cx="149225" cy="200025"/>
            </a:xfrm>
            <a:custGeom>
              <a:avLst/>
              <a:gdLst>
                <a:gd name="T0" fmla="*/ 0 w 94"/>
                <a:gd name="T1" fmla="*/ 10080625 h 126"/>
                <a:gd name="T2" fmla="*/ 65524063 w 94"/>
                <a:gd name="T3" fmla="*/ 5040313 h 126"/>
                <a:gd name="T4" fmla="*/ 171370625 w 94"/>
                <a:gd name="T5" fmla="*/ 45362813 h 126"/>
                <a:gd name="T6" fmla="*/ 226814063 w 94"/>
                <a:gd name="T7" fmla="*/ 146169063 h 126"/>
                <a:gd name="T8" fmla="*/ 231854375 w 94"/>
                <a:gd name="T9" fmla="*/ 257055938 h 126"/>
                <a:gd name="T10" fmla="*/ 226814063 w 94"/>
                <a:gd name="T11" fmla="*/ 317539688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26"/>
                <a:gd name="T20" fmla="*/ 94 w 94"/>
                <a:gd name="T21" fmla="*/ 126 h 1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26">
                  <a:moveTo>
                    <a:pt x="0" y="4"/>
                  </a:moveTo>
                  <a:cubicBezTo>
                    <a:pt x="4" y="4"/>
                    <a:pt x="15" y="0"/>
                    <a:pt x="26" y="2"/>
                  </a:cubicBezTo>
                  <a:cubicBezTo>
                    <a:pt x="37" y="4"/>
                    <a:pt x="57" y="9"/>
                    <a:pt x="68" y="18"/>
                  </a:cubicBezTo>
                  <a:cubicBezTo>
                    <a:pt x="79" y="27"/>
                    <a:pt x="86" y="44"/>
                    <a:pt x="90" y="58"/>
                  </a:cubicBezTo>
                  <a:cubicBezTo>
                    <a:pt x="94" y="72"/>
                    <a:pt x="92" y="91"/>
                    <a:pt x="92" y="102"/>
                  </a:cubicBezTo>
                  <a:cubicBezTo>
                    <a:pt x="92" y="113"/>
                    <a:pt x="90" y="121"/>
                    <a:pt x="90" y="12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10" name="Rectangle 112"/>
            <p:cNvSpPr>
              <a:spLocks noChangeArrowheads="1"/>
            </p:cNvSpPr>
            <p:nvPr/>
          </p:nvSpPr>
          <p:spPr bwMode="auto">
            <a:xfrm rot="120000" flipH="1">
              <a:off x="7043738" y="2905125"/>
              <a:ext cx="114300" cy="10477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11" name="AutoShape 119"/>
            <p:cNvSpPr>
              <a:spLocks noChangeArrowheads="1"/>
            </p:cNvSpPr>
            <p:nvPr/>
          </p:nvSpPr>
          <p:spPr bwMode="auto">
            <a:xfrm rot="120000" flipH="1">
              <a:off x="7056438" y="2917825"/>
              <a:ext cx="88900" cy="88900"/>
            </a:xfrm>
            <a:prstGeom prst="rtTriangle">
              <a:avLst/>
            </a:prstGeom>
            <a:solidFill>
              <a:schemeClr val="bg2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12" name="Line 120"/>
            <p:cNvSpPr>
              <a:spLocks noChangeShapeType="1"/>
            </p:cNvSpPr>
            <p:nvPr/>
          </p:nvSpPr>
          <p:spPr bwMode="auto">
            <a:xfrm rot="120000" flipH="1" flipV="1">
              <a:off x="5214938" y="2462213"/>
              <a:ext cx="1949450" cy="635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3" name="Rectangle 115"/>
            <p:cNvSpPr>
              <a:spLocks noChangeArrowheads="1"/>
            </p:cNvSpPr>
            <p:nvPr/>
          </p:nvSpPr>
          <p:spPr bwMode="auto">
            <a:xfrm rot="120000" flipH="1">
              <a:off x="6389688" y="2606675"/>
              <a:ext cx="490537" cy="1778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14" name="Line 122"/>
            <p:cNvSpPr>
              <a:spLocks noChangeShapeType="1"/>
            </p:cNvSpPr>
            <p:nvPr/>
          </p:nvSpPr>
          <p:spPr bwMode="auto">
            <a:xfrm rot="120000">
              <a:off x="6811963" y="2779713"/>
              <a:ext cx="4762" cy="24288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5" name="Line 123"/>
            <p:cNvSpPr>
              <a:spLocks noChangeShapeType="1"/>
            </p:cNvSpPr>
            <p:nvPr/>
          </p:nvSpPr>
          <p:spPr bwMode="auto">
            <a:xfrm rot="120000" flipH="1">
              <a:off x="6718300" y="278606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6" name="Line 124"/>
            <p:cNvSpPr>
              <a:spLocks noChangeShapeType="1"/>
            </p:cNvSpPr>
            <p:nvPr/>
          </p:nvSpPr>
          <p:spPr bwMode="auto">
            <a:xfrm rot="120000" flipH="1">
              <a:off x="6619875" y="277812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7" name="Line 125"/>
            <p:cNvSpPr>
              <a:spLocks noChangeShapeType="1"/>
            </p:cNvSpPr>
            <p:nvPr/>
          </p:nvSpPr>
          <p:spPr bwMode="auto">
            <a:xfrm rot="120000" flipH="1">
              <a:off x="6518275" y="2779713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8" name="Line 126"/>
            <p:cNvSpPr>
              <a:spLocks noChangeShapeType="1"/>
            </p:cNvSpPr>
            <p:nvPr/>
          </p:nvSpPr>
          <p:spPr bwMode="auto">
            <a:xfrm rot="120000" flipH="1">
              <a:off x="6427788" y="2781300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119" name="Group 127"/>
            <p:cNvGrpSpPr>
              <a:grpSpLocks/>
            </p:cNvGrpSpPr>
            <p:nvPr/>
          </p:nvGrpSpPr>
          <p:grpSpPr bwMode="auto">
            <a:xfrm rot="120000" flipH="1">
              <a:off x="6899271" y="2511436"/>
              <a:ext cx="101601" cy="193676"/>
              <a:chOff x="195" y="1369"/>
              <a:chExt cx="64" cy="122"/>
            </a:xfrm>
          </p:grpSpPr>
          <p:sp>
            <p:nvSpPr>
              <p:cNvPr id="215" name="Arc 128"/>
              <p:cNvSpPr>
                <a:spLocks noChangeAspect="1"/>
              </p:cNvSpPr>
              <p:nvPr/>
            </p:nvSpPr>
            <p:spPr bwMode="auto">
              <a:xfrm flipH="1">
                <a:off x="195" y="1369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16" name="Arc 129"/>
              <p:cNvSpPr>
                <a:spLocks noChangeAspect="1"/>
              </p:cNvSpPr>
              <p:nvPr/>
            </p:nvSpPr>
            <p:spPr bwMode="auto">
              <a:xfrm flipH="1" flipV="1">
                <a:off x="196" y="1428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120" name="Freeform 122"/>
            <p:cNvSpPr>
              <a:spLocks/>
            </p:cNvSpPr>
            <p:nvPr/>
          </p:nvSpPr>
          <p:spPr bwMode="auto">
            <a:xfrm rot="120000" flipH="1">
              <a:off x="6240463" y="2674938"/>
              <a:ext cx="149225" cy="200025"/>
            </a:xfrm>
            <a:custGeom>
              <a:avLst/>
              <a:gdLst>
                <a:gd name="T0" fmla="*/ 0 w 94"/>
                <a:gd name="T1" fmla="*/ 10080625 h 126"/>
                <a:gd name="T2" fmla="*/ 65524063 w 94"/>
                <a:gd name="T3" fmla="*/ 5040313 h 126"/>
                <a:gd name="T4" fmla="*/ 171370625 w 94"/>
                <a:gd name="T5" fmla="*/ 45362813 h 126"/>
                <a:gd name="T6" fmla="*/ 226814063 w 94"/>
                <a:gd name="T7" fmla="*/ 146169063 h 126"/>
                <a:gd name="T8" fmla="*/ 231854375 w 94"/>
                <a:gd name="T9" fmla="*/ 257055938 h 126"/>
                <a:gd name="T10" fmla="*/ 226814063 w 94"/>
                <a:gd name="T11" fmla="*/ 317539688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26"/>
                <a:gd name="T20" fmla="*/ 94 w 94"/>
                <a:gd name="T21" fmla="*/ 126 h 1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26">
                  <a:moveTo>
                    <a:pt x="0" y="4"/>
                  </a:moveTo>
                  <a:cubicBezTo>
                    <a:pt x="4" y="4"/>
                    <a:pt x="15" y="0"/>
                    <a:pt x="26" y="2"/>
                  </a:cubicBezTo>
                  <a:cubicBezTo>
                    <a:pt x="37" y="4"/>
                    <a:pt x="57" y="9"/>
                    <a:pt x="68" y="18"/>
                  </a:cubicBezTo>
                  <a:cubicBezTo>
                    <a:pt x="79" y="27"/>
                    <a:pt x="86" y="44"/>
                    <a:pt x="90" y="58"/>
                  </a:cubicBezTo>
                  <a:cubicBezTo>
                    <a:pt x="94" y="72"/>
                    <a:pt x="92" y="91"/>
                    <a:pt x="92" y="102"/>
                  </a:cubicBezTo>
                  <a:cubicBezTo>
                    <a:pt x="92" y="113"/>
                    <a:pt x="90" y="121"/>
                    <a:pt x="90" y="12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21" name="Rectangle 123"/>
            <p:cNvSpPr>
              <a:spLocks noChangeArrowheads="1"/>
            </p:cNvSpPr>
            <p:nvPr/>
          </p:nvSpPr>
          <p:spPr bwMode="auto">
            <a:xfrm rot="120000" flipH="1">
              <a:off x="6175375" y="2873375"/>
              <a:ext cx="114300" cy="10477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22" name="AutoShape 132"/>
            <p:cNvSpPr>
              <a:spLocks noChangeArrowheads="1"/>
            </p:cNvSpPr>
            <p:nvPr/>
          </p:nvSpPr>
          <p:spPr bwMode="auto">
            <a:xfrm rot="120000" flipH="1">
              <a:off x="6188075" y="2886075"/>
              <a:ext cx="88900" cy="88900"/>
            </a:xfrm>
            <a:prstGeom prst="rtTriangle">
              <a:avLst/>
            </a:prstGeom>
            <a:solidFill>
              <a:schemeClr val="bg2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23" name="Rectangle 125"/>
            <p:cNvSpPr>
              <a:spLocks noChangeArrowheads="1"/>
            </p:cNvSpPr>
            <p:nvPr/>
          </p:nvSpPr>
          <p:spPr bwMode="auto">
            <a:xfrm rot="120000" flipH="1">
              <a:off x="5672138" y="2571750"/>
              <a:ext cx="490537" cy="17780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24" name="Line 134"/>
            <p:cNvSpPr>
              <a:spLocks noChangeShapeType="1"/>
            </p:cNvSpPr>
            <p:nvPr/>
          </p:nvSpPr>
          <p:spPr bwMode="auto">
            <a:xfrm rot="120000">
              <a:off x="6094413" y="2744788"/>
              <a:ext cx="4762" cy="24288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5" name="Line 135"/>
            <p:cNvSpPr>
              <a:spLocks noChangeShapeType="1"/>
            </p:cNvSpPr>
            <p:nvPr/>
          </p:nvSpPr>
          <p:spPr bwMode="auto">
            <a:xfrm rot="120000" flipH="1">
              <a:off x="6000750" y="2751138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6" name="Line 136"/>
            <p:cNvSpPr>
              <a:spLocks noChangeShapeType="1"/>
            </p:cNvSpPr>
            <p:nvPr/>
          </p:nvSpPr>
          <p:spPr bwMode="auto">
            <a:xfrm rot="120000" flipH="1">
              <a:off x="5902325" y="2743200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7" name="Line 137"/>
            <p:cNvSpPr>
              <a:spLocks noChangeShapeType="1"/>
            </p:cNvSpPr>
            <p:nvPr/>
          </p:nvSpPr>
          <p:spPr bwMode="auto">
            <a:xfrm rot="120000" flipH="1">
              <a:off x="5800725" y="2744788"/>
              <a:ext cx="0" cy="233362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8" name="Line 138"/>
            <p:cNvSpPr>
              <a:spLocks noChangeShapeType="1"/>
            </p:cNvSpPr>
            <p:nvPr/>
          </p:nvSpPr>
          <p:spPr bwMode="auto">
            <a:xfrm rot="120000" flipH="1">
              <a:off x="5710238" y="2746375"/>
              <a:ext cx="0" cy="233363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 type="arrow" w="sm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129" name="Group 139"/>
            <p:cNvGrpSpPr>
              <a:grpSpLocks/>
            </p:cNvGrpSpPr>
            <p:nvPr/>
          </p:nvGrpSpPr>
          <p:grpSpPr bwMode="auto">
            <a:xfrm rot="120000" flipH="1">
              <a:off x="6181721" y="2476511"/>
              <a:ext cx="101601" cy="193676"/>
              <a:chOff x="195" y="1369"/>
              <a:chExt cx="64" cy="122"/>
            </a:xfrm>
          </p:grpSpPr>
          <p:sp>
            <p:nvSpPr>
              <p:cNvPr id="213" name="Arc 140"/>
              <p:cNvSpPr>
                <a:spLocks noChangeAspect="1"/>
              </p:cNvSpPr>
              <p:nvPr/>
            </p:nvSpPr>
            <p:spPr bwMode="auto">
              <a:xfrm flipH="1">
                <a:off x="195" y="1369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14" name="Arc 141"/>
              <p:cNvSpPr>
                <a:spLocks noChangeAspect="1"/>
              </p:cNvSpPr>
              <p:nvPr/>
            </p:nvSpPr>
            <p:spPr bwMode="auto">
              <a:xfrm flipH="1" flipV="1">
                <a:off x="196" y="1428"/>
                <a:ext cx="63" cy="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130" name="Freeform 132"/>
            <p:cNvSpPr>
              <a:spLocks/>
            </p:cNvSpPr>
            <p:nvPr/>
          </p:nvSpPr>
          <p:spPr bwMode="auto">
            <a:xfrm rot="120000" flipH="1">
              <a:off x="5522913" y="2640013"/>
              <a:ext cx="149225" cy="200025"/>
            </a:xfrm>
            <a:custGeom>
              <a:avLst/>
              <a:gdLst>
                <a:gd name="T0" fmla="*/ 0 w 94"/>
                <a:gd name="T1" fmla="*/ 10080625 h 126"/>
                <a:gd name="T2" fmla="*/ 65524063 w 94"/>
                <a:gd name="T3" fmla="*/ 5040313 h 126"/>
                <a:gd name="T4" fmla="*/ 171370625 w 94"/>
                <a:gd name="T5" fmla="*/ 45362813 h 126"/>
                <a:gd name="T6" fmla="*/ 226814063 w 94"/>
                <a:gd name="T7" fmla="*/ 146169063 h 126"/>
                <a:gd name="T8" fmla="*/ 231854375 w 94"/>
                <a:gd name="T9" fmla="*/ 257055938 h 126"/>
                <a:gd name="T10" fmla="*/ 226814063 w 94"/>
                <a:gd name="T11" fmla="*/ 317539688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26"/>
                <a:gd name="T20" fmla="*/ 94 w 94"/>
                <a:gd name="T21" fmla="*/ 126 h 1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26">
                  <a:moveTo>
                    <a:pt x="0" y="4"/>
                  </a:moveTo>
                  <a:cubicBezTo>
                    <a:pt x="4" y="4"/>
                    <a:pt x="15" y="0"/>
                    <a:pt x="26" y="2"/>
                  </a:cubicBezTo>
                  <a:cubicBezTo>
                    <a:pt x="37" y="4"/>
                    <a:pt x="57" y="9"/>
                    <a:pt x="68" y="18"/>
                  </a:cubicBezTo>
                  <a:cubicBezTo>
                    <a:pt x="79" y="27"/>
                    <a:pt x="86" y="44"/>
                    <a:pt x="90" y="58"/>
                  </a:cubicBezTo>
                  <a:cubicBezTo>
                    <a:pt x="94" y="72"/>
                    <a:pt x="92" y="91"/>
                    <a:pt x="92" y="102"/>
                  </a:cubicBezTo>
                  <a:cubicBezTo>
                    <a:pt x="92" y="113"/>
                    <a:pt x="90" y="121"/>
                    <a:pt x="90" y="126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31" name="Rectangle 133"/>
            <p:cNvSpPr>
              <a:spLocks noChangeArrowheads="1"/>
            </p:cNvSpPr>
            <p:nvPr/>
          </p:nvSpPr>
          <p:spPr bwMode="auto">
            <a:xfrm rot="120000" flipH="1">
              <a:off x="5457825" y="2838450"/>
              <a:ext cx="114300" cy="10477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32" name="AutoShape 144"/>
            <p:cNvSpPr>
              <a:spLocks noChangeArrowheads="1"/>
            </p:cNvSpPr>
            <p:nvPr/>
          </p:nvSpPr>
          <p:spPr bwMode="auto">
            <a:xfrm rot="120000" flipH="1">
              <a:off x="5470525" y="2851150"/>
              <a:ext cx="88900" cy="88900"/>
            </a:xfrm>
            <a:prstGeom prst="rtTriangle">
              <a:avLst/>
            </a:prstGeom>
            <a:solidFill>
              <a:schemeClr val="bg2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33" name="Line 145"/>
            <p:cNvSpPr>
              <a:spLocks noChangeShapeType="1"/>
            </p:cNvSpPr>
            <p:nvPr/>
          </p:nvSpPr>
          <p:spPr bwMode="auto">
            <a:xfrm rot="120000" flipH="1" flipV="1">
              <a:off x="7232650" y="2530475"/>
              <a:ext cx="1250950" cy="9525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4" name="Line 146"/>
            <p:cNvSpPr>
              <a:spLocks noChangeShapeType="1"/>
            </p:cNvSpPr>
            <p:nvPr/>
          </p:nvSpPr>
          <p:spPr bwMode="auto">
            <a:xfrm flipH="1">
              <a:off x="7145338" y="2435225"/>
              <a:ext cx="180975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5" name="Line 147"/>
            <p:cNvSpPr>
              <a:spLocks noChangeShapeType="1"/>
            </p:cNvSpPr>
            <p:nvPr/>
          </p:nvSpPr>
          <p:spPr bwMode="auto">
            <a:xfrm flipH="1">
              <a:off x="7069138" y="2435225"/>
              <a:ext cx="180975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6" name="Freeform 138"/>
            <p:cNvSpPr>
              <a:spLocks/>
            </p:cNvSpPr>
            <p:nvPr/>
          </p:nvSpPr>
          <p:spPr bwMode="auto">
            <a:xfrm rot="-4825493">
              <a:off x="8565357" y="2848768"/>
              <a:ext cx="222250" cy="487363"/>
            </a:xfrm>
            <a:custGeom>
              <a:avLst/>
              <a:gdLst>
                <a:gd name="T0" fmla="*/ 0 w 140"/>
                <a:gd name="T1" fmla="*/ 0 h 288"/>
                <a:gd name="T2" fmla="*/ 120967500 w 140"/>
                <a:gd name="T3" fmla="*/ 274909961 h 288"/>
                <a:gd name="T4" fmla="*/ 350302513 w 140"/>
                <a:gd name="T5" fmla="*/ 398046961 h 288"/>
                <a:gd name="T6" fmla="*/ 108365925 w 140"/>
                <a:gd name="T7" fmla="*/ 549821614 h 288"/>
                <a:gd name="T8" fmla="*/ 0 w 140"/>
                <a:gd name="T9" fmla="*/ 824731576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0"/>
                <a:gd name="T16" fmla="*/ 0 h 288"/>
                <a:gd name="T17" fmla="*/ 140 w 140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0" h="288">
                  <a:moveTo>
                    <a:pt x="0" y="0"/>
                  </a:moveTo>
                  <a:cubicBezTo>
                    <a:pt x="16" y="36"/>
                    <a:pt x="25" y="73"/>
                    <a:pt x="48" y="96"/>
                  </a:cubicBezTo>
                  <a:cubicBezTo>
                    <a:pt x="71" y="119"/>
                    <a:pt x="140" y="123"/>
                    <a:pt x="139" y="139"/>
                  </a:cubicBezTo>
                  <a:cubicBezTo>
                    <a:pt x="138" y="155"/>
                    <a:pt x="66" y="167"/>
                    <a:pt x="43" y="192"/>
                  </a:cubicBezTo>
                  <a:cubicBezTo>
                    <a:pt x="20" y="217"/>
                    <a:pt x="9" y="268"/>
                    <a:pt x="0" y="288"/>
                  </a:cubicBezTo>
                </a:path>
              </a:pathLst>
            </a:cu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37" name="Text Box 149"/>
            <p:cNvSpPr txBox="1">
              <a:spLocks noChangeArrowheads="1"/>
            </p:cNvSpPr>
            <p:nvPr/>
          </p:nvSpPr>
          <p:spPr bwMode="auto">
            <a:xfrm rot="120000">
              <a:off x="6278563" y="3222625"/>
              <a:ext cx="10160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e</a:t>
              </a:r>
              <a:r>
                <a:rPr lang="en-US" sz="1400" baseline="30000">
                  <a:solidFill>
                    <a:schemeClr val="accent2"/>
                  </a:solidFill>
                  <a:latin typeface="Arial Narrow" charset="0"/>
                </a:rPr>
                <a:t>+</a:t>
              </a: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 main linac</a:t>
              </a:r>
            </a:p>
          </p:txBody>
        </p:sp>
        <p:sp>
          <p:nvSpPr>
            <p:cNvPr id="138" name="Text Box 150"/>
            <p:cNvSpPr txBox="1">
              <a:spLocks noChangeArrowheads="1"/>
            </p:cNvSpPr>
            <p:nvPr/>
          </p:nvSpPr>
          <p:spPr bwMode="auto">
            <a:xfrm rot="-120000">
              <a:off x="601663" y="3238500"/>
              <a:ext cx="35687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e</a:t>
              </a:r>
              <a:r>
                <a:rPr lang="en-US" sz="1400" baseline="30000">
                  <a:solidFill>
                    <a:schemeClr val="accent2"/>
                  </a:solidFill>
                  <a:latin typeface="Arial Narrow" charset="0"/>
                </a:rPr>
                <a:t>-</a:t>
              </a: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 main linac , 12 GHz, 100 MV/m, 21.1 km</a:t>
              </a:r>
            </a:p>
          </p:txBody>
        </p:sp>
        <p:sp>
          <p:nvSpPr>
            <p:cNvPr id="139" name="Text Box 151"/>
            <p:cNvSpPr txBox="1">
              <a:spLocks noChangeArrowheads="1"/>
            </p:cNvSpPr>
            <p:nvPr/>
          </p:nvSpPr>
          <p:spPr bwMode="auto">
            <a:xfrm rot="120000">
              <a:off x="8507413" y="2732088"/>
              <a:ext cx="466725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BC2</a:t>
              </a:r>
            </a:p>
          </p:txBody>
        </p:sp>
        <p:sp>
          <p:nvSpPr>
            <p:cNvPr id="140" name="Text Box 152"/>
            <p:cNvSpPr txBox="1">
              <a:spLocks noChangeArrowheads="1"/>
            </p:cNvSpPr>
            <p:nvPr/>
          </p:nvSpPr>
          <p:spPr bwMode="auto">
            <a:xfrm rot="-120000">
              <a:off x="328613" y="2705100"/>
              <a:ext cx="466725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BC2</a:t>
              </a:r>
            </a:p>
          </p:txBody>
        </p:sp>
        <p:sp>
          <p:nvSpPr>
            <p:cNvPr id="141" name="Text Box 153"/>
            <p:cNvSpPr txBox="1">
              <a:spLocks noChangeArrowheads="1"/>
            </p:cNvSpPr>
            <p:nvPr/>
          </p:nvSpPr>
          <p:spPr bwMode="auto">
            <a:xfrm>
              <a:off x="4381500" y="5227638"/>
              <a:ext cx="466725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BC1</a:t>
              </a:r>
            </a:p>
          </p:txBody>
        </p:sp>
        <p:sp>
          <p:nvSpPr>
            <p:cNvPr id="142" name="Text Box 154"/>
            <p:cNvSpPr txBox="1">
              <a:spLocks noChangeArrowheads="1"/>
            </p:cNvSpPr>
            <p:nvPr/>
          </p:nvSpPr>
          <p:spPr bwMode="auto">
            <a:xfrm>
              <a:off x="4716463" y="5653088"/>
              <a:ext cx="572695" cy="75585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dirty="0" err="1">
                  <a:solidFill>
                    <a:schemeClr val="accent2"/>
                  </a:solidFill>
                  <a:latin typeface="Arial Narrow" charset="0"/>
                </a:rPr>
                <a:t>e</a:t>
              </a:r>
              <a:r>
                <a:rPr lang="en-US" sz="1400" baseline="30000" dirty="0">
                  <a:solidFill>
                    <a:schemeClr val="accent2"/>
                  </a:solidFill>
                  <a:latin typeface="Arial Narrow" charset="0"/>
                </a:rPr>
                <a:t>+</a:t>
              </a: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 </a:t>
              </a:r>
              <a:br>
                <a:rPr lang="en-US" sz="1400" dirty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DR</a:t>
              </a:r>
              <a: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  <a:t/>
              </a:r>
              <a:b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  <a:t>493m</a:t>
              </a:r>
              <a:endParaRPr lang="en-US" sz="1400" dirty="0">
                <a:solidFill>
                  <a:schemeClr val="accent2"/>
                </a:solidFill>
                <a:latin typeface="Arial Narrow" charset="0"/>
              </a:endParaRPr>
            </a:p>
          </p:txBody>
        </p:sp>
        <p:sp>
          <p:nvSpPr>
            <p:cNvPr id="143" name="Text Box 155"/>
            <p:cNvSpPr txBox="1">
              <a:spLocks noChangeArrowheads="1"/>
            </p:cNvSpPr>
            <p:nvPr/>
          </p:nvSpPr>
          <p:spPr bwMode="auto">
            <a:xfrm>
              <a:off x="3948113" y="5562599"/>
              <a:ext cx="572695" cy="75585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dirty="0" err="1">
                  <a:solidFill>
                    <a:schemeClr val="accent2"/>
                  </a:solidFill>
                  <a:latin typeface="Arial Narrow" charset="0"/>
                </a:rPr>
                <a:t>e</a:t>
              </a:r>
              <a:r>
                <a:rPr lang="en-US" sz="1400" baseline="30000" dirty="0">
                  <a:solidFill>
                    <a:schemeClr val="accent2"/>
                  </a:solidFill>
                  <a:latin typeface="Arial Narrow" charset="0"/>
                </a:rPr>
                <a:t>-</a:t>
              </a: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 </a:t>
              </a:r>
              <a:br>
                <a:rPr lang="en-US" sz="1400" dirty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DR</a:t>
              </a:r>
              <a: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  <a:t/>
              </a:r>
              <a:b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  <a:t>493m</a:t>
              </a:r>
              <a:endParaRPr lang="en-US" sz="1400" dirty="0">
                <a:solidFill>
                  <a:schemeClr val="accent2"/>
                </a:solidFill>
                <a:latin typeface="Arial Narrow" charset="0"/>
              </a:endParaRPr>
            </a:p>
          </p:txBody>
        </p:sp>
        <p:sp>
          <p:nvSpPr>
            <p:cNvPr id="144" name="Text Box 156"/>
            <p:cNvSpPr txBox="1">
              <a:spLocks noChangeArrowheads="1"/>
            </p:cNvSpPr>
            <p:nvPr/>
          </p:nvSpPr>
          <p:spPr bwMode="auto">
            <a:xfrm>
              <a:off x="4654550" y="4506913"/>
              <a:ext cx="1163652" cy="54565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booster </a:t>
              </a:r>
              <a:r>
                <a:rPr lang="en-US" sz="1400" dirty="0" err="1">
                  <a:solidFill>
                    <a:schemeClr val="accent2"/>
                  </a:solidFill>
                  <a:latin typeface="Arial Narrow" charset="0"/>
                </a:rPr>
                <a:t>linac</a:t>
              </a: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, </a:t>
              </a:r>
              <a:br>
                <a:rPr lang="en-US" sz="1400" dirty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9 GeV</a:t>
              </a:r>
            </a:p>
          </p:txBody>
        </p:sp>
        <p:sp>
          <p:nvSpPr>
            <p:cNvPr id="145" name="Text Box 157"/>
            <p:cNvSpPr txBox="1">
              <a:spLocks noChangeArrowheads="1"/>
            </p:cNvSpPr>
            <p:nvPr/>
          </p:nvSpPr>
          <p:spPr bwMode="auto">
            <a:xfrm rot="120000">
              <a:off x="6159500" y="2190750"/>
              <a:ext cx="2282825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decelerator, 24 sectors of 878 m</a:t>
              </a:r>
            </a:p>
          </p:txBody>
        </p:sp>
        <p:sp>
          <p:nvSpPr>
            <p:cNvPr id="146" name="Text Box 158"/>
            <p:cNvSpPr txBox="1">
              <a:spLocks noChangeArrowheads="1"/>
            </p:cNvSpPr>
            <p:nvPr/>
          </p:nvSpPr>
          <p:spPr bwMode="auto">
            <a:xfrm>
              <a:off x="4038600" y="3133724"/>
              <a:ext cx="1090613" cy="34895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>
                  <a:solidFill>
                    <a:schemeClr val="accent2"/>
                  </a:solidFill>
                  <a:latin typeface="Arial Narrow" charset="0"/>
                </a:rPr>
                <a:t>IP</a:t>
              </a:r>
            </a:p>
          </p:txBody>
        </p:sp>
        <p:sp>
          <p:nvSpPr>
            <p:cNvPr id="147" name="Text Box 159"/>
            <p:cNvSpPr txBox="1">
              <a:spLocks noChangeArrowheads="1"/>
            </p:cNvSpPr>
            <p:nvPr/>
          </p:nvSpPr>
          <p:spPr bwMode="auto">
            <a:xfrm rot="120000">
              <a:off x="4724400" y="2584450"/>
              <a:ext cx="704850" cy="51752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BDS</a:t>
              </a:r>
            </a:p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2.75 km</a:t>
              </a:r>
            </a:p>
          </p:txBody>
        </p:sp>
        <p:sp>
          <p:nvSpPr>
            <p:cNvPr id="148" name="Text Box 160"/>
            <p:cNvSpPr txBox="1">
              <a:spLocks noChangeArrowheads="1"/>
            </p:cNvSpPr>
            <p:nvPr/>
          </p:nvSpPr>
          <p:spPr bwMode="auto">
            <a:xfrm rot="-120000">
              <a:off x="3744913" y="2581275"/>
              <a:ext cx="704850" cy="51752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BDS</a:t>
              </a:r>
            </a:p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2.75 km</a:t>
              </a:r>
            </a:p>
          </p:txBody>
        </p:sp>
        <p:sp>
          <p:nvSpPr>
            <p:cNvPr id="149" name="Line 161"/>
            <p:cNvSpPr>
              <a:spLocks noChangeShapeType="1"/>
            </p:cNvSpPr>
            <p:nvPr/>
          </p:nvSpPr>
          <p:spPr bwMode="auto">
            <a:xfrm flipH="1">
              <a:off x="120650" y="3722688"/>
              <a:ext cx="2138363" cy="31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lg" len="lg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50" name="Line 162"/>
            <p:cNvSpPr>
              <a:spLocks noChangeShapeType="1"/>
            </p:cNvSpPr>
            <p:nvPr/>
          </p:nvSpPr>
          <p:spPr bwMode="auto">
            <a:xfrm flipH="1">
              <a:off x="111125" y="3243263"/>
              <a:ext cx="7938" cy="5461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51" name="Line 163"/>
            <p:cNvSpPr>
              <a:spLocks noChangeShapeType="1"/>
            </p:cNvSpPr>
            <p:nvPr/>
          </p:nvSpPr>
          <p:spPr bwMode="auto">
            <a:xfrm flipV="1">
              <a:off x="5073650" y="3698875"/>
              <a:ext cx="4013200" cy="285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lg" len="lg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52" name="Line 164"/>
            <p:cNvSpPr>
              <a:spLocks noChangeShapeType="1"/>
            </p:cNvSpPr>
            <p:nvPr/>
          </p:nvSpPr>
          <p:spPr bwMode="auto">
            <a:xfrm>
              <a:off x="4208463" y="3724275"/>
              <a:ext cx="847725" cy="7938"/>
            </a:xfrm>
            <a:prstGeom prst="line">
              <a:avLst/>
            </a:prstGeom>
            <a:noFill/>
            <a:ln w="12700" cap="rnd">
              <a:solidFill>
                <a:srgbClr val="C0C0C0"/>
              </a:solidFill>
              <a:prstDash val="sysDot"/>
              <a:round/>
              <a:headEnd/>
              <a:tailEnd type="none" w="lg" len="lg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53" name="Text Box 165"/>
            <p:cNvSpPr txBox="1">
              <a:spLocks noChangeArrowheads="1"/>
            </p:cNvSpPr>
            <p:nvPr/>
          </p:nvSpPr>
          <p:spPr bwMode="auto">
            <a:xfrm>
              <a:off x="2182813" y="3573463"/>
              <a:ext cx="1049337" cy="3365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>
                  <a:solidFill>
                    <a:schemeClr val="accent2"/>
                  </a:solidFill>
                  <a:latin typeface="Arial Narrow" charset="0"/>
                </a:rPr>
                <a:t>48.4 km</a:t>
              </a:r>
            </a:p>
          </p:txBody>
        </p:sp>
        <p:sp>
          <p:nvSpPr>
            <p:cNvPr id="154" name="Line 166"/>
            <p:cNvSpPr>
              <a:spLocks noChangeShapeType="1"/>
            </p:cNvSpPr>
            <p:nvPr/>
          </p:nvSpPr>
          <p:spPr bwMode="auto">
            <a:xfrm flipH="1">
              <a:off x="3100388" y="3733800"/>
              <a:ext cx="1100137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155" name="Group 157"/>
            <p:cNvGrpSpPr>
              <a:grpSpLocks/>
            </p:cNvGrpSpPr>
            <p:nvPr/>
          </p:nvGrpSpPr>
          <p:grpSpPr bwMode="auto">
            <a:xfrm>
              <a:off x="4764089" y="160343"/>
              <a:ext cx="4076701" cy="2087564"/>
              <a:chOff x="3037" y="109"/>
              <a:chExt cx="2568" cy="1315"/>
            </a:xfrm>
          </p:grpSpPr>
          <p:sp>
            <p:nvSpPr>
              <p:cNvPr id="191" name="Rectangle 168"/>
              <p:cNvSpPr>
                <a:spLocks noChangeArrowheads="1"/>
              </p:cNvSpPr>
              <p:nvPr/>
            </p:nvSpPr>
            <p:spPr bwMode="auto">
              <a:xfrm>
                <a:off x="3953" y="436"/>
                <a:ext cx="1585" cy="344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drive beam accelerator</a:t>
                </a:r>
                <a:b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</a:b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2.38 GeV, 1.0 GHz  </a:t>
                </a:r>
              </a:p>
            </p:txBody>
          </p:sp>
          <p:sp>
            <p:nvSpPr>
              <p:cNvPr id="192" name="Text Box 169"/>
              <p:cNvSpPr txBox="1">
                <a:spLocks noChangeArrowheads="1"/>
              </p:cNvSpPr>
              <p:nvPr/>
            </p:nvSpPr>
            <p:spPr bwMode="auto">
              <a:xfrm flipH="1">
                <a:off x="3037" y="282"/>
                <a:ext cx="848" cy="64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hangingPunct="0"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combiner rings   </a:t>
                </a:r>
                <a:b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</a:br>
                <a:r>
                  <a:rPr lang="en-US" sz="1000">
                    <a:solidFill>
                      <a:schemeClr val="accent2"/>
                    </a:solidFill>
                    <a:latin typeface="Arial Narrow" charset="0"/>
                  </a:rPr>
                  <a:t>Circumferences    </a:t>
                </a:r>
                <a:br>
                  <a:rPr lang="en-US" sz="1000">
                    <a:solidFill>
                      <a:schemeClr val="accent2"/>
                    </a:solidFill>
                    <a:latin typeface="Arial Narrow" charset="0"/>
                  </a:rPr>
                </a:br>
                <a:r>
                  <a:rPr lang="en-US" sz="1000">
                    <a:solidFill>
                      <a:srgbClr val="000066"/>
                    </a:solidFill>
                    <a:latin typeface="Arial Narrow" charset="0"/>
                  </a:rPr>
                  <a:t>delay loop 72.4 m</a:t>
                </a:r>
                <a:br>
                  <a:rPr lang="en-US" sz="1000">
                    <a:solidFill>
                      <a:srgbClr val="000066"/>
                    </a:solidFill>
                    <a:latin typeface="Arial Narrow" charset="0"/>
                  </a:rPr>
                </a:br>
                <a:r>
                  <a:rPr lang="en-US" sz="1000">
                    <a:solidFill>
                      <a:srgbClr val="000066"/>
                    </a:solidFill>
                    <a:latin typeface="Arial Narrow" charset="0"/>
                  </a:rPr>
                  <a:t>CR1 144.8 m</a:t>
                </a:r>
                <a:br>
                  <a:rPr lang="en-US" sz="1000">
                    <a:solidFill>
                      <a:srgbClr val="000066"/>
                    </a:solidFill>
                    <a:latin typeface="Arial Narrow" charset="0"/>
                  </a:rPr>
                </a:br>
                <a:r>
                  <a:rPr lang="en-US" sz="1000">
                    <a:solidFill>
                      <a:srgbClr val="000066"/>
                    </a:solidFill>
                    <a:latin typeface="Arial Narrow" charset="0"/>
                  </a:rPr>
                  <a:t>CR2 434.3 m</a:t>
                </a:r>
              </a:p>
            </p:txBody>
          </p:sp>
          <p:sp>
            <p:nvSpPr>
              <p:cNvPr id="193" name="Oval 195"/>
              <p:cNvSpPr>
                <a:spLocks noChangeAspect="1" noChangeArrowheads="1"/>
              </p:cNvSpPr>
              <p:nvPr/>
            </p:nvSpPr>
            <p:spPr bwMode="auto">
              <a:xfrm>
                <a:off x="3165" y="917"/>
                <a:ext cx="471" cy="471"/>
              </a:xfrm>
              <a:prstGeom prst="ellips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94" name="Line 171"/>
              <p:cNvSpPr>
                <a:spLocks noChangeShapeType="1"/>
              </p:cNvSpPr>
              <p:nvPr/>
            </p:nvSpPr>
            <p:spPr bwMode="auto">
              <a:xfrm flipV="1">
                <a:off x="3165" y="1136"/>
                <a:ext cx="6" cy="235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" name="Freeform 197"/>
              <p:cNvSpPr>
                <a:spLocks/>
              </p:cNvSpPr>
              <p:nvPr/>
            </p:nvSpPr>
            <p:spPr bwMode="auto">
              <a:xfrm flipH="1">
                <a:off x="3733" y="924"/>
                <a:ext cx="140" cy="288"/>
              </a:xfrm>
              <a:custGeom>
                <a:avLst/>
                <a:gdLst>
                  <a:gd name="T0" fmla="*/ 0 w 140"/>
                  <a:gd name="T1" fmla="*/ 0 h 288"/>
                  <a:gd name="T2" fmla="*/ 48 w 140"/>
                  <a:gd name="T3" fmla="*/ 96 h 288"/>
                  <a:gd name="T4" fmla="*/ 139 w 140"/>
                  <a:gd name="T5" fmla="*/ 139 h 288"/>
                  <a:gd name="T6" fmla="*/ 43 w 140"/>
                  <a:gd name="T7" fmla="*/ 192 h 288"/>
                  <a:gd name="T8" fmla="*/ 0 w 140"/>
                  <a:gd name="T9" fmla="*/ 288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0"/>
                  <a:gd name="T16" fmla="*/ 0 h 288"/>
                  <a:gd name="T17" fmla="*/ 140 w 140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0" h="288">
                    <a:moveTo>
                      <a:pt x="0" y="0"/>
                    </a:moveTo>
                    <a:cubicBezTo>
                      <a:pt x="16" y="36"/>
                      <a:pt x="25" y="73"/>
                      <a:pt x="48" y="96"/>
                    </a:cubicBezTo>
                    <a:cubicBezTo>
                      <a:pt x="71" y="119"/>
                      <a:pt x="140" y="123"/>
                      <a:pt x="139" y="139"/>
                    </a:cubicBezTo>
                    <a:cubicBezTo>
                      <a:pt x="138" y="155"/>
                      <a:pt x="66" y="167"/>
                      <a:pt x="43" y="192"/>
                    </a:cubicBezTo>
                    <a:cubicBezTo>
                      <a:pt x="20" y="217"/>
                      <a:pt x="9" y="268"/>
                      <a:pt x="0" y="288"/>
                    </a:cubicBezTo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96" name="Line 173"/>
              <p:cNvSpPr>
                <a:spLocks noChangeShapeType="1"/>
              </p:cNvSpPr>
              <p:nvPr/>
            </p:nvSpPr>
            <p:spPr bwMode="auto">
              <a:xfrm rot="5220903" flipH="1" flipV="1">
                <a:off x="3558" y="977"/>
                <a:ext cx="615" cy="33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7" name="Line 174"/>
              <p:cNvSpPr>
                <a:spLocks noChangeShapeType="1"/>
              </p:cNvSpPr>
              <p:nvPr/>
            </p:nvSpPr>
            <p:spPr bwMode="auto">
              <a:xfrm flipH="1">
                <a:off x="3629" y="1127"/>
                <a:ext cx="6" cy="177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98" name="Group 175"/>
              <p:cNvGrpSpPr>
                <a:grpSpLocks/>
              </p:cNvGrpSpPr>
              <p:nvPr/>
            </p:nvGrpSpPr>
            <p:grpSpPr bwMode="auto">
              <a:xfrm>
                <a:off x="3596" y="1188"/>
                <a:ext cx="299" cy="236"/>
                <a:chOff x="3396" y="680"/>
                <a:chExt cx="299" cy="236"/>
              </a:xfrm>
            </p:grpSpPr>
            <p:sp>
              <p:nvSpPr>
                <p:cNvPr id="211" name="Oval 176"/>
                <p:cNvSpPr>
                  <a:spLocks noChangeAspect="1" noChangeArrowheads="1"/>
                </p:cNvSpPr>
                <p:nvPr/>
              </p:nvSpPr>
              <p:spPr bwMode="auto">
                <a:xfrm>
                  <a:off x="3428" y="680"/>
                  <a:ext cx="236" cy="236"/>
                </a:xfrm>
                <a:prstGeom prst="ellips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212" name="Text Box 177"/>
                <p:cNvSpPr txBox="1">
                  <a:spLocks noChangeArrowheads="1"/>
                </p:cNvSpPr>
                <p:nvPr/>
              </p:nvSpPr>
              <p:spPr bwMode="auto">
                <a:xfrm>
                  <a:off x="3396" y="690"/>
                  <a:ext cx="299" cy="19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r>
                    <a:rPr lang="en-US" sz="1400">
                      <a:solidFill>
                        <a:schemeClr val="accent2"/>
                      </a:solidFill>
                      <a:latin typeface="Arial Narrow" charset="0"/>
                    </a:rPr>
                    <a:t>CR1</a:t>
                  </a:r>
                </a:p>
              </p:txBody>
            </p:sp>
          </p:grpSp>
          <p:sp>
            <p:nvSpPr>
              <p:cNvPr id="199" name="Text Box 178"/>
              <p:cNvSpPr txBox="1">
                <a:spLocks noChangeArrowheads="1"/>
              </p:cNvSpPr>
              <p:nvPr/>
            </p:nvSpPr>
            <p:spPr bwMode="auto">
              <a:xfrm>
                <a:off x="3259" y="1033"/>
                <a:ext cx="312" cy="20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CR2</a:t>
                </a:r>
              </a:p>
            </p:txBody>
          </p:sp>
          <p:sp>
            <p:nvSpPr>
              <p:cNvPr id="200" name="Text Box 179"/>
              <p:cNvSpPr txBox="1">
                <a:spLocks noChangeArrowheads="1"/>
              </p:cNvSpPr>
              <p:nvPr/>
            </p:nvSpPr>
            <p:spPr bwMode="auto">
              <a:xfrm>
                <a:off x="3877" y="901"/>
                <a:ext cx="372" cy="34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Delay</a:t>
                </a:r>
                <a:b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</a:b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loop</a:t>
                </a:r>
              </a:p>
            </p:txBody>
          </p:sp>
          <p:sp>
            <p:nvSpPr>
              <p:cNvPr id="201" name="AutoShape 180"/>
              <p:cNvSpPr>
                <a:spLocks noChangeArrowheads="1"/>
              </p:cNvSpPr>
              <p:nvPr/>
            </p:nvSpPr>
            <p:spPr bwMode="auto">
              <a:xfrm flipV="1">
                <a:off x="4100" y="177"/>
                <a:ext cx="192" cy="144"/>
              </a:xfrm>
              <a:prstGeom prst="triangle">
                <a:avLst>
                  <a:gd name="adj" fmla="val 50000"/>
                </a:avLst>
              </a:prstGeom>
              <a:solidFill>
                <a:srgbClr val="FFFF66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02" name="Line 181"/>
              <p:cNvSpPr>
                <a:spLocks noChangeShapeType="1"/>
              </p:cNvSpPr>
              <p:nvPr/>
            </p:nvSpPr>
            <p:spPr bwMode="auto">
              <a:xfrm>
                <a:off x="4196" y="321"/>
                <a:ext cx="0" cy="117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3" name="AutoShape 182"/>
              <p:cNvSpPr>
                <a:spLocks noChangeArrowheads="1"/>
              </p:cNvSpPr>
              <p:nvPr/>
            </p:nvSpPr>
            <p:spPr bwMode="auto">
              <a:xfrm flipV="1">
                <a:off x="4337" y="174"/>
                <a:ext cx="192" cy="144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04" name="Line 183"/>
              <p:cNvSpPr>
                <a:spLocks noChangeShapeType="1"/>
              </p:cNvSpPr>
              <p:nvPr/>
            </p:nvSpPr>
            <p:spPr bwMode="auto">
              <a:xfrm>
                <a:off x="4433" y="318"/>
                <a:ext cx="0" cy="117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5" name="AutoShape 184"/>
              <p:cNvSpPr>
                <a:spLocks noChangeArrowheads="1"/>
              </p:cNvSpPr>
              <p:nvPr/>
            </p:nvSpPr>
            <p:spPr bwMode="auto">
              <a:xfrm flipV="1">
                <a:off x="4574" y="171"/>
                <a:ext cx="192" cy="144"/>
              </a:xfrm>
              <a:prstGeom prst="triangle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rgbClr val="969696"/>
                </a:solidFill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206" name="Line 185"/>
              <p:cNvSpPr>
                <a:spLocks noChangeShapeType="1"/>
              </p:cNvSpPr>
              <p:nvPr/>
            </p:nvSpPr>
            <p:spPr bwMode="auto">
              <a:xfrm>
                <a:off x="4670" y="315"/>
                <a:ext cx="0" cy="117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" name="Text Box 186"/>
              <p:cNvSpPr txBox="1">
                <a:spLocks noChangeArrowheads="1"/>
              </p:cNvSpPr>
              <p:nvPr/>
            </p:nvSpPr>
            <p:spPr bwMode="auto">
              <a:xfrm flipH="1">
                <a:off x="4812" y="109"/>
                <a:ext cx="793" cy="34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326 klystrons</a:t>
                </a:r>
                <a:b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</a:b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33 MW, 139 </a:t>
                </a:r>
                <a:r>
                  <a:rPr lang="en-US" sz="1400">
                    <a:solidFill>
                      <a:schemeClr val="accent2"/>
                    </a:solidFill>
                    <a:latin typeface="Symbol" charset="2"/>
                  </a:rPr>
                  <a:t>m</a:t>
                </a: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s</a:t>
                </a:r>
              </a:p>
            </p:txBody>
          </p:sp>
          <p:sp>
            <p:nvSpPr>
              <p:cNvPr id="208" name="Line 187"/>
              <p:cNvSpPr>
                <a:spLocks noChangeShapeType="1"/>
              </p:cNvSpPr>
              <p:nvPr/>
            </p:nvSpPr>
            <p:spPr bwMode="auto">
              <a:xfrm>
                <a:off x="3946" y="801"/>
                <a:ext cx="16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9" name="Text Box 188"/>
              <p:cNvSpPr txBox="1">
                <a:spLocks noChangeArrowheads="1"/>
              </p:cNvSpPr>
              <p:nvPr/>
            </p:nvSpPr>
            <p:spPr bwMode="auto">
              <a:xfrm>
                <a:off x="4637" y="778"/>
                <a:ext cx="31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400">
                    <a:solidFill>
                      <a:schemeClr val="accent2"/>
                    </a:solidFill>
                    <a:latin typeface="Arial Narrow" charset="0"/>
                  </a:rPr>
                  <a:t>1 km</a:t>
                </a:r>
              </a:p>
            </p:txBody>
          </p:sp>
          <p:sp>
            <p:nvSpPr>
              <p:cNvPr id="210" name="Arc 189"/>
              <p:cNvSpPr>
                <a:spLocks/>
              </p:cNvSpPr>
              <p:nvPr/>
            </p:nvSpPr>
            <p:spPr bwMode="auto">
              <a:xfrm flipH="1">
                <a:off x="3864" y="600"/>
                <a:ext cx="96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156" name="Text Box 190"/>
            <p:cNvSpPr txBox="1">
              <a:spLocks noChangeArrowheads="1"/>
            </p:cNvSpPr>
            <p:nvPr/>
          </p:nvSpPr>
          <p:spPr bwMode="auto">
            <a:xfrm>
              <a:off x="4241800" y="1647825"/>
              <a:ext cx="495115" cy="31789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CR2</a:t>
              </a:r>
            </a:p>
          </p:txBody>
        </p:sp>
        <p:sp>
          <p:nvSpPr>
            <p:cNvPr id="157" name="Text Box 191"/>
            <p:cNvSpPr txBox="1">
              <a:spLocks noChangeArrowheads="1"/>
            </p:cNvSpPr>
            <p:nvPr/>
          </p:nvSpPr>
          <p:spPr bwMode="auto">
            <a:xfrm>
              <a:off x="3232150" y="1438275"/>
              <a:ext cx="590450" cy="54565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Delay</a:t>
              </a:r>
              <a:br>
                <a:rPr lang="en-US" sz="140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loop</a:t>
              </a:r>
            </a:p>
          </p:txBody>
        </p:sp>
        <p:sp>
          <p:nvSpPr>
            <p:cNvPr id="158" name="Rectangle 160"/>
            <p:cNvSpPr>
              <a:spLocks noChangeArrowheads="1"/>
            </p:cNvSpPr>
            <p:nvPr/>
          </p:nvSpPr>
          <p:spPr bwMode="auto">
            <a:xfrm>
              <a:off x="1076325" y="681038"/>
              <a:ext cx="2516188" cy="545658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drive beam accelerator</a:t>
              </a:r>
              <a:br>
                <a:rPr lang="en-US" sz="140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2.38 GeV, 1.0 GHz  </a:t>
              </a:r>
            </a:p>
          </p:txBody>
        </p:sp>
        <p:sp>
          <p:nvSpPr>
            <p:cNvPr id="159" name="AutoShape 193"/>
            <p:cNvSpPr>
              <a:spLocks noChangeArrowheads="1"/>
            </p:cNvSpPr>
            <p:nvPr/>
          </p:nvSpPr>
          <p:spPr bwMode="auto">
            <a:xfrm flipV="1">
              <a:off x="2357438" y="260350"/>
              <a:ext cx="304800" cy="228600"/>
            </a:xfrm>
            <a:prstGeom prst="triangle">
              <a:avLst>
                <a:gd name="adj" fmla="val 50000"/>
              </a:avLst>
            </a:prstGeom>
            <a:solidFill>
              <a:srgbClr val="FFFF66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60" name="Line 194"/>
            <p:cNvSpPr>
              <a:spLocks noChangeShapeType="1"/>
            </p:cNvSpPr>
            <p:nvPr/>
          </p:nvSpPr>
          <p:spPr bwMode="auto">
            <a:xfrm>
              <a:off x="2509838" y="488950"/>
              <a:ext cx="0" cy="185738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1" name="AutoShape 195"/>
            <p:cNvSpPr>
              <a:spLocks noChangeArrowheads="1"/>
            </p:cNvSpPr>
            <p:nvPr/>
          </p:nvSpPr>
          <p:spPr bwMode="auto">
            <a:xfrm flipV="1">
              <a:off x="2733675" y="255588"/>
              <a:ext cx="304800" cy="228600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62" name="Line 196"/>
            <p:cNvSpPr>
              <a:spLocks noChangeShapeType="1"/>
            </p:cNvSpPr>
            <p:nvPr/>
          </p:nvSpPr>
          <p:spPr bwMode="auto">
            <a:xfrm>
              <a:off x="2886075" y="484188"/>
              <a:ext cx="0" cy="18573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3" name="AutoShape 197"/>
            <p:cNvSpPr>
              <a:spLocks noChangeArrowheads="1"/>
            </p:cNvSpPr>
            <p:nvPr/>
          </p:nvSpPr>
          <p:spPr bwMode="auto">
            <a:xfrm flipV="1">
              <a:off x="3109913" y="250825"/>
              <a:ext cx="304800" cy="228600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64" name="Line 198"/>
            <p:cNvSpPr>
              <a:spLocks noChangeShapeType="1"/>
            </p:cNvSpPr>
            <p:nvPr/>
          </p:nvSpPr>
          <p:spPr bwMode="auto">
            <a:xfrm>
              <a:off x="3262313" y="479425"/>
              <a:ext cx="0" cy="185738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5" name="Text Box 199"/>
            <p:cNvSpPr txBox="1">
              <a:spLocks noChangeArrowheads="1"/>
            </p:cNvSpPr>
            <p:nvPr/>
          </p:nvSpPr>
          <p:spPr bwMode="auto">
            <a:xfrm flipH="1">
              <a:off x="1135063" y="164844"/>
              <a:ext cx="1258273" cy="54565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326 klystrons</a:t>
              </a:r>
              <a:br>
                <a:rPr lang="en-US" sz="140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33 MW, 139 </a:t>
              </a:r>
              <a:r>
                <a:rPr lang="en-US" sz="1400">
                  <a:solidFill>
                    <a:schemeClr val="accent2"/>
                  </a:solidFill>
                  <a:latin typeface="Symbol" charset="2"/>
                </a:rPr>
                <a:t>m</a:t>
              </a: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s</a:t>
              </a:r>
            </a:p>
          </p:txBody>
        </p:sp>
        <p:sp>
          <p:nvSpPr>
            <p:cNvPr id="166" name="Line 200"/>
            <p:cNvSpPr>
              <a:spLocks noChangeShapeType="1"/>
            </p:cNvSpPr>
            <p:nvPr/>
          </p:nvSpPr>
          <p:spPr bwMode="auto">
            <a:xfrm>
              <a:off x="1065213" y="1260475"/>
              <a:ext cx="25606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7" name="Text Box 201"/>
            <p:cNvSpPr txBox="1">
              <a:spLocks noChangeArrowheads="1"/>
            </p:cNvSpPr>
            <p:nvPr/>
          </p:nvSpPr>
          <p:spPr bwMode="auto">
            <a:xfrm>
              <a:off x="2162175" y="1223963"/>
              <a:ext cx="5016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1 km</a:t>
              </a:r>
            </a:p>
          </p:txBody>
        </p:sp>
        <p:grpSp>
          <p:nvGrpSpPr>
            <p:cNvPr id="168" name="Group 202"/>
            <p:cNvGrpSpPr>
              <a:grpSpLocks/>
            </p:cNvGrpSpPr>
            <p:nvPr/>
          </p:nvGrpSpPr>
          <p:grpSpPr bwMode="auto">
            <a:xfrm flipH="1">
              <a:off x="3597273" y="941389"/>
              <a:ext cx="1262064" cy="1308101"/>
              <a:chOff x="724" y="607"/>
              <a:chExt cx="795" cy="824"/>
            </a:xfrm>
          </p:grpSpPr>
          <p:grpSp>
            <p:nvGrpSpPr>
              <p:cNvPr id="182" name="Group 203"/>
              <p:cNvGrpSpPr>
                <a:grpSpLocks/>
              </p:cNvGrpSpPr>
              <p:nvPr/>
            </p:nvGrpSpPr>
            <p:grpSpPr bwMode="auto">
              <a:xfrm>
                <a:off x="1155" y="1195"/>
                <a:ext cx="299" cy="236"/>
                <a:chOff x="3396" y="680"/>
                <a:chExt cx="299" cy="236"/>
              </a:xfrm>
            </p:grpSpPr>
            <p:sp>
              <p:nvSpPr>
                <p:cNvPr id="189" name="Oval 204"/>
                <p:cNvSpPr>
                  <a:spLocks noChangeAspect="1" noChangeArrowheads="1"/>
                </p:cNvSpPr>
                <p:nvPr/>
              </p:nvSpPr>
              <p:spPr bwMode="auto">
                <a:xfrm>
                  <a:off x="3428" y="680"/>
                  <a:ext cx="236" cy="236"/>
                </a:xfrm>
                <a:prstGeom prst="ellips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190" name="Text Box 205"/>
                <p:cNvSpPr txBox="1">
                  <a:spLocks noChangeArrowheads="1"/>
                </p:cNvSpPr>
                <p:nvPr/>
              </p:nvSpPr>
              <p:spPr bwMode="auto">
                <a:xfrm>
                  <a:off x="3396" y="690"/>
                  <a:ext cx="299" cy="192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r>
                    <a:rPr lang="en-US" sz="1400">
                      <a:solidFill>
                        <a:schemeClr val="accent2"/>
                      </a:solidFill>
                      <a:latin typeface="Arial Narrow" charset="0"/>
                    </a:rPr>
                    <a:t>CR1</a:t>
                  </a:r>
                </a:p>
              </p:txBody>
            </p:sp>
          </p:grpSp>
          <p:sp>
            <p:nvSpPr>
              <p:cNvPr id="183" name="Oval 206"/>
              <p:cNvSpPr>
                <a:spLocks noChangeAspect="1" noChangeArrowheads="1"/>
              </p:cNvSpPr>
              <p:nvPr/>
            </p:nvSpPr>
            <p:spPr bwMode="auto">
              <a:xfrm>
                <a:off x="724" y="924"/>
                <a:ext cx="471" cy="471"/>
              </a:xfrm>
              <a:prstGeom prst="ellips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84" name="Line 207"/>
              <p:cNvSpPr>
                <a:spLocks noChangeShapeType="1"/>
              </p:cNvSpPr>
              <p:nvPr/>
            </p:nvSpPr>
            <p:spPr bwMode="auto">
              <a:xfrm flipV="1">
                <a:off x="724" y="1143"/>
                <a:ext cx="6" cy="235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5" name="Freeform 208"/>
              <p:cNvSpPr>
                <a:spLocks/>
              </p:cNvSpPr>
              <p:nvPr/>
            </p:nvSpPr>
            <p:spPr bwMode="auto">
              <a:xfrm flipH="1">
                <a:off x="1292" y="931"/>
                <a:ext cx="140" cy="288"/>
              </a:xfrm>
              <a:custGeom>
                <a:avLst/>
                <a:gdLst>
                  <a:gd name="T0" fmla="*/ 0 w 140"/>
                  <a:gd name="T1" fmla="*/ 0 h 288"/>
                  <a:gd name="T2" fmla="*/ 48 w 140"/>
                  <a:gd name="T3" fmla="*/ 96 h 288"/>
                  <a:gd name="T4" fmla="*/ 139 w 140"/>
                  <a:gd name="T5" fmla="*/ 139 h 288"/>
                  <a:gd name="T6" fmla="*/ 43 w 140"/>
                  <a:gd name="T7" fmla="*/ 192 h 288"/>
                  <a:gd name="T8" fmla="*/ 0 w 140"/>
                  <a:gd name="T9" fmla="*/ 288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0"/>
                  <a:gd name="T16" fmla="*/ 0 h 288"/>
                  <a:gd name="T17" fmla="*/ 140 w 140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0" h="288">
                    <a:moveTo>
                      <a:pt x="0" y="0"/>
                    </a:moveTo>
                    <a:cubicBezTo>
                      <a:pt x="16" y="36"/>
                      <a:pt x="25" y="73"/>
                      <a:pt x="48" y="96"/>
                    </a:cubicBezTo>
                    <a:cubicBezTo>
                      <a:pt x="71" y="119"/>
                      <a:pt x="140" y="123"/>
                      <a:pt x="139" y="139"/>
                    </a:cubicBezTo>
                    <a:cubicBezTo>
                      <a:pt x="138" y="155"/>
                      <a:pt x="66" y="167"/>
                      <a:pt x="43" y="192"/>
                    </a:cubicBezTo>
                    <a:cubicBezTo>
                      <a:pt x="20" y="217"/>
                      <a:pt x="9" y="268"/>
                      <a:pt x="0" y="288"/>
                    </a:cubicBezTo>
                  </a:path>
                </a:pathLst>
              </a:cu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86" name="Line 209"/>
              <p:cNvSpPr>
                <a:spLocks noChangeShapeType="1"/>
              </p:cNvSpPr>
              <p:nvPr/>
            </p:nvSpPr>
            <p:spPr bwMode="auto">
              <a:xfrm rot="5220903" flipH="1" flipV="1">
                <a:off x="1117" y="984"/>
                <a:ext cx="615" cy="33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7" name="Line 210"/>
              <p:cNvSpPr>
                <a:spLocks noChangeShapeType="1"/>
              </p:cNvSpPr>
              <p:nvPr/>
            </p:nvSpPr>
            <p:spPr bwMode="auto">
              <a:xfrm flipH="1">
                <a:off x="1188" y="1134"/>
                <a:ext cx="6" cy="177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8" name="Arc 211"/>
              <p:cNvSpPr>
                <a:spLocks/>
              </p:cNvSpPr>
              <p:nvPr/>
            </p:nvSpPr>
            <p:spPr bwMode="auto">
              <a:xfrm flipH="1">
                <a:off x="1423" y="607"/>
                <a:ext cx="96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169" name="Text Box 212"/>
            <p:cNvSpPr txBox="1">
              <a:spLocks noChangeArrowheads="1"/>
            </p:cNvSpPr>
            <p:nvPr/>
          </p:nvSpPr>
          <p:spPr bwMode="auto">
            <a:xfrm rot="-120000">
              <a:off x="123825" y="3273425"/>
              <a:ext cx="479425" cy="36512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TA</a:t>
              </a:r>
            </a:p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00">
                  <a:solidFill>
                    <a:schemeClr val="accent2"/>
                  </a:solidFill>
                  <a:latin typeface="Arial Narrow" charset="0"/>
                </a:rPr>
                <a:t>R=120m</a:t>
              </a:r>
            </a:p>
          </p:txBody>
        </p:sp>
        <p:sp>
          <p:nvSpPr>
            <p:cNvPr id="170" name="Text Box 213"/>
            <p:cNvSpPr txBox="1">
              <a:spLocks noChangeArrowheads="1"/>
            </p:cNvSpPr>
            <p:nvPr/>
          </p:nvSpPr>
          <p:spPr bwMode="auto">
            <a:xfrm>
              <a:off x="8564563" y="3279775"/>
              <a:ext cx="479425" cy="36512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accent2"/>
                  </a:solidFill>
                  <a:latin typeface="Arial Narrow" charset="0"/>
                </a:rPr>
                <a:t>TA</a:t>
              </a:r>
            </a:p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00">
                  <a:solidFill>
                    <a:schemeClr val="accent2"/>
                  </a:solidFill>
                  <a:latin typeface="Arial Narrow" charset="0"/>
                </a:rPr>
                <a:t>R=120m</a:t>
              </a:r>
            </a:p>
          </p:txBody>
        </p:sp>
        <p:sp>
          <p:nvSpPr>
            <p:cNvPr id="171" name="Line 214"/>
            <p:cNvSpPr>
              <a:spLocks noChangeShapeType="1"/>
            </p:cNvSpPr>
            <p:nvPr/>
          </p:nvSpPr>
          <p:spPr bwMode="auto">
            <a:xfrm>
              <a:off x="349250" y="3238500"/>
              <a:ext cx="449263" cy="79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2" name="Text Box 215"/>
            <p:cNvSpPr txBox="1">
              <a:spLocks noChangeArrowheads="1"/>
            </p:cNvSpPr>
            <p:nvPr/>
          </p:nvSpPr>
          <p:spPr bwMode="auto">
            <a:xfrm>
              <a:off x="331788" y="3095625"/>
              <a:ext cx="479425" cy="1524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 anchor="ctr" anchorCtr="1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00">
                  <a:solidFill>
                    <a:schemeClr val="accent2"/>
                  </a:solidFill>
                  <a:latin typeface="Arial Narrow" charset="0"/>
                </a:rPr>
                <a:t>245m</a:t>
              </a:r>
            </a:p>
          </p:txBody>
        </p:sp>
        <p:sp>
          <p:nvSpPr>
            <p:cNvPr id="173" name="Line 216"/>
            <p:cNvSpPr>
              <a:spLocks noChangeShapeType="1"/>
            </p:cNvSpPr>
            <p:nvPr/>
          </p:nvSpPr>
          <p:spPr bwMode="auto">
            <a:xfrm flipH="1">
              <a:off x="9078913" y="3209925"/>
              <a:ext cx="7937" cy="5461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4" name="Line 217"/>
            <p:cNvSpPr>
              <a:spLocks noChangeShapeType="1"/>
            </p:cNvSpPr>
            <p:nvPr/>
          </p:nvSpPr>
          <p:spPr bwMode="auto">
            <a:xfrm>
              <a:off x="8428038" y="3259138"/>
              <a:ext cx="449262" cy="79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5" name="Text Box 218"/>
            <p:cNvSpPr txBox="1">
              <a:spLocks noChangeArrowheads="1"/>
            </p:cNvSpPr>
            <p:nvPr/>
          </p:nvSpPr>
          <p:spPr bwMode="auto">
            <a:xfrm>
              <a:off x="8405813" y="3125788"/>
              <a:ext cx="479425" cy="1524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 anchor="ctr" anchorCtr="1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00">
                  <a:solidFill>
                    <a:schemeClr val="accent2"/>
                  </a:solidFill>
                  <a:latin typeface="Arial Narrow" charset="0"/>
                </a:rPr>
                <a:t>245m</a:t>
              </a:r>
            </a:p>
          </p:txBody>
        </p:sp>
        <p:sp>
          <p:nvSpPr>
            <p:cNvPr id="176" name="AutoShape 219"/>
            <p:cNvSpPr>
              <a:spLocks noChangeArrowheads="1"/>
            </p:cNvSpPr>
            <p:nvPr/>
          </p:nvSpPr>
          <p:spPr bwMode="auto">
            <a:xfrm rot="-5400000">
              <a:off x="5076825" y="5802313"/>
              <a:ext cx="914400" cy="4572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77" name="Text Box 220"/>
            <p:cNvSpPr txBox="1">
              <a:spLocks noChangeArrowheads="1"/>
            </p:cNvSpPr>
            <p:nvPr/>
          </p:nvSpPr>
          <p:spPr bwMode="auto">
            <a:xfrm>
              <a:off x="5265738" y="5630863"/>
              <a:ext cx="572695" cy="75585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dirty="0" err="1">
                  <a:solidFill>
                    <a:schemeClr val="accent2"/>
                  </a:solidFill>
                  <a:latin typeface="Arial Narrow" charset="0"/>
                </a:rPr>
                <a:t>e</a:t>
              </a:r>
              <a:r>
                <a:rPr lang="en-US" sz="1400" baseline="30000" dirty="0">
                  <a:solidFill>
                    <a:schemeClr val="accent2"/>
                  </a:solidFill>
                  <a:latin typeface="Arial Narrow" charset="0"/>
                </a:rPr>
                <a:t>+</a:t>
              </a: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 </a:t>
              </a:r>
              <a:br>
                <a:rPr lang="en-US" sz="1400" dirty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PDR</a:t>
              </a:r>
              <a:br>
                <a:rPr lang="en-US" sz="1400" dirty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  <a:t>398m</a:t>
              </a:r>
              <a:endParaRPr lang="en-US" sz="1400" dirty="0">
                <a:solidFill>
                  <a:schemeClr val="accent2"/>
                </a:solidFill>
                <a:latin typeface="Arial Narrow" charset="0"/>
              </a:endParaRPr>
            </a:p>
          </p:txBody>
        </p:sp>
        <p:sp>
          <p:nvSpPr>
            <p:cNvPr id="178" name="Line 221"/>
            <p:cNvSpPr>
              <a:spLocks noChangeShapeType="1"/>
            </p:cNvSpPr>
            <p:nvPr/>
          </p:nvSpPr>
          <p:spPr bwMode="auto">
            <a:xfrm flipH="1">
              <a:off x="5227638" y="5859463"/>
              <a:ext cx="76200" cy="34925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9" name="AutoShape 222"/>
            <p:cNvSpPr>
              <a:spLocks noChangeArrowheads="1"/>
            </p:cNvSpPr>
            <p:nvPr/>
          </p:nvSpPr>
          <p:spPr bwMode="auto">
            <a:xfrm rot="-5400000">
              <a:off x="3217863" y="5791200"/>
              <a:ext cx="914400" cy="457200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80" name="Text Box 223"/>
            <p:cNvSpPr txBox="1">
              <a:spLocks noChangeArrowheads="1"/>
            </p:cNvSpPr>
            <p:nvPr/>
          </p:nvSpPr>
          <p:spPr bwMode="auto">
            <a:xfrm>
              <a:off x="3398838" y="5554663"/>
              <a:ext cx="572695" cy="75585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dirty="0" err="1">
                  <a:solidFill>
                    <a:schemeClr val="accent2"/>
                  </a:solidFill>
                  <a:latin typeface="Arial Narrow" charset="0"/>
                </a:rPr>
                <a:t>e</a:t>
              </a:r>
              <a:r>
                <a:rPr lang="en-US" sz="1400" baseline="30000" dirty="0">
                  <a:solidFill>
                    <a:schemeClr val="accent2"/>
                  </a:solidFill>
                  <a:latin typeface="Arial Narrow" charset="0"/>
                </a:rPr>
                <a:t>-</a:t>
              </a: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 </a:t>
              </a:r>
              <a:br>
                <a:rPr lang="en-US" sz="1400" dirty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>
                  <a:solidFill>
                    <a:schemeClr val="accent2"/>
                  </a:solidFill>
                  <a:latin typeface="Arial Narrow" charset="0"/>
                </a:rPr>
                <a:t>PDR</a:t>
              </a:r>
              <a:br>
                <a:rPr lang="en-US" sz="1400" dirty="0">
                  <a:solidFill>
                    <a:schemeClr val="accent2"/>
                  </a:solidFill>
                  <a:latin typeface="Arial Narrow" charset="0"/>
                </a:rPr>
              </a:br>
              <a:r>
                <a:rPr lang="en-US" sz="1400" dirty="0" smtClean="0">
                  <a:solidFill>
                    <a:schemeClr val="accent2"/>
                  </a:solidFill>
                  <a:latin typeface="Arial Narrow" charset="0"/>
                </a:rPr>
                <a:t>398m</a:t>
              </a:r>
              <a:endParaRPr lang="en-US" sz="1400" dirty="0">
                <a:solidFill>
                  <a:schemeClr val="accent2"/>
                </a:solidFill>
                <a:latin typeface="Arial Narrow" charset="0"/>
              </a:endParaRPr>
            </a:p>
          </p:txBody>
        </p:sp>
        <p:sp>
          <p:nvSpPr>
            <p:cNvPr id="181" name="Line 224"/>
            <p:cNvSpPr>
              <a:spLocks noChangeShapeType="1"/>
            </p:cNvSpPr>
            <p:nvPr/>
          </p:nvSpPr>
          <p:spPr bwMode="auto">
            <a:xfrm>
              <a:off x="3903663" y="5859463"/>
              <a:ext cx="88900" cy="34925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5" grpId="0" autoUpdateAnimBg="0"/>
      <p:bldP spid="23552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1058" name="Group 2"/>
          <p:cNvGraphicFramePr>
            <a:graphicFrameLocks noGrp="1"/>
          </p:cNvGraphicFramePr>
          <p:nvPr/>
        </p:nvGraphicFramePr>
        <p:xfrm>
          <a:off x="1892300" y="1330325"/>
          <a:ext cx="6286500" cy="5516564"/>
        </p:xfrm>
        <a:graphic>
          <a:graphicData uri="http://schemas.openxmlformats.org/drawingml/2006/table">
            <a:tbl>
              <a:tblPr/>
              <a:tblGrid>
                <a:gridCol w="4121150"/>
                <a:gridCol w="216535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Center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-of-mass energy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3 TeV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Peak Luminosity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6·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34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 cm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-2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 s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-1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Peak luminosity (in 1% of energy)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2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·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34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 cm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-2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 s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-1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Repetition rate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50 Hz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Loaded accelerating gradient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100 MV/m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Main linac RF frequency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12 GHz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Overall two-linac length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41.7 km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Bunch charge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  <a:cs typeface="Arial" charset="0"/>
                        </a:rPr>
                        <a:t>3.7·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10</a:t>
                      </a:r>
                      <a:r>
                        <a:rPr kumimoji="0" lang="en-GB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9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Batang" pitchFamily="18" charset="-127"/>
                      </a:endParaRP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Beam pulse length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156 ns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Average current in pulse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1 A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Hor./vert. normalized emittance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660 / 20 nm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rad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Batang" pitchFamily="18" charset="-127"/>
                      </a:endParaRP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Hor./vert. IP beam size before pinch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45 / ~1 nm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Total site length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48.4 km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Total power consumption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pitchFamily="18" charset="-127"/>
                        </a:rPr>
                        <a:t>390 MW</a:t>
                      </a:r>
                    </a:p>
                  </a:txBody>
                  <a:tcPr marL="100794" marR="100794" marT="50397" marB="5039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1105" name="Rectangle 49"/>
          <p:cNvSpPr>
            <a:spLocks noChangeArrowheads="1"/>
          </p:cNvSpPr>
          <p:nvPr/>
        </p:nvSpPr>
        <p:spPr bwMode="auto">
          <a:xfrm>
            <a:off x="2398713" y="6837363"/>
            <a:ext cx="1549400" cy="344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00794" tIns="50397" rIns="100794" bIns="50397">
            <a:spAutoFit/>
          </a:bodyPr>
          <a:lstStyle/>
          <a:p>
            <a:pPr defTabSz="1008063" hangingPunct="1">
              <a:lnSpc>
                <a:spcPct val="120000"/>
              </a:lnSpc>
              <a:spcBef>
                <a:spcPct val="0"/>
              </a:spcBef>
              <a:spcAft>
                <a:spcPct val="60000"/>
              </a:spcAft>
              <a:buClr>
                <a:srgbClr val="FF9933"/>
              </a:buClr>
              <a:buSzTx/>
              <a:buFont typeface="Wingdings" pitchFamily="2" charset="2"/>
              <a:buNone/>
              <a:defRPr/>
            </a:pPr>
            <a:r>
              <a:rPr lang="en-US" sz="1300" dirty="0">
                <a:solidFill>
                  <a:srgbClr val="00187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Provisional values</a:t>
            </a:r>
          </a:p>
        </p:txBody>
      </p:sp>
      <p:sp>
        <p:nvSpPr>
          <p:cNvPr id="44082" name="Rectangle 50"/>
          <p:cNvSpPr>
            <a:spLocks noChangeArrowheads="1"/>
          </p:cNvSpPr>
          <p:nvPr/>
        </p:nvSpPr>
        <p:spPr bwMode="auto">
          <a:xfrm>
            <a:off x="2378075" y="155575"/>
            <a:ext cx="67087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7200"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US" sz="4000" dirty="0" smtClean="0">
                <a:solidFill>
                  <a:srgbClr val="0000FF"/>
                </a:solidFill>
              </a:rPr>
              <a:t>CLIC </a:t>
            </a:r>
            <a:r>
              <a:rPr lang="en-US" sz="4000" dirty="0">
                <a:solidFill>
                  <a:srgbClr val="0000FF"/>
                </a:solidFill>
              </a:rPr>
              <a:t>main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CLIC scheme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76325"/>
            <a:ext cx="9772650" cy="2554288"/>
          </a:xfrm>
        </p:spPr>
        <p:txBody>
          <a:bodyPr/>
          <a:lstStyle/>
          <a:p>
            <a:pPr eaLnBrk="1"/>
            <a:r>
              <a:rPr lang="en-US" sz="2400" dirty="0" smtClean="0">
                <a:solidFill>
                  <a:srgbClr val="FF0000"/>
                </a:solidFill>
              </a:rPr>
              <a:t>Very high gradients</a:t>
            </a:r>
            <a:r>
              <a:rPr lang="en-US" sz="2400" dirty="0" smtClean="0"/>
              <a:t> possible with NC accelerating structures at high RF</a:t>
            </a:r>
            <a:r>
              <a:rPr lang="en-US" sz="2400" dirty="0" smtClean="0">
                <a:cs typeface="Times New Roman" pitchFamily="18" charset="0"/>
              </a:rPr>
              <a:t> </a:t>
            </a:r>
            <a:r>
              <a:rPr lang="en-US" sz="2400" dirty="0" smtClean="0"/>
              <a:t>frequencies (</a:t>
            </a:r>
            <a:r>
              <a:rPr lang="en-US" sz="2400" dirty="0" smtClean="0">
                <a:solidFill>
                  <a:srgbClr val="FF0000"/>
                </a:solidFill>
              </a:rPr>
              <a:t>30 GHz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sz="2400" dirty="0" smtClean="0">
                <a:solidFill>
                  <a:srgbClr val="FF0000"/>
                </a:solidFill>
              </a:rPr>
              <a:t> 12 GHz</a:t>
            </a:r>
            <a:r>
              <a:rPr lang="en-US" sz="2400" dirty="0" smtClean="0"/>
              <a:t>) and short RF pulses (~100 ns)</a:t>
            </a:r>
          </a:p>
          <a:p>
            <a:pPr eaLnBrk="1"/>
            <a:r>
              <a:rPr lang="en-US" sz="2400" dirty="0" smtClean="0"/>
              <a:t>Extract required high RF power from an </a:t>
            </a:r>
            <a:r>
              <a:rPr lang="en-US" sz="2400" dirty="0" smtClean="0">
                <a:solidFill>
                  <a:srgbClr val="FF0000"/>
                </a:solidFill>
              </a:rPr>
              <a:t>intense</a:t>
            </a:r>
            <a:r>
              <a:rPr lang="en-US" sz="2400" dirty="0" smtClean="0"/>
              <a:t> e- “</a:t>
            </a:r>
            <a:r>
              <a:rPr lang="en-US" sz="2400" dirty="0" smtClean="0">
                <a:solidFill>
                  <a:srgbClr val="FF0000"/>
                </a:solidFill>
              </a:rPr>
              <a:t>drive beam</a:t>
            </a:r>
            <a:r>
              <a:rPr lang="en-US" sz="2400" dirty="0" smtClean="0"/>
              <a:t>”</a:t>
            </a:r>
          </a:p>
          <a:p>
            <a:pPr eaLnBrk="1"/>
            <a:r>
              <a:rPr lang="en-US" sz="2400" dirty="0" smtClean="0"/>
              <a:t>Generate </a:t>
            </a:r>
            <a:r>
              <a:rPr lang="en-US" sz="2400" dirty="0" smtClean="0">
                <a:solidFill>
                  <a:srgbClr val="FF0000"/>
                </a:solidFill>
              </a:rPr>
              <a:t>efficiently</a:t>
            </a:r>
            <a:r>
              <a:rPr lang="en-US" sz="2400" dirty="0" smtClean="0"/>
              <a:t> long beam pulse and </a:t>
            </a:r>
            <a:br>
              <a:rPr lang="en-US" sz="2400" dirty="0" smtClean="0"/>
            </a:br>
            <a:r>
              <a:rPr lang="en-US" sz="2400" dirty="0" smtClean="0"/>
              <a:t>compress it (in power + frequency)</a:t>
            </a:r>
          </a:p>
        </p:txBody>
      </p:sp>
      <p:grpSp>
        <p:nvGrpSpPr>
          <p:cNvPr id="45060" name="Group 4"/>
          <p:cNvGrpSpPr>
            <a:grpSpLocks/>
          </p:cNvGrpSpPr>
          <p:nvPr/>
        </p:nvGrpSpPr>
        <p:grpSpPr bwMode="auto">
          <a:xfrm>
            <a:off x="485775" y="3722688"/>
            <a:ext cx="9020175" cy="3497262"/>
            <a:chOff x="299" y="2021"/>
            <a:chExt cx="5682" cy="2203"/>
          </a:xfrm>
        </p:grpSpPr>
        <p:grpSp>
          <p:nvGrpSpPr>
            <p:cNvPr id="45061" name="Group 5"/>
            <p:cNvGrpSpPr>
              <a:grpSpLocks/>
            </p:cNvGrpSpPr>
            <p:nvPr/>
          </p:nvGrpSpPr>
          <p:grpSpPr bwMode="auto">
            <a:xfrm>
              <a:off x="2001" y="2811"/>
              <a:ext cx="1600" cy="575"/>
              <a:chOff x="1770" y="2017"/>
              <a:chExt cx="1519" cy="518"/>
            </a:xfrm>
          </p:grpSpPr>
          <p:sp>
            <p:nvSpPr>
              <p:cNvPr id="45089" name="Rectangle 6"/>
              <p:cNvSpPr>
                <a:spLocks noChangeArrowheads="1"/>
              </p:cNvSpPr>
              <p:nvPr/>
            </p:nvSpPr>
            <p:spPr bwMode="auto">
              <a:xfrm>
                <a:off x="1770" y="2158"/>
                <a:ext cx="501" cy="116"/>
              </a:xfrm>
              <a:prstGeom prst="rect">
                <a:avLst/>
              </a:prstGeom>
              <a:solidFill>
                <a:schemeClr val="folHlink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5090" name="AutoShape 7"/>
              <p:cNvSpPr>
                <a:spLocks noChangeArrowheads="1"/>
              </p:cNvSpPr>
              <p:nvPr/>
            </p:nvSpPr>
            <p:spPr bwMode="auto">
              <a:xfrm>
                <a:off x="2151" y="2017"/>
                <a:ext cx="587" cy="518"/>
              </a:xfrm>
              <a:prstGeom prst="roundRect">
                <a:avLst>
                  <a:gd name="adj" fmla="val 2551"/>
                </a:avLst>
              </a:prstGeom>
              <a:solidFill>
                <a:schemeClr val="folHlink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Harsh4" dir="b"/>
              </a:scene3d>
              <a:sp3d extrusionH="887400" prstMaterial="legacyMetal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5091" name="AutoShape 8"/>
              <p:cNvSpPr>
                <a:spLocks noChangeArrowheads="1"/>
              </p:cNvSpPr>
              <p:nvPr/>
            </p:nvSpPr>
            <p:spPr bwMode="auto">
              <a:xfrm>
                <a:off x="2794" y="2097"/>
                <a:ext cx="495" cy="235"/>
              </a:xfrm>
              <a:prstGeom prst="rightArrow">
                <a:avLst>
                  <a:gd name="adj1" fmla="val 50000"/>
                  <a:gd name="adj2" fmla="val 52660"/>
                </a:avLst>
              </a:prstGeom>
              <a:solidFill>
                <a:schemeClr val="folHlink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45062" name="Group 9"/>
            <p:cNvGrpSpPr>
              <a:grpSpLocks/>
            </p:cNvGrpSpPr>
            <p:nvPr/>
          </p:nvGrpSpPr>
          <p:grpSpPr bwMode="auto">
            <a:xfrm>
              <a:off x="299" y="2799"/>
              <a:ext cx="1355" cy="509"/>
              <a:chOff x="0" y="1893"/>
              <a:chExt cx="1558" cy="631"/>
            </a:xfrm>
          </p:grpSpPr>
          <p:grpSp>
            <p:nvGrpSpPr>
              <p:cNvPr id="45080" name="Group 10"/>
              <p:cNvGrpSpPr>
                <a:grpSpLocks/>
              </p:cNvGrpSpPr>
              <p:nvPr/>
            </p:nvGrpSpPr>
            <p:grpSpPr bwMode="auto">
              <a:xfrm>
                <a:off x="287" y="1893"/>
                <a:ext cx="1271" cy="261"/>
                <a:chOff x="408" y="2202"/>
                <a:chExt cx="1271" cy="261"/>
              </a:xfrm>
            </p:grpSpPr>
            <p:sp>
              <p:nvSpPr>
                <p:cNvPr id="45087" name="Line 11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fr-FR"/>
                </a:p>
              </p:txBody>
            </p:sp>
            <p:sp>
              <p:nvSpPr>
                <p:cNvPr id="45088" name="Freeform 12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5081" name="Group 13"/>
              <p:cNvGrpSpPr>
                <a:grpSpLocks/>
              </p:cNvGrpSpPr>
              <p:nvPr/>
            </p:nvGrpSpPr>
            <p:grpSpPr bwMode="auto">
              <a:xfrm>
                <a:off x="140" y="2078"/>
                <a:ext cx="1271" cy="261"/>
                <a:chOff x="74" y="3060"/>
                <a:chExt cx="1271" cy="261"/>
              </a:xfrm>
            </p:grpSpPr>
            <p:sp>
              <p:nvSpPr>
                <p:cNvPr id="45085" name="Line 14"/>
                <p:cNvSpPr>
                  <a:spLocks noChangeShapeType="1"/>
                </p:cNvSpPr>
                <p:nvPr/>
              </p:nvSpPr>
              <p:spPr bwMode="auto">
                <a:xfrm>
                  <a:off x="74" y="3321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fr-FR"/>
                </a:p>
              </p:txBody>
            </p:sp>
            <p:sp>
              <p:nvSpPr>
                <p:cNvPr id="45086" name="Freeform 15"/>
                <p:cNvSpPr>
                  <a:spLocks/>
                </p:cNvSpPr>
                <p:nvPr/>
              </p:nvSpPr>
              <p:spPr bwMode="auto">
                <a:xfrm>
                  <a:off x="177" y="3060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5082" name="Group 16"/>
              <p:cNvGrpSpPr>
                <a:grpSpLocks/>
              </p:cNvGrpSpPr>
              <p:nvPr/>
            </p:nvGrpSpPr>
            <p:grpSpPr bwMode="auto">
              <a:xfrm>
                <a:off x="0" y="2263"/>
                <a:ext cx="1271" cy="261"/>
                <a:chOff x="408" y="2202"/>
                <a:chExt cx="1271" cy="261"/>
              </a:xfrm>
            </p:grpSpPr>
            <p:sp>
              <p:nvSpPr>
                <p:cNvPr id="45083" name="Line 17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fr-FR"/>
                </a:p>
              </p:txBody>
            </p:sp>
            <p:sp>
              <p:nvSpPr>
                <p:cNvPr id="45084" name="Freeform 18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45063" name="Group 19"/>
            <p:cNvGrpSpPr>
              <a:grpSpLocks/>
            </p:cNvGrpSpPr>
            <p:nvPr/>
          </p:nvGrpSpPr>
          <p:grpSpPr bwMode="auto">
            <a:xfrm>
              <a:off x="4134" y="2670"/>
              <a:ext cx="1544" cy="602"/>
              <a:chOff x="3700" y="1947"/>
              <a:chExt cx="1779" cy="699"/>
            </a:xfrm>
          </p:grpSpPr>
          <p:sp>
            <p:nvSpPr>
              <p:cNvPr id="45074" name="Line 20"/>
              <p:cNvSpPr>
                <a:spLocks noChangeShapeType="1"/>
              </p:cNvSpPr>
              <p:nvPr/>
            </p:nvSpPr>
            <p:spPr bwMode="auto">
              <a:xfrm>
                <a:off x="3700" y="2646"/>
                <a:ext cx="1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fr-FR"/>
              </a:p>
            </p:txBody>
          </p:sp>
          <p:sp>
            <p:nvSpPr>
              <p:cNvPr id="45075" name="Freeform 21"/>
              <p:cNvSpPr>
                <a:spLocks/>
              </p:cNvSpPr>
              <p:nvPr/>
            </p:nvSpPr>
            <p:spPr bwMode="auto">
              <a:xfrm>
                <a:off x="4149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5076" name="Freeform 22"/>
              <p:cNvSpPr>
                <a:spLocks/>
              </p:cNvSpPr>
              <p:nvPr/>
            </p:nvSpPr>
            <p:spPr bwMode="auto">
              <a:xfrm>
                <a:off x="4429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5077" name="Freeform 23"/>
              <p:cNvSpPr>
                <a:spLocks/>
              </p:cNvSpPr>
              <p:nvPr/>
            </p:nvSpPr>
            <p:spPr bwMode="auto">
              <a:xfrm>
                <a:off x="3865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5078" name="Freeform 24"/>
              <p:cNvSpPr>
                <a:spLocks/>
              </p:cNvSpPr>
              <p:nvPr/>
            </p:nvSpPr>
            <p:spPr bwMode="auto">
              <a:xfrm>
                <a:off x="4735" y="194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5079" name="Freeform 25"/>
              <p:cNvSpPr>
                <a:spLocks/>
              </p:cNvSpPr>
              <p:nvPr/>
            </p:nvSpPr>
            <p:spPr bwMode="auto">
              <a:xfrm>
                <a:off x="5036" y="1956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45064" name="Text Box 26"/>
            <p:cNvSpPr txBox="1">
              <a:spLocks noChangeArrowheads="1"/>
            </p:cNvSpPr>
            <p:nvPr/>
          </p:nvSpPr>
          <p:spPr bwMode="auto">
            <a:xfrm>
              <a:off x="402" y="3602"/>
              <a:ext cx="986" cy="36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Long RF Pulses</a:t>
              </a:r>
            </a:p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P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</a:rPr>
                <a:t>0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 , </a:t>
              </a:r>
              <a:r>
                <a:rPr lang="en-US" sz="1600">
                  <a:solidFill>
                    <a:schemeClr val="tx1"/>
                  </a:solidFill>
                  <a:latin typeface="Symbol" pitchFamily="18" charset="2"/>
                </a:rPr>
                <a:t>n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</a:rPr>
                <a:t>0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 , </a:t>
              </a:r>
              <a:r>
                <a:rPr lang="en-US" sz="1600">
                  <a:solidFill>
                    <a:schemeClr val="tx1"/>
                  </a:solidFill>
                  <a:latin typeface="Symbol" pitchFamily="18" charset="2"/>
                </a:rPr>
                <a:t>t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</a:rPr>
                <a:t>0</a:t>
              </a:r>
              <a:endParaRPr lang="en-US" sz="160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45065" name="Text Box 27"/>
            <p:cNvSpPr txBox="1">
              <a:spLocks noChangeArrowheads="1"/>
            </p:cNvSpPr>
            <p:nvPr/>
          </p:nvSpPr>
          <p:spPr bwMode="auto">
            <a:xfrm>
              <a:off x="3854" y="3550"/>
              <a:ext cx="2086" cy="67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Short RF Pulses</a:t>
              </a:r>
            </a:p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P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 = P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</a:rPr>
                <a:t>0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 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  <a:sym typeface="Symbol" pitchFamily="18" charset="2"/>
                </a:rPr>
                <a:t> N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  <a:sym typeface="Symbol" pitchFamily="18" charset="2"/>
                </a:rPr>
                <a:t>1</a:t>
              </a:r>
              <a:endParaRPr lang="en-US" sz="1600">
                <a:solidFill>
                  <a:schemeClr val="tx1"/>
                </a:solidFill>
                <a:latin typeface="Comic Sans MS" pitchFamily="66" charset="0"/>
              </a:endParaRPr>
            </a:p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Symbol" pitchFamily="18" charset="2"/>
                </a:rPr>
                <a:t>t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  = </a:t>
              </a:r>
              <a:r>
                <a:rPr lang="en-US" sz="1600">
                  <a:solidFill>
                    <a:schemeClr val="tx1"/>
                  </a:solidFill>
                  <a:latin typeface="Symbol" pitchFamily="18" charset="2"/>
                </a:rPr>
                <a:t>t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</a:rPr>
                <a:t>0 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/ 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  <a:sym typeface="Symbol" pitchFamily="18" charset="2"/>
                </a:rPr>
                <a:t>N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  <a:sym typeface="Symbol" pitchFamily="18" charset="2"/>
                </a:rPr>
                <a:t>2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 </a:t>
              </a:r>
            </a:p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Symbol" pitchFamily="18" charset="2"/>
                </a:rPr>
                <a:t>n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 =  </a:t>
              </a:r>
              <a:r>
                <a:rPr lang="en-US" sz="1600">
                  <a:solidFill>
                    <a:schemeClr val="tx1"/>
                  </a:solidFill>
                  <a:latin typeface="Symbol" pitchFamily="18" charset="2"/>
                </a:rPr>
                <a:t>n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</a:rPr>
                <a:t>0 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  <a:sym typeface="Symbol" pitchFamily="18" charset="2"/>
                </a:rPr>
                <a:t>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</a:rPr>
                <a:t> </a:t>
              </a:r>
              <a:r>
                <a:rPr lang="en-US" sz="1600">
                  <a:solidFill>
                    <a:schemeClr val="tx1"/>
                  </a:solidFill>
                  <a:latin typeface="Comic Sans MS" pitchFamily="66" charset="0"/>
                  <a:sym typeface="Symbol" pitchFamily="18" charset="2"/>
                </a:rPr>
                <a:t>N</a:t>
              </a:r>
              <a:r>
                <a:rPr lang="en-US" sz="1600" baseline="-25000">
                  <a:solidFill>
                    <a:schemeClr val="tx1"/>
                  </a:solidFill>
                  <a:latin typeface="Comic Sans MS" pitchFamily="66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45066" name="Rectangle 28"/>
            <p:cNvSpPr>
              <a:spLocks noChangeArrowheads="1"/>
            </p:cNvSpPr>
            <p:nvPr/>
          </p:nvSpPr>
          <p:spPr bwMode="auto">
            <a:xfrm>
              <a:off x="1907" y="3597"/>
              <a:ext cx="1803" cy="46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b="1">
                  <a:solidFill>
                    <a:srgbClr val="0000FF"/>
                  </a:solidFill>
                  <a:latin typeface="Comic Sans MS" pitchFamily="66" charset="0"/>
                </a:rPr>
                <a:t>Electron beam manipulation</a:t>
              </a:r>
            </a:p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b="1">
                  <a:solidFill>
                    <a:srgbClr val="0000FF"/>
                  </a:solidFill>
                  <a:latin typeface="Comic Sans MS" pitchFamily="66" charset="0"/>
                </a:rPr>
                <a:t>Power compression</a:t>
              </a:r>
            </a:p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b="1">
                  <a:solidFill>
                    <a:srgbClr val="0000FF"/>
                  </a:solidFill>
                  <a:latin typeface="Comic Sans MS" pitchFamily="66" charset="0"/>
                </a:rPr>
                <a:t>Frequency multiplication</a:t>
              </a:r>
            </a:p>
          </p:txBody>
        </p:sp>
        <p:grpSp>
          <p:nvGrpSpPr>
            <p:cNvPr id="45067" name="Group 29"/>
            <p:cNvGrpSpPr>
              <a:grpSpLocks/>
            </p:cNvGrpSpPr>
            <p:nvPr/>
          </p:nvGrpSpPr>
          <p:grpSpPr bwMode="auto">
            <a:xfrm>
              <a:off x="334" y="2021"/>
              <a:ext cx="5647" cy="520"/>
              <a:chOff x="80" y="3954"/>
              <a:chExt cx="5647" cy="520"/>
            </a:xfrm>
          </p:grpSpPr>
          <p:sp>
            <p:nvSpPr>
              <p:cNvPr id="45070" name="Text Box 30"/>
              <p:cNvSpPr txBox="1">
                <a:spLocks noChangeArrowheads="1"/>
              </p:cNvSpPr>
              <p:nvPr/>
            </p:nvSpPr>
            <p:spPr bwMode="auto">
              <a:xfrm>
                <a:off x="80" y="3954"/>
                <a:ext cx="1064" cy="52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600" b="1">
                    <a:solidFill>
                      <a:schemeClr val="tx1"/>
                    </a:solidFill>
                    <a:latin typeface="Comic Sans MS" pitchFamily="66" charset="0"/>
                  </a:rPr>
                  <a:t>Klystrons</a:t>
                </a:r>
              </a:p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600" b="1">
                    <a:solidFill>
                      <a:schemeClr val="tx1"/>
                    </a:solidFill>
                    <a:latin typeface="Comic Sans MS" pitchFamily="66" charset="0"/>
                  </a:rPr>
                  <a:t>Low frequency</a:t>
                </a:r>
              </a:p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600" b="1">
                    <a:solidFill>
                      <a:schemeClr val="tx1"/>
                    </a:solidFill>
                    <a:latin typeface="Comic Sans MS" pitchFamily="66" charset="0"/>
                  </a:rPr>
                  <a:t>High efficiency</a:t>
                </a:r>
              </a:p>
            </p:txBody>
          </p:sp>
          <p:sp>
            <p:nvSpPr>
              <p:cNvPr id="45071" name="Text Box 31"/>
              <p:cNvSpPr txBox="1">
                <a:spLocks noChangeArrowheads="1"/>
              </p:cNvSpPr>
              <p:nvPr/>
            </p:nvSpPr>
            <p:spPr bwMode="auto">
              <a:xfrm>
                <a:off x="3873" y="3954"/>
                <a:ext cx="1854" cy="52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lang="en-US" sz="1600" b="1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600" b="1">
                    <a:solidFill>
                      <a:schemeClr val="tx1"/>
                    </a:solidFill>
                    <a:latin typeface="Comic Sans MS" pitchFamily="66" charset="0"/>
                  </a:rPr>
                  <a:t>Accelerating Structures</a:t>
                </a:r>
              </a:p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600" b="1">
                    <a:solidFill>
                      <a:schemeClr val="tx1"/>
                    </a:solidFill>
                    <a:latin typeface="Comic Sans MS" pitchFamily="66" charset="0"/>
                  </a:rPr>
                  <a:t>High Frequency – High field</a:t>
                </a:r>
              </a:p>
            </p:txBody>
          </p:sp>
          <p:sp>
            <p:nvSpPr>
              <p:cNvPr id="45072" name="Rectangle 32"/>
              <p:cNvSpPr>
                <a:spLocks noChangeArrowheads="1"/>
              </p:cNvSpPr>
              <p:nvPr/>
            </p:nvSpPr>
            <p:spPr bwMode="auto">
              <a:xfrm>
                <a:off x="1245" y="3954"/>
                <a:ext cx="967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 b="1">
                    <a:solidFill>
                      <a:srgbClr val="0000FF"/>
                    </a:solidFill>
                    <a:latin typeface="Comic Sans MS" pitchFamily="66" charset="0"/>
                  </a:rPr>
                  <a:t>Power stored in</a:t>
                </a:r>
              </a:p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 b="1">
                    <a:solidFill>
                      <a:srgbClr val="0000FF"/>
                    </a:solidFill>
                    <a:latin typeface="Comic Sans MS" pitchFamily="66" charset="0"/>
                  </a:rPr>
                  <a:t>electron beam</a:t>
                </a:r>
              </a:p>
            </p:txBody>
          </p:sp>
          <p:sp>
            <p:nvSpPr>
              <p:cNvPr id="45073" name="Rectangle 33"/>
              <p:cNvSpPr>
                <a:spLocks noChangeArrowheads="1"/>
              </p:cNvSpPr>
              <p:nvPr/>
            </p:nvSpPr>
            <p:spPr bwMode="auto">
              <a:xfrm>
                <a:off x="2486" y="3954"/>
                <a:ext cx="1649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 b="1">
                    <a:solidFill>
                      <a:srgbClr val="0000FF"/>
                    </a:solidFill>
                    <a:latin typeface="Comic Sans MS" pitchFamily="66" charset="0"/>
                  </a:rPr>
                  <a:t>Power extracted from beam</a:t>
                </a:r>
              </a:p>
              <a:p>
                <a:pPr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 b="1">
                    <a:solidFill>
                      <a:srgbClr val="0000FF"/>
                    </a:solidFill>
                    <a:latin typeface="Comic Sans MS" pitchFamily="66" charset="0"/>
                  </a:rPr>
                  <a:t>in resonant structures</a:t>
                </a:r>
              </a:p>
            </p:txBody>
          </p:sp>
        </p:grpSp>
        <p:sp>
          <p:nvSpPr>
            <p:cNvPr id="45068" name="Line 34"/>
            <p:cNvSpPr>
              <a:spLocks noChangeShapeType="1"/>
            </p:cNvSpPr>
            <p:nvPr/>
          </p:nvSpPr>
          <p:spPr bwMode="auto">
            <a:xfrm>
              <a:off x="1905" y="2893"/>
              <a:ext cx="0" cy="2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5069" name="Line 35"/>
            <p:cNvSpPr>
              <a:spLocks noChangeShapeType="1"/>
            </p:cNvSpPr>
            <p:nvPr/>
          </p:nvSpPr>
          <p:spPr bwMode="auto">
            <a:xfrm>
              <a:off x="3761" y="2876"/>
              <a:ext cx="0" cy="2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Drive beam generation basics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422400"/>
            <a:ext cx="4564062" cy="4770438"/>
          </a:xfrm>
        </p:spPr>
        <p:txBody>
          <a:bodyPr/>
          <a:lstStyle/>
          <a:p>
            <a:pPr eaLnBrk="1"/>
            <a:r>
              <a:rPr lang="en-US" smtClean="0">
                <a:solidFill>
                  <a:srgbClr val="0000FF"/>
                </a:solidFill>
              </a:rPr>
              <a:t>Efficient acceleration</a:t>
            </a:r>
            <a:endParaRPr lang="en-US" smtClean="0"/>
          </a:p>
          <a:p>
            <a:pPr eaLnBrk="1">
              <a:buFont typeface="StarSymbol" charset="0"/>
              <a:buNone/>
            </a:pP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eaLnBrk="1"/>
            <a:r>
              <a:rPr lang="en-US" smtClean="0">
                <a:solidFill>
                  <a:srgbClr val="0000FF"/>
                </a:solidFill>
              </a:rPr>
              <a:t>Frequency multiplication</a:t>
            </a:r>
          </a:p>
        </p:txBody>
      </p:sp>
      <p:grpSp>
        <p:nvGrpSpPr>
          <p:cNvPr id="46084" name="Group 4"/>
          <p:cNvGrpSpPr>
            <a:grpSpLocks/>
          </p:cNvGrpSpPr>
          <p:nvPr/>
        </p:nvGrpSpPr>
        <p:grpSpPr bwMode="auto">
          <a:xfrm>
            <a:off x="3981450" y="2092325"/>
            <a:ext cx="4586288" cy="1408113"/>
            <a:chOff x="288" y="3120"/>
            <a:chExt cx="3792" cy="1632"/>
          </a:xfrm>
        </p:grpSpPr>
        <p:sp>
          <p:nvSpPr>
            <p:cNvPr id="46093" name="Rectangle 5"/>
            <p:cNvSpPr>
              <a:spLocks noChangeArrowheads="1"/>
            </p:cNvSpPr>
            <p:nvPr/>
          </p:nvSpPr>
          <p:spPr bwMode="auto">
            <a:xfrm>
              <a:off x="816" y="3360"/>
              <a:ext cx="240" cy="528"/>
            </a:xfrm>
            <a:prstGeom prst="rect">
              <a:avLst/>
            </a:prstGeom>
            <a:solidFill>
              <a:srgbClr val="FF1717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4" name="Rectangle 6"/>
            <p:cNvSpPr>
              <a:spLocks noChangeArrowheads="1"/>
            </p:cNvSpPr>
            <p:nvPr/>
          </p:nvSpPr>
          <p:spPr bwMode="auto">
            <a:xfrm>
              <a:off x="768" y="3888"/>
              <a:ext cx="2628" cy="576"/>
            </a:xfrm>
            <a:prstGeom prst="rect">
              <a:avLst/>
            </a:prstGeom>
            <a:gradFill rotWithShape="0">
              <a:gsLst>
                <a:gs pos="0">
                  <a:srgbClr val="FF1717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5" name="Rectangle 7"/>
            <p:cNvSpPr>
              <a:spLocks noChangeArrowheads="1"/>
            </p:cNvSpPr>
            <p:nvPr/>
          </p:nvSpPr>
          <p:spPr bwMode="auto">
            <a:xfrm>
              <a:off x="1008" y="3792"/>
              <a:ext cx="2208" cy="9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6" name="Rectangle 8"/>
            <p:cNvSpPr>
              <a:spLocks noChangeArrowheads="1"/>
            </p:cNvSpPr>
            <p:nvPr/>
          </p:nvSpPr>
          <p:spPr bwMode="auto">
            <a:xfrm>
              <a:off x="100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7" name="Rectangle 9"/>
            <p:cNvSpPr>
              <a:spLocks noChangeArrowheads="1"/>
            </p:cNvSpPr>
            <p:nvPr/>
          </p:nvSpPr>
          <p:spPr bwMode="auto">
            <a:xfrm>
              <a:off x="124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8" name="Rectangle 10"/>
            <p:cNvSpPr>
              <a:spLocks noChangeArrowheads="1"/>
            </p:cNvSpPr>
            <p:nvPr/>
          </p:nvSpPr>
          <p:spPr bwMode="auto">
            <a:xfrm>
              <a:off x="148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9" name="Rectangle 11"/>
            <p:cNvSpPr>
              <a:spLocks noChangeArrowheads="1"/>
            </p:cNvSpPr>
            <p:nvPr/>
          </p:nvSpPr>
          <p:spPr bwMode="auto">
            <a:xfrm>
              <a:off x="172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0" name="Rectangle 12"/>
            <p:cNvSpPr>
              <a:spLocks noChangeArrowheads="1"/>
            </p:cNvSpPr>
            <p:nvPr/>
          </p:nvSpPr>
          <p:spPr bwMode="auto">
            <a:xfrm>
              <a:off x="196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1" name="Rectangle 13"/>
            <p:cNvSpPr>
              <a:spLocks noChangeArrowheads="1"/>
            </p:cNvSpPr>
            <p:nvPr/>
          </p:nvSpPr>
          <p:spPr bwMode="auto">
            <a:xfrm>
              <a:off x="220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2" name="Rectangle 14"/>
            <p:cNvSpPr>
              <a:spLocks noChangeArrowheads="1"/>
            </p:cNvSpPr>
            <p:nvPr/>
          </p:nvSpPr>
          <p:spPr bwMode="auto">
            <a:xfrm>
              <a:off x="244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3" name="Rectangle 15"/>
            <p:cNvSpPr>
              <a:spLocks noChangeArrowheads="1"/>
            </p:cNvSpPr>
            <p:nvPr/>
          </p:nvSpPr>
          <p:spPr bwMode="auto">
            <a:xfrm>
              <a:off x="268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4" name="Rectangle 16"/>
            <p:cNvSpPr>
              <a:spLocks noChangeArrowheads="1"/>
            </p:cNvSpPr>
            <p:nvPr/>
          </p:nvSpPr>
          <p:spPr bwMode="auto">
            <a:xfrm>
              <a:off x="316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5" name="Rectangle 17"/>
            <p:cNvSpPr>
              <a:spLocks noChangeArrowheads="1"/>
            </p:cNvSpPr>
            <p:nvPr/>
          </p:nvSpPr>
          <p:spPr bwMode="auto">
            <a:xfrm>
              <a:off x="292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6106" name="Group 18"/>
            <p:cNvGrpSpPr>
              <a:grpSpLocks/>
            </p:cNvGrpSpPr>
            <p:nvPr/>
          </p:nvGrpSpPr>
          <p:grpSpPr bwMode="auto">
            <a:xfrm flipV="1">
              <a:off x="768" y="4224"/>
              <a:ext cx="2688" cy="294"/>
              <a:chOff x="864" y="4752"/>
              <a:chExt cx="2688" cy="294"/>
            </a:xfrm>
          </p:grpSpPr>
          <p:sp>
            <p:nvSpPr>
              <p:cNvPr id="46133" name="Rectangle 19"/>
              <p:cNvSpPr>
                <a:spLocks noChangeArrowheads="1"/>
              </p:cNvSpPr>
              <p:nvPr/>
            </p:nvSpPr>
            <p:spPr bwMode="auto">
              <a:xfrm>
                <a:off x="864" y="4752"/>
                <a:ext cx="2688" cy="9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34" name="Rectangle 20"/>
              <p:cNvSpPr>
                <a:spLocks noChangeArrowheads="1"/>
              </p:cNvSpPr>
              <p:nvPr/>
            </p:nvSpPr>
            <p:spPr bwMode="auto">
              <a:xfrm>
                <a:off x="86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35" name="Rectangle 21"/>
              <p:cNvSpPr>
                <a:spLocks noChangeArrowheads="1"/>
              </p:cNvSpPr>
              <p:nvPr/>
            </p:nvSpPr>
            <p:spPr bwMode="auto">
              <a:xfrm>
                <a:off x="110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36" name="Rectangle 22"/>
              <p:cNvSpPr>
                <a:spLocks noChangeArrowheads="1"/>
              </p:cNvSpPr>
              <p:nvPr/>
            </p:nvSpPr>
            <p:spPr bwMode="auto">
              <a:xfrm>
                <a:off x="134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37" name="Rectangle 23"/>
              <p:cNvSpPr>
                <a:spLocks noChangeArrowheads="1"/>
              </p:cNvSpPr>
              <p:nvPr/>
            </p:nvSpPr>
            <p:spPr bwMode="auto">
              <a:xfrm>
                <a:off x="158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38" name="Rectangle 24"/>
              <p:cNvSpPr>
                <a:spLocks noChangeArrowheads="1"/>
              </p:cNvSpPr>
              <p:nvPr/>
            </p:nvSpPr>
            <p:spPr bwMode="auto">
              <a:xfrm>
                <a:off x="182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39" name="Rectangle 25"/>
              <p:cNvSpPr>
                <a:spLocks noChangeArrowheads="1"/>
              </p:cNvSpPr>
              <p:nvPr/>
            </p:nvSpPr>
            <p:spPr bwMode="auto">
              <a:xfrm>
                <a:off x="206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40" name="Rectangle 26"/>
              <p:cNvSpPr>
                <a:spLocks noChangeArrowheads="1"/>
              </p:cNvSpPr>
              <p:nvPr/>
            </p:nvSpPr>
            <p:spPr bwMode="auto">
              <a:xfrm>
                <a:off x="230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41" name="Rectangle 27"/>
              <p:cNvSpPr>
                <a:spLocks noChangeArrowheads="1"/>
              </p:cNvSpPr>
              <p:nvPr/>
            </p:nvSpPr>
            <p:spPr bwMode="auto">
              <a:xfrm>
                <a:off x="254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42" name="Rectangle 28"/>
              <p:cNvSpPr>
                <a:spLocks noChangeArrowheads="1"/>
              </p:cNvSpPr>
              <p:nvPr/>
            </p:nvSpPr>
            <p:spPr bwMode="auto">
              <a:xfrm>
                <a:off x="278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43" name="Rectangle 29"/>
              <p:cNvSpPr>
                <a:spLocks noChangeArrowheads="1"/>
              </p:cNvSpPr>
              <p:nvPr/>
            </p:nvSpPr>
            <p:spPr bwMode="auto">
              <a:xfrm>
                <a:off x="350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44" name="Rectangle 30"/>
              <p:cNvSpPr>
                <a:spLocks noChangeArrowheads="1"/>
              </p:cNvSpPr>
              <p:nvPr/>
            </p:nvSpPr>
            <p:spPr bwMode="auto">
              <a:xfrm>
                <a:off x="326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45" name="Rectangle 31"/>
              <p:cNvSpPr>
                <a:spLocks noChangeArrowheads="1"/>
              </p:cNvSpPr>
              <p:nvPr/>
            </p:nvSpPr>
            <p:spPr bwMode="auto">
              <a:xfrm>
                <a:off x="302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6107" name="Rectangle 32"/>
            <p:cNvSpPr>
              <a:spLocks noChangeArrowheads="1"/>
            </p:cNvSpPr>
            <p:nvPr/>
          </p:nvSpPr>
          <p:spPr bwMode="auto">
            <a:xfrm>
              <a:off x="1008" y="3552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8" name="Rectangle 33"/>
            <p:cNvSpPr>
              <a:spLocks noChangeArrowheads="1"/>
            </p:cNvSpPr>
            <p:nvPr/>
          </p:nvSpPr>
          <p:spPr bwMode="auto">
            <a:xfrm>
              <a:off x="100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9" name="Rectangle 34"/>
            <p:cNvSpPr>
              <a:spLocks noChangeArrowheads="1"/>
            </p:cNvSpPr>
            <p:nvPr/>
          </p:nvSpPr>
          <p:spPr bwMode="auto">
            <a:xfrm>
              <a:off x="340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0" name="Rectangle 35"/>
            <p:cNvSpPr>
              <a:spLocks noChangeArrowheads="1"/>
            </p:cNvSpPr>
            <p:nvPr/>
          </p:nvSpPr>
          <p:spPr bwMode="auto">
            <a:xfrm>
              <a:off x="3408" y="360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1" name="Rectangle 36"/>
            <p:cNvSpPr>
              <a:spLocks noChangeArrowheads="1"/>
            </p:cNvSpPr>
            <p:nvPr/>
          </p:nvSpPr>
          <p:spPr bwMode="auto">
            <a:xfrm>
              <a:off x="340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2" name="Rectangle 37"/>
            <p:cNvSpPr>
              <a:spLocks noChangeArrowheads="1"/>
            </p:cNvSpPr>
            <p:nvPr/>
          </p:nvSpPr>
          <p:spPr bwMode="auto">
            <a:xfrm>
              <a:off x="3168" y="3552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3" name="Rectangle 38"/>
            <p:cNvSpPr>
              <a:spLocks noChangeArrowheads="1"/>
            </p:cNvSpPr>
            <p:nvPr/>
          </p:nvSpPr>
          <p:spPr bwMode="auto">
            <a:xfrm>
              <a:off x="316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4" name="Rectangle 39"/>
            <p:cNvSpPr>
              <a:spLocks noChangeArrowheads="1"/>
            </p:cNvSpPr>
            <p:nvPr/>
          </p:nvSpPr>
          <p:spPr bwMode="auto">
            <a:xfrm>
              <a:off x="76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5" name="Rectangle 40"/>
            <p:cNvSpPr>
              <a:spLocks noChangeArrowheads="1"/>
            </p:cNvSpPr>
            <p:nvPr/>
          </p:nvSpPr>
          <p:spPr bwMode="auto">
            <a:xfrm>
              <a:off x="768" y="360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6" name="Rectangle 41"/>
            <p:cNvSpPr>
              <a:spLocks noChangeArrowheads="1"/>
            </p:cNvSpPr>
            <p:nvPr/>
          </p:nvSpPr>
          <p:spPr bwMode="auto">
            <a:xfrm>
              <a:off x="76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7" name="AutoShape 42"/>
            <p:cNvSpPr>
              <a:spLocks noChangeArrowheads="1"/>
            </p:cNvSpPr>
            <p:nvPr/>
          </p:nvSpPr>
          <p:spPr bwMode="auto">
            <a:xfrm>
              <a:off x="816" y="3120"/>
              <a:ext cx="192" cy="19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1717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8" name="AutoShape 43"/>
            <p:cNvSpPr>
              <a:spLocks noChangeArrowheads="1"/>
            </p:cNvSpPr>
            <p:nvPr/>
          </p:nvSpPr>
          <p:spPr bwMode="auto">
            <a:xfrm flipV="1">
              <a:off x="3216" y="3120"/>
              <a:ext cx="192" cy="192"/>
            </a:xfrm>
            <a:prstGeom prst="downArrow">
              <a:avLst>
                <a:gd name="adj1" fmla="val 50000"/>
                <a:gd name="adj2" fmla="val 25000"/>
              </a:avLst>
            </a:prstGeom>
            <a:noFill/>
            <a:ln w="12700">
              <a:solidFill>
                <a:srgbClr val="FF171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9" name="AutoShape 44"/>
            <p:cNvSpPr>
              <a:spLocks noChangeArrowheads="1"/>
            </p:cNvSpPr>
            <p:nvPr/>
          </p:nvSpPr>
          <p:spPr bwMode="auto">
            <a:xfrm>
              <a:off x="288" y="4080"/>
              <a:ext cx="3792" cy="144"/>
            </a:xfrm>
            <a:prstGeom prst="rightArrow">
              <a:avLst>
                <a:gd name="adj1" fmla="val 39287"/>
                <a:gd name="adj2" fmla="val 78756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0000CC"/>
                </a:gs>
              </a:gsLst>
              <a:lin ang="0" scaled="1"/>
            </a:gradFill>
            <a:ln w="9525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0" name="AutoShape 45"/>
            <p:cNvSpPr>
              <a:spLocks noChangeArrowheads="1"/>
            </p:cNvSpPr>
            <p:nvPr/>
          </p:nvSpPr>
          <p:spPr bwMode="auto">
            <a:xfrm>
              <a:off x="134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1" name="AutoShape 46"/>
            <p:cNvSpPr>
              <a:spLocks noChangeArrowheads="1"/>
            </p:cNvSpPr>
            <p:nvPr/>
          </p:nvSpPr>
          <p:spPr bwMode="auto">
            <a:xfrm>
              <a:off x="182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2" name="AutoShape 47"/>
            <p:cNvSpPr>
              <a:spLocks noChangeArrowheads="1"/>
            </p:cNvSpPr>
            <p:nvPr/>
          </p:nvSpPr>
          <p:spPr bwMode="auto">
            <a:xfrm>
              <a:off x="230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3" name="AutoShape 48"/>
            <p:cNvSpPr>
              <a:spLocks noChangeArrowheads="1"/>
            </p:cNvSpPr>
            <p:nvPr/>
          </p:nvSpPr>
          <p:spPr bwMode="auto">
            <a:xfrm>
              <a:off x="278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4" name="Rectangle 49"/>
            <p:cNvSpPr>
              <a:spLocks noChangeArrowheads="1"/>
            </p:cNvSpPr>
            <p:nvPr/>
          </p:nvSpPr>
          <p:spPr bwMode="auto">
            <a:xfrm>
              <a:off x="528" y="4032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5" name="Rectangle 50"/>
            <p:cNvSpPr>
              <a:spLocks noChangeArrowheads="1"/>
            </p:cNvSpPr>
            <p:nvPr/>
          </p:nvSpPr>
          <p:spPr bwMode="auto">
            <a:xfrm>
              <a:off x="528" y="4224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6" name="Rectangle 51"/>
            <p:cNvSpPr>
              <a:spLocks noChangeArrowheads="1"/>
            </p:cNvSpPr>
            <p:nvPr/>
          </p:nvSpPr>
          <p:spPr bwMode="auto">
            <a:xfrm>
              <a:off x="3408" y="4032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27" name="Rectangle 52"/>
            <p:cNvSpPr>
              <a:spLocks noChangeArrowheads="1"/>
            </p:cNvSpPr>
            <p:nvPr/>
          </p:nvSpPr>
          <p:spPr bwMode="auto">
            <a:xfrm>
              <a:off x="3408" y="4224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6128" name="Group 53"/>
            <p:cNvGrpSpPr>
              <a:grpSpLocks/>
            </p:cNvGrpSpPr>
            <p:nvPr/>
          </p:nvGrpSpPr>
          <p:grpSpPr bwMode="auto">
            <a:xfrm>
              <a:off x="1344" y="3552"/>
              <a:ext cx="1536" cy="192"/>
              <a:chOff x="1344" y="3504"/>
              <a:chExt cx="1536" cy="192"/>
            </a:xfrm>
          </p:grpSpPr>
          <p:sp>
            <p:nvSpPr>
              <p:cNvPr id="46129" name="AutoShape 54"/>
              <p:cNvSpPr>
                <a:spLocks noChangeArrowheads="1"/>
              </p:cNvSpPr>
              <p:nvPr/>
            </p:nvSpPr>
            <p:spPr bwMode="auto">
              <a:xfrm flipV="1">
                <a:off x="134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30" name="AutoShape 55"/>
              <p:cNvSpPr>
                <a:spLocks noChangeArrowheads="1"/>
              </p:cNvSpPr>
              <p:nvPr/>
            </p:nvSpPr>
            <p:spPr bwMode="auto">
              <a:xfrm flipV="1">
                <a:off x="182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31" name="AutoShape 56"/>
              <p:cNvSpPr>
                <a:spLocks noChangeArrowheads="1"/>
              </p:cNvSpPr>
              <p:nvPr/>
            </p:nvSpPr>
            <p:spPr bwMode="auto">
              <a:xfrm flipV="1">
                <a:off x="230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32" name="AutoShape 57"/>
              <p:cNvSpPr>
                <a:spLocks noChangeArrowheads="1"/>
              </p:cNvSpPr>
              <p:nvPr/>
            </p:nvSpPr>
            <p:spPr bwMode="auto">
              <a:xfrm flipV="1">
                <a:off x="278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6085" name="Rectangle 58"/>
          <p:cNvSpPr>
            <a:spLocks noChangeArrowheads="1"/>
          </p:cNvSpPr>
          <p:nvPr/>
        </p:nvSpPr>
        <p:spPr bwMode="auto">
          <a:xfrm>
            <a:off x="3859213" y="1690688"/>
            <a:ext cx="1763712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latin typeface="Comic Sans MS" pitchFamily="66" charset="0"/>
              </a:rPr>
              <a:t>RF in</a:t>
            </a:r>
          </a:p>
        </p:txBody>
      </p:sp>
      <p:sp>
        <p:nvSpPr>
          <p:cNvPr id="46086" name="Rectangle 59"/>
          <p:cNvSpPr>
            <a:spLocks noChangeArrowheads="1"/>
          </p:cNvSpPr>
          <p:nvPr/>
        </p:nvSpPr>
        <p:spPr bwMode="auto">
          <a:xfrm>
            <a:off x="6750050" y="1687513"/>
            <a:ext cx="18732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latin typeface="Comic Sans MS" pitchFamily="66" charset="0"/>
              </a:rPr>
              <a:t>No RF to load</a:t>
            </a:r>
          </a:p>
        </p:txBody>
      </p:sp>
      <p:sp>
        <p:nvSpPr>
          <p:cNvPr id="46087" name="Rectangle 60"/>
          <p:cNvSpPr>
            <a:spLocks noChangeArrowheads="1"/>
          </p:cNvSpPr>
          <p:nvPr/>
        </p:nvSpPr>
        <p:spPr bwMode="auto">
          <a:xfrm>
            <a:off x="4230688" y="3603625"/>
            <a:ext cx="41036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latin typeface="Comic Sans MS" pitchFamily="66" charset="0"/>
              </a:rPr>
              <a:t>“short” structure - low Ohmic losses</a:t>
            </a:r>
          </a:p>
        </p:txBody>
      </p:sp>
      <p:sp>
        <p:nvSpPr>
          <p:cNvPr id="46088" name="Rectangle 61"/>
          <p:cNvSpPr>
            <a:spLocks noChangeArrowheads="1"/>
          </p:cNvSpPr>
          <p:nvPr/>
        </p:nvSpPr>
        <p:spPr bwMode="auto">
          <a:xfrm>
            <a:off x="8243888" y="3097213"/>
            <a:ext cx="1833562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solidFill>
                  <a:srgbClr val="0000CC"/>
                </a:solidFill>
                <a:latin typeface="Comic Sans MS" pitchFamily="66" charset="0"/>
              </a:rPr>
              <a:t>Most of RF power </a:t>
            </a:r>
          </a:p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solidFill>
                  <a:srgbClr val="0000CC"/>
                </a:solidFill>
                <a:latin typeface="Comic Sans MS" pitchFamily="66" charset="0"/>
              </a:rPr>
              <a:t>to the beam</a:t>
            </a:r>
          </a:p>
        </p:txBody>
      </p:sp>
      <p:sp>
        <p:nvSpPr>
          <p:cNvPr id="46089" name="Rectangle 62"/>
          <p:cNvSpPr>
            <a:spLocks noChangeArrowheads="1"/>
          </p:cNvSpPr>
          <p:nvPr/>
        </p:nvSpPr>
        <p:spPr bwMode="auto">
          <a:xfrm>
            <a:off x="2725738" y="3090863"/>
            <a:ext cx="18161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solidFill>
                  <a:srgbClr val="0000CC"/>
                </a:solidFill>
                <a:latin typeface="Comic Sans MS" pitchFamily="66" charset="0"/>
              </a:rPr>
              <a:t>High beam </a:t>
            </a:r>
          </a:p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solidFill>
                  <a:srgbClr val="0000CC"/>
                </a:solidFill>
                <a:latin typeface="Comic Sans MS" pitchFamily="66" charset="0"/>
              </a:rPr>
              <a:t>current</a:t>
            </a:r>
          </a:p>
        </p:txBody>
      </p:sp>
      <p:sp>
        <p:nvSpPr>
          <p:cNvPr id="46090" name="Rectangle 63"/>
          <p:cNvSpPr>
            <a:spLocks noChangeArrowheads="1"/>
          </p:cNvSpPr>
          <p:nvPr/>
        </p:nvSpPr>
        <p:spPr bwMode="auto">
          <a:xfrm>
            <a:off x="452438" y="1943100"/>
            <a:ext cx="3271837" cy="925513"/>
          </a:xfrm>
          <a:prstGeom prst="rect">
            <a:avLst/>
          </a:prstGeom>
          <a:solidFill>
            <a:srgbClr val="FFFF99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Aft>
                <a:spcPct val="0"/>
              </a:spcAft>
              <a:buClr>
                <a:srgbClr val="0000CC"/>
              </a:buClr>
              <a:buSzPct val="90000"/>
              <a:buFont typeface="Wingdings" pitchFamily="2" charset="2"/>
              <a:buNone/>
            </a:pP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Full beam-loading acceleration in </a:t>
            </a:r>
            <a:br>
              <a:rPr lang="en-US" sz="180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traveling wave sections</a:t>
            </a:r>
            <a:endParaRPr lang="en-US" sz="1800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6091" name="Rectangle 64"/>
          <p:cNvSpPr>
            <a:spLocks noChangeArrowheads="1"/>
          </p:cNvSpPr>
          <p:nvPr/>
        </p:nvSpPr>
        <p:spPr bwMode="auto">
          <a:xfrm>
            <a:off x="407988" y="4692650"/>
            <a:ext cx="3560762" cy="8032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1494" tIns="50748" rIns="101494" bIns="50748">
            <a:spAutoFit/>
          </a:bodyPr>
          <a:lstStyle/>
          <a:p>
            <a:pPr indent="100013" algn="l">
              <a:spcBef>
                <a:spcPct val="0"/>
              </a:spcBef>
              <a:spcAft>
                <a:spcPts val="1425"/>
              </a:spcAft>
              <a:buClr>
                <a:srgbClr val="0000CC"/>
              </a:buClr>
              <a:buSzPct val="64000"/>
              <a:buFont typeface="Wingdings" pitchFamily="2" charset="2"/>
              <a:buNone/>
            </a:pPr>
            <a:r>
              <a:rPr lang="en-US" sz="1800">
                <a:solidFill>
                  <a:srgbClr val="000000"/>
                </a:solidFill>
                <a:latin typeface="Comic Sans MS" pitchFamily="66" charset="0"/>
              </a:rPr>
              <a:t>Beam combination/separation</a:t>
            </a:r>
          </a:p>
          <a:p>
            <a:pPr indent="100013" algn="l">
              <a:spcBef>
                <a:spcPct val="0"/>
              </a:spcBef>
              <a:spcAft>
                <a:spcPts val="1425"/>
              </a:spcAft>
              <a:buClr>
                <a:srgbClr val="0000CC"/>
              </a:buClr>
              <a:buSzPct val="64000"/>
              <a:buFont typeface="Wingdings" pitchFamily="2" charset="2"/>
              <a:buNone/>
            </a:pPr>
            <a:r>
              <a:rPr lang="en-US" sz="1800">
                <a:solidFill>
                  <a:srgbClr val="000000"/>
                </a:solidFill>
                <a:latin typeface="Comic Sans MS" pitchFamily="66" charset="0"/>
              </a:rPr>
              <a:t>by transverse RF deflectors </a:t>
            </a:r>
          </a:p>
        </p:txBody>
      </p:sp>
      <p:pic>
        <p:nvPicPr>
          <p:cNvPr id="46092" name="Picture 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8550" y="4535488"/>
            <a:ext cx="6438900" cy="25019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803275" y="1658938"/>
            <a:ext cx="8359775" cy="5186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00150" y="3054350"/>
            <a:ext cx="2965450" cy="2373313"/>
            <a:chOff x="686" y="1745"/>
            <a:chExt cx="1695" cy="1355"/>
          </a:xfrm>
        </p:grpSpPr>
        <p:grpSp>
          <p:nvGrpSpPr>
            <p:cNvPr id="47453" name="Group 4"/>
            <p:cNvGrpSpPr>
              <a:grpSpLocks/>
            </p:cNvGrpSpPr>
            <p:nvPr/>
          </p:nvGrpSpPr>
          <p:grpSpPr bwMode="auto">
            <a:xfrm>
              <a:off x="686" y="1745"/>
              <a:ext cx="1695" cy="1355"/>
              <a:chOff x="686" y="1745"/>
              <a:chExt cx="1695" cy="1355"/>
            </a:xfrm>
          </p:grpSpPr>
          <p:sp>
            <p:nvSpPr>
              <p:cNvPr id="47545" name="Line 5"/>
              <p:cNvSpPr>
                <a:spLocks noChangeShapeType="1"/>
              </p:cNvSpPr>
              <p:nvPr/>
            </p:nvSpPr>
            <p:spPr bwMode="auto">
              <a:xfrm>
                <a:off x="1438" y="2043"/>
                <a:ext cx="943" cy="41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546" name="Line 6"/>
              <p:cNvSpPr>
                <a:spLocks noChangeShapeType="1"/>
              </p:cNvSpPr>
              <p:nvPr/>
            </p:nvSpPr>
            <p:spPr bwMode="auto">
              <a:xfrm flipV="1">
                <a:off x="714" y="2488"/>
                <a:ext cx="1661" cy="29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47547" name="Group 7"/>
              <p:cNvGrpSpPr>
                <a:grpSpLocks/>
              </p:cNvGrpSpPr>
              <p:nvPr/>
            </p:nvGrpSpPr>
            <p:grpSpPr bwMode="auto">
              <a:xfrm>
                <a:off x="1855" y="2210"/>
                <a:ext cx="70" cy="68"/>
                <a:chOff x="3182" y="3263"/>
                <a:chExt cx="53" cy="52"/>
              </a:xfrm>
            </p:grpSpPr>
            <p:sp>
              <p:nvSpPr>
                <p:cNvPr id="47698" name="Oval 8"/>
                <p:cNvSpPr>
                  <a:spLocks noChangeArrowheads="1"/>
                </p:cNvSpPr>
                <p:nvPr/>
              </p:nvSpPr>
              <p:spPr bwMode="auto">
                <a:xfrm>
                  <a:off x="3182" y="3263"/>
                  <a:ext cx="53" cy="52"/>
                </a:xfrm>
                <a:prstGeom prst="ellipse">
                  <a:avLst/>
                </a:prstGeom>
                <a:solidFill>
                  <a:srgbClr val="0018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99" name="Oval 9"/>
                <p:cNvSpPr>
                  <a:spLocks noChangeArrowheads="1"/>
                </p:cNvSpPr>
                <p:nvPr/>
              </p:nvSpPr>
              <p:spPr bwMode="auto">
                <a:xfrm>
                  <a:off x="3182" y="3263"/>
                  <a:ext cx="51" cy="50"/>
                </a:xfrm>
                <a:prstGeom prst="ellipse">
                  <a:avLst/>
                </a:prstGeom>
                <a:solidFill>
                  <a:srgbClr val="001A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0" name="Oval 10"/>
                <p:cNvSpPr>
                  <a:spLocks noChangeArrowheads="1"/>
                </p:cNvSpPr>
                <p:nvPr/>
              </p:nvSpPr>
              <p:spPr bwMode="auto">
                <a:xfrm>
                  <a:off x="3184" y="3264"/>
                  <a:ext cx="48" cy="48"/>
                </a:xfrm>
                <a:prstGeom prst="ellipse">
                  <a:avLst/>
                </a:prstGeom>
                <a:solidFill>
                  <a:srgbClr val="001C4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1" name="Oval 11"/>
                <p:cNvSpPr>
                  <a:spLocks noChangeArrowheads="1"/>
                </p:cNvSpPr>
                <p:nvPr/>
              </p:nvSpPr>
              <p:spPr bwMode="auto">
                <a:xfrm>
                  <a:off x="3185" y="3265"/>
                  <a:ext cx="46" cy="46"/>
                </a:xfrm>
                <a:prstGeom prst="ellipse">
                  <a:avLst/>
                </a:prstGeom>
                <a:solidFill>
                  <a:srgbClr val="001F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2" name="Oval 12"/>
                <p:cNvSpPr>
                  <a:spLocks noChangeArrowheads="1"/>
                </p:cNvSpPr>
                <p:nvPr/>
              </p:nvSpPr>
              <p:spPr bwMode="auto">
                <a:xfrm>
                  <a:off x="3185" y="3266"/>
                  <a:ext cx="45" cy="44"/>
                </a:xfrm>
                <a:prstGeom prst="ellipse">
                  <a:avLst/>
                </a:prstGeom>
                <a:solidFill>
                  <a:srgbClr val="0023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3" name="Oval 13"/>
                <p:cNvSpPr>
                  <a:spLocks noChangeArrowheads="1"/>
                </p:cNvSpPr>
                <p:nvPr/>
              </p:nvSpPr>
              <p:spPr bwMode="auto">
                <a:xfrm>
                  <a:off x="3187" y="3267"/>
                  <a:ext cx="42" cy="42"/>
                </a:xfrm>
                <a:prstGeom prst="ellipse">
                  <a:avLst/>
                </a:prstGeom>
                <a:solidFill>
                  <a:srgbClr val="00276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4" name="Oval 14"/>
                <p:cNvSpPr>
                  <a:spLocks noChangeArrowheads="1"/>
                </p:cNvSpPr>
                <p:nvPr/>
              </p:nvSpPr>
              <p:spPr bwMode="auto">
                <a:xfrm>
                  <a:off x="3188" y="3269"/>
                  <a:ext cx="40" cy="39"/>
                </a:xfrm>
                <a:prstGeom prst="ellipse">
                  <a:avLst/>
                </a:prstGeom>
                <a:solidFill>
                  <a:srgbClr val="002C6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5" name="Oval 15"/>
                <p:cNvSpPr>
                  <a:spLocks noChangeArrowheads="1"/>
                </p:cNvSpPr>
                <p:nvPr/>
              </p:nvSpPr>
              <p:spPr bwMode="auto">
                <a:xfrm>
                  <a:off x="3189" y="3269"/>
                  <a:ext cx="37" cy="37"/>
                </a:xfrm>
                <a:prstGeom prst="ellipse">
                  <a:avLst/>
                </a:prstGeom>
                <a:solidFill>
                  <a:srgbClr val="00317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6" name="Oval 16"/>
                <p:cNvSpPr>
                  <a:spLocks noChangeArrowheads="1"/>
                </p:cNvSpPr>
                <p:nvPr/>
              </p:nvSpPr>
              <p:spPr bwMode="auto">
                <a:xfrm>
                  <a:off x="3190" y="3270"/>
                  <a:ext cx="36" cy="36"/>
                </a:xfrm>
                <a:prstGeom prst="ellipse">
                  <a:avLst/>
                </a:prstGeom>
                <a:solidFill>
                  <a:srgbClr val="0036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7" name="Oval 17"/>
                <p:cNvSpPr>
                  <a:spLocks noChangeArrowheads="1"/>
                </p:cNvSpPr>
                <p:nvPr/>
              </p:nvSpPr>
              <p:spPr bwMode="auto">
                <a:xfrm>
                  <a:off x="3191" y="3272"/>
                  <a:ext cx="34" cy="33"/>
                </a:xfrm>
                <a:prstGeom prst="ellipse">
                  <a:avLst/>
                </a:prstGeom>
                <a:solidFill>
                  <a:srgbClr val="003B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8" name="Oval 18"/>
                <p:cNvSpPr>
                  <a:spLocks noChangeArrowheads="1"/>
                </p:cNvSpPr>
                <p:nvPr/>
              </p:nvSpPr>
              <p:spPr bwMode="auto">
                <a:xfrm>
                  <a:off x="3192" y="3273"/>
                  <a:ext cx="31" cy="30"/>
                </a:xfrm>
                <a:prstGeom prst="ellipse">
                  <a:avLst/>
                </a:prstGeom>
                <a:solidFill>
                  <a:srgbClr val="0040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09" name="Oval 19"/>
                <p:cNvSpPr>
                  <a:spLocks noChangeArrowheads="1"/>
                </p:cNvSpPr>
                <p:nvPr/>
              </p:nvSpPr>
              <p:spPr bwMode="auto">
                <a:xfrm>
                  <a:off x="3194" y="3274"/>
                  <a:ext cx="28" cy="28"/>
                </a:xfrm>
                <a:prstGeom prst="ellipse">
                  <a:avLst/>
                </a:prstGeom>
                <a:solidFill>
                  <a:srgbClr val="0045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0" name="Oval 20"/>
                <p:cNvSpPr>
                  <a:spLocks noChangeArrowheads="1"/>
                </p:cNvSpPr>
                <p:nvPr/>
              </p:nvSpPr>
              <p:spPr bwMode="auto">
                <a:xfrm>
                  <a:off x="3194" y="3275"/>
                  <a:ext cx="27" cy="26"/>
                </a:xfrm>
                <a:prstGeom prst="ellipse">
                  <a:avLst/>
                </a:prstGeom>
                <a:solidFill>
                  <a:srgbClr val="0049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1" name="Oval 21"/>
                <p:cNvSpPr>
                  <a:spLocks noChangeArrowheads="1"/>
                </p:cNvSpPr>
                <p:nvPr/>
              </p:nvSpPr>
              <p:spPr bwMode="auto">
                <a:xfrm>
                  <a:off x="3196" y="3276"/>
                  <a:ext cx="25" cy="25"/>
                </a:xfrm>
                <a:prstGeom prst="ellipse">
                  <a:avLst/>
                </a:prstGeom>
                <a:solidFill>
                  <a:srgbClr val="004E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2" name="Oval 22"/>
                <p:cNvSpPr>
                  <a:spLocks noChangeArrowheads="1"/>
                </p:cNvSpPr>
                <p:nvPr/>
              </p:nvSpPr>
              <p:spPr bwMode="auto">
                <a:xfrm>
                  <a:off x="3197" y="3277"/>
                  <a:ext cx="23" cy="22"/>
                </a:xfrm>
                <a:prstGeom prst="ellipse">
                  <a:avLst/>
                </a:prstGeom>
                <a:solidFill>
                  <a:srgbClr val="0052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3" name="Oval 23"/>
                <p:cNvSpPr>
                  <a:spLocks noChangeArrowheads="1"/>
                </p:cNvSpPr>
                <p:nvPr/>
              </p:nvSpPr>
              <p:spPr bwMode="auto">
                <a:xfrm>
                  <a:off x="3198" y="3278"/>
                  <a:ext cx="20" cy="20"/>
                </a:xfrm>
                <a:prstGeom prst="ellipse">
                  <a:avLst/>
                </a:prstGeom>
                <a:solidFill>
                  <a:srgbClr val="0056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4" name="Oval 24"/>
                <p:cNvSpPr>
                  <a:spLocks noChangeArrowheads="1"/>
                </p:cNvSpPr>
                <p:nvPr/>
              </p:nvSpPr>
              <p:spPr bwMode="auto">
                <a:xfrm>
                  <a:off x="3199" y="3279"/>
                  <a:ext cx="19" cy="19"/>
                </a:xfrm>
                <a:prstGeom prst="ellipse">
                  <a:avLst/>
                </a:prstGeom>
                <a:solidFill>
                  <a:srgbClr val="0059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5" name="Oval 25"/>
                <p:cNvSpPr>
                  <a:spLocks noChangeArrowheads="1"/>
                </p:cNvSpPr>
                <p:nvPr/>
              </p:nvSpPr>
              <p:spPr bwMode="auto">
                <a:xfrm>
                  <a:off x="3200" y="3281"/>
                  <a:ext cx="16" cy="15"/>
                </a:xfrm>
                <a:prstGeom prst="ellipse">
                  <a:avLst/>
                </a:prstGeom>
                <a:solidFill>
                  <a:srgbClr val="005C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6" name="Oval 26"/>
                <p:cNvSpPr>
                  <a:spLocks noChangeArrowheads="1"/>
                </p:cNvSpPr>
                <p:nvPr/>
              </p:nvSpPr>
              <p:spPr bwMode="auto">
                <a:xfrm>
                  <a:off x="3201" y="3281"/>
                  <a:ext cx="14" cy="14"/>
                </a:xfrm>
                <a:prstGeom prst="ellipse">
                  <a:avLst/>
                </a:prstGeom>
                <a:solidFill>
                  <a:srgbClr val="005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7" name="Oval 27"/>
                <p:cNvSpPr>
                  <a:spLocks noChangeArrowheads="1"/>
                </p:cNvSpPr>
                <p:nvPr/>
              </p:nvSpPr>
              <p:spPr bwMode="auto">
                <a:xfrm>
                  <a:off x="3203" y="3282"/>
                  <a:ext cx="11" cy="12"/>
                </a:xfrm>
                <a:prstGeom prst="ellipse">
                  <a:avLst/>
                </a:prstGeom>
                <a:solidFill>
                  <a:srgbClr val="0060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8" name="Oval 28"/>
                <p:cNvSpPr>
                  <a:spLocks noChangeArrowheads="1"/>
                </p:cNvSpPr>
                <p:nvPr/>
              </p:nvSpPr>
              <p:spPr bwMode="auto">
                <a:xfrm>
                  <a:off x="3203" y="3284"/>
                  <a:ext cx="10" cy="9"/>
                </a:xfrm>
                <a:prstGeom prst="ellipse">
                  <a:avLst/>
                </a:prstGeom>
                <a:solidFill>
                  <a:srgbClr val="0062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19" name="Oval 29"/>
                <p:cNvSpPr>
                  <a:spLocks noChangeArrowheads="1"/>
                </p:cNvSpPr>
                <p:nvPr/>
              </p:nvSpPr>
              <p:spPr bwMode="auto">
                <a:xfrm>
                  <a:off x="3204" y="3284"/>
                  <a:ext cx="8" cy="8"/>
                </a:xfrm>
                <a:prstGeom prst="ellipse">
                  <a:avLst/>
                </a:prstGeom>
                <a:solidFill>
                  <a:srgbClr val="0063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20" name="Oval 30"/>
                <p:cNvSpPr>
                  <a:spLocks noChangeArrowheads="1"/>
                </p:cNvSpPr>
                <p:nvPr/>
              </p:nvSpPr>
              <p:spPr bwMode="auto">
                <a:xfrm>
                  <a:off x="3206" y="3286"/>
                  <a:ext cx="5" cy="5"/>
                </a:xfrm>
                <a:prstGeom prst="ellipse">
                  <a:avLst/>
                </a:prstGeom>
                <a:solidFill>
                  <a:srgbClr val="006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21" name="Oval 31"/>
                <p:cNvSpPr>
                  <a:spLocks noChangeArrowheads="1"/>
                </p:cNvSpPr>
                <p:nvPr/>
              </p:nvSpPr>
              <p:spPr bwMode="auto">
                <a:xfrm>
                  <a:off x="3207" y="3287"/>
                  <a:ext cx="2" cy="2"/>
                </a:xfrm>
                <a:prstGeom prst="ellipse">
                  <a:avLst/>
                </a:prstGeom>
                <a:solidFill>
                  <a:srgbClr val="006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22" name="Oval 32"/>
                <p:cNvSpPr>
                  <a:spLocks noChangeArrowheads="1"/>
                </p:cNvSpPr>
                <p:nvPr/>
              </p:nvSpPr>
              <p:spPr bwMode="auto">
                <a:xfrm>
                  <a:off x="3208" y="3287"/>
                  <a:ext cx="1" cy="2"/>
                </a:xfrm>
                <a:prstGeom prst="ellipse">
                  <a:avLst/>
                </a:prstGeom>
                <a:solidFill>
                  <a:srgbClr val="006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7548" name="Group 33"/>
              <p:cNvGrpSpPr>
                <a:grpSpLocks/>
              </p:cNvGrpSpPr>
              <p:nvPr/>
            </p:nvGrpSpPr>
            <p:grpSpPr bwMode="auto">
              <a:xfrm>
                <a:off x="2179" y="2347"/>
                <a:ext cx="68" cy="67"/>
                <a:chOff x="3429" y="3368"/>
                <a:chExt cx="52" cy="51"/>
              </a:xfrm>
            </p:grpSpPr>
            <p:sp>
              <p:nvSpPr>
                <p:cNvPr id="47673" name="Oval 34"/>
                <p:cNvSpPr>
                  <a:spLocks noChangeArrowheads="1"/>
                </p:cNvSpPr>
                <p:nvPr/>
              </p:nvSpPr>
              <p:spPr bwMode="auto">
                <a:xfrm>
                  <a:off x="3429" y="3368"/>
                  <a:ext cx="52" cy="51"/>
                </a:xfrm>
                <a:prstGeom prst="ellipse">
                  <a:avLst/>
                </a:prstGeom>
                <a:solidFill>
                  <a:srgbClr val="0018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74" name="Oval 35"/>
                <p:cNvSpPr>
                  <a:spLocks noChangeArrowheads="1"/>
                </p:cNvSpPr>
                <p:nvPr/>
              </p:nvSpPr>
              <p:spPr bwMode="auto">
                <a:xfrm>
                  <a:off x="3429" y="3368"/>
                  <a:ext cx="51" cy="50"/>
                </a:xfrm>
                <a:prstGeom prst="ellipse">
                  <a:avLst/>
                </a:prstGeom>
                <a:solidFill>
                  <a:srgbClr val="001A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75" name="Oval 36"/>
                <p:cNvSpPr>
                  <a:spLocks noChangeArrowheads="1"/>
                </p:cNvSpPr>
                <p:nvPr/>
              </p:nvSpPr>
              <p:spPr bwMode="auto">
                <a:xfrm>
                  <a:off x="3430" y="3369"/>
                  <a:ext cx="49" cy="48"/>
                </a:xfrm>
                <a:prstGeom prst="ellipse">
                  <a:avLst/>
                </a:prstGeom>
                <a:solidFill>
                  <a:srgbClr val="001C4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76" name="Oval 37"/>
                <p:cNvSpPr>
                  <a:spLocks noChangeArrowheads="1"/>
                </p:cNvSpPr>
                <p:nvPr/>
              </p:nvSpPr>
              <p:spPr bwMode="auto">
                <a:xfrm>
                  <a:off x="3431" y="3370"/>
                  <a:ext cx="46" cy="45"/>
                </a:xfrm>
                <a:prstGeom prst="ellipse">
                  <a:avLst/>
                </a:prstGeom>
                <a:solidFill>
                  <a:srgbClr val="001F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77" name="Oval 38"/>
                <p:cNvSpPr>
                  <a:spLocks noChangeArrowheads="1"/>
                </p:cNvSpPr>
                <p:nvPr/>
              </p:nvSpPr>
              <p:spPr bwMode="auto">
                <a:xfrm>
                  <a:off x="3432" y="3371"/>
                  <a:ext cx="45" cy="44"/>
                </a:xfrm>
                <a:prstGeom prst="ellipse">
                  <a:avLst/>
                </a:prstGeom>
                <a:solidFill>
                  <a:srgbClr val="0023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78" name="Oval 39"/>
                <p:cNvSpPr>
                  <a:spLocks noChangeArrowheads="1"/>
                </p:cNvSpPr>
                <p:nvPr/>
              </p:nvSpPr>
              <p:spPr bwMode="auto">
                <a:xfrm>
                  <a:off x="3433" y="3372"/>
                  <a:ext cx="43" cy="42"/>
                </a:xfrm>
                <a:prstGeom prst="ellipse">
                  <a:avLst/>
                </a:prstGeom>
                <a:solidFill>
                  <a:srgbClr val="00276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79" name="Oval 40"/>
                <p:cNvSpPr>
                  <a:spLocks noChangeArrowheads="1"/>
                </p:cNvSpPr>
                <p:nvPr/>
              </p:nvSpPr>
              <p:spPr bwMode="auto">
                <a:xfrm>
                  <a:off x="3435" y="3373"/>
                  <a:ext cx="39" cy="39"/>
                </a:xfrm>
                <a:prstGeom prst="ellipse">
                  <a:avLst/>
                </a:prstGeom>
                <a:solidFill>
                  <a:srgbClr val="002C6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0" name="Oval 41"/>
                <p:cNvSpPr>
                  <a:spLocks noChangeArrowheads="1"/>
                </p:cNvSpPr>
                <p:nvPr/>
              </p:nvSpPr>
              <p:spPr bwMode="auto">
                <a:xfrm>
                  <a:off x="3436" y="3374"/>
                  <a:ext cx="37" cy="37"/>
                </a:xfrm>
                <a:prstGeom prst="ellipse">
                  <a:avLst/>
                </a:prstGeom>
                <a:solidFill>
                  <a:srgbClr val="00317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1" name="Oval 42"/>
                <p:cNvSpPr>
                  <a:spLocks noChangeArrowheads="1"/>
                </p:cNvSpPr>
                <p:nvPr/>
              </p:nvSpPr>
              <p:spPr bwMode="auto">
                <a:xfrm>
                  <a:off x="3436" y="3375"/>
                  <a:ext cx="36" cy="35"/>
                </a:xfrm>
                <a:prstGeom prst="ellipse">
                  <a:avLst/>
                </a:prstGeom>
                <a:solidFill>
                  <a:srgbClr val="0036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2" name="Oval 43"/>
                <p:cNvSpPr>
                  <a:spLocks noChangeArrowheads="1"/>
                </p:cNvSpPr>
                <p:nvPr/>
              </p:nvSpPr>
              <p:spPr bwMode="auto">
                <a:xfrm>
                  <a:off x="3438" y="3376"/>
                  <a:ext cx="33" cy="33"/>
                </a:xfrm>
                <a:prstGeom prst="ellipse">
                  <a:avLst/>
                </a:prstGeom>
                <a:solidFill>
                  <a:srgbClr val="003B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3" name="Oval 44"/>
                <p:cNvSpPr>
                  <a:spLocks noChangeArrowheads="1"/>
                </p:cNvSpPr>
                <p:nvPr/>
              </p:nvSpPr>
              <p:spPr bwMode="auto">
                <a:xfrm>
                  <a:off x="3439" y="3378"/>
                  <a:ext cx="31" cy="30"/>
                </a:xfrm>
                <a:prstGeom prst="ellipse">
                  <a:avLst/>
                </a:prstGeom>
                <a:solidFill>
                  <a:srgbClr val="0040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4" name="Oval 45"/>
                <p:cNvSpPr>
                  <a:spLocks noChangeArrowheads="1"/>
                </p:cNvSpPr>
                <p:nvPr/>
              </p:nvSpPr>
              <p:spPr bwMode="auto">
                <a:xfrm>
                  <a:off x="3440" y="3378"/>
                  <a:ext cx="29" cy="29"/>
                </a:xfrm>
                <a:prstGeom prst="ellipse">
                  <a:avLst/>
                </a:prstGeom>
                <a:solidFill>
                  <a:srgbClr val="0045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5" name="Oval 46"/>
                <p:cNvSpPr>
                  <a:spLocks noChangeArrowheads="1"/>
                </p:cNvSpPr>
                <p:nvPr/>
              </p:nvSpPr>
              <p:spPr bwMode="auto">
                <a:xfrm>
                  <a:off x="3441" y="3380"/>
                  <a:ext cx="27" cy="26"/>
                </a:xfrm>
                <a:prstGeom prst="ellipse">
                  <a:avLst/>
                </a:prstGeom>
                <a:solidFill>
                  <a:srgbClr val="0049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6" name="Oval 47"/>
                <p:cNvSpPr>
                  <a:spLocks noChangeArrowheads="1"/>
                </p:cNvSpPr>
                <p:nvPr/>
              </p:nvSpPr>
              <p:spPr bwMode="auto">
                <a:xfrm>
                  <a:off x="3442" y="3381"/>
                  <a:ext cx="25" cy="24"/>
                </a:xfrm>
                <a:prstGeom prst="ellipse">
                  <a:avLst/>
                </a:prstGeom>
                <a:solidFill>
                  <a:srgbClr val="004E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7" name="Oval 48"/>
                <p:cNvSpPr>
                  <a:spLocks noChangeArrowheads="1"/>
                </p:cNvSpPr>
                <p:nvPr/>
              </p:nvSpPr>
              <p:spPr bwMode="auto">
                <a:xfrm>
                  <a:off x="3443" y="3381"/>
                  <a:ext cx="23" cy="23"/>
                </a:xfrm>
                <a:prstGeom prst="ellipse">
                  <a:avLst/>
                </a:prstGeom>
                <a:solidFill>
                  <a:srgbClr val="0052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8" name="Oval 49"/>
                <p:cNvSpPr>
                  <a:spLocks noChangeArrowheads="1"/>
                </p:cNvSpPr>
                <p:nvPr/>
              </p:nvSpPr>
              <p:spPr bwMode="auto">
                <a:xfrm>
                  <a:off x="3445" y="3383"/>
                  <a:ext cx="20" cy="20"/>
                </a:xfrm>
                <a:prstGeom prst="ellipse">
                  <a:avLst/>
                </a:prstGeom>
                <a:solidFill>
                  <a:srgbClr val="0056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89" name="Oval 50"/>
                <p:cNvSpPr>
                  <a:spLocks noChangeArrowheads="1"/>
                </p:cNvSpPr>
                <p:nvPr/>
              </p:nvSpPr>
              <p:spPr bwMode="auto">
                <a:xfrm>
                  <a:off x="3445" y="3384"/>
                  <a:ext cx="19" cy="18"/>
                </a:xfrm>
                <a:prstGeom prst="ellipse">
                  <a:avLst/>
                </a:prstGeom>
                <a:solidFill>
                  <a:srgbClr val="0059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90" name="Oval 51"/>
                <p:cNvSpPr>
                  <a:spLocks noChangeArrowheads="1"/>
                </p:cNvSpPr>
                <p:nvPr/>
              </p:nvSpPr>
              <p:spPr bwMode="auto">
                <a:xfrm>
                  <a:off x="3447" y="3385"/>
                  <a:ext cx="16" cy="16"/>
                </a:xfrm>
                <a:prstGeom prst="ellipse">
                  <a:avLst/>
                </a:prstGeom>
                <a:solidFill>
                  <a:srgbClr val="005C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91" name="Oval 52"/>
                <p:cNvSpPr>
                  <a:spLocks noChangeArrowheads="1"/>
                </p:cNvSpPr>
                <p:nvPr/>
              </p:nvSpPr>
              <p:spPr bwMode="auto">
                <a:xfrm>
                  <a:off x="3448" y="3386"/>
                  <a:ext cx="14" cy="14"/>
                </a:xfrm>
                <a:prstGeom prst="ellipse">
                  <a:avLst/>
                </a:prstGeom>
                <a:solidFill>
                  <a:srgbClr val="005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92" name="Oval 53"/>
                <p:cNvSpPr>
                  <a:spLocks noChangeArrowheads="1"/>
                </p:cNvSpPr>
                <p:nvPr/>
              </p:nvSpPr>
              <p:spPr bwMode="auto">
                <a:xfrm>
                  <a:off x="3449" y="3387"/>
                  <a:ext cx="11" cy="11"/>
                </a:xfrm>
                <a:prstGeom prst="ellipse">
                  <a:avLst/>
                </a:prstGeom>
                <a:solidFill>
                  <a:srgbClr val="0060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93" name="Oval 54"/>
                <p:cNvSpPr>
                  <a:spLocks noChangeArrowheads="1"/>
                </p:cNvSpPr>
                <p:nvPr/>
              </p:nvSpPr>
              <p:spPr bwMode="auto">
                <a:xfrm>
                  <a:off x="3450" y="3388"/>
                  <a:ext cx="10" cy="10"/>
                </a:xfrm>
                <a:prstGeom prst="ellipse">
                  <a:avLst/>
                </a:prstGeom>
                <a:solidFill>
                  <a:srgbClr val="0062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94" name="Oval 55"/>
                <p:cNvSpPr>
                  <a:spLocks noChangeArrowheads="1"/>
                </p:cNvSpPr>
                <p:nvPr/>
              </p:nvSpPr>
              <p:spPr bwMode="auto">
                <a:xfrm>
                  <a:off x="3451" y="3389"/>
                  <a:ext cx="8" cy="8"/>
                </a:xfrm>
                <a:prstGeom prst="ellipse">
                  <a:avLst/>
                </a:prstGeom>
                <a:solidFill>
                  <a:srgbClr val="0063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95" name="Oval 56"/>
                <p:cNvSpPr>
                  <a:spLocks noChangeArrowheads="1"/>
                </p:cNvSpPr>
                <p:nvPr/>
              </p:nvSpPr>
              <p:spPr bwMode="auto">
                <a:xfrm>
                  <a:off x="3452" y="3390"/>
                  <a:ext cx="5" cy="5"/>
                </a:xfrm>
                <a:prstGeom prst="ellipse">
                  <a:avLst/>
                </a:prstGeom>
                <a:solidFill>
                  <a:srgbClr val="006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96" name="Oval 57"/>
                <p:cNvSpPr>
                  <a:spLocks noChangeArrowheads="1"/>
                </p:cNvSpPr>
                <p:nvPr/>
              </p:nvSpPr>
              <p:spPr bwMode="auto">
                <a:xfrm>
                  <a:off x="3453" y="3392"/>
                  <a:ext cx="3" cy="2"/>
                </a:xfrm>
                <a:prstGeom prst="ellipse">
                  <a:avLst/>
                </a:prstGeom>
                <a:solidFill>
                  <a:srgbClr val="006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97" name="Oval 58"/>
                <p:cNvSpPr>
                  <a:spLocks noChangeArrowheads="1"/>
                </p:cNvSpPr>
                <p:nvPr/>
              </p:nvSpPr>
              <p:spPr bwMode="auto">
                <a:xfrm>
                  <a:off x="3454" y="3392"/>
                  <a:ext cx="1" cy="1"/>
                </a:xfrm>
                <a:prstGeom prst="ellipse">
                  <a:avLst/>
                </a:prstGeom>
                <a:solidFill>
                  <a:srgbClr val="006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7549" name="Group 59"/>
              <p:cNvGrpSpPr>
                <a:grpSpLocks/>
              </p:cNvGrpSpPr>
              <p:nvPr/>
            </p:nvGrpSpPr>
            <p:grpSpPr bwMode="auto">
              <a:xfrm>
                <a:off x="1393" y="2620"/>
                <a:ext cx="69" cy="69"/>
                <a:chOff x="2830" y="3576"/>
                <a:chExt cx="52" cy="52"/>
              </a:xfrm>
            </p:grpSpPr>
            <p:sp>
              <p:nvSpPr>
                <p:cNvPr id="47648" name="Oval 60"/>
                <p:cNvSpPr>
                  <a:spLocks noChangeArrowheads="1"/>
                </p:cNvSpPr>
                <p:nvPr/>
              </p:nvSpPr>
              <p:spPr bwMode="auto">
                <a:xfrm>
                  <a:off x="2830" y="3576"/>
                  <a:ext cx="52" cy="52"/>
                </a:xfrm>
                <a:prstGeom prst="ellipse">
                  <a:avLst/>
                </a:prstGeom>
                <a:solidFill>
                  <a:srgbClr val="76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49" name="Oval 61"/>
                <p:cNvSpPr>
                  <a:spLocks noChangeArrowheads="1"/>
                </p:cNvSpPr>
                <p:nvPr/>
              </p:nvSpPr>
              <p:spPr bwMode="auto">
                <a:xfrm>
                  <a:off x="2830" y="3576"/>
                  <a:ext cx="51" cy="51"/>
                </a:xfrm>
                <a:prstGeom prst="ellipse">
                  <a:avLst/>
                </a:prstGeom>
                <a:solidFill>
                  <a:srgbClr val="78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0" name="Oval 62"/>
                <p:cNvSpPr>
                  <a:spLocks noChangeArrowheads="1"/>
                </p:cNvSpPr>
                <p:nvPr/>
              </p:nvSpPr>
              <p:spPr bwMode="auto">
                <a:xfrm>
                  <a:off x="2831" y="3577"/>
                  <a:ext cx="49" cy="48"/>
                </a:xfrm>
                <a:prstGeom prst="ellipse">
                  <a:avLst/>
                </a:prstGeom>
                <a:solidFill>
                  <a:srgbClr val="7B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1" name="Oval 63"/>
                <p:cNvSpPr>
                  <a:spLocks noChangeArrowheads="1"/>
                </p:cNvSpPr>
                <p:nvPr/>
              </p:nvSpPr>
              <p:spPr bwMode="auto">
                <a:xfrm>
                  <a:off x="2832" y="3579"/>
                  <a:ext cx="46" cy="45"/>
                </a:xfrm>
                <a:prstGeom prst="ellipse">
                  <a:avLst/>
                </a:prstGeom>
                <a:solidFill>
                  <a:srgbClr val="7F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2" name="Oval 64"/>
                <p:cNvSpPr>
                  <a:spLocks noChangeArrowheads="1"/>
                </p:cNvSpPr>
                <p:nvPr/>
              </p:nvSpPr>
              <p:spPr bwMode="auto">
                <a:xfrm>
                  <a:off x="2833" y="3579"/>
                  <a:ext cx="45" cy="44"/>
                </a:xfrm>
                <a:prstGeom prst="ellipse">
                  <a:avLst/>
                </a:prstGeom>
                <a:solidFill>
                  <a:srgbClr val="841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3" name="Oval 65"/>
                <p:cNvSpPr>
                  <a:spLocks noChangeArrowheads="1"/>
                </p:cNvSpPr>
                <p:nvPr/>
              </p:nvSpPr>
              <p:spPr bwMode="auto">
                <a:xfrm>
                  <a:off x="2834" y="3581"/>
                  <a:ext cx="42" cy="41"/>
                </a:xfrm>
                <a:prstGeom prst="ellipse">
                  <a:avLst/>
                </a:prstGeom>
                <a:solidFill>
                  <a:srgbClr val="8A1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4" name="Oval 66"/>
                <p:cNvSpPr>
                  <a:spLocks noChangeArrowheads="1"/>
                </p:cNvSpPr>
                <p:nvPr/>
              </p:nvSpPr>
              <p:spPr bwMode="auto">
                <a:xfrm>
                  <a:off x="2835" y="3582"/>
                  <a:ext cx="40" cy="39"/>
                </a:xfrm>
                <a:prstGeom prst="ellipse">
                  <a:avLst/>
                </a:prstGeom>
                <a:solidFill>
                  <a:srgbClr val="911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5" name="Oval 67"/>
                <p:cNvSpPr>
                  <a:spLocks noChangeArrowheads="1"/>
                </p:cNvSpPr>
                <p:nvPr/>
              </p:nvSpPr>
              <p:spPr bwMode="auto">
                <a:xfrm>
                  <a:off x="2837" y="3583"/>
                  <a:ext cx="37" cy="37"/>
                </a:xfrm>
                <a:prstGeom prst="ellipse">
                  <a:avLst/>
                </a:prstGeom>
                <a:solidFill>
                  <a:srgbClr val="991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6" name="Oval 68"/>
                <p:cNvSpPr>
                  <a:spLocks noChangeArrowheads="1"/>
                </p:cNvSpPr>
                <p:nvPr/>
              </p:nvSpPr>
              <p:spPr bwMode="auto">
                <a:xfrm>
                  <a:off x="2837" y="3584"/>
                  <a:ext cx="36" cy="35"/>
                </a:xfrm>
                <a:prstGeom prst="ellipse">
                  <a:avLst/>
                </a:prstGeom>
                <a:solidFill>
                  <a:srgbClr val="A12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7" name="Oval 69"/>
                <p:cNvSpPr>
                  <a:spLocks noChangeArrowheads="1"/>
                </p:cNvSpPr>
                <p:nvPr/>
              </p:nvSpPr>
              <p:spPr bwMode="auto">
                <a:xfrm>
                  <a:off x="2839" y="3585"/>
                  <a:ext cx="33" cy="33"/>
                </a:xfrm>
                <a:prstGeom prst="ellipse">
                  <a:avLst/>
                </a:prstGeom>
                <a:solidFill>
                  <a:srgbClr val="AA2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8" name="Oval 70"/>
                <p:cNvSpPr>
                  <a:spLocks noChangeArrowheads="1"/>
                </p:cNvSpPr>
                <p:nvPr/>
              </p:nvSpPr>
              <p:spPr bwMode="auto">
                <a:xfrm>
                  <a:off x="2840" y="3586"/>
                  <a:ext cx="31" cy="31"/>
                </a:xfrm>
                <a:prstGeom prst="ellipse">
                  <a:avLst/>
                </a:prstGeom>
                <a:solidFill>
                  <a:srgbClr val="B42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9" name="Oval 71"/>
                <p:cNvSpPr>
                  <a:spLocks noChangeArrowheads="1"/>
                </p:cNvSpPr>
                <p:nvPr/>
              </p:nvSpPr>
              <p:spPr bwMode="auto">
                <a:xfrm>
                  <a:off x="2841" y="3587"/>
                  <a:ext cx="29" cy="28"/>
                </a:xfrm>
                <a:prstGeom prst="ellipse">
                  <a:avLst/>
                </a:prstGeom>
                <a:solidFill>
                  <a:srgbClr val="BD2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0" name="Oval 72"/>
                <p:cNvSpPr>
                  <a:spLocks noChangeArrowheads="1"/>
                </p:cNvSpPr>
                <p:nvPr/>
              </p:nvSpPr>
              <p:spPr bwMode="auto">
                <a:xfrm>
                  <a:off x="2842" y="3588"/>
                  <a:ext cx="27" cy="27"/>
                </a:xfrm>
                <a:prstGeom prst="ellipse">
                  <a:avLst/>
                </a:prstGeom>
                <a:solidFill>
                  <a:srgbClr val="C62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1" name="Oval 73"/>
                <p:cNvSpPr>
                  <a:spLocks noChangeArrowheads="1"/>
                </p:cNvSpPr>
                <p:nvPr/>
              </p:nvSpPr>
              <p:spPr bwMode="auto">
                <a:xfrm>
                  <a:off x="2843" y="3589"/>
                  <a:ext cx="25" cy="25"/>
                </a:xfrm>
                <a:prstGeom prst="ellipse">
                  <a:avLst/>
                </a:prstGeom>
                <a:solidFill>
                  <a:srgbClr val="CF2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2" name="Oval 74"/>
                <p:cNvSpPr>
                  <a:spLocks noChangeArrowheads="1"/>
                </p:cNvSpPr>
                <p:nvPr/>
              </p:nvSpPr>
              <p:spPr bwMode="auto">
                <a:xfrm>
                  <a:off x="2844" y="3590"/>
                  <a:ext cx="23" cy="23"/>
                </a:xfrm>
                <a:prstGeom prst="ellipse">
                  <a:avLst/>
                </a:prstGeom>
                <a:solidFill>
                  <a:srgbClr val="D72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3" name="Oval 75"/>
                <p:cNvSpPr>
                  <a:spLocks noChangeArrowheads="1"/>
                </p:cNvSpPr>
                <p:nvPr/>
              </p:nvSpPr>
              <p:spPr bwMode="auto">
                <a:xfrm>
                  <a:off x="2846" y="3591"/>
                  <a:ext cx="20" cy="21"/>
                </a:xfrm>
                <a:prstGeom prst="ellipse">
                  <a:avLst/>
                </a:prstGeom>
                <a:solidFill>
                  <a:srgbClr val="DE2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4" name="Oval 76"/>
                <p:cNvSpPr>
                  <a:spLocks noChangeArrowheads="1"/>
                </p:cNvSpPr>
                <p:nvPr/>
              </p:nvSpPr>
              <p:spPr bwMode="auto">
                <a:xfrm>
                  <a:off x="2846" y="3593"/>
                  <a:ext cx="19" cy="18"/>
                </a:xfrm>
                <a:prstGeom prst="ellipse">
                  <a:avLst/>
                </a:prstGeom>
                <a:solidFill>
                  <a:srgbClr val="E52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5" name="Oval 77"/>
                <p:cNvSpPr>
                  <a:spLocks noChangeArrowheads="1"/>
                </p:cNvSpPr>
                <p:nvPr/>
              </p:nvSpPr>
              <p:spPr bwMode="auto">
                <a:xfrm>
                  <a:off x="2847" y="3594"/>
                  <a:ext cx="17" cy="16"/>
                </a:xfrm>
                <a:prstGeom prst="ellipse">
                  <a:avLst/>
                </a:prstGeom>
                <a:solidFill>
                  <a:srgbClr val="EB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6" name="Oval 78"/>
                <p:cNvSpPr>
                  <a:spLocks noChangeArrowheads="1"/>
                </p:cNvSpPr>
                <p:nvPr/>
              </p:nvSpPr>
              <p:spPr bwMode="auto">
                <a:xfrm>
                  <a:off x="2849" y="3594"/>
                  <a:ext cx="14" cy="14"/>
                </a:xfrm>
                <a:prstGeom prst="ellipse">
                  <a:avLst/>
                </a:prstGeom>
                <a:solidFill>
                  <a:srgbClr val="F0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7" name="Oval 79"/>
                <p:cNvSpPr>
                  <a:spLocks noChangeArrowheads="1"/>
                </p:cNvSpPr>
                <p:nvPr/>
              </p:nvSpPr>
              <p:spPr bwMode="auto">
                <a:xfrm>
                  <a:off x="2850" y="3596"/>
                  <a:ext cx="11" cy="11"/>
                </a:xfrm>
                <a:prstGeom prst="ellipse">
                  <a:avLst/>
                </a:prstGeom>
                <a:solidFill>
                  <a:srgbClr val="F43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8" name="Oval 80"/>
                <p:cNvSpPr>
                  <a:spLocks noChangeArrowheads="1"/>
                </p:cNvSpPr>
                <p:nvPr/>
              </p:nvSpPr>
              <p:spPr bwMode="auto">
                <a:xfrm>
                  <a:off x="2851" y="3597"/>
                  <a:ext cx="10" cy="9"/>
                </a:xfrm>
                <a:prstGeom prst="ellipse">
                  <a:avLst/>
                </a:prstGeom>
                <a:solidFill>
                  <a:srgbClr val="F73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69" name="Oval 81"/>
                <p:cNvSpPr>
                  <a:spLocks noChangeArrowheads="1"/>
                </p:cNvSpPr>
                <p:nvPr/>
              </p:nvSpPr>
              <p:spPr bwMode="auto">
                <a:xfrm>
                  <a:off x="2852" y="3598"/>
                  <a:ext cx="7" cy="7"/>
                </a:xfrm>
                <a:prstGeom prst="ellipse">
                  <a:avLst/>
                </a:prstGeom>
                <a:solidFill>
                  <a:srgbClr val="FA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70" name="Oval 82"/>
                <p:cNvSpPr>
                  <a:spLocks noChangeArrowheads="1"/>
                </p:cNvSpPr>
                <p:nvPr/>
              </p:nvSpPr>
              <p:spPr bwMode="auto">
                <a:xfrm>
                  <a:off x="2853" y="3599"/>
                  <a:ext cx="5" cy="5"/>
                </a:xfrm>
                <a:prstGeom prst="ellipse">
                  <a:avLst/>
                </a:prstGeom>
                <a:solidFill>
                  <a:srgbClr val="FC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71" name="Oval 83"/>
                <p:cNvSpPr>
                  <a:spLocks noChangeArrowheads="1"/>
                </p:cNvSpPr>
                <p:nvPr/>
              </p:nvSpPr>
              <p:spPr bwMode="auto">
                <a:xfrm>
                  <a:off x="2854" y="3600"/>
                  <a:ext cx="3" cy="3"/>
                </a:xfrm>
                <a:prstGeom prst="ellipse">
                  <a:avLst/>
                </a:prstGeom>
                <a:solidFill>
                  <a:srgbClr val="FD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72" name="Oval 84"/>
                <p:cNvSpPr>
                  <a:spLocks noChangeArrowheads="1"/>
                </p:cNvSpPr>
                <p:nvPr/>
              </p:nvSpPr>
              <p:spPr bwMode="auto">
                <a:xfrm>
                  <a:off x="2855" y="3601"/>
                  <a:ext cx="1" cy="1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7550" name="Group 85"/>
              <p:cNvGrpSpPr>
                <a:grpSpLocks/>
              </p:cNvGrpSpPr>
              <p:nvPr/>
            </p:nvGrpSpPr>
            <p:grpSpPr bwMode="auto">
              <a:xfrm>
                <a:off x="1902" y="2531"/>
                <a:ext cx="69" cy="68"/>
                <a:chOff x="3218" y="3508"/>
                <a:chExt cx="52" cy="52"/>
              </a:xfrm>
            </p:grpSpPr>
            <p:sp>
              <p:nvSpPr>
                <p:cNvPr id="47623" name="Oval 86"/>
                <p:cNvSpPr>
                  <a:spLocks noChangeArrowheads="1"/>
                </p:cNvSpPr>
                <p:nvPr/>
              </p:nvSpPr>
              <p:spPr bwMode="auto">
                <a:xfrm>
                  <a:off x="3218" y="3508"/>
                  <a:ext cx="52" cy="52"/>
                </a:xfrm>
                <a:prstGeom prst="ellipse">
                  <a:avLst/>
                </a:prstGeom>
                <a:solidFill>
                  <a:srgbClr val="76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24" name="Oval 87"/>
                <p:cNvSpPr>
                  <a:spLocks noChangeArrowheads="1"/>
                </p:cNvSpPr>
                <p:nvPr/>
              </p:nvSpPr>
              <p:spPr bwMode="auto">
                <a:xfrm>
                  <a:off x="3218" y="3508"/>
                  <a:ext cx="51" cy="51"/>
                </a:xfrm>
                <a:prstGeom prst="ellipse">
                  <a:avLst/>
                </a:prstGeom>
                <a:solidFill>
                  <a:srgbClr val="78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25" name="Oval 88"/>
                <p:cNvSpPr>
                  <a:spLocks noChangeArrowheads="1"/>
                </p:cNvSpPr>
                <p:nvPr/>
              </p:nvSpPr>
              <p:spPr bwMode="auto">
                <a:xfrm>
                  <a:off x="3219" y="3509"/>
                  <a:ext cx="48" cy="48"/>
                </a:xfrm>
                <a:prstGeom prst="ellipse">
                  <a:avLst/>
                </a:prstGeom>
                <a:solidFill>
                  <a:srgbClr val="7B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26" name="Oval 89"/>
                <p:cNvSpPr>
                  <a:spLocks noChangeArrowheads="1"/>
                </p:cNvSpPr>
                <p:nvPr/>
              </p:nvSpPr>
              <p:spPr bwMode="auto">
                <a:xfrm>
                  <a:off x="3220" y="3511"/>
                  <a:ext cx="46" cy="45"/>
                </a:xfrm>
                <a:prstGeom prst="ellipse">
                  <a:avLst/>
                </a:prstGeom>
                <a:solidFill>
                  <a:srgbClr val="7F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27" name="Oval 90"/>
                <p:cNvSpPr>
                  <a:spLocks noChangeArrowheads="1"/>
                </p:cNvSpPr>
                <p:nvPr/>
              </p:nvSpPr>
              <p:spPr bwMode="auto">
                <a:xfrm>
                  <a:off x="3221" y="3511"/>
                  <a:ext cx="45" cy="44"/>
                </a:xfrm>
                <a:prstGeom prst="ellipse">
                  <a:avLst/>
                </a:prstGeom>
                <a:solidFill>
                  <a:srgbClr val="841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28" name="Oval 91"/>
                <p:cNvSpPr>
                  <a:spLocks noChangeArrowheads="1"/>
                </p:cNvSpPr>
                <p:nvPr/>
              </p:nvSpPr>
              <p:spPr bwMode="auto">
                <a:xfrm>
                  <a:off x="3222" y="3513"/>
                  <a:ext cx="42" cy="41"/>
                </a:xfrm>
                <a:prstGeom prst="ellipse">
                  <a:avLst/>
                </a:prstGeom>
                <a:solidFill>
                  <a:srgbClr val="8A1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29" name="Oval 92"/>
                <p:cNvSpPr>
                  <a:spLocks noChangeArrowheads="1"/>
                </p:cNvSpPr>
                <p:nvPr/>
              </p:nvSpPr>
              <p:spPr bwMode="auto">
                <a:xfrm>
                  <a:off x="3223" y="3514"/>
                  <a:ext cx="40" cy="39"/>
                </a:xfrm>
                <a:prstGeom prst="ellipse">
                  <a:avLst/>
                </a:prstGeom>
                <a:solidFill>
                  <a:srgbClr val="911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0" name="Oval 93"/>
                <p:cNvSpPr>
                  <a:spLocks noChangeArrowheads="1"/>
                </p:cNvSpPr>
                <p:nvPr/>
              </p:nvSpPr>
              <p:spPr bwMode="auto">
                <a:xfrm>
                  <a:off x="3225" y="3514"/>
                  <a:ext cx="37" cy="38"/>
                </a:xfrm>
                <a:prstGeom prst="ellipse">
                  <a:avLst/>
                </a:prstGeom>
                <a:solidFill>
                  <a:srgbClr val="991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1" name="Oval 94"/>
                <p:cNvSpPr>
                  <a:spLocks noChangeArrowheads="1"/>
                </p:cNvSpPr>
                <p:nvPr/>
              </p:nvSpPr>
              <p:spPr bwMode="auto">
                <a:xfrm>
                  <a:off x="3225" y="3516"/>
                  <a:ext cx="36" cy="35"/>
                </a:xfrm>
                <a:prstGeom prst="ellipse">
                  <a:avLst/>
                </a:prstGeom>
                <a:solidFill>
                  <a:srgbClr val="A12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2" name="Oval 95"/>
                <p:cNvSpPr>
                  <a:spLocks noChangeArrowheads="1"/>
                </p:cNvSpPr>
                <p:nvPr/>
              </p:nvSpPr>
              <p:spPr bwMode="auto">
                <a:xfrm>
                  <a:off x="3226" y="3517"/>
                  <a:ext cx="34" cy="33"/>
                </a:xfrm>
                <a:prstGeom prst="ellipse">
                  <a:avLst/>
                </a:prstGeom>
                <a:solidFill>
                  <a:srgbClr val="AA2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3" name="Oval 96"/>
                <p:cNvSpPr>
                  <a:spLocks noChangeArrowheads="1"/>
                </p:cNvSpPr>
                <p:nvPr/>
              </p:nvSpPr>
              <p:spPr bwMode="auto">
                <a:xfrm>
                  <a:off x="3228" y="3518"/>
                  <a:ext cx="31" cy="30"/>
                </a:xfrm>
                <a:prstGeom prst="ellipse">
                  <a:avLst/>
                </a:prstGeom>
                <a:solidFill>
                  <a:srgbClr val="B42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4" name="Oval 97"/>
                <p:cNvSpPr>
                  <a:spLocks noChangeArrowheads="1"/>
                </p:cNvSpPr>
                <p:nvPr/>
              </p:nvSpPr>
              <p:spPr bwMode="auto">
                <a:xfrm>
                  <a:off x="3229" y="3519"/>
                  <a:ext cx="28" cy="28"/>
                </a:xfrm>
                <a:prstGeom prst="ellipse">
                  <a:avLst/>
                </a:prstGeom>
                <a:solidFill>
                  <a:srgbClr val="BD2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5" name="Oval 98"/>
                <p:cNvSpPr>
                  <a:spLocks noChangeArrowheads="1"/>
                </p:cNvSpPr>
                <p:nvPr/>
              </p:nvSpPr>
              <p:spPr bwMode="auto">
                <a:xfrm>
                  <a:off x="3230" y="3520"/>
                  <a:ext cx="27" cy="27"/>
                </a:xfrm>
                <a:prstGeom prst="ellipse">
                  <a:avLst/>
                </a:prstGeom>
                <a:solidFill>
                  <a:srgbClr val="C62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6" name="Oval 99"/>
                <p:cNvSpPr>
                  <a:spLocks noChangeArrowheads="1"/>
                </p:cNvSpPr>
                <p:nvPr/>
              </p:nvSpPr>
              <p:spPr bwMode="auto">
                <a:xfrm>
                  <a:off x="3231" y="3521"/>
                  <a:ext cx="25" cy="25"/>
                </a:xfrm>
                <a:prstGeom prst="ellipse">
                  <a:avLst/>
                </a:prstGeom>
                <a:solidFill>
                  <a:srgbClr val="CF2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7" name="Oval 100"/>
                <p:cNvSpPr>
                  <a:spLocks noChangeArrowheads="1"/>
                </p:cNvSpPr>
                <p:nvPr/>
              </p:nvSpPr>
              <p:spPr bwMode="auto">
                <a:xfrm>
                  <a:off x="3232" y="3522"/>
                  <a:ext cx="23" cy="23"/>
                </a:xfrm>
                <a:prstGeom prst="ellipse">
                  <a:avLst/>
                </a:prstGeom>
                <a:solidFill>
                  <a:srgbClr val="D72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8" name="Oval 101"/>
                <p:cNvSpPr>
                  <a:spLocks noChangeArrowheads="1"/>
                </p:cNvSpPr>
                <p:nvPr/>
              </p:nvSpPr>
              <p:spPr bwMode="auto">
                <a:xfrm>
                  <a:off x="3233" y="3523"/>
                  <a:ext cx="21" cy="20"/>
                </a:xfrm>
                <a:prstGeom prst="ellipse">
                  <a:avLst/>
                </a:prstGeom>
                <a:solidFill>
                  <a:srgbClr val="DE2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39" name="Oval 102"/>
                <p:cNvSpPr>
                  <a:spLocks noChangeArrowheads="1"/>
                </p:cNvSpPr>
                <p:nvPr/>
              </p:nvSpPr>
              <p:spPr bwMode="auto">
                <a:xfrm>
                  <a:off x="3234" y="3525"/>
                  <a:ext cx="19" cy="18"/>
                </a:xfrm>
                <a:prstGeom prst="ellipse">
                  <a:avLst/>
                </a:prstGeom>
                <a:solidFill>
                  <a:srgbClr val="E52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40" name="Oval 103"/>
                <p:cNvSpPr>
                  <a:spLocks noChangeArrowheads="1"/>
                </p:cNvSpPr>
                <p:nvPr/>
              </p:nvSpPr>
              <p:spPr bwMode="auto">
                <a:xfrm>
                  <a:off x="3235" y="3526"/>
                  <a:ext cx="17" cy="16"/>
                </a:xfrm>
                <a:prstGeom prst="ellipse">
                  <a:avLst/>
                </a:prstGeom>
                <a:solidFill>
                  <a:srgbClr val="EB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41" name="Oval 104"/>
                <p:cNvSpPr>
                  <a:spLocks noChangeArrowheads="1"/>
                </p:cNvSpPr>
                <p:nvPr/>
              </p:nvSpPr>
              <p:spPr bwMode="auto">
                <a:xfrm>
                  <a:off x="3237" y="3526"/>
                  <a:ext cx="13" cy="14"/>
                </a:xfrm>
                <a:prstGeom prst="ellipse">
                  <a:avLst/>
                </a:prstGeom>
                <a:solidFill>
                  <a:srgbClr val="F0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42" name="Oval 105"/>
                <p:cNvSpPr>
                  <a:spLocks noChangeArrowheads="1"/>
                </p:cNvSpPr>
                <p:nvPr/>
              </p:nvSpPr>
              <p:spPr bwMode="auto">
                <a:xfrm>
                  <a:off x="3238" y="3528"/>
                  <a:ext cx="11" cy="11"/>
                </a:xfrm>
                <a:prstGeom prst="ellipse">
                  <a:avLst/>
                </a:prstGeom>
                <a:solidFill>
                  <a:srgbClr val="F43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43" name="Oval 106"/>
                <p:cNvSpPr>
                  <a:spLocks noChangeArrowheads="1"/>
                </p:cNvSpPr>
                <p:nvPr/>
              </p:nvSpPr>
              <p:spPr bwMode="auto">
                <a:xfrm>
                  <a:off x="3238" y="3529"/>
                  <a:ext cx="11" cy="9"/>
                </a:xfrm>
                <a:prstGeom prst="ellipse">
                  <a:avLst/>
                </a:prstGeom>
                <a:solidFill>
                  <a:srgbClr val="F73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44" name="Oval 107"/>
                <p:cNvSpPr>
                  <a:spLocks noChangeArrowheads="1"/>
                </p:cNvSpPr>
                <p:nvPr/>
              </p:nvSpPr>
              <p:spPr bwMode="auto">
                <a:xfrm>
                  <a:off x="3240" y="3530"/>
                  <a:ext cx="7" cy="7"/>
                </a:xfrm>
                <a:prstGeom prst="ellipse">
                  <a:avLst/>
                </a:prstGeom>
                <a:solidFill>
                  <a:srgbClr val="FA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45" name="Oval 108"/>
                <p:cNvSpPr>
                  <a:spLocks noChangeArrowheads="1"/>
                </p:cNvSpPr>
                <p:nvPr/>
              </p:nvSpPr>
              <p:spPr bwMode="auto">
                <a:xfrm>
                  <a:off x="3241" y="3531"/>
                  <a:ext cx="5" cy="5"/>
                </a:xfrm>
                <a:prstGeom prst="ellipse">
                  <a:avLst/>
                </a:prstGeom>
                <a:solidFill>
                  <a:srgbClr val="FC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46" name="Oval 109"/>
                <p:cNvSpPr>
                  <a:spLocks noChangeArrowheads="1"/>
                </p:cNvSpPr>
                <p:nvPr/>
              </p:nvSpPr>
              <p:spPr bwMode="auto">
                <a:xfrm>
                  <a:off x="3242" y="3532"/>
                  <a:ext cx="3" cy="3"/>
                </a:xfrm>
                <a:prstGeom prst="ellipse">
                  <a:avLst/>
                </a:prstGeom>
                <a:solidFill>
                  <a:srgbClr val="FD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47" name="Oval 110"/>
                <p:cNvSpPr>
                  <a:spLocks noChangeArrowheads="1"/>
                </p:cNvSpPr>
                <p:nvPr/>
              </p:nvSpPr>
              <p:spPr bwMode="auto">
                <a:xfrm>
                  <a:off x="3243" y="3533"/>
                  <a:ext cx="1" cy="1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7551" name="Group 111"/>
              <p:cNvGrpSpPr>
                <a:grpSpLocks/>
              </p:cNvGrpSpPr>
              <p:nvPr/>
            </p:nvGrpSpPr>
            <p:grpSpPr bwMode="auto">
              <a:xfrm>
                <a:off x="1544" y="2079"/>
                <a:ext cx="69" cy="66"/>
                <a:chOff x="2945" y="3163"/>
                <a:chExt cx="52" cy="51"/>
              </a:xfrm>
            </p:grpSpPr>
            <p:sp>
              <p:nvSpPr>
                <p:cNvPr id="47598" name="Oval 112"/>
                <p:cNvSpPr>
                  <a:spLocks noChangeArrowheads="1"/>
                </p:cNvSpPr>
                <p:nvPr/>
              </p:nvSpPr>
              <p:spPr bwMode="auto">
                <a:xfrm>
                  <a:off x="2945" y="3163"/>
                  <a:ext cx="52" cy="51"/>
                </a:xfrm>
                <a:prstGeom prst="ellipse">
                  <a:avLst/>
                </a:prstGeom>
                <a:solidFill>
                  <a:srgbClr val="0018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99" name="Oval 113"/>
                <p:cNvSpPr>
                  <a:spLocks noChangeArrowheads="1"/>
                </p:cNvSpPr>
                <p:nvPr/>
              </p:nvSpPr>
              <p:spPr bwMode="auto">
                <a:xfrm>
                  <a:off x="2945" y="3163"/>
                  <a:ext cx="51" cy="50"/>
                </a:xfrm>
                <a:prstGeom prst="ellipse">
                  <a:avLst/>
                </a:prstGeom>
                <a:solidFill>
                  <a:srgbClr val="001A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0" name="Oval 114"/>
                <p:cNvSpPr>
                  <a:spLocks noChangeArrowheads="1"/>
                </p:cNvSpPr>
                <p:nvPr/>
              </p:nvSpPr>
              <p:spPr bwMode="auto">
                <a:xfrm>
                  <a:off x="2946" y="3164"/>
                  <a:ext cx="48" cy="48"/>
                </a:xfrm>
                <a:prstGeom prst="ellipse">
                  <a:avLst/>
                </a:prstGeom>
                <a:solidFill>
                  <a:srgbClr val="001C4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1" name="Oval 115"/>
                <p:cNvSpPr>
                  <a:spLocks noChangeArrowheads="1"/>
                </p:cNvSpPr>
                <p:nvPr/>
              </p:nvSpPr>
              <p:spPr bwMode="auto">
                <a:xfrm>
                  <a:off x="2947" y="3165"/>
                  <a:ext cx="46" cy="46"/>
                </a:xfrm>
                <a:prstGeom prst="ellipse">
                  <a:avLst/>
                </a:prstGeom>
                <a:solidFill>
                  <a:srgbClr val="001F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2" name="Oval 116"/>
                <p:cNvSpPr>
                  <a:spLocks noChangeArrowheads="1"/>
                </p:cNvSpPr>
                <p:nvPr/>
              </p:nvSpPr>
              <p:spPr bwMode="auto">
                <a:xfrm>
                  <a:off x="2948" y="3166"/>
                  <a:ext cx="45" cy="44"/>
                </a:xfrm>
                <a:prstGeom prst="ellipse">
                  <a:avLst/>
                </a:prstGeom>
                <a:solidFill>
                  <a:srgbClr val="0023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3" name="Oval 117"/>
                <p:cNvSpPr>
                  <a:spLocks noChangeArrowheads="1"/>
                </p:cNvSpPr>
                <p:nvPr/>
              </p:nvSpPr>
              <p:spPr bwMode="auto">
                <a:xfrm>
                  <a:off x="2949" y="3167"/>
                  <a:ext cx="42" cy="42"/>
                </a:xfrm>
                <a:prstGeom prst="ellipse">
                  <a:avLst/>
                </a:prstGeom>
                <a:solidFill>
                  <a:srgbClr val="00276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4" name="Oval 118"/>
                <p:cNvSpPr>
                  <a:spLocks noChangeArrowheads="1"/>
                </p:cNvSpPr>
                <p:nvPr/>
              </p:nvSpPr>
              <p:spPr bwMode="auto">
                <a:xfrm>
                  <a:off x="2950" y="3168"/>
                  <a:ext cx="40" cy="39"/>
                </a:xfrm>
                <a:prstGeom prst="ellipse">
                  <a:avLst/>
                </a:prstGeom>
                <a:solidFill>
                  <a:srgbClr val="002C6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5" name="Oval 119"/>
                <p:cNvSpPr>
                  <a:spLocks noChangeArrowheads="1"/>
                </p:cNvSpPr>
                <p:nvPr/>
              </p:nvSpPr>
              <p:spPr bwMode="auto">
                <a:xfrm>
                  <a:off x="2952" y="3169"/>
                  <a:ext cx="37" cy="37"/>
                </a:xfrm>
                <a:prstGeom prst="ellipse">
                  <a:avLst/>
                </a:prstGeom>
                <a:solidFill>
                  <a:srgbClr val="00317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6" name="Oval 120"/>
                <p:cNvSpPr>
                  <a:spLocks noChangeArrowheads="1"/>
                </p:cNvSpPr>
                <p:nvPr/>
              </p:nvSpPr>
              <p:spPr bwMode="auto">
                <a:xfrm>
                  <a:off x="2952" y="3170"/>
                  <a:ext cx="36" cy="36"/>
                </a:xfrm>
                <a:prstGeom prst="ellipse">
                  <a:avLst/>
                </a:prstGeom>
                <a:solidFill>
                  <a:srgbClr val="0036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7" name="Oval 121"/>
                <p:cNvSpPr>
                  <a:spLocks noChangeArrowheads="1"/>
                </p:cNvSpPr>
                <p:nvPr/>
              </p:nvSpPr>
              <p:spPr bwMode="auto">
                <a:xfrm>
                  <a:off x="2953" y="3172"/>
                  <a:ext cx="34" cy="32"/>
                </a:xfrm>
                <a:prstGeom prst="ellipse">
                  <a:avLst/>
                </a:prstGeom>
                <a:solidFill>
                  <a:srgbClr val="003B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8" name="Oval 122"/>
                <p:cNvSpPr>
                  <a:spLocks noChangeArrowheads="1"/>
                </p:cNvSpPr>
                <p:nvPr/>
              </p:nvSpPr>
              <p:spPr bwMode="auto">
                <a:xfrm>
                  <a:off x="2955" y="3173"/>
                  <a:ext cx="31" cy="30"/>
                </a:xfrm>
                <a:prstGeom prst="ellipse">
                  <a:avLst/>
                </a:prstGeom>
                <a:solidFill>
                  <a:srgbClr val="0040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09" name="Oval 123"/>
                <p:cNvSpPr>
                  <a:spLocks noChangeArrowheads="1"/>
                </p:cNvSpPr>
                <p:nvPr/>
              </p:nvSpPr>
              <p:spPr bwMode="auto">
                <a:xfrm>
                  <a:off x="2956" y="3173"/>
                  <a:ext cx="28" cy="29"/>
                </a:xfrm>
                <a:prstGeom prst="ellipse">
                  <a:avLst/>
                </a:prstGeom>
                <a:solidFill>
                  <a:srgbClr val="0045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0" name="Oval 124"/>
                <p:cNvSpPr>
                  <a:spLocks noChangeArrowheads="1"/>
                </p:cNvSpPr>
                <p:nvPr/>
              </p:nvSpPr>
              <p:spPr bwMode="auto">
                <a:xfrm>
                  <a:off x="2957" y="3175"/>
                  <a:ext cx="27" cy="26"/>
                </a:xfrm>
                <a:prstGeom prst="ellipse">
                  <a:avLst/>
                </a:prstGeom>
                <a:solidFill>
                  <a:srgbClr val="0049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1" name="Oval 125"/>
                <p:cNvSpPr>
                  <a:spLocks noChangeArrowheads="1"/>
                </p:cNvSpPr>
                <p:nvPr/>
              </p:nvSpPr>
              <p:spPr bwMode="auto">
                <a:xfrm>
                  <a:off x="2958" y="3176"/>
                  <a:ext cx="25" cy="25"/>
                </a:xfrm>
                <a:prstGeom prst="ellipse">
                  <a:avLst/>
                </a:prstGeom>
                <a:solidFill>
                  <a:srgbClr val="004E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2" name="Oval 126"/>
                <p:cNvSpPr>
                  <a:spLocks noChangeArrowheads="1"/>
                </p:cNvSpPr>
                <p:nvPr/>
              </p:nvSpPr>
              <p:spPr bwMode="auto">
                <a:xfrm>
                  <a:off x="2959" y="3177"/>
                  <a:ext cx="23" cy="22"/>
                </a:xfrm>
                <a:prstGeom prst="ellipse">
                  <a:avLst/>
                </a:prstGeom>
                <a:solidFill>
                  <a:srgbClr val="0052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3" name="Oval 127"/>
                <p:cNvSpPr>
                  <a:spLocks noChangeArrowheads="1"/>
                </p:cNvSpPr>
                <p:nvPr/>
              </p:nvSpPr>
              <p:spPr bwMode="auto">
                <a:xfrm>
                  <a:off x="2960" y="3178"/>
                  <a:ext cx="21" cy="20"/>
                </a:xfrm>
                <a:prstGeom prst="ellipse">
                  <a:avLst/>
                </a:prstGeom>
                <a:solidFill>
                  <a:srgbClr val="0056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4" name="Oval 128"/>
                <p:cNvSpPr>
                  <a:spLocks noChangeArrowheads="1"/>
                </p:cNvSpPr>
                <p:nvPr/>
              </p:nvSpPr>
              <p:spPr bwMode="auto">
                <a:xfrm>
                  <a:off x="2961" y="3179"/>
                  <a:ext cx="19" cy="18"/>
                </a:xfrm>
                <a:prstGeom prst="ellipse">
                  <a:avLst/>
                </a:prstGeom>
                <a:solidFill>
                  <a:srgbClr val="0059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5" name="Oval 129"/>
                <p:cNvSpPr>
                  <a:spLocks noChangeArrowheads="1"/>
                </p:cNvSpPr>
                <p:nvPr/>
              </p:nvSpPr>
              <p:spPr bwMode="auto">
                <a:xfrm>
                  <a:off x="2962" y="3180"/>
                  <a:ext cx="17" cy="16"/>
                </a:xfrm>
                <a:prstGeom prst="ellipse">
                  <a:avLst/>
                </a:prstGeom>
                <a:solidFill>
                  <a:srgbClr val="005C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6" name="Oval 130"/>
                <p:cNvSpPr>
                  <a:spLocks noChangeArrowheads="1"/>
                </p:cNvSpPr>
                <p:nvPr/>
              </p:nvSpPr>
              <p:spPr bwMode="auto">
                <a:xfrm>
                  <a:off x="2963" y="3181"/>
                  <a:ext cx="14" cy="14"/>
                </a:xfrm>
                <a:prstGeom prst="ellipse">
                  <a:avLst/>
                </a:prstGeom>
                <a:solidFill>
                  <a:srgbClr val="005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7" name="Oval 131"/>
                <p:cNvSpPr>
                  <a:spLocks noChangeArrowheads="1"/>
                </p:cNvSpPr>
                <p:nvPr/>
              </p:nvSpPr>
              <p:spPr bwMode="auto">
                <a:xfrm>
                  <a:off x="2965" y="3182"/>
                  <a:ext cx="11" cy="12"/>
                </a:xfrm>
                <a:prstGeom prst="ellipse">
                  <a:avLst/>
                </a:prstGeom>
                <a:solidFill>
                  <a:srgbClr val="0060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8" name="Oval 132"/>
                <p:cNvSpPr>
                  <a:spLocks noChangeArrowheads="1"/>
                </p:cNvSpPr>
                <p:nvPr/>
              </p:nvSpPr>
              <p:spPr bwMode="auto">
                <a:xfrm>
                  <a:off x="2965" y="3183"/>
                  <a:ext cx="10" cy="10"/>
                </a:xfrm>
                <a:prstGeom prst="ellipse">
                  <a:avLst/>
                </a:prstGeom>
                <a:solidFill>
                  <a:srgbClr val="0062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9" name="Oval 133"/>
                <p:cNvSpPr>
                  <a:spLocks noChangeArrowheads="1"/>
                </p:cNvSpPr>
                <p:nvPr/>
              </p:nvSpPr>
              <p:spPr bwMode="auto">
                <a:xfrm>
                  <a:off x="2967" y="3184"/>
                  <a:ext cx="7" cy="8"/>
                </a:xfrm>
                <a:prstGeom prst="ellipse">
                  <a:avLst/>
                </a:prstGeom>
                <a:solidFill>
                  <a:srgbClr val="0063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20" name="Oval 134"/>
                <p:cNvSpPr>
                  <a:spLocks noChangeArrowheads="1"/>
                </p:cNvSpPr>
                <p:nvPr/>
              </p:nvSpPr>
              <p:spPr bwMode="auto">
                <a:xfrm>
                  <a:off x="2968" y="3185"/>
                  <a:ext cx="5" cy="5"/>
                </a:xfrm>
                <a:prstGeom prst="ellipse">
                  <a:avLst/>
                </a:prstGeom>
                <a:solidFill>
                  <a:srgbClr val="006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21" name="Oval 135"/>
                <p:cNvSpPr>
                  <a:spLocks noChangeArrowheads="1"/>
                </p:cNvSpPr>
                <p:nvPr/>
              </p:nvSpPr>
              <p:spPr bwMode="auto">
                <a:xfrm>
                  <a:off x="2969" y="3187"/>
                  <a:ext cx="3" cy="2"/>
                </a:xfrm>
                <a:prstGeom prst="ellipse">
                  <a:avLst/>
                </a:prstGeom>
                <a:solidFill>
                  <a:srgbClr val="006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22" name="Oval 136"/>
                <p:cNvSpPr>
                  <a:spLocks noChangeArrowheads="1"/>
                </p:cNvSpPr>
                <p:nvPr/>
              </p:nvSpPr>
              <p:spPr bwMode="auto">
                <a:xfrm>
                  <a:off x="2970" y="3187"/>
                  <a:ext cx="1" cy="2"/>
                </a:xfrm>
                <a:prstGeom prst="ellipse">
                  <a:avLst/>
                </a:prstGeom>
                <a:solidFill>
                  <a:srgbClr val="006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7552" name="Group 137"/>
              <p:cNvGrpSpPr>
                <a:grpSpLocks/>
              </p:cNvGrpSpPr>
              <p:nvPr/>
            </p:nvGrpSpPr>
            <p:grpSpPr bwMode="auto">
              <a:xfrm>
                <a:off x="1618" y="2044"/>
                <a:ext cx="207" cy="92"/>
                <a:chOff x="3001" y="3137"/>
                <a:chExt cx="158" cy="70"/>
              </a:xfrm>
            </p:grpSpPr>
            <p:sp>
              <p:nvSpPr>
                <p:cNvPr id="47596" name="Line 138"/>
                <p:cNvSpPr>
                  <a:spLocks noChangeShapeType="1"/>
                </p:cNvSpPr>
                <p:nvPr/>
              </p:nvSpPr>
              <p:spPr bwMode="auto">
                <a:xfrm>
                  <a:off x="3001" y="3137"/>
                  <a:ext cx="123" cy="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597" name="Freeform 139"/>
                <p:cNvSpPr>
                  <a:spLocks/>
                </p:cNvSpPr>
                <p:nvPr/>
              </p:nvSpPr>
              <p:spPr bwMode="auto">
                <a:xfrm>
                  <a:off x="3095" y="3154"/>
                  <a:ext cx="64" cy="53"/>
                </a:xfrm>
                <a:custGeom>
                  <a:avLst/>
                  <a:gdLst>
                    <a:gd name="T0" fmla="*/ 0 w 127"/>
                    <a:gd name="T1" fmla="*/ 53 h 105"/>
                    <a:gd name="T2" fmla="*/ 64 w 127"/>
                    <a:gd name="T3" fmla="*/ 48 h 105"/>
                    <a:gd name="T4" fmla="*/ 23 w 127"/>
                    <a:gd name="T5" fmla="*/ 0 h 105"/>
                    <a:gd name="T6" fmla="*/ 28 w 127"/>
                    <a:gd name="T7" fmla="*/ 33 h 105"/>
                    <a:gd name="T8" fmla="*/ 0 w 127"/>
                    <a:gd name="T9" fmla="*/ 53 h 1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7"/>
                    <a:gd name="T16" fmla="*/ 0 h 105"/>
                    <a:gd name="T17" fmla="*/ 127 w 127"/>
                    <a:gd name="T18" fmla="*/ 105 h 1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7" h="105">
                      <a:moveTo>
                        <a:pt x="0" y="105"/>
                      </a:moveTo>
                      <a:lnTo>
                        <a:pt x="127" y="96"/>
                      </a:lnTo>
                      <a:lnTo>
                        <a:pt x="45" y="0"/>
                      </a:lnTo>
                      <a:lnTo>
                        <a:pt x="55" y="66"/>
                      </a:lnTo>
                      <a:lnTo>
                        <a:pt x="0" y="10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7553" name="Group 140"/>
              <p:cNvGrpSpPr>
                <a:grpSpLocks/>
              </p:cNvGrpSpPr>
              <p:nvPr/>
            </p:nvGrpSpPr>
            <p:grpSpPr bwMode="auto">
              <a:xfrm>
                <a:off x="1190" y="1745"/>
                <a:ext cx="455" cy="208"/>
                <a:chOff x="1190" y="1745"/>
                <a:chExt cx="455" cy="208"/>
              </a:xfrm>
            </p:grpSpPr>
            <p:sp>
              <p:nvSpPr>
                <p:cNvPr id="47590" name="Rectangle 141"/>
                <p:cNvSpPr>
                  <a:spLocks noChangeArrowheads="1"/>
                </p:cNvSpPr>
                <p:nvPr/>
              </p:nvSpPr>
              <p:spPr bwMode="auto">
                <a:xfrm>
                  <a:off x="1190" y="1745"/>
                  <a:ext cx="455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91" name="Rectangle 142"/>
                <p:cNvSpPr>
                  <a:spLocks noChangeArrowheads="1"/>
                </p:cNvSpPr>
                <p:nvPr/>
              </p:nvSpPr>
              <p:spPr bwMode="auto">
                <a:xfrm>
                  <a:off x="1271" y="1749"/>
                  <a:ext cx="69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400">
                      <a:solidFill>
                        <a:srgbClr val="000000"/>
                      </a:solidFill>
                      <a:latin typeface="Arial" charset="0"/>
                    </a:rPr>
                    <a:t>P</a:t>
                  </a:r>
                  <a:endParaRPr lang="en-US" sz="22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7592" name="Rectangle 143"/>
                <p:cNvSpPr>
                  <a:spLocks noChangeArrowheads="1"/>
                </p:cNvSpPr>
                <p:nvPr/>
              </p:nvSpPr>
              <p:spPr bwMode="auto">
                <a:xfrm>
                  <a:off x="1338" y="1835"/>
                  <a:ext cx="38" cy="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900">
                      <a:solidFill>
                        <a:srgbClr val="000000"/>
                      </a:solidFill>
                      <a:latin typeface="Comic Sans MS" pitchFamily="66" charset="0"/>
                    </a:rPr>
                    <a:t>0</a:t>
                  </a:r>
                  <a:endParaRPr lang="en-US" sz="2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593" name="Rectangle 144"/>
                <p:cNvSpPr>
                  <a:spLocks noChangeArrowheads="1"/>
                </p:cNvSpPr>
                <p:nvPr/>
              </p:nvSpPr>
              <p:spPr bwMode="auto">
                <a:xfrm>
                  <a:off x="1405" y="1749"/>
                  <a:ext cx="91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400">
                      <a:solidFill>
                        <a:srgbClr val="000000"/>
                      </a:solidFill>
                      <a:latin typeface="Comic Sans MS" pitchFamily="66" charset="0"/>
                    </a:rPr>
                    <a:t> , </a:t>
                  </a:r>
                  <a:endParaRPr lang="en-US" sz="2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594" name="Rectangle 145"/>
                <p:cNvSpPr>
                  <a:spLocks noChangeArrowheads="1"/>
                </p:cNvSpPr>
                <p:nvPr/>
              </p:nvSpPr>
              <p:spPr bwMode="auto">
                <a:xfrm>
                  <a:off x="1523" y="1762"/>
                  <a:ext cx="54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400">
                      <a:solidFill>
                        <a:srgbClr val="000000"/>
                      </a:solidFill>
                      <a:latin typeface="Symbol" pitchFamily="18" charset="2"/>
                    </a:rPr>
                    <a:t>n</a:t>
                  </a:r>
                  <a:endParaRPr lang="en-US" sz="2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595" name="Rectangle 146"/>
                <p:cNvSpPr>
                  <a:spLocks noChangeArrowheads="1"/>
                </p:cNvSpPr>
                <p:nvPr/>
              </p:nvSpPr>
              <p:spPr bwMode="auto">
                <a:xfrm>
                  <a:off x="1574" y="1835"/>
                  <a:ext cx="40" cy="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900">
                      <a:solidFill>
                        <a:srgbClr val="000000"/>
                      </a:solidFill>
                      <a:latin typeface="Comic Sans MS" pitchFamily="66" charset="0"/>
                    </a:rPr>
                    <a:t>0</a:t>
                  </a:r>
                  <a:endParaRPr lang="en-US" sz="220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7554" name="Group 147"/>
              <p:cNvGrpSpPr>
                <a:grpSpLocks/>
              </p:cNvGrpSpPr>
              <p:nvPr/>
            </p:nvGrpSpPr>
            <p:grpSpPr bwMode="auto">
              <a:xfrm>
                <a:off x="870" y="2716"/>
                <a:ext cx="68" cy="67"/>
                <a:chOff x="2431" y="3649"/>
                <a:chExt cx="52" cy="51"/>
              </a:xfrm>
            </p:grpSpPr>
            <p:sp>
              <p:nvSpPr>
                <p:cNvPr id="47565" name="Oval 148"/>
                <p:cNvSpPr>
                  <a:spLocks noChangeArrowheads="1"/>
                </p:cNvSpPr>
                <p:nvPr/>
              </p:nvSpPr>
              <p:spPr bwMode="auto">
                <a:xfrm>
                  <a:off x="2431" y="3649"/>
                  <a:ext cx="52" cy="51"/>
                </a:xfrm>
                <a:prstGeom prst="ellipse">
                  <a:avLst/>
                </a:prstGeom>
                <a:solidFill>
                  <a:srgbClr val="76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66" name="Oval 149"/>
                <p:cNvSpPr>
                  <a:spLocks noChangeArrowheads="1"/>
                </p:cNvSpPr>
                <p:nvPr/>
              </p:nvSpPr>
              <p:spPr bwMode="auto">
                <a:xfrm>
                  <a:off x="2431" y="3649"/>
                  <a:ext cx="51" cy="50"/>
                </a:xfrm>
                <a:prstGeom prst="ellipse">
                  <a:avLst/>
                </a:prstGeom>
                <a:solidFill>
                  <a:srgbClr val="78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67" name="Oval 150"/>
                <p:cNvSpPr>
                  <a:spLocks noChangeArrowheads="1"/>
                </p:cNvSpPr>
                <p:nvPr/>
              </p:nvSpPr>
              <p:spPr bwMode="auto">
                <a:xfrm>
                  <a:off x="2432" y="3650"/>
                  <a:ext cx="48" cy="48"/>
                </a:xfrm>
                <a:prstGeom prst="ellipse">
                  <a:avLst/>
                </a:prstGeom>
                <a:solidFill>
                  <a:srgbClr val="7B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68" name="Oval 151"/>
                <p:cNvSpPr>
                  <a:spLocks noChangeArrowheads="1"/>
                </p:cNvSpPr>
                <p:nvPr/>
              </p:nvSpPr>
              <p:spPr bwMode="auto">
                <a:xfrm>
                  <a:off x="2433" y="3651"/>
                  <a:ext cx="46" cy="46"/>
                </a:xfrm>
                <a:prstGeom prst="ellipse">
                  <a:avLst/>
                </a:prstGeom>
                <a:solidFill>
                  <a:srgbClr val="7F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69" name="Oval 152"/>
                <p:cNvSpPr>
                  <a:spLocks noChangeArrowheads="1"/>
                </p:cNvSpPr>
                <p:nvPr/>
              </p:nvSpPr>
              <p:spPr bwMode="auto">
                <a:xfrm>
                  <a:off x="2434" y="3652"/>
                  <a:ext cx="45" cy="44"/>
                </a:xfrm>
                <a:prstGeom prst="ellipse">
                  <a:avLst/>
                </a:prstGeom>
                <a:solidFill>
                  <a:srgbClr val="841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0" name="Oval 153"/>
                <p:cNvSpPr>
                  <a:spLocks noChangeArrowheads="1"/>
                </p:cNvSpPr>
                <p:nvPr/>
              </p:nvSpPr>
              <p:spPr bwMode="auto">
                <a:xfrm>
                  <a:off x="2435" y="3653"/>
                  <a:ext cx="42" cy="42"/>
                </a:xfrm>
                <a:prstGeom prst="ellipse">
                  <a:avLst/>
                </a:prstGeom>
                <a:solidFill>
                  <a:srgbClr val="8A1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1" name="Oval 154"/>
                <p:cNvSpPr>
                  <a:spLocks noChangeArrowheads="1"/>
                </p:cNvSpPr>
                <p:nvPr/>
              </p:nvSpPr>
              <p:spPr bwMode="auto">
                <a:xfrm>
                  <a:off x="2436" y="3654"/>
                  <a:ext cx="40" cy="39"/>
                </a:xfrm>
                <a:prstGeom prst="ellipse">
                  <a:avLst/>
                </a:prstGeom>
                <a:solidFill>
                  <a:srgbClr val="911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2" name="Oval 155"/>
                <p:cNvSpPr>
                  <a:spLocks noChangeArrowheads="1"/>
                </p:cNvSpPr>
                <p:nvPr/>
              </p:nvSpPr>
              <p:spPr bwMode="auto">
                <a:xfrm>
                  <a:off x="2438" y="3655"/>
                  <a:ext cx="37" cy="37"/>
                </a:xfrm>
                <a:prstGeom prst="ellipse">
                  <a:avLst/>
                </a:prstGeom>
                <a:solidFill>
                  <a:srgbClr val="991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3" name="Oval 156"/>
                <p:cNvSpPr>
                  <a:spLocks noChangeArrowheads="1"/>
                </p:cNvSpPr>
                <p:nvPr/>
              </p:nvSpPr>
              <p:spPr bwMode="auto">
                <a:xfrm>
                  <a:off x="2438" y="3656"/>
                  <a:ext cx="36" cy="36"/>
                </a:xfrm>
                <a:prstGeom prst="ellipse">
                  <a:avLst/>
                </a:prstGeom>
                <a:solidFill>
                  <a:srgbClr val="A12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4" name="Oval 157"/>
                <p:cNvSpPr>
                  <a:spLocks noChangeArrowheads="1"/>
                </p:cNvSpPr>
                <p:nvPr/>
              </p:nvSpPr>
              <p:spPr bwMode="auto">
                <a:xfrm>
                  <a:off x="2439" y="3658"/>
                  <a:ext cx="34" cy="32"/>
                </a:xfrm>
                <a:prstGeom prst="ellipse">
                  <a:avLst/>
                </a:prstGeom>
                <a:solidFill>
                  <a:srgbClr val="AA2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5" name="Oval 158"/>
                <p:cNvSpPr>
                  <a:spLocks noChangeArrowheads="1"/>
                </p:cNvSpPr>
                <p:nvPr/>
              </p:nvSpPr>
              <p:spPr bwMode="auto">
                <a:xfrm>
                  <a:off x="2441" y="3659"/>
                  <a:ext cx="31" cy="30"/>
                </a:xfrm>
                <a:prstGeom prst="ellipse">
                  <a:avLst/>
                </a:prstGeom>
                <a:solidFill>
                  <a:srgbClr val="B42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6" name="Oval 159"/>
                <p:cNvSpPr>
                  <a:spLocks noChangeArrowheads="1"/>
                </p:cNvSpPr>
                <p:nvPr/>
              </p:nvSpPr>
              <p:spPr bwMode="auto">
                <a:xfrm>
                  <a:off x="2442" y="3659"/>
                  <a:ext cx="28" cy="29"/>
                </a:xfrm>
                <a:prstGeom prst="ellipse">
                  <a:avLst/>
                </a:prstGeom>
                <a:solidFill>
                  <a:srgbClr val="BD2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7" name="Oval 160"/>
                <p:cNvSpPr>
                  <a:spLocks noChangeArrowheads="1"/>
                </p:cNvSpPr>
                <p:nvPr/>
              </p:nvSpPr>
              <p:spPr bwMode="auto">
                <a:xfrm>
                  <a:off x="2443" y="3661"/>
                  <a:ext cx="27" cy="26"/>
                </a:xfrm>
                <a:prstGeom prst="ellipse">
                  <a:avLst/>
                </a:prstGeom>
                <a:solidFill>
                  <a:srgbClr val="C62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8" name="Oval 161"/>
                <p:cNvSpPr>
                  <a:spLocks noChangeArrowheads="1"/>
                </p:cNvSpPr>
                <p:nvPr/>
              </p:nvSpPr>
              <p:spPr bwMode="auto">
                <a:xfrm>
                  <a:off x="2444" y="3662"/>
                  <a:ext cx="25" cy="25"/>
                </a:xfrm>
                <a:prstGeom prst="ellipse">
                  <a:avLst/>
                </a:prstGeom>
                <a:solidFill>
                  <a:srgbClr val="CF2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79" name="Oval 162"/>
                <p:cNvSpPr>
                  <a:spLocks noChangeArrowheads="1"/>
                </p:cNvSpPr>
                <p:nvPr/>
              </p:nvSpPr>
              <p:spPr bwMode="auto">
                <a:xfrm>
                  <a:off x="2445" y="3663"/>
                  <a:ext cx="23" cy="22"/>
                </a:xfrm>
                <a:prstGeom prst="ellipse">
                  <a:avLst/>
                </a:prstGeom>
                <a:solidFill>
                  <a:srgbClr val="D72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0" name="Oval 163"/>
                <p:cNvSpPr>
                  <a:spLocks noChangeArrowheads="1"/>
                </p:cNvSpPr>
                <p:nvPr/>
              </p:nvSpPr>
              <p:spPr bwMode="auto">
                <a:xfrm>
                  <a:off x="2446" y="3664"/>
                  <a:ext cx="21" cy="20"/>
                </a:xfrm>
                <a:prstGeom prst="ellipse">
                  <a:avLst/>
                </a:prstGeom>
                <a:solidFill>
                  <a:srgbClr val="DE2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1" name="Oval 164"/>
                <p:cNvSpPr>
                  <a:spLocks noChangeArrowheads="1"/>
                </p:cNvSpPr>
                <p:nvPr/>
              </p:nvSpPr>
              <p:spPr bwMode="auto">
                <a:xfrm>
                  <a:off x="2447" y="3665"/>
                  <a:ext cx="19" cy="18"/>
                </a:xfrm>
                <a:prstGeom prst="ellipse">
                  <a:avLst/>
                </a:prstGeom>
                <a:solidFill>
                  <a:srgbClr val="E52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2" name="Oval 165"/>
                <p:cNvSpPr>
                  <a:spLocks noChangeArrowheads="1"/>
                </p:cNvSpPr>
                <p:nvPr/>
              </p:nvSpPr>
              <p:spPr bwMode="auto">
                <a:xfrm>
                  <a:off x="2448" y="3666"/>
                  <a:ext cx="17" cy="16"/>
                </a:xfrm>
                <a:prstGeom prst="ellipse">
                  <a:avLst/>
                </a:prstGeom>
                <a:solidFill>
                  <a:srgbClr val="EB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3" name="Oval 166"/>
                <p:cNvSpPr>
                  <a:spLocks noChangeArrowheads="1"/>
                </p:cNvSpPr>
                <p:nvPr/>
              </p:nvSpPr>
              <p:spPr bwMode="auto">
                <a:xfrm>
                  <a:off x="2450" y="3667"/>
                  <a:ext cx="13" cy="14"/>
                </a:xfrm>
                <a:prstGeom prst="ellipse">
                  <a:avLst/>
                </a:prstGeom>
                <a:solidFill>
                  <a:srgbClr val="F0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4" name="Oval 167"/>
                <p:cNvSpPr>
                  <a:spLocks noChangeArrowheads="1"/>
                </p:cNvSpPr>
                <p:nvPr/>
              </p:nvSpPr>
              <p:spPr bwMode="auto">
                <a:xfrm>
                  <a:off x="2451" y="3668"/>
                  <a:ext cx="11" cy="12"/>
                </a:xfrm>
                <a:prstGeom prst="ellipse">
                  <a:avLst/>
                </a:prstGeom>
                <a:solidFill>
                  <a:srgbClr val="F43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5" name="Oval 168"/>
                <p:cNvSpPr>
                  <a:spLocks noChangeArrowheads="1"/>
                </p:cNvSpPr>
                <p:nvPr/>
              </p:nvSpPr>
              <p:spPr bwMode="auto">
                <a:xfrm>
                  <a:off x="2451" y="3670"/>
                  <a:ext cx="11" cy="9"/>
                </a:xfrm>
                <a:prstGeom prst="ellipse">
                  <a:avLst/>
                </a:prstGeom>
                <a:solidFill>
                  <a:srgbClr val="F73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6" name="Oval 169"/>
                <p:cNvSpPr>
                  <a:spLocks noChangeArrowheads="1"/>
                </p:cNvSpPr>
                <p:nvPr/>
              </p:nvSpPr>
              <p:spPr bwMode="auto">
                <a:xfrm>
                  <a:off x="2453" y="3670"/>
                  <a:ext cx="7" cy="8"/>
                </a:xfrm>
                <a:prstGeom prst="ellipse">
                  <a:avLst/>
                </a:prstGeom>
                <a:solidFill>
                  <a:srgbClr val="FA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7" name="Oval 170"/>
                <p:cNvSpPr>
                  <a:spLocks noChangeArrowheads="1"/>
                </p:cNvSpPr>
                <p:nvPr/>
              </p:nvSpPr>
              <p:spPr bwMode="auto">
                <a:xfrm>
                  <a:off x="2454" y="3671"/>
                  <a:ext cx="5" cy="5"/>
                </a:xfrm>
                <a:prstGeom prst="ellipse">
                  <a:avLst/>
                </a:prstGeom>
                <a:solidFill>
                  <a:srgbClr val="FC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8" name="Oval 171"/>
                <p:cNvSpPr>
                  <a:spLocks noChangeArrowheads="1"/>
                </p:cNvSpPr>
                <p:nvPr/>
              </p:nvSpPr>
              <p:spPr bwMode="auto">
                <a:xfrm>
                  <a:off x="2455" y="3673"/>
                  <a:ext cx="3" cy="2"/>
                </a:xfrm>
                <a:prstGeom prst="ellipse">
                  <a:avLst/>
                </a:prstGeom>
                <a:solidFill>
                  <a:srgbClr val="FD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89" name="Oval 172"/>
                <p:cNvSpPr>
                  <a:spLocks noChangeArrowheads="1"/>
                </p:cNvSpPr>
                <p:nvPr/>
              </p:nvSpPr>
              <p:spPr bwMode="auto">
                <a:xfrm>
                  <a:off x="2456" y="3673"/>
                  <a:ext cx="1" cy="2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7555" name="Group 173"/>
              <p:cNvGrpSpPr>
                <a:grpSpLocks/>
              </p:cNvGrpSpPr>
              <p:nvPr/>
            </p:nvGrpSpPr>
            <p:grpSpPr bwMode="auto">
              <a:xfrm>
                <a:off x="947" y="2738"/>
                <a:ext cx="334" cy="90"/>
                <a:chOff x="2490" y="3666"/>
                <a:chExt cx="254" cy="68"/>
              </a:xfrm>
            </p:grpSpPr>
            <p:sp>
              <p:nvSpPr>
                <p:cNvPr id="47563" name="Line 174"/>
                <p:cNvSpPr>
                  <a:spLocks noChangeShapeType="1"/>
                </p:cNvSpPr>
                <p:nvPr/>
              </p:nvSpPr>
              <p:spPr bwMode="auto">
                <a:xfrm flipV="1">
                  <a:off x="2490" y="3690"/>
                  <a:ext cx="217" cy="4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564" name="Freeform 175"/>
                <p:cNvSpPr>
                  <a:spLocks/>
                </p:cNvSpPr>
                <p:nvPr/>
              </p:nvSpPr>
              <p:spPr bwMode="auto">
                <a:xfrm>
                  <a:off x="2683" y="3666"/>
                  <a:ext cx="61" cy="56"/>
                </a:xfrm>
                <a:custGeom>
                  <a:avLst/>
                  <a:gdLst>
                    <a:gd name="T0" fmla="*/ 12 w 122"/>
                    <a:gd name="T1" fmla="*/ 56 h 113"/>
                    <a:gd name="T2" fmla="*/ 61 w 122"/>
                    <a:gd name="T3" fmla="*/ 16 h 113"/>
                    <a:gd name="T4" fmla="*/ 0 w 122"/>
                    <a:gd name="T5" fmla="*/ 0 h 113"/>
                    <a:gd name="T6" fmla="*/ 23 w 122"/>
                    <a:gd name="T7" fmla="*/ 24 h 113"/>
                    <a:gd name="T8" fmla="*/ 12 w 122"/>
                    <a:gd name="T9" fmla="*/ 56 h 11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"/>
                    <a:gd name="T16" fmla="*/ 0 h 113"/>
                    <a:gd name="T17" fmla="*/ 122 w 122"/>
                    <a:gd name="T18" fmla="*/ 113 h 11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" h="113">
                      <a:moveTo>
                        <a:pt x="24" y="113"/>
                      </a:moveTo>
                      <a:lnTo>
                        <a:pt x="122" y="32"/>
                      </a:lnTo>
                      <a:lnTo>
                        <a:pt x="0" y="0"/>
                      </a:lnTo>
                      <a:lnTo>
                        <a:pt x="45" y="48"/>
                      </a:lnTo>
                      <a:lnTo>
                        <a:pt x="24" y="1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7556" name="Group 176"/>
              <p:cNvGrpSpPr>
                <a:grpSpLocks/>
              </p:cNvGrpSpPr>
              <p:nvPr/>
            </p:nvGrpSpPr>
            <p:grpSpPr bwMode="auto">
              <a:xfrm>
                <a:off x="686" y="2893"/>
                <a:ext cx="454" cy="207"/>
                <a:chOff x="686" y="2893"/>
                <a:chExt cx="454" cy="207"/>
              </a:xfrm>
            </p:grpSpPr>
            <p:sp>
              <p:nvSpPr>
                <p:cNvPr id="47557" name="Rectangle 177"/>
                <p:cNvSpPr>
                  <a:spLocks noChangeArrowheads="1"/>
                </p:cNvSpPr>
                <p:nvPr/>
              </p:nvSpPr>
              <p:spPr bwMode="auto">
                <a:xfrm>
                  <a:off x="686" y="2893"/>
                  <a:ext cx="454" cy="2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58" name="Rectangle 178"/>
                <p:cNvSpPr>
                  <a:spLocks noChangeArrowheads="1"/>
                </p:cNvSpPr>
                <p:nvPr/>
              </p:nvSpPr>
              <p:spPr bwMode="auto">
                <a:xfrm>
                  <a:off x="768" y="2897"/>
                  <a:ext cx="69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400">
                      <a:solidFill>
                        <a:srgbClr val="000000"/>
                      </a:solidFill>
                      <a:latin typeface="Arial" charset="0"/>
                    </a:rPr>
                    <a:t>P</a:t>
                  </a:r>
                  <a:endParaRPr lang="en-US" sz="22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7559" name="Rectangle 179"/>
                <p:cNvSpPr>
                  <a:spLocks noChangeArrowheads="1"/>
                </p:cNvSpPr>
                <p:nvPr/>
              </p:nvSpPr>
              <p:spPr bwMode="auto">
                <a:xfrm>
                  <a:off x="835" y="2981"/>
                  <a:ext cx="38" cy="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900">
                      <a:solidFill>
                        <a:srgbClr val="000000"/>
                      </a:solidFill>
                      <a:latin typeface="Comic Sans MS" pitchFamily="66" charset="0"/>
                    </a:rPr>
                    <a:t>0</a:t>
                  </a:r>
                  <a:endParaRPr lang="en-US" sz="2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560" name="Rectangle 180"/>
                <p:cNvSpPr>
                  <a:spLocks noChangeArrowheads="1"/>
                </p:cNvSpPr>
                <p:nvPr/>
              </p:nvSpPr>
              <p:spPr bwMode="auto">
                <a:xfrm>
                  <a:off x="901" y="2897"/>
                  <a:ext cx="91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400">
                      <a:solidFill>
                        <a:srgbClr val="000000"/>
                      </a:solidFill>
                      <a:latin typeface="Comic Sans MS" pitchFamily="66" charset="0"/>
                    </a:rPr>
                    <a:t> , </a:t>
                  </a:r>
                  <a:endParaRPr lang="en-US" sz="2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561" name="Rectangle 181"/>
                <p:cNvSpPr>
                  <a:spLocks noChangeArrowheads="1"/>
                </p:cNvSpPr>
                <p:nvPr/>
              </p:nvSpPr>
              <p:spPr bwMode="auto">
                <a:xfrm>
                  <a:off x="1020" y="2910"/>
                  <a:ext cx="55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400">
                      <a:solidFill>
                        <a:srgbClr val="000000"/>
                      </a:solidFill>
                      <a:latin typeface="Symbol" pitchFamily="18" charset="2"/>
                    </a:rPr>
                    <a:t>n</a:t>
                  </a:r>
                  <a:endParaRPr lang="en-US" sz="2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562" name="Rectangle 182"/>
                <p:cNvSpPr>
                  <a:spLocks noChangeArrowheads="1"/>
                </p:cNvSpPr>
                <p:nvPr/>
              </p:nvSpPr>
              <p:spPr bwMode="auto">
                <a:xfrm>
                  <a:off x="1071" y="2981"/>
                  <a:ext cx="39" cy="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900">
                      <a:solidFill>
                        <a:srgbClr val="000000"/>
                      </a:solidFill>
                      <a:latin typeface="Comic Sans MS" pitchFamily="66" charset="0"/>
                    </a:rPr>
                    <a:t>0</a:t>
                  </a:r>
                  <a:endParaRPr lang="en-US" sz="220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7454" name="Group 183"/>
            <p:cNvGrpSpPr>
              <a:grpSpLocks/>
            </p:cNvGrpSpPr>
            <p:nvPr/>
          </p:nvGrpSpPr>
          <p:grpSpPr bwMode="auto">
            <a:xfrm>
              <a:off x="1195" y="2317"/>
              <a:ext cx="1124" cy="152"/>
              <a:chOff x="2679" y="3345"/>
              <a:chExt cx="896" cy="124"/>
            </a:xfrm>
          </p:grpSpPr>
          <p:sp>
            <p:nvSpPr>
              <p:cNvPr id="47455" name="Freeform 184"/>
              <p:cNvSpPr>
                <a:spLocks/>
              </p:cNvSpPr>
              <p:nvPr/>
            </p:nvSpPr>
            <p:spPr bwMode="auto">
              <a:xfrm>
                <a:off x="2679" y="3345"/>
                <a:ext cx="5" cy="6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5 h 11"/>
                  <a:gd name="T4" fmla="*/ 5 w 10"/>
                  <a:gd name="T5" fmla="*/ 6 h 11"/>
                  <a:gd name="T6" fmla="*/ 5 w 10"/>
                  <a:gd name="T7" fmla="*/ 1 h 11"/>
                  <a:gd name="T8" fmla="*/ 1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1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56" name="Freeform 185"/>
              <p:cNvSpPr>
                <a:spLocks/>
              </p:cNvSpPr>
              <p:nvPr/>
            </p:nvSpPr>
            <p:spPr bwMode="auto">
              <a:xfrm>
                <a:off x="2689" y="3347"/>
                <a:ext cx="5" cy="5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5 h 11"/>
                  <a:gd name="T6" fmla="*/ 5 w 11"/>
                  <a:gd name="T7" fmla="*/ 0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57" name="Freeform 186"/>
              <p:cNvSpPr>
                <a:spLocks/>
              </p:cNvSpPr>
              <p:nvPr/>
            </p:nvSpPr>
            <p:spPr bwMode="auto">
              <a:xfrm>
                <a:off x="2699" y="3348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4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58" name="Freeform 187"/>
              <p:cNvSpPr>
                <a:spLocks/>
              </p:cNvSpPr>
              <p:nvPr/>
            </p:nvSpPr>
            <p:spPr bwMode="auto">
              <a:xfrm>
                <a:off x="2709" y="3349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59" name="Freeform 188"/>
              <p:cNvSpPr>
                <a:spLocks/>
              </p:cNvSpPr>
              <p:nvPr/>
            </p:nvSpPr>
            <p:spPr bwMode="auto">
              <a:xfrm>
                <a:off x="2719" y="3351"/>
                <a:ext cx="5" cy="5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5 h 11"/>
                  <a:gd name="T6" fmla="*/ 5 w 11"/>
                  <a:gd name="T7" fmla="*/ 0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0" name="Freeform 189"/>
              <p:cNvSpPr>
                <a:spLocks/>
              </p:cNvSpPr>
              <p:nvPr/>
            </p:nvSpPr>
            <p:spPr bwMode="auto">
              <a:xfrm>
                <a:off x="2729" y="3352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1" name="Freeform 190"/>
              <p:cNvSpPr>
                <a:spLocks/>
              </p:cNvSpPr>
              <p:nvPr/>
            </p:nvSpPr>
            <p:spPr bwMode="auto">
              <a:xfrm>
                <a:off x="2739" y="3354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4 h 12"/>
                  <a:gd name="T4" fmla="*/ 5 w 11"/>
                  <a:gd name="T5" fmla="*/ 5 h 12"/>
                  <a:gd name="T6" fmla="*/ 6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2" name="Freeform 191"/>
              <p:cNvSpPr>
                <a:spLocks/>
              </p:cNvSpPr>
              <p:nvPr/>
            </p:nvSpPr>
            <p:spPr bwMode="auto">
              <a:xfrm>
                <a:off x="2749" y="3355"/>
                <a:ext cx="5" cy="6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5 h 11"/>
                  <a:gd name="T4" fmla="*/ 5 w 10"/>
                  <a:gd name="T5" fmla="*/ 6 h 11"/>
                  <a:gd name="T6" fmla="*/ 5 w 10"/>
                  <a:gd name="T7" fmla="*/ 1 h 11"/>
                  <a:gd name="T8" fmla="*/ 1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1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3" name="Freeform 192"/>
              <p:cNvSpPr>
                <a:spLocks/>
              </p:cNvSpPr>
              <p:nvPr/>
            </p:nvSpPr>
            <p:spPr bwMode="auto">
              <a:xfrm>
                <a:off x="2759" y="3356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6 h 12"/>
                  <a:gd name="T4" fmla="*/ 5 w 11"/>
                  <a:gd name="T5" fmla="*/ 6 h 12"/>
                  <a:gd name="T6" fmla="*/ 5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4" name="Freeform 193"/>
              <p:cNvSpPr>
                <a:spLocks/>
              </p:cNvSpPr>
              <p:nvPr/>
            </p:nvSpPr>
            <p:spPr bwMode="auto">
              <a:xfrm>
                <a:off x="2769" y="3357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4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5" name="Freeform 194"/>
              <p:cNvSpPr>
                <a:spLocks/>
              </p:cNvSpPr>
              <p:nvPr/>
            </p:nvSpPr>
            <p:spPr bwMode="auto">
              <a:xfrm>
                <a:off x="2779" y="3359"/>
                <a:ext cx="5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5 h 12"/>
                  <a:gd name="T4" fmla="*/ 5 w 12"/>
                  <a:gd name="T5" fmla="*/ 5 h 12"/>
                  <a:gd name="T6" fmla="*/ 5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1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6" name="Freeform 195"/>
              <p:cNvSpPr>
                <a:spLocks/>
              </p:cNvSpPr>
              <p:nvPr/>
            </p:nvSpPr>
            <p:spPr bwMode="auto">
              <a:xfrm>
                <a:off x="2789" y="3360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7" name="Freeform 196"/>
              <p:cNvSpPr>
                <a:spLocks/>
              </p:cNvSpPr>
              <p:nvPr/>
            </p:nvSpPr>
            <p:spPr bwMode="auto">
              <a:xfrm>
                <a:off x="2799" y="3361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8" name="Freeform 197"/>
              <p:cNvSpPr>
                <a:spLocks/>
              </p:cNvSpPr>
              <p:nvPr/>
            </p:nvSpPr>
            <p:spPr bwMode="auto">
              <a:xfrm>
                <a:off x="2809" y="3363"/>
                <a:ext cx="6" cy="5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5 h 11"/>
                  <a:gd name="T6" fmla="*/ 6 w 11"/>
                  <a:gd name="T7" fmla="*/ 0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69" name="Freeform 198"/>
              <p:cNvSpPr>
                <a:spLocks/>
              </p:cNvSpPr>
              <p:nvPr/>
            </p:nvSpPr>
            <p:spPr bwMode="auto">
              <a:xfrm>
                <a:off x="2819" y="3364"/>
                <a:ext cx="5" cy="6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5 h 12"/>
                  <a:gd name="T4" fmla="*/ 5 w 10"/>
                  <a:gd name="T5" fmla="*/ 6 h 12"/>
                  <a:gd name="T6" fmla="*/ 5 w 10"/>
                  <a:gd name="T7" fmla="*/ 1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9" y="12"/>
                    </a:lnTo>
                    <a:lnTo>
                      <a:pt x="1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0" name="Freeform 199"/>
              <p:cNvSpPr>
                <a:spLocks/>
              </p:cNvSpPr>
              <p:nvPr/>
            </p:nvSpPr>
            <p:spPr bwMode="auto">
              <a:xfrm>
                <a:off x="2829" y="3366"/>
                <a:ext cx="5" cy="5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4 h 12"/>
                  <a:gd name="T4" fmla="*/ 5 w 11"/>
                  <a:gd name="T5" fmla="*/ 5 h 12"/>
                  <a:gd name="T6" fmla="*/ 5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1" name="Freeform 200"/>
              <p:cNvSpPr>
                <a:spLocks/>
              </p:cNvSpPr>
              <p:nvPr/>
            </p:nvSpPr>
            <p:spPr bwMode="auto">
              <a:xfrm>
                <a:off x="2839" y="3367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4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2" name="Freeform 201"/>
              <p:cNvSpPr>
                <a:spLocks/>
              </p:cNvSpPr>
              <p:nvPr/>
            </p:nvSpPr>
            <p:spPr bwMode="auto">
              <a:xfrm>
                <a:off x="2849" y="3368"/>
                <a:ext cx="5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5 h 12"/>
                  <a:gd name="T4" fmla="*/ 5 w 12"/>
                  <a:gd name="T5" fmla="*/ 6 h 12"/>
                  <a:gd name="T6" fmla="*/ 5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3" name="Freeform 202"/>
              <p:cNvSpPr>
                <a:spLocks/>
              </p:cNvSpPr>
              <p:nvPr/>
            </p:nvSpPr>
            <p:spPr bwMode="auto">
              <a:xfrm>
                <a:off x="2859" y="3369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4" name="Freeform 203"/>
              <p:cNvSpPr>
                <a:spLocks/>
              </p:cNvSpPr>
              <p:nvPr/>
            </p:nvSpPr>
            <p:spPr bwMode="auto">
              <a:xfrm>
                <a:off x="2869" y="3371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5 h 12"/>
                  <a:gd name="T4" fmla="*/ 5 w 11"/>
                  <a:gd name="T5" fmla="*/ 5 h 12"/>
                  <a:gd name="T6" fmla="*/ 6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5" name="Freeform 204"/>
              <p:cNvSpPr>
                <a:spLocks/>
              </p:cNvSpPr>
              <p:nvPr/>
            </p:nvSpPr>
            <p:spPr bwMode="auto">
              <a:xfrm>
                <a:off x="2879" y="3372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6" name="Freeform 205"/>
              <p:cNvSpPr>
                <a:spLocks/>
              </p:cNvSpPr>
              <p:nvPr/>
            </p:nvSpPr>
            <p:spPr bwMode="auto">
              <a:xfrm>
                <a:off x="2889" y="3373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6 h 12"/>
                  <a:gd name="T4" fmla="*/ 5 w 12"/>
                  <a:gd name="T5" fmla="*/ 6 h 12"/>
                  <a:gd name="T6" fmla="*/ 6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7" name="Freeform 206"/>
              <p:cNvSpPr>
                <a:spLocks/>
              </p:cNvSpPr>
              <p:nvPr/>
            </p:nvSpPr>
            <p:spPr bwMode="auto">
              <a:xfrm>
                <a:off x="2899" y="337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8" name="Freeform 207"/>
              <p:cNvSpPr>
                <a:spLocks/>
              </p:cNvSpPr>
              <p:nvPr/>
            </p:nvSpPr>
            <p:spPr bwMode="auto">
              <a:xfrm>
                <a:off x="2909" y="3376"/>
                <a:ext cx="5" cy="5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4 w 12"/>
                  <a:gd name="T5" fmla="*/ 5 h 11"/>
                  <a:gd name="T6" fmla="*/ 5 w 12"/>
                  <a:gd name="T7" fmla="*/ 0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79" name="Freeform 208"/>
              <p:cNvSpPr>
                <a:spLocks/>
              </p:cNvSpPr>
              <p:nvPr/>
            </p:nvSpPr>
            <p:spPr bwMode="auto">
              <a:xfrm>
                <a:off x="2919" y="3378"/>
                <a:ext cx="5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4 h 12"/>
                  <a:gd name="T4" fmla="*/ 5 w 12"/>
                  <a:gd name="T5" fmla="*/ 5 h 12"/>
                  <a:gd name="T6" fmla="*/ 5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0" name="Freeform 209"/>
              <p:cNvSpPr>
                <a:spLocks/>
              </p:cNvSpPr>
              <p:nvPr/>
            </p:nvSpPr>
            <p:spPr bwMode="auto">
              <a:xfrm>
                <a:off x="2929" y="3379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1" name="Freeform 210"/>
              <p:cNvSpPr>
                <a:spLocks/>
              </p:cNvSpPr>
              <p:nvPr/>
            </p:nvSpPr>
            <p:spPr bwMode="auto">
              <a:xfrm>
                <a:off x="2939" y="3380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5 h 12"/>
                  <a:gd name="T4" fmla="*/ 5 w 11"/>
                  <a:gd name="T5" fmla="*/ 6 h 12"/>
                  <a:gd name="T6" fmla="*/ 6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2" name="Freeform 211"/>
              <p:cNvSpPr>
                <a:spLocks/>
              </p:cNvSpPr>
              <p:nvPr/>
            </p:nvSpPr>
            <p:spPr bwMode="auto">
              <a:xfrm>
                <a:off x="2949" y="3381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3" name="Freeform 212"/>
              <p:cNvSpPr>
                <a:spLocks/>
              </p:cNvSpPr>
              <p:nvPr/>
            </p:nvSpPr>
            <p:spPr bwMode="auto">
              <a:xfrm>
                <a:off x="2959" y="3383"/>
                <a:ext cx="6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4 h 12"/>
                  <a:gd name="T4" fmla="*/ 5 w 12"/>
                  <a:gd name="T5" fmla="*/ 5 h 12"/>
                  <a:gd name="T6" fmla="*/ 6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4" name="Freeform 213"/>
              <p:cNvSpPr>
                <a:spLocks/>
              </p:cNvSpPr>
              <p:nvPr/>
            </p:nvSpPr>
            <p:spPr bwMode="auto">
              <a:xfrm>
                <a:off x="2969" y="338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5" name="Freeform 214"/>
              <p:cNvSpPr>
                <a:spLocks/>
              </p:cNvSpPr>
              <p:nvPr/>
            </p:nvSpPr>
            <p:spPr bwMode="auto">
              <a:xfrm>
                <a:off x="2979" y="3385"/>
                <a:ext cx="5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6 h 12"/>
                  <a:gd name="T4" fmla="*/ 4 w 12"/>
                  <a:gd name="T5" fmla="*/ 6 h 12"/>
                  <a:gd name="T6" fmla="*/ 5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6" name="Freeform 215"/>
              <p:cNvSpPr>
                <a:spLocks/>
              </p:cNvSpPr>
              <p:nvPr/>
            </p:nvSpPr>
            <p:spPr bwMode="auto">
              <a:xfrm>
                <a:off x="2989" y="3386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7" name="Freeform 216"/>
              <p:cNvSpPr>
                <a:spLocks/>
              </p:cNvSpPr>
              <p:nvPr/>
            </p:nvSpPr>
            <p:spPr bwMode="auto">
              <a:xfrm>
                <a:off x="2999" y="3388"/>
                <a:ext cx="5" cy="5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5 h 12"/>
                  <a:gd name="T4" fmla="*/ 5 w 11"/>
                  <a:gd name="T5" fmla="*/ 5 h 12"/>
                  <a:gd name="T6" fmla="*/ 5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8" name="Freeform 217"/>
              <p:cNvSpPr>
                <a:spLocks/>
              </p:cNvSpPr>
              <p:nvPr/>
            </p:nvSpPr>
            <p:spPr bwMode="auto">
              <a:xfrm>
                <a:off x="3009" y="3389"/>
                <a:ext cx="6" cy="6"/>
              </a:xfrm>
              <a:custGeom>
                <a:avLst/>
                <a:gdLst>
                  <a:gd name="T0" fmla="*/ 1 w 11"/>
                  <a:gd name="T1" fmla="*/ 0 h 13"/>
                  <a:gd name="T2" fmla="*/ 0 w 11"/>
                  <a:gd name="T3" fmla="*/ 5 h 13"/>
                  <a:gd name="T4" fmla="*/ 5 w 11"/>
                  <a:gd name="T5" fmla="*/ 6 h 13"/>
                  <a:gd name="T6" fmla="*/ 6 w 11"/>
                  <a:gd name="T7" fmla="*/ 1 h 13"/>
                  <a:gd name="T8" fmla="*/ 1 w 11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3"/>
                  <a:gd name="T17" fmla="*/ 11 w 11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3">
                    <a:moveTo>
                      <a:pt x="1" y="0"/>
                    </a:moveTo>
                    <a:lnTo>
                      <a:pt x="0" y="10"/>
                    </a:lnTo>
                    <a:lnTo>
                      <a:pt x="10" y="13"/>
                    </a:lnTo>
                    <a:lnTo>
                      <a:pt x="11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89" name="Freeform 218"/>
              <p:cNvSpPr>
                <a:spLocks/>
              </p:cNvSpPr>
              <p:nvPr/>
            </p:nvSpPr>
            <p:spPr bwMode="auto">
              <a:xfrm>
                <a:off x="3019" y="3391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0" name="Freeform 219"/>
              <p:cNvSpPr>
                <a:spLocks/>
              </p:cNvSpPr>
              <p:nvPr/>
            </p:nvSpPr>
            <p:spPr bwMode="auto">
              <a:xfrm>
                <a:off x="3029" y="3392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5 h 12"/>
                  <a:gd name="T4" fmla="*/ 5 w 12"/>
                  <a:gd name="T5" fmla="*/ 6 h 12"/>
                  <a:gd name="T6" fmla="*/ 6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1" name="Freeform 220"/>
              <p:cNvSpPr>
                <a:spLocks/>
              </p:cNvSpPr>
              <p:nvPr/>
            </p:nvSpPr>
            <p:spPr bwMode="auto">
              <a:xfrm>
                <a:off x="3039" y="3393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2" name="Freeform 221"/>
              <p:cNvSpPr>
                <a:spLocks/>
              </p:cNvSpPr>
              <p:nvPr/>
            </p:nvSpPr>
            <p:spPr bwMode="auto">
              <a:xfrm>
                <a:off x="3049" y="3395"/>
                <a:ext cx="5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4 h 12"/>
                  <a:gd name="T4" fmla="*/ 4 w 12"/>
                  <a:gd name="T5" fmla="*/ 5 h 12"/>
                  <a:gd name="T6" fmla="*/ 5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3" name="Freeform 222"/>
              <p:cNvSpPr>
                <a:spLocks/>
              </p:cNvSpPr>
              <p:nvPr/>
            </p:nvSpPr>
            <p:spPr bwMode="auto">
              <a:xfrm>
                <a:off x="3059" y="3396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4" name="Freeform 223"/>
              <p:cNvSpPr>
                <a:spLocks/>
              </p:cNvSpPr>
              <p:nvPr/>
            </p:nvSpPr>
            <p:spPr bwMode="auto">
              <a:xfrm>
                <a:off x="3069" y="3397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5 h 12"/>
                  <a:gd name="T4" fmla="*/ 5 w 11"/>
                  <a:gd name="T5" fmla="*/ 6 h 12"/>
                  <a:gd name="T6" fmla="*/ 5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5" name="Freeform 224"/>
              <p:cNvSpPr>
                <a:spLocks/>
              </p:cNvSpPr>
              <p:nvPr/>
            </p:nvSpPr>
            <p:spPr bwMode="auto">
              <a:xfrm>
                <a:off x="3079" y="3398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6" name="Freeform 225"/>
              <p:cNvSpPr>
                <a:spLocks/>
              </p:cNvSpPr>
              <p:nvPr/>
            </p:nvSpPr>
            <p:spPr bwMode="auto">
              <a:xfrm>
                <a:off x="3089" y="3400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4 h 12"/>
                  <a:gd name="T4" fmla="*/ 5 w 11"/>
                  <a:gd name="T5" fmla="*/ 5 h 12"/>
                  <a:gd name="T6" fmla="*/ 6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7" name="Freeform 226"/>
              <p:cNvSpPr>
                <a:spLocks/>
              </p:cNvSpPr>
              <p:nvPr/>
            </p:nvSpPr>
            <p:spPr bwMode="auto">
              <a:xfrm>
                <a:off x="3099" y="3401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6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8" name="Freeform 227"/>
              <p:cNvSpPr>
                <a:spLocks/>
              </p:cNvSpPr>
              <p:nvPr/>
            </p:nvSpPr>
            <p:spPr bwMode="auto">
              <a:xfrm>
                <a:off x="3109" y="3403"/>
                <a:ext cx="5" cy="6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5 h 11"/>
                  <a:gd name="T4" fmla="*/ 5 w 10"/>
                  <a:gd name="T5" fmla="*/ 6 h 11"/>
                  <a:gd name="T6" fmla="*/ 5 w 10"/>
                  <a:gd name="T7" fmla="*/ 1 h 11"/>
                  <a:gd name="T8" fmla="*/ 1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2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99" name="Freeform 228"/>
              <p:cNvSpPr>
                <a:spLocks/>
              </p:cNvSpPr>
              <p:nvPr/>
            </p:nvSpPr>
            <p:spPr bwMode="auto">
              <a:xfrm>
                <a:off x="3119" y="3404"/>
                <a:ext cx="5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5 h 12"/>
                  <a:gd name="T4" fmla="*/ 4 w 12"/>
                  <a:gd name="T5" fmla="*/ 6 h 12"/>
                  <a:gd name="T6" fmla="*/ 5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0" name="Freeform 229"/>
              <p:cNvSpPr>
                <a:spLocks/>
              </p:cNvSpPr>
              <p:nvPr/>
            </p:nvSpPr>
            <p:spPr bwMode="auto">
              <a:xfrm>
                <a:off x="3129" y="3405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1" name="Freeform 230"/>
              <p:cNvSpPr>
                <a:spLocks/>
              </p:cNvSpPr>
              <p:nvPr/>
            </p:nvSpPr>
            <p:spPr bwMode="auto">
              <a:xfrm>
                <a:off x="3139" y="3407"/>
                <a:ext cx="5" cy="5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4 h 12"/>
                  <a:gd name="T4" fmla="*/ 5 w 11"/>
                  <a:gd name="T5" fmla="*/ 5 h 12"/>
                  <a:gd name="T6" fmla="*/ 5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2" name="Freeform 231"/>
              <p:cNvSpPr>
                <a:spLocks/>
              </p:cNvSpPr>
              <p:nvPr/>
            </p:nvSpPr>
            <p:spPr bwMode="auto">
              <a:xfrm>
                <a:off x="3149" y="3408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3" name="Freeform 232"/>
              <p:cNvSpPr>
                <a:spLocks/>
              </p:cNvSpPr>
              <p:nvPr/>
            </p:nvSpPr>
            <p:spPr bwMode="auto">
              <a:xfrm>
                <a:off x="3159" y="3409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5 h 12"/>
                  <a:gd name="T4" fmla="*/ 5 w 11"/>
                  <a:gd name="T5" fmla="*/ 6 h 12"/>
                  <a:gd name="T6" fmla="*/ 6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4" name="Freeform 233"/>
              <p:cNvSpPr>
                <a:spLocks/>
              </p:cNvSpPr>
              <p:nvPr/>
            </p:nvSpPr>
            <p:spPr bwMode="auto">
              <a:xfrm>
                <a:off x="3169" y="3410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6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5" name="Freeform 234"/>
              <p:cNvSpPr>
                <a:spLocks/>
              </p:cNvSpPr>
              <p:nvPr/>
            </p:nvSpPr>
            <p:spPr bwMode="auto">
              <a:xfrm>
                <a:off x="3179" y="3412"/>
                <a:ext cx="5" cy="5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4 h 12"/>
                  <a:gd name="T4" fmla="*/ 5 w 10"/>
                  <a:gd name="T5" fmla="*/ 5 h 12"/>
                  <a:gd name="T6" fmla="*/ 5 w 10"/>
                  <a:gd name="T7" fmla="*/ 1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2" y="0"/>
                    </a:moveTo>
                    <a:lnTo>
                      <a:pt x="0" y="10"/>
                    </a:lnTo>
                    <a:lnTo>
                      <a:pt x="9" y="12"/>
                    </a:lnTo>
                    <a:lnTo>
                      <a:pt x="1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6" name="Freeform 235"/>
              <p:cNvSpPr>
                <a:spLocks/>
              </p:cNvSpPr>
              <p:nvPr/>
            </p:nvSpPr>
            <p:spPr bwMode="auto">
              <a:xfrm>
                <a:off x="3189" y="3413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4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7" name="Freeform 236"/>
              <p:cNvSpPr>
                <a:spLocks/>
              </p:cNvSpPr>
              <p:nvPr/>
            </p:nvSpPr>
            <p:spPr bwMode="auto">
              <a:xfrm>
                <a:off x="3199" y="3414"/>
                <a:ext cx="5" cy="7"/>
              </a:xfrm>
              <a:custGeom>
                <a:avLst/>
                <a:gdLst>
                  <a:gd name="T0" fmla="*/ 1 w 12"/>
                  <a:gd name="T1" fmla="*/ 0 h 13"/>
                  <a:gd name="T2" fmla="*/ 0 w 12"/>
                  <a:gd name="T3" fmla="*/ 5 h 13"/>
                  <a:gd name="T4" fmla="*/ 5 w 12"/>
                  <a:gd name="T5" fmla="*/ 7 h 13"/>
                  <a:gd name="T6" fmla="*/ 5 w 12"/>
                  <a:gd name="T7" fmla="*/ 2 h 13"/>
                  <a:gd name="T8" fmla="*/ 1 w 12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3"/>
                  <a:gd name="T17" fmla="*/ 12 w 12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3">
                    <a:moveTo>
                      <a:pt x="2" y="0"/>
                    </a:moveTo>
                    <a:lnTo>
                      <a:pt x="0" y="10"/>
                    </a:lnTo>
                    <a:lnTo>
                      <a:pt x="11" y="13"/>
                    </a:lnTo>
                    <a:lnTo>
                      <a:pt x="1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8" name="Freeform 237"/>
              <p:cNvSpPr>
                <a:spLocks/>
              </p:cNvSpPr>
              <p:nvPr/>
            </p:nvSpPr>
            <p:spPr bwMode="auto">
              <a:xfrm>
                <a:off x="3209" y="3416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5 h 12"/>
                  <a:gd name="T4" fmla="*/ 5 w 11"/>
                  <a:gd name="T5" fmla="*/ 6 h 12"/>
                  <a:gd name="T6" fmla="*/ 5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09" name="Freeform 238"/>
              <p:cNvSpPr>
                <a:spLocks/>
              </p:cNvSpPr>
              <p:nvPr/>
            </p:nvSpPr>
            <p:spPr bwMode="auto">
              <a:xfrm>
                <a:off x="3219" y="3417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0" name="Freeform 239"/>
              <p:cNvSpPr>
                <a:spLocks/>
              </p:cNvSpPr>
              <p:nvPr/>
            </p:nvSpPr>
            <p:spPr bwMode="auto">
              <a:xfrm>
                <a:off x="3229" y="3419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4 h 12"/>
                  <a:gd name="T4" fmla="*/ 5 w 11"/>
                  <a:gd name="T5" fmla="*/ 5 h 12"/>
                  <a:gd name="T6" fmla="*/ 6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1" name="Freeform 240"/>
              <p:cNvSpPr>
                <a:spLocks/>
              </p:cNvSpPr>
              <p:nvPr/>
            </p:nvSpPr>
            <p:spPr bwMode="auto">
              <a:xfrm>
                <a:off x="3239" y="3420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6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2" name="Freeform 241"/>
              <p:cNvSpPr>
                <a:spLocks/>
              </p:cNvSpPr>
              <p:nvPr/>
            </p:nvSpPr>
            <p:spPr bwMode="auto">
              <a:xfrm>
                <a:off x="3249" y="3421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5 h 12"/>
                  <a:gd name="T4" fmla="*/ 5 w 12"/>
                  <a:gd name="T5" fmla="*/ 6 h 12"/>
                  <a:gd name="T6" fmla="*/ 6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3" name="Freeform 242"/>
              <p:cNvSpPr>
                <a:spLocks/>
              </p:cNvSpPr>
              <p:nvPr/>
            </p:nvSpPr>
            <p:spPr bwMode="auto">
              <a:xfrm>
                <a:off x="3259" y="3422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4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4" name="Freeform 243"/>
              <p:cNvSpPr>
                <a:spLocks/>
              </p:cNvSpPr>
              <p:nvPr/>
            </p:nvSpPr>
            <p:spPr bwMode="auto">
              <a:xfrm>
                <a:off x="3269" y="3424"/>
                <a:ext cx="5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4 h 12"/>
                  <a:gd name="T4" fmla="*/ 5 w 12"/>
                  <a:gd name="T5" fmla="*/ 5 h 12"/>
                  <a:gd name="T6" fmla="*/ 5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5" name="Freeform 244"/>
              <p:cNvSpPr>
                <a:spLocks/>
              </p:cNvSpPr>
              <p:nvPr/>
            </p:nvSpPr>
            <p:spPr bwMode="auto">
              <a:xfrm>
                <a:off x="3279" y="3425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6" name="Freeform 245"/>
              <p:cNvSpPr>
                <a:spLocks/>
              </p:cNvSpPr>
              <p:nvPr/>
            </p:nvSpPr>
            <p:spPr bwMode="auto">
              <a:xfrm>
                <a:off x="3289" y="3426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5 h 12"/>
                  <a:gd name="T4" fmla="*/ 5 w 11"/>
                  <a:gd name="T5" fmla="*/ 6 h 12"/>
                  <a:gd name="T6" fmla="*/ 6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7" name="Freeform 246"/>
              <p:cNvSpPr>
                <a:spLocks/>
              </p:cNvSpPr>
              <p:nvPr/>
            </p:nvSpPr>
            <p:spPr bwMode="auto">
              <a:xfrm>
                <a:off x="3299" y="3428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8" name="Freeform 247"/>
              <p:cNvSpPr>
                <a:spLocks/>
              </p:cNvSpPr>
              <p:nvPr/>
            </p:nvSpPr>
            <p:spPr bwMode="auto">
              <a:xfrm>
                <a:off x="3309" y="3429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6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19" name="Freeform 248"/>
              <p:cNvSpPr>
                <a:spLocks/>
              </p:cNvSpPr>
              <p:nvPr/>
            </p:nvSpPr>
            <p:spPr bwMode="auto">
              <a:xfrm>
                <a:off x="3319" y="3431"/>
                <a:ext cx="6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4 h 12"/>
                  <a:gd name="T4" fmla="*/ 5 w 12"/>
                  <a:gd name="T5" fmla="*/ 5 h 12"/>
                  <a:gd name="T6" fmla="*/ 6 w 12"/>
                  <a:gd name="T7" fmla="*/ 0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0" name="Freeform 249"/>
              <p:cNvSpPr>
                <a:spLocks/>
              </p:cNvSpPr>
              <p:nvPr/>
            </p:nvSpPr>
            <p:spPr bwMode="auto">
              <a:xfrm>
                <a:off x="3329" y="3432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4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1" name="Freeform 250"/>
              <p:cNvSpPr>
                <a:spLocks/>
              </p:cNvSpPr>
              <p:nvPr/>
            </p:nvSpPr>
            <p:spPr bwMode="auto">
              <a:xfrm>
                <a:off x="3339" y="3433"/>
                <a:ext cx="5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5 h 12"/>
                  <a:gd name="T4" fmla="*/ 5 w 12"/>
                  <a:gd name="T5" fmla="*/ 6 h 12"/>
                  <a:gd name="T6" fmla="*/ 5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2" name="Freeform 251"/>
              <p:cNvSpPr>
                <a:spLocks/>
              </p:cNvSpPr>
              <p:nvPr/>
            </p:nvSpPr>
            <p:spPr bwMode="auto">
              <a:xfrm>
                <a:off x="3349" y="343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3" name="Freeform 252"/>
              <p:cNvSpPr>
                <a:spLocks/>
              </p:cNvSpPr>
              <p:nvPr/>
            </p:nvSpPr>
            <p:spPr bwMode="auto">
              <a:xfrm>
                <a:off x="3359" y="3436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4 h 12"/>
                  <a:gd name="T4" fmla="*/ 5 w 11"/>
                  <a:gd name="T5" fmla="*/ 5 h 12"/>
                  <a:gd name="T6" fmla="*/ 6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4" name="Freeform 253"/>
              <p:cNvSpPr>
                <a:spLocks/>
              </p:cNvSpPr>
              <p:nvPr/>
            </p:nvSpPr>
            <p:spPr bwMode="auto">
              <a:xfrm>
                <a:off x="3369" y="3437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5" name="Freeform 254"/>
              <p:cNvSpPr>
                <a:spLocks/>
              </p:cNvSpPr>
              <p:nvPr/>
            </p:nvSpPr>
            <p:spPr bwMode="auto">
              <a:xfrm>
                <a:off x="3379" y="3438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5 h 12"/>
                  <a:gd name="T4" fmla="*/ 5 w 12"/>
                  <a:gd name="T5" fmla="*/ 6 h 12"/>
                  <a:gd name="T6" fmla="*/ 6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6" name="Freeform 255"/>
              <p:cNvSpPr>
                <a:spLocks/>
              </p:cNvSpPr>
              <p:nvPr/>
            </p:nvSpPr>
            <p:spPr bwMode="auto">
              <a:xfrm>
                <a:off x="3389" y="3439"/>
                <a:ext cx="6" cy="7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6 h 12"/>
                  <a:gd name="T4" fmla="*/ 5 w 12"/>
                  <a:gd name="T5" fmla="*/ 7 h 12"/>
                  <a:gd name="T6" fmla="*/ 6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7" name="Freeform 256"/>
              <p:cNvSpPr>
                <a:spLocks/>
              </p:cNvSpPr>
              <p:nvPr/>
            </p:nvSpPr>
            <p:spPr bwMode="auto">
              <a:xfrm>
                <a:off x="3399" y="3441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4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8" name="Freeform 257"/>
              <p:cNvSpPr>
                <a:spLocks/>
              </p:cNvSpPr>
              <p:nvPr/>
            </p:nvSpPr>
            <p:spPr bwMode="auto">
              <a:xfrm>
                <a:off x="3409" y="3443"/>
                <a:ext cx="5" cy="5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5 h 11"/>
                  <a:gd name="T6" fmla="*/ 5 w 12"/>
                  <a:gd name="T7" fmla="*/ 0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29" name="Freeform 258"/>
              <p:cNvSpPr>
                <a:spLocks/>
              </p:cNvSpPr>
              <p:nvPr/>
            </p:nvSpPr>
            <p:spPr bwMode="auto">
              <a:xfrm>
                <a:off x="3419" y="344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0" name="Freeform 259"/>
              <p:cNvSpPr>
                <a:spLocks/>
              </p:cNvSpPr>
              <p:nvPr/>
            </p:nvSpPr>
            <p:spPr bwMode="auto">
              <a:xfrm>
                <a:off x="3429" y="3445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5 h 12"/>
                  <a:gd name="T4" fmla="*/ 5 w 11"/>
                  <a:gd name="T5" fmla="*/ 6 h 12"/>
                  <a:gd name="T6" fmla="*/ 6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1" name="Freeform 260"/>
              <p:cNvSpPr>
                <a:spLocks/>
              </p:cNvSpPr>
              <p:nvPr/>
            </p:nvSpPr>
            <p:spPr bwMode="auto">
              <a:xfrm>
                <a:off x="3439" y="3446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2" name="Freeform 261"/>
              <p:cNvSpPr>
                <a:spLocks/>
              </p:cNvSpPr>
              <p:nvPr/>
            </p:nvSpPr>
            <p:spPr bwMode="auto">
              <a:xfrm>
                <a:off x="3449" y="3448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4 h 12"/>
                  <a:gd name="T4" fmla="*/ 5 w 11"/>
                  <a:gd name="T5" fmla="*/ 5 h 12"/>
                  <a:gd name="T6" fmla="*/ 6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3" name="Freeform 262"/>
              <p:cNvSpPr>
                <a:spLocks/>
              </p:cNvSpPr>
              <p:nvPr/>
            </p:nvSpPr>
            <p:spPr bwMode="auto">
              <a:xfrm>
                <a:off x="3459" y="3449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6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4" name="Freeform 263"/>
              <p:cNvSpPr>
                <a:spLocks/>
              </p:cNvSpPr>
              <p:nvPr/>
            </p:nvSpPr>
            <p:spPr bwMode="auto">
              <a:xfrm>
                <a:off x="3469" y="3450"/>
                <a:ext cx="5" cy="6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5 h 12"/>
                  <a:gd name="T4" fmla="*/ 4 w 10"/>
                  <a:gd name="T5" fmla="*/ 6 h 12"/>
                  <a:gd name="T6" fmla="*/ 5 w 10"/>
                  <a:gd name="T7" fmla="*/ 1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8" y="12"/>
                    </a:lnTo>
                    <a:lnTo>
                      <a:pt x="1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5" name="Freeform 264"/>
              <p:cNvSpPr>
                <a:spLocks/>
              </p:cNvSpPr>
              <p:nvPr/>
            </p:nvSpPr>
            <p:spPr bwMode="auto">
              <a:xfrm>
                <a:off x="3479" y="3451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6" name="Freeform 265"/>
              <p:cNvSpPr>
                <a:spLocks/>
              </p:cNvSpPr>
              <p:nvPr/>
            </p:nvSpPr>
            <p:spPr bwMode="auto">
              <a:xfrm>
                <a:off x="3489" y="3453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5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7" name="Freeform 266"/>
              <p:cNvSpPr>
                <a:spLocks/>
              </p:cNvSpPr>
              <p:nvPr/>
            </p:nvSpPr>
            <p:spPr bwMode="auto">
              <a:xfrm>
                <a:off x="3499" y="3455"/>
                <a:ext cx="6" cy="5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5 h 11"/>
                  <a:gd name="T6" fmla="*/ 6 w 11"/>
                  <a:gd name="T7" fmla="*/ 0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8" name="Freeform 267"/>
              <p:cNvSpPr>
                <a:spLocks/>
              </p:cNvSpPr>
              <p:nvPr/>
            </p:nvSpPr>
            <p:spPr bwMode="auto">
              <a:xfrm>
                <a:off x="3509" y="3456"/>
                <a:ext cx="6" cy="5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5 h 11"/>
                  <a:gd name="T6" fmla="*/ 6 w 11"/>
                  <a:gd name="T7" fmla="*/ 0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39" name="Freeform 268"/>
              <p:cNvSpPr>
                <a:spLocks/>
              </p:cNvSpPr>
              <p:nvPr/>
            </p:nvSpPr>
            <p:spPr bwMode="auto">
              <a:xfrm>
                <a:off x="3519" y="3457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40" name="Freeform 269"/>
              <p:cNvSpPr>
                <a:spLocks/>
              </p:cNvSpPr>
              <p:nvPr/>
            </p:nvSpPr>
            <p:spPr bwMode="auto">
              <a:xfrm>
                <a:off x="3529" y="3458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6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41" name="Freeform 270"/>
              <p:cNvSpPr>
                <a:spLocks/>
              </p:cNvSpPr>
              <p:nvPr/>
            </p:nvSpPr>
            <p:spPr bwMode="auto">
              <a:xfrm>
                <a:off x="3539" y="3460"/>
                <a:ext cx="5" cy="5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4 h 12"/>
                  <a:gd name="T4" fmla="*/ 4 w 10"/>
                  <a:gd name="T5" fmla="*/ 5 h 12"/>
                  <a:gd name="T6" fmla="*/ 5 w 10"/>
                  <a:gd name="T7" fmla="*/ 0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8" y="12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42" name="Freeform 271"/>
              <p:cNvSpPr>
                <a:spLocks/>
              </p:cNvSpPr>
              <p:nvPr/>
            </p:nvSpPr>
            <p:spPr bwMode="auto">
              <a:xfrm>
                <a:off x="3549" y="3461"/>
                <a:ext cx="5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5 h 11"/>
                  <a:gd name="T4" fmla="*/ 5 w 12"/>
                  <a:gd name="T5" fmla="*/ 6 h 11"/>
                  <a:gd name="T6" fmla="*/ 5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43" name="Freeform 272"/>
              <p:cNvSpPr>
                <a:spLocks/>
              </p:cNvSpPr>
              <p:nvPr/>
            </p:nvSpPr>
            <p:spPr bwMode="auto">
              <a:xfrm>
                <a:off x="3559" y="3462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5 h 12"/>
                  <a:gd name="T4" fmla="*/ 5 w 11"/>
                  <a:gd name="T5" fmla="*/ 6 h 12"/>
                  <a:gd name="T6" fmla="*/ 5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44" name="Freeform 273"/>
              <p:cNvSpPr>
                <a:spLocks/>
              </p:cNvSpPr>
              <p:nvPr/>
            </p:nvSpPr>
            <p:spPr bwMode="auto">
              <a:xfrm>
                <a:off x="3569" y="3463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5 h 11"/>
                  <a:gd name="T4" fmla="*/ 5 w 11"/>
                  <a:gd name="T5" fmla="*/ 6 h 11"/>
                  <a:gd name="T6" fmla="*/ 6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7108" name="Group 274"/>
          <p:cNvGrpSpPr>
            <a:grpSpLocks/>
          </p:cNvGrpSpPr>
          <p:nvPr/>
        </p:nvGrpSpPr>
        <p:grpSpPr bwMode="auto">
          <a:xfrm>
            <a:off x="884238" y="1935163"/>
            <a:ext cx="3559175" cy="841375"/>
            <a:chOff x="95" y="3355"/>
            <a:chExt cx="2035" cy="481"/>
          </a:xfrm>
        </p:grpSpPr>
        <p:sp>
          <p:nvSpPr>
            <p:cNvPr id="47451" name="Rectangle 275"/>
            <p:cNvSpPr>
              <a:spLocks noChangeArrowheads="1"/>
            </p:cNvSpPr>
            <p:nvPr/>
          </p:nvSpPr>
          <p:spPr bwMode="auto">
            <a:xfrm>
              <a:off x="122" y="3355"/>
              <a:ext cx="1883" cy="4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452" name="Rectangle 276"/>
            <p:cNvSpPr>
              <a:spLocks noChangeArrowheads="1"/>
            </p:cNvSpPr>
            <p:nvPr/>
          </p:nvSpPr>
          <p:spPr bwMode="auto">
            <a:xfrm>
              <a:off x="95" y="3388"/>
              <a:ext cx="2035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/>
            <a:lstStyle/>
            <a:p>
              <a:pPr indent="100013" algn="l">
                <a:spcBef>
                  <a:spcPct val="0"/>
                </a:spcBef>
                <a:spcAft>
                  <a:spcPts val="1425"/>
                </a:spcAft>
                <a:buClr>
                  <a:srgbClr val="0000CC"/>
                </a:buClr>
                <a:buSzPct val="64000"/>
                <a:buFont typeface="Wingdings" pitchFamily="2" charset="2"/>
                <a:buNone/>
              </a:pPr>
              <a:endParaRPr lang="en-US" sz="2000" i="1">
                <a:solidFill>
                  <a:srgbClr val="000000"/>
                </a:solidFill>
              </a:endParaRPr>
            </a:p>
            <a:p>
              <a:pPr indent="100013" algn="l">
                <a:spcBef>
                  <a:spcPct val="0"/>
                </a:spcBef>
                <a:spcAft>
                  <a:spcPts val="1425"/>
                </a:spcAft>
                <a:buSzPct val="64000"/>
                <a:buFont typeface="StarSymbol" charset="0"/>
                <a:buBlip>
                  <a:blip r:embed="rId2"/>
                </a:buBlip>
              </a:pPr>
              <a:endParaRPr lang="en-US" sz="2000" i="1">
                <a:solidFill>
                  <a:srgbClr val="000000"/>
                </a:solidFill>
              </a:endParaRPr>
            </a:p>
          </p:txBody>
        </p:sp>
      </p:grpSp>
      <p:sp>
        <p:nvSpPr>
          <p:cNvPr id="47109" name="Rectangle 277"/>
          <p:cNvSpPr>
            <a:spLocks noChangeArrowheads="1"/>
          </p:cNvSpPr>
          <p:nvPr/>
        </p:nvSpPr>
        <p:spPr bwMode="auto">
          <a:xfrm>
            <a:off x="4291013" y="3324225"/>
            <a:ext cx="1933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0" name="Rectangle 278"/>
          <p:cNvSpPr>
            <a:spLocks noChangeArrowheads="1"/>
          </p:cNvSpPr>
          <p:nvPr/>
        </p:nvSpPr>
        <p:spPr bwMode="auto">
          <a:xfrm>
            <a:off x="4662488" y="3608388"/>
            <a:ext cx="1128712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RF Deflector</a:t>
            </a:r>
            <a:r>
              <a:rPr lang="en-US" sz="1400">
                <a:solidFill>
                  <a:srgbClr val="000000"/>
                </a:solidFill>
                <a:latin typeface="Comic Sans MS" pitchFamily="66" charset="0"/>
              </a:rPr>
              <a:t>, </a:t>
            </a:r>
            <a:endParaRPr lang="en-US" sz="2200">
              <a:solidFill>
                <a:schemeClr val="tx1"/>
              </a:solidFill>
            </a:endParaRPr>
          </a:p>
        </p:txBody>
      </p:sp>
      <p:grpSp>
        <p:nvGrpSpPr>
          <p:cNvPr id="16" name="Group 279"/>
          <p:cNvGrpSpPr>
            <a:grpSpLocks/>
          </p:cNvGrpSpPr>
          <p:nvPr/>
        </p:nvGrpSpPr>
        <p:grpSpPr bwMode="auto">
          <a:xfrm>
            <a:off x="2892425" y="5364163"/>
            <a:ext cx="3784600" cy="641350"/>
            <a:chOff x="1653" y="3064"/>
            <a:chExt cx="2163" cy="366"/>
          </a:xfrm>
        </p:grpSpPr>
        <p:grpSp>
          <p:nvGrpSpPr>
            <p:cNvPr id="47289" name="Group 280"/>
            <p:cNvGrpSpPr>
              <a:grpSpLocks/>
            </p:cNvGrpSpPr>
            <p:nvPr/>
          </p:nvGrpSpPr>
          <p:grpSpPr bwMode="auto">
            <a:xfrm>
              <a:off x="1653" y="3152"/>
              <a:ext cx="1418" cy="223"/>
              <a:chOff x="3028" y="3981"/>
              <a:chExt cx="1081" cy="170"/>
            </a:xfrm>
          </p:grpSpPr>
          <p:sp>
            <p:nvSpPr>
              <p:cNvPr id="47449" name="Freeform 281"/>
              <p:cNvSpPr>
                <a:spLocks/>
              </p:cNvSpPr>
              <p:nvPr/>
            </p:nvSpPr>
            <p:spPr bwMode="auto">
              <a:xfrm>
                <a:off x="3028" y="3981"/>
                <a:ext cx="770" cy="170"/>
              </a:xfrm>
              <a:custGeom>
                <a:avLst/>
                <a:gdLst>
                  <a:gd name="T0" fmla="*/ 7 w 1540"/>
                  <a:gd name="T1" fmla="*/ 168 h 339"/>
                  <a:gd name="T2" fmla="*/ 24 w 1540"/>
                  <a:gd name="T3" fmla="*/ 160 h 339"/>
                  <a:gd name="T4" fmla="*/ 39 w 1540"/>
                  <a:gd name="T5" fmla="*/ 145 h 339"/>
                  <a:gd name="T6" fmla="*/ 55 w 1540"/>
                  <a:gd name="T7" fmla="*/ 124 h 339"/>
                  <a:gd name="T8" fmla="*/ 70 w 1540"/>
                  <a:gd name="T9" fmla="*/ 99 h 339"/>
                  <a:gd name="T10" fmla="*/ 85 w 1540"/>
                  <a:gd name="T11" fmla="*/ 71 h 339"/>
                  <a:gd name="T12" fmla="*/ 100 w 1540"/>
                  <a:gd name="T13" fmla="*/ 46 h 339"/>
                  <a:gd name="T14" fmla="*/ 116 w 1540"/>
                  <a:gd name="T15" fmla="*/ 25 h 339"/>
                  <a:gd name="T16" fmla="*/ 132 w 1540"/>
                  <a:gd name="T17" fmla="*/ 10 h 339"/>
                  <a:gd name="T18" fmla="*/ 148 w 1540"/>
                  <a:gd name="T19" fmla="*/ 1 h 339"/>
                  <a:gd name="T20" fmla="*/ 161 w 1540"/>
                  <a:gd name="T21" fmla="*/ 1 h 339"/>
                  <a:gd name="T22" fmla="*/ 177 w 1540"/>
                  <a:gd name="T23" fmla="*/ 10 h 339"/>
                  <a:gd name="T24" fmla="*/ 193 w 1540"/>
                  <a:gd name="T25" fmla="*/ 25 h 339"/>
                  <a:gd name="T26" fmla="*/ 208 w 1540"/>
                  <a:gd name="T27" fmla="*/ 46 h 339"/>
                  <a:gd name="T28" fmla="*/ 224 w 1540"/>
                  <a:gd name="T29" fmla="*/ 71 h 339"/>
                  <a:gd name="T30" fmla="*/ 239 w 1540"/>
                  <a:gd name="T31" fmla="*/ 99 h 339"/>
                  <a:gd name="T32" fmla="*/ 253 w 1540"/>
                  <a:gd name="T33" fmla="*/ 124 h 339"/>
                  <a:gd name="T34" fmla="*/ 269 w 1540"/>
                  <a:gd name="T35" fmla="*/ 145 h 339"/>
                  <a:gd name="T36" fmla="*/ 285 w 1540"/>
                  <a:gd name="T37" fmla="*/ 160 h 339"/>
                  <a:gd name="T38" fmla="*/ 301 w 1540"/>
                  <a:gd name="T39" fmla="*/ 168 h 339"/>
                  <a:gd name="T40" fmla="*/ 317 w 1540"/>
                  <a:gd name="T41" fmla="*/ 168 h 339"/>
                  <a:gd name="T42" fmla="*/ 332 w 1540"/>
                  <a:gd name="T43" fmla="*/ 160 h 339"/>
                  <a:gd name="T44" fmla="*/ 346 w 1540"/>
                  <a:gd name="T45" fmla="*/ 145 h 339"/>
                  <a:gd name="T46" fmla="*/ 362 w 1540"/>
                  <a:gd name="T47" fmla="*/ 124 h 339"/>
                  <a:gd name="T48" fmla="*/ 377 w 1540"/>
                  <a:gd name="T49" fmla="*/ 99 h 339"/>
                  <a:gd name="T50" fmla="*/ 393 w 1540"/>
                  <a:gd name="T51" fmla="*/ 71 h 339"/>
                  <a:gd name="T52" fmla="*/ 408 w 1540"/>
                  <a:gd name="T53" fmla="*/ 46 h 339"/>
                  <a:gd name="T54" fmla="*/ 424 w 1540"/>
                  <a:gd name="T55" fmla="*/ 25 h 339"/>
                  <a:gd name="T56" fmla="*/ 438 w 1540"/>
                  <a:gd name="T57" fmla="*/ 10 h 339"/>
                  <a:gd name="T58" fmla="*/ 453 w 1540"/>
                  <a:gd name="T59" fmla="*/ 1 h 339"/>
                  <a:gd name="T60" fmla="*/ 469 w 1540"/>
                  <a:gd name="T61" fmla="*/ 1 h 339"/>
                  <a:gd name="T62" fmla="*/ 485 w 1540"/>
                  <a:gd name="T63" fmla="*/ 10 h 339"/>
                  <a:gd name="T64" fmla="*/ 500 w 1540"/>
                  <a:gd name="T65" fmla="*/ 25 h 339"/>
                  <a:gd name="T66" fmla="*/ 517 w 1540"/>
                  <a:gd name="T67" fmla="*/ 46 h 339"/>
                  <a:gd name="T68" fmla="*/ 531 w 1540"/>
                  <a:gd name="T69" fmla="*/ 71 h 339"/>
                  <a:gd name="T70" fmla="*/ 546 w 1540"/>
                  <a:gd name="T71" fmla="*/ 99 h 339"/>
                  <a:gd name="T72" fmla="*/ 562 w 1540"/>
                  <a:gd name="T73" fmla="*/ 124 h 339"/>
                  <a:gd name="T74" fmla="*/ 577 w 1540"/>
                  <a:gd name="T75" fmla="*/ 145 h 339"/>
                  <a:gd name="T76" fmla="*/ 594 w 1540"/>
                  <a:gd name="T77" fmla="*/ 160 h 339"/>
                  <a:gd name="T78" fmla="*/ 609 w 1540"/>
                  <a:gd name="T79" fmla="*/ 168 h 339"/>
                  <a:gd name="T80" fmla="*/ 623 w 1540"/>
                  <a:gd name="T81" fmla="*/ 168 h 339"/>
                  <a:gd name="T82" fmla="*/ 639 w 1540"/>
                  <a:gd name="T83" fmla="*/ 160 h 339"/>
                  <a:gd name="T84" fmla="*/ 655 w 1540"/>
                  <a:gd name="T85" fmla="*/ 145 h 339"/>
                  <a:gd name="T86" fmla="*/ 670 w 1540"/>
                  <a:gd name="T87" fmla="*/ 124 h 339"/>
                  <a:gd name="T88" fmla="*/ 686 w 1540"/>
                  <a:gd name="T89" fmla="*/ 99 h 339"/>
                  <a:gd name="T90" fmla="*/ 701 w 1540"/>
                  <a:gd name="T91" fmla="*/ 71 h 339"/>
                  <a:gd name="T92" fmla="*/ 715 w 1540"/>
                  <a:gd name="T93" fmla="*/ 46 h 339"/>
                  <a:gd name="T94" fmla="*/ 731 w 1540"/>
                  <a:gd name="T95" fmla="*/ 25 h 339"/>
                  <a:gd name="T96" fmla="*/ 747 w 1540"/>
                  <a:gd name="T97" fmla="*/ 10 h 339"/>
                  <a:gd name="T98" fmla="*/ 763 w 1540"/>
                  <a:gd name="T99" fmla="*/ 1 h 33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540"/>
                  <a:gd name="T151" fmla="*/ 0 h 339"/>
                  <a:gd name="T152" fmla="*/ 1540 w 1540"/>
                  <a:gd name="T153" fmla="*/ 339 h 33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540" h="339">
                    <a:moveTo>
                      <a:pt x="0" y="339"/>
                    </a:moveTo>
                    <a:lnTo>
                      <a:pt x="15" y="336"/>
                    </a:lnTo>
                    <a:lnTo>
                      <a:pt x="31" y="330"/>
                    </a:lnTo>
                    <a:lnTo>
                      <a:pt x="48" y="320"/>
                    </a:lnTo>
                    <a:lnTo>
                      <a:pt x="63" y="306"/>
                    </a:lnTo>
                    <a:lnTo>
                      <a:pt x="78" y="289"/>
                    </a:lnTo>
                    <a:lnTo>
                      <a:pt x="94" y="270"/>
                    </a:lnTo>
                    <a:lnTo>
                      <a:pt x="111" y="247"/>
                    </a:lnTo>
                    <a:lnTo>
                      <a:pt x="126" y="222"/>
                    </a:lnTo>
                    <a:lnTo>
                      <a:pt x="139" y="197"/>
                    </a:lnTo>
                    <a:lnTo>
                      <a:pt x="153" y="169"/>
                    </a:lnTo>
                    <a:lnTo>
                      <a:pt x="169" y="142"/>
                    </a:lnTo>
                    <a:lnTo>
                      <a:pt x="185" y="117"/>
                    </a:lnTo>
                    <a:lnTo>
                      <a:pt x="200" y="92"/>
                    </a:lnTo>
                    <a:lnTo>
                      <a:pt x="216" y="69"/>
                    </a:lnTo>
                    <a:lnTo>
                      <a:pt x="232" y="49"/>
                    </a:lnTo>
                    <a:lnTo>
                      <a:pt x="248" y="33"/>
                    </a:lnTo>
                    <a:lnTo>
                      <a:pt x="264" y="19"/>
                    </a:lnTo>
                    <a:lnTo>
                      <a:pt x="279" y="7"/>
                    </a:lnTo>
                    <a:lnTo>
                      <a:pt x="295" y="2"/>
                    </a:lnTo>
                    <a:lnTo>
                      <a:pt x="310" y="0"/>
                    </a:lnTo>
                    <a:lnTo>
                      <a:pt x="322" y="2"/>
                    </a:lnTo>
                    <a:lnTo>
                      <a:pt x="338" y="7"/>
                    </a:lnTo>
                    <a:lnTo>
                      <a:pt x="354" y="19"/>
                    </a:lnTo>
                    <a:lnTo>
                      <a:pt x="368" y="33"/>
                    </a:lnTo>
                    <a:lnTo>
                      <a:pt x="386" y="49"/>
                    </a:lnTo>
                    <a:lnTo>
                      <a:pt x="401" y="69"/>
                    </a:lnTo>
                    <a:lnTo>
                      <a:pt x="416" y="92"/>
                    </a:lnTo>
                    <a:lnTo>
                      <a:pt x="433" y="117"/>
                    </a:lnTo>
                    <a:lnTo>
                      <a:pt x="448" y="142"/>
                    </a:lnTo>
                    <a:lnTo>
                      <a:pt x="464" y="169"/>
                    </a:lnTo>
                    <a:lnTo>
                      <a:pt x="479" y="197"/>
                    </a:lnTo>
                    <a:lnTo>
                      <a:pt x="496" y="222"/>
                    </a:lnTo>
                    <a:lnTo>
                      <a:pt x="506" y="247"/>
                    </a:lnTo>
                    <a:lnTo>
                      <a:pt x="523" y="270"/>
                    </a:lnTo>
                    <a:lnTo>
                      <a:pt x="538" y="289"/>
                    </a:lnTo>
                    <a:lnTo>
                      <a:pt x="554" y="306"/>
                    </a:lnTo>
                    <a:lnTo>
                      <a:pt x="570" y="320"/>
                    </a:lnTo>
                    <a:lnTo>
                      <a:pt x="585" y="330"/>
                    </a:lnTo>
                    <a:lnTo>
                      <a:pt x="602" y="336"/>
                    </a:lnTo>
                    <a:lnTo>
                      <a:pt x="617" y="339"/>
                    </a:lnTo>
                    <a:lnTo>
                      <a:pt x="633" y="336"/>
                    </a:lnTo>
                    <a:lnTo>
                      <a:pt x="648" y="330"/>
                    </a:lnTo>
                    <a:lnTo>
                      <a:pt x="663" y="320"/>
                    </a:lnTo>
                    <a:lnTo>
                      <a:pt x="680" y="306"/>
                    </a:lnTo>
                    <a:lnTo>
                      <a:pt x="691" y="289"/>
                    </a:lnTo>
                    <a:lnTo>
                      <a:pt x="707" y="270"/>
                    </a:lnTo>
                    <a:lnTo>
                      <a:pt x="723" y="247"/>
                    </a:lnTo>
                    <a:lnTo>
                      <a:pt x="739" y="222"/>
                    </a:lnTo>
                    <a:lnTo>
                      <a:pt x="754" y="197"/>
                    </a:lnTo>
                    <a:lnTo>
                      <a:pt x="771" y="169"/>
                    </a:lnTo>
                    <a:lnTo>
                      <a:pt x="786" y="142"/>
                    </a:lnTo>
                    <a:lnTo>
                      <a:pt x="801" y="117"/>
                    </a:lnTo>
                    <a:lnTo>
                      <a:pt x="817" y="92"/>
                    </a:lnTo>
                    <a:lnTo>
                      <a:pt x="834" y="69"/>
                    </a:lnTo>
                    <a:lnTo>
                      <a:pt x="849" y="49"/>
                    </a:lnTo>
                    <a:lnTo>
                      <a:pt x="864" y="33"/>
                    </a:lnTo>
                    <a:lnTo>
                      <a:pt x="876" y="19"/>
                    </a:lnTo>
                    <a:lnTo>
                      <a:pt x="892" y="7"/>
                    </a:lnTo>
                    <a:lnTo>
                      <a:pt x="907" y="2"/>
                    </a:lnTo>
                    <a:lnTo>
                      <a:pt x="924" y="0"/>
                    </a:lnTo>
                    <a:lnTo>
                      <a:pt x="938" y="2"/>
                    </a:lnTo>
                    <a:lnTo>
                      <a:pt x="955" y="7"/>
                    </a:lnTo>
                    <a:lnTo>
                      <a:pt x="971" y="19"/>
                    </a:lnTo>
                    <a:lnTo>
                      <a:pt x="986" y="33"/>
                    </a:lnTo>
                    <a:lnTo>
                      <a:pt x="1001" y="49"/>
                    </a:lnTo>
                    <a:lnTo>
                      <a:pt x="1018" y="69"/>
                    </a:lnTo>
                    <a:lnTo>
                      <a:pt x="1034" y="92"/>
                    </a:lnTo>
                    <a:lnTo>
                      <a:pt x="1049" y="117"/>
                    </a:lnTo>
                    <a:lnTo>
                      <a:pt x="1062" y="142"/>
                    </a:lnTo>
                    <a:lnTo>
                      <a:pt x="1077" y="169"/>
                    </a:lnTo>
                    <a:lnTo>
                      <a:pt x="1092" y="197"/>
                    </a:lnTo>
                    <a:lnTo>
                      <a:pt x="1109" y="222"/>
                    </a:lnTo>
                    <a:lnTo>
                      <a:pt x="1124" y="247"/>
                    </a:lnTo>
                    <a:lnTo>
                      <a:pt x="1140" y="270"/>
                    </a:lnTo>
                    <a:lnTo>
                      <a:pt x="1154" y="289"/>
                    </a:lnTo>
                    <a:lnTo>
                      <a:pt x="1172" y="306"/>
                    </a:lnTo>
                    <a:lnTo>
                      <a:pt x="1187" y="320"/>
                    </a:lnTo>
                    <a:lnTo>
                      <a:pt x="1202" y="330"/>
                    </a:lnTo>
                    <a:lnTo>
                      <a:pt x="1218" y="336"/>
                    </a:lnTo>
                    <a:lnTo>
                      <a:pt x="1233" y="339"/>
                    </a:lnTo>
                    <a:lnTo>
                      <a:pt x="1245" y="336"/>
                    </a:lnTo>
                    <a:lnTo>
                      <a:pt x="1261" y="330"/>
                    </a:lnTo>
                    <a:lnTo>
                      <a:pt x="1278" y="320"/>
                    </a:lnTo>
                    <a:lnTo>
                      <a:pt x="1291" y="306"/>
                    </a:lnTo>
                    <a:lnTo>
                      <a:pt x="1309" y="289"/>
                    </a:lnTo>
                    <a:lnTo>
                      <a:pt x="1324" y="270"/>
                    </a:lnTo>
                    <a:lnTo>
                      <a:pt x="1339" y="247"/>
                    </a:lnTo>
                    <a:lnTo>
                      <a:pt x="1356" y="222"/>
                    </a:lnTo>
                    <a:lnTo>
                      <a:pt x="1371" y="197"/>
                    </a:lnTo>
                    <a:lnTo>
                      <a:pt x="1387" y="169"/>
                    </a:lnTo>
                    <a:lnTo>
                      <a:pt x="1402" y="142"/>
                    </a:lnTo>
                    <a:lnTo>
                      <a:pt x="1419" y="117"/>
                    </a:lnTo>
                    <a:lnTo>
                      <a:pt x="1430" y="92"/>
                    </a:lnTo>
                    <a:lnTo>
                      <a:pt x="1445" y="69"/>
                    </a:lnTo>
                    <a:lnTo>
                      <a:pt x="1462" y="49"/>
                    </a:lnTo>
                    <a:lnTo>
                      <a:pt x="1477" y="33"/>
                    </a:lnTo>
                    <a:lnTo>
                      <a:pt x="1493" y="19"/>
                    </a:lnTo>
                    <a:lnTo>
                      <a:pt x="1508" y="7"/>
                    </a:lnTo>
                    <a:lnTo>
                      <a:pt x="1525" y="2"/>
                    </a:lnTo>
                    <a:lnTo>
                      <a:pt x="154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50" name="Freeform 282"/>
              <p:cNvSpPr>
                <a:spLocks/>
              </p:cNvSpPr>
              <p:nvPr/>
            </p:nvSpPr>
            <p:spPr bwMode="auto">
              <a:xfrm>
                <a:off x="3799" y="3981"/>
                <a:ext cx="310" cy="170"/>
              </a:xfrm>
              <a:custGeom>
                <a:avLst/>
                <a:gdLst>
                  <a:gd name="T0" fmla="*/ 0 w 621"/>
                  <a:gd name="T1" fmla="*/ 0 h 339"/>
                  <a:gd name="T2" fmla="*/ 7 w 621"/>
                  <a:gd name="T3" fmla="*/ 1 h 339"/>
                  <a:gd name="T4" fmla="*/ 15 w 621"/>
                  <a:gd name="T5" fmla="*/ 4 h 339"/>
                  <a:gd name="T6" fmla="*/ 24 w 621"/>
                  <a:gd name="T7" fmla="*/ 10 h 339"/>
                  <a:gd name="T8" fmla="*/ 31 w 621"/>
                  <a:gd name="T9" fmla="*/ 17 h 339"/>
                  <a:gd name="T10" fmla="*/ 39 w 621"/>
                  <a:gd name="T11" fmla="*/ 25 h 339"/>
                  <a:gd name="T12" fmla="*/ 47 w 621"/>
                  <a:gd name="T13" fmla="*/ 35 h 339"/>
                  <a:gd name="T14" fmla="*/ 55 w 621"/>
                  <a:gd name="T15" fmla="*/ 46 h 339"/>
                  <a:gd name="T16" fmla="*/ 63 w 621"/>
                  <a:gd name="T17" fmla="*/ 59 h 339"/>
                  <a:gd name="T18" fmla="*/ 69 w 621"/>
                  <a:gd name="T19" fmla="*/ 71 h 339"/>
                  <a:gd name="T20" fmla="*/ 77 w 621"/>
                  <a:gd name="T21" fmla="*/ 85 h 339"/>
                  <a:gd name="T22" fmla="*/ 84 w 621"/>
                  <a:gd name="T23" fmla="*/ 99 h 339"/>
                  <a:gd name="T24" fmla="*/ 93 w 621"/>
                  <a:gd name="T25" fmla="*/ 111 h 339"/>
                  <a:gd name="T26" fmla="*/ 101 w 621"/>
                  <a:gd name="T27" fmla="*/ 124 h 339"/>
                  <a:gd name="T28" fmla="*/ 108 w 621"/>
                  <a:gd name="T29" fmla="*/ 135 h 339"/>
                  <a:gd name="T30" fmla="*/ 116 w 621"/>
                  <a:gd name="T31" fmla="*/ 145 h 339"/>
                  <a:gd name="T32" fmla="*/ 124 w 621"/>
                  <a:gd name="T33" fmla="*/ 153 h 339"/>
                  <a:gd name="T34" fmla="*/ 132 w 621"/>
                  <a:gd name="T35" fmla="*/ 160 h 339"/>
                  <a:gd name="T36" fmla="*/ 140 w 621"/>
                  <a:gd name="T37" fmla="*/ 165 h 339"/>
                  <a:gd name="T38" fmla="*/ 148 w 621"/>
                  <a:gd name="T39" fmla="*/ 168 h 339"/>
                  <a:gd name="T40" fmla="*/ 156 w 621"/>
                  <a:gd name="T41" fmla="*/ 170 h 339"/>
                  <a:gd name="T42" fmla="*/ 161 w 621"/>
                  <a:gd name="T43" fmla="*/ 168 h 339"/>
                  <a:gd name="T44" fmla="*/ 170 w 621"/>
                  <a:gd name="T45" fmla="*/ 165 h 339"/>
                  <a:gd name="T46" fmla="*/ 178 w 621"/>
                  <a:gd name="T47" fmla="*/ 160 h 339"/>
                  <a:gd name="T48" fmla="*/ 185 w 621"/>
                  <a:gd name="T49" fmla="*/ 153 h 339"/>
                  <a:gd name="T50" fmla="*/ 193 w 621"/>
                  <a:gd name="T51" fmla="*/ 145 h 339"/>
                  <a:gd name="T52" fmla="*/ 202 w 621"/>
                  <a:gd name="T53" fmla="*/ 135 h 339"/>
                  <a:gd name="T54" fmla="*/ 209 w 621"/>
                  <a:gd name="T55" fmla="*/ 124 h 339"/>
                  <a:gd name="T56" fmla="*/ 217 w 621"/>
                  <a:gd name="T57" fmla="*/ 111 h 339"/>
                  <a:gd name="T58" fmla="*/ 225 w 621"/>
                  <a:gd name="T59" fmla="*/ 99 h 339"/>
                  <a:gd name="T60" fmla="*/ 233 w 621"/>
                  <a:gd name="T61" fmla="*/ 85 h 339"/>
                  <a:gd name="T62" fmla="*/ 241 w 621"/>
                  <a:gd name="T63" fmla="*/ 71 h 339"/>
                  <a:gd name="T64" fmla="*/ 249 w 621"/>
                  <a:gd name="T65" fmla="*/ 59 h 339"/>
                  <a:gd name="T66" fmla="*/ 255 w 621"/>
                  <a:gd name="T67" fmla="*/ 46 h 339"/>
                  <a:gd name="T68" fmla="*/ 263 w 621"/>
                  <a:gd name="T69" fmla="*/ 35 h 339"/>
                  <a:gd name="T70" fmla="*/ 270 w 621"/>
                  <a:gd name="T71" fmla="*/ 25 h 339"/>
                  <a:gd name="T72" fmla="*/ 279 w 621"/>
                  <a:gd name="T73" fmla="*/ 17 h 339"/>
                  <a:gd name="T74" fmla="*/ 286 w 621"/>
                  <a:gd name="T75" fmla="*/ 10 h 339"/>
                  <a:gd name="T76" fmla="*/ 294 w 621"/>
                  <a:gd name="T77" fmla="*/ 4 h 339"/>
                  <a:gd name="T78" fmla="*/ 302 w 621"/>
                  <a:gd name="T79" fmla="*/ 1 h 339"/>
                  <a:gd name="T80" fmla="*/ 310 w 621"/>
                  <a:gd name="T81" fmla="*/ 0 h 33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21"/>
                  <a:gd name="T124" fmla="*/ 0 h 339"/>
                  <a:gd name="T125" fmla="*/ 621 w 621"/>
                  <a:gd name="T126" fmla="*/ 339 h 33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21" h="339">
                    <a:moveTo>
                      <a:pt x="0" y="0"/>
                    </a:moveTo>
                    <a:lnTo>
                      <a:pt x="15" y="2"/>
                    </a:lnTo>
                    <a:lnTo>
                      <a:pt x="30" y="7"/>
                    </a:lnTo>
                    <a:lnTo>
                      <a:pt x="48" y="19"/>
                    </a:lnTo>
                    <a:lnTo>
                      <a:pt x="63" y="33"/>
                    </a:lnTo>
                    <a:lnTo>
                      <a:pt x="78" y="49"/>
                    </a:lnTo>
                    <a:lnTo>
                      <a:pt x="95" y="69"/>
                    </a:lnTo>
                    <a:lnTo>
                      <a:pt x="111" y="92"/>
                    </a:lnTo>
                    <a:lnTo>
                      <a:pt x="126" y="117"/>
                    </a:lnTo>
                    <a:lnTo>
                      <a:pt x="139" y="142"/>
                    </a:lnTo>
                    <a:lnTo>
                      <a:pt x="154" y="169"/>
                    </a:lnTo>
                    <a:lnTo>
                      <a:pt x="169" y="197"/>
                    </a:lnTo>
                    <a:lnTo>
                      <a:pt x="186" y="222"/>
                    </a:lnTo>
                    <a:lnTo>
                      <a:pt x="202" y="247"/>
                    </a:lnTo>
                    <a:lnTo>
                      <a:pt x="217" y="270"/>
                    </a:lnTo>
                    <a:lnTo>
                      <a:pt x="232" y="289"/>
                    </a:lnTo>
                    <a:lnTo>
                      <a:pt x="249" y="306"/>
                    </a:lnTo>
                    <a:lnTo>
                      <a:pt x="265" y="320"/>
                    </a:lnTo>
                    <a:lnTo>
                      <a:pt x="280" y="330"/>
                    </a:lnTo>
                    <a:lnTo>
                      <a:pt x="297" y="336"/>
                    </a:lnTo>
                    <a:lnTo>
                      <a:pt x="312" y="339"/>
                    </a:lnTo>
                    <a:lnTo>
                      <a:pt x="323" y="336"/>
                    </a:lnTo>
                    <a:lnTo>
                      <a:pt x="341" y="330"/>
                    </a:lnTo>
                    <a:lnTo>
                      <a:pt x="356" y="320"/>
                    </a:lnTo>
                    <a:lnTo>
                      <a:pt x="371" y="306"/>
                    </a:lnTo>
                    <a:lnTo>
                      <a:pt x="387" y="289"/>
                    </a:lnTo>
                    <a:lnTo>
                      <a:pt x="404" y="270"/>
                    </a:lnTo>
                    <a:lnTo>
                      <a:pt x="419" y="247"/>
                    </a:lnTo>
                    <a:lnTo>
                      <a:pt x="435" y="222"/>
                    </a:lnTo>
                    <a:lnTo>
                      <a:pt x="450" y="197"/>
                    </a:lnTo>
                    <a:lnTo>
                      <a:pt x="467" y="169"/>
                    </a:lnTo>
                    <a:lnTo>
                      <a:pt x="482" y="142"/>
                    </a:lnTo>
                    <a:lnTo>
                      <a:pt x="498" y="117"/>
                    </a:lnTo>
                    <a:lnTo>
                      <a:pt x="510" y="92"/>
                    </a:lnTo>
                    <a:lnTo>
                      <a:pt x="526" y="69"/>
                    </a:lnTo>
                    <a:lnTo>
                      <a:pt x="541" y="49"/>
                    </a:lnTo>
                    <a:lnTo>
                      <a:pt x="558" y="33"/>
                    </a:lnTo>
                    <a:lnTo>
                      <a:pt x="573" y="19"/>
                    </a:lnTo>
                    <a:lnTo>
                      <a:pt x="589" y="7"/>
                    </a:lnTo>
                    <a:lnTo>
                      <a:pt x="604" y="2"/>
                    </a:lnTo>
                    <a:lnTo>
                      <a:pt x="621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290" name="Group 283"/>
            <p:cNvGrpSpPr>
              <a:grpSpLocks/>
            </p:cNvGrpSpPr>
            <p:nvPr/>
          </p:nvGrpSpPr>
          <p:grpSpPr bwMode="auto">
            <a:xfrm>
              <a:off x="1815" y="3112"/>
              <a:ext cx="68" cy="68"/>
              <a:chOff x="3151" y="3951"/>
              <a:chExt cx="52" cy="52"/>
            </a:xfrm>
          </p:grpSpPr>
          <p:sp>
            <p:nvSpPr>
              <p:cNvPr id="47424" name="Oval 284"/>
              <p:cNvSpPr>
                <a:spLocks noChangeArrowheads="1"/>
              </p:cNvSpPr>
              <p:nvPr/>
            </p:nvSpPr>
            <p:spPr bwMode="auto">
              <a:xfrm>
                <a:off x="3151" y="3951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25" name="Oval 285"/>
              <p:cNvSpPr>
                <a:spLocks noChangeArrowheads="1"/>
              </p:cNvSpPr>
              <p:nvPr/>
            </p:nvSpPr>
            <p:spPr bwMode="auto">
              <a:xfrm>
                <a:off x="3151" y="3951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26" name="Oval 286"/>
              <p:cNvSpPr>
                <a:spLocks noChangeArrowheads="1"/>
              </p:cNvSpPr>
              <p:nvPr/>
            </p:nvSpPr>
            <p:spPr bwMode="auto">
              <a:xfrm>
                <a:off x="3152" y="3953"/>
                <a:ext cx="49" cy="47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27" name="Oval 287"/>
              <p:cNvSpPr>
                <a:spLocks noChangeArrowheads="1"/>
              </p:cNvSpPr>
              <p:nvPr/>
            </p:nvSpPr>
            <p:spPr bwMode="auto">
              <a:xfrm>
                <a:off x="3153" y="3954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28" name="Oval 288"/>
              <p:cNvSpPr>
                <a:spLocks noChangeArrowheads="1"/>
              </p:cNvSpPr>
              <p:nvPr/>
            </p:nvSpPr>
            <p:spPr bwMode="auto">
              <a:xfrm>
                <a:off x="3154" y="3954"/>
                <a:ext cx="45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29" name="Oval 289"/>
              <p:cNvSpPr>
                <a:spLocks noChangeArrowheads="1"/>
              </p:cNvSpPr>
              <p:nvPr/>
            </p:nvSpPr>
            <p:spPr bwMode="auto">
              <a:xfrm>
                <a:off x="3155" y="3956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0" name="Oval 290"/>
              <p:cNvSpPr>
                <a:spLocks noChangeArrowheads="1"/>
              </p:cNvSpPr>
              <p:nvPr/>
            </p:nvSpPr>
            <p:spPr bwMode="auto">
              <a:xfrm>
                <a:off x="3156" y="3957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1" name="Oval 291"/>
              <p:cNvSpPr>
                <a:spLocks noChangeArrowheads="1"/>
              </p:cNvSpPr>
              <p:nvPr/>
            </p:nvSpPr>
            <p:spPr bwMode="auto">
              <a:xfrm>
                <a:off x="3158" y="3958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2" name="Oval 292"/>
              <p:cNvSpPr>
                <a:spLocks noChangeArrowheads="1"/>
              </p:cNvSpPr>
              <p:nvPr/>
            </p:nvSpPr>
            <p:spPr bwMode="auto">
              <a:xfrm>
                <a:off x="3158" y="3959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3" name="Oval 293"/>
              <p:cNvSpPr>
                <a:spLocks noChangeArrowheads="1"/>
              </p:cNvSpPr>
              <p:nvPr/>
            </p:nvSpPr>
            <p:spPr bwMode="auto">
              <a:xfrm>
                <a:off x="3160" y="3960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4" name="Oval 294"/>
              <p:cNvSpPr>
                <a:spLocks noChangeArrowheads="1"/>
              </p:cNvSpPr>
              <p:nvPr/>
            </p:nvSpPr>
            <p:spPr bwMode="auto">
              <a:xfrm>
                <a:off x="3161" y="3961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5" name="Oval 295"/>
              <p:cNvSpPr>
                <a:spLocks noChangeArrowheads="1"/>
              </p:cNvSpPr>
              <p:nvPr/>
            </p:nvSpPr>
            <p:spPr bwMode="auto">
              <a:xfrm>
                <a:off x="3162" y="3962"/>
                <a:ext cx="29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6" name="Oval 296"/>
              <p:cNvSpPr>
                <a:spLocks noChangeArrowheads="1"/>
              </p:cNvSpPr>
              <p:nvPr/>
            </p:nvSpPr>
            <p:spPr bwMode="auto">
              <a:xfrm>
                <a:off x="3163" y="3963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7" name="Oval 297"/>
              <p:cNvSpPr>
                <a:spLocks noChangeArrowheads="1"/>
              </p:cNvSpPr>
              <p:nvPr/>
            </p:nvSpPr>
            <p:spPr bwMode="auto">
              <a:xfrm>
                <a:off x="3164" y="3965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8" name="Oval 298"/>
              <p:cNvSpPr>
                <a:spLocks noChangeArrowheads="1"/>
              </p:cNvSpPr>
              <p:nvPr/>
            </p:nvSpPr>
            <p:spPr bwMode="auto">
              <a:xfrm>
                <a:off x="3165" y="3965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39" name="Oval 299"/>
              <p:cNvSpPr>
                <a:spLocks noChangeArrowheads="1"/>
              </p:cNvSpPr>
              <p:nvPr/>
            </p:nvSpPr>
            <p:spPr bwMode="auto">
              <a:xfrm>
                <a:off x="3167" y="3966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40" name="Oval 300"/>
              <p:cNvSpPr>
                <a:spLocks noChangeArrowheads="1"/>
              </p:cNvSpPr>
              <p:nvPr/>
            </p:nvSpPr>
            <p:spPr bwMode="auto">
              <a:xfrm>
                <a:off x="3167" y="3968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41" name="Oval 301"/>
              <p:cNvSpPr>
                <a:spLocks noChangeArrowheads="1"/>
              </p:cNvSpPr>
              <p:nvPr/>
            </p:nvSpPr>
            <p:spPr bwMode="auto">
              <a:xfrm>
                <a:off x="3168" y="3969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42" name="Oval 302"/>
              <p:cNvSpPr>
                <a:spLocks noChangeArrowheads="1"/>
              </p:cNvSpPr>
              <p:nvPr/>
            </p:nvSpPr>
            <p:spPr bwMode="auto">
              <a:xfrm>
                <a:off x="3170" y="3970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43" name="Oval 303"/>
              <p:cNvSpPr>
                <a:spLocks noChangeArrowheads="1"/>
              </p:cNvSpPr>
              <p:nvPr/>
            </p:nvSpPr>
            <p:spPr bwMode="auto">
              <a:xfrm>
                <a:off x="3171" y="3971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44" name="Oval 304"/>
              <p:cNvSpPr>
                <a:spLocks noChangeArrowheads="1"/>
              </p:cNvSpPr>
              <p:nvPr/>
            </p:nvSpPr>
            <p:spPr bwMode="auto">
              <a:xfrm>
                <a:off x="3172" y="3972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45" name="Oval 305"/>
              <p:cNvSpPr>
                <a:spLocks noChangeArrowheads="1"/>
              </p:cNvSpPr>
              <p:nvPr/>
            </p:nvSpPr>
            <p:spPr bwMode="auto">
              <a:xfrm>
                <a:off x="3173" y="3973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46" name="Oval 306"/>
              <p:cNvSpPr>
                <a:spLocks noChangeArrowheads="1"/>
              </p:cNvSpPr>
              <p:nvPr/>
            </p:nvSpPr>
            <p:spPr bwMode="auto">
              <a:xfrm>
                <a:off x="3174" y="3974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47" name="Oval 307"/>
              <p:cNvSpPr>
                <a:spLocks noChangeArrowheads="1"/>
              </p:cNvSpPr>
              <p:nvPr/>
            </p:nvSpPr>
            <p:spPr bwMode="auto">
              <a:xfrm>
                <a:off x="3175" y="3975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48" name="Oval 308"/>
              <p:cNvSpPr>
                <a:spLocks noChangeArrowheads="1"/>
              </p:cNvSpPr>
              <p:nvPr/>
            </p:nvSpPr>
            <p:spPr bwMode="auto">
              <a:xfrm>
                <a:off x="3176" y="3976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291" name="Group 309"/>
            <p:cNvGrpSpPr>
              <a:grpSpLocks/>
            </p:cNvGrpSpPr>
            <p:nvPr/>
          </p:nvGrpSpPr>
          <p:grpSpPr bwMode="auto">
            <a:xfrm>
              <a:off x="2221" y="3125"/>
              <a:ext cx="68" cy="69"/>
              <a:chOff x="3461" y="3961"/>
              <a:chExt cx="52" cy="52"/>
            </a:xfrm>
          </p:grpSpPr>
          <p:sp>
            <p:nvSpPr>
              <p:cNvPr id="47399" name="Oval 310"/>
              <p:cNvSpPr>
                <a:spLocks noChangeArrowheads="1"/>
              </p:cNvSpPr>
              <p:nvPr/>
            </p:nvSpPr>
            <p:spPr bwMode="auto">
              <a:xfrm>
                <a:off x="3461" y="3961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0" name="Oval 311"/>
              <p:cNvSpPr>
                <a:spLocks noChangeArrowheads="1"/>
              </p:cNvSpPr>
              <p:nvPr/>
            </p:nvSpPr>
            <p:spPr bwMode="auto">
              <a:xfrm>
                <a:off x="3461" y="3961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1" name="Oval 312"/>
              <p:cNvSpPr>
                <a:spLocks noChangeArrowheads="1"/>
              </p:cNvSpPr>
              <p:nvPr/>
            </p:nvSpPr>
            <p:spPr bwMode="auto">
              <a:xfrm>
                <a:off x="3462" y="3963"/>
                <a:ext cx="49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2" name="Oval 313"/>
              <p:cNvSpPr>
                <a:spLocks noChangeArrowheads="1"/>
              </p:cNvSpPr>
              <p:nvPr/>
            </p:nvSpPr>
            <p:spPr bwMode="auto">
              <a:xfrm>
                <a:off x="3464" y="3964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3" name="Oval 314"/>
              <p:cNvSpPr>
                <a:spLocks noChangeArrowheads="1"/>
              </p:cNvSpPr>
              <p:nvPr/>
            </p:nvSpPr>
            <p:spPr bwMode="auto">
              <a:xfrm>
                <a:off x="3464" y="3965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4" name="Oval 315"/>
              <p:cNvSpPr>
                <a:spLocks noChangeArrowheads="1"/>
              </p:cNvSpPr>
              <p:nvPr/>
            </p:nvSpPr>
            <p:spPr bwMode="auto">
              <a:xfrm>
                <a:off x="3465" y="3966"/>
                <a:ext cx="43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5" name="Oval 316"/>
              <p:cNvSpPr>
                <a:spLocks noChangeArrowheads="1"/>
              </p:cNvSpPr>
              <p:nvPr/>
            </p:nvSpPr>
            <p:spPr bwMode="auto">
              <a:xfrm>
                <a:off x="3467" y="3967"/>
                <a:ext cx="39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6" name="Oval 317"/>
              <p:cNvSpPr>
                <a:spLocks noChangeArrowheads="1"/>
              </p:cNvSpPr>
              <p:nvPr/>
            </p:nvSpPr>
            <p:spPr bwMode="auto">
              <a:xfrm>
                <a:off x="3468" y="3968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7" name="Oval 318"/>
              <p:cNvSpPr>
                <a:spLocks noChangeArrowheads="1"/>
              </p:cNvSpPr>
              <p:nvPr/>
            </p:nvSpPr>
            <p:spPr bwMode="auto">
              <a:xfrm>
                <a:off x="3469" y="3969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8" name="Oval 319"/>
              <p:cNvSpPr>
                <a:spLocks noChangeArrowheads="1"/>
              </p:cNvSpPr>
              <p:nvPr/>
            </p:nvSpPr>
            <p:spPr bwMode="auto">
              <a:xfrm>
                <a:off x="3470" y="3970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09" name="Oval 320"/>
              <p:cNvSpPr>
                <a:spLocks noChangeArrowheads="1"/>
              </p:cNvSpPr>
              <p:nvPr/>
            </p:nvSpPr>
            <p:spPr bwMode="auto">
              <a:xfrm>
                <a:off x="3471" y="3971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0" name="Oval 321"/>
              <p:cNvSpPr>
                <a:spLocks noChangeArrowheads="1"/>
              </p:cNvSpPr>
              <p:nvPr/>
            </p:nvSpPr>
            <p:spPr bwMode="auto">
              <a:xfrm>
                <a:off x="3472" y="3972"/>
                <a:ext cx="29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1" name="Oval 322"/>
              <p:cNvSpPr>
                <a:spLocks noChangeArrowheads="1"/>
              </p:cNvSpPr>
              <p:nvPr/>
            </p:nvSpPr>
            <p:spPr bwMode="auto">
              <a:xfrm>
                <a:off x="3473" y="3973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2" name="Oval 323"/>
              <p:cNvSpPr>
                <a:spLocks noChangeArrowheads="1"/>
              </p:cNvSpPr>
              <p:nvPr/>
            </p:nvSpPr>
            <p:spPr bwMode="auto">
              <a:xfrm>
                <a:off x="3474" y="3975"/>
                <a:ext cx="26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3" name="Oval 324"/>
              <p:cNvSpPr>
                <a:spLocks noChangeArrowheads="1"/>
              </p:cNvSpPr>
              <p:nvPr/>
            </p:nvSpPr>
            <p:spPr bwMode="auto">
              <a:xfrm>
                <a:off x="3476" y="3975"/>
                <a:ext cx="22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4" name="Oval 325"/>
              <p:cNvSpPr>
                <a:spLocks noChangeArrowheads="1"/>
              </p:cNvSpPr>
              <p:nvPr/>
            </p:nvSpPr>
            <p:spPr bwMode="auto">
              <a:xfrm>
                <a:off x="3477" y="3977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5" name="Oval 326"/>
              <p:cNvSpPr>
                <a:spLocks noChangeArrowheads="1"/>
              </p:cNvSpPr>
              <p:nvPr/>
            </p:nvSpPr>
            <p:spPr bwMode="auto">
              <a:xfrm>
                <a:off x="3477" y="3978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6" name="Oval 327"/>
              <p:cNvSpPr>
                <a:spLocks noChangeArrowheads="1"/>
              </p:cNvSpPr>
              <p:nvPr/>
            </p:nvSpPr>
            <p:spPr bwMode="auto">
              <a:xfrm>
                <a:off x="3479" y="3979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7" name="Oval 328"/>
              <p:cNvSpPr>
                <a:spLocks noChangeArrowheads="1"/>
              </p:cNvSpPr>
              <p:nvPr/>
            </p:nvSpPr>
            <p:spPr bwMode="auto">
              <a:xfrm>
                <a:off x="3480" y="3980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8" name="Oval 329"/>
              <p:cNvSpPr>
                <a:spLocks noChangeArrowheads="1"/>
              </p:cNvSpPr>
              <p:nvPr/>
            </p:nvSpPr>
            <p:spPr bwMode="auto">
              <a:xfrm>
                <a:off x="3481" y="3981"/>
                <a:ext cx="12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19" name="Oval 330"/>
              <p:cNvSpPr>
                <a:spLocks noChangeArrowheads="1"/>
              </p:cNvSpPr>
              <p:nvPr/>
            </p:nvSpPr>
            <p:spPr bwMode="auto">
              <a:xfrm>
                <a:off x="3482" y="3982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20" name="Oval 331"/>
              <p:cNvSpPr>
                <a:spLocks noChangeArrowheads="1"/>
              </p:cNvSpPr>
              <p:nvPr/>
            </p:nvSpPr>
            <p:spPr bwMode="auto">
              <a:xfrm>
                <a:off x="3483" y="3983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21" name="Oval 332"/>
              <p:cNvSpPr>
                <a:spLocks noChangeArrowheads="1"/>
              </p:cNvSpPr>
              <p:nvPr/>
            </p:nvSpPr>
            <p:spPr bwMode="auto">
              <a:xfrm>
                <a:off x="3484" y="3984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22" name="Oval 333"/>
              <p:cNvSpPr>
                <a:spLocks noChangeArrowheads="1"/>
              </p:cNvSpPr>
              <p:nvPr/>
            </p:nvSpPr>
            <p:spPr bwMode="auto">
              <a:xfrm>
                <a:off x="3486" y="3985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23" name="Oval 334"/>
              <p:cNvSpPr>
                <a:spLocks noChangeArrowheads="1"/>
              </p:cNvSpPr>
              <p:nvPr/>
            </p:nvSpPr>
            <p:spPr bwMode="auto">
              <a:xfrm>
                <a:off x="3486" y="3986"/>
                <a:ext cx="2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292" name="Group 335"/>
            <p:cNvGrpSpPr>
              <a:grpSpLocks/>
            </p:cNvGrpSpPr>
            <p:nvPr/>
          </p:nvGrpSpPr>
          <p:grpSpPr bwMode="auto">
            <a:xfrm>
              <a:off x="2640" y="3119"/>
              <a:ext cx="68" cy="68"/>
              <a:chOff x="3780" y="3956"/>
              <a:chExt cx="52" cy="52"/>
            </a:xfrm>
          </p:grpSpPr>
          <p:sp>
            <p:nvSpPr>
              <p:cNvPr id="47374" name="Oval 336"/>
              <p:cNvSpPr>
                <a:spLocks noChangeArrowheads="1"/>
              </p:cNvSpPr>
              <p:nvPr/>
            </p:nvSpPr>
            <p:spPr bwMode="auto">
              <a:xfrm>
                <a:off x="3780" y="3956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75" name="Oval 337"/>
              <p:cNvSpPr>
                <a:spLocks noChangeArrowheads="1"/>
              </p:cNvSpPr>
              <p:nvPr/>
            </p:nvSpPr>
            <p:spPr bwMode="auto">
              <a:xfrm>
                <a:off x="3780" y="3956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76" name="Oval 338"/>
              <p:cNvSpPr>
                <a:spLocks noChangeArrowheads="1"/>
              </p:cNvSpPr>
              <p:nvPr/>
            </p:nvSpPr>
            <p:spPr bwMode="auto">
              <a:xfrm>
                <a:off x="3781" y="3958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77" name="Oval 339"/>
              <p:cNvSpPr>
                <a:spLocks noChangeArrowheads="1"/>
              </p:cNvSpPr>
              <p:nvPr/>
            </p:nvSpPr>
            <p:spPr bwMode="auto">
              <a:xfrm>
                <a:off x="3782" y="3959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78" name="Oval 340"/>
              <p:cNvSpPr>
                <a:spLocks noChangeArrowheads="1"/>
              </p:cNvSpPr>
              <p:nvPr/>
            </p:nvSpPr>
            <p:spPr bwMode="auto">
              <a:xfrm>
                <a:off x="3783" y="3959"/>
                <a:ext cx="44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79" name="Oval 341"/>
              <p:cNvSpPr>
                <a:spLocks noChangeArrowheads="1"/>
              </p:cNvSpPr>
              <p:nvPr/>
            </p:nvSpPr>
            <p:spPr bwMode="auto">
              <a:xfrm>
                <a:off x="3784" y="3961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0" name="Oval 342"/>
              <p:cNvSpPr>
                <a:spLocks noChangeArrowheads="1"/>
              </p:cNvSpPr>
              <p:nvPr/>
            </p:nvSpPr>
            <p:spPr bwMode="auto">
              <a:xfrm>
                <a:off x="3785" y="3962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1" name="Oval 343"/>
              <p:cNvSpPr>
                <a:spLocks noChangeArrowheads="1"/>
              </p:cNvSpPr>
              <p:nvPr/>
            </p:nvSpPr>
            <p:spPr bwMode="auto">
              <a:xfrm>
                <a:off x="3786" y="3963"/>
                <a:ext cx="38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2" name="Oval 344"/>
              <p:cNvSpPr>
                <a:spLocks noChangeArrowheads="1"/>
              </p:cNvSpPr>
              <p:nvPr/>
            </p:nvSpPr>
            <p:spPr bwMode="auto">
              <a:xfrm>
                <a:off x="3787" y="3964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3" name="Oval 345"/>
              <p:cNvSpPr>
                <a:spLocks noChangeArrowheads="1"/>
              </p:cNvSpPr>
              <p:nvPr/>
            </p:nvSpPr>
            <p:spPr bwMode="auto">
              <a:xfrm>
                <a:off x="3788" y="3965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4" name="Oval 346"/>
              <p:cNvSpPr>
                <a:spLocks noChangeArrowheads="1"/>
              </p:cNvSpPr>
              <p:nvPr/>
            </p:nvSpPr>
            <p:spPr bwMode="auto">
              <a:xfrm>
                <a:off x="3790" y="3966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5" name="Oval 347"/>
              <p:cNvSpPr>
                <a:spLocks noChangeArrowheads="1"/>
              </p:cNvSpPr>
              <p:nvPr/>
            </p:nvSpPr>
            <p:spPr bwMode="auto">
              <a:xfrm>
                <a:off x="3791" y="3967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6" name="Oval 348"/>
              <p:cNvSpPr>
                <a:spLocks noChangeArrowheads="1"/>
              </p:cNvSpPr>
              <p:nvPr/>
            </p:nvSpPr>
            <p:spPr bwMode="auto">
              <a:xfrm>
                <a:off x="3791" y="3968"/>
                <a:ext cx="28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7" name="Oval 349"/>
              <p:cNvSpPr>
                <a:spLocks noChangeArrowheads="1"/>
              </p:cNvSpPr>
              <p:nvPr/>
            </p:nvSpPr>
            <p:spPr bwMode="auto">
              <a:xfrm>
                <a:off x="3793" y="3970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8" name="Oval 350"/>
              <p:cNvSpPr>
                <a:spLocks noChangeArrowheads="1"/>
              </p:cNvSpPr>
              <p:nvPr/>
            </p:nvSpPr>
            <p:spPr bwMode="auto">
              <a:xfrm>
                <a:off x="3794" y="3970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89" name="Oval 351"/>
              <p:cNvSpPr>
                <a:spLocks noChangeArrowheads="1"/>
              </p:cNvSpPr>
              <p:nvPr/>
            </p:nvSpPr>
            <p:spPr bwMode="auto">
              <a:xfrm>
                <a:off x="3795" y="3971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90" name="Oval 352"/>
              <p:cNvSpPr>
                <a:spLocks noChangeArrowheads="1"/>
              </p:cNvSpPr>
              <p:nvPr/>
            </p:nvSpPr>
            <p:spPr bwMode="auto">
              <a:xfrm>
                <a:off x="3796" y="3973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91" name="Oval 353"/>
              <p:cNvSpPr>
                <a:spLocks noChangeArrowheads="1"/>
              </p:cNvSpPr>
              <p:nvPr/>
            </p:nvSpPr>
            <p:spPr bwMode="auto">
              <a:xfrm>
                <a:off x="3797" y="3974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92" name="Oval 354"/>
              <p:cNvSpPr>
                <a:spLocks noChangeArrowheads="1"/>
              </p:cNvSpPr>
              <p:nvPr/>
            </p:nvSpPr>
            <p:spPr bwMode="auto">
              <a:xfrm>
                <a:off x="3798" y="3975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93" name="Oval 355"/>
              <p:cNvSpPr>
                <a:spLocks noChangeArrowheads="1"/>
              </p:cNvSpPr>
              <p:nvPr/>
            </p:nvSpPr>
            <p:spPr bwMode="auto">
              <a:xfrm>
                <a:off x="3800" y="3976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94" name="Oval 356"/>
              <p:cNvSpPr>
                <a:spLocks noChangeArrowheads="1"/>
              </p:cNvSpPr>
              <p:nvPr/>
            </p:nvSpPr>
            <p:spPr bwMode="auto">
              <a:xfrm>
                <a:off x="3800" y="3977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95" name="Oval 357"/>
              <p:cNvSpPr>
                <a:spLocks noChangeArrowheads="1"/>
              </p:cNvSpPr>
              <p:nvPr/>
            </p:nvSpPr>
            <p:spPr bwMode="auto">
              <a:xfrm>
                <a:off x="3802" y="3978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96" name="Oval 358"/>
              <p:cNvSpPr>
                <a:spLocks noChangeArrowheads="1"/>
              </p:cNvSpPr>
              <p:nvPr/>
            </p:nvSpPr>
            <p:spPr bwMode="auto">
              <a:xfrm>
                <a:off x="3803" y="3979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97" name="Oval 359"/>
              <p:cNvSpPr>
                <a:spLocks noChangeArrowheads="1"/>
              </p:cNvSpPr>
              <p:nvPr/>
            </p:nvSpPr>
            <p:spPr bwMode="auto">
              <a:xfrm>
                <a:off x="3804" y="3980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98" name="Oval 360"/>
              <p:cNvSpPr>
                <a:spLocks noChangeArrowheads="1"/>
              </p:cNvSpPr>
              <p:nvPr/>
            </p:nvSpPr>
            <p:spPr bwMode="auto">
              <a:xfrm>
                <a:off x="3805" y="3981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293" name="Group 361"/>
            <p:cNvGrpSpPr>
              <a:grpSpLocks/>
            </p:cNvGrpSpPr>
            <p:nvPr/>
          </p:nvGrpSpPr>
          <p:grpSpPr bwMode="auto">
            <a:xfrm>
              <a:off x="2011" y="3335"/>
              <a:ext cx="69" cy="68"/>
              <a:chOff x="3301" y="4121"/>
              <a:chExt cx="52" cy="52"/>
            </a:xfrm>
          </p:grpSpPr>
          <p:sp>
            <p:nvSpPr>
              <p:cNvPr id="47349" name="Oval 362"/>
              <p:cNvSpPr>
                <a:spLocks noChangeArrowheads="1"/>
              </p:cNvSpPr>
              <p:nvPr/>
            </p:nvSpPr>
            <p:spPr bwMode="auto">
              <a:xfrm>
                <a:off x="3301" y="4121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0" name="Oval 363"/>
              <p:cNvSpPr>
                <a:spLocks noChangeArrowheads="1"/>
              </p:cNvSpPr>
              <p:nvPr/>
            </p:nvSpPr>
            <p:spPr bwMode="auto">
              <a:xfrm>
                <a:off x="3301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1" name="Oval 364"/>
              <p:cNvSpPr>
                <a:spLocks noChangeArrowheads="1"/>
              </p:cNvSpPr>
              <p:nvPr/>
            </p:nvSpPr>
            <p:spPr bwMode="auto">
              <a:xfrm>
                <a:off x="3302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2" name="Oval 365"/>
              <p:cNvSpPr>
                <a:spLocks noChangeArrowheads="1"/>
              </p:cNvSpPr>
              <p:nvPr/>
            </p:nvSpPr>
            <p:spPr bwMode="auto">
              <a:xfrm>
                <a:off x="3303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3" name="Oval 366"/>
              <p:cNvSpPr>
                <a:spLocks noChangeArrowheads="1"/>
              </p:cNvSpPr>
              <p:nvPr/>
            </p:nvSpPr>
            <p:spPr bwMode="auto">
              <a:xfrm>
                <a:off x="3304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4" name="Oval 367"/>
              <p:cNvSpPr>
                <a:spLocks noChangeArrowheads="1"/>
              </p:cNvSpPr>
              <p:nvPr/>
            </p:nvSpPr>
            <p:spPr bwMode="auto">
              <a:xfrm>
                <a:off x="3305" y="4125"/>
                <a:ext cx="43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5" name="Oval 368"/>
              <p:cNvSpPr>
                <a:spLocks noChangeArrowheads="1"/>
              </p:cNvSpPr>
              <p:nvPr/>
            </p:nvSpPr>
            <p:spPr bwMode="auto">
              <a:xfrm>
                <a:off x="3307" y="4127"/>
                <a:ext cx="39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6" name="Oval 369"/>
              <p:cNvSpPr>
                <a:spLocks noChangeArrowheads="1"/>
              </p:cNvSpPr>
              <p:nvPr/>
            </p:nvSpPr>
            <p:spPr bwMode="auto">
              <a:xfrm>
                <a:off x="3308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7" name="Oval 370"/>
              <p:cNvSpPr>
                <a:spLocks noChangeArrowheads="1"/>
              </p:cNvSpPr>
              <p:nvPr/>
            </p:nvSpPr>
            <p:spPr bwMode="auto">
              <a:xfrm>
                <a:off x="3308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8" name="Oval 371"/>
              <p:cNvSpPr>
                <a:spLocks noChangeArrowheads="1"/>
              </p:cNvSpPr>
              <p:nvPr/>
            </p:nvSpPr>
            <p:spPr bwMode="auto">
              <a:xfrm>
                <a:off x="3310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59" name="Oval 372"/>
              <p:cNvSpPr>
                <a:spLocks noChangeArrowheads="1"/>
              </p:cNvSpPr>
              <p:nvPr/>
            </p:nvSpPr>
            <p:spPr bwMode="auto">
              <a:xfrm>
                <a:off x="3311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0" name="Oval 373"/>
              <p:cNvSpPr>
                <a:spLocks noChangeArrowheads="1"/>
              </p:cNvSpPr>
              <p:nvPr/>
            </p:nvSpPr>
            <p:spPr bwMode="auto">
              <a:xfrm>
                <a:off x="3312" y="4132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1" name="Oval 374"/>
              <p:cNvSpPr>
                <a:spLocks noChangeArrowheads="1"/>
              </p:cNvSpPr>
              <p:nvPr/>
            </p:nvSpPr>
            <p:spPr bwMode="auto">
              <a:xfrm>
                <a:off x="3313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2" name="Oval 375"/>
              <p:cNvSpPr>
                <a:spLocks noChangeArrowheads="1"/>
              </p:cNvSpPr>
              <p:nvPr/>
            </p:nvSpPr>
            <p:spPr bwMode="auto">
              <a:xfrm>
                <a:off x="3314" y="4134"/>
                <a:ext cx="25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3" name="Oval 376"/>
              <p:cNvSpPr>
                <a:spLocks noChangeArrowheads="1"/>
              </p:cNvSpPr>
              <p:nvPr/>
            </p:nvSpPr>
            <p:spPr bwMode="auto">
              <a:xfrm>
                <a:off x="3315" y="4135"/>
                <a:ext cx="23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4" name="Oval 377"/>
              <p:cNvSpPr>
                <a:spLocks noChangeArrowheads="1"/>
              </p:cNvSpPr>
              <p:nvPr/>
            </p:nvSpPr>
            <p:spPr bwMode="auto">
              <a:xfrm>
                <a:off x="3317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5" name="Oval 378"/>
              <p:cNvSpPr>
                <a:spLocks noChangeArrowheads="1"/>
              </p:cNvSpPr>
              <p:nvPr/>
            </p:nvSpPr>
            <p:spPr bwMode="auto">
              <a:xfrm>
                <a:off x="3317" y="4137"/>
                <a:ext cx="19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6" name="Oval 379"/>
              <p:cNvSpPr>
                <a:spLocks noChangeArrowheads="1"/>
              </p:cNvSpPr>
              <p:nvPr/>
            </p:nvSpPr>
            <p:spPr bwMode="auto">
              <a:xfrm>
                <a:off x="3319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7" name="Oval 380"/>
              <p:cNvSpPr>
                <a:spLocks noChangeArrowheads="1"/>
              </p:cNvSpPr>
              <p:nvPr/>
            </p:nvSpPr>
            <p:spPr bwMode="auto">
              <a:xfrm>
                <a:off x="3320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8" name="Oval 381"/>
              <p:cNvSpPr>
                <a:spLocks noChangeArrowheads="1"/>
              </p:cNvSpPr>
              <p:nvPr/>
            </p:nvSpPr>
            <p:spPr bwMode="auto">
              <a:xfrm>
                <a:off x="3321" y="4140"/>
                <a:ext cx="11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69" name="Oval 382"/>
              <p:cNvSpPr>
                <a:spLocks noChangeArrowheads="1"/>
              </p:cNvSpPr>
              <p:nvPr/>
            </p:nvSpPr>
            <p:spPr bwMode="auto">
              <a:xfrm>
                <a:off x="3322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70" name="Oval 383"/>
              <p:cNvSpPr>
                <a:spLocks noChangeArrowheads="1"/>
              </p:cNvSpPr>
              <p:nvPr/>
            </p:nvSpPr>
            <p:spPr bwMode="auto">
              <a:xfrm>
                <a:off x="3323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71" name="Oval 384"/>
              <p:cNvSpPr>
                <a:spLocks noChangeArrowheads="1"/>
              </p:cNvSpPr>
              <p:nvPr/>
            </p:nvSpPr>
            <p:spPr bwMode="auto">
              <a:xfrm>
                <a:off x="3324" y="41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72" name="Oval 385"/>
              <p:cNvSpPr>
                <a:spLocks noChangeArrowheads="1"/>
              </p:cNvSpPr>
              <p:nvPr/>
            </p:nvSpPr>
            <p:spPr bwMode="auto">
              <a:xfrm>
                <a:off x="3325" y="4145"/>
                <a:ext cx="3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73" name="Oval 386"/>
              <p:cNvSpPr>
                <a:spLocks noChangeArrowheads="1"/>
              </p:cNvSpPr>
              <p:nvPr/>
            </p:nvSpPr>
            <p:spPr bwMode="auto">
              <a:xfrm>
                <a:off x="3326" y="4145"/>
                <a:ext cx="1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294" name="Group 387"/>
            <p:cNvGrpSpPr>
              <a:grpSpLocks/>
            </p:cNvGrpSpPr>
            <p:nvPr/>
          </p:nvGrpSpPr>
          <p:grpSpPr bwMode="auto">
            <a:xfrm>
              <a:off x="2434" y="3335"/>
              <a:ext cx="68" cy="68"/>
              <a:chOff x="3623" y="4121"/>
              <a:chExt cx="52" cy="52"/>
            </a:xfrm>
          </p:grpSpPr>
          <p:sp>
            <p:nvSpPr>
              <p:cNvPr id="47324" name="Oval 388"/>
              <p:cNvSpPr>
                <a:spLocks noChangeArrowheads="1"/>
              </p:cNvSpPr>
              <p:nvPr/>
            </p:nvSpPr>
            <p:spPr bwMode="auto">
              <a:xfrm>
                <a:off x="3623" y="4121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25" name="Oval 389"/>
              <p:cNvSpPr>
                <a:spLocks noChangeArrowheads="1"/>
              </p:cNvSpPr>
              <p:nvPr/>
            </p:nvSpPr>
            <p:spPr bwMode="auto">
              <a:xfrm>
                <a:off x="3623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26" name="Oval 390"/>
              <p:cNvSpPr>
                <a:spLocks noChangeArrowheads="1"/>
              </p:cNvSpPr>
              <p:nvPr/>
            </p:nvSpPr>
            <p:spPr bwMode="auto">
              <a:xfrm>
                <a:off x="3624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27" name="Oval 391"/>
              <p:cNvSpPr>
                <a:spLocks noChangeArrowheads="1"/>
              </p:cNvSpPr>
              <p:nvPr/>
            </p:nvSpPr>
            <p:spPr bwMode="auto">
              <a:xfrm>
                <a:off x="3626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28" name="Oval 392"/>
              <p:cNvSpPr>
                <a:spLocks noChangeArrowheads="1"/>
              </p:cNvSpPr>
              <p:nvPr/>
            </p:nvSpPr>
            <p:spPr bwMode="auto">
              <a:xfrm>
                <a:off x="3626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29" name="Oval 393"/>
              <p:cNvSpPr>
                <a:spLocks noChangeArrowheads="1"/>
              </p:cNvSpPr>
              <p:nvPr/>
            </p:nvSpPr>
            <p:spPr bwMode="auto">
              <a:xfrm>
                <a:off x="3628" y="4125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0" name="Oval 394"/>
              <p:cNvSpPr>
                <a:spLocks noChangeArrowheads="1"/>
              </p:cNvSpPr>
              <p:nvPr/>
            </p:nvSpPr>
            <p:spPr bwMode="auto">
              <a:xfrm>
                <a:off x="3629" y="4127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1" name="Oval 395"/>
              <p:cNvSpPr>
                <a:spLocks noChangeArrowheads="1"/>
              </p:cNvSpPr>
              <p:nvPr/>
            </p:nvSpPr>
            <p:spPr bwMode="auto">
              <a:xfrm>
                <a:off x="3630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2" name="Oval 396"/>
              <p:cNvSpPr>
                <a:spLocks noChangeArrowheads="1"/>
              </p:cNvSpPr>
              <p:nvPr/>
            </p:nvSpPr>
            <p:spPr bwMode="auto">
              <a:xfrm>
                <a:off x="3631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3" name="Oval 397"/>
              <p:cNvSpPr>
                <a:spLocks noChangeArrowheads="1"/>
              </p:cNvSpPr>
              <p:nvPr/>
            </p:nvSpPr>
            <p:spPr bwMode="auto">
              <a:xfrm>
                <a:off x="3632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4" name="Oval 398"/>
              <p:cNvSpPr>
                <a:spLocks noChangeArrowheads="1"/>
              </p:cNvSpPr>
              <p:nvPr/>
            </p:nvSpPr>
            <p:spPr bwMode="auto">
              <a:xfrm>
                <a:off x="3633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5" name="Oval 399"/>
              <p:cNvSpPr>
                <a:spLocks noChangeArrowheads="1"/>
              </p:cNvSpPr>
              <p:nvPr/>
            </p:nvSpPr>
            <p:spPr bwMode="auto">
              <a:xfrm>
                <a:off x="3634" y="4132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6" name="Oval 400"/>
              <p:cNvSpPr>
                <a:spLocks noChangeArrowheads="1"/>
              </p:cNvSpPr>
              <p:nvPr/>
            </p:nvSpPr>
            <p:spPr bwMode="auto">
              <a:xfrm>
                <a:off x="3635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7" name="Oval 401"/>
              <p:cNvSpPr>
                <a:spLocks noChangeArrowheads="1"/>
              </p:cNvSpPr>
              <p:nvPr/>
            </p:nvSpPr>
            <p:spPr bwMode="auto">
              <a:xfrm>
                <a:off x="3636" y="4134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8" name="Oval 402"/>
              <p:cNvSpPr>
                <a:spLocks noChangeArrowheads="1"/>
              </p:cNvSpPr>
              <p:nvPr/>
            </p:nvSpPr>
            <p:spPr bwMode="auto">
              <a:xfrm>
                <a:off x="3638" y="4135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39" name="Oval 403"/>
              <p:cNvSpPr>
                <a:spLocks noChangeArrowheads="1"/>
              </p:cNvSpPr>
              <p:nvPr/>
            </p:nvSpPr>
            <p:spPr bwMode="auto">
              <a:xfrm>
                <a:off x="3639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40" name="Oval 404"/>
              <p:cNvSpPr>
                <a:spLocks noChangeArrowheads="1"/>
              </p:cNvSpPr>
              <p:nvPr/>
            </p:nvSpPr>
            <p:spPr bwMode="auto">
              <a:xfrm>
                <a:off x="3640" y="4137"/>
                <a:ext cx="18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41" name="Oval 405"/>
              <p:cNvSpPr>
                <a:spLocks noChangeArrowheads="1"/>
              </p:cNvSpPr>
              <p:nvPr/>
            </p:nvSpPr>
            <p:spPr bwMode="auto">
              <a:xfrm>
                <a:off x="3641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42" name="Oval 406"/>
              <p:cNvSpPr>
                <a:spLocks noChangeArrowheads="1"/>
              </p:cNvSpPr>
              <p:nvPr/>
            </p:nvSpPr>
            <p:spPr bwMode="auto">
              <a:xfrm>
                <a:off x="3642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43" name="Oval 407"/>
              <p:cNvSpPr>
                <a:spLocks noChangeArrowheads="1"/>
              </p:cNvSpPr>
              <p:nvPr/>
            </p:nvSpPr>
            <p:spPr bwMode="auto">
              <a:xfrm>
                <a:off x="3643" y="4140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44" name="Oval 408"/>
              <p:cNvSpPr>
                <a:spLocks noChangeArrowheads="1"/>
              </p:cNvSpPr>
              <p:nvPr/>
            </p:nvSpPr>
            <p:spPr bwMode="auto">
              <a:xfrm>
                <a:off x="3644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45" name="Oval 409"/>
              <p:cNvSpPr>
                <a:spLocks noChangeArrowheads="1"/>
              </p:cNvSpPr>
              <p:nvPr/>
            </p:nvSpPr>
            <p:spPr bwMode="auto">
              <a:xfrm>
                <a:off x="3645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46" name="Oval 410"/>
              <p:cNvSpPr>
                <a:spLocks noChangeArrowheads="1"/>
              </p:cNvSpPr>
              <p:nvPr/>
            </p:nvSpPr>
            <p:spPr bwMode="auto">
              <a:xfrm>
                <a:off x="3646" y="4144"/>
                <a:ext cx="6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47" name="Oval 411"/>
              <p:cNvSpPr>
                <a:spLocks noChangeArrowheads="1"/>
              </p:cNvSpPr>
              <p:nvPr/>
            </p:nvSpPr>
            <p:spPr bwMode="auto">
              <a:xfrm>
                <a:off x="3648" y="4145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48" name="Oval 412"/>
              <p:cNvSpPr>
                <a:spLocks noChangeArrowheads="1"/>
              </p:cNvSpPr>
              <p:nvPr/>
            </p:nvSpPr>
            <p:spPr bwMode="auto">
              <a:xfrm>
                <a:off x="3648" y="4145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295" name="Group 413"/>
            <p:cNvGrpSpPr>
              <a:grpSpLocks/>
            </p:cNvGrpSpPr>
            <p:nvPr/>
          </p:nvGrpSpPr>
          <p:grpSpPr bwMode="auto">
            <a:xfrm>
              <a:off x="2830" y="3335"/>
              <a:ext cx="69" cy="68"/>
              <a:chOff x="3925" y="4121"/>
              <a:chExt cx="53" cy="52"/>
            </a:xfrm>
          </p:grpSpPr>
          <p:sp>
            <p:nvSpPr>
              <p:cNvPr id="47299" name="Oval 414"/>
              <p:cNvSpPr>
                <a:spLocks noChangeArrowheads="1"/>
              </p:cNvSpPr>
              <p:nvPr/>
            </p:nvSpPr>
            <p:spPr bwMode="auto">
              <a:xfrm>
                <a:off x="3925" y="4121"/>
                <a:ext cx="53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0" name="Oval 415"/>
              <p:cNvSpPr>
                <a:spLocks noChangeArrowheads="1"/>
              </p:cNvSpPr>
              <p:nvPr/>
            </p:nvSpPr>
            <p:spPr bwMode="auto">
              <a:xfrm>
                <a:off x="3925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1" name="Oval 416"/>
              <p:cNvSpPr>
                <a:spLocks noChangeArrowheads="1"/>
              </p:cNvSpPr>
              <p:nvPr/>
            </p:nvSpPr>
            <p:spPr bwMode="auto">
              <a:xfrm>
                <a:off x="3926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2" name="Oval 417"/>
              <p:cNvSpPr>
                <a:spLocks noChangeArrowheads="1"/>
              </p:cNvSpPr>
              <p:nvPr/>
            </p:nvSpPr>
            <p:spPr bwMode="auto">
              <a:xfrm>
                <a:off x="3928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3" name="Oval 418"/>
              <p:cNvSpPr>
                <a:spLocks noChangeArrowheads="1"/>
              </p:cNvSpPr>
              <p:nvPr/>
            </p:nvSpPr>
            <p:spPr bwMode="auto">
              <a:xfrm>
                <a:off x="3928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4" name="Oval 419"/>
              <p:cNvSpPr>
                <a:spLocks noChangeArrowheads="1"/>
              </p:cNvSpPr>
              <p:nvPr/>
            </p:nvSpPr>
            <p:spPr bwMode="auto">
              <a:xfrm>
                <a:off x="3930" y="4125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5" name="Oval 420"/>
              <p:cNvSpPr>
                <a:spLocks noChangeArrowheads="1"/>
              </p:cNvSpPr>
              <p:nvPr/>
            </p:nvSpPr>
            <p:spPr bwMode="auto">
              <a:xfrm>
                <a:off x="3931" y="4127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6" name="Oval 421"/>
              <p:cNvSpPr>
                <a:spLocks noChangeArrowheads="1"/>
              </p:cNvSpPr>
              <p:nvPr/>
            </p:nvSpPr>
            <p:spPr bwMode="auto">
              <a:xfrm>
                <a:off x="3932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7" name="Oval 422"/>
              <p:cNvSpPr>
                <a:spLocks noChangeArrowheads="1"/>
              </p:cNvSpPr>
              <p:nvPr/>
            </p:nvSpPr>
            <p:spPr bwMode="auto">
              <a:xfrm>
                <a:off x="3933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8" name="Oval 423"/>
              <p:cNvSpPr>
                <a:spLocks noChangeArrowheads="1"/>
              </p:cNvSpPr>
              <p:nvPr/>
            </p:nvSpPr>
            <p:spPr bwMode="auto">
              <a:xfrm>
                <a:off x="3934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9" name="Oval 424"/>
              <p:cNvSpPr>
                <a:spLocks noChangeArrowheads="1"/>
              </p:cNvSpPr>
              <p:nvPr/>
            </p:nvSpPr>
            <p:spPr bwMode="auto">
              <a:xfrm>
                <a:off x="3935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0" name="Oval 425"/>
              <p:cNvSpPr>
                <a:spLocks noChangeArrowheads="1"/>
              </p:cNvSpPr>
              <p:nvPr/>
            </p:nvSpPr>
            <p:spPr bwMode="auto">
              <a:xfrm>
                <a:off x="3937" y="4132"/>
                <a:ext cx="28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1" name="Oval 426"/>
              <p:cNvSpPr>
                <a:spLocks noChangeArrowheads="1"/>
              </p:cNvSpPr>
              <p:nvPr/>
            </p:nvSpPr>
            <p:spPr bwMode="auto">
              <a:xfrm>
                <a:off x="3937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2" name="Oval 427"/>
              <p:cNvSpPr>
                <a:spLocks noChangeArrowheads="1"/>
              </p:cNvSpPr>
              <p:nvPr/>
            </p:nvSpPr>
            <p:spPr bwMode="auto">
              <a:xfrm>
                <a:off x="3938" y="4134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3" name="Oval 428"/>
              <p:cNvSpPr>
                <a:spLocks noChangeArrowheads="1"/>
              </p:cNvSpPr>
              <p:nvPr/>
            </p:nvSpPr>
            <p:spPr bwMode="auto">
              <a:xfrm>
                <a:off x="3940" y="4135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4" name="Oval 429"/>
              <p:cNvSpPr>
                <a:spLocks noChangeArrowheads="1"/>
              </p:cNvSpPr>
              <p:nvPr/>
            </p:nvSpPr>
            <p:spPr bwMode="auto">
              <a:xfrm>
                <a:off x="3941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5" name="Oval 430"/>
              <p:cNvSpPr>
                <a:spLocks noChangeArrowheads="1"/>
              </p:cNvSpPr>
              <p:nvPr/>
            </p:nvSpPr>
            <p:spPr bwMode="auto">
              <a:xfrm>
                <a:off x="3942" y="4137"/>
                <a:ext cx="19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6" name="Oval 431"/>
              <p:cNvSpPr>
                <a:spLocks noChangeArrowheads="1"/>
              </p:cNvSpPr>
              <p:nvPr/>
            </p:nvSpPr>
            <p:spPr bwMode="auto">
              <a:xfrm>
                <a:off x="3943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7" name="Oval 432"/>
              <p:cNvSpPr>
                <a:spLocks noChangeArrowheads="1"/>
              </p:cNvSpPr>
              <p:nvPr/>
            </p:nvSpPr>
            <p:spPr bwMode="auto">
              <a:xfrm>
                <a:off x="3944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8" name="Oval 433"/>
              <p:cNvSpPr>
                <a:spLocks noChangeArrowheads="1"/>
              </p:cNvSpPr>
              <p:nvPr/>
            </p:nvSpPr>
            <p:spPr bwMode="auto">
              <a:xfrm>
                <a:off x="3945" y="4140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19" name="Oval 434"/>
              <p:cNvSpPr>
                <a:spLocks noChangeArrowheads="1"/>
              </p:cNvSpPr>
              <p:nvPr/>
            </p:nvSpPr>
            <p:spPr bwMode="auto">
              <a:xfrm>
                <a:off x="3946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20" name="Oval 435"/>
              <p:cNvSpPr>
                <a:spLocks noChangeArrowheads="1"/>
              </p:cNvSpPr>
              <p:nvPr/>
            </p:nvSpPr>
            <p:spPr bwMode="auto">
              <a:xfrm>
                <a:off x="3947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21" name="Oval 436"/>
              <p:cNvSpPr>
                <a:spLocks noChangeArrowheads="1"/>
              </p:cNvSpPr>
              <p:nvPr/>
            </p:nvSpPr>
            <p:spPr bwMode="auto">
              <a:xfrm>
                <a:off x="3949" y="41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22" name="Oval 437"/>
              <p:cNvSpPr>
                <a:spLocks noChangeArrowheads="1"/>
              </p:cNvSpPr>
              <p:nvPr/>
            </p:nvSpPr>
            <p:spPr bwMode="auto">
              <a:xfrm>
                <a:off x="3950" y="4145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23" name="Oval 438"/>
              <p:cNvSpPr>
                <a:spLocks noChangeArrowheads="1"/>
              </p:cNvSpPr>
              <p:nvPr/>
            </p:nvSpPr>
            <p:spPr bwMode="auto">
              <a:xfrm>
                <a:off x="3950" y="4145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296" name="Rectangle 439"/>
            <p:cNvSpPr>
              <a:spLocks noChangeArrowheads="1"/>
            </p:cNvSpPr>
            <p:nvPr/>
          </p:nvSpPr>
          <p:spPr bwMode="auto">
            <a:xfrm>
              <a:off x="3069" y="3064"/>
              <a:ext cx="747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97" name="Rectangle 440"/>
            <p:cNvSpPr>
              <a:spLocks noChangeArrowheads="1"/>
            </p:cNvSpPr>
            <p:nvPr/>
          </p:nvSpPr>
          <p:spPr bwMode="auto">
            <a:xfrm>
              <a:off x="3251" y="3068"/>
              <a:ext cx="46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Deflecting</a:t>
              </a:r>
              <a:endParaRPr lang="en-US" sz="22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7298" name="Rectangle 441"/>
            <p:cNvSpPr>
              <a:spLocks noChangeArrowheads="1"/>
            </p:cNvSpPr>
            <p:nvPr/>
          </p:nvSpPr>
          <p:spPr bwMode="auto">
            <a:xfrm>
              <a:off x="3363" y="3226"/>
              <a:ext cx="22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Field</a:t>
              </a:r>
              <a:endParaRPr lang="en-US" sz="22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47112" name="Oval 442"/>
          <p:cNvSpPr>
            <a:spLocks noChangeArrowheads="1"/>
          </p:cNvSpPr>
          <p:nvPr/>
        </p:nvSpPr>
        <p:spPr bwMode="auto">
          <a:xfrm>
            <a:off x="4722813" y="4090988"/>
            <a:ext cx="663575" cy="666750"/>
          </a:xfrm>
          <a:prstGeom prst="ellipse">
            <a:avLst/>
          </a:prstGeom>
          <a:solidFill>
            <a:srgbClr val="FF3300"/>
          </a:solidFill>
          <a:ln w="9525">
            <a:round/>
            <a:headEnd/>
            <a:tailEnd/>
          </a:ln>
          <a:scene3d>
            <a:camera prst="legacyPerspectiveFront">
              <a:rot lat="899998" lon="18300000" rev="0"/>
            </a:camera>
            <a:lightRig rig="legacyFlat2" dir="t"/>
          </a:scene3d>
          <a:sp3d extrusionH="887400" prstMaterial="legacyMetal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7113" name="Rectangle 443"/>
          <p:cNvSpPr>
            <a:spLocks noChangeArrowheads="1"/>
          </p:cNvSpPr>
          <p:nvPr/>
        </p:nvSpPr>
        <p:spPr bwMode="auto">
          <a:xfrm>
            <a:off x="4865688" y="3332163"/>
            <a:ext cx="914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Transverse</a:t>
            </a:r>
            <a:endParaRPr lang="en-US" sz="220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4" name="Group 444"/>
          <p:cNvGrpSpPr>
            <a:grpSpLocks/>
          </p:cNvGrpSpPr>
          <p:nvPr/>
        </p:nvGrpSpPr>
        <p:grpSpPr bwMode="auto">
          <a:xfrm>
            <a:off x="5060950" y="4243388"/>
            <a:ext cx="3736975" cy="836612"/>
            <a:chOff x="2893" y="2424"/>
            <a:chExt cx="2136" cy="478"/>
          </a:xfrm>
        </p:grpSpPr>
        <p:sp>
          <p:nvSpPr>
            <p:cNvPr id="47118" name="Line 445"/>
            <p:cNvSpPr>
              <a:spLocks noChangeShapeType="1"/>
            </p:cNvSpPr>
            <p:nvPr/>
          </p:nvSpPr>
          <p:spPr bwMode="auto">
            <a:xfrm>
              <a:off x="2893" y="2538"/>
              <a:ext cx="1489" cy="1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47119" name="Group 446"/>
            <p:cNvGrpSpPr>
              <a:grpSpLocks/>
            </p:cNvGrpSpPr>
            <p:nvPr/>
          </p:nvGrpSpPr>
          <p:grpSpPr bwMode="auto">
            <a:xfrm>
              <a:off x="3970" y="2649"/>
              <a:ext cx="68" cy="68"/>
              <a:chOff x="4794" y="3598"/>
              <a:chExt cx="52" cy="52"/>
            </a:xfrm>
          </p:grpSpPr>
          <p:sp>
            <p:nvSpPr>
              <p:cNvPr id="47264" name="Oval 447"/>
              <p:cNvSpPr>
                <a:spLocks noChangeArrowheads="1"/>
              </p:cNvSpPr>
              <p:nvPr/>
            </p:nvSpPr>
            <p:spPr bwMode="auto">
              <a:xfrm>
                <a:off x="4794" y="3598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5" name="Oval 448"/>
              <p:cNvSpPr>
                <a:spLocks noChangeArrowheads="1"/>
              </p:cNvSpPr>
              <p:nvPr/>
            </p:nvSpPr>
            <p:spPr bwMode="auto">
              <a:xfrm>
                <a:off x="4794" y="3598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6" name="Oval 449"/>
              <p:cNvSpPr>
                <a:spLocks noChangeArrowheads="1"/>
              </p:cNvSpPr>
              <p:nvPr/>
            </p:nvSpPr>
            <p:spPr bwMode="auto">
              <a:xfrm>
                <a:off x="4795" y="3600"/>
                <a:ext cx="48" cy="47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7" name="Oval 450"/>
              <p:cNvSpPr>
                <a:spLocks noChangeArrowheads="1"/>
              </p:cNvSpPr>
              <p:nvPr/>
            </p:nvSpPr>
            <p:spPr bwMode="auto">
              <a:xfrm>
                <a:off x="4796" y="3601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8" name="Oval 451"/>
              <p:cNvSpPr>
                <a:spLocks noChangeArrowheads="1"/>
              </p:cNvSpPr>
              <p:nvPr/>
            </p:nvSpPr>
            <p:spPr bwMode="auto">
              <a:xfrm>
                <a:off x="4797" y="3601"/>
                <a:ext cx="44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9" name="Oval 452"/>
              <p:cNvSpPr>
                <a:spLocks noChangeArrowheads="1"/>
              </p:cNvSpPr>
              <p:nvPr/>
            </p:nvSpPr>
            <p:spPr bwMode="auto">
              <a:xfrm>
                <a:off x="4798" y="3603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0" name="Oval 453"/>
              <p:cNvSpPr>
                <a:spLocks noChangeArrowheads="1"/>
              </p:cNvSpPr>
              <p:nvPr/>
            </p:nvSpPr>
            <p:spPr bwMode="auto">
              <a:xfrm>
                <a:off x="4799" y="3604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1" name="Oval 454"/>
              <p:cNvSpPr>
                <a:spLocks noChangeArrowheads="1"/>
              </p:cNvSpPr>
              <p:nvPr/>
            </p:nvSpPr>
            <p:spPr bwMode="auto">
              <a:xfrm>
                <a:off x="4800" y="3605"/>
                <a:ext cx="38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2" name="Oval 455"/>
              <p:cNvSpPr>
                <a:spLocks noChangeArrowheads="1"/>
              </p:cNvSpPr>
              <p:nvPr/>
            </p:nvSpPr>
            <p:spPr bwMode="auto">
              <a:xfrm>
                <a:off x="4801" y="3606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3" name="Oval 456"/>
              <p:cNvSpPr>
                <a:spLocks noChangeArrowheads="1"/>
              </p:cNvSpPr>
              <p:nvPr/>
            </p:nvSpPr>
            <p:spPr bwMode="auto">
              <a:xfrm>
                <a:off x="4802" y="3607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4" name="Oval 457"/>
              <p:cNvSpPr>
                <a:spLocks noChangeArrowheads="1"/>
              </p:cNvSpPr>
              <p:nvPr/>
            </p:nvSpPr>
            <p:spPr bwMode="auto">
              <a:xfrm>
                <a:off x="4804" y="3608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5" name="Oval 458"/>
              <p:cNvSpPr>
                <a:spLocks noChangeArrowheads="1"/>
              </p:cNvSpPr>
              <p:nvPr/>
            </p:nvSpPr>
            <p:spPr bwMode="auto">
              <a:xfrm>
                <a:off x="4805" y="3609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6" name="Oval 459"/>
              <p:cNvSpPr>
                <a:spLocks noChangeArrowheads="1"/>
              </p:cNvSpPr>
              <p:nvPr/>
            </p:nvSpPr>
            <p:spPr bwMode="auto">
              <a:xfrm>
                <a:off x="4806" y="3610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7" name="Oval 460"/>
              <p:cNvSpPr>
                <a:spLocks noChangeArrowheads="1"/>
              </p:cNvSpPr>
              <p:nvPr/>
            </p:nvSpPr>
            <p:spPr bwMode="auto">
              <a:xfrm>
                <a:off x="4807" y="3612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8" name="Oval 461"/>
              <p:cNvSpPr>
                <a:spLocks noChangeArrowheads="1"/>
              </p:cNvSpPr>
              <p:nvPr/>
            </p:nvSpPr>
            <p:spPr bwMode="auto">
              <a:xfrm>
                <a:off x="4808" y="3612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9" name="Oval 462"/>
              <p:cNvSpPr>
                <a:spLocks noChangeArrowheads="1"/>
              </p:cNvSpPr>
              <p:nvPr/>
            </p:nvSpPr>
            <p:spPr bwMode="auto">
              <a:xfrm>
                <a:off x="4809" y="3613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0" name="Oval 463"/>
              <p:cNvSpPr>
                <a:spLocks noChangeArrowheads="1"/>
              </p:cNvSpPr>
              <p:nvPr/>
            </p:nvSpPr>
            <p:spPr bwMode="auto">
              <a:xfrm>
                <a:off x="4810" y="3615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1" name="Oval 464"/>
              <p:cNvSpPr>
                <a:spLocks noChangeArrowheads="1"/>
              </p:cNvSpPr>
              <p:nvPr/>
            </p:nvSpPr>
            <p:spPr bwMode="auto">
              <a:xfrm>
                <a:off x="4811" y="3616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2" name="Oval 465"/>
              <p:cNvSpPr>
                <a:spLocks noChangeArrowheads="1"/>
              </p:cNvSpPr>
              <p:nvPr/>
            </p:nvSpPr>
            <p:spPr bwMode="auto">
              <a:xfrm>
                <a:off x="4812" y="3617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3" name="Oval 466"/>
              <p:cNvSpPr>
                <a:spLocks noChangeArrowheads="1"/>
              </p:cNvSpPr>
              <p:nvPr/>
            </p:nvSpPr>
            <p:spPr bwMode="auto">
              <a:xfrm>
                <a:off x="4814" y="3618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4" name="Oval 467"/>
              <p:cNvSpPr>
                <a:spLocks noChangeArrowheads="1"/>
              </p:cNvSpPr>
              <p:nvPr/>
            </p:nvSpPr>
            <p:spPr bwMode="auto">
              <a:xfrm>
                <a:off x="4814" y="3619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5" name="Oval 468"/>
              <p:cNvSpPr>
                <a:spLocks noChangeArrowheads="1"/>
              </p:cNvSpPr>
              <p:nvPr/>
            </p:nvSpPr>
            <p:spPr bwMode="auto">
              <a:xfrm>
                <a:off x="4816" y="3620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6" name="Oval 469"/>
              <p:cNvSpPr>
                <a:spLocks noChangeArrowheads="1"/>
              </p:cNvSpPr>
              <p:nvPr/>
            </p:nvSpPr>
            <p:spPr bwMode="auto">
              <a:xfrm>
                <a:off x="4817" y="3621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7" name="Oval 470"/>
              <p:cNvSpPr>
                <a:spLocks noChangeArrowheads="1"/>
              </p:cNvSpPr>
              <p:nvPr/>
            </p:nvSpPr>
            <p:spPr bwMode="auto">
              <a:xfrm>
                <a:off x="4818" y="3622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8" name="Oval 471"/>
              <p:cNvSpPr>
                <a:spLocks noChangeArrowheads="1"/>
              </p:cNvSpPr>
              <p:nvPr/>
            </p:nvSpPr>
            <p:spPr bwMode="auto">
              <a:xfrm>
                <a:off x="4819" y="3623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120" name="Group 472"/>
            <p:cNvGrpSpPr>
              <a:grpSpLocks/>
            </p:cNvGrpSpPr>
            <p:nvPr/>
          </p:nvGrpSpPr>
          <p:grpSpPr bwMode="auto">
            <a:xfrm>
              <a:off x="3726" y="2615"/>
              <a:ext cx="68" cy="68"/>
              <a:chOff x="4608" y="3572"/>
              <a:chExt cx="52" cy="52"/>
            </a:xfrm>
          </p:grpSpPr>
          <p:sp>
            <p:nvSpPr>
              <p:cNvPr id="47239" name="Oval 473"/>
              <p:cNvSpPr>
                <a:spLocks noChangeArrowheads="1"/>
              </p:cNvSpPr>
              <p:nvPr/>
            </p:nvSpPr>
            <p:spPr bwMode="auto">
              <a:xfrm>
                <a:off x="4608" y="3572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0" name="Oval 474"/>
              <p:cNvSpPr>
                <a:spLocks noChangeArrowheads="1"/>
              </p:cNvSpPr>
              <p:nvPr/>
            </p:nvSpPr>
            <p:spPr bwMode="auto">
              <a:xfrm>
                <a:off x="4608" y="3572"/>
                <a:ext cx="51" cy="51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1" name="Oval 475"/>
              <p:cNvSpPr>
                <a:spLocks noChangeArrowheads="1"/>
              </p:cNvSpPr>
              <p:nvPr/>
            </p:nvSpPr>
            <p:spPr bwMode="auto">
              <a:xfrm>
                <a:off x="4609" y="3574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2" name="Oval 476"/>
              <p:cNvSpPr>
                <a:spLocks noChangeArrowheads="1"/>
              </p:cNvSpPr>
              <p:nvPr/>
            </p:nvSpPr>
            <p:spPr bwMode="auto">
              <a:xfrm>
                <a:off x="4611" y="3575"/>
                <a:ext cx="46" cy="45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3" name="Oval 477"/>
              <p:cNvSpPr>
                <a:spLocks noChangeArrowheads="1"/>
              </p:cNvSpPr>
              <p:nvPr/>
            </p:nvSpPr>
            <p:spPr bwMode="auto">
              <a:xfrm>
                <a:off x="4611" y="3576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4" name="Oval 478"/>
              <p:cNvSpPr>
                <a:spLocks noChangeArrowheads="1"/>
              </p:cNvSpPr>
              <p:nvPr/>
            </p:nvSpPr>
            <p:spPr bwMode="auto">
              <a:xfrm>
                <a:off x="4613" y="3577"/>
                <a:ext cx="42" cy="41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5" name="Oval 479"/>
              <p:cNvSpPr>
                <a:spLocks noChangeArrowheads="1"/>
              </p:cNvSpPr>
              <p:nvPr/>
            </p:nvSpPr>
            <p:spPr bwMode="auto">
              <a:xfrm>
                <a:off x="4614" y="3578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6" name="Oval 480"/>
              <p:cNvSpPr>
                <a:spLocks noChangeArrowheads="1"/>
              </p:cNvSpPr>
              <p:nvPr/>
            </p:nvSpPr>
            <p:spPr bwMode="auto">
              <a:xfrm>
                <a:off x="4615" y="3579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7" name="Oval 481"/>
              <p:cNvSpPr>
                <a:spLocks noChangeArrowheads="1"/>
              </p:cNvSpPr>
              <p:nvPr/>
            </p:nvSpPr>
            <p:spPr bwMode="auto">
              <a:xfrm>
                <a:off x="4616" y="3580"/>
                <a:ext cx="36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8" name="Oval 482"/>
              <p:cNvSpPr>
                <a:spLocks noChangeArrowheads="1"/>
              </p:cNvSpPr>
              <p:nvPr/>
            </p:nvSpPr>
            <p:spPr bwMode="auto">
              <a:xfrm>
                <a:off x="4617" y="3581"/>
                <a:ext cx="33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9" name="Oval 483"/>
              <p:cNvSpPr>
                <a:spLocks noChangeArrowheads="1"/>
              </p:cNvSpPr>
              <p:nvPr/>
            </p:nvSpPr>
            <p:spPr bwMode="auto">
              <a:xfrm>
                <a:off x="4618" y="3583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0" name="Oval 484"/>
              <p:cNvSpPr>
                <a:spLocks noChangeArrowheads="1"/>
              </p:cNvSpPr>
              <p:nvPr/>
            </p:nvSpPr>
            <p:spPr bwMode="auto">
              <a:xfrm>
                <a:off x="4619" y="3583"/>
                <a:ext cx="29" cy="29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1" name="Oval 485"/>
              <p:cNvSpPr>
                <a:spLocks noChangeArrowheads="1"/>
              </p:cNvSpPr>
              <p:nvPr/>
            </p:nvSpPr>
            <p:spPr bwMode="auto">
              <a:xfrm>
                <a:off x="4620" y="3584"/>
                <a:ext cx="27" cy="27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2" name="Oval 486"/>
              <p:cNvSpPr>
                <a:spLocks noChangeArrowheads="1"/>
              </p:cNvSpPr>
              <p:nvPr/>
            </p:nvSpPr>
            <p:spPr bwMode="auto">
              <a:xfrm>
                <a:off x="4621" y="3586"/>
                <a:ext cx="26" cy="24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3" name="Oval 487"/>
              <p:cNvSpPr>
                <a:spLocks noChangeArrowheads="1"/>
              </p:cNvSpPr>
              <p:nvPr/>
            </p:nvSpPr>
            <p:spPr bwMode="auto">
              <a:xfrm>
                <a:off x="4623" y="3586"/>
                <a:ext cx="22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4" name="Oval 488"/>
              <p:cNvSpPr>
                <a:spLocks noChangeArrowheads="1"/>
              </p:cNvSpPr>
              <p:nvPr/>
            </p:nvSpPr>
            <p:spPr bwMode="auto">
              <a:xfrm>
                <a:off x="4624" y="3588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5" name="Oval 489"/>
              <p:cNvSpPr>
                <a:spLocks noChangeArrowheads="1"/>
              </p:cNvSpPr>
              <p:nvPr/>
            </p:nvSpPr>
            <p:spPr bwMode="auto">
              <a:xfrm>
                <a:off x="4625" y="3589"/>
                <a:ext cx="18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6" name="Oval 490"/>
              <p:cNvSpPr>
                <a:spLocks noChangeArrowheads="1"/>
              </p:cNvSpPr>
              <p:nvPr/>
            </p:nvSpPr>
            <p:spPr bwMode="auto">
              <a:xfrm>
                <a:off x="4626" y="3590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7" name="Oval 491"/>
              <p:cNvSpPr>
                <a:spLocks noChangeArrowheads="1"/>
              </p:cNvSpPr>
              <p:nvPr/>
            </p:nvSpPr>
            <p:spPr bwMode="auto">
              <a:xfrm>
                <a:off x="4627" y="3591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8" name="Oval 492"/>
              <p:cNvSpPr>
                <a:spLocks noChangeArrowheads="1"/>
              </p:cNvSpPr>
              <p:nvPr/>
            </p:nvSpPr>
            <p:spPr bwMode="auto">
              <a:xfrm>
                <a:off x="4628" y="3592"/>
                <a:ext cx="12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9" name="Oval 493"/>
              <p:cNvSpPr>
                <a:spLocks noChangeArrowheads="1"/>
              </p:cNvSpPr>
              <p:nvPr/>
            </p:nvSpPr>
            <p:spPr bwMode="auto">
              <a:xfrm>
                <a:off x="4629" y="3593"/>
                <a:ext cx="10" cy="10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0" name="Oval 494"/>
              <p:cNvSpPr>
                <a:spLocks noChangeArrowheads="1"/>
              </p:cNvSpPr>
              <p:nvPr/>
            </p:nvSpPr>
            <p:spPr bwMode="auto">
              <a:xfrm>
                <a:off x="4630" y="3594"/>
                <a:ext cx="8" cy="7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1" name="Oval 495"/>
              <p:cNvSpPr>
                <a:spLocks noChangeArrowheads="1"/>
              </p:cNvSpPr>
              <p:nvPr/>
            </p:nvSpPr>
            <p:spPr bwMode="auto">
              <a:xfrm>
                <a:off x="4631" y="3595"/>
                <a:ext cx="6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2" name="Oval 496"/>
              <p:cNvSpPr>
                <a:spLocks noChangeArrowheads="1"/>
              </p:cNvSpPr>
              <p:nvPr/>
            </p:nvSpPr>
            <p:spPr bwMode="auto">
              <a:xfrm>
                <a:off x="4633" y="3596"/>
                <a:ext cx="2" cy="3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3" name="Oval 497"/>
              <p:cNvSpPr>
                <a:spLocks noChangeArrowheads="1"/>
              </p:cNvSpPr>
              <p:nvPr/>
            </p:nvSpPr>
            <p:spPr bwMode="auto">
              <a:xfrm>
                <a:off x="4633" y="3597"/>
                <a:ext cx="2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121" name="Group 498"/>
            <p:cNvGrpSpPr>
              <a:grpSpLocks/>
            </p:cNvGrpSpPr>
            <p:nvPr/>
          </p:nvGrpSpPr>
          <p:grpSpPr bwMode="auto">
            <a:xfrm>
              <a:off x="4213" y="2681"/>
              <a:ext cx="68" cy="67"/>
              <a:chOff x="4979" y="3622"/>
              <a:chExt cx="52" cy="51"/>
            </a:xfrm>
          </p:grpSpPr>
          <p:sp>
            <p:nvSpPr>
              <p:cNvPr id="47214" name="Oval 499"/>
              <p:cNvSpPr>
                <a:spLocks noChangeArrowheads="1"/>
              </p:cNvSpPr>
              <p:nvPr/>
            </p:nvSpPr>
            <p:spPr bwMode="auto">
              <a:xfrm>
                <a:off x="4979" y="3622"/>
                <a:ext cx="52" cy="51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5" name="Oval 500"/>
              <p:cNvSpPr>
                <a:spLocks noChangeArrowheads="1"/>
              </p:cNvSpPr>
              <p:nvPr/>
            </p:nvSpPr>
            <p:spPr bwMode="auto">
              <a:xfrm>
                <a:off x="4979" y="3622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6" name="Oval 501"/>
              <p:cNvSpPr>
                <a:spLocks noChangeArrowheads="1"/>
              </p:cNvSpPr>
              <p:nvPr/>
            </p:nvSpPr>
            <p:spPr bwMode="auto">
              <a:xfrm>
                <a:off x="4980" y="3623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7" name="Oval 502"/>
              <p:cNvSpPr>
                <a:spLocks noChangeArrowheads="1"/>
              </p:cNvSpPr>
              <p:nvPr/>
            </p:nvSpPr>
            <p:spPr bwMode="auto">
              <a:xfrm>
                <a:off x="4981" y="3624"/>
                <a:ext cx="47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8" name="Oval 503"/>
              <p:cNvSpPr>
                <a:spLocks noChangeArrowheads="1"/>
              </p:cNvSpPr>
              <p:nvPr/>
            </p:nvSpPr>
            <p:spPr bwMode="auto">
              <a:xfrm>
                <a:off x="4982" y="3625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9" name="Oval 504"/>
              <p:cNvSpPr>
                <a:spLocks noChangeArrowheads="1"/>
              </p:cNvSpPr>
              <p:nvPr/>
            </p:nvSpPr>
            <p:spPr bwMode="auto">
              <a:xfrm>
                <a:off x="4983" y="3626"/>
                <a:ext cx="43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0" name="Oval 505"/>
              <p:cNvSpPr>
                <a:spLocks noChangeArrowheads="1"/>
              </p:cNvSpPr>
              <p:nvPr/>
            </p:nvSpPr>
            <p:spPr bwMode="auto">
              <a:xfrm>
                <a:off x="4985" y="3627"/>
                <a:ext cx="39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1" name="Oval 506"/>
              <p:cNvSpPr>
                <a:spLocks noChangeArrowheads="1"/>
              </p:cNvSpPr>
              <p:nvPr/>
            </p:nvSpPr>
            <p:spPr bwMode="auto">
              <a:xfrm>
                <a:off x="4986" y="3628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2" name="Oval 507"/>
              <p:cNvSpPr>
                <a:spLocks noChangeArrowheads="1"/>
              </p:cNvSpPr>
              <p:nvPr/>
            </p:nvSpPr>
            <p:spPr bwMode="auto">
              <a:xfrm>
                <a:off x="4987" y="3629"/>
                <a:ext cx="35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3" name="Oval 508"/>
              <p:cNvSpPr>
                <a:spLocks noChangeArrowheads="1"/>
              </p:cNvSpPr>
              <p:nvPr/>
            </p:nvSpPr>
            <p:spPr bwMode="auto">
              <a:xfrm>
                <a:off x="4988" y="3630"/>
                <a:ext cx="33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4" name="Oval 509"/>
              <p:cNvSpPr>
                <a:spLocks noChangeArrowheads="1"/>
              </p:cNvSpPr>
              <p:nvPr/>
            </p:nvSpPr>
            <p:spPr bwMode="auto">
              <a:xfrm>
                <a:off x="4989" y="3632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5" name="Oval 510"/>
              <p:cNvSpPr>
                <a:spLocks noChangeArrowheads="1"/>
              </p:cNvSpPr>
              <p:nvPr/>
            </p:nvSpPr>
            <p:spPr bwMode="auto">
              <a:xfrm>
                <a:off x="4990" y="3632"/>
                <a:ext cx="29" cy="29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6" name="Oval 511"/>
              <p:cNvSpPr>
                <a:spLocks noChangeArrowheads="1"/>
              </p:cNvSpPr>
              <p:nvPr/>
            </p:nvSpPr>
            <p:spPr bwMode="auto">
              <a:xfrm>
                <a:off x="4991" y="3634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7" name="Oval 512"/>
              <p:cNvSpPr>
                <a:spLocks noChangeArrowheads="1"/>
              </p:cNvSpPr>
              <p:nvPr/>
            </p:nvSpPr>
            <p:spPr bwMode="auto">
              <a:xfrm>
                <a:off x="4992" y="3635"/>
                <a:ext cx="25" cy="24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8" name="Oval 513"/>
              <p:cNvSpPr>
                <a:spLocks noChangeArrowheads="1"/>
              </p:cNvSpPr>
              <p:nvPr/>
            </p:nvSpPr>
            <p:spPr bwMode="auto">
              <a:xfrm>
                <a:off x="4993" y="3635"/>
                <a:ext cx="23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9" name="Oval 514"/>
              <p:cNvSpPr>
                <a:spLocks noChangeArrowheads="1"/>
              </p:cNvSpPr>
              <p:nvPr/>
            </p:nvSpPr>
            <p:spPr bwMode="auto">
              <a:xfrm>
                <a:off x="4995" y="3637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0" name="Oval 515"/>
              <p:cNvSpPr>
                <a:spLocks noChangeArrowheads="1"/>
              </p:cNvSpPr>
              <p:nvPr/>
            </p:nvSpPr>
            <p:spPr bwMode="auto">
              <a:xfrm>
                <a:off x="4995" y="3638"/>
                <a:ext cx="19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1" name="Oval 516"/>
              <p:cNvSpPr>
                <a:spLocks noChangeArrowheads="1"/>
              </p:cNvSpPr>
              <p:nvPr/>
            </p:nvSpPr>
            <p:spPr bwMode="auto">
              <a:xfrm>
                <a:off x="4997" y="3639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2" name="Oval 517"/>
              <p:cNvSpPr>
                <a:spLocks noChangeArrowheads="1"/>
              </p:cNvSpPr>
              <p:nvPr/>
            </p:nvSpPr>
            <p:spPr bwMode="auto">
              <a:xfrm>
                <a:off x="4998" y="3640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3" name="Oval 518"/>
              <p:cNvSpPr>
                <a:spLocks noChangeArrowheads="1"/>
              </p:cNvSpPr>
              <p:nvPr/>
            </p:nvSpPr>
            <p:spPr bwMode="auto">
              <a:xfrm>
                <a:off x="4999" y="3641"/>
                <a:ext cx="11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4" name="Oval 519"/>
              <p:cNvSpPr>
                <a:spLocks noChangeArrowheads="1"/>
              </p:cNvSpPr>
              <p:nvPr/>
            </p:nvSpPr>
            <p:spPr bwMode="auto">
              <a:xfrm>
                <a:off x="5000" y="3642"/>
                <a:ext cx="10" cy="10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5" name="Oval 520"/>
              <p:cNvSpPr>
                <a:spLocks noChangeArrowheads="1"/>
              </p:cNvSpPr>
              <p:nvPr/>
            </p:nvSpPr>
            <p:spPr bwMode="auto">
              <a:xfrm>
                <a:off x="5001" y="3643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6" name="Oval 521"/>
              <p:cNvSpPr>
                <a:spLocks noChangeArrowheads="1"/>
              </p:cNvSpPr>
              <p:nvPr/>
            </p:nvSpPr>
            <p:spPr bwMode="auto">
              <a:xfrm>
                <a:off x="5002" y="36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7" name="Oval 522"/>
              <p:cNvSpPr>
                <a:spLocks noChangeArrowheads="1"/>
              </p:cNvSpPr>
              <p:nvPr/>
            </p:nvSpPr>
            <p:spPr bwMode="auto">
              <a:xfrm>
                <a:off x="5004" y="3646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8" name="Oval 523"/>
              <p:cNvSpPr>
                <a:spLocks noChangeArrowheads="1"/>
              </p:cNvSpPr>
              <p:nvPr/>
            </p:nvSpPr>
            <p:spPr bwMode="auto">
              <a:xfrm>
                <a:off x="5004" y="3646"/>
                <a:ext cx="1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122" name="Group 524"/>
            <p:cNvGrpSpPr>
              <a:grpSpLocks/>
            </p:cNvGrpSpPr>
            <p:nvPr/>
          </p:nvGrpSpPr>
          <p:grpSpPr bwMode="auto">
            <a:xfrm>
              <a:off x="3948" y="2817"/>
              <a:ext cx="421" cy="85"/>
              <a:chOff x="4777" y="3726"/>
              <a:chExt cx="321" cy="65"/>
            </a:xfrm>
          </p:grpSpPr>
          <p:sp>
            <p:nvSpPr>
              <p:cNvPr id="47212" name="Line 525"/>
              <p:cNvSpPr>
                <a:spLocks noChangeShapeType="1"/>
              </p:cNvSpPr>
              <p:nvPr/>
            </p:nvSpPr>
            <p:spPr bwMode="auto">
              <a:xfrm>
                <a:off x="4777" y="3726"/>
                <a:ext cx="284" cy="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213" name="Freeform 526"/>
              <p:cNvSpPr>
                <a:spLocks/>
              </p:cNvSpPr>
              <p:nvPr/>
            </p:nvSpPr>
            <p:spPr bwMode="auto">
              <a:xfrm>
                <a:off x="5038" y="3734"/>
                <a:ext cx="60" cy="57"/>
              </a:xfrm>
              <a:custGeom>
                <a:avLst/>
                <a:gdLst>
                  <a:gd name="T0" fmla="*/ 0 w 121"/>
                  <a:gd name="T1" fmla="*/ 57 h 113"/>
                  <a:gd name="T2" fmla="*/ 60 w 121"/>
                  <a:gd name="T3" fmla="*/ 37 h 113"/>
                  <a:gd name="T4" fmla="*/ 9 w 121"/>
                  <a:gd name="T5" fmla="*/ 0 h 113"/>
                  <a:gd name="T6" fmla="*/ 22 w 121"/>
                  <a:gd name="T7" fmla="*/ 31 h 113"/>
                  <a:gd name="T8" fmla="*/ 0 w 121"/>
                  <a:gd name="T9" fmla="*/ 57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"/>
                  <a:gd name="T16" fmla="*/ 0 h 113"/>
                  <a:gd name="T17" fmla="*/ 121 w 121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" h="113">
                    <a:moveTo>
                      <a:pt x="0" y="113"/>
                    </a:moveTo>
                    <a:lnTo>
                      <a:pt x="121" y="73"/>
                    </a:lnTo>
                    <a:lnTo>
                      <a:pt x="18" y="0"/>
                    </a:lnTo>
                    <a:lnTo>
                      <a:pt x="44" y="62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123" name="Group 527"/>
            <p:cNvGrpSpPr>
              <a:grpSpLocks/>
            </p:cNvGrpSpPr>
            <p:nvPr/>
          </p:nvGrpSpPr>
          <p:grpSpPr bwMode="auto">
            <a:xfrm>
              <a:off x="4108" y="2424"/>
              <a:ext cx="921" cy="207"/>
              <a:chOff x="4108" y="2424"/>
              <a:chExt cx="921" cy="207"/>
            </a:xfrm>
          </p:grpSpPr>
          <p:sp>
            <p:nvSpPr>
              <p:cNvPr id="47202" name="Rectangle 528"/>
              <p:cNvSpPr>
                <a:spLocks noChangeArrowheads="1"/>
              </p:cNvSpPr>
              <p:nvPr/>
            </p:nvSpPr>
            <p:spPr bwMode="auto">
              <a:xfrm>
                <a:off x="4108" y="2424"/>
                <a:ext cx="921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3" name="Rectangle 529"/>
              <p:cNvSpPr>
                <a:spLocks noChangeArrowheads="1"/>
              </p:cNvSpPr>
              <p:nvPr/>
            </p:nvSpPr>
            <p:spPr bwMode="auto">
              <a:xfrm>
                <a:off x="4908" y="2441"/>
                <a:ext cx="54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solidFill>
                      <a:srgbClr val="000000"/>
                    </a:solidFill>
                    <a:latin typeface="Symbol" pitchFamily="18" charset="2"/>
                  </a:rPr>
                  <a:t>n</a:t>
                </a:r>
                <a:endParaRPr lang="en-US" sz="2200">
                  <a:solidFill>
                    <a:schemeClr val="tx1"/>
                  </a:solidFill>
                </a:endParaRPr>
              </a:p>
            </p:txBody>
          </p:sp>
          <p:sp>
            <p:nvSpPr>
              <p:cNvPr id="47204" name="Rectangle 530"/>
              <p:cNvSpPr>
                <a:spLocks noChangeArrowheads="1"/>
              </p:cNvSpPr>
              <p:nvPr/>
            </p:nvSpPr>
            <p:spPr bwMode="auto">
              <a:xfrm>
                <a:off x="4959" y="2511"/>
                <a:ext cx="4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900">
                    <a:solidFill>
                      <a:srgbClr val="000000"/>
                    </a:solidFill>
                    <a:latin typeface="Comic Sans MS" pitchFamily="66" charset="0"/>
                  </a:rPr>
                  <a:t>0</a:t>
                </a:r>
                <a:endParaRPr lang="en-US" sz="2200">
                  <a:solidFill>
                    <a:schemeClr val="tx1"/>
                  </a:solidFill>
                </a:endParaRPr>
              </a:p>
            </p:txBody>
          </p:sp>
          <p:sp>
            <p:nvSpPr>
              <p:cNvPr id="47205" name="Rectangle 531"/>
              <p:cNvSpPr>
                <a:spLocks noChangeArrowheads="1"/>
              </p:cNvSpPr>
              <p:nvPr/>
            </p:nvSpPr>
            <p:spPr bwMode="auto">
              <a:xfrm>
                <a:off x="4204" y="2427"/>
                <a:ext cx="89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r>
                  <a:rPr lang="en-US" sz="1400">
                    <a:solidFill>
                      <a:srgbClr val="000000"/>
                    </a:solidFill>
                    <a:latin typeface="Comic Sans MS" pitchFamily="66" charset="0"/>
                  </a:rPr>
                  <a:t> </a:t>
                </a:r>
                <a:endParaRPr lang="en-US" sz="2200">
                  <a:solidFill>
                    <a:schemeClr val="tx1"/>
                  </a:solidFill>
                </a:endParaRPr>
              </a:p>
            </p:txBody>
          </p:sp>
          <p:sp>
            <p:nvSpPr>
              <p:cNvPr id="47206" name="Rectangle 532"/>
              <p:cNvSpPr>
                <a:spLocks noChangeArrowheads="1"/>
              </p:cNvSpPr>
              <p:nvPr/>
            </p:nvSpPr>
            <p:spPr bwMode="auto">
              <a:xfrm>
                <a:off x="4326" y="2441"/>
                <a:ext cx="5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solidFill>
                      <a:srgbClr val="000000"/>
                    </a:solidFill>
                    <a:latin typeface="Symbol" pitchFamily="18" charset="2"/>
                  </a:rPr>
                  <a:t>´</a:t>
                </a:r>
                <a:endParaRPr lang="en-US" sz="2200">
                  <a:solidFill>
                    <a:schemeClr val="tx1"/>
                  </a:solidFill>
                </a:endParaRPr>
              </a:p>
            </p:txBody>
          </p:sp>
          <p:sp>
            <p:nvSpPr>
              <p:cNvPr id="47207" name="Rectangle 533"/>
              <p:cNvSpPr>
                <a:spLocks noChangeArrowheads="1"/>
              </p:cNvSpPr>
              <p:nvPr/>
            </p:nvSpPr>
            <p:spPr bwMode="auto">
              <a:xfrm>
                <a:off x="4388" y="2427"/>
                <a:ext cx="10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solidFill>
                      <a:srgbClr val="000000"/>
                    </a:solidFill>
                    <a:latin typeface="Comic Sans MS" pitchFamily="66" charset="0"/>
                  </a:rPr>
                  <a:t> </a:t>
                </a:r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P</a:t>
                </a:r>
                <a:endParaRPr lang="en-US" sz="22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47208" name="Rectangle 534"/>
              <p:cNvSpPr>
                <a:spLocks noChangeArrowheads="1"/>
              </p:cNvSpPr>
              <p:nvPr/>
            </p:nvSpPr>
            <p:spPr bwMode="auto">
              <a:xfrm>
                <a:off x="4489" y="2511"/>
                <a:ext cx="3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900">
                    <a:solidFill>
                      <a:srgbClr val="000000"/>
                    </a:solidFill>
                    <a:latin typeface="Comic Sans MS" pitchFamily="66" charset="0"/>
                  </a:rPr>
                  <a:t>0</a:t>
                </a:r>
                <a:endParaRPr lang="en-US" sz="2200">
                  <a:solidFill>
                    <a:schemeClr val="tx1"/>
                  </a:solidFill>
                </a:endParaRPr>
              </a:p>
            </p:txBody>
          </p:sp>
          <p:sp>
            <p:nvSpPr>
              <p:cNvPr id="47209" name="Rectangle 535"/>
              <p:cNvSpPr>
                <a:spLocks noChangeArrowheads="1"/>
              </p:cNvSpPr>
              <p:nvPr/>
            </p:nvSpPr>
            <p:spPr bwMode="auto">
              <a:xfrm>
                <a:off x="4573" y="2427"/>
                <a:ext cx="18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solidFill>
                      <a:srgbClr val="000000"/>
                    </a:solidFill>
                    <a:latin typeface="Comic Sans MS" pitchFamily="66" charset="0"/>
                  </a:rPr>
                  <a:t> , </a:t>
                </a:r>
                <a:r>
                  <a:rPr lang="en-US" sz="140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r>
                  <a:rPr lang="en-US" sz="1400">
                    <a:solidFill>
                      <a:srgbClr val="000000"/>
                    </a:solidFill>
                    <a:latin typeface="Comic Sans MS" pitchFamily="66" charset="0"/>
                  </a:rPr>
                  <a:t> </a:t>
                </a:r>
                <a:endParaRPr lang="en-US" sz="2200">
                  <a:solidFill>
                    <a:schemeClr val="tx1"/>
                  </a:solidFill>
                </a:endParaRPr>
              </a:p>
            </p:txBody>
          </p:sp>
          <p:sp>
            <p:nvSpPr>
              <p:cNvPr id="47210" name="Rectangle 536"/>
              <p:cNvSpPr>
                <a:spLocks noChangeArrowheads="1"/>
              </p:cNvSpPr>
              <p:nvPr/>
            </p:nvSpPr>
            <p:spPr bwMode="auto">
              <a:xfrm>
                <a:off x="4796" y="2441"/>
                <a:ext cx="5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solidFill>
                      <a:srgbClr val="000000"/>
                    </a:solidFill>
                    <a:latin typeface="Symbol" pitchFamily="18" charset="2"/>
                  </a:rPr>
                  <a:t>´</a:t>
                </a:r>
                <a:endParaRPr lang="en-US" sz="2200">
                  <a:solidFill>
                    <a:schemeClr val="tx1"/>
                  </a:solidFill>
                </a:endParaRPr>
              </a:p>
            </p:txBody>
          </p:sp>
          <p:sp>
            <p:nvSpPr>
              <p:cNvPr id="47211" name="Rectangle 537"/>
              <p:cNvSpPr>
                <a:spLocks noChangeArrowheads="1"/>
              </p:cNvSpPr>
              <p:nvPr/>
            </p:nvSpPr>
            <p:spPr bwMode="auto">
              <a:xfrm>
                <a:off x="4856" y="2427"/>
                <a:ext cx="31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solidFill>
                      <a:srgbClr val="000000"/>
                    </a:solidFill>
                    <a:latin typeface="Comic Sans MS" pitchFamily="66" charset="0"/>
                  </a:rPr>
                  <a:t> </a:t>
                </a:r>
                <a:endParaRPr lang="en-US" sz="2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124" name="Group 538"/>
            <p:cNvGrpSpPr>
              <a:grpSpLocks/>
            </p:cNvGrpSpPr>
            <p:nvPr/>
          </p:nvGrpSpPr>
          <p:grpSpPr bwMode="auto">
            <a:xfrm>
              <a:off x="3260" y="2555"/>
              <a:ext cx="68" cy="67"/>
              <a:chOff x="4253" y="3526"/>
              <a:chExt cx="52" cy="51"/>
            </a:xfrm>
          </p:grpSpPr>
          <p:sp>
            <p:nvSpPr>
              <p:cNvPr id="47177" name="Oval 539"/>
              <p:cNvSpPr>
                <a:spLocks noChangeArrowheads="1"/>
              </p:cNvSpPr>
              <p:nvPr/>
            </p:nvSpPr>
            <p:spPr bwMode="auto">
              <a:xfrm>
                <a:off x="4253" y="3526"/>
                <a:ext cx="52" cy="51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8" name="Oval 540"/>
              <p:cNvSpPr>
                <a:spLocks noChangeArrowheads="1"/>
              </p:cNvSpPr>
              <p:nvPr/>
            </p:nvSpPr>
            <p:spPr bwMode="auto">
              <a:xfrm>
                <a:off x="4253" y="3526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9" name="Oval 541"/>
              <p:cNvSpPr>
                <a:spLocks noChangeArrowheads="1"/>
              </p:cNvSpPr>
              <p:nvPr/>
            </p:nvSpPr>
            <p:spPr bwMode="auto">
              <a:xfrm>
                <a:off x="4254" y="3527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0" name="Oval 542"/>
              <p:cNvSpPr>
                <a:spLocks noChangeArrowheads="1"/>
              </p:cNvSpPr>
              <p:nvPr/>
            </p:nvSpPr>
            <p:spPr bwMode="auto">
              <a:xfrm>
                <a:off x="4256" y="3528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1" name="Oval 543"/>
              <p:cNvSpPr>
                <a:spLocks noChangeArrowheads="1"/>
              </p:cNvSpPr>
              <p:nvPr/>
            </p:nvSpPr>
            <p:spPr bwMode="auto">
              <a:xfrm>
                <a:off x="4256" y="3529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2" name="Oval 544"/>
              <p:cNvSpPr>
                <a:spLocks noChangeArrowheads="1"/>
              </p:cNvSpPr>
              <p:nvPr/>
            </p:nvSpPr>
            <p:spPr bwMode="auto">
              <a:xfrm>
                <a:off x="4258" y="3530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3" name="Oval 545"/>
              <p:cNvSpPr>
                <a:spLocks noChangeArrowheads="1"/>
              </p:cNvSpPr>
              <p:nvPr/>
            </p:nvSpPr>
            <p:spPr bwMode="auto">
              <a:xfrm>
                <a:off x="4259" y="3531"/>
                <a:ext cx="40" cy="40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4" name="Oval 546"/>
              <p:cNvSpPr>
                <a:spLocks noChangeArrowheads="1"/>
              </p:cNvSpPr>
              <p:nvPr/>
            </p:nvSpPr>
            <p:spPr bwMode="auto">
              <a:xfrm>
                <a:off x="4260" y="3532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5" name="Oval 547"/>
              <p:cNvSpPr>
                <a:spLocks noChangeArrowheads="1"/>
              </p:cNvSpPr>
              <p:nvPr/>
            </p:nvSpPr>
            <p:spPr bwMode="auto">
              <a:xfrm>
                <a:off x="4261" y="3533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6" name="Oval 548"/>
              <p:cNvSpPr>
                <a:spLocks noChangeArrowheads="1"/>
              </p:cNvSpPr>
              <p:nvPr/>
            </p:nvSpPr>
            <p:spPr bwMode="auto">
              <a:xfrm>
                <a:off x="4262" y="3535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7" name="Oval 549"/>
              <p:cNvSpPr>
                <a:spLocks noChangeArrowheads="1"/>
              </p:cNvSpPr>
              <p:nvPr/>
            </p:nvSpPr>
            <p:spPr bwMode="auto">
              <a:xfrm>
                <a:off x="4263" y="3536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8" name="Oval 550"/>
              <p:cNvSpPr>
                <a:spLocks noChangeArrowheads="1"/>
              </p:cNvSpPr>
              <p:nvPr/>
            </p:nvSpPr>
            <p:spPr bwMode="auto">
              <a:xfrm>
                <a:off x="4264" y="3537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9" name="Oval 551"/>
              <p:cNvSpPr>
                <a:spLocks noChangeArrowheads="1"/>
              </p:cNvSpPr>
              <p:nvPr/>
            </p:nvSpPr>
            <p:spPr bwMode="auto">
              <a:xfrm>
                <a:off x="4265" y="3538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0" name="Oval 552"/>
              <p:cNvSpPr>
                <a:spLocks noChangeArrowheads="1"/>
              </p:cNvSpPr>
              <p:nvPr/>
            </p:nvSpPr>
            <p:spPr bwMode="auto">
              <a:xfrm>
                <a:off x="4266" y="3539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1" name="Oval 553"/>
              <p:cNvSpPr>
                <a:spLocks noChangeArrowheads="1"/>
              </p:cNvSpPr>
              <p:nvPr/>
            </p:nvSpPr>
            <p:spPr bwMode="auto">
              <a:xfrm>
                <a:off x="4268" y="3540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2" name="Oval 554"/>
              <p:cNvSpPr>
                <a:spLocks noChangeArrowheads="1"/>
              </p:cNvSpPr>
              <p:nvPr/>
            </p:nvSpPr>
            <p:spPr bwMode="auto">
              <a:xfrm>
                <a:off x="4269" y="3541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3" name="Oval 555"/>
              <p:cNvSpPr>
                <a:spLocks noChangeArrowheads="1"/>
              </p:cNvSpPr>
              <p:nvPr/>
            </p:nvSpPr>
            <p:spPr bwMode="auto">
              <a:xfrm>
                <a:off x="4270" y="3542"/>
                <a:ext cx="18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4" name="Oval 556"/>
              <p:cNvSpPr>
                <a:spLocks noChangeArrowheads="1"/>
              </p:cNvSpPr>
              <p:nvPr/>
            </p:nvSpPr>
            <p:spPr bwMode="auto">
              <a:xfrm>
                <a:off x="4271" y="3543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5" name="Oval 557"/>
              <p:cNvSpPr>
                <a:spLocks noChangeArrowheads="1"/>
              </p:cNvSpPr>
              <p:nvPr/>
            </p:nvSpPr>
            <p:spPr bwMode="auto">
              <a:xfrm>
                <a:off x="4272" y="3544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6" name="Oval 558"/>
              <p:cNvSpPr>
                <a:spLocks noChangeArrowheads="1"/>
              </p:cNvSpPr>
              <p:nvPr/>
            </p:nvSpPr>
            <p:spPr bwMode="auto">
              <a:xfrm>
                <a:off x="4273" y="3545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7" name="Oval 559"/>
              <p:cNvSpPr>
                <a:spLocks noChangeArrowheads="1"/>
              </p:cNvSpPr>
              <p:nvPr/>
            </p:nvSpPr>
            <p:spPr bwMode="auto">
              <a:xfrm>
                <a:off x="4274" y="3547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8" name="Oval 560"/>
              <p:cNvSpPr>
                <a:spLocks noChangeArrowheads="1"/>
              </p:cNvSpPr>
              <p:nvPr/>
            </p:nvSpPr>
            <p:spPr bwMode="auto">
              <a:xfrm>
                <a:off x="4275" y="3547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9" name="Oval 561"/>
              <p:cNvSpPr>
                <a:spLocks noChangeArrowheads="1"/>
              </p:cNvSpPr>
              <p:nvPr/>
            </p:nvSpPr>
            <p:spPr bwMode="auto">
              <a:xfrm>
                <a:off x="4276" y="3548"/>
                <a:ext cx="5" cy="6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0" name="Oval 562"/>
              <p:cNvSpPr>
                <a:spLocks noChangeArrowheads="1"/>
              </p:cNvSpPr>
              <p:nvPr/>
            </p:nvSpPr>
            <p:spPr bwMode="auto">
              <a:xfrm>
                <a:off x="4278" y="3550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1" name="Oval 563"/>
              <p:cNvSpPr>
                <a:spLocks noChangeArrowheads="1"/>
              </p:cNvSpPr>
              <p:nvPr/>
            </p:nvSpPr>
            <p:spPr bwMode="auto">
              <a:xfrm>
                <a:off x="4278" y="3550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125" name="Group 564"/>
            <p:cNvGrpSpPr>
              <a:grpSpLocks/>
            </p:cNvGrpSpPr>
            <p:nvPr/>
          </p:nvGrpSpPr>
          <p:grpSpPr bwMode="auto">
            <a:xfrm>
              <a:off x="3035" y="2523"/>
              <a:ext cx="68" cy="68"/>
              <a:chOff x="4081" y="3502"/>
              <a:chExt cx="52" cy="52"/>
            </a:xfrm>
          </p:grpSpPr>
          <p:sp>
            <p:nvSpPr>
              <p:cNvPr id="47152" name="Oval 565"/>
              <p:cNvSpPr>
                <a:spLocks noChangeArrowheads="1"/>
              </p:cNvSpPr>
              <p:nvPr/>
            </p:nvSpPr>
            <p:spPr bwMode="auto">
              <a:xfrm>
                <a:off x="4081" y="3502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3" name="Oval 566"/>
              <p:cNvSpPr>
                <a:spLocks noChangeArrowheads="1"/>
              </p:cNvSpPr>
              <p:nvPr/>
            </p:nvSpPr>
            <p:spPr bwMode="auto">
              <a:xfrm>
                <a:off x="4081" y="3502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4" name="Oval 567"/>
              <p:cNvSpPr>
                <a:spLocks noChangeArrowheads="1"/>
              </p:cNvSpPr>
              <p:nvPr/>
            </p:nvSpPr>
            <p:spPr bwMode="auto">
              <a:xfrm>
                <a:off x="4082" y="3504"/>
                <a:ext cx="49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5" name="Oval 568"/>
              <p:cNvSpPr>
                <a:spLocks noChangeArrowheads="1"/>
              </p:cNvSpPr>
              <p:nvPr/>
            </p:nvSpPr>
            <p:spPr bwMode="auto">
              <a:xfrm>
                <a:off x="4083" y="3505"/>
                <a:ext cx="47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6" name="Oval 569"/>
              <p:cNvSpPr>
                <a:spLocks noChangeArrowheads="1"/>
              </p:cNvSpPr>
              <p:nvPr/>
            </p:nvSpPr>
            <p:spPr bwMode="auto">
              <a:xfrm>
                <a:off x="4084" y="3506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7" name="Oval 570"/>
              <p:cNvSpPr>
                <a:spLocks noChangeArrowheads="1"/>
              </p:cNvSpPr>
              <p:nvPr/>
            </p:nvSpPr>
            <p:spPr bwMode="auto">
              <a:xfrm>
                <a:off x="4085" y="3507"/>
                <a:ext cx="43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8" name="Oval 571"/>
              <p:cNvSpPr>
                <a:spLocks noChangeArrowheads="1"/>
              </p:cNvSpPr>
              <p:nvPr/>
            </p:nvSpPr>
            <p:spPr bwMode="auto">
              <a:xfrm>
                <a:off x="4087" y="3508"/>
                <a:ext cx="39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9" name="Oval 572"/>
              <p:cNvSpPr>
                <a:spLocks noChangeArrowheads="1"/>
              </p:cNvSpPr>
              <p:nvPr/>
            </p:nvSpPr>
            <p:spPr bwMode="auto">
              <a:xfrm>
                <a:off x="4088" y="3509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0" name="Oval 573"/>
              <p:cNvSpPr>
                <a:spLocks noChangeArrowheads="1"/>
              </p:cNvSpPr>
              <p:nvPr/>
            </p:nvSpPr>
            <p:spPr bwMode="auto">
              <a:xfrm>
                <a:off x="4089" y="3510"/>
                <a:ext cx="35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1" name="Oval 574"/>
              <p:cNvSpPr>
                <a:spLocks noChangeArrowheads="1"/>
              </p:cNvSpPr>
              <p:nvPr/>
            </p:nvSpPr>
            <p:spPr bwMode="auto">
              <a:xfrm>
                <a:off x="4090" y="3511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2" name="Oval 575"/>
              <p:cNvSpPr>
                <a:spLocks noChangeArrowheads="1"/>
              </p:cNvSpPr>
              <p:nvPr/>
            </p:nvSpPr>
            <p:spPr bwMode="auto">
              <a:xfrm>
                <a:off x="4091" y="3513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3" name="Oval 576"/>
              <p:cNvSpPr>
                <a:spLocks noChangeArrowheads="1"/>
              </p:cNvSpPr>
              <p:nvPr/>
            </p:nvSpPr>
            <p:spPr bwMode="auto">
              <a:xfrm>
                <a:off x="4092" y="3513"/>
                <a:ext cx="29" cy="29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4" name="Oval 577"/>
              <p:cNvSpPr>
                <a:spLocks noChangeArrowheads="1"/>
              </p:cNvSpPr>
              <p:nvPr/>
            </p:nvSpPr>
            <p:spPr bwMode="auto">
              <a:xfrm>
                <a:off x="4093" y="3514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5" name="Oval 578"/>
              <p:cNvSpPr>
                <a:spLocks noChangeArrowheads="1"/>
              </p:cNvSpPr>
              <p:nvPr/>
            </p:nvSpPr>
            <p:spPr bwMode="auto">
              <a:xfrm>
                <a:off x="4094" y="3516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6" name="Oval 579"/>
              <p:cNvSpPr>
                <a:spLocks noChangeArrowheads="1"/>
              </p:cNvSpPr>
              <p:nvPr/>
            </p:nvSpPr>
            <p:spPr bwMode="auto">
              <a:xfrm>
                <a:off x="4095" y="3516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7" name="Oval 580"/>
              <p:cNvSpPr>
                <a:spLocks noChangeArrowheads="1"/>
              </p:cNvSpPr>
              <p:nvPr/>
            </p:nvSpPr>
            <p:spPr bwMode="auto">
              <a:xfrm>
                <a:off x="4097" y="3518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8" name="Oval 581"/>
              <p:cNvSpPr>
                <a:spLocks noChangeArrowheads="1"/>
              </p:cNvSpPr>
              <p:nvPr/>
            </p:nvSpPr>
            <p:spPr bwMode="auto">
              <a:xfrm>
                <a:off x="4097" y="3519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9" name="Oval 582"/>
              <p:cNvSpPr>
                <a:spLocks noChangeArrowheads="1"/>
              </p:cNvSpPr>
              <p:nvPr/>
            </p:nvSpPr>
            <p:spPr bwMode="auto">
              <a:xfrm>
                <a:off x="4099" y="3520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0" name="Oval 583"/>
              <p:cNvSpPr>
                <a:spLocks noChangeArrowheads="1"/>
              </p:cNvSpPr>
              <p:nvPr/>
            </p:nvSpPr>
            <p:spPr bwMode="auto">
              <a:xfrm>
                <a:off x="4100" y="3521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1" name="Oval 584"/>
              <p:cNvSpPr>
                <a:spLocks noChangeArrowheads="1"/>
              </p:cNvSpPr>
              <p:nvPr/>
            </p:nvSpPr>
            <p:spPr bwMode="auto">
              <a:xfrm>
                <a:off x="4101" y="3522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2" name="Oval 585"/>
              <p:cNvSpPr>
                <a:spLocks noChangeArrowheads="1"/>
              </p:cNvSpPr>
              <p:nvPr/>
            </p:nvSpPr>
            <p:spPr bwMode="auto">
              <a:xfrm>
                <a:off x="4102" y="3523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3" name="Oval 586"/>
              <p:cNvSpPr>
                <a:spLocks noChangeArrowheads="1"/>
              </p:cNvSpPr>
              <p:nvPr/>
            </p:nvSpPr>
            <p:spPr bwMode="auto">
              <a:xfrm>
                <a:off x="4103" y="3524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4" name="Oval 587"/>
              <p:cNvSpPr>
                <a:spLocks noChangeArrowheads="1"/>
              </p:cNvSpPr>
              <p:nvPr/>
            </p:nvSpPr>
            <p:spPr bwMode="auto">
              <a:xfrm>
                <a:off x="4104" y="3525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5" name="Oval 588"/>
              <p:cNvSpPr>
                <a:spLocks noChangeArrowheads="1"/>
              </p:cNvSpPr>
              <p:nvPr/>
            </p:nvSpPr>
            <p:spPr bwMode="auto">
              <a:xfrm>
                <a:off x="4106" y="3526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6" name="Oval 589"/>
              <p:cNvSpPr>
                <a:spLocks noChangeArrowheads="1"/>
              </p:cNvSpPr>
              <p:nvPr/>
            </p:nvSpPr>
            <p:spPr bwMode="auto">
              <a:xfrm>
                <a:off x="4106" y="3527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7126" name="Group 590"/>
            <p:cNvGrpSpPr>
              <a:grpSpLocks/>
            </p:cNvGrpSpPr>
            <p:nvPr/>
          </p:nvGrpSpPr>
          <p:grpSpPr bwMode="auto">
            <a:xfrm>
              <a:off x="3492" y="2585"/>
              <a:ext cx="70" cy="68"/>
              <a:chOff x="4430" y="3549"/>
              <a:chExt cx="53" cy="52"/>
            </a:xfrm>
          </p:grpSpPr>
          <p:sp>
            <p:nvSpPr>
              <p:cNvPr id="47127" name="Oval 591"/>
              <p:cNvSpPr>
                <a:spLocks noChangeArrowheads="1"/>
              </p:cNvSpPr>
              <p:nvPr/>
            </p:nvSpPr>
            <p:spPr bwMode="auto">
              <a:xfrm>
                <a:off x="4430" y="3549"/>
                <a:ext cx="53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8" name="Oval 592"/>
              <p:cNvSpPr>
                <a:spLocks noChangeArrowheads="1"/>
              </p:cNvSpPr>
              <p:nvPr/>
            </p:nvSpPr>
            <p:spPr bwMode="auto">
              <a:xfrm>
                <a:off x="4430" y="3549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9" name="Oval 593"/>
              <p:cNvSpPr>
                <a:spLocks noChangeArrowheads="1"/>
              </p:cNvSpPr>
              <p:nvPr/>
            </p:nvSpPr>
            <p:spPr bwMode="auto">
              <a:xfrm>
                <a:off x="4432" y="3550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0" name="Oval 594"/>
              <p:cNvSpPr>
                <a:spLocks noChangeArrowheads="1"/>
              </p:cNvSpPr>
              <p:nvPr/>
            </p:nvSpPr>
            <p:spPr bwMode="auto">
              <a:xfrm>
                <a:off x="4433" y="3552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1" name="Oval 595"/>
              <p:cNvSpPr>
                <a:spLocks noChangeArrowheads="1"/>
              </p:cNvSpPr>
              <p:nvPr/>
            </p:nvSpPr>
            <p:spPr bwMode="auto">
              <a:xfrm>
                <a:off x="4433" y="3552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2" name="Oval 596"/>
              <p:cNvSpPr>
                <a:spLocks noChangeArrowheads="1"/>
              </p:cNvSpPr>
              <p:nvPr/>
            </p:nvSpPr>
            <p:spPr bwMode="auto">
              <a:xfrm>
                <a:off x="4435" y="3554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3" name="Oval 597"/>
              <p:cNvSpPr>
                <a:spLocks noChangeArrowheads="1"/>
              </p:cNvSpPr>
              <p:nvPr/>
            </p:nvSpPr>
            <p:spPr bwMode="auto">
              <a:xfrm>
                <a:off x="4436" y="3555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4" name="Oval 598"/>
              <p:cNvSpPr>
                <a:spLocks noChangeArrowheads="1"/>
              </p:cNvSpPr>
              <p:nvPr/>
            </p:nvSpPr>
            <p:spPr bwMode="auto">
              <a:xfrm>
                <a:off x="4437" y="3555"/>
                <a:ext cx="37" cy="38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5" name="Oval 599"/>
              <p:cNvSpPr>
                <a:spLocks noChangeArrowheads="1"/>
              </p:cNvSpPr>
              <p:nvPr/>
            </p:nvSpPr>
            <p:spPr bwMode="auto">
              <a:xfrm>
                <a:off x="4438" y="3557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6" name="Oval 600"/>
              <p:cNvSpPr>
                <a:spLocks noChangeArrowheads="1"/>
              </p:cNvSpPr>
              <p:nvPr/>
            </p:nvSpPr>
            <p:spPr bwMode="auto">
              <a:xfrm>
                <a:off x="4439" y="3558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7" name="Oval 601"/>
              <p:cNvSpPr>
                <a:spLocks noChangeArrowheads="1"/>
              </p:cNvSpPr>
              <p:nvPr/>
            </p:nvSpPr>
            <p:spPr bwMode="auto">
              <a:xfrm>
                <a:off x="4440" y="3559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8" name="Oval 602"/>
              <p:cNvSpPr>
                <a:spLocks noChangeArrowheads="1"/>
              </p:cNvSpPr>
              <p:nvPr/>
            </p:nvSpPr>
            <p:spPr bwMode="auto">
              <a:xfrm>
                <a:off x="4442" y="3560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9" name="Oval 603"/>
              <p:cNvSpPr>
                <a:spLocks noChangeArrowheads="1"/>
              </p:cNvSpPr>
              <p:nvPr/>
            </p:nvSpPr>
            <p:spPr bwMode="auto">
              <a:xfrm>
                <a:off x="4442" y="3561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0" name="Oval 604"/>
              <p:cNvSpPr>
                <a:spLocks noChangeArrowheads="1"/>
              </p:cNvSpPr>
              <p:nvPr/>
            </p:nvSpPr>
            <p:spPr bwMode="auto">
              <a:xfrm>
                <a:off x="4444" y="3562"/>
                <a:ext cx="25" cy="25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1" name="Oval 605"/>
              <p:cNvSpPr>
                <a:spLocks noChangeArrowheads="1"/>
              </p:cNvSpPr>
              <p:nvPr/>
            </p:nvSpPr>
            <p:spPr bwMode="auto">
              <a:xfrm>
                <a:off x="4445" y="3563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2" name="Oval 606"/>
              <p:cNvSpPr>
                <a:spLocks noChangeArrowheads="1"/>
              </p:cNvSpPr>
              <p:nvPr/>
            </p:nvSpPr>
            <p:spPr bwMode="auto">
              <a:xfrm>
                <a:off x="4446" y="3564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3" name="Oval 607"/>
              <p:cNvSpPr>
                <a:spLocks noChangeArrowheads="1"/>
              </p:cNvSpPr>
              <p:nvPr/>
            </p:nvSpPr>
            <p:spPr bwMode="auto">
              <a:xfrm>
                <a:off x="4447" y="3565"/>
                <a:ext cx="19" cy="19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4" name="Oval 608"/>
              <p:cNvSpPr>
                <a:spLocks noChangeArrowheads="1"/>
              </p:cNvSpPr>
              <p:nvPr/>
            </p:nvSpPr>
            <p:spPr bwMode="auto">
              <a:xfrm>
                <a:off x="4448" y="3567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5" name="Oval 609"/>
              <p:cNvSpPr>
                <a:spLocks noChangeArrowheads="1"/>
              </p:cNvSpPr>
              <p:nvPr/>
            </p:nvSpPr>
            <p:spPr bwMode="auto">
              <a:xfrm>
                <a:off x="4449" y="3567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6" name="Oval 610"/>
              <p:cNvSpPr>
                <a:spLocks noChangeArrowheads="1"/>
              </p:cNvSpPr>
              <p:nvPr/>
            </p:nvSpPr>
            <p:spPr bwMode="auto">
              <a:xfrm>
                <a:off x="4450" y="3569"/>
                <a:ext cx="12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7" name="Oval 611"/>
              <p:cNvSpPr>
                <a:spLocks noChangeArrowheads="1"/>
              </p:cNvSpPr>
              <p:nvPr/>
            </p:nvSpPr>
            <p:spPr bwMode="auto">
              <a:xfrm>
                <a:off x="4451" y="3570"/>
                <a:ext cx="10" cy="9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8" name="Oval 612"/>
              <p:cNvSpPr>
                <a:spLocks noChangeArrowheads="1"/>
              </p:cNvSpPr>
              <p:nvPr/>
            </p:nvSpPr>
            <p:spPr bwMode="auto">
              <a:xfrm>
                <a:off x="4452" y="3571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9" name="Oval 613"/>
              <p:cNvSpPr>
                <a:spLocks noChangeArrowheads="1"/>
              </p:cNvSpPr>
              <p:nvPr/>
            </p:nvSpPr>
            <p:spPr bwMode="auto">
              <a:xfrm>
                <a:off x="4454" y="3572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0" name="Oval 614"/>
              <p:cNvSpPr>
                <a:spLocks noChangeArrowheads="1"/>
              </p:cNvSpPr>
              <p:nvPr/>
            </p:nvSpPr>
            <p:spPr bwMode="auto">
              <a:xfrm>
                <a:off x="4455" y="3573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1" name="Oval 615"/>
              <p:cNvSpPr>
                <a:spLocks noChangeArrowheads="1"/>
              </p:cNvSpPr>
              <p:nvPr/>
            </p:nvSpPr>
            <p:spPr bwMode="auto">
              <a:xfrm>
                <a:off x="4456" y="3574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7115" name="Rectangle 616"/>
          <p:cNvSpPr>
            <a:spLocks noChangeArrowheads="1"/>
          </p:cNvSpPr>
          <p:nvPr/>
        </p:nvSpPr>
        <p:spPr bwMode="auto">
          <a:xfrm>
            <a:off x="6011863" y="3632200"/>
            <a:ext cx="9366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Symbol" pitchFamily="18" charset="2"/>
              </a:rPr>
              <a:t>n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7116" name="Rectangle 617"/>
          <p:cNvSpPr>
            <a:spLocks noChangeArrowheads="1"/>
          </p:cNvSpPr>
          <p:nvPr/>
        </p:nvSpPr>
        <p:spPr bwMode="auto">
          <a:xfrm>
            <a:off x="6103938" y="3754438"/>
            <a:ext cx="66675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000000"/>
                </a:solidFill>
                <a:latin typeface="Comic Sans MS" pitchFamily="66" charset="0"/>
              </a:rPr>
              <a:t>0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7117" name="Rectangle 618"/>
          <p:cNvSpPr>
            <a:spLocks noChangeArrowheads="1"/>
          </p:cNvSpPr>
          <p:nvPr/>
        </p:nvSpPr>
        <p:spPr bwMode="auto">
          <a:xfrm>
            <a:off x="2408238" y="168275"/>
            <a:ext cx="6648450" cy="5889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3200">
                <a:solidFill>
                  <a:srgbClr val="0000FF"/>
                </a:solidFill>
              </a:rPr>
              <a:t>Beam combination by RF deflectors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40"/>
          <p:cNvGrpSpPr>
            <a:grpSpLocks/>
          </p:cNvGrpSpPr>
          <p:nvPr/>
        </p:nvGrpSpPr>
        <p:grpSpPr bwMode="auto">
          <a:xfrm>
            <a:off x="6530975" y="3949700"/>
            <a:ext cx="2270125" cy="923925"/>
            <a:chOff x="4167" y="2736"/>
            <a:chExt cx="1430" cy="582"/>
          </a:xfrm>
        </p:grpSpPr>
        <p:sp>
          <p:nvSpPr>
            <p:cNvPr id="19492" name="Line 41"/>
            <p:cNvSpPr>
              <a:spLocks noChangeShapeType="1"/>
            </p:cNvSpPr>
            <p:nvPr/>
          </p:nvSpPr>
          <p:spPr bwMode="auto">
            <a:xfrm>
              <a:off x="4658" y="2736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3" name="AutoShape 42"/>
            <p:cNvSpPr>
              <a:spLocks noChangeArrowheads="1"/>
            </p:cNvSpPr>
            <p:nvPr/>
          </p:nvSpPr>
          <p:spPr bwMode="auto">
            <a:xfrm>
              <a:off x="4167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4" name="Oval 43"/>
            <p:cNvSpPr>
              <a:spLocks noChangeArrowheads="1"/>
            </p:cNvSpPr>
            <p:nvPr/>
          </p:nvSpPr>
          <p:spPr bwMode="auto">
            <a:xfrm>
              <a:off x="4461" y="3071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5" name="Oval 44"/>
            <p:cNvSpPr>
              <a:spLocks noChangeArrowheads="1"/>
            </p:cNvSpPr>
            <p:nvPr/>
          </p:nvSpPr>
          <p:spPr bwMode="auto">
            <a:xfrm>
              <a:off x="5234" y="307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6" name="Line 45"/>
            <p:cNvSpPr>
              <a:spLocks noChangeShapeType="1"/>
            </p:cNvSpPr>
            <p:nvPr/>
          </p:nvSpPr>
          <p:spPr bwMode="auto">
            <a:xfrm flipH="1">
              <a:off x="4895" y="3103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7" name="AutoShape 46"/>
            <p:cNvSpPr>
              <a:spLocks noChangeArrowheads="1"/>
            </p:cNvSpPr>
            <p:nvPr/>
          </p:nvSpPr>
          <p:spPr bwMode="auto">
            <a:xfrm flipH="1">
              <a:off x="5381" y="302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8" name="Line 47"/>
            <p:cNvSpPr>
              <a:spLocks noChangeShapeType="1"/>
            </p:cNvSpPr>
            <p:nvPr/>
          </p:nvSpPr>
          <p:spPr bwMode="auto">
            <a:xfrm>
              <a:off x="4517" y="3103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9" name="Line 48"/>
            <p:cNvSpPr>
              <a:spLocks noChangeShapeType="1"/>
            </p:cNvSpPr>
            <p:nvPr/>
          </p:nvSpPr>
          <p:spPr bwMode="auto">
            <a:xfrm>
              <a:off x="4658" y="2865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0" name="Line 49"/>
            <p:cNvSpPr>
              <a:spLocks noChangeShapeType="1"/>
            </p:cNvSpPr>
            <p:nvPr/>
          </p:nvSpPr>
          <p:spPr bwMode="auto">
            <a:xfrm>
              <a:off x="4811" y="2820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1" name="Line 50"/>
            <p:cNvSpPr>
              <a:spLocks noChangeShapeType="1"/>
            </p:cNvSpPr>
            <p:nvPr/>
          </p:nvSpPr>
          <p:spPr bwMode="auto">
            <a:xfrm flipH="1">
              <a:off x="4811" y="3103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2" name="Line 51"/>
            <p:cNvSpPr>
              <a:spLocks noChangeShapeType="1"/>
            </p:cNvSpPr>
            <p:nvPr/>
          </p:nvSpPr>
          <p:spPr bwMode="auto">
            <a:xfrm>
              <a:off x="4895" y="3114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3" name="Line 52"/>
            <p:cNvSpPr>
              <a:spLocks noChangeShapeType="1"/>
            </p:cNvSpPr>
            <p:nvPr/>
          </p:nvSpPr>
          <p:spPr bwMode="auto">
            <a:xfrm>
              <a:off x="4895" y="3103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504" name="Rectangle 53"/>
            <p:cNvSpPr>
              <a:spLocks noChangeArrowheads="1"/>
            </p:cNvSpPr>
            <p:nvPr/>
          </p:nvSpPr>
          <p:spPr bwMode="auto">
            <a:xfrm>
              <a:off x="4266" y="2814"/>
              <a:ext cx="215" cy="17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pitchFamily="66" charset="0"/>
                </a:rPr>
                <a:t>e+</a:t>
              </a:r>
            </a:p>
          </p:txBody>
        </p:sp>
        <p:sp>
          <p:nvSpPr>
            <p:cNvPr id="19505" name="Rectangle 54"/>
            <p:cNvSpPr>
              <a:spLocks noChangeArrowheads="1"/>
            </p:cNvSpPr>
            <p:nvPr/>
          </p:nvSpPr>
          <p:spPr bwMode="auto">
            <a:xfrm>
              <a:off x="5311" y="2805"/>
              <a:ext cx="209" cy="17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pitchFamily="66" charset="0"/>
                </a:rPr>
                <a:t>e-</a:t>
              </a:r>
            </a:p>
          </p:txBody>
        </p:sp>
      </p:grpSp>
      <p:pic>
        <p:nvPicPr>
          <p:cNvPr id="19459" name="Picture 9" descr="aliceev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1025" y="1878013"/>
            <a:ext cx="219392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Lepton vs. Hadron Collisions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68925" y="1028700"/>
            <a:ext cx="4708525" cy="6534150"/>
          </a:xfrm>
        </p:spPr>
        <p:txBody>
          <a:bodyPr/>
          <a:lstStyle/>
          <a:p>
            <a:pPr eaLnBrk="1"/>
            <a:r>
              <a:rPr lang="en-US" sz="2200" smtClean="0">
                <a:solidFill>
                  <a:srgbClr val="FF0000"/>
                </a:solidFill>
              </a:rPr>
              <a:t>Hadron Collider (p, ions):</a:t>
            </a:r>
            <a:br>
              <a:rPr lang="en-US" sz="2200" smtClean="0">
                <a:solidFill>
                  <a:srgbClr val="FF0000"/>
                </a:solidFill>
              </a:rPr>
            </a:br>
            <a:r>
              <a:rPr lang="en-US" sz="2200" smtClean="0">
                <a:solidFill>
                  <a:srgbClr val="FF0000"/>
                </a:solidFill>
              </a:rPr>
              <a:t/>
            </a:r>
            <a:br>
              <a:rPr lang="en-US" sz="2200" smtClean="0">
                <a:solidFill>
                  <a:srgbClr val="FF0000"/>
                </a:solidFill>
              </a:rPr>
            </a:br>
            <a:endParaRPr lang="en-US" sz="2200" smtClean="0">
              <a:solidFill>
                <a:srgbClr val="FF0000"/>
              </a:solidFill>
            </a:endParaRPr>
          </a:p>
          <a:p>
            <a:pPr lvl="1" eaLnBrk="1"/>
            <a:r>
              <a:rPr lang="en-US" sz="2000" smtClean="0"/>
              <a:t>Composite nature of protons</a:t>
            </a:r>
          </a:p>
          <a:p>
            <a:pPr lvl="1" eaLnBrk="1"/>
            <a:r>
              <a:rPr lang="en-US" sz="2000" smtClean="0"/>
              <a:t>Can only use p</a:t>
            </a:r>
            <a:r>
              <a:rPr lang="en-US" sz="2000" baseline="-25000" smtClean="0"/>
              <a:t>t</a:t>
            </a:r>
            <a:r>
              <a:rPr lang="en-US" sz="2000" smtClean="0"/>
              <a:t> conservation</a:t>
            </a:r>
          </a:p>
          <a:p>
            <a:pPr lvl="1" eaLnBrk="1"/>
            <a:r>
              <a:rPr lang="en-US" sz="2000" smtClean="0"/>
              <a:t>Huge QCD background</a:t>
            </a:r>
            <a:r>
              <a:rPr lang="en-US" sz="2200" smtClean="0"/>
              <a:t/>
            </a:r>
            <a:br>
              <a:rPr lang="en-US" sz="2200" smtClean="0"/>
            </a:br>
            <a:endParaRPr lang="en-US" sz="2200" smtClean="0"/>
          </a:p>
          <a:p>
            <a:pPr eaLnBrk="1"/>
            <a:r>
              <a:rPr lang="en-US" sz="2200" smtClean="0">
                <a:solidFill>
                  <a:srgbClr val="FF0000"/>
                </a:solidFill>
              </a:rPr>
              <a:t>Lepton Collider:</a:t>
            </a:r>
            <a:br>
              <a:rPr lang="en-US" sz="2200" smtClean="0">
                <a:solidFill>
                  <a:srgbClr val="FF0000"/>
                </a:solidFill>
              </a:rPr>
            </a:br>
            <a:r>
              <a:rPr lang="en-US" sz="2200" smtClean="0">
                <a:solidFill>
                  <a:srgbClr val="FF0000"/>
                </a:solidFill>
              </a:rPr>
              <a:t/>
            </a:r>
            <a:br>
              <a:rPr lang="en-US" sz="2200" smtClean="0">
                <a:solidFill>
                  <a:srgbClr val="FF0000"/>
                </a:solidFill>
              </a:rPr>
            </a:br>
            <a:endParaRPr lang="en-US" sz="2200" smtClean="0">
              <a:solidFill>
                <a:srgbClr val="FF0000"/>
              </a:solidFill>
            </a:endParaRPr>
          </a:p>
          <a:p>
            <a:pPr lvl="1" eaLnBrk="1"/>
            <a:r>
              <a:rPr lang="en-US" sz="2000" smtClean="0"/>
              <a:t>Elementary particles</a:t>
            </a:r>
          </a:p>
          <a:p>
            <a:pPr lvl="1" eaLnBrk="1"/>
            <a:r>
              <a:rPr lang="en-US" sz="2000" smtClean="0"/>
              <a:t>Well defined initial state</a:t>
            </a:r>
          </a:p>
          <a:p>
            <a:pPr lvl="1" eaLnBrk="1"/>
            <a:r>
              <a:rPr lang="en-US" sz="2000" smtClean="0"/>
              <a:t>Beam polarization</a:t>
            </a:r>
          </a:p>
          <a:p>
            <a:pPr lvl="1" eaLnBrk="1"/>
            <a:r>
              <a:rPr lang="en-US" sz="2000" smtClean="0"/>
              <a:t>produces particles democratically</a:t>
            </a:r>
          </a:p>
          <a:p>
            <a:pPr lvl="1" eaLnBrk="1"/>
            <a:r>
              <a:rPr lang="en-US" sz="2000" smtClean="0"/>
              <a:t>Momentum conservation eases</a:t>
            </a:r>
            <a:br>
              <a:rPr lang="en-US" sz="2000" smtClean="0"/>
            </a:br>
            <a:r>
              <a:rPr lang="en-US" sz="2000" smtClean="0"/>
              <a:t>decay product analysis</a:t>
            </a:r>
          </a:p>
        </p:txBody>
      </p:sp>
      <p:pic>
        <p:nvPicPr>
          <p:cNvPr id="19462" name="Picture 7" descr="lhcev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1289050"/>
            <a:ext cx="3343275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" descr="l3ev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343400"/>
            <a:ext cx="2968625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3187700" y="6424613"/>
            <a:ext cx="166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LEP event:</a:t>
            </a:r>
            <a:br>
              <a:rPr lang="en-US" sz="2000"/>
            </a:br>
            <a:r>
              <a:rPr lang="en-US" sz="2000"/>
              <a:t>Z</a:t>
            </a:r>
            <a:r>
              <a:rPr lang="en-US" sz="2000" baseline="30000"/>
              <a:t>0 </a:t>
            </a:r>
            <a:r>
              <a:rPr lang="en-US" sz="2000">
                <a:cs typeface="Times New Roman" pitchFamily="18" charset="0"/>
              </a:rPr>
              <a:t>→ 3 jets</a:t>
            </a:r>
          </a:p>
        </p:txBody>
      </p:sp>
      <p:sp>
        <p:nvSpPr>
          <p:cNvPr id="19465" name="Text Box 11"/>
          <p:cNvSpPr txBox="1">
            <a:spLocks noChangeArrowheads="1"/>
          </p:cNvSpPr>
          <p:nvPr/>
        </p:nvSpPr>
        <p:spPr bwMode="auto">
          <a:xfrm>
            <a:off x="198438" y="855663"/>
            <a:ext cx="3071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LHC:  H </a:t>
            </a:r>
            <a:r>
              <a:rPr lang="en-US" sz="2000">
                <a:cs typeface="Times New Roman" pitchFamily="18" charset="0"/>
              </a:rPr>
              <a:t>→ ZZ → 4µ</a:t>
            </a:r>
          </a:p>
        </p:txBody>
      </p:sp>
      <p:sp>
        <p:nvSpPr>
          <p:cNvPr id="19466" name="Text Box 12"/>
          <p:cNvSpPr txBox="1">
            <a:spLocks noChangeArrowheads="1"/>
          </p:cNvSpPr>
          <p:nvPr/>
        </p:nvSpPr>
        <p:spPr bwMode="auto">
          <a:xfrm>
            <a:off x="4127500" y="4467225"/>
            <a:ext cx="1208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2000"/>
              <a:t>ALICE: </a:t>
            </a:r>
            <a:br>
              <a:rPr lang="en-US" sz="2000"/>
            </a:br>
            <a:r>
              <a:rPr lang="en-US" sz="2000"/>
              <a:t>Ion event</a:t>
            </a:r>
          </a:p>
        </p:txBody>
      </p:sp>
      <p:grpSp>
        <p:nvGrpSpPr>
          <p:cNvPr id="19467" name="Group 15"/>
          <p:cNvGrpSpPr>
            <a:grpSpLocks/>
          </p:cNvGrpSpPr>
          <p:nvPr/>
        </p:nvGrpSpPr>
        <p:grpSpPr bwMode="auto">
          <a:xfrm>
            <a:off x="6419850" y="1239838"/>
            <a:ext cx="2613025" cy="923925"/>
            <a:chOff x="3625" y="1284"/>
            <a:chExt cx="1646" cy="582"/>
          </a:xfrm>
        </p:grpSpPr>
        <p:sp>
          <p:nvSpPr>
            <p:cNvPr id="19468" name="AutoShape 16"/>
            <p:cNvSpPr>
              <a:spLocks noChangeArrowheads="1"/>
            </p:cNvSpPr>
            <p:nvPr/>
          </p:nvSpPr>
          <p:spPr bwMode="auto">
            <a:xfrm>
              <a:off x="3625" y="153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5" name="Oval 17"/>
            <p:cNvSpPr>
              <a:spLocks noChangeArrowheads="1"/>
            </p:cNvSpPr>
            <p:nvPr/>
          </p:nvSpPr>
          <p:spPr bwMode="auto">
            <a:xfrm>
              <a:off x="3894" y="1521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470" name="Oval 18"/>
            <p:cNvSpPr>
              <a:spLocks noChangeArrowheads="1"/>
            </p:cNvSpPr>
            <p:nvPr/>
          </p:nvSpPr>
          <p:spPr bwMode="auto">
            <a:xfrm>
              <a:off x="4027" y="161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1" name="Oval 19"/>
            <p:cNvSpPr>
              <a:spLocks noChangeArrowheads="1"/>
            </p:cNvSpPr>
            <p:nvPr/>
          </p:nvSpPr>
          <p:spPr bwMode="auto">
            <a:xfrm>
              <a:off x="3944" y="166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Oval 20"/>
            <p:cNvSpPr>
              <a:spLocks noChangeArrowheads="1"/>
            </p:cNvSpPr>
            <p:nvPr/>
          </p:nvSpPr>
          <p:spPr bwMode="auto">
            <a:xfrm>
              <a:off x="3967" y="15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9" name="Oval 21"/>
            <p:cNvSpPr>
              <a:spLocks noChangeArrowheads="1"/>
            </p:cNvSpPr>
            <p:nvPr/>
          </p:nvSpPr>
          <p:spPr bwMode="auto">
            <a:xfrm>
              <a:off x="4756" y="1493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474" name="Oval 22"/>
            <p:cNvSpPr>
              <a:spLocks noChangeArrowheads="1"/>
            </p:cNvSpPr>
            <p:nvPr/>
          </p:nvSpPr>
          <p:spPr bwMode="auto">
            <a:xfrm>
              <a:off x="4828" y="152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5" name="Oval 23"/>
            <p:cNvSpPr>
              <a:spLocks noChangeArrowheads="1"/>
            </p:cNvSpPr>
            <p:nvPr/>
          </p:nvSpPr>
          <p:spPr bwMode="auto">
            <a:xfrm>
              <a:off x="4800" y="162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6" name="Oval 24"/>
            <p:cNvSpPr>
              <a:spLocks noChangeArrowheads="1"/>
            </p:cNvSpPr>
            <p:nvPr/>
          </p:nvSpPr>
          <p:spPr bwMode="auto">
            <a:xfrm>
              <a:off x="4898" y="1584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7" name="Line 25"/>
            <p:cNvSpPr>
              <a:spLocks noChangeShapeType="1"/>
            </p:cNvSpPr>
            <p:nvPr/>
          </p:nvSpPr>
          <p:spPr bwMode="auto">
            <a:xfrm>
              <a:off x="4023" y="1581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78" name="Line 26"/>
            <p:cNvSpPr>
              <a:spLocks noChangeShapeType="1"/>
            </p:cNvSpPr>
            <p:nvPr/>
          </p:nvSpPr>
          <p:spPr bwMode="auto">
            <a:xfrm flipH="1">
              <a:off x="4461" y="1651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79" name="AutoShape 27"/>
            <p:cNvSpPr>
              <a:spLocks noChangeArrowheads="1"/>
            </p:cNvSpPr>
            <p:nvPr/>
          </p:nvSpPr>
          <p:spPr bwMode="auto">
            <a:xfrm flipH="1">
              <a:off x="5055" y="1514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0" name="Line 28"/>
            <p:cNvSpPr>
              <a:spLocks noChangeShapeType="1"/>
            </p:cNvSpPr>
            <p:nvPr/>
          </p:nvSpPr>
          <p:spPr bwMode="auto">
            <a:xfrm>
              <a:off x="4083" y="1651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1" name="Line 29"/>
            <p:cNvSpPr>
              <a:spLocks noChangeShapeType="1"/>
            </p:cNvSpPr>
            <p:nvPr/>
          </p:nvSpPr>
          <p:spPr bwMode="auto">
            <a:xfrm>
              <a:off x="4000" y="1694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2" name="Line 30"/>
            <p:cNvSpPr>
              <a:spLocks noChangeShapeType="1"/>
            </p:cNvSpPr>
            <p:nvPr/>
          </p:nvSpPr>
          <p:spPr bwMode="auto">
            <a:xfrm>
              <a:off x="4563" y="1553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3" name="Line 31"/>
            <p:cNvSpPr>
              <a:spLocks noChangeShapeType="1"/>
            </p:cNvSpPr>
            <p:nvPr/>
          </p:nvSpPr>
          <p:spPr bwMode="auto">
            <a:xfrm>
              <a:off x="4602" y="1609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4" name="Line 32"/>
            <p:cNvSpPr>
              <a:spLocks noChangeShapeType="1"/>
            </p:cNvSpPr>
            <p:nvPr/>
          </p:nvSpPr>
          <p:spPr bwMode="auto">
            <a:xfrm>
              <a:off x="4224" y="1413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5" name="Line 33"/>
            <p:cNvSpPr>
              <a:spLocks noChangeShapeType="1"/>
            </p:cNvSpPr>
            <p:nvPr/>
          </p:nvSpPr>
          <p:spPr bwMode="auto">
            <a:xfrm>
              <a:off x="4224" y="1284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6" name="Line 34"/>
            <p:cNvSpPr>
              <a:spLocks noChangeShapeType="1"/>
            </p:cNvSpPr>
            <p:nvPr/>
          </p:nvSpPr>
          <p:spPr bwMode="auto">
            <a:xfrm>
              <a:off x="4377" y="1368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7" name="Line 35"/>
            <p:cNvSpPr>
              <a:spLocks noChangeShapeType="1"/>
            </p:cNvSpPr>
            <p:nvPr/>
          </p:nvSpPr>
          <p:spPr bwMode="auto">
            <a:xfrm flipH="1">
              <a:off x="4377" y="1651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8" name="Line 36"/>
            <p:cNvSpPr>
              <a:spLocks noChangeShapeType="1"/>
            </p:cNvSpPr>
            <p:nvPr/>
          </p:nvSpPr>
          <p:spPr bwMode="auto">
            <a:xfrm>
              <a:off x="4461" y="1662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89" name="Line 37"/>
            <p:cNvSpPr>
              <a:spLocks noChangeShapeType="1"/>
            </p:cNvSpPr>
            <p:nvPr/>
          </p:nvSpPr>
          <p:spPr bwMode="auto">
            <a:xfrm>
              <a:off x="4461" y="1651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490" name="Rectangle 38"/>
            <p:cNvSpPr>
              <a:spLocks noChangeArrowheads="1"/>
            </p:cNvSpPr>
            <p:nvPr/>
          </p:nvSpPr>
          <p:spPr bwMode="auto">
            <a:xfrm>
              <a:off x="3856" y="1362"/>
              <a:ext cx="167" cy="17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pitchFamily="66" charset="0"/>
                </a:rPr>
                <a:t>p</a:t>
              </a:r>
            </a:p>
          </p:txBody>
        </p:sp>
        <p:sp>
          <p:nvSpPr>
            <p:cNvPr id="19491" name="Rectangle 39"/>
            <p:cNvSpPr>
              <a:spLocks noChangeArrowheads="1"/>
            </p:cNvSpPr>
            <p:nvPr/>
          </p:nvSpPr>
          <p:spPr bwMode="auto">
            <a:xfrm>
              <a:off x="4898" y="1353"/>
              <a:ext cx="167" cy="17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chemeClr val="hlink"/>
                  </a:solidFill>
                  <a:latin typeface="Comic Sans MS" pitchFamily="66" charset="0"/>
                </a:rPr>
                <a:t>p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803275" y="1658938"/>
            <a:ext cx="8359775" cy="5186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8131" name="Group 3"/>
          <p:cNvGrpSpPr>
            <a:grpSpLocks/>
          </p:cNvGrpSpPr>
          <p:nvPr/>
        </p:nvGrpSpPr>
        <p:grpSpPr bwMode="auto">
          <a:xfrm>
            <a:off x="884238" y="1935163"/>
            <a:ext cx="3559175" cy="841375"/>
            <a:chOff x="95" y="3355"/>
            <a:chExt cx="2035" cy="481"/>
          </a:xfrm>
        </p:grpSpPr>
        <p:sp>
          <p:nvSpPr>
            <p:cNvPr id="48725" name="Rectangle 4"/>
            <p:cNvSpPr>
              <a:spLocks noChangeArrowheads="1"/>
            </p:cNvSpPr>
            <p:nvPr/>
          </p:nvSpPr>
          <p:spPr bwMode="auto">
            <a:xfrm>
              <a:off x="122" y="3355"/>
              <a:ext cx="1883" cy="4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26" name="Rectangle 5"/>
            <p:cNvSpPr>
              <a:spLocks noChangeArrowheads="1"/>
            </p:cNvSpPr>
            <p:nvPr/>
          </p:nvSpPr>
          <p:spPr bwMode="auto">
            <a:xfrm>
              <a:off x="95" y="3388"/>
              <a:ext cx="2035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/>
            <a:lstStyle/>
            <a:p>
              <a:pPr indent="100013" algn="l">
                <a:spcBef>
                  <a:spcPct val="0"/>
                </a:spcBef>
                <a:spcAft>
                  <a:spcPts val="1425"/>
                </a:spcAft>
                <a:buSzPct val="64000"/>
                <a:buFont typeface="StarSymbol" charset="0"/>
                <a:buBlip>
                  <a:blip r:embed="rId2"/>
                </a:buBlip>
              </a:pPr>
              <a:endParaRPr lang="en-US" sz="2000" i="1">
                <a:solidFill>
                  <a:srgbClr val="000000"/>
                </a:solidFill>
              </a:endParaRPr>
            </a:p>
          </p:txBody>
        </p:sp>
      </p:grpSp>
      <p:sp>
        <p:nvSpPr>
          <p:cNvPr id="48132" name="AutoShape 6"/>
          <p:cNvSpPr>
            <a:spLocks noChangeAspect="1" noChangeArrowheads="1" noTextEdit="1"/>
          </p:cNvSpPr>
          <p:nvPr/>
        </p:nvSpPr>
        <p:spPr bwMode="auto">
          <a:xfrm>
            <a:off x="1198563" y="3052763"/>
            <a:ext cx="760095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8133" name="Line 7"/>
          <p:cNvSpPr>
            <a:spLocks noChangeShapeType="1"/>
          </p:cNvSpPr>
          <p:nvPr/>
        </p:nvSpPr>
        <p:spPr bwMode="auto">
          <a:xfrm>
            <a:off x="2516188" y="3576638"/>
            <a:ext cx="1649412" cy="728662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8134" name="Line 8"/>
          <p:cNvSpPr>
            <a:spLocks noChangeShapeType="1"/>
          </p:cNvSpPr>
          <p:nvPr/>
        </p:nvSpPr>
        <p:spPr bwMode="auto">
          <a:xfrm flipV="1">
            <a:off x="1249363" y="4356100"/>
            <a:ext cx="2905125" cy="515938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48135" name="Group 9"/>
          <p:cNvGrpSpPr>
            <a:grpSpLocks/>
          </p:cNvGrpSpPr>
          <p:nvPr/>
        </p:nvGrpSpPr>
        <p:grpSpPr bwMode="auto">
          <a:xfrm>
            <a:off x="2090738" y="4056063"/>
            <a:ext cx="2057400" cy="285750"/>
            <a:chOff x="2679" y="3345"/>
            <a:chExt cx="896" cy="124"/>
          </a:xfrm>
        </p:grpSpPr>
        <p:sp>
          <p:nvSpPr>
            <p:cNvPr id="48635" name="Freeform 10"/>
            <p:cNvSpPr>
              <a:spLocks/>
            </p:cNvSpPr>
            <p:nvPr/>
          </p:nvSpPr>
          <p:spPr bwMode="auto">
            <a:xfrm>
              <a:off x="2679" y="3345"/>
              <a:ext cx="5" cy="6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5 h 11"/>
                <a:gd name="T4" fmla="*/ 5 w 10"/>
                <a:gd name="T5" fmla="*/ 6 h 11"/>
                <a:gd name="T6" fmla="*/ 5 w 10"/>
                <a:gd name="T7" fmla="*/ 1 h 11"/>
                <a:gd name="T8" fmla="*/ 1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1" y="0"/>
                  </a:moveTo>
                  <a:lnTo>
                    <a:pt x="0" y="10"/>
                  </a:lnTo>
                  <a:lnTo>
                    <a:pt x="9" y="11"/>
                  </a:lnTo>
                  <a:lnTo>
                    <a:pt x="1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36" name="Freeform 11"/>
            <p:cNvSpPr>
              <a:spLocks/>
            </p:cNvSpPr>
            <p:nvPr/>
          </p:nvSpPr>
          <p:spPr bwMode="auto">
            <a:xfrm>
              <a:off x="2689" y="3347"/>
              <a:ext cx="5" cy="5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5 h 11"/>
                <a:gd name="T6" fmla="*/ 5 w 11"/>
                <a:gd name="T7" fmla="*/ 0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37" name="Freeform 12"/>
            <p:cNvSpPr>
              <a:spLocks/>
            </p:cNvSpPr>
            <p:nvPr/>
          </p:nvSpPr>
          <p:spPr bwMode="auto">
            <a:xfrm>
              <a:off x="2699" y="3348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4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38" name="Freeform 13"/>
            <p:cNvSpPr>
              <a:spLocks/>
            </p:cNvSpPr>
            <p:nvPr/>
          </p:nvSpPr>
          <p:spPr bwMode="auto">
            <a:xfrm>
              <a:off x="2709" y="3349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39" name="Freeform 14"/>
            <p:cNvSpPr>
              <a:spLocks/>
            </p:cNvSpPr>
            <p:nvPr/>
          </p:nvSpPr>
          <p:spPr bwMode="auto">
            <a:xfrm>
              <a:off x="2719" y="3351"/>
              <a:ext cx="5" cy="5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5 h 11"/>
                <a:gd name="T6" fmla="*/ 5 w 11"/>
                <a:gd name="T7" fmla="*/ 0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0" name="Freeform 15"/>
            <p:cNvSpPr>
              <a:spLocks/>
            </p:cNvSpPr>
            <p:nvPr/>
          </p:nvSpPr>
          <p:spPr bwMode="auto">
            <a:xfrm>
              <a:off x="2729" y="3352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1" name="Freeform 16"/>
            <p:cNvSpPr>
              <a:spLocks/>
            </p:cNvSpPr>
            <p:nvPr/>
          </p:nvSpPr>
          <p:spPr bwMode="auto">
            <a:xfrm>
              <a:off x="2739" y="3354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4 h 12"/>
                <a:gd name="T4" fmla="*/ 5 w 11"/>
                <a:gd name="T5" fmla="*/ 5 h 12"/>
                <a:gd name="T6" fmla="*/ 6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2" name="Freeform 17"/>
            <p:cNvSpPr>
              <a:spLocks/>
            </p:cNvSpPr>
            <p:nvPr/>
          </p:nvSpPr>
          <p:spPr bwMode="auto">
            <a:xfrm>
              <a:off x="2749" y="3355"/>
              <a:ext cx="5" cy="6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5 h 11"/>
                <a:gd name="T4" fmla="*/ 5 w 10"/>
                <a:gd name="T5" fmla="*/ 6 h 11"/>
                <a:gd name="T6" fmla="*/ 5 w 10"/>
                <a:gd name="T7" fmla="*/ 1 h 11"/>
                <a:gd name="T8" fmla="*/ 1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1" y="0"/>
                  </a:moveTo>
                  <a:lnTo>
                    <a:pt x="0" y="10"/>
                  </a:lnTo>
                  <a:lnTo>
                    <a:pt x="9" y="11"/>
                  </a:lnTo>
                  <a:lnTo>
                    <a:pt x="1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3" name="Freeform 18"/>
            <p:cNvSpPr>
              <a:spLocks/>
            </p:cNvSpPr>
            <p:nvPr/>
          </p:nvSpPr>
          <p:spPr bwMode="auto">
            <a:xfrm>
              <a:off x="2759" y="3356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6 h 12"/>
                <a:gd name="T4" fmla="*/ 5 w 11"/>
                <a:gd name="T5" fmla="*/ 6 h 12"/>
                <a:gd name="T6" fmla="*/ 5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4" name="Freeform 19"/>
            <p:cNvSpPr>
              <a:spLocks/>
            </p:cNvSpPr>
            <p:nvPr/>
          </p:nvSpPr>
          <p:spPr bwMode="auto">
            <a:xfrm>
              <a:off x="2769" y="3357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4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5" name="Freeform 20"/>
            <p:cNvSpPr>
              <a:spLocks/>
            </p:cNvSpPr>
            <p:nvPr/>
          </p:nvSpPr>
          <p:spPr bwMode="auto">
            <a:xfrm>
              <a:off x="2779" y="3359"/>
              <a:ext cx="5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5 h 12"/>
                <a:gd name="T4" fmla="*/ 5 w 12"/>
                <a:gd name="T5" fmla="*/ 5 h 12"/>
                <a:gd name="T6" fmla="*/ 5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1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6" name="Freeform 21"/>
            <p:cNvSpPr>
              <a:spLocks/>
            </p:cNvSpPr>
            <p:nvPr/>
          </p:nvSpPr>
          <p:spPr bwMode="auto">
            <a:xfrm>
              <a:off x="2789" y="3360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7" name="Freeform 22"/>
            <p:cNvSpPr>
              <a:spLocks/>
            </p:cNvSpPr>
            <p:nvPr/>
          </p:nvSpPr>
          <p:spPr bwMode="auto">
            <a:xfrm>
              <a:off x="2799" y="3361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8" name="Freeform 23"/>
            <p:cNvSpPr>
              <a:spLocks/>
            </p:cNvSpPr>
            <p:nvPr/>
          </p:nvSpPr>
          <p:spPr bwMode="auto">
            <a:xfrm>
              <a:off x="2809" y="3363"/>
              <a:ext cx="6" cy="5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5 h 11"/>
                <a:gd name="T6" fmla="*/ 6 w 11"/>
                <a:gd name="T7" fmla="*/ 0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49" name="Freeform 24"/>
            <p:cNvSpPr>
              <a:spLocks/>
            </p:cNvSpPr>
            <p:nvPr/>
          </p:nvSpPr>
          <p:spPr bwMode="auto">
            <a:xfrm>
              <a:off x="2819" y="3364"/>
              <a:ext cx="5" cy="6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5 h 12"/>
                <a:gd name="T4" fmla="*/ 5 w 10"/>
                <a:gd name="T5" fmla="*/ 6 h 12"/>
                <a:gd name="T6" fmla="*/ 5 w 10"/>
                <a:gd name="T7" fmla="*/ 1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lnTo>
                    <a:pt x="0" y="10"/>
                  </a:lnTo>
                  <a:lnTo>
                    <a:pt x="9" y="12"/>
                  </a:lnTo>
                  <a:lnTo>
                    <a:pt x="1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0" name="Freeform 25"/>
            <p:cNvSpPr>
              <a:spLocks/>
            </p:cNvSpPr>
            <p:nvPr/>
          </p:nvSpPr>
          <p:spPr bwMode="auto">
            <a:xfrm>
              <a:off x="2829" y="3366"/>
              <a:ext cx="5" cy="5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4 h 12"/>
                <a:gd name="T4" fmla="*/ 5 w 11"/>
                <a:gd name="T5" fmla="*/ 5 h 12"/>
                <a:gd name="T6" fmla="*/ 5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1" name="Freeform 26"/>
            <p:cNvSpPr>
              <a:spLocks/>
            </p:cNvSpPr>
            <p:nvPr/>
          </p:nvSpPr>
          <p:spPr bwMode="auto">
            <a:xfrm>
              <a:off x="2839" y="3367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4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2" name="Freeform 27"/>
            <p:cNvSpPr>
              <a:spLocks/>
            </p:cNvSpPr>
            <p:nvPr/>
          </p:nvSpPr>
          <p:spPr bwMode="auto">
            <a:xfrm>
              <a:off x="2849" y="3368"/>
              <a:ext cx="5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5 h 12"/>
                <a:gd name="T4" fmla="*/ 5 w 12"/>
                <a:gd name="T5" fmla="*/ 6 h 12"/>
                <a:gd name="T6" fmla="*/ 5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3" name="Freeform 28"/>
            <p:cNvSpPr>
              <a:spLocks/>
            </p:cNvSpPr>
            <p:nvPr/>
          </p:nvSpPr>
          <p:spPr bwMode="auto">
            <a:xfrm>
              <a:off x="2859" y="3369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4" name="Freeform 29"/>
            <p:cNvSpPr>
              <a:spLocks/>
            </p:cNvSpPr>
            <p:nvPr/>
          </p:nvSpPr>
          <p:spPr bwMode="auto">
            <a:xfrm>
              <a:off x="2869" y="3371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5 h 12"/>
                <a:gd name="T4" fmla="*/ 5 w 11"/>
                <a:gd name="T5" fmla="*/ 5 h 12"/>
                <a:gd name="T6" fmla="*/ 6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5" name="Freeform 30"/>
            <p:cNvSpPr>
              <a:spLocks/>
            </p:cNvSpPr>
            <p:nvPr/>
          </p:nvSpPr>
          <p:spPr bwMode="auto">
            <a:xfrm>
              <a:off x="2879" y="3372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6" name="Freeform 31"/>
            <p:cNvSpPr>
              <a:spLocks/>
            </p:cNvSpPr>
            <p:nvPr/>
          </p:nvSpPr>
          <p:spPr bwMode="auto">
            <a:xfrm>
              <a:off x="2889" y="3373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6 h 12"/>
                <a:gd name="T4" fmla="*/ 5 w 12"/>
                <a:gd name="T5" fmla="*/ 6 h 12"/>
                <a:gd name="T6" fmla="*/ 6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7" name="Freeform 32"/>
            <p:cNvSpPr>
              <a:spLocks/>
            </p:cNvSpPr>
            <p:nvPr/>
          </p:nvSpPr>
          <p:spPr bwMode="auto">
            <a:xfrm>
              <a:off x="2899" y="337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8" name="Freeform 33"/>
            <p:cNvSpPr>
              <a:spLocks/>
            </p:cNvSpPr>
            <p:nvPr/>
          </p:nvSpPr>
          <p:spPr bwMode="auto">
            <a:xfrm>
              <a:off x="2909" y="3376"/>
              <a:ext cx="5" cy="5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4 w 12"/>
                <a:gd name="T5" fmla="*/ 5 h 11"/>
                <a:gd name="T6" fmla="*/ 5 w 12"/>
                <a:gd name="T7" fmla="*/ 0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59" name="Freeform 34"/>
            <p:cNvSpPr>
              <a:spLocks/>
            </p:cNvSpPr>
            <p:nvPr/>
          </p:nvSpPr>
          <p:spPr bwMode="auto">
            <a:xfrm>
              <a:off x="2919" y="3378"/>
              <a:ext cx="5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4 h 12"/>
                <a:gd name="T4" fmla="*/ 5 w 12"/>
                <a:gd name="T5" fmla="*/ 5 h 12"/>
                <a:gd name="T6" fmla="*/ 5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0" name="Freeform 35"/>
            <p:cNvSpPr>
              <a:spLocks/>
            </p:cNvSpPr>
            <p:nvPr/>
          </p:nvSpPr>
          <p:spPr bwMode="auto">
            <a:xfrm>
              <a:off x="2929" y="3379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1" name="Freeform 36"/>
            <p:cNvSpPr>
              <a:spLocks/>
            </p:cNvSpPr>
            <p:nvPr/>
          </p:nvSpPr>
          <p:spPr bwMode="auto">
            <a:xfrm>
              <a:off x="2939" y="3380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5 h 12"/>
                <a:gd name="T4" fmla="*/ 5 w 11"/>
                <a:gd name="T5" fmla="*/ 6 h 12"/>
                <a:gd name="T6" fmla="*/ 6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2" name="Freeform 37"/>
            <p:cNvSpPr>
              <a:spLocks/>
            </p:cNvSpPr>
            <p:nvPr/>
          </p:nvSpPr>
          <p:spPr bwMode="auto">
            <a:xfrm>
              <a:off x="2949" y="3381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3" name="Freeform 38"/>
            <p:cNvSpPr>
              <a:spLocks/>
            </p:cNvSpPr>
            <p:nvPr/>
          </p:nvSpPr>
          <p:spPr bwMode="auto">
            <a:xfrm>
              <a:off x="2959" y="3383"/>
              <a:ext cx="6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4 h 12"/>
                <a:gd name="T4" fmla="*/ 5 w 12"/>
                <a:gd name="T5" fmla="*/ 5 h 12"/>
                <a:gd name="T6" fmla="*/ 6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4" name="Freeform 39"/>
            <p:cNvSpPr>
              <a:spLocks/>
            </p:cNvSpPr>
            <p:nvPr/>
          </p:nvSpPr>
          <p:spPr bwMode="auto">
            <a:xfrm>
              <a:off x="2969" y="338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5" name="Freeform 40"/>
            <p:cNvSpPr>
              <a:spLocks/>
            </p:cNvSpPr>
            <p:nvPr/>
          </p:nvSpPr>
          <p:spPr bwMode="auto">
            <a:xfrm>
              <a:off x="2979" y="3385"/>
              <a:ext cx="5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6 h 12"/>
                <a:gd name="T4" fmla="*/ 4 w 12"/>
                <a:gd name="T5" fmla="*/ 6 h 12"/>
                <a:gd name="T6" fmla="*/ 5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6" name="Freeform 41"/>
            <p:cNvSpPr>
              <a:spLocks/>
            </p:cNvSpPr>
            <p:nvPr/>
          </p:nvSpPr>
          <p:spPr bwMode="auto">
            <a:xfrm>
              <a:off x="2989" y="3386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7" name="Freeform 42"/>
            <p:cNvSpPr>
              <a:spLocks/>
            </p:cNvSpPr>
            <p:nvPr/>
          </p:nvSpPr>
          <p:spPr bwMode="auto">
            <a:xfrm>
              <a:off x="2999" y="3388"/>
              <a:ext cx="5" cy="5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5 h 12"/>
                <a:gd name="T4" fmla="*/ 5 w 11"/>
                <a:gd name="T5" fmla="*/ 5 h 12"/>
                <a:gd name="T6" fmla="*/ 5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8" name="Freeform 43"/>
            <p:cNvSpPr>
              <a:spLocks/>
            </p:cNvSpPr>
            <p:nvPr/>
          </p:nvSpPr>
          <p:spPr bwMode="auto">
            <a:xfrm>
              <a:off x="3009" y="3389"/>
              <a:ext cx="6" cy="6"/>
            </a:xfrm>
            <a:custGeom>
              <a:avLst/>
              <a:gdLst>
                <a:gd name="T0" fmla="*/ 1 w 11"/>
                <a:gd name="T1" fmla="*/ 0 h 13"/>
                <a:gd name="T2" fmla="*/ 0 w 11"/>
                <a:gd name="T3" fmla="*/ 5 h 13"/>
                <a:gd name="T4" fmla="*/ 5 w 11"/>
                <a:gd name="T5" fmla="*/ 6 h 13"/>
                <a:gd name="T6" fmla="*/ 6 w 11"/>
                <a:gd name="T7" fmla="*/ 1 h 13"/>
                <a:gd name="T8" fmla="*/ 1 w 11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3"/>
                <a:gd name="T17" fmla="*/ 11 w 11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3">
                  <a:moveTo>
                    <a:pt x="1" y="0"/>
                  </a:moveTo>
                  <a:lnTo>
                    <a:pt x="0" y="10"/>
                  </a:lnTo>
                  <a:lnTo>
                    <a:pt x="10" y="13"/>
                  </a:lnTo>
                  <a:lnTo>
                    <a:pt x="11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69" name="Freeform 44"/>
            <p:cNvSpPr>
              <a:spLocks/>
            </p:cNvSpPr>
            <p:nvPr/>
          </p:nvSpPr>
          <p:spPr bwMode="auto">
            <a:xfrm>
              <a:off x="3019" y="3391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0" name="Freeform 45"/>
            <p:cNvSpPr>
              <a:spLocks/>
            </p:cNvSpPr>
            <p:nvPr/>
          </p:nvSpPr>
          <p:spPr bwMode="auto">
            <a:xfrm>
              <a:off x="3029" y="3392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5 h 12"/>
                <a:gd name="T4" fmla="*/ 5 w 12"/>
                <a:gd name="T5" fmla="*/ 6 h 12"/>
                <a:gd name="T6" fmla="*/ 6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1" name="Freeform 46"/>
            <p:cNvSpPr>
              <a:spLocks/>
            </p:cNvSpPr>
            <p:nvPr/>
          </p:nvSpPr>
          <p:spPr bwMode="auto">
            <a:xfrm>
              <a:off x="3039" y="3393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2" name="Freeform 47"/>
            <p:cNvSpPr>
              <a:spLocks/>
            </p:cNvSpPr>
            <p:nvPr/>
          </p:nvSpPr>
          <p:spPr bwMode="auto">
            <a:xfrm>
              <a:off x="3049" y="3395"/>
              <a:ext cx="5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4 h 12"/>
                <a:gd name="T4" fmla="*/ 4 w 12"/>
                <a:gd name="T5" fmla="*/ 5 h 12"/>
                <a:gd name="T6" fmla="*/ 5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3" name="Freeform 48"/>
            <p:cNvSpPr>
              <a:spLocks/>
            </p:cNvSpPr>
            <p:nvPr/>
          </p:nvSpPr>
          <p:spPr bwMode="auto">
            <a:xfrm>
              <a:off x="3059" y="3396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4" name="Freeform 49"/>
            <p:cNvSpPr>
              <a:spLocks/>
            </p:cNvSpPr>
            <p:nvPr/>
          </p:nvSpPr>
          <p:spPr bwMode="auto">
            <a:xfrm>
              <a:off x="3069" y="3397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5 h 12"/>
                <a:gd name="T4" fmla="*/ 5 w 11"/>
                <a:gd name="T5" fmla="*/ 6 h 12"/>
                <a:gd name="T6" fmla="*/ 5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5" name="Freeform 50"/>
            <p:cNvSpPr>
              <a:spLocks/>
            </p:cNvSpPr>
            <p:nvPr/>
          </p:nvSpPr>
          <p:spPr bwMode="auto">
            <a:xfrm>
              <a:off x="3079" y="3398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6" name="Freeform 51"/>
            <p:cNvSpPr>
              <a:spLocks/>
            </p:cNvSpPr>
            <p:nvPr/>
          </p:nvSpPr>
          <p:spPr bwMode="auto">
            <a:xfrm>
              <a:off x="3089" y="3400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4 h 12"/>
                <a:gd name="T4" fmla="*/ 5 w 11"/>
                <a:gd name="T5" fmla="*/ 5 h 12"/>
                <a:gd name="T6" fmla="*/ 6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7" name="Freeform 52"/>
            <p:cNvSpPr>
              <a:spLocks/>
            </p:cNvSpPr>
            <p:nvPr/>
          </p:nvSpPr>
          <p:spPr bwMode="auto">
            <a:xfrm>
              <a:off x="3099" y="3401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6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8" name="Freeform 53"/>
            <p:cNvSpPr>
              <a:spLocks/>
            </p:cNvSpPr>
            <p:nvPr/>
          </p:nvSpPr>
          <p:spPr bwMode="auto">
            <a:xfrm>
              <a:off x="3109" y="3403"/>
              <a:ext cx="5" cy="6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5 h 11"/>
                <a:gd name="T4" fmla="*/ 5 w 10"/>
                <a:gd name="T5" fmla="*/ 6 h 11"/>
                <a:gd name="T6" fmla="*/ 5 w 10"/>
                <a:gd name="T7" fmla="*/ 1 h 11"/>
                <a:gd name="T8" fmla="*/ 1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2" y="0"/>
                  </a:moveTo>
                  <a:lnTo>
                    <a:pt x="0" y="10"/>
                  </a:lnTo>
                  <a:lnTo>
                    <a:pt x="9" y="11"/>
                  </a:lnTo>
                  <a:lnTo>
                    <a:pt x="1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79" name="Freeform 54"/>
            <p:cNvSpPr>
              <a:spLocks/>
            </p:cNvSpPr>
            <p:nvPr/>
          </p:nvSpPr>
          <p:spPr bwMode="auto">
            <a:xfrm>
              <a:off x="3119" y="3404"/>
              <a:ext cx="5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5 h 12"/>
                <a:gd name="T4" fmla="*/ 4 w 12"/>
                <a:gd name="T5" fmla="*/ 6 h 12"/>
                <a:gd name="T6" fmla="*/ 5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0" name="Freeform 55"/>
            <p:cNvSpPr>
              <a:spLocks/>
            </p:cNvSpPr>
            <p:nvPr/>
          </p:nvSpPr>
          <p:spPr bwMode="auto">
            <a:xfrm>
              <a:off x="3129" y="3405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1" name="Freeform 56"/>
            <p:cNvSpPr>
              <a:spLocks/>
            </p:cNvSpPr>
            <p:nvPr/>
          </p:nvSpPr>
          <p:spPr bwMode="auto">
            <a:xfrm>
              <a:off x="3139" y="3407"/>
              <a:ext cx="5" cy="5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4 h 12"/>
                <a:gd name="T4" fmla="*/ 5 w 11"/>
                <a:gd name="T5" fmla="*/ 5 h 12"/>
                <a:gd name="T6" fmla="*/ 5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2" name="Freeform 57"/>
            <p:cNvSpPr>
              <a:spLocks/>
            </p:cNvSpPr>
            <p:nvPr/>
          </p:nvSpPr>
          <p:spPr bwMode="auto">
            <a:xfrm>
              <a:off x="3149" y="3408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3" name="Freeform 58"/>
            <p:cNvSpPr>
              <a:spLocks/>
            </p:cNvSpPr>
            <p:nvPr/>
          </p:nvSpPr>
          <p:spPr bwMode="auto">
            <a:xfrm>
              <a:off x="3159" y="3409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5 h 12"/>
                <a:gd name="T4" fmla="*/ 5 w 11"/>
                <a:gd name="T5" fmla="*/ 6 h 12"/>
                <a:gd name="T6" fmla="*/ 6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4" name="Freeform 59"/>
            <p:cNvSpPr>
              <a:spLocks/>
            </p:cNvSpPr>
            <p:nvPr/>
          </p:nvSpPr>
          <p:spPr bwMode="auto">
            <a:xfrm>
              <a:off x="3169" y="3410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6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5" name="Freeform 60"/>
            <p:cNvSpPr>
              <a:spLocks/>
            </p:cNvSpPr>
            <p:nvPr/>
          </p:nvSpPr>
          <p:spPr bwMode="auto">
            <a:xfrm>
              <a:off x="3179" y="3412"/>
              <a:ext cx="5" cy="5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4 h 12"/>
                <a:gd name="T4" fmla="*/ 5 w 10"/>
                <a:gd name="T5" fmla="*/ 5 h 12"/>
                <a:gd name="T6" fmla="*/ 5 w 10"/>
                <a:gd name="T7" fmla="*/ 1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2" y="0"/>
                  </a:moveTo>
                  <a:lnTo>
                    <a:pt x="0" y="10"/>
                  </a:lnTo>
                  <a:lnTo>
                    <a:pt x="9" y="12"/>
                  </a:lnTo>
                  <a:lnTo>
                    <a:pt x="1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6" name="Freeform 61"/>
            <p:cNvSpPr>
              <a:spLocks/>
            </p:cNvSpPr>
            <p:nvPr/>
          </p:nvSpPr>
          <p:spPr bwMode="auto">
            <a:xfrm>
              <a:off x="3189" y="3413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4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7" name="Freeform 62"/>
            <p:cNvSpPr>
              <a:spLocks/>
            </p:cNvSpPr>
            <p:nvPr/>
          </p:nvSpPr>
          <p:spPr bwMode="auto">
            <a:xfrm>
              <a:off x="3199" y="3414"/>
              <a:ext cx="5" cy="7"/>
            </a:xfrm>
            <a:custGeom>
              <a:avLst/>
              <a:gdLst>
                <a:gd name="T0" fmla="*/ 1 w 12"/>
                <a:gd name="T1" fmla="*/ 0 h 13"/>
                <a:gd name="T2" fmla="*/ 0 w 12"/>
                <a:gd name="T3" fmla="*/ 5 h 13"/>
                <a:gd name="T4" fmla="*/ 5 w 12"/>
                <a:gd name="T5" fmla="*/ 7 h 13"/>
                <a:gd name="T6" fmla="*/ 5 w 12"/>
                <a:gd name="T7" fmla="*/ 2 h 13"/>
                <a:gd name="T8" fmla="*/ 1 w 12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3"/>
                <a:gd name="T17" fmla="*/ 12 w 12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3">
                  <a:moveTo>
                    <a:pt x="2" y="0"/>
                  </a:moveTo>
                  <a:lnTo>
                    <a:pt x="0" y="10"/>
                  </a:lnTo>
                  <a:lnTo>
                    <a:pt x="11" y="13"/>
                  </a:lnTo>
                  <a:lnTo>
                    <a:pt x="1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8" name="Freeform 63"/>
            <p:cNvSpPr>
              <a:spLocks/>
            </p:cNvSpPr>
            <p:nvPr/>
          </p:nvSpPr>
          <p:spPr bwMode="auto">
            <a:xfrm>
              <a:off x="3209" y="3416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5 h 12"/>
                <a:gd name="T4" fmla="*/ 5 w 11"/>
                <a:gd name="T5" fmla="*/ 6 h 12"/>
                <a:gd name="T6" fmla="*/ 5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89" name="Freeform 64"/>
            <p:cNvSpPr>
              <a:spLocks/>
            </p:cNvSpPr>
            <p:nvPr/>
          </p:nvSpPr>
          <p:spPr bwMode="auto">
            <a:xfrm>
              <a:off x="3219" y="3417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0" name="Freeform 65"/>
            <p:cNvSpPr>
              <a:spLocks/>
            </p:cNvSpPr>
            <p:nvPr/>
          </p:nvSpPr>
          <p:spPr bwMode="auto">
            <a:xfrm>
              <a:off x="3229" y="3419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4 h 12"/>
                <a:gd name="T4" fmla="*/ 5 w 11"/>
                <a:gd name="T5" fmla="*/ 5 h 12"/>
                <a:gd name="T6" fmla="*/ 6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1" name="Freeform 66"/>
            <p:cNvSpPr>
              <a:spLocks/>
            </p:cNvSpPr>
            <p:nvPr/>
          </p:nvSpPr>
          <p:spPr bwMode="auto">
            <a:xfrm>
              <a:off x="3239" y="3420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6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2" name="Freeform 67"/>
            <p:cNvSpPr>
              <a:spLocks/>
            </p:cNvSpPr>
            <p:nvPr/>
          </p:nvSpPr>
          <p:spPr bwMode="auto">
            <a:xfrm>
              <a:off x="3249" y="3421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5 h 12"/>
                <a:gd name="T4" fmla="*/ 5 w 12"/>
                <a:gd name="T5" fmla="*/ 6 h 12"/>
                <a:gd name="T6" fmla="*/ 6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3" name="Freeform 68"/>
            <p:cNvSpPr>
              <a:spLocks/>
            </p:cNvSpPr>
            <p:nvPr/>
          </p:nvSpPr>
          <p:spPr bwMode="auto">
            <a:xfrm>
              <a:off x="3259" y="3422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4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4" name="Freeform 69"/>
            <p:cNvSpPr>
              <a:spLocks/>
            </p:cNvSpPr>
            <p:nvPr/>
          </p:nvSpPr>
          <p:spPr bwMode="auto">
            <a:xfrm>
              <a:off x="3269" y="3424"/>
              <a:ext cx="5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4 h 12"/>
                <a:gd name="T4" fmla="*/ 5 w 12"/>
                <a:gd name="T5" fmla="*/ 5 h 12"/>
                <a:gd name="T6" fmla="*/ 5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5" name="Freeform 70"/>
            <p:cNvSpPr>
              <a:spLocks/>
            </p:cNvSpPr>
            <p:nvPr/>
          </p:nvSpPr>
          <p:spPr bwMode="auto">
            <a:xfrm>
              <a:off x="3279" y="3425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6" name="Freeform 71"/>
            <p:cNvSpPr>
              <a:spLocks/>
            </p:cNvSpPr>
            <p:nvPr/>
          </p:nvSpPr>
          <p:spPr bwMode="auto">
            <a:xfrm>
              <a:off x="3289" y="3426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5 h 12"/>
                <a:gd name="T4" fmla="*/ 5 w 11"/>
                <a:gd name="T5" fmla="*/ 6 h 12"/>
                <a:gd name="T6" fmla="*/ 6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7" name="Freeform 72"/>
            <p:cNvSpPr>
              <a:spLocks/>
            </p:cNvSpPr>
            <p:nvPr/>
          </p:nvSpPr>
          <p:spPr bwMode="auto">
            <a:xfrm>
              <a:off x="3299" y="3428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8" name="Freeform 73"/>
            <p:cNvSpPr>
              <a:spLocks/>
            </p:cNvSpPr>
            <p:nvPr/>
          </p:nvSpPr>
          <p:spPr bwMode="auto">
            <a:xfrm>
              <a:off x="3309" y="3429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6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99" name="Freeform 74"/>
            <p:cNvSpPr>
              <a:spLocks/>
            </p:cNvSpPr>
            <p:nvPr/>
          </p:nvSpPr>
          <p:spPr bwMode="auto">
            <a:xfrm>
              <a:off x="3319" y="3431"/>
              <a:ext cx="6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4 h 12"/>
                <a:gd name="T4" fmla="*/ 5 w 12"/>
                <a:gd name="T5" fmla="*/ 5 h 12"/>
                <a:gd name="T6" fmla="*/ 6 w 12"/>
                <a:gd name="T7" fmla="*/ 0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0" name="Freeform 75"/>
            <p:cNvSpPr>
              <a:spLocks/>
            </p:cNvSpPr>
            <p:nvPr/>
          </p:nvSpPr>
          <p:spPr bwMode="auto">
            <a:xfrm>
              <a:off x="3329" y="3432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4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1" name="Freeform 76"/>
            <p:cNvSpPr>
              <a:spLocks/>
            </p:cNvSpPr>
            <p:nvPr/>
          </p:nvSpPr>
          <p:spPr bwMode="auto">
            <a:xfrm>
              <a:off x="3339" y="3433"/>
              <a:ext cx="5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5 h 12"/>
                <a:gd name="T4" fmla="*/ 5 w 12"/>
                <a:gd name="T5" fmla="*/ 6 h 12"/>
                <a:gd name="T6" fmla="*/ 5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2" name="Freeform 77"/>
            <p:cNvSpPr>
              <a:spLocks/>
            </p:cNvSpPr>
            <p:nvPr/>
          </p:nvSpPr>
          <p:spPr bwMode="auto">
            <a:xfrm>
              <a:off x="3349" y="343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3" name="Freeform 78"/>
            <p:cNvSpPr>
              <a:spLocks/>
            </p:cNvSpPr>
            <p:nvPr/>
          </p:nvSpPr>
          <p:spPr bwMode="auto">
            <a:xfrm>
              <a:off x="3359" y="3436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4 h 12"/>
                <a:gd name="T4" fmla="*/ 5 w 11"/>
                <a:gd name="T5" fmla="*/ 5 h 12"/>
                <a:gd name="T6" fmla="*/ 6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4" name="Freeform 79"/>
            <p:cNvSpPr>
              <a:spLocks/>
            </p:cNvSpPr>
            <p:nvPr/>
          </p:nvSpPr>
          <p:spPr bwMode="auto">
            <a:xfrm>
              <a:off x="3369" y="3437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5" name="Freeform 80"/>
            <p:cNvSpPr>
              <a:spLocks/>
            </p:cNvSpPr>
            <p:nvPr/>
          </p:nvSpPr>
          <p:spPr bwMode="auto">
            <a:xfrm>
              <a:off x="3379" y="3438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5 h 12"/>
                <a:gd name="T4" fmla="*/ 5 w 12"/>
                <a:gd name="T5" fmla="*/ 6 h 12"/>
                <a:gd name="T6" fmla="*/ 6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6" name="Freeform 81"/>
            <p:cNvSpPr>
              <a:spLocks/>
            </p:cNvSpPr>
            <p:nvPr/>
          </p:nvSpPr>
          <p:spPr bwMode="auto">
            <a:xfrm>
              <a:off x="3389" y="3439"/>
              <a:ext cx="6" cy="7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6 h 12"/>
                <a:gd name="T4" fmla="*/ 5 w 12"/>
                <a:gd name="T5" fmla="*/ 7 h 12"/>
                <a:gd name="T6" fmla="*/ 6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7" name="Freeform 82"/>
            <p:cNvSpPr>
              <a:spLocks/>
            </p:cNvSpPr>
            <p:nvPr/>
          </p:nvSpPr>
          <p:spPr bwMode="auto">
            <a:xfrm>
              <a:off x="3399" y="3441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4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8" name="Freeform 83"/>
            <p:cNvSpPr>
              <a:spLocks/>
            </p:cNvSpPr>
            <p:nvPr/>
          </p:nvSpPr>
          <p:spPr bwMode="auto">
            <a:xfrm>
              <a:off x="3409" y="3443"/>
              <a:ext cx="5" cy="5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5 h 11"/>
                <a:gd name="T6" fmla="*/ 5 w 12"/>
                <a:gd name="T7" fmla="*/ 0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9" name="Freeform 84"/>
            <p:cNvSpPr>
              <a:spLocks/>
            </p:cNvSpPr>
            <p:nvPr/>
          </p:nvSpPr>
          <p:spPr bwMode="auto">
            <a:xfrm>
              <a:off x="3419" y="344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0" name="Freeform 85"/>
            <p:cNvSpPr>
              <a:spLocks/>
            </p:cNvSpPr>
            <p:nvPr/>
          </p:nvSpPr>
          <p:spPr bwMode="auto">
            <a:xfrm>
              <a:off x="3429" y="3445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5 h 12"/>
                <a:gd name="T4" fmla="*/ 5 w 11"/>
                <a:gd name="T5" fmla="*/ 6 h 12"/>
                <a:gd name="T6" fmla="*/ 6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1" name="Freeform 86"/>
            <p:cNvSpPr>
              <a:spLocks/>
            </p:cNvSpPr>
            <p:nvPr/>
          </p:nvSpPr>
          <p:spPr bwMode="auto">
            <a:xfrm>
              <a:off x="3439" y="3446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2" name="Freeform 87"/>
            <p:cNvSpPr>
              <a:spLocks/>
            </p:cNvSpPr>
            <p:nvPr/>
          </p:nvSpPr>
          <p:spPr bwMode="auto">
            <a:xfrm>
              <a:off x="3449" y="3448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4 h 12"/>
                <a:gd name="T4" fmla="*/ 5 w 11"/>
                <a:gd name="T5" fmla="*/ 5 h 12"/>
                <a:gd name="T6" fmla="*/ 6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3" name="Freeform 88"/>
            <p:cNvSpPr>
              <a:spLocks/>
            </p:cNvSpPr>
            <p:nvPr/>
          </p:nvSpPr>
          <p:spPr bwMode="auto">
            <a:xfrm>
              <a:off x="3459" y="3449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6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4" name="Freeform 89"/>
            <p:cNvSpPr>
              <a:spLocks/>
            </p:cNvSpPr>
            <p:nvPr/>
          </p:nvSpPr>
          <p:spPr bwMode="auto">
            <a:xfrm>
              <a:off x="3469" y="3450"/>
              <a:ext cx="5" cy="6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5 h 12"/>
                <a:gd name="T4" fmla="*/ 4 w 10"/>
                <a:gd name="T5" fmla="*/ 6 h 12"/>
                <a:gd name="T6" fmla="*/ 5 w 10"/>
                <a:gd name="T7" fmla="*/ 1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lnTo>
                    <a:pt x="0" y="10"/>
                  </a:lnTo>
                  <a:lnTo>
                    <a:pt x="8" y="12"/>
                  </a:lnTo>
                  <a:lnTo>
                    <a:pt x="1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5" name="Freeform 90"/>
            <p:cNvSpPr>
              <a:spLocks/>
            </p:cNvSpPr>
            <p:nvPr/>
          </p:nvSpPr>
          <p:spPr bwMode="auto">
            <a:xfrm>
              <a:off x="3479" y="3451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6" name="Freeform 91"/>
            <p:cNvSpPr>
              <a:spLocks/>
            </p:cNvSpPr>
            <p:nvPr/>
          </p:nvSpPr>
          <p:spPr bwMode="auto">
            <a:xfrm>
              <a:off x="3489" y="3453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5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7" name="Freeform 92"/>
            <p:cNvSpPr>
              <a:spLocks/>
            </p:cNvSpPr>
            <p:nvPr/>
          </p:nvSpPr>
          <p:spPr bwMode="auto">
            <a:xfrm>
              <a:off x="3499" y="3455"/>
              <a:ext cx="6" cy="5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5 h 11"/>
                <a:gd name="T6" fmla="*/ 6 w 11"/>
                <a:gd name="T7" fmla="*/ 0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8" name="Freeform 93"/>
            <p:cNvSpPr>
              <a:spLocks/>
            </p:cNvSpPr>
            <p:nvPr/>
          </p:nvSpPr>
          <p:spPr bwMode="auto">
            <a:xfrm>
              <a:off x="3509" y="3456"/>
              <a:ext cx="6" cy="5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5 h 11"/>
                <a:gd name="T6" fmla="*/ 6 w 11"/>
                <a:gd name="T7" fmla="*/ 0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19" name="Freeform 94"/>
            <p:cNvSpPr>
              <a:spLocks/>
            </p:cNvSpPr>
            <p:nvPr/>
          </p:nvSpPr>
          <p:spPr bwMode="auto">
            <a:xfrm>
              <a:off x="3519" y="3457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20" name="Freeform 95"/>
            <p:cNvSpPr>
              <a:spLocks/>
            </p:cNvSpPr>
            <p:nvPr/>
          </p:nvSpPr>
          <p:spPr bwMode="auto">
            <a:xfrm>
              <a:off x="3529" y="3458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6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21" name="Freeform 96"/>
            <p:cNvSpPr>
              <a:spLocks/>
            </p:cNvSpPr>
            <p:nvPr/>
          </p:nvSpPr>
          <p:spPr bwMode="auto">
            <a:xfrm>
              <a:off x="3539" y="3460"/>
              <a:ext cx="5" cy="5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4 h 12"/>
                <a:gd name="T4" fmla="*/ 4 w 10"/>
                <a:gd name="T5" fmla="*/ 5 h 12"/>
                <a:gd name="T6" fmla="*/ 5 w 10"/>
                <a:gd name="T7" fmla="*/ 0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lnTo>
                    <a:pt x="0" y="10"/>
                  </a:lnTo>
                  <a:lnTo>
                    <a:pt x="8" y="12"/>
                  </a:lnTo>
                  <a:lnTo>
                    <a:pt x="1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22" name="Freeform 97"/>
            <p:cNvSpPr>
              <a:spLocks/>
            </p:cNvSpPr>
            <p:nvPr/>
          </p:nvSpPr>
          <p:spPr bwMode="auto">
            <a:xfrm>
              <a:off x="3549" y="3461"/>
              <a:ext cx="5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5 h 11"/>
                <a:gd name="T4" fmla="*/ 5 w 12"/>
                <a:gd name="T5" fmla="*/ 6 h 11"/>
                <a:gd name="T6" fmla="*/ 5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23" name="Freeform 98"/>
            <p:cNvSpPr>
              <a:spLocks/>
            </p:cNvSpPr>
            <p:nvPr/>
          </p:nvSpPr>
          <p:spPr bwMode="auto">
            <a:xfrm>
              <a:off x="3559" y="3462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5 h 12"/>
                <a:gd name="T4" fmla="*/ 5 w 11"/>
                <a:gd name="T5" fmla="*/ 6 h 12"/>
                <a:gd name="T6" fmla="*/ 5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24" name="Freeform 99"/>
            <p:cNvSpPr>
              <a:spLocks/>
            </p:cNvSpPr>
            <p:nvPr/>
          </p:nvSpPr>
          <p:spPr bwMode="auto">
            <a:xfrm>
              <a:off x="3569" y="3463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5 h 11"/>
                <a:gd name="T4" fmla="*/ 5 w 11"/>
                <a:gd name="T5" fmla="*/ 6 h 11"/>
                <a:gd name="T6" fmla="*/ 6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36" name="Group 100"/>
          <p:cNvGrpSpPr>
            <a:grpSpLocks/>
          </p:cNvGrpSpPr>
          <p:nvPr/>
        </p:nvGrpSpPr>
        <p:grpSpPr bwMode="auto">
          <a:xfrm>
            <a:off x="3244850" y="3868738"/>
            <a:ext cx="123825" cy="119062"/>
            <a:chOff x="3182" y="3263"/>
            <a:chExt cx="53" cy="52"/>
          </a:xfrm>
        </p:grpSpPr>
        <p:sp>
          <p:nvSpPr>
            <p:cNvPr id="48610" name="Oval 101"/>
            <p:cNvSpPr>
              <a:spLocks noChangeArrowheads="1"/>
            </p:cNvSpPr>
            <p:nvPr/>
          </p:nvSpPr>
          <p:spPr bwMode="auto">
            <a:xfrm>
              <a:off x="3182" y="3263"/>
              <a:ext cx="53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11" name="Oval 102"/>
            <p:cNvSpPr>
              <a:spLocks noChangeArrowheads="1"/>
            </p:cNvSpPr>
            <p:nvPr/>
          </p:nvSpPr>
          <p:spPr bwMode="auto">
            <a:xfrm>
              <a:off x="3182" y="3263"/>
              <a:ext cx="51" cy="50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12" name="Oval 103"/>
            <p:cNvSpPr>
              <a:spLocks noChangeArrowheads="1"/>
            </p:cNvSpPr>
            <p:nvPr/>
          </p:nvSpPr>
          <p:spPr bwMode="auto">
            <a:xfrm>
              <a:off x="3184" y="3264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13" name="Oval 104"/>
            <p:cNvSpPr>
              <a:spLocks noChangeArrowheads="1"/>
            </p:cNvSpPr>
            <p:nvPr/>
          </p:nvSpPr>
          <p:spPr bwMode="auto">
            <a:xfrm>
              <a:off x="3185" y="3265"/>
              <a:ext cx="46" cy="46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14" name="Oval 105"/>
            <p:cNvSpPr>
              <a:spLocks noChangeArrowheads="1"/>
            </p:cNvSpPr>
            <p:nvPr/>
          </p:nvSpPr>
          <p:spPr bwMode="auto">
            <a:xfrm>
              <a:off x="3185" y="3266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15" name="Oval 106"/>
            <p:cNvSpPr>
              <a:spLocks noChangeArrowheads="1"/>
            </p:cNvSpPr>
            <p:nvPr/>
          </p:nvSpPr>
          <p:spPr bwMode="auto">
            <a:xfrm>
              <a:off x="3187" y="3267"/>
              <a:ext cx="42" cy="42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16" name="Oval 107"/>
            <p:cNvSpPr>
              <a:spLocks noChangeArrowheads="1"/>
            </p:cNvSpPr>
            <p:nvPr/>
          </p:nvSpPr>
          <p:spPr bwMode="auto">
            <a:xfrm>
              <a:off x="3188" y="3269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17" name="Oval 108"/>
            <p:cNvSpPr>
              <a:spLocks noChangeArrowheads="1"/>
            </p:cNvSpPr>
            <p:nvPr/>
          </p:nvSpPr>
          <p:spPr bwMode="auto">
            <a:xfrm>
              <a:off x="3189" y="3269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18" name="Oval 109"/>
            <p:cNvSpPr>
              <a:spLocks noChangeArrowheads="1"/>
            </p:cNvSpPr>
            <p:nvPr/>
          </p:nvSpPr>
          <p:spPr bwMode="auto">
            <a:xfrm>
              <a:off x="3190" y="3270"/>
              <a:ext cx="36" cy="36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19" name="Oval 110"/>
            <p:cNvSpPr>
              <a:spLocks noChangeArrowheads="1"/>
            </p:cNvSpPr>
            <p:nvPr/>
          </p:nvSpPr>
          <p:spPr bwMode="auto">
            <a:xfrm>
              <a:off x="3191" y="3272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0" name="Oval 111"/>
            <p:cNvSpPr>
              <a:spLocks noChangeArrowheads="1"/>
            </p:cNvSpPr>
            <p:nvPr/>
          </p:nvSpPr>
          <p:spPr bwMode="auto">
            <a:xfrm>
              <a:off x="3192" y="3273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1" name="Oval 112"/>
            <p:cNvSpPr>
              <a:spLocks noChangeArrowheads="1"/>
            </p:cNvSpPr>
            <p:nvPr/>
          </p:nvSpPr>
          <p:spPr bwMode="auto">
            <a:xfrm>
              <a:off x="3194" y="3274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2" name="Oval 113"/>
            <p:cNvSpPr>
              <a:spLocks noChangeArrowheads="1"/>
            </p:cNvSpPr>
            <p:nvPr/>
          </p:nvSpPr>
          <p:spPr bwMode="auto">
            <a:xfrm>
              <a:off x="3194" y="3275"/>
              <a:ext cx="27" cy="26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3" name="Oval 114"/>
            <p:cNvSpPr>
              <a:spLocks noChangeArrowheads="1"/>
            </p:cNvSpPr>
            <p:nvPr/>
          </p:nvSpPr>
          <p:spPr bwMode="auto">
            <a:xfrm>
              <a:off x="3196" y="3276"/>
              <a:ext cx="25" cy="25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4" name="Oval 115"/>
            <p:cNvSpPr>
              <a:spLocks noChangeArrowheads="1"/>
            </p:cNvSpPr>
            <p:nvPr/>
          </p:nvSpPr>
          <p:spPr bwMode="auto">
            <a:xfrm>
              <a:off x="3197" y="3277"/>
              <a:ext cx="23" cy="22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5" name="Oval 116"/>
            <p:cNvSpPr>
              <a:spLocks noChangeArrowheads="1"/>
            </p:cNvSpPr>
            <p:nvPr/>
          </p:nvSpPr>
          <p:spPr bwMode="auto">
            <a:xfrm>
              <a:off x="3198" y="3278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6" name="Oval 117"/>
            <p:cNvSpPr>
              <a:spLocks noChangeArrowheads="1"/>
            </p:cNvSpPr>
            <p:nvPr/>
          </p:nvSpPr>
          <p:spPr bwMode="auto">
            <a:xfrm>
              <a:off x="3199" y="3279"/>
              <a:ext cx="19" cy="19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7" name="Oval 118"/>
            <p:cNvSpPr>
              <a:spLocks noChangeArrowheads="1"/>
            </p:cNvSpPr>
            <p:nvPr/>
          </p:nvSpPr>
          <p:spPr bwMode="auto">
            <a:xfrm>
              <a:off x="3200" y="3281"/>
              <a:ext cx="16" cy="15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8" name="Oval 119"/>
            <p:cNvSpPr>
              <a:spLocks noChangeArrowheads="1"/>
            </p:cNvSpPr>
            <p:nvPr/>
          </p:nvSpPr>
          <p:spPr bwMode="auto">
            <a:xfrm>
              <a:off x="3201" y="3281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29" name="Oval 120"/>
            <p:cNvSpPr>
              <a:spLocks noChangeArrowheads="1"/>
            </p:cNvSpPr>
            <p:nvPr/>
          </p:nvSpPr>
          <p:spPr bwMode="auto">
            <a:xfrm>
              <a:off x="3203" y="3282"/>
              <a:ext cx="11" cy="12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30" name="Oval 121"/>
            <p:cNvSpPr>
              <a:spLocks noChangeArrowheads="1"/>
            </p:cNvSpPr>
            <p:nvPr/>
          </p:nvSpPr>
          <p:spPr bwMode="auto">
            <a:xfrm>
              <a:off x="3203" y="3284"/>
              <a:ext cx="10" cy="9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31" name="Oval 122"/>
            <p:cNvSpPr>
              <a:spLocks noChangeArrowheads="1"/>
            </p:cNvSpPr>
            <p:nvPr/>
          </p:nvSpPr>
          <p:spPr bwMode="auto">
            <a:xfrm>
              <a:off x="3204" y="3284"/>
              <a:ext cx="8" cy="8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32" name="Oval 123"/>
            <p:cNvSpPr>
              <a:spLocks noChangeArrowheads="1"/>
            </p:cNvSpPr>
            <p:nvPr/>
          </p:nvSpPr>
          <p:spPr bwMode="auto">
            <a:xfrm>
              <a:off x="3206" y="3286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33" name="Oval 124"/>
            <p:cNvSpPr>
              <a:spLocks noChangeArrowheads="1"/>
            </p:cNvSpPr>
            <p:nvPr/>
          </p:nvSpPr>
          <p:spPr bwMode="auto">
            <a:xfrm>
              <a:off x="3207" y="3287"/>
              <a:ext cx="2" cy="2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34" name="Oval 125"/>
            <p:cNvSpPr>
              <a:spLocks noChangeArrowheads="1"/>
            </p:cNvSpPr>
            <p:nvPr/>
          </p:nvSpPr>
          <p:spPr bwMode="auto">
            <a:xfrm>
              <a:off x="3208" y="3287"/>
              <a:ext cx="1" cy="2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37" name="Group 126"/>
          <p:cNvGrpSpPr>
            <a:grpSpLocks/>
          </p:cNvGrpSpPr>
          <p:nvPr/>
        </p:nvGrpSpPr>
        <p:grpSpPr bwMode="auto">
          <a:xfrm>
            <a:off x="3811588" y="4108450"/>
            <a:ext cx="119062" cy="117475"/>
            <a:chOff x="3429" y="3368"/>
            <a:chExt cx="52" cy="51"/>
          </a:xfrm>
        </p:grpSpPr>
        <p:sp>
          <p:nvSpPr>
            <p:cNvPr id="48585" name="Oval 127"/>
            <p:cNvSpPr>
              <a:spLocks noChangeArrowheads="1"/>
            </p:cNvSpPr>
            <p:nvPr/>
          </p:nvSpPr>
          <p:spPr bwMode="auto">
            <a:xfrm>
              <a:off x="3429" y="3368"/>
              <a:ext cx="52" cy="51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86" name="Oval 128"/>
            <p:cNvSpPr>
              <a:spLocks noChangeArrowheads="1"/>
            </p:cNvSpPr>
            <p:nvPr/>
          </p:nvSpPr>
          <p:spPr bwMode="auto">
            <a:xfrm>
              <a:off x="3429" y="3368"/>
              <a:ext cx="51" cy="50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87" name="Oval 129"/>
            <p:cNvSpPr>
              <a:spLocks noChangeArrowheads="1"/>
            </p:cNvSpPr>
            <p:nvPr/>
          </p:nvSpPr>
          <p:spPr bwMode="auto">
            <a:xfrm>
              <a:off x="3430" y="3369"/>
              <a:ext cx="49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88" name="Oval 130"/>
            <p:cNvSpPr>
              <a:spLocks noChangeArrowheads="1"/>
            </p:cNvSpPr>
            <p:nvPr/>
          </p:nvSpPr>
          <p:spPr bwMode="auto">
            <a:xfrm>
              <a:off x="3431" y="3370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89" name="Oval 131"/>
            <p:cNvSpPr>
              <a:spLocks noChangeArrowheads="1"/>
            </p:cNvSpPr>
            <p:nvPr/>
          </p:nvSpPr>
          <p:spPr bwMode="auto">
            <a:xfrm>
              <a:off x="3432" y="3371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0" name="Oval 132"/>
            <p:cNvSpPr>
              <a:spLocks noChangeArrowheads="1"/>
            </p:cNvSpPr>
            <p:nvPr/>
          </p:nvSpPr>
          <p:spPr bwMode="auto">
            <a:xfrm>
              <a:off x="3433" y="3372"/>
              <a:ext cx="43" cy="42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1" name="Oval 133"/>
            <p:cNvSpPr>
              <a:spLocks noChangeArrowheads="1"/>
            </p:cNvSpPr>
            <p:nvPr/>
          </p:nvSpPr>
          <p:spPr bwMode="auto">
            <a:xfrm>
              <a:off x="3435" y="3373"/>
              <a:ext cx="39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2" name="Oval 134"/>
            <p:cNvSpPr>
              <a:spLocks noChangeArrowheads="1"/>
            </p:cNvSpPr>
            <p:nvPr/>
          </p:nvSpPr>
          <p:spPr bwMode="auto">
            <a:xfrm>
              <a:off x="3436" y="3374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3" name="Oval 135"/>
            <p:cNvSpPr>
              <a:spLocks noChangeArrowheads="1"/>
            </p:cNvSpPr>
            <p:nvPr/>
          </p:nvSpPr>
          <p:spPr bwMode="auto">
            <a:xfrm>
              <a:off x="3436" y="3375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4" name="Oval 136"/>
            <p:cNvSpPr>
              <a:spLocks noChangeArrowheads="1"/>
            </p:cNvSpPr>
            <p:nvPr/>
          </p:nvSpPr>
          <p:spPr bwMode="auto">
            <a:xfrm>
              <a:off x="3438" y="3376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5" name="Oval 137"/>
            <p:cNvSpPr>
              <a:spLocks noChangeArrowheads="1"/>
            </p:cNvSpPr>
            <p:nvPr/>
          </p:nvSpPr>
          <p:spPr bwMode="auto">
            <a:xfrm>
              <a:off x="3439" y="3378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6" name="Oval 138"/>
            <p:cNvSpPr>
              <a:spLocks noChangeArrowheads="1"/>
            </p:cNvSpPr>
            <p:nvPr/>
          </p:nvSpPr>
          <p:spPr bwMode="auto">
            <a:xfrm>
              <a:off x="3440" y="3378"/>
              <a:ext cx="29" cy="29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7" name="Oval 139"/>
            <p:cNvSpPr>
              <a:spLocks noChangeArrowheads="1"/>
            </p:cNvSpPr>
            <p:nvPr/>
          </p:nvSpPr>
          <p:spPr bwMode="auto">
            <a:xfrm>
              <a:off x="3441" y="3380"/>
              <a:ext cx="27" cy="26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8" name="Oval 140"/>
            <p:cNvSpPr>
              <a:spLocks noChangeArrowheads="1"/>
            </p:cNvSpPr>
            <p:nvPr/>
          </p:nvSpPr>
          <p:spPr bwMode="auto">
            <a:xfrm>
              <a:off x="3442" y="3381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99" name="Oval 141"/>
            <p:cNvSpPr>
              <a:spLocks noChangeArrowheads="1"/>
            </p:cNvSpPr>
            <p:nvPr/>
          </p:nvSpPr>
          <p:spPr bwMode="auto">
            <a:xfrm>
              <a:off x="3443" y="3381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0" name="Oval 142"/>
            <p:cNvSpPr>
              <a:spLocks noChangeArrowheads="1"/>
            </p:cNvSpPr>
            <p:nvPr/>
          </p:nvSpPr>
          <p:spPr bwMode="auto">
            <a:xfrm>
              <a:off x="3445" y="3383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1" name="Oval 143"/>
            <p:cNvSpPr>
              <a:spLocks noChangeArrowheads="1"/>
            </p:cNvSpPr>
            <p:nvPr/>
          </p:nvSpPr>
          <p:spPr bwMode="auto">
            <a:xfrm>
              <a:off x="3445" y="3384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2" name="Oval 144"/>
            <p:cNvSpPr>
              <a:spLocks noChangeArrowheads="1"/>
            </p:cNvSpPr>
            <p:nvPr/>
          </p:nvSpPr>
          <p:spPr bwMode="auto">
            <a:xfrm>
              <a:off x="3447" y="3385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3" name="Oval 145"/>
            <p:cNvSpPr>
              <a:spLocks noChangeArrowheads="1"/>
            </p:cNvSpPr>
            <p:nvPr/>
          </p:nvSpPr>
          <p:spPr bwMode="auto">
            <a:xfrm>
              <a:off x="3448" y="3386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4" name="Oval 146"/>
            <p:cNvSpPr>
              <a:spLocks noChangeArrowheads="1"/>
            </p:cNvSpPr>
            <p:nvPr/>
          </p:nvSpPr>
          <p:spPr bwMode="auto">
            <a:xfrm>
              <a:off x="3449" y="3387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5" name="Oval 147"/>
            <p:cNvSpPr>
              <a:spLocks noChangeArrowheads="1"/>
            </p:cNvSpPr>
            <p:nvPr/>
          </p:nvSpPr>
          <p:spPr bwMode="auto">
            <a:xfrm>
              <a:off x="3450" y="3388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6" name="Oval 148"/>
            <p:cNvSpPr>
              <a:spLocks noChangeArrowheads="1"/>
            </p:cNvSpPr>
            <p:nvPr/>
          </p:nvSpPr>
          <p:spPr bwMode="auto">
            <a:xfrm>
              <a:off x="3451" y="3389"/>
              <a:ext cx="8" cy="8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7" name="Oval 149"/>
            <p:cNvSpPr>
              <a:spLocks noChangeArrowheads="1"/>
            </p:cNvSpPr>
            <p:nvPr/>
          </p:nvSpPr>
          <p:spPr bwMode="auto">
            <a:xfrm>
              <a:off x="3452" y="3390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8" name="Oval 150"/>
            <p:cNvSpPr>
              <a:spLocks noChangeArrowheads="1"/>
            </p:cNvSpPr>
            <p:nvPr/>
          </p:nvSpPr>
          <p:spPr bwMode="auto">
            <a:xfrm>
              <a:off x="3453" y="3392"/>
              <a:ext cx="3" cy="2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09" name="Oval 151"/>
            <p:cNvSpPr>
              <a:spLocks noChangeArrowheads="1"/>
            </p:cNvSpPr>
            <p:nvPr/>
          </p:nvSpPr>
          <p:spPr bwMode="auto">
            <a:xfrm>
              <a:off x="3454" y="3392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38" name="Group 152"/>
          <p:cNvGrpSpPr>
            <a:grpSpLocks/>
          </p:cNvGrpSpPr>
          <p:nvPr/>
        </p:nvGrpSpPr>
        <p:grpSpPr bwMode="auto">
          <a:xfrm>
            <a:off x="2436813" y="4586288"/>
            <a:ext cx="120650" cy="120650"/>
            <a:chOff x="2830" y="3576"/>
            <a:chExt cx="52" cy="52"/>
          </a:xfrm>
        </p:grpSpPr>
        <p:sp>
          <p:nvSpPr>
            <p:cNvPr id="48560" name="Oval 153"/>
            <p:cNvSpPr>
              <a:spLocks noChangeArrowheads="1"/>
            </p:cNvSpPr>
            <p:nvPr/>
          </p:nvSpPr>
          <p:spPr bwMode="auto">
            <a:xfrm>
              <a:off x="2830" y="3576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61" name="Oval 154"/>
            <p:cNvSpPr>
              <a:spLocks noChangeArrowheads="1"/>
            </p:cNvSpPr>
            <p:nvPr/>
          </p:nvSpPr>
          <p:spPr bwMode="auto">
            <a:xfrm>
              <a:off x="2830" y="3576"/>
              <a:ext cx="51" cy="51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62" name="Oval 155"/>
            <p:cNvSpPr>
              <a:spLocks noChangeArrowheads="1"/>
            </p:cNvSpPr>
            <p:nvPr/>
          </p:nvSpPr>
          <p:spPr bwMode="auto">
            <a:xfrm>
              <a:off x="2831" y="3577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63" name="Oval 156"/>
            <p:cNvSpPr>
              <a:spLocks noChangeArrowheads="1"/>
            </p:cNvSpPr>
            <p:nvPr/>
          </p:nvSpPr>
          <p:spPr bwMode="auto">
            <a:xfrm>
              <a:off x="2832" y="3579"/>
              <a:ext cx="46" cy="45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64" name="Oval 157"/>
            <p:cNvSpPr>
              <a:spLocks noChangeArrowheads="1"/>
            </p:cNvSpPr>
            <p:nvPr/>
          </p:nvSpPr>
          <p:spPr bwMode="auto">
            <a:xfrm>
              <a:off x="2833" y="3579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65" name="Oval 158"/>
            <p:cNvSpPr>
              <a:spLocks noChangeArrowheads="1"/>
            </p:cNvSpPr>
            <p:nvPr/>
          </p:nvSpPr>
          <p:spPr bwMode="auto">
            <a:xfrm>
              <a:off x="2834" y="3581"/>
              <a:ext cx="42" cy="41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66" name="Oval 159"/>
            <p:cNvSpPr>
              <a:spLocks noChangeArrowheads="1"/>
            </p:cNvSpPr>
            <p:nvPr/>
          </p:nvSpPr>
          <p:spPr bwMode="auto">
            <a:xfrm>
              <a:off x="2835" y="3582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67" name="Oval 160"/>
            <p:cNvSpPr>
              <a:spLocks noChangeArrowheads="1"/>
            </p:cNvSpPr>
            <p:nvPr/>
          </p:nvSpPr>
          <p:spPr bwMode="auto">
            <a:xfrm>
              <a:off x="2837" y="3583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68" name="Oval 161"/>
            <p:cNvSpPr>
              <a:spLocks noChangeArrowheads="1"/>
            </p:cNvSpPr>
            <p:nvPr/>
          </p:nvSpPr>
          <p:spPr bwMode="auto">
            <a:xfrm>
              <a:off x="2837" y="3584"/>
              <a:ext cx="36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69" name="Oval 162"/>
            <p:cNvSpPr>
              <a:spLocks noChangeArrowheads="1"/>
            </p:cNvSpPr>
            <p:nvPr/>
          </p:nvSpPr>
          <p:spPr bwMode="auto">
            <a:xfrm>
              <a:off x="2839" y="3585"/>
              <a:ext cx="33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0" name="Oval 163"/>
            <p:cNvSpPr>
              <a:spLocks noChangeArrowheads="1"/>
            </p:cNvSpPr>
            <p:nvPr/>
          </p:nvSpPr>
          <p:spPr bwMode="auto">
            <a:xfrm>
              <a:off x="2840" y="3586"/>
              <a:ext cx="31" cy="31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1" name="Oval 164"/>
            <p:cNvSpPr>
              <a:spLocks noChangeArrowheads="1"/>
            </p:cNvSpPr>
            <p:nvPr/>
          </p:nvSpPr>
          <p:spPr bwMode="auto">
            <a:xfrm>
              <a:off x="2841" y="3587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2" name="Oval 165"/>
            <p:cNvSpPr>
              <a:spLocks noChangeArrowheads="1"/>
            </p:cNvSpPr>
            <p:nvPr/>
          </p:nvSpPr>
          <p:spPr bwMode="auto">
            <a:xfrm>
              <a:off x="2842" y="3588"/>
              <a:ext cx="27" cy="27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3" name="Oval 166"/>
            <p:cNvSpPr>
              <a:spLocks noChangeArrowheads="1"/>
            </p:cNvSpPr>
            <p:nvPr/>
          </p:nvSpPr>
          <p:spPr bwMode="auto">
            <a:xfrm>
              <a:off x="2843" y="3589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4" name="Oval 167"/>
            <p:cNvSpPr>
              <a:spLocks noChangeArrowheads="1"/>
            </p:cNvSpPr>
            <p:nvPr/>
          </p:nvSpPr>
          <p:spPr bwMode="auto">
            <a:xfrm>
              <a:off x="2844" y="3590"/>
              <a:ext cx="23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5" name="Oval 168"/>
            <p:cNvSpPr>
              <a:spLocks noChangeArrowheads="1"/>
            </p:cNvSpPr>
            <p:nvPr/>
          </p:nvSpPr>
          <p:spPr bwMode="auto">
            <a:xfrm>
              <a:off x="2846" y="3591"/>
              <a:ext cx="20" cy="21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6" name="Oval 169"/>
            <p:cNvSpPr>
              <a:spLocks noChangeArrowheads="1"/>
            </p:cNvSpPr>
            <p:nvPr/>
          </p:nvSpPr>
          <p:spPr bwMode="auto">
            <a:xfrm>
              <a:off x="2846" y="3593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7" name="Oval 170"/>
            <p:cNvSpPr>
              <a:spLocks noChangeArrowheads="1"/>
            </p:cNvSpPr>
            <p:nvPr/>
          </p:nvSpPr>
          <p:spPr bwMode="auto">
            <a:xfrm>
              <a:off x="2847" y="3594"/>
              <a:ext cx="17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8" name="Oval 171"/>
            <p:cNvSpPr>
              <a:spLocks noChangeArrowheads="1"/>
            </p:cNvSpPr>
            <p:nvPr/>
          </p:nvSpPr>
          <p:spPr bwMode="auto">
            <a:xfrm>
              <a:off x="2849" y="3594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79" name="Oval 172"/>
            <p:cNvSpPr>
              <a:spLocks noChangeArrowheads="1"/>
            </p:cNvSpPr>
            <p:nvPr/>
          </p:nvSpPr>
          <p:spPr bwMode="auto">
            <a:xfrm>
              <a:off x="2850" y="3596"/>
              <a:ext cx="11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80" name="Oval 173"/>
            <p:cNvSpPr>
              <a:spLocks noChangeArrowheads="1"/>
            </p:cNvSpPr>
            <p:nvPr/>
          </p:nvSpPr>
          <p:spPr bwMode="auto">
            <a:xfrm>
              <a:off x="2851" y="3597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81" name="Oval 174"/>
            <p:cNvSpPr>
              <a:spLocks noChangeArrowheads="1"/>
            </p:cNvSpPr>
            <p:nvPr/>
          </p:nvSpPr>
          <p:spPr bwMode="auto">
            <a:xfrm>
              <a:off x="2852" y="3598"/>
              <a:ext cx="7" cy="7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82" name="Oval 175"/>
            <p:cNvSpPr>
              <a:spLocks noChangeArrowheads="1"/>
            </p:cNvSpPr>
            <p:nvPr/>
          </p:nvSpPr>
          <p:spPr bwMode="auto">
            <a:xfrm>
              <a:off x="2853" y="3599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83" name="Oval 176"/>
            <p:cNvSpPr>
              <a:spLocks noChangeArrowheads="1"/>
            </p:cNvSpPr>
            <p:nvPr/>
          </p:nvSpPr>
          <p:spPr bwMode="auto">
            <a:xfrm>
              <a:off x="2854" y="3600"/>
              <a:ext cx="3" cy="3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84" name="Oval 177"/>
            <p:cNvSpPr>
              <a:spLocks noChangeArrowheads="1"/>
            </p:cNvSpPr>
            <p:nvPr/>
          </p:nvSpPr>
          <p:spPr bwMode="auto">
            <a:xfrm>
              <a:off x="2855" y="3601"/>
              <a:ext cx="1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39" name="Group 178"/>
          <p:cNvGrpSpPr>
            <a:grpSpLocks/>
          </p:cNvGrpSpPr>
          <p:nvPr/>
        </p:nvGrpSpPr>
        <p:grpSpPr bwMode="auto">
          <a:xfrm>
            <a:off x="1522413" y="4754563"/>
            <a:ext cx="119062" cy="117475"/>
            <a:chOff x="2431" y="3649"/>
            <a:chExt cx="52" cy="51"/>
          </a:xfrm>
        </p:grpSpPr>
        <p:sp>
          <p:nvSpPr>
            <p:cNvPr id="48535" name="Oval 179"/>
            <p:cNvSpPr>
              <a:spLocks noChangeArrowheads="1"/>
            </p:cNvSpPr>
            <p:nvPr/>
          </p:nvSpPr>
          <p:spPr bwMode="auto">
            <a:xfrm>
              <a:off x="2431" y="3649"/>
              <a:ext cx="52" cy="51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36" name="Oval 180"/>
            <p:cNvSpPr>
              <a:spLocks noChangeArrowheads="1"/>
            </p:cNvSpPr>
            <p:nvPr/>
          </p:nvSpPr>
          <p:spPr bwMode="auto">
            <a:xfrm>
              <a:off x="2431" y="3649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37" name="Oval 181"/>
            <p:cNvSpPr>
              <a:spLocks noChangeArrowheads="1"/>
            </p:cNvSpPr>
            <p:nvPr/>
          </p:nvSpPr>
          <p:spPr bwMode="auto">
            <a:xfrm>
              <a:off x="2432" y="3650"/>
              <a:ext cx="48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38" name="Oval 182"/>
            <p:cNvSpPr>
              <a:spLocks noChangeArrowheads="1"/>
            </p:cNvSpPr>
            <p:nvPr/>
          </p:nvSpPr>
          <p:spPr bwMode="auto">
            <a:xfrm>
              <a:off x="2433" y="3651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39" name="Oval 183"/>
            <p:cNvSpPr>
              <a:spLocks noChangeArrowheads="1"/>
            </p:cNvSpPr>
            <p:nvPr/>
          </p:nvSpPr>
          <p:spPr bwMode="auto">
            <a:xfrm>
              <a:off x="2434" y="3652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0" name="Oval 184"/>
            <p:cNvSpPr>
              <a:spLocks noChangeArrowheads="1"/>
            </p:cNvSpPr>
            <p:nvPr/>
          </p:nvSpPr>
          <p:spPr bwMode="auto">
            <a:xfrm>
              <a:off x="2435" y="3653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1" name="Oval 185"/>
            <p:cNvSpPr>
              <a:spLocks noChangeArrowheads="1"/>
            </p:cNvSpPr>
            <p:nvPr/>
          </p:nvSpPr>
          <p:spPr bwMode="auto">
            <a:xfrm>
              <a:off x="2436" y="3654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2" name="Oval 186"/>
            <p:cNvSpPr>
              <a:spLocks noChangeArrowheads="1"/>
            </p:cNvSpPr>
            <p:nvPr/>
          </p:nvSpPr>
          <p:spPr bwMode="auto">
            <a:xfrm>
              <a:off x="2438" y="3655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3" name="Oval 187"/>
            <p:cNvSpPr>
              <a:spLocks noChangeArrowheads="1"/>
            </p:cNvSpPr>
            <p:nvPr/>
          </p:nvSpPr>
          <p:spPr bwMode="auto">
            <a:xfrm>
              <a:off x="2438" y="3656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4" name="Oval 188"/>
            <p:cNvSpPr>
              <a:spLocks noChangeArrowheads="1"/>
            </p:cNvSpPr>
            <p:nvPr/>
          </p:nvSpPr>
          <p:spPr bwMode="auto">
            <a:xfrm>
              <a:off x="2439" y="3658"/>
              <a:ext cx="34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5" name="Oval 189"/>
            <p:cNvSpPr>
              <a:spLocks noChangeArrowheads="1"/>
            </p:cNvSpPr>
            <p:nvPr/>
          </p:nvSpPr>
          <p:spPr bwMode="auto">
            <a:xfrm>
              <a:off x="2441" y="3659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6" name="Oval 190"/>
            <p:cNvSpPr>
              <a:spLocks noChangeArrowheads="1"/>
            </p:cNvSpPr>
            <p:nvPr/>
          </p:nvSpPr>
          <p:spPr bwMode="auto">
            <a:xfrm>
              <a:off x="2442" y="3659"/>
              <a:ext cx="28" cy="29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7" name="Oval 191"/>
            <p:cNvSpPr>
              <a:spLocks noChangeArrowheads="1"/>
            </p:cNvSpPr>
            <p:nvPr/>
          </p:nvSpPr>
          <p:spPr bwMode="auto">
            <a:xfrm>
              <a:off x="2443" y="3661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8" name="Oval 192"/>
            <p:cNvSpPr>
              <a:spLocks noChangeArrowheads="1"/>
            </p:cNvSpPr>
            <p:nvPr/>
          </p:nvSpPr>
          <p:spPr bwMode="auto">
            <a:xfrm>
              <a:off x="2444" y="3662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49" name="Oval 193"/>
            <p:cNvSpPr>
              <a:spLocks noChangeArrowheads="1"/>
            </p:cNvSpPr>
            <p:nvPr/>
          </p:nvSpPr>
          <p:spPr bwMode="auto">
            <a:xfrm>
              <a:off x="2445" y="3663"/>
              <a:ext cx="23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0" name="Oval 194"/>
            <p:cNvSpPr>
              <a:spLocks noChangeArrowheads="1"/>
            </p:cNvSpPr>
            <p:nvPr/>
          </p:nvSpPr>
          <p:spPr bwMode="auto">
            <a:xfrm>
              <a:off x="2446" y="3664"/>
              <a:ext cx="21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1" name="Oval 195"/>
            <p:cNvSpPr>
              <a:spLocks noChangeArrowheads="1"/>
            </p:cNvSpPr>
            <p:nvPr/>
          </p:nvSpPr>
          <p:spPr bwMode="auto">
            <a:xfrm>
              <a:off x="2447" y="3665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2" name="Oval 196"/>
            <p:cNvSpPr>
              <a:spLocks noChangeArrowheads="1"/>
            </p:cNvSpPr>
            <p:nvPr/>
          </p:nvSpPr>
          <p:spPr bwMode="auto">
            <a:xfrm>
              <a:off x="2448" y="3666"/>
              <a:ext cx="17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3" name="Oval 197"/>
            <p:cNvSpPr>
              <a:spLocks noChangeArrowheads="1"/>
            </p:cNvSpPr>
            <p:nvPr/>
          </p:nvSpPr>
          <p:spPr bwMode="auto">
            <a:xfrm>
              <a:off x="2450" y="3667"/>
              <a:ext cx="13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4" name="Oval 198"/>
            <p:cNvSpPr>
              <a:spLocks noChangeArrowheads="1"/>
            </p:cNvSpPr>
            <p:nvPr/>
          </p:nvSpPr>
          <p:spPr bwMode="auto">
            <a:xfrm>
              <a:off x="2451" y="3668"/>
              <a:ext cx="11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5" name="Oval 199"/>
            <p:cNvSpPr>
              <a:spLocks noChangeArrowheads="1"/>
            </p:cNvSpPr>
            <p:nvPr/>
          </p:nvSpPr>
          <p:spPr bwMode="auto">
            <a:xfrm>
              <a:off x="2451" y="3670"/>
              <a:ext cx="11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6" name="Oval 200"/>
            <p:cNvSpPr>
              <a:spLocks noChangeArrowheads="1"/>
            </p:cNvSpPr>
            <p:nvPr/>
          </p:nvSpPr>
          <p:spPr bwMode="auto">
            <a:xfrm>
              <a:off x="2453" y="3670"/>
              <a:ext cx="7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7" name="Oval 201"/>
            <p:cNvSpPr>
              <a:spLocks noChangeArrowheads="1"/>
            </p:cNvSpPr>
            <p:nvPr/>
          </p:nvSpPr>
          <p:spPr bwMode="auto">
            <a:xfrm>
              <a:off x="2454" y="3671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8" name="Oval 202"/>
            <p:cNvSpPr>
              <a:spLocks noChangeArrowheads="1"/>
            </p:cNvSpPr>
            <p:nvPr/>
          </p:nvSpPr>
          <p:spPr bwMode="auto">
            <a:xfrm>
              <a:off x="2455" y="3673"/>
              <a:ext cx="3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59" name="Oval 203"/>
            <p:cNvSpPr>
              <a:spLocks noChangeArrowheads="1"/>
            </p:cNvSpPr>
            <p:nvPr/>
          </p:nvSpPr>
          <p:spPr bwMode="auto">
            <a:xfrm>
              <a:off x="2456" y="3673"/>
              <a:ext cx="1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0" name="Group 204"/>
          <p:cNvGrpSpPr>
            <a:grpSpLocks/>
          </p:cNvGrpSpPr>
          <p:nvPr/>
        </p:nvGrpSpPr>
        <p:grpSpPr bwMode="auto">
          <a:xfrm>
            <a:off x="3327400" y="4430713"/>
            <a:ext cx="120650" cy="119062"/>
            <a:chOff x="3218" y="3508"/>
            <a:chExt cx="52" cy="52"/>
          </a:xfrm>
        </p:grpSpPr>
        <p:sp>
          <p:nvSpPr>
            <p:cNvPr id="48510" name="Oval 205"/>
            <p:cNvSpPr>
              <a:spLocks noChangeArrowheads="1"/>
            </p:cNvSpPr>
            <p:nvPr/>
          </p:nvSpPr>
          <p:spPr bwMode="auto">
            <a:xfrm>
              <a:off x="3218" y="3508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11" name="Oval 206"/>
            <p:cNvSpPr>
              <a:spLocks noChangeArrowheads="1"/>
            </p:cNvSpPr>
            <p:nvPr/>
          </p:nvSpPr>
          <p:spPr bwMode="auto">
            <a:xfrm>
              <a:off x="3218" y="3508"/>
              <a:ext cx="51" cy="51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12" name="Oval 207"/>
            <p:cNvSpPr>
              <a:spLocks noChangeArrowheads="1"/>
            </p:cNvSpPr>
            <p:nvPr/>
          </p:nvSpPr>
          <p:spPr bwMode="auto">
            <a:xfrm>
              <a:off x="3219" y="3509"/>
              <a:ext cx="48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13" name="Oval 208"/>
            <p:cNvSpPr>
              <a:spLocks noChangeArrowheads="1"/>
            </p:cNvSpPr>
            <p:nvPr/>
          </p:nvSpPr>
          <p:spPr bwMode="auto">
            <a:xfrm>
              <a:off x="3220" y="3511"/>
              <a:ext cx="46" cy="45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14" name="Oval 209"/>
            <p:cNvSpPr>
              <a:spLocks noChangeArrowheads="1"/>
            </p:cNvSpPr>
            <p:nvPr/>
          </p:nvSpPr>
          <p:spPr bwMode="auto">
            <a:xfrm>
              <a:off x="3221" y="3511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15" name="Oval 210"/>
            <p:cNvSpPr>
              <a:spLocks noChangeArrowheads="1"/>
            </p:cNvSpPr>
            <p:nvPr/>
          </p:nvSpPr>
          <p:spPr bwMode="auto">
            <a:xfrm>
              <a:off x="3222" y="3513"/>
              <a:ext cx="42" cy="41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16" name="Oval 211"/>
            <p:cNvSpPr>
              <a:spLocks noChangeArrowheads="1"/>
            </p:cNvSpPr>
            <p:nvPr/>
          </p:nvSpPr>
          <p:spPr bwMode="auto">
            <a:xfrm>
              <a:off x="3223" y="3514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17" name="Oval 212"/>
            <p:cNvSpPr>
              <a:spLocks noChangeArrowheads="1"/>
            </p:cNvSpPr>
            <p:nvPr/>
          </p:nvSpPr>
          <p:spPr bwMode="auto">
            <a:xfrm>
              <a:off x="3225" y="3514"/>
              <a:ext cx="37" cy="38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18" name="Oval 213"/>
            <p:cNvSpPr>
              <a:spLocks noChangeArrowheads="1"/>
            </p:cNvSpPr>
            <p:nvPr/>
          </p:nvSpPr>
          <p:spPr bwMode="auto">
            <a:xfrm>
              <a:off x="3225" y="3516"/>
              <a:ext cx="36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19" name="Oval 214"/>
            <p:cNvSpPr>
              <a:spLocks noChangeArrowheads="1"/>
            </p:cNvSpPr>
            <p:nvPr/>
          </p:nvSpPr>
          <p:spPr bwMode="auto">
            <a:xfrm>
              <a:off x="3226" y="3517"/>
              <a:ext cx="34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0" name="Oval 215"/>
            <p:cNvSpPr>
              <a:spLocks noChangeArrowheads="1"/>
            </p:cNvSpPr>
            <p:nvPr/>
          </p:nvSpPr>
          <p:spPr bwMode="auto">
            <a:xfrm>
              <a:off x="3228" y="3518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1" name="Oval 216"/>
            <p:cNvSpPr>
              <a:spLocks noChangeArrowheads="1"/>
            </p:cNvSpPr>
            <p:nvPr/>
          </p:nvSpPr>
          <p:spPr bwMode="auto">
            <a:xfrm>
              <a:off x="3229" y="3519"/>
              <a:ext cx="28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2" name="Oval 217"/>
            <p:cNvSpPr>
              <a:spLocks noChangeArrowheads="1"/>
            </p:cNvSpPr>
            <p:nvPr/>
          </p:nvSpPr>
          <p:spPr bwMode="auto">
            <a:xfrm>
              <a:off x="3230" y="3520"/>
              <a:ext cx="27" cy="27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3" name="Oval 218"/>
            <p:cNvSpPr>
              <a:spLocks noChangeArrowheads="1"/>
            </p:cNvSpPr>
            <p:nvPr/>
          </p:nvSpPr>
          <p:spPr bwMode="auto">
            <a:xfrm>
              <a:off x="3231" y="3521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4" name="Oval 219"/>
            <p:cNvSpPr>
              <a:spLocks noChangeArrowheads="1"/>
            </p:cNvSpPr>
            <p:nvPr/>
          </p:nvSpPr>
          <p:spPr bwMode="auto">
            <a:xfrm>
              <a:off x="3232" y="3522"/>
              <a:ext cx="23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5" name="Oval 220"/>
            <p:cNvSpPr>
              <a:spLocks noChangeArrowheads="1"/>
            </p:cNvSpPr>
            <p:nvPr/>
          </p:nvSpPr>
          <p:spPr bwMode="auto">
            <a:xfrm>
              <a:off x="3233" y="3523"/>
              <a:ext cx="21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6" name="Oval 221"/>
            <p:cNvSpPr>
              <a:spLocks noChangeArrowheads="1"/>
            </p:cNvSpPr>
            <p:nvPr/>
          </p:nvSpPr>
          <p:spPr bwMode="auto">
            <a:xfrm>
              <a:off x="3234" y="3525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7" name="Oval 222"/>
            <p:cNvSpPr>
              <a:spLocks noChangeArrowheads="1"/>
            </p:cNvSpPr>
            <p:nvPr/>
          </p:nvSpPr>
          <p:spPr bwMode="auto">
            <a:xfrm>
              <a:off x="3235" y="3526"/>
              <a:ext cx="17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8" name="Oval 223"/>
            <p:cNvSpPr>
              <a:spLocks noChangeArrowheads="1"/>
            </p:cNvSpPr>
            <p:nvPr/>
          </p:nvSpPr>
          <p:spPr bwMode="auto">
            <a:xfrm>
              <a:off x="3237" y="3526"/>
              <a:ext cx="13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29" name="Oval 224"/>
            <p:cNvSpPr>
              <a:spLocks noChangeArrowheads="1"/>
            </p:cNvSpPr>
            <p:nvPr/>
          </p:nvSpPr>
          <p:spPr bwMode="auto">
            <a:xfrm>
              <a:off x="3238" y="3528"/>
              <a:ext cx="11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30" name="Oval 225"/>
            <p:cNvSpPr>
              <a:spLocks noChangeArrowheads="1"/>
            </p:cNvSpPr>
            <p:nvPr/>
          </p:nvSpPr>
          <p:spPr bwMode="auto">
            <a:xfrm>
              <a:off x="3238" y="3529"/>
              <a:ext cx="11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31" name="Oval 226"/>
            <p:cNvSpPr>
              <a:spLocks noChangeArrowheads="1"/>
            </p:cNvSpPr>
            <p:nvPr/>
          </p:nvSpPr>
          <p:spPr bwMode="auto">
            <a:xfrm>
              <a:off x="3240" y="3530"/>
              <a:ext cx="7" cy="7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32" name="Oval 227"/>
            <p:cNvSpPr>
              <a:spLocks noChangeArrowheads="1"/>
            </p:cNvSpPr>
            <p:nvPr/>
          </p:nvSpPr>
          <p:spPr bwMode="auto">
            <a:xfrm>
              <a:off x="3241" y="3531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33" name="Oval 228"/>
            <p:cNvSpPr>
              <a:spLocks noChangeArrowheads="1"/>
            </p:cNvSpPr>
            <p:nvPr/>
          </p:nvSpPr>
          <p:spPr bwMode="auto">
            <a:xfrm>
              <a:off x="3242" y="3532"/>
              <a:ext cx="3" cy="3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34" name="Oval 229"/>
            <p:cNvSpPr>
              <a:spLocks noChangeArrowheads="1"/>
            </p:cNvSpPr>
            <p:nvPr/>
          </p:nvSpPr>
          <p:spPr bwMode="auto">
            <a:xfrm>
              <a:off x="3243" y="3533"/>
              <a:ext cx="1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1" name="Group 230"/>
          <p:cNvGrpSpPr>
            <a:grpSpLocks/>
          </p:cNvGrpSpPr>
          <p:nvPr/>
        </p:nvGrpSpPr>
        <p:grpSpPr bwMode="auto">
          <a:xfrm>
            <a:off x="2892425" y="5518150"/>
            <a:ext cx="2479675" cy="390525"/>
            <a:chOff x="3028" y="3981"/>
            <a:chExt cx="1081" cy="170"/>
          </a:xfrm>
        </p:grpSpPr>
        <p:sp>
          <p:nvSpPr>
            <p:cNvPr id="48508" name="Freeform 231"/>
            <p:cNvSpPr>
              <a:spLocks/>
            </p:cNvSpPr>
            <p:nvPr/>
          </p:nvSpPr>
          <p:spPr bwMode="auto">
            <a:xfrm>
              <a:off x="3028" y="3981"/>
              <a:ext cx="770" cy="170"/>
            </a:xfrm>
            <a:custGeom>
              <a:avLst/>
              <a:gdLst>
                <a:gd name="T0" fmla="*/ 7 w 1540"/>
                <a:gd name="T1" fmla="*/ 168 h 339"/>
                <a:gd name="T2" fmla="*/ 24 w 1540"/>
                <a:gd name="T3" fmla="*/ 160 h 339"/>
                <a:gd name="T4" fmla="*/ 39 w 1540"/>
                <a:gd name="T5" fmla="*/ 145 h 339"/>
                <a:gd name="T6" fmla="*/ 55 w 1540"/>
                <a:gd name="T7" fmla="*/ 124 h 339"/>
                <a:gd name="T8" fmla="*/ 70 w 1540"/>
                <a:gd name="T9" fmla="*/ 99 h 339"/>
                <a:gd name="T10" fmla="*/ 85 w 1540"/>
                <a:gd name="T11" fmla="*/ 71 h 339"/>
                <a:gd name="T12" fmla="*/ 100 w 1540"/>
                <a:gd name="T13" fmla="*/ 46 h 339"/>
                <a:gd name="T14" fmla="*/ 116 w 1540"/>
                <a:gd name="T15" fmla="*/ 25 h 339"/>
                <a:gd name="T16" fmla="*/ 132 w 1540"/>
                <a:gd name="T17" fmla="*/ 10 h 339"/>
                <a:gd name="T18" fmla="*/ 148 w 1540"/>
                <a:gd name="T19" fmla="*/ 1 h 339"/>
                <a:gd name="T20" fmla="*/ 161 w 1540"/>
                <a:gd name="T21" fmla="*/ 1 h 339"/>
                <a:gd name="T22" fmla="*/ 177 w 1540"/>
                <a:gd name="T23" fmla="*/ 10 h 339"/>
                <a:gd name="T24" fmla="*/ 193 w 1540"/>
                <a:gd name="T25" fmla="*/ 25 h 339"/>
                <a:gd name="T26" fmla="*/ 208 w 1540"/>
                <a:gd name="T27" fmla="*/ 46 h 339"/>
                <a:gd name="T28" fmla="*/ 224 w 1540"/>
                <a:gd name="T29" fmla="*/ 71 h 339"/>
                <a:gd name="T30" fmla="*/ 239 w 1540"/>
                <a:gd name="T31" fmla="*/ 99 h 339"/>
                <a:gd name="T32" fmla="*/ 253 w 1540"/>
                <a:gd name="T33" fmla="*/ 124 h 339"/>
                <a:gd name="T34" fmla="*/ 269 w 1540"/>
                <a:gd name="T35" fmla="*/ 145 h 339"/>
                <a:gd name="T36" fmla="*/ 285 w 1540"/>
                <a:gd name="T37" fmla="*/ 160 h 339"/>
                <a:gd name="T38" fmla="*/ 301 w 1540"/>
                <a:gd name="T39" fmla="*/ 168 h 339"/>
                <a:gd name="T40" fmla="*/ 317 w 1540"/>
                <a:gd name="T41" fmla="*/ 168 h 339"/>
                <a:gd name="T42" fmla="*/ 332 w 1540"/>
                <a:gd name="T43" fmla="*/ 160 h 339"/>
                <a:gd name="T44" fmla="*/ 346 w 1540"/>
                <a:gd name="T45" fmla="*/ 145 h 339"/>
                <a:gd name="T46" fmla="*/ 362 w 1540"/>
                <a:gd name="T47" fmla="*/ 124 h 339"/>
                <a:gd name="T48" fmla="*/ 377 w 1540"/>
                <a:gd name="T49" fmla="*/ 99 h 339"/>
                <a:gd name="T50" fmla="*/ 393 w 1540"/>
                <a:gd name="T51" fmla="*/ 71 h 339"/>
                <a:gd name="T52" fmla="*/ 408 w 1540"/>
                <a:gd name="T53" fmla="*/ 46 h 339"/>
                <a:gd name="T54" fmla="*/ 424 w 1540"/>
                <a:gd name="T55" fmla="*/ 25 h 339"/>
                <a:gd name="T56" fmla="*/ 438 w 1540"/>
                <a:gd name="T57" fmla="*/ 10 h 339"/>
                <a:gd name="T58" fmla="*/ 453 w 1540"/>
                <a:gd name="T59" fmla="*/ 1 h 339"/>
                <a:gd name="T60" fmla="*/ 469 w 1540"/>
                <a:gd name="T61" fmla="*/ 1 h 339"/>
                <a:gd name="T62" fmla="*/ 485 w 1540"/>
                <a:gd name="T63" fmla="*/ 10 h 339"/>
                <a:gd name="T64" fmla="*/ 500 w 1540"/>
                <a:gd name="T65" fmla="*/ 25 h 339"/>
                <a:gd name="T66" fmla="*/ 517 w 1540"/>
                <a:gd name="T67" fmla="*/ 46 h 339"/>
                <a:gd name="T68" fmla="*/ 531 w 1540"/>
                <a:gd name="T69" fmla="*/ 71 h 339"/>
                <a:gd name="T70" fmla="*/ 546 w 1540"/>
                <a:gd name="T71" fmla="*/ 99 h 339"/>
                <a:gd name="T72" fmla="*/ 562 w 1540"/>
                <a:gd name="T73" fmla="*/ 124 h 339"/>
                <a:gd name="T74" fmla="*/ 577 w 1540"/>
                <a:gd name="T75" fmla="*/ 145 h 339"/>
                <a:gd name="T76" fmla="*/ 594 w 1540"/>
                <a:gd name="T77" fmla="*/ 160 h 339"/>
                <a:gd name="T78" fmla="*/ 609 w 1540"/>
                <a:gd name="T79" fmla="*/ 168 h 339"/>
                <a:gd name="T80" fmla="*/ 623 w 1540"/>
                <a:gd name="T81" fmla="*/ 168 h 339"/>
                <a:gd name="T82" fmla="*/ 639 w 1540"/>
                <a:gd name="T83" fmla="*/ 160 h 339"/>
                <a:gd name="T84" fmla="*/ 655 w 1540"/>
                <a:gd name="T85" fmla="*/ 145 h 339"/>
                <a:gd name="T86" fmla="*/ 670 w 1540"/>
                <a:gd name="T87" fmla="*/ 124 h 339"/>
                <a:gd name="T88" fmla="*/ 686 w 1540"/>
                <a:gd name="T89" fmla="*/ 99 h 339"/>
                <a:gd name="T90" fmla="*/ 701 w 1540"/>
                <a:gd name="T91" fmla="*/ 71 h 339"/>
                <a:gd name="T92" fmla="*/ 715 w 1540"/>
                <a:gd name="T93" fmla="*/ 46 h 339"/>
                <a:gd name="T94" fmla="*/ 731 w 1540"/>
                <a:gd name="T95" fmla="*/ 25 h 339"/>
                <a:gd name="T96" fmla="*/ 747 w 1540"/>
                <a:gd name="T97" fmla="*/ 10 h 339"/>
                <a:gd name="T98" fmla="*/ 763 w 1540"/>
                <a:gd name="T99" fmla="*/ 1 h 33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40"/>
                <a:gd name="T151" fmla="*/ 0 h 339"/>
                <a:gd name="T152" fmla="*/ 1540 w 1540"/>
                <a:gd name="T153" fmla="*/ 339 h 33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40" h="339">
                  <a:moveTo>
                    <a:pt x="0" y="339"/>
                  </a:moveTo>
                  <a:lnTo>
                    <a:pt x="15" y="336"/>
                  </a:lnTo>
                  <a:lnTo>
                    <a:pt x="31" y="330"/>
                  </a:lnTo>
                  <a:lnTo>
                    <a:pt x="48" y="320"/>
                  </a:lnTo>
                  <a:lnTo>
                    <a:pt x="63" y="306"/>
                  </a:lnTo>
                  <a:lnTo>
                    <a:pt x="78" y="289"/>
                  </a:lnTo>
                  <a:lnTo>
                    <a:pt x="94" y="270"/>
                  </a:lnTo>
                  <a:lnTo>
                    <a:pt x="111" y="247"/>
                  </a:lnTo>
                  <a:lnTo>
                    <a:pt x="126" y="222"/>
                  </a:lnTo>
                  <a:lnTo>
                    <a:pt x="139" y="197"/>
                  </a:lnTo>
                  <a:lnTo>
                    <a:pt x="153" y="169"/>
                  </a:lnTo>
                  <a:lnTo>
                    <a:pt x="169" y="142"/>
                  </a:lnTo>
                  <a:lnTo>
                    <a:pt x="185" y="117"/>
                  </a:lnTo>
                  <a:lnTo>
                    <a:pt x="200" y="92"/>
                  </a:lnTo>
                  <a:lnTo>
                    <a:pt x="216" y="69"/>
                  </a:lnTo>
                  <a:lnTo>
                    <a:pt x="232" y="49"/>
                  </a:lnTo>
                  <a:lnTo>
                    <a:pt x="248" y="33"/>
                  </a:lnTo>
                  <a:lnTo>
                    <a:pt x="264" y="19"/>
                  </a:lnTo>
                  <a:lnTo>
                    <a:pt x="279" y="7"/>
                  </a:lnTo>
                  <a:lnTo>
                    <a:pt x="295" y="2"/>
                  </a:lnTo>
                  <a:lnTo>
                    <a:pt x="310" y="0"/>
                  </a:lnTo>
                  <a:lnTo>
                    <a:pt x="322" y="2"/>
                  </a:lnTo>
                  <a:lnTo>
                    <a:pt x="338" y="7"/>
                  </a:lnTo>
                  <a:lnTo>
                    <a:pt x="354" y="19"/>
                  </a:lnTo>
                  <a:lnTo>
                    <a:pt x="368" y="33"/>
                  </a:lnTo>
                  <a:lnTo>
                    <a:pt x="386" y="49"/>
                  </a:lnTo>
                  <a:lnTo>
                    <a:pt x="401" y="69"/>
                  </a:lnTo>
                  <a:lnTo>
                    <a:pt x="416" y="92"/>
                  </a:lnTo>
                  <a:lnTo>
                    <a:pt x="433" y="117"/>
                  </a:lnTo>
                  <a:lnTo>
                    <a:pt x="448" y="142"/>
                  </a:lnTo>
                  <a:lnTo>
                    <a:pt x="464" y="169"/>
                  </a:lnTo>
                  <a:lnTo>
                    <a:pt x="479" y="197"/>
                  </a:lnTo>
                  <a:lnTo>
                    <a:pt x="496" y="222"/>
                  </a:lnTo>
                  <a:lnTo>
                    <a:pt x="506" y="247"/>
                  </a:lnTo>
                  <a:lnTo>
                    <a:pt x="523" y="270"/>
                  </a:lnTo>
                  <a:lnTo>
                    <a:pt x="538" y="289"/>
                  </a:lnTo>
                  <a:lnTo>
                    <a:pt x="554" y="306"/>
                  </a:lnTo>
                  <a:lnTo>
                    <a:pt x="570" y="320"/>
                  </a:lnTo>
                  <a:lnTo>
                    <a:pt x="585" y="330"/>
                  </a:lnTo>
                  <a:lnTo>
                    <a:pt x="602" y="336"/>
                  </a:lnTo>
                  <a:lnTo>
                    <a:pt x="617" y="339"/>
                  </a:lnTo>
                  <a:lnTo>
                    <a:pt x="633" y="336"/>
                  </a:lnTo>
                  <a:lnTo>
                    <a:pt x="648" y="330"/>
                  </a:lnTo>
                  <a:lnTo>
                    <a:pt x="663" y="320"/>
                  </a:lnTo>
                  <a:lnTo>
                    <a:pt x="680" y="306"/>
                  </a:lnTo>
                  <a:lnTo>
                    <a:pt x="691" y="289"/>
                  </a:lnTo>
                  <a:lnTo>
                    <a:pt x="707" y="270"/>
                  </a:lnTo>
                  <a:lnTo>
                    <a:pt x="723" y="247"/>
                  </a:lnTo>
                  <a:lnTo>
                    <a:pt x="739" y="222"/>
                  </a:lnTo>
                  <a:lnTo>
                    <a:pt x="754" y="197"/>
                  </a:lnTo>
                  <a:lnTo>
                    <a:pt x="771" y="169"/>
                  </a:lnTo>
                  <a:lnTo>
                    <a:pt x="786" y="142"/>
                  </a:lnTo>
                  <a:lnTo>
                    <a:pt x="801" y="117"/>
                  </a:lnTo>
                  <a:lnTo>
                    <a:pt x="817" y="92"/>
                  </a:lnTo>
                  <a:lnTo>
                    <a:pt x="834" y="69"/>
                  </a:lnTo>
                  <a:lnTo>
                    <a:pt x="849" y="49"/>
                  </a:lnTo>
                  <a:lnTo>
                    <a:pt x="864" y="33"/>
                  </a:lnTo>
                  <a:lnTo>
                    <a:pt x="876" y="19"/>
                  </a:lnTo>
                  <a:lnTo>
                    <a:pt x="892" y="7"/>
                  </a:lnTo>
                  <a:lnTo>
                    <a:pt x="907" y="2"/>
                  </a:lnTo>
                  <a:lnTo>
                    <a:pt x="924" y="0"/>
                  </a:lnTo>
                  <a:lnTo>
                    <a:pt x="938" y="2"/>
                  </a:lnTo>
                  <a:lnTo>
                    <a:pt x="955" y="7"/>
                  </a:lnTo>
                  <a:lnTo>
                    <a:pt x="971" y="19"/>
                  </a:lnTo>
                  <a:lnTo>
                    <a:pt x="986" y="33"/>
                  </a:lnTo>
                  <a:lnTo>
                    <a:pt x="1001" y="49"/>
                  </a:lnTo>
                  <a:lnTo>
                    <a:pt x="1018" y="69"/>
                  </a:lnTo>
                  <a:lnTo>
                    <a:pt x="1034" y="92"/>
                  </a:lnTo>
                  <a:lnTo>
                    <a:pt x="1049" y="117"/>
                  </a:lnTo>
                  <a:lnTo>
                    <a:pt x="1062" y="142"/>
                  </a:lnTo>
                  <a:lnTo>
                    <a:pt x="1077" y="169"/>
                  </a:lnTo>
                  <a:lnTo>
                    <a:pt x="1092" y="197"/>
                  </a:lnTo>
                  <a:lnTo>
                    <a:pt x="1109" y="222"/>
                  </a:lnTo>
                  <a:lnTo>
                    <a:pt x="1124" y="247"/>
                  </a:lnTo>
                  <a:lnTo>
                    <a:pt x="1140" y="270"/>
                  </a:lnTo>
                  <a:lnTo>
                    <a:pt x="1154" y="289"/>
                  </a:lnTo>
                  <a:lnTo>
                    <a:pt x="1172" y="306"/>
                  </a:lnTo>
                  <a:lnTo>
                    <a:pt x="1187" y="320"/>
                  </a:lnTo>
                  <a:lnTo>
                    <a:pt x="1202" y="330"/>
                  </a:lnTo>
                  <a:lnTo>
                    <a:pt x="1218" y="336"/>
                  </a:lnTo>
                  <a:lnTo>
                    <a:pt x="1233" y="339"/>
                  </a:lnTo>
                  <a:lnTo>
                    <a:pt x="1245" y="336"/>
                  </a:lnTo>
                  <a:lnTo>
                    <a:pt x="1261" y="330"/>
                  </a:lnTo>
                  <a:lnTo>
                    <a:pt x="1278" y="320"/>
                  </a:lnTo>
                  <a:lnTo>
                    <a:pt x="1291" y="306"/>
                  </a:lnTo>
                  <a:lnTo>
                    <a:pt x="1309" y="289"/>
                  </a:lnTo>
                  <a:lnTo>
                    <a:pt x="1324" y="270"/>
                  </a:lnTo>
                  <a:lnTo>
                    <a:pt x="1339" y="247"/>
                  </a:lnTo>
                  <a:lnTo>
                    <a:pt x="1356" y="222"/>
                  </a:lnTo>
                  <a:lnTo>
                    <a:pt x="1371" y="197"/>
                  </a:lnTo>
                  <a:lnTo>
                    <a:pt x="1387" y="169"/>
                  </a:lnTo>
                  <a:lnTo>
                    <a:pt x="1402" y="142"/>
                  </a:lnTo>
                  <a:lnTo>
                    <a:pt x="1419" y="117"/>
                  </a:lnTo>
                  <a:lnTo>
                    <a:pt x="1430" y="92"/>
                  </a:lnTo>
                  <a:lnTo>
                    <a:pt x="1445" y="69"/>
                  </a:lnTo>
                  <a:lnTo>
                    <a:pt x="1462" y="49"/>
                  </a:lnTo>
                  <a:lnTo>
                    <a:pt x="1477" y="33"/>
                  </a:lnTo>
                  <a:lnTo>
                    <a:pt x="1493" y="19"/>
                  </a:lnTo>
                  <a:lnTo>
                    <a:pt x="1508" y="7"/>
                  </a:lnTo>
                  <a:lnTo>
                    <a:pt x="1525" y="2"/>
                  </a:lnTo>
                  <a:lnTo>
                    <a:pt x="154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09" name="Freeform 232"/>
            <p:cNvSpPr>
              <a:spLocks/>
            </p:cNvSpPr>
            <p:nvPr/>
          </p:nvSpPr>
          <p:spPr bwMode="auto">
            <a:xfrm>
              <a:off x="3799" y="3981"/>
              <a:ext cx="310" cy="170"/>
            </a:xfrm>
            <a:custGeom>
              <a:avLst/>
              <a:gdLst>
                <a:gd name="T0" fmla="*/ 0 w 621"/>
                <a:gd name="T1" fmla="*/ 0 h 339"/>
                <a:gd name="T2" fmla="*/ 7 w 621"/>
                <a:gd name="T3" fmla="*/ 1 h 339"/>
                <a:gd name="T4" fmla="*/ 15 w 621"/>
                <a:gd name="T5" fmla="*/ 4 h 339"/>
                <a:gd name="T6" fmla="*/ 24 w 621"/>
                <a:gd name="T7" fmla="*/ 10 h 339"/>
                <a:gd name="T8" fmla="*/ 31 w 621"/>
                <a:gd name="T9" fmla="*/ 17 h 339"/>
                <a:gd name="T10" fmla="*/ 39 w 621"/>
                <a:gd name="T11" fmla="*/ 25 h 339"/>
                <a:gd name="T12" fmla="*/ 47 w 621"/>
                <a:gd name="T13" fmla="*/ 35 h 339"/>
                <a:gd name="T14" fmla="*/ 55 w 621"/>
                <a:gd name="T15" fmla="*/ 46 h 339"/>
                <a:gd name="T16" fmla="*/ 63 w 621"/>
                <a:gd name="T17" fmla="*/ 59 h 339"/>
                <a:gd name="T18" fmla="*/ 69 w 621"/>
                <a:gd name="T19" fmla="*/ 71 h 339"/>
                <a:gd name="T20" fmla="*/ 77 w 621"/>
                <a:gd name="T21" fmla="*/ 85 h 339"/>
                <a:gd name="T22" fmla="*/ 84 w 621"/>
                <a:gd name="T23" fmla="*/ 99 h 339"/>
                <a:gd name="T24" fmla="*/ 93 w 621"/>
                <a:gd name="T25" fmla="*/ 111 h 339"/>
                <a:gd name="T26" fmla="*/ 101 w 621"/>
                <a:gd name="T27" fmla="*/ 124 h 339"/>
                <a:gd name="T28" fmla="*/ 108 w 621"/>
                <a:gd name="T29" fmla="*/ 135 h 339"/>
                <a:gd name="T30" fmla="*/ 116 w 621"/>
                <a:gd name="T31" fmla="*/ 145 h 339"/>
                <a:gd name="T32" fmla="*/ 124 w 621"/>
                <a:gd name="T33" fmla="*/ 153 h 339"/>
                <a:gd name="T34" fmla="*/ 132 w 621"/>
                <a:gd name="T35" fmla="*/ 160 h 339"/>
                <a:gd name="T36" fmla="*/ 140 w 621"/>
                <a:gd name="T37" fmla="*/ 165 h 339"/>
                <a:gd name="T38" fmla="*/ 148 w 621"/>
                <a:gd name="T39" fmla="*/ 168 h 339"/>
                <a:gd name="T40" fmla="*/ 156 w 621"/>
                <a:gd name="T41" fmla="*/ 170 h 339"/>
                <a:gd name="T42" fmla="*/ 161 w 621"/>
                <a:gd name="T43" fmla="*/ 168 h 339"/>
                <a:gd name="T44" fmla="*/ 170 w 621"/>
                <a:gd name="T45" fmla="*/ 165 h 339"/>
                <a:gd name="T46" fmla="*/ 178 w 621"/>
                <a:gd name="T47" fmla="*/ 160 h 339"/>
                <a:gd name="T48" fmla="*/ 185 w 621"/>
                <a:gd name="T49" fmla="*/ 153 h 339"/>
                <a:gd name="T50" fmla="*/ 193 w 621"/>
                <a:gd name="T51" fmla="*/ 145 h 339"/>
                <a:gd name="T52" fmla="*/ 202 w 621"/>
                <a:gd name="T53" fmla="*/ 135 h 339"/>
                <a:gd name="T54" fmla="*/ 209 w 621"/>
                <a:gd name="T55" fmla="*/ 124 h 339"/>
                <a:gd name="T56" fmla="*/ 217 w 621"/>
                <a:gd name="T57" fmla="*/ 111 h 339"/>
                <a:gd name="T58" fmla="*/ 225 w 621"/>
                <a:gd name="T59" fmla="*/ 99 h 339"/>
                <a:gd name="T60" fmla="*/ 233 w 621"/>
                <a:gd name="T61" fmla="*/ 85 h 339"/>
                <a:gd name="T62" fmla="*/ 241 w 621"/>
                <a:gd name="T63" fmla="*/ 71 h 339"/>
                <a:gd name="T64" fmla="*/ 249 w 621"/>
                <a:gd name="T65" fmla="*/ 59 h 339"/>
                <a:gd name="T66" fmla="*/ 255 w 621"/>
                <a:gd name="T67" fmla="*/ 46 h 339"/>
                <a:gd name="T68" fmla="*/ 263 w 621"/>
                <a:gd name="T69" fmla="*/ 35 h 339"/>
                <a:gd name="T70" fmla="*/ 270 w 621"/>
                <a:gd name="T71" fmla="*/ 25 h 339"/>
                <a:gd name="T72" fmla="*/ 279 w 621"/>
                <a:gd name="T73" fmla="*/ 17 h 339"/>
                <a:gd name="T74" fmla="*/ 286 w 621"/>
                <a:gd name="T75" fmla="*/ 10 h 339"/>
                <a:gd name="T76" fmla="*/ 294 w 621"/>
                <a:gd name="T77" fmla="*/ 4 h 339"/>
                <a:gd name="T78" fmla="*/ 302 w 621"/>
                <a:gd name="T79" fmla="*/ 1 h 339"/>
                <a:gd name="T80" fmla="*/ 310 w 621"/>
                <a:gd name="T81" fmla="*/ 0 h 3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21"/>
                <a:gd name="T124" fmla="*/ 0 h 339"/>
                <a:gd name="T125" fmla="*/ 621 w 621"/>
                <a:gd name="T126" fmla="*/ 339 h 33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21" h="339">
                  <a:moveTo>
                    <a:pt x="0" y="0"/>
                  </a:moveTo>
                  <a:lnTo>
                    <a:pt x="15" y="2"/>
                  </a:lnTo>
                  <a:lnTo>
                    <a:pt x="30" y="7"/>
                  </a:lnTo>
                  <a:lnTo>
                    <a:pt x="48" y="19"/>
                  </a:lnTo>
                  <a:lnTo>
                    <a:pt x="63" y="33"/>
                  </a:lnTo>
                  <a:lnTo>
                    <a:pt x="78" y="49"/>
                  </a:lnTo>
                  <a:lnTo>
                    <a:pt x="95" y="69"/>
                  </a:lnTo>
                  <a:lnTo>
                    <a:pt x="111" y="92"/>
                  </a:lnTo>
                  <a:lnTo>
                    <a:pt x="126" y="117"/>
                  </a:lnTo>
                  <a:lnTo>
                    <a:pt x="139" y="142"/>
                  </a:lnTo>
                  <a:lnTo>
                    <a:pt x="154" y="169"/>
                  </a:lnTo>
                  <a:lnTo>
                    <a:pt x="169" y="197"/>
                  </a:lnTo>
                  <a:lnTo>
                    <a:pt x="186" y="222"/>
                  </a:lnTo>
                  <a:lnTo>
                    <a:pt x="202" y="247"/>
                  </a:lnTo>
                  <a:lnTo>
                    <a:pt x="217" y="270"/>
                  </a:lnTo>
                  <a:lnTo>
                    <a:pt x="232" y="289"/>
                  </a:lnTo>
                  <a:lnTo>
                    <a:pt x="249" y="306"/>
                  </a:lnTo>
                  <a:lnTo>
                    <a:pt x="265" y="320"/>
                  </a:lnTo>
                  <a:lnTo>
                    <a:pt x="280" y="330"/>
                  </a:lnTo>
                  <a:lnTo>
                    <a:pt x="297" y="336"/>
                  </a:lnTo>
                  <a:lnTo>
                    <a:pt x="312" y="339"/>
                  </a:lnTo>
                  <a:lnTo>
                    <a:pt x="323" y="336"/>
                  </a:lnTo>
                  <a:lnTo>
                    <a:pt x="341" y="330"/>
                  </a:lnTo>
                  <a:lnTo>
                    <a:pt x="356" y="320"/>
                  </a:lnTo>
                  <a:lnTo>
                    <a:pt x="371" y="306"/>
                  </a:lnTo>
                  <a:lnTo>
                    <a:pt x="387" y="289"/>
                  </a:lnTo>
                  <a:lnTo>
                    <a:pt x="404" y="270"/>
                  </a:lnTo>
                  <a:lnTo>
                    <a:pt x="419" y="247"/>
                  </a:lnTo>
                  <a:lnTo>
                    <a:pt x="435" y="222"/>
                  </a:lnTo>
                  <a:lnTo>
                    <a:pt x="450" y="197"/>
                  </a:lnTo>
                  <a:lnTo>
                    <a:pt x="467" y="169"/>
                  </a:lnTo>
                  <a:lnTo>
                    <a:pt x="482" y="142"/>
                  </a:lnTo>
                  <a:lnTo>
                    <a:pt x="498" y="117"/>
                  </a:lnTo>
                  <a:lnTo>
                    <a:pt x="510" y="92"/>
                  </a:lnTo>
                  <a:lnTo>
                    <a:pt x="526" y="69"/>
                  </a:lnTo>
                  <a:lnTo>
                    <a:pt x="541" y="49"/>
                  </a:lnTo>
                  <a:lnTo>
                    <a:pt x="558" y="33"/>
                  </a:lnTo>
                  <a:lnTo>
                    <a:pt x="573" y="19"/>
                  </a:lnTo>
                  <a:lnTo>
                    <a:pt x="589" y="7"/>
                  </a:lnTo>
                  <a:lnTo>
                    <a:pt x="604" y="2"/>
                  </a:lnTo>
                  <a:lnTo>
                    <a:pt x="621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2" name="Group 233"/>
          <p:cNvGrpSpPr>
            <a:grpSpLocks/>
          </p:cNvGrpSpPr>
          <p:nvPr/>
        </p:nvGrpSpPr>
        <p:grpSpPr bwMode="auto">
          <a:xfrm>
            <a:off x="3175000" y="5448300"/>
            <a:ext cx="119063" cy="119063"/>
            <a:chOff x="3151" y="3951"/>
            <a:chExt cx="52" cy="52"/>
          </a:xfrm>
        </p:grpSpPr>
        <p:sp>
          <p:nvSpPr>
            <p:cNvPr id="48483" name="Oval 234"/>
            <p:cNvSpPr>
              <a:spLocks noChangeArrowheads="1"/>
            </p:cNvSpPr>
            <p:nvPr/>
          </p:nvSpPr>
          <p:spPr bwMode="auto">
            <a:xfrm>
              <a:off x="3151" y="3951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84" name="Oval 235"/>
            <p:cNvSpPr>
              <a:spLocks noChangeArrowheads="1"/>
            </p:cNvSpPr>
            <p:nvPr/>
          </p:nvSpPr>
          <p:spPr bwMode="auto">
            <a:xfrm>
              <a:off x="3151" y="3951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85" name="Oval 236"/>
            <p:cNvSpPr>
              <a:spLocks noChangeArrowheads="1"/>
            </p:cNvSpPr>
            <p:nvPr/>
          </p:nvSpPr>
          <p:spPr bwMode="auto">
            <a:xfrm>
              <a:off x="3152" y="3953"/>
              <a:ext cx="49" cy="47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86" name="Oval 237"/>
            <p:cNvSpPr>
              <a:spLocks noChangeArrowheads="1"/>
            </p:cNvSpPr>
            <p:nvPr/>
          </p:nvSpPr>
          <p:spPr bwMode="auto">
            <a:xfrm>
              <a:off x="3153" y="3954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87" name="Oval 238"/>
            <p:cNvSpPr>
              <a:spLocks noChangeArrowheads="1"/>
            </p:cNvSpPr>
            <p:nvPr/>
          </p:nvSpPr>
          <p:spPr bwMode="auto">
            <a:xfrm>
              <a:off x="3154" y="3954"/>
              <a:ext cx="45" cy="45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88" name="Oval 239"/>
            <p:cNvSpPr>
              <a:spLocks noChangeArrowheads="1"/>
            </p:cNvSpPr>
            <p:nvPr/>
          </p:nvSpPr>
          <p:spPr bwMode="auto">
            <a:xfrm>
              <a:off x="3155" y="3956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89" name="Oval 240"/>
            <p:cNvSpPr>
              <a:spLocks noChangeArrowheads="1"/>
            </p:cNvSpPr>
            <p:nvPr/>
          </p:nvSpPr>
          <p:spPr bwMode="auto">
            <a:xfrm>
              <a:off x="3156" y="3957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0" name="Oval 241"/>
            <p:cNvSpPr>
              <a:spLocks noChangeArrowheads="1"/>
            </p:cNvSpPr>
            <p:nvPr/>
          </p:nvSpPr>
          <p:spPr bwMode="auto">
            <a:xfrm>
              <a:off x="3158" y="3958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1" name="Oval 242"/>
            <p:cNvSpPr>
              <a:spLocks noChangeArrowheads="1"/>
            </p:cNvSpPr>
            <p:nvPr/>
          </p:nvSpPr>
          <p:spPr bwMode="auto">
            <a:xfrm>
              <a:off x="3158" y="3959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2" name="Oval 243"/>
            <p:cNvSpPr>
              <a:spLocks noChangeArrowheads="1"/>
            </p:cNvSpPr>
            <p:nvPr/>
          </p:nvSpPr>
          <p:spPr bwMode="auto">
            <a:xfrm>
              <a:off x="3160" y="3960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3" name="Oval 244"/>
            <p:cNvSpPr>
              <a:spLocks noChangeArrowheads="1"/>
            </p:cNvSpPr>
            <p:nvPr/>
          </p:nvSpPr>
          <p:spPr bwMode="auto">
            <a:xfrm>
              <a:off x="3161" y="3961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4" name="Oval 245"/>
            <p:cNvSpPr>
              <a:spLocks noChangeArrowheads="1"/>
            </p:cNvSpPr>
            <p:nvPr/>
          </p:nvSpPr>
          <p:spPr bwMode="auto">
            <a:xfrm>
              <a:off x="3162" y="3962"/>
              <a:ext cx="29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5" name="Oval 246"/>
            <p:cNvSpPr>
              <a:spLocks noChangeArrowheads="1"/>
            </p:cNvSpPr>
            <p:nvPr/>
          </p:nvSpPr>
          <p:spPr bwMode="auto">
            <a:xfrm>
              <a:off x="3163" y="3963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6" name="Oval 247"/>
            <p:cNvSpPr>
              <a:spLocks noChangeArrowheads="1"/>
            </p:cNvSpPr>
            <p:nvPr/>
          </p:nvSpPr>
          <p:spPr bwMode="auto">
            <a:xfrm>
              <a:off x="3164" y="3965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7" name="Oval 248"/>
            <p:cNvSpPr>
              <a:spLocks noChangeArrowheads="1"/>
            </p:cNvSpPr>
            <p:nvPr/>
          </p:nvSpPr>
          <p:spPr bwMode="auto">
            <a:xfrm>
              <a:off x="3165" y="3965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8" name="Oval 249"/>
            <p:cNvSpPr>
              <a:spLocks noChangeArrowheads="1"/>
            </p:cNvSpPr>
            <p:nvPr/>
          </p:nvSpPr>
          <p:spPr bwMode="auto">
            <a:xfrm>
              <a:off x="3167" y="3966"/>
              <a:ext cx="20" cy="21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99" name="Oval 250"/>
            <p:cNvSpPr>
              <a:spLocks noChangeArrowheads="1"/>
            </p:cNvSpPr>
            <p:nvPr/>
          </p:nvSpPr>
          <p:spPr bwMode="auto">
            <a:xfrm>
              <a:off x="3167" y="3968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00" name="Oval 251"/>
            <p:cNvSpPr>
              <a:spLocks noChangeArrowheads="1"/>
            </p:cNvSpPr>
            <p:nvPr/>
          </p:nvSpPr>
          <p:spPr bwMode="auto">
            <a:xfrm>
              <a:off x="3168" y="3969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01" name="Oval 252"/>
            <p:cNvSpPr>
              <a:spLocks noChangeArrowheads="1"/>
            </p:cNvSpPr>
            <p:nvPr/>
          </p:nvSpPr>
          <p:spPr bwMode="auto">
            <a:xfrm>
              <a:off x="3170" y="3970"/>
              <a:ext cx="14" cy="13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02" name="Oval 253"/>
            <p:cNvSpPr>
              <a:spLocks noChangeArrowheads="1"/>
            </p:cNvSpPr>
            <p:nvPr/>
          </p:nvSpPr>
          <p:spPr bwMode="auto">
            <a:xfrm>
              <a:off x="3171" y="3971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03" name="Oval 254"/>
            <p:cNvSpPr>
              <a:spLocks noChangeArrowheads="1"/>
            </p:cNvSpPr>
            <p:nvPr/>
          </p:nvSpPr>
          <p:spPr bwMode="auto">
            <a:xfrm>
              <a:off x="3172" y="3972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04" name="Oval 255"/>
            <p:cNvSpPr>
              <a:spLocks noChangeArrowheads="1"/>
            </p:cNvSpPr>
            <p:nvPr/>
          </p:nvSpPr>
          <p:spPr bwMode="auto">
            <a:xfrm>
              <a:off x="3173" y="3973"/>
              <a:ext cx="7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05" name="Oval 256"/>
            <p:cNvSpPr>
              <a:spLocks noChangeArrowheads="1"/>
            </p:cNvSpPr>
            <p:nvPr/>
          </p:nvSpPr>
          <p:spPr bwMode="auto">
            <a:xfrm>
              <a:off x="3174" y="3974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06" name="Oval 257"/>
            <p:cNvSpPr>
              <a:spLocks noChangeArrowheads="1"/>
            </p:cNvSpPr>
            <p:nvPr/>
          </p:nvSpPr>
          <p:spPr bwMode="auto">
            <a:xfrm>
              <a:off x="3175" y="3975"/>
              <a:ext cx="3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07" name="Oval 258"/>
            <p:cNvSpPr>
              <a:spLocks noChangeArrowheads="1"/>
            </p:cNvSpPr>
            <p:nvPr/>
          </p:nvSpPr>
          <p:spPr bwMode="auto">
            <a:xfrm>
              <a:off x="3176" y="3976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3" name="Group 259"/>
          <p:cNvGrpSpPr>
            <a:grpSpLocks/>
          </p:cNvGrpSpPr>
          <p:nvPr/>
        </p:nvGrpSpPr>
        <p:grpSpPr bwMode="auto">
          <a:xfrm>
            <a:off x="3886200" y="5470525"/>
            <a:ext cx="119063" cy="120650"/>
            <a:chOff x="3461" y="3961"/>
            <a:chExt cx="52" cy="52"/>
          </a:xfrm>
        </p:grpSpPr>
        <p:sp>
          <p:nvSpPr>
            <p:cNvPr id="48458" name="Oval 260"/>
            <p:cNvSpPr>
              <a:spLocks noChangeArrowheads="1"/>
            </p:cNvSpPr>
            <p:nvPr/>
          </p:nvSpPr>
          <p:spPr bwMode="auto">
            <a:xfrm>
              <a:off x="3461" y="3961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59" name="Oval 261"/>
            <p:cNvSpPr>
              <a:spLocks noChangeArrowheads="1"/>
            </p:cNvSpPr>
            <p:nvPr/>
          </p:nvSpPr>
          <p:spPr bwMode="auto">
            <a:xfrm>
              <a:off x="3461" y="3961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0" name="Oval 262"/>
            <p:cNvSpPr>
              <a:spLocks noChangeArrowheads="1"/>
            </p:cNvSpPr>
            <p:nvPr/>
          </p:nvSpPr>
          <p:spPr bwMode="auto">
            <a:xfrm>
              <a:off x="3462" y="3963"/>
              <a:ext cx="49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1" name="Oval 263"/>
            <p:cNvSpPr>
              <a:spLocks noChangeArrowheads="1"/>
            </p:cNvSpPr>
            <p:nvPr/>
          </p:nvSpPr>
          <p:spPr bwMode="auto">
            <a:xfrm>
              <a:off x="3464" y="3964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2" name="Oval 264"/>
            <p:cNvSpPr>
              <a:spLocks noChangeArrowheads="1"/>
            </p:cNvSpPr>
            <p:nvPr/>
          </p:nvSpPr>
          <p:spPr bwMode="auto">
            <a:xfrm>
              <a:off x="3464" y="3965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3" name="Oval 265"/>
            <p:cNvSpPr>
              <a:spLocks noChangeArrowheads="1"/>
            </p:cNvSpPr>
            <p:nvPr/>
          </p:nvSpPr>
          <p:spPr bwMode="auto">
            <a:xfrm>
              <a:off x="3465" y="3966"/>
              <a:ext cx="43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4" name="Oval 266"/>
            <p:cNvSpPr>
              <a:spLocks noChangeArrowheads="1"/>
            </p:cNvSpPr>
            <p:nvPr/>
          </p:nvSpPr>
          <p:spPr bwMode="auto">
            <a:xfrm>
              <a:off x="3467" y="3967"/>
              <a:ext cx="39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5" name="Oval 267"/>
            <p:cNvSpPr>
              <a:spLocks noChangeArrowheads="1"/>
            </p:cNvSpPr>
            <p:nvPr/>
          </p:nvSpPr>
          <p:spPr bwMode="auto">
            <a:xfrm>
              <a:off x="3468" y="3968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6" name="Oval 268"/>
            <p:cNvSpPr>
              <a:spLocks noChangeArrowheads="1"/>
            </p:cNvSpPr>
            <p:nvPr/>
          </p:nvSpPr>
          <p:spPr bwMode="auto">
            <a:xfrm>
              <a:off x="3469" y="3969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7" name="Oval 269"/>
            <p:cNvSpPr>
              <a:spLocks noChangeArrowheads="1"/>
            </p:cNvSpPr>
            <p:nvPr/>
          </p:nvSpPr>
          <p:spPr bwMode="auto">
            <a:xfrm>
              <a:off x="3470" y="3970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8" name="Oval 270"/>
            <p:cNvSpPr>
              <a:spLocks noChangeArrowheads="1"/>
            </p:cNvSpPr>
            <p:nvPr/>
          </p:nvSpPr>
          <p:spPr bwMode="auto">
            <a:xfrm>
              <a:off x="3471" y="3971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69" name="Oval 271"/>
            <p:cNvSpPr>
              <a:spLocks noChangeArrowheads="1"/>
            </p:cNvSpPr>
            <p:nvPr/>
          </p:nvSpPr>
          <p:spPr bwMode="auto">
            <a:xfrm>
              <a:off x="3472" y="3972"/>
              <a:ext cx="29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0" name="Oval 272"/>
            <p:cNvSpPr>
              <a:spLocks noChangeArrowheads="1"/>
            </p:cNvSpPr>
            <p:nvPr/>
          </p:nvSpPr>
          <p:spPr bwMode="auto">
            <a:xfrm>
              <a:off x="3473" y="3973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1" name="Oval 273"/>
            <p:cNvSpPr>
              <a:spLocks noChangeArrowheads="1"/>
            </p:cNvSpPr>
            <p:nvPr/>
          </p:nvSpPr>
          <p:spPr bwMode="auto">
            <a:xfrm>
              <a:off x="3474" y="3975"/>
              <a:ext cx="26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2" name="Oval 274"/>
            <p:cNvSpPr>
              <a:spLocks noChangeArrowheads="1"/>
            </p:cNvSpPr>
            <p:nvPr/>
          </p:nvSpPr>
          <p:spPr bwMode="auto">
            <a:xfrm>
              <a:off x="3476" y="3975"/>
              <a:ext cx="22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3" name="Oval 275"/>
            <p:cNvSpPr>
              <a:spLocks noChangeArrowheads="1"/>
            </p:cNvSpPr>
            <p:nvPr/>
          </p:nvSpPr>
          <p:spPr bwMode="auto">
            <a:xfrm>
              <a:off x="3477" y="3977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4" name="Oval 276"/>
            <p:cNvSpPr>
              <a:spLocks noChangeArrowheads="1"/>
            </p:cNvSpPr>
            <p:nvPr/>
          </p:nvSpPr>
          <p:spPr bwMode="auto">
            <a:xfrm>
              <a:off x="3477" y="3978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5" name="Oval 277"/>
            <p:cNvSpPr>
              <a:spLocks noChangeArrowheads="1"/>
            </p:cNvSpPr>
            <p:nvPr/>
          </p:nvSpPr>
          <p:spPr bwMode="auto">
            <a:xfrm>
              <a:off x="3479" y="3979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6" name="Oval 278"/>
            <p:cNvSpPr>
              <a:spLocks noChangeArrowheads="1"/>
            </p:cNvSpPr>
            <p:nvPr/>
          </p:nvSpPr>
          <p:spPr bwMode="auto">
            <a:xfrm>
              <a:off x="3480" y="3980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7" name="Oval 279"/>
            <p:cNvSpPr>
              <a:spLocks noChangeArrowheads="1"/>
            </p:cNvSpPr>
            <p:nvPr/>
          </p:nvSpPr>
          <p:spPr bwMode="auto">
            <a:xfrm>
              <a:off x="3481" y="3981"/>
              <a:ext cx="12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8" name="Oval 280"/>
            <p:cNvSpPr>
              <a:spLocks noChangeArrowheads="1"/>
            </p:cNvSpPr>
            <p:nvPr/>
          </p:nvSpPr>
          <p:spPr bwMode="auto">
            <a:xfrm>
              <a:off x="3482" y="3982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79" name="Oval 281"/>
            <p:cNvSpPr>
              <a:spLocks noChangeArrowheads="1"/>
            </p:cNvSpPr>
            <p:nvPr/>
          </p:nvSpPr>
          <p:spPr bwMode="auto">
            <a:xfrm>
              <a:off x="3483" y="3983"/>
              <a:ext cx="8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80" name="Oval 282"/>
            <p:cNvSpPr>
              <a:spLocks noChangeArrowheads="1"/>
            </p:cNvSpPr>
            <p:nvPr/>
          </p:nvSpPr>
          <p:spPr bwMode="auto">
            <a:xfrm>
              <a:off x="3484" y="3984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81" name="Oval 283"/>
            <p:cNvSpPr>
              <a:spLocks noChangeArrowheads="1"/>
            </p:cNvSpPr>
            <p:nvPr/>
          </p:nvSpPr>
          <p:spPr bwMode="auto">
            <a:xfrm>
              <a:off x="3486" y="3985"/>
              <a:ext cx="2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82" name="Oval 284"/>
            <p:cNvSpPr>
              <a:spLocks noChangeArrowheads="1"/>
            </p:cNvSpPr>
            <p:nvPr/>
          </p:nvSpPr>
          <p:spPr bwMode="auto">
            <a:xfrm>
              <a:off x="3486" y="3986"/>
              <a:ext cx="2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4" name="Group 285"/>
          <p:cNvGrpSpPr>
            <a:grpSpLocks/>
          </p:cNvGrpSpPr>
          <p:nvPr/>
        </p:nvGrpSpPr>
        <p:grpSpPr bwMode="auto">
          <a:xfrm>
            <a:off x="4619625" y="5461000"/>
            <a:ext cx="117475" cy="119063"/>
            <a:chOff x="3780" y="3956"/>
            <a:chExt cx="52" cy="52"/>
          </a:xfrm>
        </p:grpSpPr>
        <p:sp>
          <p:nvSpPr>
            <p:cNvPr id="48433" name="Oval 286"/>
            <p:cNvSpPr>
              <a:spLocks noChangeArrowheads="1"/>
            </p:cNvSpPr>
            <p:nvPr/>
          </p:nvSpPr>
          <p:spPr bwMode="auto">
            <a:xfrm>
              <a:off x="3780" y="3956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4" name="Oval 287"/>
            <p:cNvSpPr>
              <a:spLocks noChangeArrowheads="1"/>
            </p:cNvSpPr>
            <p:nvPr/>
          </p:nvSpPr>
          <p:spPr bwMode="auto">
            <a:xfrm>
              <a:off x="3780" y="3956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5" name="Oval 288"/>
            <p:cNvSpPr>
              <a:spLocks noChangeArrowheads="1"/>
            </p:cNvSpPr>
            <p:nvPr/>
          </p:nvSpPr>
          <p:spPr bwMode="auto">
            <a:xfrm>
              <a:off x="3781" y="3958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6" name="Oval 289"/>
            <p:cNvSpPr>
              <a:spLocks noChangeArrowheads="1"/>
            </p:cNvSpPr>
            <p:nvPr/>
          </p:nvSpPr>
          <p:spPr bwMode="auto">
            <a:xfrm>
              <a:off x="3782" y="3959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7" name="Oval 290"/>
            <p:cNvSpPr>
              <a:spLocks noChangeArrowheads="1"/>
            </p:cNvSpPr>
            <p:nvPr/>
          </p:nvSpPr>
          <p:spPr bwMode="auto">
            <a:xfrm>
              <a:off x="3783" y="3959"/>
              <a:ext cx="44" cy="45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8" name="Oval 291"/>
            <p:cNvSpPr>
              <a:spLocks noChangeArrowheads="1"/>
            </p:cNvSpPr>
            <p:nvPr/>
          </p:nvSpPr>
          <p:spPr bwMode="auto">
            <a:xfrm>
              <a:off x="3784" y="3961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9" name="Oval 292"/>
            <p:cNvSpPr>
              <a:spLocks noChangeArrowheads="1"/>
            </p:cNvSpPr>
            <p:nvPr/>
          </p:nvSpPr>
          <p:spPr bwMode="auto">
            <a:xfrm>
              <a:off x="3785" y="3962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0" name="Oval 293"/>
            <p:cNvSpPr>
              <a:spLocks noChangeArrowheads="1"/>
            </p:cNvSpPr>
            <p:nvPr/>
          </p:nvSpPr>
          <p:spPr bwMode="auto">
            <a:xfrm>
              <a:off x="3786" y="3963"/>
              <a:ext cx="38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1" name="Oval 294"/>
            <p:cNvSpPr>
              <a:spLocks noChangeArrowheads="1"/>
            </p:cNvSpPr>
            <p:nvPr/>
          </p:nvSpPr>
          <p:spPr bwMode="auto">
            <a:xfrm>
              <a:off x="3787" y="3964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2" name="Oval 295"/>
            <p:cNvSpPr>
              <a:spLocks noChangeArrowheads="1"/>
            </p:cNvSpPr>
            <p:nvPr/>
          </p:nvSpPr>
          <p:spPr bwMode="auto">
            <a:xfrm>
              <a:off x="3788" y="3965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3" name="Oval 296"/>
            <p:cNvSpPr>
              <a:spLocks noChangeArrowheads="1"/>
            </p:cNvSpPr>
            <p:nvPr/>
          </p:nvSpPr>
          <p:spPr bwMode="auto">
            <a:xfrm>
              <a:off x="3790" y="3966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4" name="Oval 297"/>
            <p:cNvSpPr>
              <a:spLocks noChangeArrowheads="1"/>
            </p:cNvSpPr>
            <p:nvPr/>
          </p:nvSpPr>
          <p:spPr bwMode="auto">
            <a:xfrm>
              <a:off x="3791" y="3967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5" name="Oval 298"/>
            <p:cNvSpPr>
              <a:spLocks noChangeArrowheads="1"/>
            </p:cNvSpPr>
            <p:nvPr/>
          </p:nvSpPr>
          <p:spPr bwMode="auto">
            <a:xfrm>
              <a:off x="3791" y="3968"/>
              <a:ext cx="28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6" name="Oval 299"/>
            <p:cNvSpPr>
              <a:spLocks noChangeArrowheads="1"/>
            </p:cNvSpPr>
            <p:nvPr/>
          </p:nvSpPr>
          <p:spPr bwMode="auto">
            <a:xfrm>
              <a:off x="3793" y="3970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7" name="Oval 300"/>
            <p:cNvSpPr>
              <a:spLocks noChangeArrowheads="1"/>
            </p:cNvSpPr>
            <p:nvPr/>
          </p:nvSpPr>
          <p:spPr bwMode="auto">
            <a:xfrm>
              <a:off x="3794" y="3970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8" name="Oval 301"/>
            <p:cNvSpPr>
              <a:spLocks noChangeArrowheads="1"/>
            </p:cNvSpPr>
            <p:nvPr/>
          </p:nvSpPr>
          <p:spPr bwMode="auto">
            <a:xfrm>
              <a:off x="3795" y="3971"/>
              <a:ext cx="20" cy="21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49" name="Oval 302"/>
            <p:cNvSpPr>
              <a:spLocks noChangeArrowheads="1"/>
            </p:cNvSpPr>
            <p:nvPr/>
          </p:nvSpPr>
          <p:spPr bwMode="auto">
            <a:xfrm>
              <a:off x="3796" y="3973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50" name="Oval 303"/>
            <p:cNvSpPr>
              <a:spLocks noChangeArrowheads="1"/>
            </p:cNvSpPr>
            <p:nvPr/>
          </p:nvSpPr>
          <p:spPr bwMode="auto">
            <a:xfrm>
              <a:off x="3797" y="3974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51" name="Oval 304"/>
            <p:cNvSpPr>
              <a:spLocks noChangeArrowheads="1"/>
            </p:cNvSpPr>
            <p:nvPr/>
          </p:nvSpPr>
          <p:spPr bwMode="auto">
            <a:xfrm>
              <a:off x="3798" y="3975"/>
              <a:ext cx="14" cy="13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52" name="Oval 305"/>
            <p:cNvSpPr>
              <a:spLocks noChangeArrowheads="1"/>
            </p:cNvSpPr>
            <p:nvPr/>
          </p:nvSpPr>
          <p:spPr bwMode="auto">
            <a:xfrm>
              <a:off x="3800" y="3976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53" name="Oval 306"/>
            <p:cNvSpPr>
              <a:spLocks noChangeArrowheads="1"/>
            </p:cNvSpPr>
            <p:nvPr/>
          </p:nvSpPr>
          <p:spPr bwMode="auto">
            <a:xfrm>
              <a:off x="3800" y="3977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54" name="Oval 307"/>
            <p:cNvSpPr>
              <a:spLocks noChangeArrowheads="1"/>
            </p:cNvSpPr>
            <p:nvPr/>
          </p:nvSpPr>
          <p:spPr bwMode="auto">
            <a:xfrm>
              <a:off x="3802" y="3978"/>
              <a:ext cx="7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55" name="Oval 308"/>
            <p:cNvSpPr>
              <a:spLocks noChangeArrowheads="1"/>
            </p:cNvSpPr>
            <p:nvPr/>
          </p:nvSpPr>
          <p:spPr bwMode="auto">
            <a:xfrm>
              <a:off x="3803" y="3979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56" name="Oval 309"/>
            <p:cNvSpPr>
              <a:spLocks noChangeArrowheads="1"/>
            </p:cNvSpPr>
            <p:nvPr/>
          </p:nvSpPr>
          <p:spPr bwMode="auto">
            <a:xfrm>
              <a:off x="3804" y="3980"/>
              <a:ext cx="3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57" name="Oval 310"/>
            <p:cNvSpPr>
              <a:spLocks noChangeArrowheads="1"/>
            </p:cNvSpPr>
            <p:nvPr/>
          </p:nvSpPr>
          <p:spPr bwMode="auto">
            <a:xfrm>
              <a:off x="3805" y="3981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5" name="Group 311"/>
          <p:cNvGrpSpPr>
            <a:grpSpLocks/>
          </p:cNvGrpSpPr>
          <p:nvPr/>
        </p:nvGrpSpPr>
        <p:grpSpPr bwMode="auto">
          <a:xfrm>
            <a:off x="3517900" y="5838825"/>
            <a:ext cx="120650" cy="119063"/>
            <a:chOff x="3301" y="4121"/>
            <a:chExt cx="52" cy="52"/>
          </a:xfrm>
        </p:grpSpPr>
        <p:sp>
          <p:nvSpPr>
            <p:cNvPr id="48408" name="Oval 312"/>
            <p:cNvSpPr>
              <a:spLocks noChangeArrowheads="1"/>
            </p:cNvSpPr>
            <p:nvPr/>
          </p:nvSpPr>
          <p:spPr bwMode="auto">
            <a:xfrm>
              <a:off x="3301" y="4121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09" name="Oval 313"/>
            <p:cNvSpPr>
              <a:spLocks noChangeArrowheads="1"/>
            </p:cNvSpPr>
            <p:nvPr/>
          </p:nvSpPr>
          <p:spPr bwMode="auto">
            <a:xfrm>
              <a:off x="3301" y="4121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0" name="Oval 314"/>
            <p:cNvSpPr>
              <a:spLocks noChangeArrowheads="1"/>
            </p:cNvSpPr>
            <p:nvPr/>
          </p:nvSpPr>
          <p:spPr bwMode="auto">
            <a:xfrm>
              <a:off x="3302" y="4122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1" name="Oval 315"/>
            <p:cNvSpPr>
              <a:spLocks noChangeArrowheads="1"/>
            </p:cNvSpPr>
            <p:nvPr/>
          </p:nvSpPr>
          <p:spPr bwMode="auto">
            <a:xfrm>
              <a:off x="3303" y="4123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2" name="Oval 316"/>
            <p:cNvSpPr>
              <a:spLocks noChangeArrowheads="1"/>
            </p:cNvSpPr>
            <p:nvPr/>
          </p:nvSpPr>
          <p:spPr bwMode="auto">
            <a:xfrm>
              <a:off x="3304" y="4124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3" name="Oval 317"/>
            <p:cNvSpPr>
              <a:spLocks noChangeArrowheads="1"/>
            </p:cNvSpPr>
            <p:nvPr/>
          </p:nvSpPr>
          <p:spPr bwMode="auto">
            <a:xfrm>
              <a:off x="3305" y="4125"/>
              <a:ext cx="43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4" name="Oval 318"/>
            <p:cNvSpPr>
              <a:spLocks noChangeArrowheads="1"/>
            </p:cNvSpPr>
            <p:nvPr/>
          </p:nvSpPr>
          <p:spPr bwMode="auto">
            <a:xfrm>
              <a:off x="3307" y="4127"/>
              <a:ext cx="39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5" name="Oval 319"/>
            <p:cNvSpPr>
              <a:spLocks noChangeArrowheads="1"/>
            </p:cNvSpPr>
            <p:nvPr/>
          </p:nvSpPr>
          <p:spPr bwMode="auto">
            <a:xfrm>
              <a:off x="3308" y="4127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6" name="Oval 320"/>
            <p:cNvSpPr>
              <a:spLocks noChangeArrowheads="1"/>
            </p:cNvSpPr>
            <p:nvPr/>
          </p:nvSpPr>
          <p:spPr bwMode="auto">
            <a:xfrm>
              <a:off x="3308" y="4128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7" name="Oval 321"/>
            <p:cNvSpPr>
              <a:spLocks noChangeArrowheads="1"/>
            </p:cNvSpPr>
            <p:nvPr/>
          </p:nvSpPr>
          <p:spPr bwMode="auto">
            <a:xfrm>
              <a:off x="3310" y="4130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8" name="Oval 322"/>
            <p:cNvSpPr>
              <a:spLocks noChangeArrowheads="1"/>
            </p:cNvSpPr>
            <p:nvPr/>
          </p:nvSpPr>
          <p:spPr bwMode="auto">
            <a:xfrm>
              <a:off x="3311" y="4131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19" name="Oval 323"/>
            <p:cNvSpPr>
              <a:spLocks noChangeArrowheads="1"/>
            </p:cNvSpPr>
            <p:nvPr/>
          </p:nvSpPr>
          <p:spPr bwMode="auto">
            <a:xfrm>
              <a:off x="3312" y="4132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0" name="Oval 324"/>
            <p:cNvSpPr>
              <a:spLocks noChangeArrowheads="1"/>
            </p:cNvSpPr>
            <p:nvPr/>
          </p:nvSpPr>
          <p:spPr bwMode="auto">
            <a:xfrm>
              <a:off x="3313" y="4133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1" name="Oval 325"/>
            <p:cNvSpPr>
              <a:spLocks noChangeArrowheads="1"/>
            </p:cNvSpPr>
            <p:nvPr/>
          </p:nvSpPr>
          <p:spPr bwMode="auto">
            <a:xfrm>
              <a:off x="3314" y="4134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2" name="Oval 326"/>
            <p:cNvSpPr>
              <a:spLocks noChangeArrowheads="1"/>
            </p:cNvSpPr>
            <p:nvPr/>
          </p:nvSpPr>
          <p:spPr bwMode="auto">
            <a:xfrm>
              <a:off x="3315" y="4135"/>
              <a:ext cx="23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3" name="Oval 327"/>
            <p:cNvSpPr>
              <a:spLocks noChangeArrowheads="1"/>
            </p:cNvSpPr>
            <p:nvPr/>
          </p:nvSpPr>
          <p:spPr bwMode="auto">
            <a:xfrm>
              <a:off x="3317" y="4136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4" name="Oval 328"/>
            <p:cNvSpPr>
              <a:spLocks noChangeArrowheads="1"/>
            </p:cNvSpPr>
            <p:nvPr/>
          </p:nvSpPr>
          <p:spPr bwMode="auto">
            <a:xfrm>
              <a:off x="3317" y="4137"/>
              <a:ext cx="19" cy="19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5" name="Oval 329"/>
            <p:cNvSpPr>
              <a:spLocks noChangeArrowheads="1"/>
            </p:cNvSpPr>
            <p:nvPr/>
          </p:nvSpPr>
          <p:spPr bwMode="auto">
            <a:xfrm>
              <a:off x="3319" y="4139"/>
              <a:ext cx="16" cy="15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6" name="Oval 330"/>
            <p:cNvSpPr>
              <a:spLocks noChangeArrowheads="1"/>
            </p:cNvSpPr>
            <p:nvPr/>
          </p:nvSpPr>
          <p:spPr bwMode="auto">
            <a:xfrm>
              <a:off x="3320" y="4139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7" name="Oval 331"/>
            <p:cNvSpPr>
              <a:spLocks noChangeArrowheads="1"/>
            </p:cNvSpPr>
            <p:nvPr/>
          </p:nvSpPr>
          <p:spPr bwMode="auto">
            <a:xfrm>
              <a:off x="3321" y="4140"/>
              <a:ext cx="11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8" name="Oval 332"/>
            <p:cNvSpPr>
              <a:spLocks noChangeArrowheads="1"/>
            </p:cNvSpPr>
            <p:nvPr/>
          </p:nvSpPr>
          <p:spPr bwMode="auto">
            <a:xfrm>
              <a:off x="3322" y="4142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29" name="Oval 333"/>
            <p:cNvSpPr>
              <a:spLocks noChangeArrowheads="1"/>
            </p:cNvSpPr>
            <p:nvPr/>
          </p:nvSpPr>
          <p:spPr bwMode="auto">
            <a:xfrm>
              <a:off x="3323" y="4142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0" name="Oval 334"/>
            <p:cNvSpPr>
              <a:spLocks noChangeArrowheads="1"/>
            </p:cNvSpPr>
            <p:nvPr/>
          </p:nvSpPr>
          <p:spPr bwMode="auto">
            <a:xfrm>
              <a:off x="3324" y="4144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1" name="Oval 335"/>
            <p:cNvSpPr>
              <a:spLocks noChangeArrowheads="1"/>
            </p:cNvSpPr>
            <p:nvPr/>
          </p:nvSpPr>
          <p:spPr bwMode="auto">
            <a:xfrm>
              <a:off x="3325" y="4145"/>
              <a:ext cx="3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32" name="Oval 336"/>
            <p:cNvSpPr>
              <a:spLocks noChangeArrowheads="1"/>
            </p:cNvSpPr>
            <p:nvPr/>
          </p:nvSpPr>
          <p:spPr bwMode="auto">
            <a:xfrm>
              <a:off x="3326" y="4145"/>
              <a:ext cx="1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6" name="Group 337"/>
          <p:cNvGrpSpPr>
            <a:grpSpLocks/>
          </p:cNvGrpSpPr>
          <p:nvPr/>
        </p:nvGrpSpPr>
        <p:grpSpPr bwMode="auto">
          <a:xfrm>
            <a:off x="4257675" y="5838825"/>
            <a:ext cx="119063" cy="119063"/>
            <a:chOff x="3623" y="4121"/>
            <a:chExt cx="52" cy="52"/>
          </a:xfrm>
        </p:grpSpPr>
        <p:sp>
          <p:nvSpPr>
            <p:cNvPr id="48383" name="Oval 338"/>
            <p:cNvSpPr>
              <a:spLocks noChangeArrowheads="1"/>
            </p:cNvSpPr>
            <p:nvPr/>
          </p:nvSpPr>
          <p:spPr bwMode="auto">
            <a:xfrm>
              <a:off x="3623" y="4121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84" name="Oval 339"/>
            <p:cNvSpPr>
              <a:spLocks noChangeArrowheads="1"/>
            </p:cNvSpPr>
            <p:nvPr/>
          </p:nvSpPr>
          <p:spPr bwMode="auto">
            <a:xfrm>
              <a:off x="3623" y="4121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85" name="Oval 340"/>
            <p:cNvSpPr>
              <a:spLocks noChangeArrowheads="1"/>
            </p:cNvSpPr>
            <p:nvPr/>
          </p:nvSpPr>
          <p:spPr bwMode="auto">
            <a:xfrm>
              <a:off x="3624" y="4122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86" name="Oval 341"/>
            <p:cNvSpPr>
              <a:spLocks noChangeArrowheads="1"/>
            </p:cNvSpPr>
            <p:nvPr/>
          </p:nvSpPr>
          <p:spPr bwMode="auto">
            <a:xfrm>
              <a:off x="3626" y="4123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87" name="Oval 342"/>
            <p:cNvSpPr>
              <a:spLocks noChangeArrowheads="1"/>
            </p:cNvSpPr>
            <p:nvPr/>
          </p:nvSpPr>
          <p:spPr bwMode="auto">
            <a:xfrm>
              <a:off x="3626" y="4124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88" name="Oval 343"/>
            <p:cNvSpPr>
              <a:spLocks noChangeArrowheads="1"/>
            </p:cNvSpPr>
            <p:nvPr/>
          </p:nvSpPr>
          <p:spPr bwMode="auto">
            <a:xfrm>
              <a:off x="3628" y="4125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89" name="Oval 344"/>
            <p:cNvSpPr>
              <a:spLocks noChangeArrowheads="1"/>
            </p:cNvSpPr>
            <p:nvPr/>
          </p:nvSpPr>
          <p:spPr bwMode="auto">
            <a:xfrm>
              <a:off x="3629" y="4127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0" name="Oval 345"/>
            <p:cNvSpPr>
              <a:spLocks noChangeArrowheads="1"/>
            </p:cNvSpPr>
            <p:nvPr/>
          </p:nvSpPr>
          <p:spPr bwMode="auto">
            <a:xfrm>
              <a:off x="3630" y="4127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1" name="Oval 346"/>
            <p:cNvSpPr>
              <a:spLocks noChangeArrowheads="1"/>
            </p:cNvSpPr>
            <p:nvPr/>
          </p:nvSpPr>
          <p:spPr bwMode="auto">
            <a:xfrm>
              <a:off x="3631" y="4128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2" name="Oval 347"/>
            <p:cNvSpPr>
              <a:spLocks noChangeArrowheads="1"/>
            </p:cNvSpPr>
            <p:nvPr/>
          </p:nvSpPr>
          <p:spPr bwMode="auto">
            <a:xfrm>
              <a:off x="3632" y="4130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3" name="Oval 348"/>
            <p:cNvSpPr>
              <a:spLocks noChangeArrowheads="1"/>
            </p:cNvSpPr>
            <p:nvPr/>
          </p:nvSpPr>
          <p:spPr bwMode="auto">
            <a:xfrm>
              <a:off x="3633" y="4131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4" name="Oval 349"/>
            <p:cNvSpPr>
              <a:spLocks noChangeArrowheads="1"/>
            </p:cNvSpPr>
            <p:nvPr/>
          </p:nvSpPr>
          <p:spPr bwMode="auto">
            <a:xfrm>
              <a:off x="3634" y="4132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5" name="Oval 350"/>
            <p:cNvSpPr>
              <a:spLocks noChangeArrowheads="1"/>
            </p:cNvSpPr>
            <p:nvPr/>
          </p:nvSpPr>
          <p:spPr bwMode="auto">
            <a:xfrm>
              <a:off x="3635" y="4133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6" name="Oval 351"/>
            <p:cNvSpPr>
              <a:spLocks noChangeArrowheads="1"/>
            </p:cNvSpPr>
            <p:nvPr/>
          </p:nvSpPr>
          <p:spPr bwMode="auto">
            <a:xfrm>
              <a:off x="3636" y="4134"/>
              <a:ext cx="26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7" name="Oval 352"/>
            <p:cNvSpPr>
              <a:spLocks noChangeArrowheads="1"/>
            </p:cNvSpPr>
            <p:nvPr/>
          </p:nvSpPr>
          <p:spPr bwMode="auto">
            <a:xfrm>
              <a:off x="3638" y="4135"/>
              <a:ext cx="22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8" name="Oval 353"/>
            <p:cNvSpPr>
              <a:spLocks noChangeArrowheads="1"/>
            </p:cNvSpPr>
            <p:nvPr/>
          </p:nvSpPr>
          <p:spPr bwMode="auto">
            <a:xfrm>
              <a:off x="3639" y="4136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99" name="Oval 354"/>
            <p:cNvSpPr>
              <a:spLocks noChangeArrowheads="1"/>
            </p:cNvSpPr>
            <p:nvPr/>
          </p:nvSpPr>
          <p:spPr bwMode="auto">
            <a:xfrm>
              <a:off x="3640" y="4137"/>
              <a:ext cx="18" cy="19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00" name="Oval 355"/>
            <p:cNvSpPr>
              <a:spLocks noChangeArrowheads="1"/>
            </p:cNvSpPr>
            <p:nvPr/>
          </p:nvSpPr>
          <p:spPr bwMode="auto">
            <a:xfrm>
              <a:off x="3641" y="4139"/>
              <a:ext cx="16" cy="15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01" name="Oval 356"/>
            <p:cNvSpPr>
              <a:spLocks noChangeArrowheads="1"/>
            </p:cNvSpPr>
            <p:nvPr/>
          </p:nvSpPr>
          <p:spPr bwMode="auto">
            <a:xfrm>
              <a:off x="3642" y="4139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02" name="Oval 357"/>
            <p:cNvSpPr>
              <a:spLocks noChangeArrowheads="1"/>
            </p:cNvSpPr>
            <p:nvPr/>
          </p:nvSpPr>
          <p:spPr bwMode="auto">
            <a:xfrm>
              <a:off x="3643" y="4140"/>
              <a:ext cx="12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03" name="Oval 358"/>
            <p:cNvSpPr>
              <a:spLocks noChangeArrowheads="1"/>
            </p:cNvSpPr>
            <p:nvPr/>
          </p:nvSpPr>
          <p:spPr bwMode="auto">
            <a:xfrm>
              <a:off x="3644" y="4142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04" name="Oval 359"/>
            <p:cNvSpPr>
              <a:spLocks noChangeArrowheads="1"/>
            </p:cNvSpPr>
            <p:nvPr/>
          </p:nvSpPr>
          <p:spPr bwMode="auto">
            <a:xfrm>
              <a:off x="3645" y="4142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05" name="Oval 360"/>
            <p:cNvSpPr>
              <a:spLocks noChangeArrowheads="1"/>
            </p:cNvSpPr>
            <p:nvPr/>
          </p:nvSpPr>
          <p:spPr bwMode="auto">
            <a:xfrm>
              <a:off x="3646" y="4144"/>
              <a:ext cx="6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06" name="Oval 361"/>
            <p:cNvSpPr>
              <a:spLocks noChangeArrowheads="1"/>
            </p:cNvSpPr>
            <p:nvPr/>
          </p:nvSpPr>
          <p:spPr bwMode="auto">
            <a:xfrm>
              <a:off x="3648" y="4145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407" name="Oval 362"/>
            <p:cNvSpPr>
              <a:spLocks noChangeArrowheads="1"/>
            </p:cNvSpPr>
            <p:nvPr/>
          </p:nvSpPr>
          <p:spPr bwMode="auto">
            <a:xfrm>
              <a:off x="3648" y="4145"/>
              <a:ext cx="2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7" name="Group 363"/>
          <p:cNvGrpSpPr>
            <a:grpSpLocks/>
          </p:cNvGrpSpPr>
          <p:nvPr/>
        </p:nvGrpSpPr>
        <p:grpSpPr bwMode="auto">
          <a:xfrm>
            <a:off x="4951413" y="5838825"/>
            <a:ext cx="120650" cy="119063"/>
            <a:chOff x="3925" y="4121"/>
            <a:chExt cx="53" cy="52"/>
          </a:xfrm>
        </p:grpSpPr>
        <p:sp>
          <p:nvSpPr>
            <p:cNvPr id="48358" name="Oval 364"/>
            <p:cNvSpPr>
              <a:spLocks noChangeArrowheads="1"/>
            </p:cNvSpPr>
            <p:nvPr/>
          </p:nvSpPr>
          <p:spPr bwMode="auto">
            <a:xfrm>
              <a:off x="3925" y="4121"/>
              <a:ext cx="53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59" name="Oval 365"/>
            <p:cNvSpPr>
              <a:spLocks noChangeArrowheads="1"/>
            </p:cNvSpPr>
            <p:nvPr/>
          </p:nvSpPr>
          <p:spPr bwMode="auto">
            <a:xfrm>
              <a:off x="3925" y="4121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0" name="Oval 366"/>
            <p:cNvSpPr>
              <a:spLocks noChangeArrowheads="1"/>
            </p:cNvSpPr>
            <p:nvPr/>
          </p:nvSpPr>
          <p:spPr bwMode="auto">
            <a:xfrm>
              <a:off x="3926" y="4122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1" name="Oval 367"/>
            <p:cNvSpPr>
              <a:spLocks noChangeArrowheads="1"/>
            </p:cNvSpPr>
            <p:nvPr/>
          </p:nvSpPr>
          <p:spPr bwMode="auto">
            <a:xfrm>
              <a:off x="3928" y="4123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2" name="Oval 368"/>
            <p:cNvSpPr>
              <a:spLocks noChangeArrowheads="1"/>
            </p:cNvSpPr>
            <p:nvPr/>
          </p:nvSpPr>
          <p:spPr bwMode="auto">
            <a:xfrm>
              <a:off x="3928" y="4124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3" name="Oval 369"/>
            <p:cNvSpPr>
              <a:spLocks noChangeArrowheads="1"/>
            </p:cNvSpPr>
            <p:nvPr/>
          </p:nvSpPr>
          <p:spPr bwMode="auto">
            <a:xfrm>
              <a:off x="3930" y="4125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4" name="Oval 370"/>
            <p:cNvSpPr>
              <a:spLocks noChangeArrowheads="1"/>
            </p:cNvSpPr>
            <p:nvPr/>
          </p:nvSpPr>
          <p:spPr bwMode="auto">
            <a:xfrm>
              <a:off x="3931" y="4127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5" name="Oval 371"/>
            <p:cNvSpPr>
              <a:spLocks noChangeArrowheads="1"/>
            </p:cNvSpPr>
            <p:nvPr/>
          </p:nvSpPr>
          <p:spPr bwMode="auto">
            <a:xfrm>
              <a:off x="3932" y="4127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6" name="Oval 372"/>
            <p:cNvSpPr>
              <a:spLocks noChangeArrowheads="1"/>
            </p:cNvSpPr>
            <p:nvPr/>
          </p:nvSpPr>
          <p:spPr bwMode="auto">
            <a:xfrm>
              <a:off x="3933" y="4128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7" name="Oval 373"/>
            <p:cNvSpPr>
              <a:spLocks noChangeArrowheads="1"/>
            </p:cNvSpPr>
            <p:nvPr/>
          </p:nvSpPr>
          <p:spPr bwMode="auto">
            <a:xfrm>
              <a:off x="3934" y="4130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8" name="Oval 374"/>
            <p:cNvSpPr>
              <a:spLocks noChangeArrowheads="1"/>
            </p:cNvSpPr>
            <p:nvPr/>
          </p:nvSpPr>
          <p:spPr bwMode="auto">
            <a:xfrm>
              <a:off x="3935" y="4131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69" name="Oval 375"/>
            <p:cNvSpPr>
              <a:spLocks noChangeArrowheads="1"/>
            </p:cNvSpPr>
            <p:nvPr/>
          </p:nvSpPr>
          <p:spPr bwMode="auto">
            <a:xfrm>
              <a:off x="3937" y="4132"/>
              <a:ext cx="28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0" name="Oval 376"/>
            <p:cNvSpPr>
              <a:spLocks noChangeArrowheads="1"/>
            </p:cNvSpPr>
            <p:nvPr/>
          </p:nvSpPr>
          <p:spPr bwMode="auto">
            <a:xfrm>
              <a:off x="3937" y="4133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1" name="Oval 377"/>
            <p:cNvSpPr>
              <a:spLocks noChangeArrowheads="1"/>
            </p:cNvSpPr>
            <p:nvPr/>
          </p:nvSpPr>
          <p:spPr bwMode="auto">
            <a:xfrm>
              <a:off x="3938" y="4134"/>
              <a:ext cx="26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2" name="Oval 378"/>
            <p:cNvSpPr>
              <a:spLocks noChangeArrowheads="1"/>
            </p:cNvSpPr>
            <p:nvPr/>
          </p:nvSpPr>
          <p:spPr bwMode="auto">
            <a:xfrm>
              <a:off x="3940" y="4135"/>
              <a:ext cx="22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3" name="Oval 379"/>
            <p:cNvSpPr>
              <a:spLocks noChangeArrowheads="1"/>
            </p:cNvSpPr>
            <p:nvPr/>
          </p:nvSpPr>
          <p:spPr bwMode="auto">
            <a:xfrm>
              <a:off x="3941" y="4136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4" name="Oval 380"/>
            <p:cNvSpPr>
              <a:spLocks noChangeArrowheads="1"/>
            </p:cNvSpPr>
            <p:nvPr/>
          </p:nvSpPr>
          <p:spPr bwMode="auto">
            <a:xfrm>
              <a:off x="3942" y="4137"/>
              <a:ext cx="19" cy="19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5" name="Oval 381"/>
            <p:cNvSpPr>
              <a:spLocks noChangeArrowheads="1"/>
            </p:cNvSpPr>
            <p:nvPr/>
          </p:nvSpPr>
          <p:spPr bwMode="auto">
            <a:xfrm>
              <a:off x="3943" y="4139"/>
              <a:ext cx="16" cy="15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6" name="Oval 382"/>
            <p:cNvSpPr>
              <a:spLocks noChangeArrowheads="1"/>
            </p:cNvSpPr>
            <p:nvPr/>
          </p:nvSpPr>
          <p:spPr bwMode="auto">
            <a:xfrm>
              <a:off x="3944" y="4139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7" name="Oval 383"/>
            <p:cNvSpPr>
              <a:spLocks noChangeArrowheads="1"/>
            </p:cNvSpPr>
            <p:nvPr/>
          </p:nvSpPr>
          <p:spPr bwMode="auto">
            <a:xfrm>
              <a:off x="3945" y="4140"/>
              <a:ext cx="12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8" name="Oval 384"/>
            <p:cNvSpPr>
              <a:spLocks noChangeArrowheads="1"/>
            </p:cNvSpPr>
            <p:nvPr/>
          </p:nvSpPr>
          <p:spPr bwMode="auto">
            <a:xfrm>
              <a:off x="3946" y="4142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79" name="Oval 385"/>
            <p:cNvSpPr>
              <a:spLocks noChangeArrowheads="1"/>
            </p:cNvSpPr>
            <p:nvPr/>
          </p:nvSpPr>
          <p:spPr bwMode="auto">
            <a:xfrm>
              <a:off x="3947" y="4142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80" name="Oval 386"/>
            <p:cNvSpPr>
              <a:spLocks noChangeArrowheads="1"/>
            </p:cNvSpPr>
            <p:nvPr/>
          </p:nvSpPr>
          <p:spPr bwMode="auto">
            <a:xfrm>
              <a:off x="3949" y="4144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81" name="Oval 387"/>
            <p:cNvSpPr>
              <a:spLocks noChangeArrowheads="1"/>
            </p:cNvSpPr>
            <p:nvPr/>
          </p:nvSpPr>
          <p:spPr bwMode="auto">
            <a:xfrm>
              <a:off x="3950" y="4145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82" name="Oval 388"/>
            <p:cNvSpPr>
              <a:spLocks noChangeArrowheads="1"/>
            </p:cNvSpPr>
            <p:nvPr/>
          </p:nvSpPr>
          <p:spPr bwMode="auto">
            <a:xfrm>
              <a:off x="3950" y="4145"/>
              <a:ext cx="2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8" name="Group 389"/>
          <p:cNvGrpSpPr>
            <a:grpSpLocks/>
          </p:cNvGrpSpPr>
          <p:nvPr/>
        </p:nvGrpSpPr>
        <p:grpSpPr bwMode="auto">
          <a:xfrm>
            <a:off x="2701925" y="3640138"/>
            <a:ext cx="120650" cy="114300"/>
            <a:chOff x="2945" y="3163"/>
            <a:chExt cx="52" cy="51"/>
          </a:xfrm>
        </p:grpSpPr>
        <p:sp>
          <p:nvSpPr>
            <p:cNvPr id="48333" name="Oval 390"/>
            <p:cNvSpPr>
              <a:spLocks noChangeArrowheads="1"/>
            </p:cNvSpPr>
            <p:nvPr/>
          </p:nvSpPr>
          <p:spPr bwMode="auto">
            <a:xfrm>
              <a:off x="2945" y="3163"/>
              <a:ext cx="52" cy="51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34" name="Oval 391"/>
            <p:cNvSpPr>
              <a:spLocks noChangeArrowheads="1"/>
            </p:cNvSpPr>
            <p:nvPr/>
          </p:nvSpPr>
          <p:spPr bwMode="auto">
            <a:xfrm>
              <a:off x="2945" y="3163"/>
              <a:ext cx="51" cy="50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35" name="Oval 392"/>
            <p:cNvSpPr>
              <a:spLocks noChangeArrowheads="1"/>
            </p:cNvSpPr>
            <p:nvPr/>
          </p:nvSpPr>
          <p:spPr bwMode="auto">
            <a:xfrm>
              <a:off x="2946" y="3164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36" name="Oval 393"/>
            <p:cNvSpPr>
              <a:spLocks noChangeArrowheads="1"/>
            </p:cNvSpPr>
            <p:nvPr/>
          </p:nvSpPr>
          <p:spPr bwMode="auto">
            <a:xfrm>
              <a:off x="2947" y="3165"/>
              <a:ext cx="46" cy="46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37" name="Oval 394"/>
            <p:cNvSpPr>
              <a:spLocks noChangeArrowheads="1"/>
            </p:cNvSpPr>
            <p:nvPr/>
          </p:nvSpPr>
          <p:spPr bwMode="auto">
            <a:xfrm>
              <a:off x="2948" y="3166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38" name="Oval 395"/>
            <p:cNvSpPr>
              <a:spLocks noChangeArrowheads="1"/>
            </p:cNvSpPr>
            <p:nvPr/>
          </p:nvSpPr>
          <p:spPr bwMode="auto">
            <a:xfrm>
              <a:off x="2949" y="3167"/>
              <a:ext cx="42" cy="42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39" name="Oval 396"/>
            <p:cNvSpPr>
              <a:spLocks noChangeArrowheads="1"/>
            </p:cNvSpPr>
            <p:nvPr/>
          </p:nvSpPr>
          <p:spPr bwMode="auto">
            <a:xfrm>
              <a:off x="2950" y="3168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0" name="Oval 397"/>
            <p:cNvSpPr>
              <a:spLocks noChangeArrowheads="1"/>
            </p:cNvSpPr>
            <p:nvPr/>
          </p:nvSpPr>
          <p:spPr bwMode="auto">
            <a:xfrm>
              <a:off x="2952" y="3169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1" name="Oval 398"/>
            <p:cNvSpPr>
              <a:spLocks noChangeArrowheads="1"/>
            </p:cNvSpPr>
            <p:nvPr/>
          </p:nvSpPr>
          <p:spPr bwMode="auto">
            <a:xfrm>
              <a:off x="2952" y="3170"/>
              <a:ext cx="36" cy="36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2" name="Oval 399"/>
            <p:cNvSpPr>
              <a:spLocks noChangeArrowheads="1"/>
            </p:cNvSpPr>
            <p:nvPr/>
          </p:nvSpPr>
          <p:spPr bwMode="auto">
            <a:xfrm>
              <a:off x="2953" y="3172"/>
              <a:ext cx="34" cy="32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3" name="Oval 400"/>
            <p:cNvSpPr>
              <a:spLocks noChangeArrowheads="1"/>
            </p:cNvSpPr>
            <p:nvPr/>
          </p:nvSpPr>
          <p:spPr bwMode="auto">
            <a:xfrm>
              <a:off x="2955" y="3173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4" name="Oval 401"/>
            <p:cNvSpPr>
              <a:spLocks noChangeArrowheads="1"/>
            </p:cNvSpPr>
            <p:nvPr/>
          </p:nvSpPr>
          <p:spPr bwMode="auto">
            <a:xfrm>
              <a:off x="2956" y="3173"/>
              <a:ext cx="28" cy="29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5" name="Oval 402"/>
            <p:cNvSpPr>
              <a:spLocks noChangeArrowheads="1"/>
            </p:cNvSpPr>
            <p:nvPr/>
          </p:nvSpPr>
          <p:spPr bwMode="auto">
            <a:xfrm>
              <a:off x="2957" y="3175"/>
              <a:ext cx="27" cy="26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6" name="Oval 403"/>
            <p:cNvSpPr>
              <a:spLocks noChangeArrowheads="1"/>
            </p:cNvSpPr>
            <p:nvPr/>
          </p:nvSpPr>
          <p:spPr bwMode="auto">
            <a:xfrm>
              <a:off x="2958" y="3176"/>
              <a:ext cx="25" cy="25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7" name="Oval 404"/>
            <p:cNvSpPr>
              <a:spLocks noChangeArrowheads="1"/>
            </p:cNvSpPr>
            <p:nvPr/>
          </p:nvSpPr>
          <p:spPr bwMode="auto">
            <a:xfrm>
              <a:off x="2959" y="3177"/>
              <a:ext cx="23" cy="22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8" name="Oval 405"/>
            <p:cNvSpPr>
              <a:spLocks noChangeArrowheads="1"/>
            </p:cNvSpPr>
            <p:nvPr/>
          </p:nvSpPr>
          <p:spPr bwMode="auto">
            <a:xfrm>
              <a:off x="2960" y="3178"/>
              <a:ext cx="21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49" name="Oval 406"/>
            <p:cNvSpPr>
              <a:spLocks noChangeArrowheads="1"/>
            </p:cNvSpPr>
            <p:nvPr/>
          </p:nvSpPr>
          <p:spPr bwMode="auto">
            <a:xfrm>
              <a:off x="2961" y="3179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50" name="Oval 407"/>
            <p:cNvSpPr>
              <a:spLocks noChangeArrowheads="1"/>
            </p:cNvSpPr>
            <p:nvPr/>
          </p:nvSpPr>
          <p:spPr bwMode="auto">
            <a:xfrm>
              <a:off x="2962" y="3180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51" name="Oval 408"/>
            <p:cNvSpPr>
              <a:spLocks noChangeArrowheads="1"/>
            </p:cNvSpPr>
            <p:nvPr/>
          </p:nvSpPr>
          <p:spPr bwMode="auto">
            <a:xfrm>
              <a:off x="2963" y="3181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52" name="Oval 409"/>
            <p:cNvSpPr>
              <a:spLocks noChangeArrowheads="1"/>
            </p:cNvSpPr>
            <p:nvPr/>
          </p:nvSpPr>
          <p:spPr bwMode="auto">
            <a:xfrm>
              <a:off x="2965" y="3182"/>
              <a:ext cx="11" cy="12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53" name="Oval 410"/>
            <p:cNvSpPr>
              <a:spLocks noChangeArrowheads="1"/>
            </p:cNvSpPr>
            <p:nvPr/>
          </p:nvSpPr>
          <p:spPr bwMode="auto">
            <a:xfrm>
              <a:off x="2965" y="3183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54" name="Oval 411"/>
            <p:cNvSpPr>
              <a:spLocks noChangeArrowheads="1"/>
            </p:cNvSpPr>
            <p:nvPr/>
          </p:nvSpPr>
          <p:spPr bwMode="auto">
            <a:xfrm>
              <a:off x="2967" y="3184"/>
              <a:ext cx="7" cy="8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55" name="Oval 412"/>
            <p:cNvSpPr>
              <a:spLocks noChangeArrowheads="1"/>
            </p:cNvSpPr>
            <p:nvPr/>
          </p:nvSpPr>
          <p:spPr bwMode="auto">
            <a:xfrm>
              <a:off x="2968" y="3185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56" name="Oval 413"/>
            <p:cNvSpPr>
              <a:spLocks noChangeArrowheads="1"/>
            </p:cNvSpPr>
            <p:nvPr/>
          </p:nvSpPr>
          <p:spPr bwMode="auto">
            <a:xfrm>
              <a:off x="2969" y="3187"/>
              <a:ext cx="3" cy="2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57" name="Oval 414"/>
            <p:cNvSpPr>
              <a:spLocks noChangeArrowheads="1"/>
            </p:cNvSpPr>
            <p:nvPr/>
          </p:nvSpPr>
          <p:spPr bwMode="auto">
            <a:xfrm>
              <a:off x="2970" y="3187"/>
              <a:ext cx="1" cy="2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9" name="Group 415"/>
          <p:cNvGrpSpPr>
            <a:grpSpLocks/>
          </p:cNvGrpSpPr>
          <p:nvPr/>
        </p:nvGrpSpPr>
        <p:grpSpPr bwMode="auto">
          <a:xfrm flipH="1" flipV="1">
            <a:off x="2830513" y="3578225"/>
            <a:ext cx="361950" cy="161925"/>
            <a:chOff x="3001" y="3137"/>
            <a:chExt cx="158" cy="70"/>
          </a:xfrm>
        </p:grpSpPr>
        <p:sp>
          <p:nvSpPr>
            <p:cNvPr id="48331" name="Line 416"/>
            <p:cNvSpPr>
              <a:spLocks noChangeShapeType="1"/>
            </p:cNvSpPr>
            <p:nvPr/>
          </p:nvSpPr>
          <p:spPr bwMode="auto">
            <a:xfrm>
              <a:off x="3001" y="3137"/>
              <a:ext cx="123" cy="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8332" name="Freeform 417"/>
            <p:cNvSpPr>
              <a:spLocks/>
            </p:cNvSpPr>
            <p:nvPr/>
          </p:nvSpPr>
          <p:spPr bwMode="auto">
            <a:xfrm>
              <a:off x="3095" y="3154"/>
              <a:ext cx="64" cy="53"/>
            </a:xfrm>
            <a:custGeom>
              <a:avLst/>
              <a:gdLst>
                <a:gd name="T0" fmla="*/ 0 w 127"/>
                <a:gd name="T1" fmla="*/ 53 h 105"/>
                <a:gd name="T2" fmla="*/ 64 w 127"/>
                <a:gd name="T3" fmla="*/ 48 h 105"/>
                <a:gd name="T4" fmla="*/ 23 w 127"/>
                <a:gd name="T5" fmla="*/ 0 h 105"/>
                <a:gd name="T6" fmla="*/ 28 w 127"/>
                <a:gd name="T7" fmla="*/ 33 h 105"/>
                <a:gd name="T8" fmla="*/ 0 w 127"/>
                <a:gd name="T9" fmla="*/ 53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105"/>
                <a:gd name="T17" fmla="*/ 127 w 127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105">
                  <a:moveTo>
                    <a:pt x="0" y="105"/>
                  </a:moveTo>
                  <a:lnTo>
                    <a:pt x="127" y="96"/>
                  </a:lnTo>
                  <a:lnTo>
                    <a:pt x="45" y="0"/>
                  </a:lnTo>
                  <a:lnTo>
                    <a:pt x="55" y="66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50" name="Group 418"/>
          <p:cNvGrpSpPr>
            <a:grpSpLocks/>
          </p:cNvGrpSpPr>
          <p:nvPr/>
        </p:nvGrpSpPr>
        <p:grpSpPr bwMode="auto">
          <a:xfrm flipH="1" flipV="1">
            <a:off x="1657350" y="4792663"/>
            <a:ext cx="584200" cy="158750"/>
            <a:chOff x="2490" y="3666"/>
            <a:chExt cx="254" cy="68"/>
          </a:xfrm>
        </p:grpSpPr>
        <p:sp>
          <p:nvSpPr>
            <p:cNvPr id="48329" name="Line 419"/>
            <p:cNvSpPr>
              <a:spLocks noChangeShapeType="1"/>
            </p:cNvSpPr>
            <p:nvPr/>
          </p:nvSpPr>
          <p:spPr bwMode="auto">
            <a:xfrm flipV="1">
              <a:off x="2490" y="3690"/>
              <a:ext cx="217" cy="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8330" name="Freeform 420"/>
            <p:cNvSpPr>
              <a:spLocks/>
            </p:cNvSpPr>
            <p:nvPr/>
          </p:nvSpPr>
          <p:spPr bwMode="auto">
            <a:xfrm>
              <a:off x="2683" y="3666"/>
              <a:ext cx="61" cy="56"/>
            </a:xfrm>
            <a:custGeom>
              <a:avLst/>
              <a:gdLst>
                <a:gd name="T0" fmla="*/ 12 w 122"/>
                <a:gd name="T1" fmla="*/ 56 h 113"/>
                <a:gd name="T2" fmla="*/ 61 w 122"/>
                <a:gd name="T3" fmla="*/ 16 h 113"/>
                <a:gd name="T4" fmla="*/ 0 w 122"/>
                <a:gd name="T5" fmla="*/ 0 h 113"/>
                <a:gd name="T6" fmla="*/ 23 w 122"/>
                <a:gd name="T7" fmla="*/ 24 h 113"/>
                <a:gd name="T8" fmla="*/ 12 w 122"/>
                <a:gd name="T9" fmla="*/ 56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"/>
                <a:gd name="T16" fmla="*/ 0 h 113"/>
                <a:gd name="T17" fmla="*/ 122 w 122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" h="113">
                  <a:moveTo>
                    <a:pt x="24" y="113"/>
                  </a:moveTo>
                  <a:lnTo>
                    <a:pt x="122" y="32"/>
                  </a:lnTo>
                  <a:lnTo>
                    <a:pt x="0" y="0"/>
                  </a:lnTo>
                  <a:lnTo>
                    <a:pt x="45" y="48"/>
                  </a:lnTo>
                  <a:lnTo>
                    <a:pt x="24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151" name="Rectangle 421"/>
          <p:cNvSpPr>
            <a:spLocks noChangeArrowheads="1"/>
          </p:cNvSpPr>
          <p:nvPr/>
        </p:nvSpPr>
        <p:spPr bwMode="auto">
          <a:xfrm>
            <a:off x="4291013" y="3324225"/>
            <a:ext cx="1933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52" name="Rectangle 422"/>
          <p:cNvSpPr>
            <a:spLocks noChangeArrowheads="1"/>
          </p:cNvSpPr>
          <p:nvPr/>
        </p:nvSpPr>
        <p:spPr bwMode="auto">
          <a:xfrm>
            <a:off x="4662488" y="3608388"/>
            <a:ext cx="1128712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RF Deflector</a:t>
            </a:r>
            <a:r>
              <a:rPr lang="en-US" sz="1400">
                <a:solidFill>
                  <a:srgbClr val="000000"/>
                </a:solidFill>
                <a:latin typeface="Comic Sans MS" pitchFamily="66" charset="0"/>
              </a:rPr>
              <a:t>, 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8153" name="Rectangle 423"/>
          <p:cNvSpPr>
            <a:spLocks noChangeArrowheads="1"/>
          </p:cNvSpPr>
          <p:nvPr/>
        </p:nvSpPr>
        <p:spPr bwMode="auto">
          <a:xfrm>
            <a:off x="5368925" y="5364163"/>
            <a:ext cx="1308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54" name="Rectangle 424"/>
          <p:cNvSpPr>
            <a:spLocks noChangeArrowheads="1"/>
          </p:cNvSpPr>
          <p:nvPr/>
        </p:nvSpPr>
        <p:spPr bwMode="auto">
          <a:xfrm>
            <a:off x="5688013" y="5370513"/>
            <a:ext cx="8096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Deflecting</a:t>
            </a:r>
            <a:endParaRPr lang="en-US" sz="2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8155" name="Rectangle 425"/>
          <p:cNvSpPr>
            <a:spLocks noChangeArrowheads="1"/>
          </p:cNvSpPr>
          <p:nvPr/>
        </p:nvSpPr>
        <p:spPr bwMode="auto">
          <a:xfrm>
            <a:off x="5883275" y="5648325"/>
            <a:ext cx="396875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Field</a:t>
            </a:r>
            <a:endParaRPr lang="en-US" sz="2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8156" name="Oval 426"/>
          <p:cNvSpPr>
            <a:spLocks noChangeArrowheads="1"/>
          </p:cNvSpPr>
          <p:nvPr/>
        </p:nvSpPr>
        <p:spPr bwMode="auto">
          <a:xfrm>
            <a:off x="4722813" y="4090988"/>
            <a:ext cx="663575" cy="666750"/>
          </a:xfrm>
          <a:prstGeom prst="ellipse">
            <a:avLst/>
          </a:prstGeom>
          <a:solidFill>
            <a:srgbClr val="FF3300"/>
          </a:solidFill>
          <a:ln w="9525">
            <a:round/>
            <a:headEnd/>
            <a:tailEnd/>
          </a:ln>
          <a:scene3d>
            <a:camera prst="legacyPerspectiveFront">
              <a:rot lat="899998" lon="18300000" rev="0"/>
            </a:camera>
            <a:lightRig rig="legacyFlat2" dir="t"/>
          </a:scene3d>
          <a:sp3d extrusionH="887400" prstMaterial="legacyMetal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8157" name="Line 427"/>
          <p:cNvSpPr>
            <a:spLocks noChangeShapeType="1"/>
          </p:cNvSpPr>
          <p:nvPr/>
        </p:nvSpPr>
        <p:spPr bwMode="auto">
          <a:xfrm>
            <a:off x="5060950" y="4443413"/>
            <a:ext cx="2605088" cy="327025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48158" name="Group 428"/>
          <p:cNvGrpSpPr>
            <a:grpSpLocks/>
          </p:cNvGrpSpPr>
          <p:nvPr/>
        </p:nvGrpSpPr>
        <p:grpSpPr bwMode="auto">
          <a:xfrm>
            <a:off x="6945313" y="4637088"/>
            <a:ext cx="119062" cy="119062"/>
            <a:chOff x="4794" y="3598"/>
            <a:chExt cx="52" cy="52"/>
          </a:xfrm>
        </p:grpSpPr>
        <p:sp>
          <p:nvSpPr>
            <p:cNvPr id="48304" name="Oval 429"/>
            <p:cNvSpPr>
              <a:spLocks noChangeArrowheads="1"/>
            </p:cNvSpPr>
            <p:nvPr/>
          </p:nvSpPr>
          <p:spPr bwMode="auto">
            <a:xfrm>
              <a:off x="4794" y="3598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5" name="Oval 430"/>
            <p:cNvSpPr>
              <a:spLocks noChangeArrowheads="1"/>
            </p:cNvSpPr>
            <p:nvPr/>
          </p:nvSpPr>
          <p:spPr bwMode="auto">
            <a:xfrm>
              <a:off x="4794" y="3598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6" name="Oval 431"/>
            <p:cNvSpPr>
              <a:spLocks noChangeArrowheads="1"/>
            </p:cNvSpPr>
            <p:nvPr/>
          </p:nvSpPr>
          <p:spPr bwMode="auto">
            <a:xfrm>
              <a:off x="4795" y="3600"/>
              <a:ext cx="48" cy="47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7" name="Oval 432"/>
            <p:cNvSpPr>
              <a:spLocks noChangeArrowheads="1"/>
            </p:cNvSpPr>
            <p:nvPr/>
          </p:nvSpPr>
          <p:spPr bwMode="auto">
            <a:xfrm>
              <a:off x="4796" y="3601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8" name="Oval 433"/>
            <p:cNvSpPr>
              <a:spLocks noChangeArrowheads="1"/>
            </p:cNvSpPr>
            <p:nvPr/>
          </p:nvSpPr>
          <p:spPr bwMode="auto">
            <a:xfrm>
              <a:off x="4797" y="3601"/>
              <a:ext cx="44" cy="45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9" name="Oval 434"/>
            <p:cNvSpPr>
              <a:spLocks noChangeArrowheads="1"/>
            </p:cNvSpPr>
            <p:nvPr/>
          </p:nvSpPr>
          <p:spPr bwMode="auto">
            <a:xfrm>
              <a:off x="4798" y="3603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0" name="Oval 435"/>
            <p:cNvSpPr>
              <a:spLocks noChangeArrowheads="1"/>
            </p:cNvSpPr>
            <p:nvPr/>
          </p:nvSpPr>
          <p:spPr bwMode="auto">
            <a:xfrm>
              <a:off x="4799" y="3604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1" name="Oval 436"/>
            <p:cNvSpPr>
              <a:spLocks noChangeArrowheads="1"/>
            </p:cNvSpPr>
            <p:nvPr/>
          </p:nvSpPr>
          <p:spPr bwMode="auto">
            <a:xfrm>
              <a:off x="4800" y="3605"/>
              <a:ext cx="38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2" name="Oval 437"/>
            <p:cNvSpPr>
              <a:spLocks noChangeArrowheads="1"/>
            </p:cNvSpPr>
            <p:nvPr/>
          </p:nvSpPr>
          <p:spPr bwMode="auto">
            <a:xfrm>
              <a:off x="4801" y="3606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3" name="Oval 438"/>
            <p:cNvSpPr>
              <a:spLocks noChangeArrowheads="1"/>
            </p:cNvSpPr>
            <p:nvPr/>
          </p:nvSpPr>
          <p:spPr bwMode="auto">
            <a:xfrm>
              <a:off x="4802" y="3607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4" name="Oval 439"/>
            <p:cNvSpPr>
              <a:spLocks noChangeArrowheads="1"/>
            </p:cNvSpPr>
            <p:nvPr/>
          </p:nvSpPr>
          <p:spPr bwMode="auto">
            <a:xfrm>
              <a:off x="4804" y="3608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5" name="Oval 440"/>
            <p:cNvSpPr>
              <a:spLocks noChangeArrowheads="1"/>
            </p:cNvSpPr>
            <p:nvPr/>
          </p:nvSpPr>
          <p:spPr bwMode="auto">
            <a:xfrm>
              <a:off x="4805" y="3609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6" name="Oval 441"/>
            <p:cNvSpPr>
              <a:spLocks noChangeArrowheads="1"/>
            </p:cNvSpPr>
            <p:nvPr/>
          </p:nvSpPr>
          <p:spPr bwMode="auto">
            <a:xfrm>
              <a:off x="4806" y="3610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7" name="Oval 442"/>
            <p:cNvSpPr>
              <a:spLocks noChangeArrowheads="1"/>
            </p:cNvSpPr>
            <p:nvPr/>
          </p:nvSpPr>
          <p:spPr bwMode="auto">
            <a:xfrm>
              <a:off x="4807" y="3612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8" name="Oval 443"/>
            <p:cNvSpPr>
              <a:spLocks noChangeArrowheads="1"/>
            </p:cNvSpPr>
            <p:nvPr/>
          </p:nvSpPr>
          <p:spPr bwMode="auto">
            <a:xfrm>
              <a:off x="4808" y="3612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9" name="Oval 444"/>
            <p:cNvSpPr>
              <a:spLocks noChangeArrowheads="1"/>
            </p:cNvSpPr>
            <p:nvPr/>
          </p:nvSpPr>
          <p:spPr bwMode="auto">
            <a:xfrm>
              <a:off x="4809" y="3613"/>
              <a:ext cx="20" cy="21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20" name="Oval 445"/>
            <p:cNvSpPr>
              <a:spLocks noChangeArrowheads="1"/>
            </p:cNvSpPr>
            <p:nvPr/>
          </p:nvSpPr>
          <p:spPr bwMode="auto">
            <a:xfrm>
              <a:off x="4810" y="3615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21" name="Oval 446"/>
            <p:cNvSpPr>
              <a:spLocks noChangeArrowheads="1"/>
            </p:cNvSpPr>
            <p:nvPr/>
          </p:nvSpPr>
          <p:spPr bwMode="auto">
            <a:xfrm>
              <a:off x="4811" y="3616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22" name="Oval 447"/>
            <p:cNvSpPr>
              <a:spLocks noChangeArrowheads="1"/>
            </p:cNvSpPr>
            <p:nvPr/>
          </p:nvSpPr>
          <p:spPr bwMode="auto">
            <a:xfrm>
              <a:off x="4812" y="3617"/>
              <a:ext cx="14" cy="13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23" name="Oval 448"/>
            <p:cNvSpPr>
              <a:spLocks noChangeArrowheads="1"/>
            </p:cNvSpPr>
            <p:nvPr/>
          </p:nvSpPr>
          <p:spPr bwMode="auto">
            <a:xfrm>
              <a:off x="4814" y="3618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24" name="Oval 449"/>
            <p:cNvSpPr>
              <a:spLocks noChangeArrowheads="1"/>
            </p:cNvSpPr>
            <p:nvPr/>
          </p:nvSpPr>
          <p:spPr bwMode="auto">
            <a:xfrm>
              <a:off x="4814" y="3619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25" name="Oval 450"/>
            <p:cNvSpPr>
              <a:spLocks noChangeArrowheads="1"/>
            </p:cNvSpPr>
            <p:nvPr/>
          </p:nvSpPr>
          <p:spPr bwMode="auto">
            <a:xfrm>
              <a:off x="4816" y="3620"/>
              <a:ext cx="7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26" name="Oval 451"/>
            <p:cNvSpPr>
              <a:spLocks noChangeArrowheads="1"/>
            </p:cNvSpPr>
            <p:nvPr/>
          </p:nvSpPr>
          <p:spPr bwMode="auto">
            <a:xfrm>
              <a:off x="4817" y="3621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27" name="Oval 452"/>
            <p:cNvSpPr>
              <a:spLocks noChangeArrowheads="1"/>
            </p:cNvSpPr>
            <p:nvPr/>
          </p:nvSpPr>
          <p:spPr bwMode="auto">
            <a:xfrm>
              <a:off x="4818" y="3622"/>
              <a:ext cx="3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28" name="Oval 453"/>
            <p:cNvSpPr>
              <a:spLocks noChangeArrowheads="1"/>
            </p:cNvSpPr>
            <p:nvPr/>
          </p:nvSpPr>
          <p:spPr bwMode="auto">
            <a:xfrm>
              <a:off x="4819" y="3623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59" name="Group 454"/>
          <p:cNvGrpSpPr>
            <a:grpSpLocks/>
          </p:cNvGrpSpPr>
          <p:nvPr/>
        </p:nvGrpSpPr>
        <p:grpSpPr bwMode="auto">
          <a:xfrm>
            <a:off x="6518275" y="4578350"/>
            <a:ext cx="119063" cy="119063"/>
            <a:chOff x="4608" y="3572"/>
            <a:chExt cx="52" cy="52"/>
          </a:xfrm>
        </p:grpSpPr>
        <p:sp>
          <p:nvSpPr>
            <p:cNvPr id="48279" name="Oval 455"/>
            <p:cNvSpPr>
              <a:spLocks noChangeArrowheads="1"/>
            </p:cNvSpPr>
            <p:nvPr/>
          </p:nvSpPr>
          <p:spPr bwMode="auto">
            <a:xfrm>
              <a:off x="4608" y="3572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0" name="Oval 456"/>
            <p:cNvSpPr>
              <a:spLocks noChangeArrowheads="1"/>
            </p:cNvSpPr>
            <p:nvPr/>
          </p:nvSpPr>
          <p:spPr bwMode="auto">
            <a:xfrm>
              <a:off x="4608" y="3572"/>
              <a:ext cx="51" cy="51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1" name="Oval 457"/>
            <p:cNvSpPr>
              <a:spLocks noChangeArrowheads="1"/>
            </p:cNvSpPr>
            <p:nvPr/>
          </p:nvSpPr>
          <p:spPr bwMode="auto">
            <a:xfrm>
              <a:off x="4609" y="3574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2" name="Oval 458"/>
            <p:cNvSpPr>
              <a:spLocks noChangeArrowheads="1"/>
            </p:cNvSpPr>
            <p:nvPr/>
          </p:nvSpPr>
          <p:spPr bwMode="auto">
            <a:xfrm>
              <a:off x="4611" y="3575"/>
              <a:ext cx="46" cy="45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3" name="Oval 459"/>
            <p:cNvSpPr>
              <a:spLocks noChangeArrowheads="1"/>
            </p:cNvSpPr>
            <p:nvPr/>
          </p:nvSpPr>
          <p:spPr bwMode="auto">
            <a:xfrm>
              <a:off x="4611" y="3576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4" name="Oval 460"/>
            <p:cNvSpPr>
              <a:spLocks noChangeArrowheads="1"/>
            </p:cNvSpPr>
            <p:nvPr/>
          </p:nvSpPr>
          <p:spPr bwMode="auto">
            <a:xfrm>
              <a:off x="4613" y="3577"/>
              <a:ext cx="42" cy="41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5" name="Oval 461"/>
            <p:cNvSpPr>
              <a:spLocks noChangeArrowheads="1"/>
            </p:cNvSpPr>
            <p:nvPr/>
          </p:nvSpPr>
          <p:spPr bwMode="auto">
            <a:xfrm>
              <a:off x="4614" y="3578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6" name="Oval 462"/>
            <p:cNvSpPr>
              <a:spLocks noChangeArrowheads="1"/>
            </p:cNvSpPr>
            <p:nvPr/>
          </p:nvSpPr>
          <p:spPr bwMode="auto">
            <a:xfrm>
              <a:off x="4615" y="3579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7" name="Oval 463"/>
            <p:cNvSpPr>
              <a:spLocks noChangeArrowheads="1"/>
            </p:cNvSpPr>
            <p:nvPr/>
          </p:nvSpPr>
          <p:spPr bwMode="auto">
            <a:xfrm>
              <a:off x="4616" y="3580"/>
              <a:ext cx="36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8" name="Oval 464"/>
            <p:cNvSpPr>
              <a:spLocks noChangeArrowheads="1"/>
            </p:cNvSpPr>
            <p:nvPr/>
          </p:nvSpPr>
          <p:spPr bwMode="auto">
            <a:xfrm>
              <a:off x="4617" y="3581"/>
              <a:ext cx="33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9" name="Oval 465"/>
            <p:cNvSpPr>
              <a:spLocks noChangeArrowheads="1"/>
            </p:cNvSpPr>
            <p:nvPr/>
          </p:nvSpPr>
          <p:spPr bwMode="auto">
            <a:xfrm>
              <a:off x="4618" y="3583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0" name="Oval 466"/>
            <p:cNvSpPr>
              <a:spLocks noChangeArrowheads="1"/>
            </p:cNvSpPr>
            <p:nvPr/>
          </p:nvSpPr>
          <p:spPr bwMode="auto">
            <a:xfrm>
              <a:off x="4619" y="3583"/>
              <a:ext cx="29" cy="29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1" name="Oval 467"/>
            <p:cNvSpPr>
              <a:spLocks noChangeArrowheads="1"/>
            </p:cNvSpPr>
            <p:nvPr/>
          </p:nvSpPr>
          <p:spPr bwMode="auto">
            <a:xfrm>
              <a:off x="4620" y="3584"/>
              <a:ext cx="27" cy="27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2" name="Oval 468"/>
            <p:cNvSpPr>
              <a:spLocks noChangeArrowheads="1"/>
            </p:cNvSpPr>
            <p:nvPr/>
          </p:nvSpPr>
          <p:spPr bwMode="auto">
            <a:xfrm>
              <a:off x="4621" y="3586"/>
              <a:ext cx="26" cy="24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3" name="Oval 469"/>
            <p:cNvSpPr>
              <a:spLocks noChangeArrowheads="1"/>
            </p:cNvSpPr>
            <p:nvPr/>
          </p:nvSpPr>
          <p:spPr bwMode="auto">
            <a:xfrm>
              <a:off x="4623" y="3586"/>
              <a:ext cx="22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4" name="Oval 470"/>
            <p:cNvSpPr>
              <a:spLocks noChangeArrowheads="1"/>
            </p:cNvSpPr>
            <p:nvPr/>
          </p:nvSpPr>
          <p:spPr bwMode="auto">
            <a:xfrm>
              <a:off x="4624" y="3588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5" name="Oval 471"/>
            <p:cNvSpPr>
              <a:spLocks noChangeArrowheads="1"/>
            </p:cNvSpPr>
            <p:nvPr/>
          </p:nvSpPr>
          <p:spPr bwMode="auto">
            <a:xfrm>
              <a:off x="4625" y="3589"/>
              <a:ext cx="18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6" name="Oval 472"/>
            <p:cNvSpPr>
              <a:spLocks noChangeArrowheads="1"/>
            </p:cNvSpPr>
            <p:nvPr/>
          </p:nvSpPr>
          <p:spPr bwMode="auto">
            <a:xfrm>
              <a:off x="4626" y="3590"/>
              <a:ext cx="16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7" name="Oval 473"/>
            <p:cNvSpPr>
              <a:spLocks noChangeArrowheads="1"/>
            </p:cNvSpPr>
            <p:nvPr/>
          </p:nvSpPr>
          <p:spPr bwMode="auto">
            <a:xfrm>
              <a:off x="4627" y="3591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8" name="Oval 474"/>
            <p:cNvSpPr>
              <a:spLocks noChangeArrowheads="1"/>
            </p:cNvSpPr>
            <p:nvPr/>
          </p:nvSpPr>
          <p:spPr bwMode="auto">
            <a:xfrm>
              <a:off x="4628" y="3592"/>
              <a:ext cx="12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9" name="Oval 475"/>
            <p:cNvSpPr>
              <a:spLocks noChangeArrowheads="1"/>
            </p:cNvSpPr>
            <p:nvPr/>
          </p:nvSpPr>
          <p:spPr bwMode="auto">
            <a:xfrm>
              <a:off x="4629" y="3593"/>
              <a:ext cx="10" cy="10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0" name="Oval 476"/>
            <p:cNvSpPr>
              <a:spLocks noChangeArrowheads="1"/>
            </p:cNvSpPr>
            <p:nvPr/>
          </p:nvSpPr>
          <p:spPr bwMode="auto">
            <a:xfrm>
              <a:off x="4630" y="3594"/>
              <a:ext cx="8" cy="7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1" name="Oval 477"/>
            <p:cNvSpPr>
              <a:spLocks noChangeArrowheads="1"/>
            </p:cNvSpPr>
            <p:nvPr/>
          </p:nvSpPr>
          <p:spPr bwMode="auto">
            <a:xfrm>
              <a:off x="4631" y="3595"/>
              <a:ext cx="6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2" name="Oval 478"/>
            <p:cNvSpPr>
              <a:spLocks noChangeArrowheads="1"/>
            </p:cNvSpPr>
            <p:nvPr/>
          </p:nvSpPr>
          <p:spPr bwMode="auto">
            <a:xfrm>
              <a:off x="4633" y="3596"/>
              <a:ext cx="2" cy="3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3" name="Oval 479"/>
            <p:cNvSpPr>
              <a:spLocks noChangeArrowheads="1"/>
            </p:cNvSpPr>
            <p:nvPr/>
          </p:nvSpPr>
          <p:spPr bwMode="auto">
            <a:xfrm>
              <a:off x="4633" y="3597"/>
              <a:ext cx="2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60" name="Group 480"/>
          <p:cNvGrpSpPr>
            <a:grpSpLocks/>
          </p:cNvGrpSpPr>
          <p:nvPr/>
        </p:nvGrpSpPr>
        <p:grpSpPr bwMode="auto">
          <a:xfrm>
            <a:off x="7370763" y="4694238"/>
            <a:ext cx="119062" cy="115887"/>
            <a:chOff x="4979" y="3622"/>
            <a:chExt cx="52" cy="51"/>
          </a:xfrm>
        </p:grpSpPr>
        <p:sp>
          <p:nvSpPr>
            <p:cNvPr id="48254" name="Oval 481"/>
            <p:cNvSpPr>
              <a:spLocks noChangeArrowheads="1"/>
            </p:cNvSpPr>
            <p:nvPr/>
          </p:nvSpPr>
          <p:spPr bwMode="auto">
            <a:xfrm>
              <a:off x="4979" y="3622"/>
              <a:ext cx="52" cy="51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5" name="Oval 482"/>
            <p:cNvSpPr>
              <a:spLocks noChangeArrowheads="1"/>
            </p:cNvSpPr>
            <p:nvPr/>
          </p:nvSpPr>
          <p:spPr bwMode="auto">
            <a:xfrm>
              <a:off x="4979" y="3622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6" name="Oval 483"/>
            <p:cNvSpPr>
              <a:spLocks noChangeArrowheads="1"/>
            </p:cNvSpPr>
            <p:nvPr/>
          </p:nvSpPr>
          <p:spPr bwMode="auto">
            <a:xfrm>
              <a:off x="4980" y="3623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7" name="Oval 484"/>
            <p:cNvSpPr>
              <a:spLocks noChangeArrowheads="1"/>
            </p:cNvSpPr>
            <p:nvPr/>
          </p:nvSpPr>
          <p:spPr bwMode="auto">
            <a:xfrm>
              <a:off x="4981" y="3624"/>
              <a:ext cx="47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8" name="Oval 485"/>
            <p:cNvSpPr>
              <a:spLocks noChangeArrowheads="1"/>
            </p:cNvSpPr>
            <p:nvPr/>
          </p:nvSpPr>
          <p:spPr bwMode="auto">
            <a:xfrm>
              <a:off x="4982" y="3625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9" name="Oval 486"/>
            <p:cNvSpPr>
              <a:spLocks noChangeArrowheads="1"/>
            </p:cNvSpPr>
            <p:nvPr/>
          </p:nvSpPr>
          <p:spPr bwMode="auto">
            <a:xfrm>
              <a:off x="4983" y="3626"/>
              <a:ext cx="43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0" name="Oval 487"/>
            <p:cNvSpPr>
              <a:spLocks noChangeArrowheads="1"/>
            </p:cNvSpPr>
            <p:nvPr/>
          </p:nvSpPr>
          <p:spPr bwMode="auto">
            <a:xfrm>
              <a:off x="4985" y="3627"/>
              <a:ext cx="39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1" name="Oval 488"/>
            <p:cNvSpPr>
              <a:spLocks noChangeArrowheads="1"/>
            </p:cNvSpPr>
            <p:nvPr/>
          </p:nvSpPr>
          <p:spPr bwMode="auto">
            <a:xfrm>
              <a:off x="4986" y="3628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2" name="Oval 489"/>
            <p:cNvSpPr>
              <a:spLocks noChangeArrowheads="1"/>
            </p:cNvSpPr>
            <p:nvPr/>
          </p:nvSpPr>
          <p:spPr bwMode="auto">
            <a:xfrm>
              <a:off x="4987" y="3629"/>
              <a:ext cx="35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3" name="Oval 490"/>
            <p:cNvSpPr>
              <a:spLocks noChangeArrowheads="1"/>
            </p:cNvSpPr>
            <p:nvPr/>
          </p:nvSpPr>
          <p:spPr bwMode="auto">
            <a:xfrm>
              <a:off x="4988" y="3630"/>
              <a:ext cx="33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4" name="Oval 491"/>
            <p:cNvSpPr>
              <a:spLocks noChangeArrowheads="1"/>
            </p:cNvSpPr>
            <p:nvPr/>
          </p:nvSpPr>
          <p:spPr bwMode="auto">
            <a:xfrm>
              <a:off x="4989" y="3632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5" name="Oval 492"/>
            <p:cNvSpPr>
              <a:spLocks noChangeArrowheads="1"/>
            </p:cNvSpPr>
            <p:nvPr/>
          </p:nvSpPr>
          <p:spPr bwMode="auto">
            <a:xfrm>
              <a:off x="4990" y="3632"/>
              <a:ext cx="29" cy="29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6" name="Oval 493"/>
            <p:cNvSpPr>
              <a:spLocks noChangeArrowheads="1"/>
            </p:cNvSpPr>
            <p:nvPr/>
          </p:nvSpPr>
          <p:spPr bwMode="auto">
            <a:xfrm>
              <a:off x="4991" y="3634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7" name="Oval 494"/>
            <p:cNvSpPr>
              <a:spLocks noChangeArrowheads="1"/>
            </p:cNvSpPr>
            <p:nvPr/>
          </p:nvSpPr>
          <p:spPr bwMode="auto">
            <a:xfrm>
              <a:off x="4992" y="3635"/>
              <a:ext cx="25" cy="24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8" name="Oval 495"/>
            <p:cNvSpPr>
              <a:spLocks noChangeArrowheads="1"/>
            </p:cNvSpPr>
            <p:nvPr/>
          </p:nvSpPr>
          <p:spPr bwMode="auto">
            <a:xfrm>
              <a:off x="4993" y="3635"/>
              <a:ext cx="23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9" name="Oval 496"/>
            <p:cNvSpPr>
              <a:spLocks noChangeArrowheads="1"/>
            </p:cNvSpPr>
            <p:nvPr/>
          </p:nvSpPr>
          <p:spPr bwMode="auto">
            <a:xfrm>
              <a:off x="4995" y="3637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0" name="Oval 497"/>
            <p:cNvSpPr>
              <a:spLocks noChangeArrowheads="1"/>
            </p:cNvSpPr>
            <p:nvPr/>
          </p:nvSpPr>
          <p:spPr bwMode="auto">
            <a:xfrm>
              <a:off x="4995" y="3638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1" name="Oval 498"/>
            <p:cNvSpPr>
              <a:spLocks noChangeArrowheads="1"/>
            </p:cNvSpPr>
            <p:nvPr/>
          </p:nvSpPr>
          <p:spPr bwMode="auto">
            <a:xfrm>
              <a:off x="4997" y="3639"/>
              <a:ext cx="16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2" name="Oval 499"/>
            <p:cNvSpPr>
              <a:spLocks noChangeArrowheads="1"/>
            </p:cNvSpPr>
            <p:nvPr/>
          </p:nvSpPr>
          <p:spPr bwMode="auto">
            <a:xfrm>
              <a:off x="4998" y="3640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3" name="Oval 500"/>
            <p:cNvSpPr>
              <a:spLocks noChangeArrowheads="1"/>
            </p:cNvSpPr>
            <p:nvPr/>
          </p:nvSpPr>
          <p:spPr bwMode="auto">
            <a:xfrm>
              <a:off x="4999" y="3641"/>
              <a:ext cx="11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4" name="Oval 501"/>
            <p:cNvSpPr>
              <a:spLocks noChangeArrowheads="1"/>
            </p:cNvSpPr>
            <p:nvPr/>
          </p:nvSpPr>
          <p:spPr bwMode="auto">
            <a:xfrm>
              <a:off x="5000" y="3642"/>
              <a:ext cx="10" cy="10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5" name="Oval 502"/>
            <p:cNvSpPr>
              <a:spLocks noChangeArrowheads="1"/>
            </p:cNvSpPr>
            <p:nvPr/>
          </p:nvSpPr>
          <p:spPr bwMode="auto">
            <a:xfrm>
              <a:off x="5001" y="3643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6" name="Oval 503"/>
            <p:cNvSpPr>
              <a:spLocks noChangeArrowheads="1"/>
            </p:cNvSpPr>
            <p:nvPr/>
          </p:nvSpPr>
          <p:spPr bwMode="auto">
            <a:xfrm>
              <a:off x="5002" y="3644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7" name="Oval 504"/>
            <p:cNvSpPr>
              <a:spLocks noChangeArrowheads="1"/>
            </p:cNvSpPr>
            <p:nvPr/>
          </p:nvSpPr>
          <p:spPr bwMode="auto">
            <a:xfrm>
              <a:off x="5004" y="3646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8" name="Oval 505"/>
            <p:cNvSpPr>
              <a:spLocks noChangeArrowheads="1"/>
            </p:cNvSpPr>
            <p:nvPr/>
          </p:nvSpPr>
          <p:spPr bwMode="auto">
            <a:xfrm>
              <a:off x="5004" y="3646"/>
              <a:ext cx="1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61" name="Group 506"/>
          <p:cNvGrpSpPr>
            <a:grpSpLocks/>
          </p:cNvGrpSpPr>
          <p:nvPr/>
        </p:nvGrpSpPr>
        <p:grpSpPr bwMode="auto">
          <a:xfrm flipH="1" flipV="1">
            <a:off x="6907213" y="4932363"/>
            <a:ext cx="736600" cy="147637"/>
            <a:chOff x="4777" y="3726"/>
            <a:chExt cx="321" cy="65"/>
          </a:xfrm>
        </p:grpSpPr>
        <p:sp>
          <p:nvSpPr>
            <p:cNvPr id="48252" name="Line 507"/>
            <p:cNvSpPr>
              <a:spLocks noChangeShapeType="1"/>
            </p:cNvSpPr>
            <p:nvPr/>
          </p:nvSpPr>
          <p:spPr bwMode="auto">
            <a:xfrm>
              <a:off x="4777" y="3726"/>
              <a:ext cx="284" cy="3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8253" name="Freeform 508"/>
            <p:cNvSpPr>
              <a:spLocks/>
            </p:cNvSpPr>
            <p:nvPr/>
          </p:nvSpPr>
          <p:spPr bwMode="auto">
            <a:xfrm>
              <a:off x="5038" y="3734"/>
              <a:ext cx="60" cy="57"/>
            </a:xfrm>
            <a:custGeom>
              <a:avLst/>
              <a:gdLst>
                <a:gd name="T0" fmla="*/ 0 w 121"/>
                <a:gd name="T1" fmla="*/ 57 h 113"/>
                <a:gd name="T2" fmla="*/ 60 w 121"/>
                <a:gd name="T3" fmla="*/ 37 h 113"/>
                <a:gd name="T4" fmla="*/ 9 w 121"/>
                <a:gd name="T5" fmla="*/ 0 h 113"/>
                <a:gd name="T6" fmla="*/ 22 w 121"/>
                <a:gd name="T7" fmla="*/ 31 h 113"/>
                <a:gd name="T8" fmla="*/ 0 w 121"/>
                <a:gd name="T9" fmla="*/ 57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1"/>
                <a:gd name="T16" fmla="*/ 0 h 113"/>
                <a:gd name="T17" fmla="*/ 121 w 121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1" h="113">
                  <a:moveTo>
                    <a:pt x="0" y="113"/>
                  </a:moveTo>
                  <a:lnTo>
                    <a:pt x="121" y="73"/>
                  </a:lnTo>
                  <a:lnTo>
                    <a:pt x="18" y="0"/>
                  </a:lnTo>
                  <a:lnTo>
                    <a:pt x="44" y="62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62" name="Group 509"/>
          <p:cNvGrpSpPr>
            <a:grpSpLocks/>
          </p:cNvGrpSpPr>
          <p:nvPr/>
        </p:nvGrpSpPr>
        <p:grpSpPr bwMode="auto">
          <a:xfrm>
            <a:off x="5703888" y="4473575"/>
            <a:ext cx="119062" cy="115888"/>
            <a:chOff x="4253" y="3526"/>
            <a:chExt cx="52" cy="51"/>
          </a:xfrm>
        </p:grpSpPr>
        <p:sp>
          <p:nvSpPr>
            <p:cNvPr id="48227" name="Oval 510"/>
            <p:cNvSpPr>
              <a:spLocks noChangeArrowheads="1"/>
            </p:cNvSpPr>
            <p:nvPr/>
          </p:nvSpPr>
          <p:spPr bwMode="auto">
            <a:xfrm>
              <a:off x="4253" y="3526"/>
              <a:ext cx="52" cy="51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8" name="Oval 511"/>
            <p:cNvSpPr>
              <a:spLocks noChangeArrowheads="1"/>
            </p:cNvSpPr>
            <p:nvPr/>
          </p:nvSpPr>
          <p:spPr bwMode="auto">
            <a:xfrm>
              <a:off x="4253" y="3526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9" name="Oval 512"/>
            <p:cNvSpPr>
              <a:spLocks noChangeArrowheads="1"/>
            </p:cNvSpPr>
            <p:nvPr/>
          </p:nvSpPr>
          <p:spPr bwMode="auto">
            <a:xfrm>
              <a:off x="4254" y="3527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0" name="Oval 513"/>
            <p:cNvSpPr>
              <a:spLocks noChangeArrowheads="1"/>
            </p:cNvSpPr>
            <p:nvPr/>
          </p:nvSpPr>
          <p:spPr bwMode="auto">
            <a:xfrm>
              <a:off x="4256" y="3528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1" name="Oval 514"/>
            <p:cNvSpPr>
              <a:spLocks noChangeArrowheads="1"/>
            </p:cNvSpPr>
            <p:nvPr/>
          </p:nvSpPr>
          <p:spPr bwMode="auto">
            <a:xfrm>
              <a:off x="4256" y="3529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2" name="Oval 515"/>
            <p:cNvSpPr>
              <a:spLocks noChangeArrowheads="1"/>
            </p:cNvSpPr>
            <p:nvPr/>
          </p:nvSpPr>
          <p:spPr bwMode="auto">
            <a:xfrm>
              <a:off x="4258" y="3530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3" name="Oval 516"/>
            <p:cNvSpPr>
              <a:spLocks noChangeArrowheads="1"/>
            </p:cNvSpPr>
            <p:nvPr/>
          </p:nvSpPr>
          <p:spPr bwMode="auto">
            <a:xfrm>
              <a:off x="4259" y="3531"/>
              <a:ext cx="40" cy="40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4" name="Oval 517"/>
            <p:cNvSpPr>
              <a:spLocks noChangeArrowheads="1"/>
            </p:cNvSpPr>
            <p:nvPr/>
          </p:nvSpPr>
          <p:spPr bwMode="auto">
            <a:xfrm>
              <a:off x="4260" y="3532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5" name="Oval 518"/>
            <p:cNvSpPr>
              <a:spLocks noChangeArrowheads="1"/>
            </p:cNvSpPr>
            <p:nvPr/>
          </p:nvSpPr>
          <p:spPr bwMode="auto">
            <a:xfrm>
              <a:off x="4261" y="3533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6" name="Oval 519"/>
            <p:cNvSpPr>
              <a:spLocks noChangeArrowheads="1"/>
            </p:cNvSpPr>
            <p:nvPr/>
          </p:nvSpPr>
          <p:spPr bwMode="auto">
            <a:xfrm>
              <a:off x="4262" y="3535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7" name="Oval 520"/>
            <p:cNvSpPr>
              <a:spLocks noChangeArrowheads="1"/>
            </p:cNvSpPr>
            <p:nvPr/>
          </p:nvSpPr>
          <p:spPr bwMode="auto">
            <a:xfrm>
              <a:off x="4263" y="3536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8" name="Oval 521"/>
            <p:cNvSpPr>
              <a:spLocks noChangeArrowheads="1"/>
            </p:cNvSpPr>
            <p:nvPr/>
          </p:nvSpPr>
          <p:spPr bwMode="auto">
            <a:xfrm>
              <a:off x="4264" y="3537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9" name="Oval 522"/>
            <p:cNvSpPr>
              <a:spLocks noChangeArrowheads="1"/>
            </p:cNvSpPr>
            <p:nvPr/>
          </p:nvSpPr>
          <p:spPr bwMode="auto">
            <a:xfrm>
              <a:off x="4265" y="3538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0" name="Oval 523"/>
            <p:cNvSpPr>
              <a:spLocks noChangeArrowheads="1"/>
            </p:cNvSpPr>
            <p:nvPr/>
          </p:nvSpPr>
          <p:spPr bwMode="auto">
            <a:xfrm>
              <a:off x="4266" y="3539"/>
              <a:ext cx="26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1" name="Oval 524"/>
            <p:cNvSpPr>
              <a:spLocks noChangeArrowheads="1"/>
            </p:cNvSpPr>
            <p:nvPr/>
          </p:nvSpPr>
          <p:spPr bwMode="auto">
            <a:xfrm>
              <a:off x="4268" y="3540"/>
              <a:ext cx="22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2" name="Oval 525"/>
            <p:cNvSpPr>
              <a:spLocks noChangeArrowheads="1"/>
            </p:cNvSpPr>
            <p:nvPr/>
          </p:nvSpPr>
          <p:spPr bwMode="auto">
            <a:xfrm>
              <a:off x="4269" y="3541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3" name="Oval 526"/>
            <p:cNvSpPr>
              <a:spLocks noChangeArrowheads="1"/>
            </p:cNvSpPr>
            <p:nvPr/>
          </p:nvSpPr>
          <p:spPr bwMode="auto">
            <a:xfrm>
              <a:off x="4270" y="3542"/>
              <a:ext cx="18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4" name="Oval 527"/>
            <p:cNvSpPr>
              <a:spLocks noChangeArrowheads="1"/>
            </p:cNvSpPr>
            <p:nvPr/>
          </p:nvSpPr>
          <p:spPr bwMode="auto">
            <a:xfrm>
              <a:off x="4271" y="3543"/>
              <a:ext cx="16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5" name="Oval 528"/>
            <p:cNvSpPr>
              <a:spLocks noChangeArrowheads="1"/>
            </p:cNvSpPr>
            <p:nvPr/>
          </p:nvSpPr>
          <p:spPr bwMode="auto">
            <a:xfrm>
              <a:off x="4272" y="3544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6" name="Oval 529"/>
            <p:cNvSpPr>
              <a:spLocks noChangeArrowheads="1"/>
            </p:cNvSpPr>
            <p:nvPr/>
          </p:nvSpPr>
          <p:spPr bwMode="auto">
            <a:xfrm>
              <a:off x="4273" y="3545"/>
              <a:ext cx="12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7" name="Oval 530"/>
            <p:cNvSpPr>
              <a:spLocks noChangeArrowheads="1"/>
            </p:cNvSpPr>
            <p:nvPr/>
          </p:nvSpPr>
          <p:spPr bwMode="auto">
            <a:xfrm>
              <a:off x="4274" y="3547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8" name="Oval 531"/>
            <p:cNvSpPr>
              <a:spLocks noChangeArrowheads="1"/>
            </p:cNvSpPr>
            <p:nvPr/>
          </p:nvSpPr>
          <p:spPr bwMode="auto">
            <a:xfrm>
              <a:off x="4275" y="3547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9" name="Oval 532"/>
            <p:cNvSpPr>
              <a:spLocks noChangeArrowheads="1"/>
            </p:cNvSpPr>
            <p:nvPr/>
          </p:nvSpPr>
          <p:spPr bwMode="auto">
            <a:xfrm>
              <a:off x="4276" y="3548"/>
              <a:ext cx="5" cy="6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0" name="Oval 533"/>
            <p:cNvSpPr>
              <a:spLocks noChangeArrowheads="1"/>
            </p:cNvSpPr>
            <p:nvPr/>
          </p:nvSpPr>
          <p:spPr bwMode="auto">
            <a:xfrm>
              <a:off x="4278" y="3550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1" name="Oval 534"/>
            <p:cNvSpPr>
              <a:spLocks noChangeArrowheads="1"/>
            </p:cNvSpPr>
            <p:nvPr/>
          </p:nvSpPr>
          <p:spPr bwMode="auto">
            <a:xfrm>
              <a:off x="4278" y="3550"/>
              <a:ext cx="2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63" name="Group 535"/>
          <p:cNvGrpSpPr>
            <a:grpSpLocks/>
          </p:cNvGrpSpPr>
          <p:nvPr/>
        </p:nvGrpSpPr>
        <p:grpSpPr bwMode="auto">
          <a:xfrm>
            <a:off x="5310188" y="4416425"/>
            <a:ext cx="119062" cy="119063"/>
            <a:chOff x="4081" y="3502"/>
            <a:chExt cx="52" cy="52"/>
          </a:xfrm>
        </p:grpSpPr>
        <p:sp>
          <p:nvSpPr>
            <p:cNvPr id="48202" name="Oval 536"/>
            <p:cNvSpPr>
              <a:spLocks noChangeArrowheads="1"/>
            </p:cNvSpPr>
            <p:nvPr/>
          </p:nvSpPr>
          <p:spPr bwMode="auto">
            <a:xfrm>
              <a:off x="4081" y="3502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3" name="Oval 537"/>
            <p:cNvSpPr>
              <a:spLocks noChangeArrowheads="1"/>
            </p:cNvSpPr>
            <p:nvPr/>
          </p:nvSpPr>
          <p:spPr bwMode="auto">
            <a:xfrm>
              <a:off x="4081" y="3502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4" name="Oval 538"/>
            <p:cNvSpPr>
              <a:spLocks noChangeArrowheads="1"/>
            </p:cNvSpPr>
            <p:nvPr/>
          </p:nvSpPr>
          <p:spPr bwMode="auto">
            <a:xfrm>
              <a:off x="4082" y="3504"/>
              <a:ext cx="49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5" name="Oval 539"/>
            <p:cNvSpPr>
              <a:spLocks noChangeArrowheads="1"/>
            </p:cNvSpPr>
            <p:nvPr/>
          </p:nvSpPr>
          <p:spPr bwMode="auto">
            <a:xfrm>
              <a:off x="4083" y="3505"/>
              <a:ext cx="47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6" name="Oval 540"/>
            <p:cNvSpPr>
              <a:spLocks noChangeArrowheads="1"/>
            </p:cNvSpPr>
            <p:nvPr/>
          </p:nvSpPr>
          <p:spPr bwMode="auto">
            <a:xfrm>
              <a:off x="4084" y="3506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7" name="Oval 541"/>
            <p:cNvSpPr>
              <a:spLocks noChangeArrowheads="1"/>
            </p:cNvSpPr>
            <p:nvPr/>
          </p:nvSpPr>
          <p:spPr bwMode="auto">
            <a:xfrm>
              <a:off x="4085" y="3507"/>
              <a:ext cx="43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8" name="Oval 542"/>
            <p:cNvSpPr>
              <a:spLocks noChangeArrowheads="1"/>
            </p:cNvSpPr>
            <p:nvPr/>
          </p:nvSpPr>
          <p:spPr bwMode="auto">
            <a:xfrm>
              <a:off x="4087" y="3508"/>
              <a:ext cx="39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9" name="Oval 543"/>
            <p:cNvSpPr>
              <a:spLocks noChangeArrowheads="1"/>
            </p:cNvSpPr>
            <p:nvPr/>
          </p:nvSpPr>
          <p:spPr bwMode="auto">
            <a:xfrm>
              <a:off x="4088" y="3509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0" name="Oval 544"/>
            <p:cNvSpPr>
              <a:spLocks noChangeArrowheads="1"/>
            </p:cNvSpPr>
            <p:nvPr/>
          </p:nvSpPr>
          <p:spPr bwMode="auto">
            <a:xfrm>
              <a:off x="4089" y="3510"/>
              <a:ext cx="35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1" name="Oval 545"/>
            <p:cNvSpPr>
              <a:spLocks noChangeArrowheads="1"/>
            </p:cNvSpPr>
            <p:nvPr/>
          </p:nvSpPr>
          <p:spPr bwMode="auto">
            <a:xfrm>
              <a:off x="4090" y="3511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2" name="Oval 546"/>
            <p:cNvSpPr>
              <a:spLocks noChangeArrowheads="1"/>
            </p:cNvSpPr>
            <p:nvPr/>
          </p:nvSpPr>
          <p:spPr bwMode="auto">
            <a:xfrm>
              <a:off x="4091" y="3513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3" name="Oval 547"/>
            <p:cNvSpPr>
              <a:spLocks noChangeArrowheads="1"/>
            </p:cNvSpPr>
            <p:nvPr/>
          </p:nvSpPr>
          <p:spPr bwMode="auto">
            <a:xfrm>
              <a:off x="4092" y="3513"/>
              <a:ext cx="29" cy="29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4" name="Oval 548"/>
            <p:cNvSpPr>
              <a:spLocks noChangeArrowheads="1"/>
            </p:cNvSpPr>
            <p:nvPr/>
          </p:nvSpPr>
          <p:spPr bwMode="auto">
            <a:xfrm>
              <a:off x="4093" y="3514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5" name="Oval 549"/>
            <p:cNvSpPr>
              <a:spLocks noChangeArrowheads="1"/>
            </p:cNvSpPr>
            <p:nvPr/>
          </p:nvSpPr>
          <p:spPr bwMode="auto">
            <a:xfrm>
              <a:off x="4094" y="3516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6" name="Oval 550"/>
            <p:cNvSpPr>
              <a:spLocks noChangeArrowheads="1"/>
            </p:cNvSpPr>
            <p:nvPr/>
          </p:nvSpPr>
          <p:spPr bwMode="auto">
            <a:xfrm>
              <a:off x="4095" y="3516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7" name="Oval 551"/>
            <p:cNvSpPr>
              <a:spLocks noChangeArrowheads="1"/>
            </p:cNvSpPr>
            <p:nvPr/>
          </p:nvSpPr>
          <p:spPr bwMode="auto">
            <a:xfrm>
              <a:off x="4097" y="3518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8" name="Oval 552"/>
            <p:cNvSpPr>
              <a:spLocks noChangeArrowheads="1"/>
            </p:cNvSpPr>
            <p:nvPr/>
          </p:nvSpPr>
          <p:spPr bwMode="auto">
            <a:xfrm>
              <a:off x="4097" y="3519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9" name="Oval 553"/>
            <p:cNvSpPr>
              <a:spLocks noChangeArrowheads="1"/>
            </p:cNvSpPr>
            <p:nvPr/>
          </p:nvSpPr>
          <p:spPr bwMode="auto">
            <a:xfrm>
              <a:off x="4099" y="3520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0" name="Oval 554"/>
            <p:cNvSpPr>
              <a:spLocks noChangeArrowheads="1"/>
            </p:cNvSpPr>
            <p:nvPr/>
          </p:nvSpPr>
          <p:spPr bwMode="auto">
            <a:xfrm>
              <a:off x="4100" y="3521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1" name="Oval 555"/>
            <p:cNvSpPr>
              <a:spLocks noChangeArrowheads="1"/>
            </p:cNvSpPr>
            <p:nvPr/>
          </p:nvSpPr>
          <p:spPr bwMode="auto">
            <a:xfrm>
              <a:off x="4101" y="3522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2" name="Oval 556"/>
            <p:cNvSpPr>
              <a:spLocks noChangeArrowheads="1"/>
            </p:cNvSpPr>
            <p:nvPr/>
          </p:nvSpPr>
          <p:spPr bwMode="auto">
            <a:xfrm>
              <a:off x="4102" y="3523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3" name="Oval 557"/>
            <p:cNvSpPr>
              <a:spLocks noChangeArrowheads="1"/>
            </p:cNvSpPr>
            <p:nvPr/>
          </p:nvSpPr>
          <p:spPr bwMode="auto">
            <a:xfrm>
              <a:off x="4103" y="3524"/>
              <a:ext cx="8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4" name="Oval 558"/>
            <p:cNvSpPr>
              <a:spLocks noChangeArrowheads="1"/>
            </p:cNvSpPr>
            <p:nvPr/>
          </p:nvSpPr>
          <p:spPr bwMode="auto">
            <a:xfrm>
              <a:off x="4104" y="3525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5" name="Oval 559"/>
            <p:cNvSpPr>
              <a:spLocks noChangeArrowheads="1"/>
            </p:cNvSpPr>
            <p:nvPr/>
          </p:nvSpPr>
          <p:spPr bwMode="auto">
            <a:xfrm>
              <a:off x="4106" y="3526"/>
              <a:ext cx="2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6" name="Oval 560"/>
            <p:cNvSpPr>
              <a:spLocks noChangeArrowheads="1"/>
            </p:cNvSpPr>
            <p:nvPr/>
          </p:nvSpPr>
          <p:spPr bwMode="auto">
            <a:xfrm>
              <a:off x="4106" y="3527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164" name="Rectangle 561"/>
          <p:cNvSpPr>
            <a:spLocks noChangeArrowheads="1"/>
          </p:cNvSpPr>
          <p:nvPr/>
        </p:nvSpPr>
        <p:spPr bwMode="auto">
          <a:xfrm>
            <a:off x="4865688" y="3332163"/>
            <a:ext cx="914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Transverse</a:t>
            </a:r>
            <a:endParaRPr lang="en-US" sz="220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48165" name="Group 562"/>
          <p:cNvGrpSpPr>
            <a:grpSpLocks/>
          </p:cNvGrpSpPr>
          <p:nvPr/>
        </p:nvGrpSpPr>
        <p:grpSpPr bwMode="auto">
          <a:xfrm>
            <a:off x="6108700" y="4525963"/>
            <a:ext cx="123825" cy="119062"/>
            <a:chOff x="4430" y="3549"/>
            <a:chExt cx="53" cy="52"/>
          </a:xfrm>
        </p:grpSpPr>
        <p:sp>
          <p:nvSpPr>
            <p:cNvPr id="48177" name="Oval 563"/>
            <p:cNvSpPr>
              <a:spLocks noChangeArrowheads="1"/>
            </p:cNvSpPr>
            <p:nvPr/>
          </p:nvSpPr>
          <p:spPr bwMode="auto">
            <a:xfrm>
              <a:off x="4430" y="3549"/>
              <a:ext cx="53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78" name="Oval 564"/>
            <p:cNvSpPr>
              <a:spLocks noChangeArrowheads="1"/>
            </p:cNvSpPr>
            <p:nvPr/>
          </p:nvSpPr>
          <p:spPr bwMode="auto">
            <a:xfrm>
              <a:off x="4430" y="3549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79" name="Oval 565"/>
            <p:cNvSpPr>
              <a:spLocks noChangeArrowheads="1"/>
            </p:cNvSpPr>
            <p:nvPr/>
          </p:nvSpPr>
          <p:spPr bwMode="auto">
            <a:xfrm>
              <a:off x="4432" y="3550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0" name="Oval 566"/>
            <p:cNvSpPr>
              <a:spLocks noChangeArrowheads="1"/>
            </p:cNvSpPr>
            <p:nvPr/>
          </p:nvSpPr>
          <p:spPr bwMode="auto">
            <a:xfrm>
              <a:off x="4433" y="3552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1" name="Oval 567"/>
            <p:cNvSpPr>
              <a:spLocks noChangeArrowheads="1"/>
            </p:cNvSpPr>
            <p:nvPr/>
          </p:nvSpPr>
          <p:spPr bwMode="auto">
            <a:xfrm>
              <a:off x="4433" y="3552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2" name="Oval 568"/>
            <p:cNvSpPr>
              <a:spLocks noChangeArrowheads="1"/>
            </p:cNvSpPr>
            <p:nvPr/>
          </p:nvSpPr>
          <p:spPr bwMode="auto">
            <a:xfrm>
              <a:off x="4435" y="3554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3" name="Oval 569"/>
            <p:cNvSpPr>
              <a:spLocks noChangeArrowheads="1"/>
            </p:cNvSpPr>
            <p:nvPr/>
          </p:nvSpPr>
          <p:spPr bwMode="auto">
            <a:xfrm>
              <a:off x="4436" y="3555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4" name="Oval 570"/>
            <p:cNvSpPr>
              <a:spLocks noChangeArrowheads="1"/>
            </p:cNvSpPr>
            <p:nvPr/>
          </p:nvSpPr>
          <p:spPr bwMode="auto">
            <a:xfrm>
              <a:off x="4437" y="3555"/>
              <a:ext cx="37" cy="38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5" name="Oval 571"/>
            <p:cNvSpPr>
              <a:spLocks noChangeArrowheads="1"/>
            </p:cNvSpPr>
            <p:nvPr/>
          </p:nvSpPr>
          <p:spPr bwMode="auto">
            <a:xfrm>
              <a:off x="4438" y="3557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6" name="Oval 572"/>
            <p:cNvSpPr>
              <a:spLocks noChangeArrowheads="1"/>
            </p:cNvSpPr>
            <p:nvPr/>
          </p:nvSpPr>
          <p:spPr bwMode="auto">
            <a:xfrm>
              <a:off x="4439" y="3558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7" name="Oval 573"/>
            <p:cNvSpPr>
              <a:spLocks noChangeArrowheads="1"/>
            </p:cNvSpPr>
            <p:nvPr/>
          </p:nvSpPr>
          <p:spPr bwMode="auto">
            <a:xfrm>
              <a:off x="4440" y="3559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8" name="Oval 574"/>
            <p:cNvSpPr>
              <a:spLocks noChangeArrowheads="1"/>
            </p:cNvSpPr>
            <p:nvPr/>
          </p:nvSpPr>
          <p:spPr bwMode="auto">
            <a:xfrm>
              <a:off x="4442" y="3560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9" name="Oval 575"/>
            <p:cNvSpPr>
              <a:spLocks noChangeArrowheads="1"/>
            </p:cNvSpPr>
            <p:nvPr/>
          </p:nvSpPr>
          <p:spPr bwMode="auto">
            <a:xfrm>
              <a:off x="4442" y="3561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0" name="Oval 576"/>
            <p:cNvSpPr>
              <a:spLocks noChangeArrowheads="1"/>
            </p:cNvSpPr>
            <p:nvPr/>
          </p:nvSpPr>
          <p:spPr bwMode="auto">
            <a:xfrm>
              <a:off x="4444" y="3562"/>
              <a:ext cx="25" cy="25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1" name="Oval 577"/>
            <p:cNvSpPr>
              <a:spLocks noChangeArrowheads="1"/>
            </p:cNvSpPr>
            <p:nvPr/>
          </p:nvSpPr>
          <p:spPr bwMode="auto">
            <a:xfrm>
              <a:off x="4445" y="3563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2" name="Oval 578"/>
            <p:cNvSpPr>
              <a:spLocks noChangeArrowheads="1"/>
            </p:cNvSpPr>
            <p:nvPr/>
          </p:nvSpPr>
          <p:spPr bwMode="auto">
            <a:xfrm>
              <a:off x="4446" y="3564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3" name="Oval 579"/>
            <p:cNvSpPr>
              <a:spLocks noChangeArrowheads="1"/>
            </p:cNvSpPr>
            <p:nvPr/>
          </p:nvSpPr>
          <p:spPr bwMode="auto">
            <a:xfrm>
              <a:off x="4447" y="3565"/>
              <a:ext cx="19" cy="19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4" name="Oval 580"/>
            <p:cNvSpPr>
              <a:spLocks noChangeArrowheads="1"/>
            </p:cNvSpPr>
            <p:nvPr/>
          </p:nvSpPr>
          <p:spPr bwMode="auto">
            <a:xfrm>
              <a:off x="4448" y="3567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5" name="Oval 581"/>
            <p:cNvSpPr>
              <a:spLocks noChangeArrowheads="1"/>
            </p:cNvSpPr>
            <p:nvPr/>
          </p:nvSpPr>
          <p:spPr bwMode="auto">
            <a:xfrm>
              <a:off x="4449" y="3567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6" name="Oval 582"/>
            <p:cNvSpPr>
              <a:spLocks noChangeArrowheads="1"/>
            </p:cNvSpPr>
            <p:nvPr/>
          </p:nvSpPr>
          <p:spPr bwMode="auto">
            <a:xfrm>
              <a:off x="4450" y="3569"/>
              <a:ext cx="12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7" name="Oval 583"/>
            <p:cNvSpPr>
              <a:spLocks noChangeArrowheads="1"/>
            </p:cNvSpPr>
            <p:nvPr/>
          </p:nvSpPr>
          <p:spPr bwMode="auto">
            <a:xfrm>
              <a:off x="4451" y="3570"/>
              <a:ext cx="10" cy="9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8" name="Oval 584"/>
            <p:cNvSpPr>
              <a:spLocks noChangeArrowheads="1"/>
            </p:cNvSpPr>
            <p:nvPr/>
          </p:nvSpPr>
          <p:spPr bwMode="auto">
            <a:xfrm>
              <a:off x="4452" y="3571"/>
              <a:ext cx="8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9" name="Oval 585"/>
            <p:cNvSpPr>
              <a:spLocks noChangeArrowheads="1"/>
            </p:cNvSpPr>
            <p:nvPr/>
          </p:nvSpPr>
          <p:spPr bwMode="auto">
            <a:xfrm>
              <a:off x="4454" y="3572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0" name="Oval 586"/>
            <p:cNvSpPr>
              <a:spLocks noChangeArrowheads="1"/>
            </p:cNvSpPr>
            <p:nvPr/>
          </p:nvSpPr>
          <p:spPr bwMode="auto">
            <a:xfrm>
              <a:off x="4455" y="3573"/>
              <a:ext cx="2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1" name="Oval 587"/>
            <p:cNvSpPr>
              <a:spLocks noChangeArrowheads="1"/>
            </p:cNvSpPr>
            <p:nvPr/>
          </p:nvSpPr>
          <p:spPr bwMode="auto">
            <a:xfrm>
              <a:off x="4456" y="3574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166" name="Rectangle 588"/>
          <p:cNvSpPr>
            <a:spLocks noChangeArrowheads="1"/>
          </p:cNvSpPr>
          <p:nvPr/>
        </p:nvSpPr>
        <p:spPr bwMode="auto">
          <a:xfrm>
            <a:off x="6011863" y="3632200"/>
            <a:ext cx="9366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Symbol" pitchFamily="18" charset="2"/>
              </a:rPr>
              <a:t>n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8167" name="Rectangle 589"/>
          <p:cNvSpPr>
            <a:spLocks noChangeArrowheads="1"/>
          </p:cNvSpPr>
          <p:nvPr/>
        </p:nvSpPr>
        <p:spPr bwMode="auto">
          <a:xfrm>
            <a:off x="6103938" y="3754438"/>
            <a:ext cx="66675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000000"/>
                </a:solidFill>
                <a:latin typeface="Comic Sans MS" pitchFamily="66" charset="0"/>
              </a:rPr>
              <a:t>0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8168" name="Rectangle 590"/>
          <p:cNvSpPr>
            <a:spLocks noChangeArrowheads="1"/>
          </p:cNvSpPr>
          <p:nvPr/>
        </p:nvSpPr>
        <p:spPr bwMode="auto">
          <a:xfrm>
            <a:off x="7380288" y="4221163"/>
            <a:ext cx="795337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69" name="Rectangle 591"/>
          <p:cNvSpPr>
            <a:spLocks noChangeArrowheads="1"/>
          </p:cNvSpPr>
          <p:nvPr/>
        </p:nvSpPr>
        <p:spPr bwMode="auto">
          <a:xfrm>
            <a:off x="7521575" y="4227513"/>
            <a:ext cx="1206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P</a:t>
            </a:r>
            <a:endParaRPr lang="en-US" sz="2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8170" name="Rectangle 592"/>
          <p:cNvSpPr>
            <a:spLocks noChangeArrowheads="1"/>
          </p:cNvSpPr>
          <p:nvPr/>
        </p:nvSpPr>
        <p:spPr bwMode="auto">
          <a:xfrm>
            <a:off x="7639050" y="4378325"/>
            <a:ext cx="6667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000000"/>
                </a:solidFill>
                <a:latin typeface="Comic Sans MS" pitchFamily="66" charset="0"/>
              </a:rPr>
              <a:t>0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8171" name="Rectangle 593"/>
          <p:cNvSpPr>
            <a:spLocks noChangeArrowheads="1"/>
          </p:cNvSpPr>
          <p:nvPr/>
        </p:nvSpPr>
        <p:spPr bwMode="auto">
          <a:xfrm>
            <a:off x="7756525" y="4227513"/>
            <a:ext cx="1587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Comic Sans MS" pitchFamily="66" charset="0"/>
              </a:rPr>
              <a:t> , 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8172" name="Rectangle 594"/>
          <p:cNvSpPr>
            <a:spLocks noChangeArrowheads="1"/>
          </p:cNvSpPr>
          <p:nvPr/>
        </p:nvSpPr>
        <p:spPr bwMode="auto">
          <a:xfrm>
            <a:off x="7962900" y="4251325"/>
            <a:ext cx="9366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Symbol" pitchFamily="18" charset="2"/>
              </a:rPr>
              <a:t>n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8173" name="Rectangle 595"/>
          <p:cNvSpPr>
            <a:spLocks noChangeArrowheads="1"/>
          </p:cNvSpPr>
          <p:nvPr/>
        </p:nvSpPr>
        <p:spPr bwMode="auto">
          <a:xfrm>
            <a:off x="8051800" y="4378325"/>
            <a:ext cx="69850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000000"/>
                </a:solidFill>
                <a:latin typeface="Comic Sans MS" pitchFamily="66" charset="0"/>
              </a:rPr>
              <a:t>0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8174" name="Rectangle 596"/>
          <p:cNvSpPr>
            <a:spLocks noChangeArrowheads="1"/>
          </p:cNvSpPr>
          <p:nvPr/>
        </p:nvSpPr>
        <p:spPr bwMode="auto">
          <a:xfrm>
            <a:off x="2478088" y="3203575"/>
            <a:ext cx="1087437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140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sz="1400" baseline="-2500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400">
                <a:solidFill>
                  <a:srgbClr val="000000"/>
                </a:solidFill>
                <a:latin typeface="Arial" charset="0"/>
              </a:rPr>
              <a:t>/ 2 ,  </a:t>
            </a:r>
            <a:r>
              <a:rPr lang="en-US" sz="140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sz="1400" baseline="-2500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400">
                <a:solidFill>
                  <a:srgbClr val="000000"/>
                </a:solidFill>
                <a:latin typeface="Arial" charset="0"/>
              </a:rPr>
              <a:t>/ 2</a:t>
            </a:r>
          </a:p>
        </p:txBody>
      </p:sp>
      <p:sp>
        <p:nvSpPr>
          <p:cNvPr id="48175" name="Rectangle 597"/>
          <p:cNvSpPr>
            <a:spLocks noChangeArrowheads="1"/>
          </p:cNvSpPr>
          <p:nvPr/>
        </p:nvSpPr>
        <p:spPr bwMode="auto">
          <a:xfrm>
            <a:off x="1290638" y="5053013"/>
            <a:ext cx="1089025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140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sz="1400" baseline="-2500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400">
                <a:solidFill>
                  <a:srgbClr val="000000"/>
                </a:solidFill>
                <a:latin typeface="Arial" charset="0"/>
              </a:rPr>
              <a:t>/ 2 ,  </a:t>
            </a:r>
            <a:r>
              <a:rPr lang="en-US" sz="140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sz="1400" baseline="-2500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400">
                <a:solidFill>
                  <a:srgbClr val="000000"/>
                </a:solidFill>
                <a:latin typeface="Arial" charset="0"/>
              </a:rPr>
              <a:t>/ 2</a:t>
            </a:r>
          </a:p>
        </p:txBody>
      </p:sp>
      <p:sp>
        <p:nvSpPr>
          <p:cNvPr id="48176" name="Rectangle 598"/>
          <p:cNvSpPr>
            <a:spLocks noChangeArrowheads="1"/>
          </p:cNvSpPr>
          <p:nvPr/>
        </p:nvSpPr>
        <p:spPr bwMode="auto">
          <a:xfrm>
            <a:off x="2397125" y="168275"/>
            <a:ext cx="6546850" cy="5889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3200">
                <a:solidFill>
                  <a:srgbClr val="0000FF"/>
                </a:solidFill>
              </a:rPr>
              <a:t>Beam   separation   by RF deflectors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395538" y="155575"/>
            <a:ext cx="6648450" cy="61912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4000" smtClean="0"/>
              <a:t>Delay Loop Principle</a:t>
            </a:r>
          </a:p>
        </p:txBody>
      </p:sp>
      <p:sp>
        <p:nvSpPr>
          <p:cNvPr id="247811" name="Text Box 3"/>
          <p:cNvSpPr txBox="1">
            <a:spLocks noChangeArrowheads="1"/>
          </p:cNvSpPr>
          <p:nvPr/>
        </p:nvSpPr>
        <p:spPr bwMode="auto">
          <a:xfrm>
            <a:off x="1673225" y="1119188"/>
            <a:ext cx="6951663" cy="148113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spAutoFit/>
          </a:bodyPr>
          <a:lstStyle/>
          <a:p>
            <a:pPr marL="431800" indent="-323850" algn="l">
              <a:spcBef>
                <a:spcPct val="0"/>
              </a:spcBef>
              <a:spcAft>
                <a:spcPts val="1425"/>
              </a:spcAft>
              <a:buSzPct val="64000"/>
              <a:buFont typeface="Times New Roman" pitchFamily="18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 b="1">
                <a:solidFill>
                  <a:srgbClr val="000000"/>
                </a:solidFill>
              </a:rPr>
              <a:t>double repetition frequency and current</a:t>
            </a:r>
          </a:p>
          <a:p>
            <a:pPr marL="431800" indent="-323850" algn="l">
              <a:spcBef>
                <a:spcPct val="0"/>
              </a:spcBef>
              <a:spcAft>
                <a:spcPts val="1425"/>
              </a:spcAft>
              <a:buSzPct val="64000"/>
              <a:buFont typeface="Times New Roman" pitchFamily="18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>
                <a:solidFill>
                  <a:srgbClr val="000000"/>
                </a:solidFill>
              </a:rPr>
              <a:t>parts of bunch train delayed in loop</a:t>
            </a:r>
          </a:p>
          <a:p>
            <a:pPr marL="431800" indent="-323850" algn="l">
              <a:spcBef>
                <a:spcPct val="0"/>
              </a:spcBef>
              <a:spcAft>
                <a:spcPts val="1425"/>
              </a:spcAft>
              <a:buSzPct val="64000"/>
              <a:buFont typeface="Times New Roman" pitchFamily="18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>
                <a:solidFill>
                  <a:srgbClr val="000000"/>
                </a:solidFill>
              </a:rPr>
              <a:t>RF deflector combines the bunches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700" y="3146425"/>
            <a:ext cx="85725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276225" y="1403350"/>
            <a:ext cx="9383713" cy="5815013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271463" y="1403350"/>
            <a:ext cx="4889500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9413" y="4616450"/>
            <a:ext cx="4254500" cy="2068513"/>
            <a:chOff x="186" y="2730"/>
            <a:chExt cx="2431" cy="1182"/>
          </a:xfrm>
        </p:grpSpPr>
        <p:sp>
          <p:nvSpPr>
            <p:cNvPr id="50301" name="Rectangle 5"/>
            <p:cNvSpPr>
              <a:spLocks noChangeArrowheads="1"/>
            </p:cNvSpPr>
            <p:nvPr/>
          </p:nvSpPr>
          <p:spPr bwMode="auto">
            <a:xfrm>
              <a:off x="186" y="2730"/>
              <a:ext cx="8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000">
                  <a:solidFill>
                    <a:schemeClr val="tx1"/>
                  </a:solidFill>
                  <a:latin typeface="Arial" charset="0"/>
                </a:rPr>
                <a:t>3</a:t>
              </a:r>
              <a:r>
                <a:rPr lang="en-US" sz="2000" baseline="30000">
                  <a:solidFill>
                    <a:schemeClr val="tx1"/>
                  </a:solidFill>
                  <a:latin typeface="Arial" charset="0"/>
                </a:rPr>
                <a:t>rd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302" name="Line 6"/>
            <p:cNvSpPr>
              <a:spLocks noChangeShapeType="1"/>
            </p:cNvSpPr>
            <p:nvPr/>
          </p:nvSpPr>
          <p:spPr bwMode="auto">
            <a:xfrm>
              <a:off x="611" y="320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03" name="Line 7"/>
            <p:cNvSpPr>
              <a:spLocks noChangeShapeType="1"/>
            </p:cNvSpPr>
            <p:nvPr/>
          </p:nvSpPr>
          <p:spPr bwMode="auto">
            <a:xfrm>
              <a:off x="2183" y="3208"/>
              <a:ext cx="4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0304" name="Group 8"/>
            <p:cNvGrpSpPr>
              <a:grpSpLocks/>
            </p:cNvGrpSpPr>
            <p:nvPr/>
          </p:nvGrpSpPr>
          <p:grpSpPr bwMode="auto">
            <a:xfrm>
              <a:off x="854" y="3611"/>
              <a:ext cx="1715" cy="270"/>
              <a:chOff x="1158" y="3295"/>
              <a:chExt cx="1715" cy="270"/>
            </a:xfrm>
          </p:grpSpPr>
          <p:sp>
            <p:nvSpPr>
              <p:cNvPr id="50336" name="Freeform 9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37" name="Freeform 10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305" name="Freeform 11"/>
            <p:cNvSpPr>
              <a:spLocks/>
            </p:cNvSpPr>
            <p:nvPr/>
          </p:nvSpPr>
          <p:spPr bwMode="auto">
            <a:xfrm>
              <a:off x="1039" y="276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306" name="Arc 12"/>
            <p:cNvSpPr>
              <a:spLocks/>
            </p:cNvSpPr>
            <p:nvPr/>
          </p:nvSpPr>
          <p:spPr bwMode="auto">
            <a:xfrm>
              <a:off x="1568" y="3093"/>
              <a:ext cx="583" cy="393"/>
            </a:xfrm>
            <a:custGeom>
              <a:avLst/>
              <a:gdLst>
                <a:gd name="T0" fmla="*/ 12 w 16283"/>
                <a:gd name="T1" fmla="*/ 0 h 19634"/>
                <a:gd name="T2" fmla="*/ 21 w 16283"/>
                <a:gd name="T3" fmla="*/ 2 h 19634"/>
                <a:gd name="T4" fmla="*/ 0 w 16283"/>
                <a:gd name="T5" fmla="*/ 8 h 19634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634"/>
                <a:gd name="T11" fmla="*/ 16283 w 16283"/>
                <a:gd name="T12" fmla="*/ 19634 h 19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634" fill="none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</a:path>
                <a:path w="16283" h="19634" stroke="0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  <a:lnTo>
                    <a:pt x="0" y="19634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07" name="Line 13"/>
            <p:cNvSpPr>
              <a:spLocks noChangeShapeType="1"/>
            </p:cNvSpPr>
            <p:nvPr/>
          </p:nvSpPr>
          <p:spPr bwMode="auto">
            <a:xfrm>
              <a:off x="1463" y="309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08" name="Line 14"/>
            <p:cNvSpPr>
              <a:spLocks noChangeShapeType="1"/>
            </p:cNvSpPr>
            <p:nvPr/>
          </p:nvSpPr>
          <p:spPr bwMode="auto">
            <a:xfrm>
              <a:off x="837" y="3744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09" name="Oval 15"/>
            <p:cNvSpPr>
              <a:spLocks noChangeArrowheads="1"/>
            </p:cNvSpPr>
            <p:nvPr/>
          </p:nvSpPr>
          <p:spPr bwMode="auto">
            <a:xfrm>
              <a:off x="1839" y="30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0" name="Oval 16"/>
            <p:cNvSpPr>
              <a:spLocks noChangeArrowheads="1"/>
            </p:cNvSpPr>
            <p:nvPr/>
          </p:nvSpPr>
          <p:spPr bwMode="auto">
            <a:xfrm>
              <a:off x="1410" y="289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1" name="Oval 17"/>
            <p:cNvSpPr>
              <a:spLocks noChangeArrowheads="1"/>
            </p:cNvSpPr>
            <p:nvPr/>
          </p:nvSpPr>
          <p:spPr bwMode="auto">
            <a:xfrm>
              <a:off x="1029" y="274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2" name="Line 18"/>
            <p:cNvSpPr>
              <a:spLocks noChangeShapeType="1"/>
            </p:cNvSpPr>
            <p:nvPr/>
          </p:nvSpPr>
          <p:spPr bwMode="auto">
            <a:xfrm>
              <a:off x="945" y="3208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13" name="Arc 19"/>
            <p:cNvSpPr>
              <a:spLocks/>
            </p:cNvSpPr>
            <p:nvPr/>
          </p:nvSpPr>
          <p:spPr bwMode="auto">
            <a:xfrm flipV="1">
              <a:off x="975" y="2932"/>
              <a:ext cx="1175" cy="432"/>
            </a:xfrm>
            <a:custGeom>
              <a:avLst/>
              <a:gdLst>
                <a:gd name="T0" fmla="*/ 0 w 32832"/>
                <a:gd name="T1" fmla="*/ 3 h 21600"/>
                <a:gd name="T2" fmla="*/ 42 w 32832"/>
                <a:gd name="T3" fmla="*/ 3 h 21600"/>
                <a:gd name="T4" fmla="*/ 21 w 32832"/>
                <a:gd name="T5" fmla="*/ 9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6" name="Oval 20"/>
            <p:cNvSpPr>
              <a:spLocks noChangeArrowheads="1"/>
            </p:cNvSpPr>
            <p:nvPr/>
          </p:nvSpPr>
          <p:spPr bwMode="auto">
            <a:xfrm>
              <a:off x="1806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77" name="Oval 21"/>
            <p:cNvSpPr>
              <a:spLocks noChangeArrowheads="1"/>
            </p:cNvSpPr>
            <p:nvPr/>
          </p:nvSpPr>
          <p:spPr bwMode="auto">
            <a:xfrm>
              <a:off x="2289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78" name="Oval 22"/>
            <p:cNvSpPr>
              <a:spLocks noChangeArrowheads="1"/>
            </p:cNvSpPr>
            <p:nvPr/>
          </p:nvSpPr>
          <p:spPr bwMode="auto">
            <a:xfrm>
              <a:off x="1314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17" name="Oval 23"/>
            <p:cNvSpPr>
              <a:spLocks noChangeArrowheads="1"/>
            </p:cNvSpPr>
            <p:nvPr/>
          </p:nvSpPr>
          <p:spPr bwMode="auto">
            <a:xfrm>
              <a:off x="1673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8" name="Oval 24"/>
            <p:cNvSpPr>
              <a:spLocks noChangeArrowheads="1"/>
            </p:cNvSpPr>
            <p:nvPr/>
          </p:nvSpPr>
          <p:spPr bwMode="auto">
            <a:xfrm>
              <a:off x="2156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9" name="Oval 25"/>
            <p:cNvSpPr>
              <a:spLocks noChangeArrowheads="1"/>
            </p:cNvSpPr>
            <p:nvPr/>
          </p:nvSpPr>
          <p:spPr bwMode="auto">
            <a:xfrm>
              <a:off x="1181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0" name="Oval 26"/>
            <p:cNvSpPr>
              <a:spLocks noChangeArrowheads="1"/>
            </p:cNvSpPr>
            <p:nvPr/>
          </p:nvSpPr>
          <p:spPr bwMode="auto">
            <a:xfrm>
              <a:off x="1556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1" name="Oval 27"/>
            <p:cNvSpPr>
              <a:spLocks noChangeArrowheads="1"/>
            </p:cNvSpPr>
            <p:nvPr/>
          </p:nvSpPr>
          <p:spPr bwMode="auto">
            <a:xfrm>
              <a:off x="2039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2" name="Oval 28"/>
            <p:cNvSpPr>
              <a:spLocks noChangeArrowheads="1"/>
            </p:cNvSpPr>
            <p:nvPr/>
          </p:nvSpPr>
          <p:spPr bwMode="auto">
            <a:xfrm>
              <a:off x="1064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3" name="Oval 29"/>
            <p:cNvSpPr>
              <a:spLocks noChangeArrowheads="1"/>
            </p:cNvSpPr>
            <p:nvPr/>
          </p:nvSpPr>
          <p:spPr bwMode="auto">
            <a:xfrm>
              <a:off x="2330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4" name="Oval 30"/>
            <p:cNvSpPr>
              <a:spLocks noChangeArrowheads="1"/>
            </p:cNvSpPr>
            <p:nvPr/>
          </p:nvSpPr>
          <p:spPr bwMode="auto">
            <a:xfrm>
              <a:off x="2425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7" name="Oval 31"/>
            <p:cNvSpPr>
              <a:spLocks noChangeArrowheads="1"/>
            </p:cNvSpPr>
            <p:nvPr/>
          </p:nvSpPr>
          <p:spPr bwMode="auto">
            <a:xfrm>
              <a:off x="2517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26" name="Oval 32"/>
            <p:cNvSpPr>
              <a:spLocks noChangeArrowheads="1"/>
            </p:cNvSpPr>
            <p:nvPr/>
          </p:nvSpPr>
          <p:spPr bwMode="auto">
            <a:xfrm>
              <a:off x="1907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7" name="Oval 33"/>
            <p:cNvSpPr>
              <a:spLocks noChangeArrowheads="1"/>
            </p:cNvSpPr>
            <p:nvPr/>
          </p:nvSpPr>
          <p:spPr bwMode="auto">
            <a:xfrm>
              <a:off x="1451" y="317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8" name="Rectangle 34"/>
            <p:cNvSpPr>
              <a:spLocks noChangeArrowheads="1"/>
            </p:cNvSpPr>
            <p:nvPr/>
          </p:nvSpPr>
          <p:spPr bwMode="auto">
            <a:xfrm>
              <a:off x="907" y="3156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329" name="Rectangle 35"/>
            <p:cNvSpPr>
              <a:spLocks noChangeArrowheads="1"/>
            </p:cNvSpPr>
            <p:nvPr/>
          </p:nvSpPr>
          <p:spPr bwMode="auto">
            <a:xfrm>
              <a:off x="2143" y="3159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92" name="Oval 36"/>
            <p:cNvSpPr>
              <a:spLocks noChangeArrowheads="1"/>
            </p:cNvSpPr>
            <p:nvPr/>
          </p:nvSpPr>
          <p:spPr bwMode="auto">
            <a:xfrm>
              <a:off x="2029" y="323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93" name="Oval 37"/>
            <p:cNvSpPr>
              <a:spLocks noChangeArrowheads="1"/>
            </p:cNvSpPr>
            <p:nvPr/>
          </p:nvSpPr>
          <p:spPr bwMode="auto">
            <a:xfrm>
              <a:off x="1612" y="3330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94" name="Oval 38"/>
            <p:cNvSpPr>
              <a:spLocks noChangeArrowheads="1"/>
            </p:cNvSpPr>
            <p:nvPr/>
          </p:nvSpPr>
          <p:spPr bwMode="auto">
            <a:xfrm>
              <a:off x="1192" y="3282"/>
              <a:ext cx="68" cy="66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33" name="Oval 39"/>
            <p:cNvSpPr>
              <a:spLocks noChangeArrowheads="1"/>
            </p:cNvSpPr>
            <p:nvPr/>
          </p:nvSpPr>
          <p:spPr bwMode="auto">
            <a:xfrm>
              <a:off x="1055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34" name="Oval 40"/>
            <p:cNvSpPr>
              <a:spLocks noChangeArrowheads="1"/>
            </p:cNvSpPr>
            <p:nvPr/>
          </p:nvSpPr>
          <p:spPr bwMode="auto">
            <a:xfrm>
              <a:off x="640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7" name="Oval 41"/>
            <p:cNvSpPr>
              <a:spLocks noChangeArrowheads="1"/>
            </p:cNvSpPr>
            <p:nvPr/>
          </p:nvSpPr>
          <p:spPr bwMode="auto">
            <a:xfrm>
              <a:off x="732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5618163" y="4587875"/>
            <a:ext cx="4073525" cy="2366963"/>
            <a:chOff x="3266" y="2714"/>
            <a:chExt cx="2328" cy="1352"/>
          </a:xfrm>
        </p:grpSpPr>
        <p:sp>
          <p:nvSpPr>
            <p:cNvPr id="50253" name="Line 43"/>
            <p:cNvSpPr>
              <a:spLocks noChangeShapeType="1"/>
            </p:cNvSpPr>
            <p:nvPr/>
          </p:nvSpPr>
          <p:spPr bwMode="auto">
            <a:xfrm>
              <a:off x="5140" y="3761"/>
              <a:ext cx="0" cy="2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4" name="Line 44"/>
            <p:cNvSpPr>
              <a:spLocks noChangeShapeType="1"/>
            </p:cNvSpPr>
            <p:nvPr/>
          </p:nvSpPr>
          <p:spPr bwMode="auto">
            <a:xfrm>
              <a:off x="5002" y="3904"/>
              <a:ext cx="0" cy="1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5" name="Line 45"/>
            <p:cNvSpPr>
              <a:spLocks noChangeShapeType="1"/>
            </p:cNvSpPr>
            <p:nvPr/>
          </p:nvSpPr>
          <p:spPr bwMode="auto">
            <a:xfrm flipV="1">
              <a:off x="5001" y="4005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6" name="Rectangle 46"/>
            <p:cNvSpPr>
              <a:spLocks noChangeArrowheads="1"/>
            </p:cNvSpPr>
            <p:nvPr/>
          </p:nvSpPr>
          <p:spPr bwMode="auto">
            <a:xfrm>
              <a:off x="5191" y="3851"/>
              <a:ext cx="403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 noProof="1">
                  <a:latin typeface="Symbol" pitchFamily="18" charset="2"/>
                </a:rPr>
                <a:t>l</a:t>
              </a:r>
              <a:r>
                <a:rPr lang="en-US" sz="1800" baseline="-25000" noProof="1">
                  <a:latin typeface="Arial" charset="0"/>
                </a:rPr>
                <a:t>o</a:t>
              </a:r>
              <a:r>
                <a:rPr lang="en-US" sz="1800">
                  <a:latin typeface="Arial" charset="0"/>
                </a:rPr>
                <a:t>/4</a:t>
              </a: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257" name="Rectangle 47"/>
            <p:cNvSpPr>
              <a:spLocks noChangeArrowheads="1"/>
            </p:cNvSpPr>
            <p:nvPr/>
          </p:nvSpPr>
          <p:spPr bwMode="auto">
            <a:xfrm>
              <a:off x="5117" y="2714"/>
              <a:ext cx="4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000">
                  <a:solidFill>
                    <a:schemeClr val="tx1"/>
                  </a:solidFill>
                  <a:latin typeface="Arial" charset="0"/>
                </a:rPr>
                <a:t>4</a:t>
              </a:r>
              <a:r>
                <a:rPr lang="en-US" sz="2000" baseline="30000">
                  <a:solidFill>
                    <a:schemeClr val="tx1"/>
                  </a:solidFill>
                  <a:latin typeface="Arial" charset="0"/>
                </a:rPr>
                <a:t>rd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258" name="Line 48"/>
            <p:cNvSpPr>
              <a:spLocks noChangeShapeType="1"/>
            </p:cNvSpPr>
            <p:nvPr/>
          </p:nvSpPr>
          <p:spPr bwMode="auto">
            <a:xfrm>
              <a:off x="3270" y="323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9" name="Line 49"/>
            <p:cNvSpPr>
              <a:spLocks noChangeShapeType="1"/>
            </p:cNvSpPr>
            <p:nvPr/>
          </p:nvSpPr>
          <p:spPr bwMode="auto">
            <a:xfrm flipV="1">
              <a:off x="4860" y="3238"/>
              <a:ext cx="399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0260" name="Group 50"/>
            <p:cNvGrpSpPr>
              <a:grpSpLocks/>
            </p:cNvGrpSpPr>
            <p:nvPr/>
          </p:nvGrpSpPr>
          <p:grpSpPr bwMode="auto">
            <a:xfrm>
              <a:off x="3543" y="3617"/>
              <a:ext cx="1715" cy="270"/>
              <a:chOff x="1158" y="3295"/>
              <a:chExt cx="1715" cy="270"/>
            </a:xfrm>
          </p:grpSpPr>
          <p:sp>
            <p:nvSpPr>
              <p:cNvPr id="50299" name="Freeform 51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00" name="Freeform 52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61" name="Freeform 53"/>
            <p:cNvSpPr>
              <a:spLocks/>
            </p:cNvSpPr>
            <p:nvPr/>
          </p:nvSpPr>
          <p:spPr bwMode="auto">
            <a:xfrm>
              <a:off x="3698" y="279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62" name="Arc 54"/>
            <p:cNvSpPr>
              <a:spLocks/>
            </p:cNvSpPr>
            <p:nvPr/>
          </p:nvSpPr>
          <p:spPr bwMode="auto">
            <a:xfrm>
              <a:off x="4227" y="3120"/>
              <a:ext cx="583" cy="396"/>
            </a:xfrm>
            <a:custGeom>
              <a:avLst/>
              <a:gdLst>
                <a:gd name="T0" fmla="*/ 11 w 16283"/>
                <a:gd name="T1" fmla="*/ 0 h 19780"/>
                <a:gd name="T2" fmla="*/ 21 w 16283"/>
                <a:gd name="T3" fmla="*/ 2 h 19780"/>
                <a:gd name="T4" fmla="*/ 0 w 16283"/>
                <a:gd name="T5" fmla="*/ 8 h 19780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780"/>
                <a:gd name="T11" fmla="*/ 16283 w 16283"/>
                <a:gd name="T12" fmla="*/ 19780 h 197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780" fill="none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</a:path>
                <a:path w="16283" h="19780" stroke="0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  <a:lnTo>
                    <a:pt x="0" y="1978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63" name="Line 55"/>
            <p:cNvSpPr>
              <a:spLocks noChangeShapeType="1"/>
            </p:cNvSpPr>
            <p:nvPr/>
          </p:nvSpPr>
          <p:spPr bwMode="auto">
            <a:xfrm>
              <a:off x="4122" y="312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64" name="Line 56"/>
            <p:cNvSpPr>
              <a:spLocks noChangeShapeType="1"/>
            </p:cNvSpPr>
            <p:nvPr/>
          </p:nvSpPr>
          <p:spPr bwMode="auto">
            <a:xfrm>
              <a:off x="3526" y="3750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65" name="Line 57"/>
            <p:cNvSpPr>
              <a:spLocks noChangeShapeType="1"/>
            </p:cNvSpPr>
            <p:nvPr/>
          </p:nvSpPr>
          <p:spPr bwMode="auto">
            <a:xfrm>
              <a:off x="3613" y="3241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66" name="Arc 58"/>
            <p:cNvSpPr>
              <a:spLocks/>
            </p:cNvSpPr>
            <p:nvPr/>
          </p:nvSpPr>
          <p:spPr bwMode="auto">
            <a:xfrm flipV="1">
              <a:off x="3634" y="2962"/>
              <a:ext cx="1175" cy="432"/>
            </a:xfrm>
            <a:custGeom>
              <a:avLst/>
              <a:gdLst>
                <a:gd name="T0" fmla="*/ 0 w 32832"/>
                <a:gd name="T1" fmla="*/ 3 h 21600"/>
                <a:gd name="T2" fmla="*/ 42 w 32832"/>
                <a:gd name="T3" fmla="*/ 3 h 21600"/>
                <a:gd name="T4" fmla="*/ 21 w 32832"/>
                <a:gd name="T5" fmla="*/ 9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15" name="Oval 59"/>
            <p:cNvSpPr>
              <a:spLocks noChangeArrowheads="1"/>
            </p:cNvSpPr>
            <p:nvPr/>
          </p:nvSpPr>
          <p:spPr bwMode="auto">
            <a:xfrm>
              <a:off x="4618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16" name="Oval 60"/>
            <p:cNvSpPr>
              <a:spLocks noChangeArrowheads="1"/>
            </p:cNvSpPr>
            <p:nvPr/>
          </p:nvSpPr>
          <p:spPr bwMode="auto">
            <a:xfrm>
              <a:off x="5101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17" name="Oval 61"/>
            <p:cNvSpPr>
              <a:spLocks noChangeArrowheads="1"/>
            </p:cNvSpPr>
            <p:nvPr/>
          </p:nvSpPr>
          <p:spPr bwMode="auto">
            <a:xfrm>
              <a:off x="4126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70" name="Oval 62"/>
            <p:cNvSpPr>
              <a:spLocks noChangeArrowheads="1"/>
            </p:cNvSpPr>
            <p:nvPr/>
          </p:nvSpPr>
          <p:spPr bwMode="auto">
            <a:xfrm>
              <a:off x="4491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1" name="Oval 63"/>
            <p:cNvSpPr>
              <a:spLocks noChangeArrowheads="1"/>
            </p:cNvSpPr>
            <p:nvPr/>
          </p:nvSpPr>
          <p:spPr bwMode="auto">
            <a:xfrm>
              <a:off x="4974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2" name="Oval 64"/>
            <p:cNvSpPr>
              <a:spLocks noChangeArrowheads="1"/>
            </p:cNvSpPr>
            <p:nvPr/>
          </p:nvSpPr>
          <p:spPr bwMode="auto">
            <a:xfrm>
              <a:off x="3999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3" name="Oval 65"/>
            <p:cNvSpPr>
              <a:spLocks noChangeArrowheads="1"/>
            </p:cNvSpPr>
            <p:nvPr/>
          </p:nvSpPr>
          <p:spPr bwMode="auto">
            <a:xfrm>
              <a:off x="4362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4" name="Oval 66"/>
            <p:cNvSpPr>
              <a:spLocks noChangeArrowheads="1"/>
            </p:cNvSpPr>
            <p:nvPr/>
          </p:nvSpPr>
          <p:spPr bwMode="auto">
            <a:xfrm>
              <a:off x="4845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5" name="Oval 67"/>
            <p:cNvSpPr>
              <a:spLocks noChangeArrowheads="1"/>
            </p:cNvSpPr>
            <p:nvPr/>
          </p:nvSpPr>
          <p:spPr bwMode="auto">
            <a:xfrm>
              <a:off x="3870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6" name="Oval 68"/>
            <p:cNvSpPr>
              <a:spLocks noChangeArrowheads="1"/>
            </p:cNvSpPr>
            <p:nvPr/>
          </p:nvSpPr>
          <p:spPr bwMode="auto">
            <a:xfrm>
              <a:off x="5001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7" name="Oval 69"/>
            <p:cNvSpPr>
              <a:spLocks noChangeArrowheads="1"/>
            </p:cNvSpPr>
            <p:nvPr/>
          </p:nvSpPr>
          <p:spPr bwMode="auto">
            <a:xfrm>
              <a:off x="5100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26" name="Oval 70"/>
            <p:cNvSpPr>
              <a:spLocks noChangeArrowheads="1"/>
            </p:cNvSpPr>
            <p:nvPr/>
          </p:nvSpPr>
          <p:spPr bwMode="auto">
            <a:xfrm>
              <a:off x="5200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79" name="Oval 71"/>
            <p:cNvSpPr>
              <a:spLocks noChangeArrowheads="1"/>
            </p:cNvSpPr>
            <p:nvPr/>
          </p:nvSpPr>
          <p:spPr bwMode="auto">
            <a:xfrm>
              <a:off x="4689" y="326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0" name="Oval 72"/>
            <p:cNvSpPr>
              <a:spLocks noChangeArrowheads="1"/>
            </p:cNvSpPr>
            <p:nvPr/>
          </p:nvSpPr>
          <p:spPr bwMode="auto">
            <a:xfrm>
              <a:off x="4248" y="33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1" name="Oval 73"/>
            <p:cNvSpPr>
              <a:spLocks noChangeArrowheads="1"/>
            </p:cNvSpPr>
            <p:nvPr/>
          </p:nvSpPr>
          <p:spPr bwMode="auto">
            <a:xfrm>
              <a:off x="4242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2" name="Oval 74"/>
            <p:cNvSpPr>
              <a:spLocks noChangeArrowheads="1"/>
            </p:cNvSpPr>
            <p:nvPr/>
          </p:nvSpPr>
          <p:spPr bwMode="auto">
            <a:xfrm>
              <a:off x="4725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3" name="Oval 75"/>
            <p:cNvSpPr>
              <a:spLocks noChangeArrowheads="1"/>
            </p:cNvSpPr>
            <p:nvPr/>
          </p:nvSpPr>
          <p:spPr bwMode="auto">
            <a:xfrm>
              <a:off x="3750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4" name="Oval 76"/>
            <p:cNvSpPr>
              <a:spLocks noChangeArrowheads="1"/>
            </p:cNvSpPr>
            <p:nvPr/>
          </p:nvSpPr>
          <p:spPr bwMode="auto">
            <a:xfrm>
              <a:off x="4902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5" name="Oval 77"/>
            <p:cNvSpPr>
              <a:spLocks noChangeArrowheads="1"/>
            </p:cNvSpPr>
            <p:nvPr/>
          </p:nvSpPr>
          <p:spPr bwMode="auto">
            <a:xfrm>
              <a:off x="4089" y="292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6" name="Oval 78"/>
            <p:cNvSpPr>
              <a:spLocks noChangeArrowheads="1"/>
            </p:cNvSpPr>
            <p:nvPr/>
          </p:nvSpPr>
          <p:spPr bwMode="auto">
            <a:xfrm>
              <a:off x="3684" y="276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7" name="Oval 79"/>
            <p:cNvSpPr>
              <a:spLocks noChangeArrowheads="1"/>
            </p:cNvSpPr>
            <p:nvPr/>
          </p:nvSpPr>
          <p:spPr bwMode="auto">
            <a:xfrm>
              <a:off x="4500" y="307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6" name="Oval 80"/>
            <p:cNvSpPr>
              <a:spLocks noChangeArrowheads="1"/>
            </p:cNvSpPr>
            <p:nvPr/>
          </p:nvSpPr>
          <p:spPr bwMode="auto">
            <a:xfrm>
              <a:off x="4339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89" name="Oval 81"/>
            <p:cNvSpPr>
              <a:spLocks noChangeArrowheads="1"/>
            </p:cNvSpPr>
            <p:nvPr/>
          </p:nvSpPr>
          <p:spPr bwMode="auto">
            <a:xfrm>
              <a:off x="4563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0" name="Oval 82"/>
            <p:cNvSpPr>
              <a:spLocks noChangeArrowheads="1"/>
            </p:cNvSpPr>
            <p:nvPr/>
          </p:nvSpPr>
          <p:spPr bwMode="auto">
            <a:xfrm>
              <a:off x="4107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1" name="Rectangle 83"/>
            <p:cNvSpPr>
              <a:spLocks noChangeArrowheads="1"/>
            </p:cNvSpPr>
            <p:nvPr/>
          </p:nvSpPr>
          <p:spPr bwMode="auto">
            <a:xfrm>
              <a:off x="4796" y="3187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92" name="Rectangle 84"/>
            <p:cNvSpPr>
              <a:spLocks noChangeArrowheads="1"/>
            </p:cNvSpPr>
            <p:nvPr/>
          </p:nvSpPr>
          <p:spPr bwMode="auto">
            <a:xfrm>
              <a:off x="3572" y="3193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93" name="Oval 85"/>
            <p:cNvSpPr>
              <a:spLocks noChangeArrowheads="1"/>
            </p:cNvSpPr>
            <p:nvPr/>
          </p:nvSpPr>
          <p:spPr bwMode="auto">
            <a:xfrm>
              <a:off x="3266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4" name="Oval 86"/>
            <p:cNvSpPr>
              <a:spLocks noChangeArrowheads="1"/>
            </p:cNvSpPr>
            <p:nvPr/>
          </p:nvSpPr>
          <p:spPr bwMode="auto">
            <a:xfrm>
              <a:off x="3361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43" name="Oval 87"/>
            <p:cNvSpPr>
              <a:spLocks noChangeArrowheads="1"/>
            </p:cNvSpPr>
            <p:nvPr/>
          </p:nvSpPr>
          <p:spPr bwMode="auto">
            <a:xfrm>
              <a:off x="3453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44" name="Oval 88"/>
            <p:cNvSpPr>
              <a:spLocks noChangeArrowheads="1"/>
            </p:cNvSpPr>
            <p:nvPr/>
          </p:nvSpPr>
          <p:spPr bwMode="auto">
            <a:xfrm>
              <a:off x="3883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97" name="Oval 89"/>
            <p:cNvSpPr>
              <a:spLocks noChangeArrowheads="1"/>
            </p:cNvSpPr>
            <p:nvPr/>
          </p:nvSpPr>
          <p:spPr bwMode="auto">
            <a:xfrm>
              <a:off x="3681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8" name="Oval 90"/>
            <p:cNvSpPr>
              <a:spLocks noChangeArrowheads="1"/>
            </p:cNvSpPr>
            <p:nvPr/>
          </p:nvSpPr>
          <p:spPr bwMode="auto">
            <a:xfrm>
              <a:off x="3792" y="329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9947" name="Rectangle 91"/>
          <p:cNvSpPr>
            <a:spLocks noChangeArrowheads="1"/>
          </p:cNvSpPr>
          <p:nvPr/>
        </p:nvSpPr>
        <p:spPr bwMode="auto">
          <a:xfrm>
            <a:off x="271463" y="1403350"/>
            <a:ext cx="9388475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5846763" y="1716088"/>
            <a:ext cx="3881437" cy="2320925"/>
            <a:chOff x="3303" y="1067"/>
            <a:chExt cx="2221" cy="1325"/>
          </a:xfrm>
        </p:grpSpPr>
        <p:sp>
          <p:nvSpPr>
            <p:cNvPr id="50225" name="Rectangle 93"/>
            <p:cNvSpPr>
              <a:spLocks noChangeArrowheads="1"/>
            </p:cNvSpPr>
            <p:nvPr/>
          </p:nvSpPr>
          <p:spPr bwMode="auto">
            <a:xfrm>
              <a:off x="5117" y="1067"/>
              <a:ext cx="4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000">
                  <a:solidFill>
                    <a:schemeClr val="tx1"/>
                  </a:solidFill>
                  <a:latin typeface="Arial" charset="0"/>
                </a:rPr>
                <a:t>2</a:t>
              </a:r>
              <a:r>
                <a:rPr lang="en-US" sz="2000" baseline="30000">
                  <a:solidFill>
                    <a:schemeClr val="tx1"/>
                  </a:solidFill>
                  <a:latin typeface="Arial" charset="0"/>
                </a:rPr>
                <a:t>nd</a:t>
              </a:r>
              <a:endParaRPr lang="en-US" sz="2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226" name="Line 94"/>
            <p:cNvSpPr>
              <a:spLocks noChangeShapeType="1"/>
            </p:cNvSpPr>
            <p:nvPr/>
          </p:nvSpPr>
          <p:spPr bwMode="auto">
            <a:xfrm>
              <a:off x="3636" y="1682"/>
              <a:ext cx="12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7" name="Line 95"/>
            <p:cNvSpPr>
              <a:spLocks noChangeShapeType="1"/>
            </p:cNvSpPr>
            <p:nvPr/>
          </p:nvSpPr>
          <p:spPr bwMode="auto">
            <a:xfrm flipV="1">
              <a:off x="3303" y="168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8" name="Line 96"/>
            <p:cNvSpPr>
              <a:spLocks noChangeShapeType="1"/>
            </p:cNvSpPr>
            <p:nvPr/>
          </p:nvSpPr>
          <p:spPr bwMode="auto">
            <a:xfrm>
              <a:off x="4818" y="1683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0229" name="Group 97"/>
            <p:cNvGrpSpPr>
              <a:grpSpLocks/>
            </p:cNvGrpSpPr>
            <p:nvPr/>
          </p:nvGrpSpPr>
          <p:grpSpPr bwMode="auto">
            <a:xfrm>
              <a:off x="3541" y="2122"/>
              <a:ext cx="1715" cy="270"/>
              <a:chOff x="3726" y="1681"/>
              <a:chExt cx="1715" cy="270"/>
            </a:xfrm>
          </p:grpSpPr>
          <p:sp>
            <p:nvSpPr>
              <p:cNvPr id="50251" name="Freeform 98"/>
              <p:cNvSpPr>
                <a:spLocks/>
              </p:cNvSpPr>
              <p:nvPr/>
            </p:nvSpPr>
            <p:spPr bwMode="auto">
              <a:xfrm>
                <a:off x="3726" y="1681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2" name="Freeform 99"/>
              <p:cNvSpPr>
                <a:spLocks/>
              </p:cNvSpPr>
              <p:nvPr/>
            </p:nvSpPr>
            <p:spPr bwMode="auto">
              <a:xfrm>
                <a:off x="4948" y="1681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30" name="Freeform 100"/>
            <p:cNvSpPr>
              <a:spLocks/>
            </p:cNvSpPr>
            <p:nvPr/>
          </p:nvSpPr>
          <p:spPr bwMode="auto">
            <a:xfrm>
              <a:off x="3722" y="1233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31" name="Arc 101"/>
            <p:cNvSpPr>
              <a:spLocks/>
            </p:cNvSpPr>
            <p:nvPr/>
          </p:nvSpPr>
          <p:spPr bwMode="auto">
            <a:xfrm>
              <a:off x="4248" y="1581"/>
              <a:ext cx="583" cy="374"/>
            </a:xfrm>
            <a:custGeom>
              <a:avLst/>
              <a:gdLst>
                <a:gd name="T0" fmla="*/ 14 w 16283"/>
                <a:gd name="T1" fmla="*/ 0 h 18675"/>
                <a:gd name="T2" fmla="*/ 21 w 16283"/>
                <a:gd name="T3" fmla="*/ 2 h 18675"/>
                <a:gd name="T4" fmla="*/ 0 w 16283"/>
                <a:gd name="T5" fmla="*/ 7 h 18675"/>
                <a:gd name="T6" fmla="*/ 0 60000 65536"/>
                <a:gd name="T7" fmla="*/ 0 60000 65536"/>
                <a:gd name="T8" fmla="*/ 0 60000 65536"/>
                <a:gd name="T9" fmla="*/ 0 w 16283"/>
                <a:gd name="T10" fmla="*/ 0 h 18675"/>
                <a:gd name="T11" fmla="*/ 16283 w 16283"/>
                <a:gd name="T12" fmla="*/ 18675 h 18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8675" fill="none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</a:path>
                <a:path w="16283" h="18675" stroke="0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  <a:lnTo>
                    <a:pt x="0" y="18675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2" name="Line 102"/>
            <p:cNvSpPr>
              <a:spLocks noChangeShapeType="1"/>
            </p:cNvSpPr>
            <p:nvPr/>
          </p:nvSpPr>
          <p:spPr bwMode="auto">
            <a:xfrm>
              <a:off x="4145" y="1564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33" name="Line 103"/>
            <p:cNvSpPr>
              <a:spLocks noChangeShapeType="1"/>
            </p:cNvSpPr>
            <p:nvPr/>
          </p:nvSpPr>
          <p:spPr bwMode="auto">
            <a:xfrm>
              <a:off x="3513" y="2257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9960" name="Oval 104"/>
            <p:cNvSpPr>
              <a:spLocks noChangeArrowheads="1"/>
            </p:cNvSpPr>
            <p:nvPr/>
          </p:nvSpPr>
          <p:spPr bwMode="auto">
            <a:xfrm>
              <a:off x="4360" y="2219"/>
              <a:ext cx="66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1" name="Oval 105"/>
            <p:cNvSpPr>
              <a:spLocks noChangeArrowheads="1"/>
            </p:cNvSpPr>
            <p:nvPr/>
          </p:nvSpPr>
          <p:spPr bwMode="auto">
            <a:xfrm>
              <a:off x="4843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2" name="Oval 106"/>
            <p:cNvSpPr>
              <a:spLocks noChangeArrowheads="1"/>
            </p:cNvSpPr>
            <p:nvPr/>
          </p:nvSpPr>
          <p:spPr bwMode="auto">
            <a:xfrm>
              <a:off x="3868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37" name="Oval 107"/>
            <p:cNvSpPr>
              <a:spLocks noChangeArrowheads="1"/>
            </p:cNvSpPr>
            <p:nvPr/>
          </p:nvSpPr>
          <p:spPr bwMode="auto">
            <a:xfrm>
              <a:off x="4244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8" name="Oval 108"/>
            <p:cNvSpPr>
              <a:spLocks noChangeArrowheads="1"/>
            </p:cNvSpPr>
            <p:nvPr/>
          </p:nvSpPr>
          <p:spPr bwMode="auto">
            <a:xfrm>
              <a:off x="4727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9" name="Oval 109"/>
            <p:cNvSpPr>
              <a:spLocks noChangeArrowheads="1"/>
            </p:cNvSpPr>
            <p:nvPr/>
          </p:nvSpPr>
          <p:spPr bwMode="auto">
            <a:xfrm>
              <a:off x="3752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6" name="Oval 110"/>
            <p:cNvSpPr>
              <a:spLocks noChangeArrowheads="1"/>
            </p:cNvSpPr>
            <p:nvPr/>
          </p:nvSpPr>
          <p:spPr bwMode="auto">
            <a:xfrm>
              <a:off x="4228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7" name="Oval 111"/>
            <p:cNvSpPr>
              <a:spLocks noChangeArrowheads="1"/>
            </p:cNvSpPr>
            <p:nvPr/>
          </p:nvSpPr>
          <p:spPr bwMode="auto">
            <a:xfrm>
              <a:off x="4690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8" name="Oval 112"/>
            <p:cNvSpPr>
              <a:spLocks noChangeArrowheads="1"/>
            </p:cNvSpPr>
            <p:nvPr/>
          </p:nvSpPr>
          <p:spPr bwMode="auto">
            <a:xfrm>
              <a:off x="3775" y="1648"/>
              <a:ext cx="66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43" name="Oval 113"/>
            <p:cNvSpPr>
              <a:spLocks noChangeArrowheads="1"/>
            </p:cNvSpPr>
            <p:nvPr/>
          </p:nvSpPr>
          <p:spPr bwMode="auto">
            <a:xfrm>
              <a:off x="4587" y="154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4" name="Oval 114"/>
            <p:cNvSpPr>
              <a:spLocks noChangeArrowheads="1"/>
            </p:cNvSpPr>
            <p:nvPr/>
          </p:nvSpPr>
          <p:spPr bwMode="auto">
            <a:xfrm>
              <a:off x="4146" y="138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5" name="Oval 115"/>
            <p:cNvSpPr>
              <a:spLocks noChangeArrowheads="1"/>
            </p:cNvSpPr>
            <p:nvPr/>
          </p:nvSpPr>
          <p:spPr bwMode="auto">
            <a:xfrm>
              <a:off x="3750" y="122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6" name="Rectangle 116"/>
            <p:cNvSpPr>
              <a:spLocks noChangeArrowheads="1"/>
            </p:cNvSpPr>
            <p:nvPr/>
          </p:nvSpPr>
          <p:spPr bwMode="auto">
            <a:xfrm>
              <a:off x="3577" y="1630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47" name="Rectangle 117"/>
            <p:cNvSpPr>
              <a:spLocks noChangeArrowheads="1"/>
            </p:cNvSpPr>
            <p:nvPr/>
          </p:nvSpPr>
          <p:spPr bwMode="auto">
            <a:xfrm>
              <a:off x="4821" y="1628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48" name="Oval 118"/>
            <p:cNvSpPr>
              <a:spLocks noChangeArrowheads="1"/>
            </p:cNvSpPr>
            <p:nvPr/>
          </p:nvSpPr>
          <p:spPr bwMode="auto">
            <a:xfrm>
              <a:off x="5060" y="164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5" name="Oval 119"/>
            <p:cNvSpPr>
              <a:spLocks noChangeArrowheads="1"/>
            </p:cNvSpPr>
            <p:nvPr/>
          </p:nvSpPr>
          <p:spPr bwMode="auto">
            <a:xfrm>
              <a:off x="5170" y="1646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76" name="Oval 120"/>
            <p:cNvSpPr>
              <a:spLocks noChangeArrowheads="1"/>
            </p:cNvSpPr>
            <p:nvPr/>
          </p:nvSpPr>
          <p:spPr bwMode="auto">
            <a:xfrm>
              <a:off x="3353" y="165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49977" name="Rectangle 121"/>
          <p:cNvSpPr>
            <a:spLocks noChangeArrowheads="1"/>
          </p:cNvSpPr>
          <p:nvPr/>
        </p:nvSpPr>
        <p:spPr bwMode="auto">
          <a:xfrm>
            <a:off x="7011988" y="1073150"/>
            <a:ext cx="2179637" cy="508000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00794" tIns="50397" rIns="100794" bIns="50397" anchor="ctr"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200" i="1" noProof="1">
                <a:solidFill>
                  <a:schemeClr val="tx1"/>
                </a:solidFill>
              </a:rPr>
              <a:t>C</a:t>
            </a:r>
            <a:r>
              <a:rPr lang="en-US" sz="2200" i="1" baseline="-25000" noProof="1">
                <a:solidFill>
                  <a:schemeClr val="tx1"/>
                </a:solidFill>
              </a:rPr>
              <a:t>ring</a:t>
            </a:r>
            <a:r>
              <a:rPr lang="en-US" sz="2200" noProof="1">
                <a:solidFill>
                  <a:schemeClr val="tx1"/>
                </a:solidFill>
              </a:rPr>
              <a:t> = (</a:t>
            </a:r>
            <a:r>
              <a:rPr lang="en-US" sz="2200" i="1" noProof="1">
                <a:solidFill>
                  <a:schemeClr val="tx1"/>
                </a:solidFill>
              </a:rPr>
              <a:t>n</a:t>
            </a:r>
            <a:r>
              <a:rPr lang="en-US" sz="2200" noProof="1">
                <a:solidFill>
                  <a:schemeClr val="tx1"/>
                </a:solidFill>
              </a:rPr>
              <a:t> + ¼) </a:t>
            </a:r>
            <a:r>
              <a:rPr lang="en-US" sz="2200" i="1" noProof="1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 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50185" name="Rectangle 122"/>
          <p:cNvSpPr>
            <a:spLocks noChangeArrowheads="1"/>
          </p:cNvSpPr>
          <p:nvPr/>
        </p:nvSpPr>
        <p:spPr bwMode="auto">
          <a:xfrm>
            <a:off x="2919413" y="1898650"/>
            <a:ext cx="200025" cy="330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100794" tIns="50397" rIns="100794" bIns="50397"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sz="150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50186" name="Group 123"/>
          <p:cNvGrpSpPr>
            <a:grpSpLocks/>
          </p:cNvGrpSpPr>
          <p:nvPr/>
        </p:nvGrpSpPr>
        <p:grpSpPr bwMode="auto">
          <a:xfrm>
            <a:off x="471488" y="1576388"/>
            <a:ext cx="4602162" cy="1739900"/>
            <a:chOff x="233" y="994"/>
            <a:chExt cx="2630" cy="993"/>
          </a:xfrm>
        </p:grpSpPr>
        <p:sp>
          <p:nvSpPr>
            <p:cNvPr id="50206" name="Freeform 124"/>
            <p:cNvSpPr>
              <a:spLocks/>
            </p:cNvSpPr>
            <p:nvPr/>
          </p:nvSpPr>
          <p:spPr bwMode="auto">
            <a:xfrm>
              <a:off x="1084" y="1235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7" name="Rectangle 125"/>
            <p:cNvSpPr>
              <a:spLocks noChangeArrowheads="1"/>
            </p:cNvSpPr>
            <p:nvPr/>
          </p:nvSpPr>
          <p:spPr bwMode="auto">
            <a:xfrm>
              <a:off x="1028" y="994"/>
              <a:ext cx="76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charset="0"/>
                </a:rPr>
                <a:t>injection  line</a:t>
              </a:r>
            </a:p>
          </p:txBody>
        </p:sp>
        <p:sp>
          <p:nvSpPr>
            <p:cNvPr id="50208" name="Rectangle 126"/>
            <p:cNvSpPr>
              <a:spLocks noChangeArrowheads="1"/>
            </p:cNvSpPr>
            <p:nvPr/>
          </p:nvSpPr>
          <p:spPr bwMode="auto">
            <a:xfrm>
              <a:off x="1748" y="1135"/>
              <a:ext cx="769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charset="0"/>
                </a:rPr>
                <a:t>septum</a:t>
              </a:r>
            </a:p>
          </p:txBody>
        </p:sp>
        <p:grpSp>
          <p:nvGrpSpPr>
            <p:cNvPr id="50209" name="Group 127"/>
            <p:cNvGrpSpPr>
              <a:grpSpLocks/>
            </p:cNvGrpSpPr>
            <p:nvPr/>
          </p:nvGrpSpPr>
          <p:grpSpPr bwMode="auto">
            <a:xfrm>
              <a:off x="233" y="1310"/>
              <a:ext cx="2630" cy="677"/>
              <a:chOff x="233" y="1310"/>
              <a:chExt cx="2630" cy="677"/>
            </a:xfrm>
          </p:grpSpPr>
          <p:grpSp>
            <p:nvGrpSpPr>
              <p:cNvPr id="50210" name="Group 128"/>
              <p:cNvGrpSpPr>
                <a:grpSpLocks/>
              </p:cNvGrpSpPr>
              <p:nvPr/>
            </p:nvGrpSpPr>
            <p:grpSpPr bwMode="auto">
              <a:xfrm>
                <a:off x="683" y="1676"/>
                <a:ext cx="1932" cy="47"/>
                <a:chOff x="699" y="1356"/>
                <a:chExt cx="1866" cy="0"/>
              </a:xfrm>
            </p:grpSpPr>
            <p:sp>
              <p:nvSpPr>
                <p:cNvPr id="50222" name="Line 129"/>
                <p:cNvSpPr>
                  <a:spLocks noChangeShapeType="1"/>
                </p:cNvSpPr>
                <p:nvPr/>
              </p:nvSpPr>
              <p:spPr bwMode="auto">
                <a:xfrm>
                  <a:off x="699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23" name="Line 130"/>
                <p:cNvSpPr>
                  <a:spLocks noChangeShapeType="1"/>
                </p:cNvSpPr>
                <p:nvPr/>
              </p:nvSpPr>
              <p:spPr bwMode="auto">
                <a:xfrm>
                  <a:off x="2196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24" name="Line 131"/>
                <p:cNvSpPr>
                  <a:spLocks noChangeShapeType="1"/>
                </p:cNvSpPr>
                <p:nvPr/>
              </p:nvSpPr>
              <p:spPr bwMode="auto">
                <a:xfrm>
                  <a:off x="1087" y="1356"/>
                  <a:ext cx="113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0211" name="Arc 132"/>
              <p:cNvSpPr>
                <a:spLocks/>
              </p:cNvSpPr>
              <p:nvPr/>
            </p:nvSpPr>
            <p:spPr bwMode="auto">
              <a:xfrm>
                <a:off x="1021" y="1524"/>
                <a:ext cx="1182" cy="432"/>
              </a:xfrm>
              <a:custGeom>
                <a:avLst/>
                <a:gdLst>
                  <a:gd name="T0" fmla="*/ 0 w 33038"/>
                  <a:gd name="T1" fmla="*/ 3 h 21600"/>
                  <a:gd name="T2" fmla="*/ 42 w 33038"/>
                  <a:gd name="T3" fmla="*/ 3 h 21600"/>
                  <a:gd name="T4" fmla="*/ 21 w 33038"/>
                  <a:gd name="T5" fmla="*/ 9 h 21600"/>
                  <a:gd name="T6" fmla="*/ 0 60000 65536"/>
                  <a:gd name="T7" fmla="*/ 0 60000 65536"/>
                  <a:gd name="T8" fmla="*/ 0 60000 65536"/>
                  <a:gd name="T9" fmla="*/ 0 w 33038"/>
                  <a:gd name="T10" fmla="*/ 0 h 21600"/>
                  <a:gd name="T11" fmla="*/ 33038 w 3303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038" h="21600" fill="none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</a:path>
                  <a:path w="33038" h="21600" stroke="0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  <a:lnTo>
                      <a:pt x="16549" y="2160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2" name="Arc 133"/>
              <p:cNvSpPr>
                <a:spLocks/>
              </p:cNvSpPr>
              <p:nvPr/>
            </p:nvSpPr>
            <p:spPr bwMode="auto">
              <a:xfrm>
                <a:off x="1027" y="1403"/>
                <a:ext cx="1177" cy="432"/>
              </a:xfrm>
              <a:custGeom>
                <a:avLst/>
                <a:gdLst>
                  <a:gd name="T0" fmla="*/ 42 w 32880"/>
                  <a:gd name="T1" fmla="*/ 6 h 21600"/>
                  <a:gd name="T2" fmla="*/ 0 w 32880"/>
                  <a:gd name="T3" fmla="*/ 6 h 21600"/>
                  <a:gd name="T4" fmla="*/ 21 w 328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2880"/>
                  <a:gd name="T10" fmla="*/ 0 h 21600"/>
                  <a:gd name="T11" fmla="*/ 32880 w 328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880" h="21600" fill="none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</a:path>
                  <a:path w="32880" h="21600" stroke="0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  <a:lnTo>
                      <a:pt x="16573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3" name="Line 134"/>
              <p:cNvSpPr>
                <a:spLocks noChangeShapeType="1"/>
              </p:cNvSpPr>
              <p:nvPr/>
            </p:nvSpPr>
            <p:spPr bwMode="auto">
              <a:xfrm flipV="1">
                <a:off x="720" y="1804"/>
                <a:ext cx="58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14" name="Line 135"/>
              <p:cNvSpPr>
                <a:spLocks noChangeShapeType="1"/>
              </p:cNvSpPr>
              <p:nvPr/>
            </p:nvSpPr>
            <p:spPr bwMode="auto">
              <a:xfrm flipV="1">
                <a:off x="704" y="1684"/>
                <a:ext cx="592" cy="1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15" name="Rectangle 136"/>
              <p:cNvSpPr>
                <a:spLocks noChangeArrowheads="1"/>
              </p:cNvSpPr>
              <p:nvPr/>
            </p:nvSpPr>
            <p:spPr bwMode="auto">
              <a:xfrm>
                <a:off x="233" y="1703"/>
                <a:ext cx="584" cy="2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charset="0"/>
                  </a:rPr>
                  <a:t>local</a:t>
                </a:r>
              </a:p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charset="0"/>
                  </a:rPr>
                  <a:t>inner orbits</a:t>
                </a:r>
              </a:p>
            </p:txBody>
          </p:sp>
          <p:sp>
            <p:nvSpPr>
              <p:cNvPr id="50216" name="Rectangle 137"/>
              <p:cNvSpPr>
                <a:spLocks noChangeArrowheads="1"/>
              </p:cNvSpPr>
              <p:nvPr/>
            </p:nvSpPr>
            <p:spPr bwMode="auto">
              <a:xfrm>
                <a:off x="437" y="1400"/>
                <a:ext cx="609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charset="0"/>
                  </a:rPr>
                  <a:t>1</a:t>
                </a:r>
                <a:r>
                  <a:rPr lang="en-US" sz="1300" baseline="30000">
                    <a:solidFill>
                      <a:schemeClr val="tx1"/>
                    </a:solidFill>
                    <a:latin typeface="Arial" charset="0"/>
                  </a:rPr>
                  <a:t>st</a:t>
                </a:r>
                <a:r>
                  <a:rPr lang="en-US" sz="1300">
                    <a:solidFill>
                      <a:schemeClr val="tx1"/>
                    </a:solidFill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50217" name="Rectangle 138"/>
              <p:cNvSpPr>
                <a:spLocks noChangeArrowheads="1"/>
              </p:cNvSpPr>
              <p:nvPr/>
            </p:nvSpPr>
            <p:spPr bwMode="auto">
              <a:xfrm>
                <a:off x="2233" y="1410"/>
                <a:ext cx="630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charset="0"/>
                  </a:rPr>
                  <a:t>2</a:t>
                </a:r>
                <a:r>
                  <a:rPr lang="en-US" sz="1300" baseline="30000">
                    <a:solidFill>
                      <a:schemeClr val="tx1"/>
                    </a:solidFill>
                    <a:latin typeface="Arial" charset="0"/>
                  </a:rPr>
                  <a:t>nd</a:t>
                </a:r>
                <a:r>
                  <a:rPr lang="en-US" sz="1300">
                    <a:solidFill>
                      <a:schemeClr val="tx1"/>
                    </a:solidFill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50218" name="Line 139"/>
              <p:cNvSpPr>
                <a:spLocks noChangeShapeType="1"/>
              </p:cNvSpPr>
              <p:nvPr/>
            </p:nvSpPr>
            <p:spPr bwMode="auto">
              <a:xfrm>
                <a:off x="1495" y="1576"/>
                <a:ext cx="225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19" name="Line 140"/>
              <p:cNvSpPr>
                <a:spLocks noChangeShapeType="1"/>
              </p:cNvSpPr>
              <p:nvPr/>
            </p:nvSpPr>
            <p:spPr bwMode="auto">
              <a:xfrm flipV="1">
                <a:off x="1661" y="1310"/>
                <a:ext cx="345" cy="2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20" name="Rectangle 141"/>
              <p:cNvSpPr>
                <a:spLocks noChangeArrowheads="1"/>
              </p:cNvSpPr>
              <p:nvPr/>
            </p:nvSpPr>
            <p:spPr bwMode="auto">
              <a:xfrm>
                <a:off x="949" y="1626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1" name="Rectangle 142"/>
              <p:cNvSpPr>
                <a:spLocks noChangeArrowheads="1"/>
              </p:cNvSpPr>
              <p:nvPr/>
            </p:nvSpPr>
            <p:spPr bwMode="auto">
              <a:xfrm>
                <a:off x="2195" y="1627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0187" name="Group 143"/>
          <p:cNvGrpSpPr>
            <a:grpSpLocks/>
          </p:cNvGrpSpPr>
          <p:nvPr/>
        </p:nvGrpSpPr>
        <p:grpSpPr bwMode="auto">
          <a:xfrm>
            <a:off x="388938" y="1704975"/>
            <a:ext cx="4254500" cy="2309813"/>
            <a:chOff x="186" y="1067"/>
            <a:chExt cx="2432" cy="1319"/>
          </a:xfrm>
        </p:grpSpPr>
        <p:sp>
          <p:nvSpPr>
            <p:cNvPr id="50190" name="Rectangle 144"/>
            <p:cNvSpPr>
              <a:spLocks noChangeArrowheads="1"/>
            </p:cNvSpPr>
            <p:nvPr/>
          </p:nvSpPr>
          <p:spPr bwMode="auto">
            <a:xfrm>
              <a:off x="186" y="1067"/>
              <a:ext cx="6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000">
                  <a:solidFill>
                    <a:schemeClr val="tx1"/>
                  </a:solidFill>
                  <a:latin typeface="Arial" charset="0"/>
                </a:rPr>
                <a:t>1</a:t>
              </a:r>
              <a:r>
                <a:rPr lang="en-US" sz="2000" baseline="30000">
                  <a:solidFill>
                    <a:schemeClr val="tx1"/>
                  </a:solidFill>
                  <a:latin typeface="Arial" charset="0"/>
                </a:rPr>
                <a:t>st</a:t>
              </a:r>
              <a:r>
                <a:rPr lang="en-US" sz="2000">
                  <a:solidFill>
                    <a:schemeClr val="tx1"/>
                  </a:solidFill>
                  <a:latin typeface="Arial" charset="0"/>
                </a:rPr>
                <a:t> turn </a:t>
              </a:r>
            </a:p>
          </p:txBody>
        </p:sp>
        <p:grpSp>
          <p:nvGrpSpPr>
            <p:cNvPr id="50191" name="Group 145"/>
            <p:cNvGrpSpPr>
              <a:grpSpLocks/>
            </p:cNvGrpSpPr>
            <p:nvPr/>
          </p:nvGrpSpPr>
          <p:grpSpPr bwMode="auto">
            <a:xfrm>
              <a:off x="199" y="1229"/>
              <a:ext cx="2419" cy="1157"/>
              <a:chOff x="199" y="1229"/>
              <a:chExt cx="2419" cy="1157"/>
            </a:xfrm>
          </p:grpSpPr>
          <p:sp>
            <p:nvSpPr>
              <p:cNvPr id="50192" name="Rectangle 146"/>
              <p:cNvSpPr>
                <a:spLocks noChangeArrowheads="1"/>
              </p:cNvSpPr>
              <p:nvPr/>
            </p:nvSpPr>
            <p:spPr bwMode="auto">
              <a:xfrm>
                <a:off x="1718" y="1997"/>
                <a:ext cx="251" cy="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1494" tIns="50748" rIns="101494" bIns="50748">
                <a:spAutoFit/>
              </a:bodyPr>
              <a:lstStyle/>
              <a:p>
                <a:pPr algn="l"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800" noProof="1">
                    <a:latin typeface="Symbol" pitchFamily="18" charset="2"/>
                  </a:rPr>
                  <a:t>l</a:t>
                </a:r>
                <a:r>
                  <a:rPr lang="en-US" sz="1800" baseline="-25000" noProof="1">
                    <a:latin typeface="Arial" charset="0"/>
                  </a:rPr>
                  <a:t>o</a:t>
                </a:r>
                <a:endParaRPr lang="en-US" sz="1500" baseline="-250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50193" name="Line 147"/>
              <p:cNvSpPr>
                <a:spLocks noChangeShapeType="1"/>
              </p:cNvSpPr>
              <p:nvPr/>
            </p:nvSpPr>
            <p:spPr bwMode="auto">
              <a:xfrm>
                <a:off x="1564" y="2038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0194" name="Group 148"/>
              <p:cNvGrpSpPr>
                <a:grpSpLocks/>
              </p:cNvGrpSpPr>
              <p:nvPr/>
            </p:nvGrpSpPr>
            <p:grpSpPr bwMode="auto">
              <a:xfrm>
                <a:off x="865" y="2108"/>
                <a:ext cx="1715" cy="270"/>
                <a:chOff x="1248" y="1681"/>
                <a:chExt cx="1715" cy="270"/>
              </a:xfrm>
            </p:grpSpPr>
            <p:sp>
              <p:nvSpPr>
                <p:cNvPr id="50204" name="Freeform 149"/>
                <p:cNvSpPr>
                  <a:spLocks/>
                </p:cNvSpPr>
                <p:nvPr/>
              </p:nvSpPr>
              <p:spPr bwMode="auto">
                <a:xfrm>
                  <a:off x="1248" y="1681"/>
                  <a:ext cx="1222" cy="270"/>
                </a:xfrm>
                <a:custGeom>
                  <a:avLst/>
                  <a:gdLst>
                    <a:gd name="T0" fmla="*/ 12 w 1222"/>
                    <a:gd name="T1" fmla="*/ 267 h 270"/>
                    <a:gd name="T2" fmla="*/ 38 w 1222"/>
                    <a:gd name="T3" fmla="*/ 254 h 270"/>
                    <a:gd name="T4" fmla="*/ 62 w 1222"/>
                    <a:gd name="T5" fmla="*/ 229 h 270"/>
                    <a:gd name="T6" fmla="*/ 88 w 1222"/>
                    <a:gd name="T7" fmla="*/ 196 h 270"/>
                    <a:gd name="T8" fmla="*/ 110 w 1222"/>
                    <a:gd name="T9" fmla="*/ 156 h 270"/>
                    <a:gd name="T10" fmla="*/ 134 w 1222"/>
                    <a:gd name="T11" fmla="*/ 113 h 270"/>
                    <a:gd name="T12" fmla="*/ 159 w 1222"/>
                    <a:gd name="T13" fmla="*/ 73 h 270"/>
                    <a:gd name="T14" fmla="*/ 184 w 1222"/>
                    <a:gd name="T15" fmla="*/ 39 h 270"/>
                    <a:gd name="T16" fmla="*/ 209 w 1222"/>
                    <a:gd name="T17" fmla="*/ 15 h 270"/>
                    <a:gd name="T18" fmla="*/ 234 w 1222"/>
                    <a:gd name="T19" fmla="*/ 2 h 270"/>
                    <a:gd name="T20" fmla="*/ 255 w 1222"/>
                    <a:gd name="T21" fmla="*/ 2 h 270"/>
                    <a:gd name="T22" fmla="*/ 281 w 1222"/>
                    <a:gd name="T23" fmla="*/ 15 h 270"/>
                    <a:gd name="T24" fmla="*/ 306 w 1222"/>
                    <a:gd name="T25" fmla="*/ 39 h 270"/>
                    <a:gd name="T26" fmla="*/ 330 w 1222"/>
                    <a:gd name="T27" fmla="*/ 73 h 270"/>
                    <a:gd name="T28" fmla="*/ 355 w 1222"/>
                    <a:gd name="T29" fmla="*/ 113 h 270"/>
                    <a:gd name="T30" fmla="*/ 380 w 1222"/>
                    <a:gd name="T31" fmla="*/ 156 h 270"/>
                    <a:gd name="T32" fmla="*/ 401 w 1222"/>
                    <a:gd name="T33" fmla="*/ 196 h 270"/>
                    <a:gd name="T34" fmla="*/ 427 w 1222"/>
                    <a:gd name="T35" fmla="*/ 229 h 270"/>
                    <a:gd name="T36" fmla="*/ 452 w 1222"/>
                    <a:gd name="T37" fmla="*/ 254 h 270"/>
                    <a:gd name="T38" fmla="*/ 477 w 1222"/>
                    <a:gd name="T39" fmla="*/ 267 h 270"/>
                    <a:gd name="T40" fmla="*/ 502 w 1222"/>
                    <a:gd name="T41" fmla="*/ 267 h 270"/>
                    <a:gd name="T42" fmla="*/ 526 w 1222"/>
                    <a:gd name="T43" fmla="*/ 254 h 270"/>
                    <a:gd name="T44" fmla="*/ 548 w 1222"/>
                    <a:gd name="T45" fmla="*/ 229 h 270"/>
                    <a:gd name="T46" fmla="*/ 573 w 1222"/>
                    <a:gd name="T47" fmla="*/ 196 h 270"/>
                    <a:gd name="T48" fmla="*/ 598 w 1222"/>
                    <a:gd name="T49" fmla="*/ 156 h 270"/>
                    <a:gd name="T50" fmla="*/ 623 w 1222"/>
                    <a:gd name="T51" fmla="*/ 113 h 270"/>
                    <a:gd name="T52" fmla="*/ 648 w 1222"/>
                    <a:gd name="T53" fmla="*/ 73 h 270"/>
                    <a:gd name="T54" fmla="*/ 673 w 1222"/>
                    <a:gd name="T55" fmla="*/ 39 h 270"/>
                    <a:gd name="T56" fmla="*/ 695 w 1222"/>
                    <a:gd name="T57" fmla="*/ 15 h 270"/>
                    <a:gd name="T58" fmla="*/ 719 w 1222"/>
                    <a:gd name="T59" fmla="*/ 2 h 270"/>
                    <a:gd name="T60" fmla="*/ 744 w 1222"/>
                    <a:gd name="T61" fmla="*/ 2 h 270"/>
                    <a:gd name="T62" fmla="*/ 770 w 1222"/>
                    <a:gd name="T63" fmla="*/ 15 h 270"/>
                    <a:gd name="T64" fmla="*/ 794 w 1222"/>
                    <a:gd name="T65" fmla="*/ 39 h 270"/>
                    <a:gd name="T66" fmla="*/ 820 w 1222"/>
                    <a:gd name="T67" fmla="*/ 73 h 270"/>
                    <a:gd name="T68" fmla="*/ 842 w 1222"/>
                    <a:gd name="T69" fmla="*/ 113 h 270"/>
                    <a:gd name="T70" fmla="*/ 866 w 1222"/>
                    <a:gd name="T71" fmla="*/ 156 h 270"/>
                    <a:gd name="T72" fmla="*/ 891 w 1222"/>
                    <a:gd name="T73" fmla="*/ 196 h 270"/>
                    <a:gd name="T74" fmla="*/ 915 w 1222"/>
                    <a:gd name="T75" fmla="*/ 229 h 270"/>
                    <a:gd name="T76" fmla="*/ 941 w 1222"/>
                    <a:gd name="T77" fmla="*/ 254 h 270"/>
                    <a:gd name="T78" fmla="*/ 966 w 1222"/>
                    <a:gd name="T79" fmla="*/ 267 h 270"/>
                    <a:gd name="T80" fmla="*/ 987 w 1222"/>
                    <a:gd name="T81" fmla="*/ 267 h 270"/>
                    <a:gd name="T82" fmla="*/ 1013 w 1222"/>
                    <a:gd name="T83" fmla="*/ 254 h 270"/>
                    <a:gd name="T84" fmla="*/ 1038 w 1222"/>
                    <a:gd name="T85" fmla="*/ 229 h 270"/>
                    <a:gd name="T86" fmla="*/ 1062 w 1222"/>
                    <a:gd name="T87" fmla="*/ 196 h 270"/>
                    <a:gd name="T88" fmla="*/ 1087 w 1222"/>
                    <a:gd name="T89" fmla="*/ 156 h 270"/>
                    <a:gd name="T90" fmla="*/ 1112 w 1222"/>
                    <a:gd name="T91" fmla="*/ 113 h 270"/>
                    <a:gd name="T92" fmla="*/ 1134 w 1222"/>
                    <a:gd name="T93" fmla="*/ 73 h 270"/>
                    <a:gd name="T94" fmla="*/ 1159 w 1222"/>
                    <a:gd name="T95" fmla="*/ 39 h 270"/>
                    <a:gd name="T96" fmla="*/ 1184 w 1222"/>
                    <a:gd name="T97" fmla="*/ 15 h 270"/>
                    <a:gd name="T98" fmla="*/ 1209 w 1222"/>
                    <a:gd name="T99" fmla="*/ 2 h 270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222"/>
                    <a:gd name="T151" fmla="*/ 0 h 270"/>
                    <a:gd name="T152" fmla="*/ 1222 w 1222"/>
                    <a:gd name="T153" fmla="*/ 270 h 270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222" h="270">
                      <a:moveTo>
                        <a:pt x="0" y="269"/>
                      </a:moveTo>
                      <a:lnTo>
                        <a:pt x="12" y="267"/>
                      </a:lnTo>
                      <a:lnTo>
                        <a:pt x="25" y="262"/>
                      </a:lnTo>
                      <a:lnTo>
                        <a:pt x="38" y="254"/>
                      </a:lnTo>
                      <a:lnTo>
                        <a:pt x="50" y="243"/>
                      </a:lnTo>
                      <a:lnTo>
                        <a:pt x="62" y="229"/>
                      </a:lnTo>
                      <a:lnTo>
                        <a:pt x="75" y="214"/>
                      </a:lnTo>
                      <a:lnTo>
                        <a:pt x="88" y="196"/>
                      </a:lnTo>
                      <a:lnTo>
                        <a:pt x="100" y="176"/>
                      </a:lnTo>
                      <a:lnTo>
                        <a:pt x="110" y="156"/>
                      </a:lnTo>
                      <a:lnTo>
                        <a:pt x="121" y="134"/>
                      </a:lnTo>
                      <a:lnTo>
                        <a:pt x="134" y="113"/>
                      </a:lnTo>
                      <a:lnTo>
                        <a:pt x="147" y="93"/>
                      </a:lnTo>
                      <a:lnTo>
                        <a:pt x="159" y="73"/>
                      </a:lnTo>
                      <a:lnTo>
                        <a:pt x="171" y="55"/>
                      </a:lnTo>
                      <a:lnTo>
                        <a:pt x="184" y="39"/>
                      </a:lnTo>
                      <a:lnTo>
                        <a:pt x="197" y="26"/>
                      </a:lnTo>
                      <a:lnTo>
                        <a:pt x="209" y="15"/>
                      </a:lnTo>
                      <a:lnTo>
                        <a:pt x="221" y="6"/>
                      </a:lnTo>
                      <a:lnTo>
                        <a:pt x="234" y="2"/>
                      </a:lnTo>
                      <a:lnTo>
                        <a:pt x="246" y="0"/>
                      </a:lnTo>
                      <a:lnTo>
                        <a:pt x="255" y="2"/>
                      </a:lnTo>
                      <a:lnTo>
                        <a:pt x="268" y="6"/>
                      </a:lnTo>
                      <a:lnTo>
                        <a:pt x="281" y="15"/>
                      </a:lnTo>
                      <a:lnTo>
                        <a:pt x="292" y="26"/>
                      </a:lnTo>
                      <a:lnTo>
                        <a:pt x="306" y="39"/>
                      </a:lnTo>
                      <a:lnTo>
                        <a:pt x="318" y="55"/>
                      </a:lnTo>
                      <a:lnTo>
                        <a:pt x="330" y="73"/>
                      </a:lnTo>
                      <a:lnTo>
                        <a:pt x="343" y="93"/>
                      </a:lnTo>
                      <a:lnTo>
                        <a:pt x="355" y="113"/>
                      </a:lnTo>
                      <a:lnTo>
                        <a:pt x="368" y="134"/>
                      </a:lnTo>
                      <a:lnTo>
                        <a:pt x="380" y="156"/>
                      </a:lnTo>
                      <a:lnTo>
                        <a:pt x="393" y="176"/>
                      </a:lnTo>
                      <a:lnTo>
                        <a:pt x="401" y="196"/>
                      </a:lnTo>
                      <a:lnTo>
                        <a:pt x="415" y="214"/>
                      </a:lnTo>
                      <a:lnTo>
                        <a:pt x="427" y="229"/>
                      </a:lnTo>
                      <a:lnTo>
                        <a:pt x="439" y="243"/>
                      </a:lnTo>
                      <a:lnTo>
                        <a:pt x="452" y="254"/>
                      </a:lnTo>
                      <a:lnTo>
                        <a:pt x="464" y="262"/>
                      </a:lnTo>
                      <a:lnTo>
                        <a:pt x="477" y="267"/>
                      </a:lnTo>
                      <a:lnTo>
                        <a:pt x="489" y="269"/>
                      </a:lnTo>
                      <a:lnTo>
                        <a:pt x="502" y="267"/>
                      </a:lnTo>
                      <a:lnTo>
                        <a:pt x="514" y="262"/>
                      </a:lnTo>
                      <a:lnTo>
                        <a:pt x="526" y="254"/>
                      </a:lnTo>
                      <a:lnTo>
                        <a:pt x="539" y="243"/>
                      </a:lnTo>
                      <a:lnTo>
                        <a:pt x="548" y="229"/>
                      </a:lnTo>
                      <a:lnTo>
                        <a:pt x="561" y="214"/>
                      </a:lnTo>
                      <a:lnTo>
                        <a:pt x="573" y="196"/>
                      </a:lnTo>
                      <a:lnTo>
                        <a:pt x="586" y="176"/>
                      </a:lnTo>
                      <a:lnTo>
                        <a:pt x="598" y="156"/>
                      </a:lnTo>
                      <a:lnTo>
                        <a:pt x="611" y="134"/>
                      </a:lnTo>
                      <a:lnTo>
                        <a:pt x="623" y="113"/>
                      </a:lnTo>
                      <a:lnTo>
                        <a:pt x="635" y="93"/>
                      </a:lnTo>
                      <a:lnTo>
                        <a:pt x="648" y="73"/>
                      </a:lnTo>
                      <a:lnTo>
                        <a:pt x="661" y="55"/>
                      </a:lnTo>
                      <a:lnTo>
                        <a:pt x="673" y="39"/>
                      </a:lnTo>
                      <a:lnTo>
                        <a:pt x="685" y="26"/>
                      </a:lnTo>
                      <a:lnTo>
                        <a:pt x="695" y="15"/>
                      </a:lnTo>
                      <a:lnTo>
                        <a:pt x="707" y="6"/>
                      </a:lnTo>
                      <a:lnTo>
                        <a:pt x="719" y="2"/>
                      </a:lnTo>
                      <a:lnTo>
                        <a:pt x="733" y="0"/>
                      </a:lnTo>
                      <a:lnTo>
                        <a:pt x="744" y="2"/>
                      </a:lnTo>
                      <a:lnTo>
                        <a:pt x="757" y="6"/>
                      </a:lnTo>
                      <a:lnTo>
                        <a:pt x="770" y="15"/>
                      </a:lnTo>
                      <a:lnTo>
                        <a:pt x="782" y="26"/>
                      </a:lnTo>
                      <a:lnTo>
                        <a:pt x="794" y="39"/>
                      </a:lnTo>
                      <a:lnTo>
                        <a:pt x="807" y="55"/>
                      </a:lnTo>
                      <a:lnTo>
                        <a:pt x="820" y="73"/>
                      </a:lnTo>
                      <a:lnTo>
                        <a:pt x="832" y="93"/>
                      </a:lnTo>
                      <a:lnTo>
                        <a:pt x="842" y="113"/>
                      </a:lnTo>
                      <a:lnTo>
                        <a:pt x="854" y="134"/>
                      </a:lnTo>
                      <a:lnTo>
                        <a:pt x="866" y="156"/>
                      </a:lnTo>
                      <a:lnTo>
                        <a:pt x="879" y="176"/>
                      </a:lnTo>
                      <a:lnTo>
                        <a:pt x="891" y="196"/>
                      </a:lnTo>
                      <a:lnTo>
                        <a:pt x="904" y="214"/>
                      </a:lnTo>
                      <a:lnTo>
                        <a:pt x="915" y="229"/>
                      </a:lnTo>
                      <a:lnTo>
                        <a:pt x="929" y="243"/>
                      </a:lnTo>
                      <a:lnTo>
                        <a:pt x="941" y="254"/>
                      </a:lnTo>
                      <a:lnTo>
                        <a:pt x="953" y="262"/>
                      </a:lnTo>
                      <a:lnTo>
                        <a:pt x="966" y="267"/>
                      </a:lnTo>
                      <a:lnTo>
                        <a:pt x="978" y="269"/>
                      </a:lnTo>
                      <a:lnTo>
                        <a:pt x="987" y="267"/>
                      </a:lnTo>
                      <a:lnTo>
                        <a:pt x="1000" y="262"/>
                      </a:lnTo>
                      <a:lnTo>
                        <a:pt x="1013" y="254"/>
                      </a:lnTo>
                      <a:lnTo>
                        <a:pt x="1024" y="243"/>
                      </a:lnTo>
                      <a:lnTo>
                        <a:pt x="1038" y="229"/>
                      </a:lnTo>
                      <a:lnTo>
                        <a:pt x="1050" y="214"/>
                      </a:lnTo>
                      <a:lnTo>
                        <a:pt x="1062" y="196"/>
                      </a:lnTo>
                      <a:lnTo>
                        <a:pt x="1075" y="176"/>
                      </a:lnTo>
                      <a:lnTo>
                        <a:pt x="1087" y="156"/>
                      </a:lnTo>
                      <a:lnTo>
                        <a:pt x="1100" y="134"/>
                      </a:lnTo>
                      <a:lnTo>
                        <a:pt x="1112" y="113"/>
                      </a:lnTo>
                      <a:lnTo>
                        <a:pt x="1125" y="93"/>
                      </a:lnTo>
                      <a:lnTo>
                        <a:pt x="1134" y="73"/>
                      </a:lnTo>
                      <a:lnTo>
                        <a:pt x="1146" y="55"/>
                      </a:lnTo>
                      <a:lnTo>
                        <a:pt x="1159" y="39"/>
                      </a:lnTo>
                      <a:lnTo>
                        <a:pt x="1171" y="26"/>
                      </a:lnTo>
                      <a:lnTo>
                        <a:pt x="1184" y="15"/>
                      </a:lnTo>
                      <a:lnTo>
                        <a:pt x="1196" y="6"/>
                      </a:lnTo>
                      <a:lnTo>
                        <a:pt x="1209" y="2"/>
                      </a:lnTo>
                      <a:lnTo>
                        <a:pt x="1221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05" name="Freeform 150"/>
                <p:cNvSpPr>
                  <a:spLocks/>
                </p:cNvSpPr>
                <p:nvPr/>
              </p:nvSpPr>
              <p:spPr bwMode="auto">
                <a:xfrm>
                  <a:off x="2470" y="1681"/>
                  <a:ext cx="493" cy="270"/>
                </a:xfrm>
                <a:custGeom>
                  <a:avLst/>
                  <a:gdLst>
                    <a:gd name="T0" fmla="*/ 0 w 493"/>
                    <a:gd name="T1" fmla="*/ 0 h 270"/>
                    <a:gd name="T2" fmla="*/ 12 w 493"/>
                    <a:gd name="T3" fmla="*/ 2 h 270"/>
                    <a:gd name="T4" fmla="*/ 24 w 493"/>
                    <a:gd name="T5" fmla="*/ 6 h 270"/>
                    <a:gd name="T6" fmla="*/ 38 w 493"/>
                    <a:gd name="T7" fmla="*/ 15 h 270"/>
                    <a:gd name="T8" fmla="*/ 50 w 493"/>
                    <a:gd name="T9" fmla="*/ 26 h 270"/>
                    <a:gd name="T10" fmla="*/ 62 w 493"/>
                    <a:gd name="T11" fmla="*/ 39 h 270"/>
                    <a:gd name="T12" fmla="*/ 75 w 493"/>
                    <a:gd name="T13" fmla="*/ 55 h 270"/>
                    <a:gd name="T14" fmla="*/ 88 w 493"/>
                    <a:gd name="T15" fmla="*/ 73 h 270"/>
                    <a:gd name="T16" fmla="*/ 100 w 493"/>
                    <a:gd name="T17" fmla="*/ 93 h 270"/>
                    <a:gd name="T18" fmla="*/ 110 w 493"/>
                    <a:gd name="T19" fmla="*/ 113 h 270"/>
                    <a:gd name="T20" fmla="*/ 122 w 493"/>
                    <a:gd name="T21" fmla="*/ 134 h 270"/>
                    <a:gd name="T22" fmla="*/ 134 w 493"/>
                    <a:gd name="T23" fmla="*/ 156 h 270"/>
                    <a:gd name="T24" fmla="*/ 147 w 493"/>
                    <a:gd name="T25" fmla="*/ 176 h 270"/>
                    <a:gd name="T26" fmla="*/ 160 w 493"/>
                    <a:gd name="T27" fmla="*/ 196 h 270"/>
                    <a:gd name="T28" fmla="*/ 172 w 493"/>
                    <a:gd name="T29" fmla="*/ 214 h 270"/>
                    <a:gd name="T30" fmla="*/ 184 w 493"/>
                    <a:gd name="T31" fmla="*/ 229 h 270"/>
                    <a:gd name="T32" fmla="*/ 197 w 493"/>
                    <a:gd name="T33" fmla="*/ 243 h 270"/>
                    <a:gd name="T34" fmla="*/ 210 w 493"/>
                    <a:gd name="T35" fmla="*/ 254 h 270"/>
                    <a:gd name="T36" fmla="*/ 222 w 493"/>
                    <a:gd name="T37" fmla="*/ 262 h 270"/>
                    <a:gd name="T38" fmla="*/ 235 w 493"/>
                    <a:gd name="T39" fmla="*/ 267 h 270"/>
                    <a:gd name="T40" fmla="*/ 247 w 493"/>
                    <a:gd name="T41" fmla="*/ 269 h 270"/>
                    <a:gd name="T42" fmla="*/ 256 w 493"/>
                    <a:gd name="T43" fmla="*/ 267 h 270"/>
                    <a:gd name="T44" fmla="*/ 270 w 493"/>
                    <a:gd name="T45" fmla="*/ 262 h 270"/>
                    <a:gd name="T46" fmla="*/ 282 w 493"/>
                    <a:gd name="T47" fmla="*/ 254 h 270"/>
                    <a:gd name="T48" fmla="*/ 294 w 493"/>
                    <a:gd name="T49" fmla="*/ 243 h 270"/>
                    <a:gd name="T50" fmla="*/ 307 w 493"/>
                    <a:gd name="T51" fmla="*/ 229 h 270"/>
                    <a:gd name="T52" fmla="*/ 320 w 493"/>
                    <a:gd name="T53" fmla="*/ 214 h 270"/>
                    <a:gd name="T54" fmla="*/ 332 w 493"/>
                    <a:gd name="T55" fmla="*/ 196 h 270"/>
                    <a:gd name="T56" fmla="*/ 345 w 493"/>
                    <a:gd name="T57" fmla="*/ 176 h 270"/>
                    <a:gd name="T58" fmla="*/ 357 w 493"/>
                    <a:gd name="T59" fmla="*/ 156 h 270"/>
                    <a:gd name="T60" fmla="*/ 370 w 493"/>
                    <a:gd name="T61" fmla="*/ 134 h 270"/>
                    <a:gd name="T62" fmla="*/ 382 w 493"/>
                    <a:gd name="T63" fmla="*/ 113 h 270"/>
                    <a:gd name="T64" fmla="*/ 395 w 493"/>
                    <a:gd name="T65" fmla="*/ 93 h 270"/>
                    <a:gd name="T66" fmla="*/ 404 w 493"/>
                    <a:gd name="T67" fmla="*/ 73 h 270"/>
                    <a:gd name="T68" fmla="*/ 417 w 493"/>
                    <a:gd name="T69" fmla="*/ 55 h 270"/>
                    <a:gd name="T70" fmla="*/ 429 w 493"/>
                    <a:gd name="T71" fmla="*/ 39 h 270"/>
                    <a:gd name="T72" fmla="*/ 442 w 493"/>
                    <a:gd name="T73" fmla="*/ 26 h 270"/>
                    <a:gd name="T74" fmla="*/ 454 w 493"/>
                    <a:gd name="T75" fmla="*/ 15 h 270"/>
                    <a:gd name="T76" fmla="*/ 467 w 493"/>
                    <a:gd name="T77" fmla="*/ 6 h 270"/>
                    <a:gd name="T78" fmla="*/ 479 w 493"/>
                    <a:gd name="T79" fmla="*/ 2 h 270"/>
                    <a:gd name="T80" fmla="*/ 492 w 493"/>
                    <a:gd name="T81" fmla="*/ 0 h 27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93"/>
                    <a:gd name="T124" fmla="*/ 0 h 270"/>
                    <a:gd name="T125" fmla="*/ 493 w 493"/>
                    <a:gd name="T126" fmla="*/ 270 h 27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93" h="270">
                      <a:moveTo>
                        <a:pt x="0" y="0"/>
                      </a:moveTo>
                      <a:lnTo>
                        <a:pt x="12" y="2"/>
                      </a:lnTo>
                      <a:lnTo>
                        <a:pt x="24" y="6"/>
                      </a:lnTo>
                      <a:lnTo>
                        <a:pt x="38" y="15"/>
                      </a:lnTo>
                      <a:lnTo>
                        <a:pt x="50" y="26"/>
                      </a:lnTo>
                      <a:lnTo>
                        <a:pt x="62" y="39"/>
                      </a:lnTo>
                      <a:lnTo>
                        <a:pt x="75" y="55"/>
                      </a:lnTo>
                      <a:lnTo>
                        <a:pt x="88" y="73"/>
                      </a:lnTo>
                      <a:lnTo>
                        <a:pt x="100" y="93"/>
                      </a:lnTo>
                      <a:lnTo>
                        <a:pt x="110" y="113"/>
                      </a:lnTo>
                      <a:lnTo>
                        <a:pt x="122" y="134"/>
                      </a:lnTo>
                      <a:lnTo>
                        <a:pt x="134" y="156"/>
                      </a:lnTo>
                      <a:lnTo>
                        <a:pt x="147" y="176"/>
                      </a:lnTo>
                      <a:lnTo>
                        <a:pt x="160" y="196"/>
                      </a:lnTo>
                      <a:lnTo>
                        <a:pt x="172" y="214"/>
                      </a:lnTo>
                      <a:lnTo>
                        <a:pt x="184" y="229"/>
                      </a:lnTo>
                      <a:lnTo>
                        <a:pt x="197" y="243"/>
                      </a:lnTo>
                      <a:lnTo>
                        <a:pt x="210" y="254"/>
                      </a:lnTo>
                      <a:lnTo>
                        <a:pt x="222" y="262"/>
                      </a:lnTo>
                      <a:lnTo>
                        <a:pt x="235" y="267"/>
                      </a:lnTo>
                      <a:lnTo>
                        <a:pt x="247" y="269"/>
                      </a:lnTo>
                      <a:lnTo>
                        <a:pt x="256" y="267"/>
                      </a:lnTo>
                      <a:lnTo>
                        <a:pt x="270" y="262"/>
                      </a:lnTo>
                      <a:lnTo>
                        <a:pt x="282" y="254"/>
                      </a:lnTo>
                      <a:lnTo>
                        <a:pt x="294" y="243"/>
                      </a:lnTo>
                      <a:lnTo>
                        <a:pt x="307" y="229"/>
                      </a:lnTo>
                      <a:lnTo>
                        <a:pt x="320" y="214"/>
                      </a:lnTo>
                      <a:lnTo>
                        <a:pt x="332" y="196"/>
                      </a:lnTo>
                      <a:lnTo>
                        <a:pt x="345" y="176"/>
                      </a:lnTo>
                      <a:lnTo>
                        <a:pt x="357" y="156"/>
                      </a:lnTo>
                      <a:lnTo>
                        <a:pt x="370" y="134"/>
                      </a:lnTo>
                      <a:lnTo>
                        <a:pt x="382" y="113"/>
                      </a:lnTo>
                      <a:lnTo>
                        <a:pt x="395" y="93"/>
                      </a:lnTo>
                      <a:lnTo>
                        <a:pt x="404" y="73"/>
                      </a:lnTo>
                      <a:lnTo>
                        <a:pt x="417" y="55"/>
                      </a:lnTo>
                      <a:lnTo>
                        <a:pt x="429" y="39"/>
                      </a:lnTo>
                      <a:lnTo>
                        <a:pt x="442" y="26"/>
                      </a:lnTo>
                      <a:lnTo>
                        <a:pt x="454" y="15"/>
                      </a:lnTo>
                      <a:lnTo>
                        <a:pt x="467" y="6"/>
                      </a:lnTo>
                      <a:lnTo>
                        <a:pt x="479" y="2"/>
                      </a:lnTo>
                      <a:lnTo>
                        <a:pt x="492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0195" name="Rectangle 151"/>
              <p:cNvSpPr>
                <a:spLocks noChangeArrowheads="1"/>
              </p:cNvSpPr>
              <p:nvPr/>
            </p:nvSpPr>
            <p:spPr bwMode="auto">
              <a:xfrm>
                <a:off x="199" y="2102"/>
                <a:ext cx="658" cy="2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charset="0"/>
                  </a:rPr>
                  <a:t> RF deflector</a:t>
                </a:r>
              </a:p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charset="0"/>
                  </a:rPr>
                  <a:t> field</a:t>
                </a:r>
              </a:p>
            </p:txBody>
          </p:sp>
          <p:sp>
            <p:nvSpPr>
              <p:cNvPr id="250008" name="Oval 152"/>
              <p:cNvSpPr>
                <a:spLocks noChangeArrowheads="1"/>
              </p:cNvSpPr>
              <p:nvPr/>
            </p:nvSpPr>
            <p:spPr bwMode="auto">
              <a:xfrm>
                <a:off x="1564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197" name="Line 153"/>
              <p:cNvSpPr>
                <a:spLocks noChangeShapeType="1"/>
              </p:cNvSpPr>
              <p:nvPr/>
            </p:nvSpPr>
            <p:spPr bwMode="auto">
              <a:xfrm>
                <a:off x="838" y="2243"/>
                <a:ext cx="178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50010" name="Oval 154"/>
              <p:cNvSpPr>
                <a:spLocks noChangeArrowheads="1"/>
              </p:cNvSpPr>
              <p:nvPr/>
            </p:nvSpPr>
            <p:spPr bwMode="auto">
              <a:xfrm>
                <a:off x="2047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1" name="Oval 155"/>
              <p:cNvSpPr>
                <a:spLocks noChangeArrowheads="1"/>
              </p:cNvSpPr>
              <p:nvPr/>
            </p:nvSpPr>
            <p:spPr bwMode="auto">
              <a:xfrm>
                <a:off x="1072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2" name="Oval 156"/>
              <p:cNvSpPr>
                <a:spLocks noChangeArrowheads="1"/>
              </p:cNvSpPr>
              <p:nvPr/>
            </p:nvSpPr>
            <p:spPr bwMode="auto">
              <a:xfrm>
                <a:off x="2505" y="1645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3" name="Oval 157"/>
              <p:cNvSpPr>
                <a:spLocks noChangeArrowheads="1"/>
              </p:cNvSpPr>
              <p:nvPr/>
            </p:nvSpPr>
            <p:spPr bwMode="auto">
              <a:xfrm>
                <a:off x="1931" y="1538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4" name="Oval 158"/>
              <p:cNvSpPr>
                <a:spLocks noChangeArrowheads="1"/>
              </p:cNvSpPr>
              <p:nvPr/>
            </p:nvSpPr>
            <p:spPr bwMode="auto">
              <a:xfrm>
                <a:off x="1475" y="1373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5" name="Oval 159"/>
              <p:cNvSpPr>
                <a:spLocks noChangeArrowheads="1"/>
              </p:cNvSpPr>
              <p:nvPr/>
            </p:nvSpPr>
            <p:spPr bwMode="auto">
              <a:xfrm>
                <a:off x="1106" y="1229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50188" name="Rectangle 160"/>
          <p:cNvSpPr>
            <a:spLocks noChangeArrowheads="1"/>
          </p:cNvSpPr>
          <p:nvPr/>
        </p:nvSpPr>
        <p:spPr bwMode="auto">
          <a:xfrm>
            <a:off x="2346325" y="168275"/>
            <a:ext cx="6673850" cy="5889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3200">
                <a:solidFill>
                  <a:srgbClr val="0000FF"/>
                </a:solidFill>
              </a:rPr>
              <a:t>RF injection in combiner ring</a:t>
            </a:r>
          </a:p>
        </p:txBody>
      </p:sp>
      <p:sp>
        <p:nvSpPr>
          <p:cNvPr id="50189" name="Rectangle 161"/>
          <p:cNvSpPr>
            <a:spLocks noChangeArrowheads="1"/>
          </p:cNvSpPr>
          <p:nvPr/>
        </p:nvSpPr>
        <p:spPr bwMode="auto">
          <a:xfrm>
            <a:off x="0" y="936625"/>
            <a:ext cx="670242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US">
                <a:solidFill>
                  <a:srgbClr val="000000"/>
                </a:solidFill>
              </a:rPr>
              <a:t>combination </a:t>
            </a:r>
            <a:r>
              <a:rPr lang="en-US"/>
              <a:t>factors</a:t>
            </a:r>
            <a:r>
              <a:rPr lang="en-US">
                <a:solidFill>
                  <a:srgbClr val="000000"/>
                </a:solidFill>
              </a:rPr>
              <a:t> up to 5 reachable in a 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8" grpId="0" animBg="1"/>
      <p:bldP spid="249859" grpId="0" animBg="1"/>
      <p:bldP spid="249947" grpId="0" animBg="1"/>
      <p:bldP spid="249947" grpId="1" animBg="1"/>
      <p:bldP spid="24997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800" smtClean="0"/>
              <a:t>Demonstration of frequency multiplication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373063" y="889000"/>
          <a:ext cx="9221787" cy="6383338"/>
        </p:xfrm>
        <a:graphic>
          <a:graphicData uri="http://schemas.openxmlformats.org/presentationml/2006/ole">
            <p:oleObj spid="_x0000_s2050" name="Slide" r:id="rId3" imgW="8189807" imgH="5669116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2855913" y="2179638"/>
            <a:ext cx="4543425" cy="28495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03" name="Group 3"/>
          <p:cNvGrpSpPr>
            <a:grpSpLocks/>
          </p:cNvGrpSpPr>
          <p:nvPr/>
        </p:nvGrpSpPr>
        <p:grpSpPr bwMode="auto">
          <a:xfrm>
            <a:off x="2917825" y="2265363"/>
            <a:ext cx="4403725" cy="2725737"/>
            <a:chOff x="294" y="1262"/>
            <a:chExt cx="2517" cy="1557"/>
          </a:xfrm>
        </p:grpSpPr>
        <p:pic>
          <p:nvPicPr>
            <p:cNvPr id="5121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4" y="1262"/>
              <a:ext cx="2517" cy="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19" name="Line 5"/>
            <p:cNvSpPr>
              <a:spLocks noChangeShapeType="1"/>
            </p:cNvSpPr>
            <p:nvPr/>
          </p:nvSpPr>
          <p:spPr bwMode="auto">
            <a:xfrm>
              <a:off x="1631" y="1502"/>
              <a:ext cx="487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220" name="Rectangle 6"/>
            <p:cNvSpPr>
              <a:spLocks noChangeArrowheads="1"/>
            </p:cNvSpPr>
            <p:nvPr/>
          </p:nvSpPr>
          <p:spPr bwMode="auto">
            <a:xfrm>
              <a:off x="1657" y="1545"/>
              <a:ext cx="46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rgbClr val="CCECFF"/>
                  </a:solidFill>
                  <a:latin typeface="Comic Sans MS" pitchFamily="66" charset="0"/>
                </a:rPr>
                <a:t>333 ps</a:t>
              </a:r>
              <a:endParaRPr lang="en-US" sz="1500" noProof="1">
                <a:solidFill>
                  <a:srgbClr val="CCECFF"/>
                </a:solidFill>
                <a:latin typeface="Comic Sans MS" pitchFamily="66" charset="0"/>
              </a:endParaRPr>
            </a:p>
          </p:txBody>
        </p:sp>
      </p:grpSp>
      <p:sp>
        <p:nvSpPr>
          <p:cNvPr id="51204" name="Rectangle 7"/>
          <p:cNvSpPr>
            <a:spLocks noChangeArrowheads="1"/>
          </p:cNvSpPr>
          <p:nvPr/>
        </p:nvSpPr>
        <p:spPr bwMode="auto">
          <a:xfrm>
            <a:off x="2570163" y="5327650"/>
            <a:ext cx="51435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solidFill>
                  <a:srgbClr val="00187E"/>
                </a:solidFill>
                <a:latin typeface="Arial" charset="0"/>
              </a:rPr>
              <a:t>Streak camera images of the beam, showing the bunch combination process</a:t>
            </a:r>
          </a:p>
        </p:txBody>
      </p:sp>
      <p:sp>
        <p:nvSpPr>
          <p:cNvPr id="51205" name="Line 8"/>
          <p:cNvSpPr>
            <a:spLocks noChangeShapeType="1"/>
          </p:cNvSpPr>
          <p:nvPr/>
        </p:nvSpPr>
        <p:spPr bwMode="auto">
          <a:xfrm flipV="1">
            <a:off x="2754313" y="5154613"/>
            <a:ext cx="503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51206" name="Line 9"/>
          <p:cNvSpPr>
            <a:spLocks noChangeShapeType="1"/>
          </p:cNvSpPr>
          <p:nvPr/>
        </p:nvSpPr>
        <p:spPr bwMode="auto">
          <a:xfrm flipH="1" flipV="1">
            <a:off x="2754313" y="1792288"/>
            <a:ext cx="0" cy="3362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51207" name="Rectangle 10"/>
          <p:cNvSpPr>
            <a:spLocks noChangeArrowheads="1"/>
          </p:cNvSpPr>
          <p:nvPr/>
        </p:nvSpPr>
        <p:spPr bwMode="auto">
          <a:xfrm>
            <a:off x="7581900" y="5183188"/>
            <a:ext cx="3079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t</a:t>
            </a:r>
            <a:endParaRPr lang="en-US" sz="1800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1208" name="Rectangle 11"/>
          <p:cNvSpPr>
            <a:spLocks noChangeArrowheads="1"/>
          </p:cNvSpPr>
          <p:nvPr/>
        </p:nvSpPr>
        <p:spPr bwMode="auto">
          <a:xfrm>
            <a:off x="3071813" y="1622425"/>
            <a:ext cx="3365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>
                <a:solidFill>
                  <a:schemeClr val="tx1"/>
                </a:solidFill>
                <a:latin typeface="Comic Sans MS" pitchFamily="66" charset="0"/>
              </a:rPr>
              <a:t>x</a:t>
            </a:r>
            <a:endParaRPr lang="en-US" sz="1800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5191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6875" y="2262188"/>
            <a:ext cx="4354513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91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46400" y="2286000"/>
            <a:ext cx="4344988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962275" y="2338388"/>
            <a:ext cx="4335463" cy="2514600"/>
            <a:chOff x="350" y="2637"/>
            <a:chExt cx="2478" cy="1436"/>
          </a:xfrm>
        </p:grpSpPr>
        <p:pic>
          <p:nvPicPr>
            <p:cNvPr id="51215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0" y="2637"/>
              <a:ext cx="2478" cy="1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16" name="Line 16"/>
            <p:cNvSpPr>
              <a:spLocks noChangeShapeType="1"/>
            </p:cNvSpPr>
            <p:nvPr/>
          </p:nvSpPr>
          <p:spPr bwMode="auto">
            <a:xfrm>
              <a:off x="1011" y="3879"/>
              <a:ext cx="122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217" name="Rectangle 17"/>
            <p:cNvSpPr>
              <a:spLocks noChangeArrowheads="1"/>
            </p:cNvSpPr>
            <p:nvPr/>
          </p:nvSpPr>
          <p:spPr bwMode="auto">
            <a:xfrm>
              <a:off x="885" y="3881"/>
              <a:ext cx="40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rgbClr val="CCECFF"/>
                  </a:solidFill>
                  <a:latin typeface="Comic Sans MS" pitchFamily="66" charset="0"/>
                </a:rPr>
                <a:t>83 ps</a:t>
              </a:r>
              <a:endParaRPr lang="en-US" sz="1500" noProof="1">
                <a:solidFill>
                  <a:srgbClr val="CCECFF"/>
                </a:solidFill>
                <a:latin typeface="Comic Sans MS" pitchFamily="66" charset="0"/>
              </a:endParaRPr>
            </a:p>
          </p:txBody>
        </p:sp>
      </p:grpSp>
      <p:sp>
        <p:nvSpPr>
          <p:cNvPr id="51212" name="Rectangle 18"/>
          <p:cNvSpPr>
            <a:spLocks noChangeArrowheads="1"/>
          </p:cNvSpPr>
          <p:nvPr/>
        </p:nvSpPr>
        <p:spPr bwMode="auto">
          <a:xfrm>
            <a:off x="207963" y="909638"/>
            <a:ext cx="8947150" cy="4381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CH" sz="2200">
                <a:solidFill>
                  <a:srgbClr val="00187E"/>
                </a:solidFill>
                <a:latin typeface="Arial" charset="0"/>
              </a:rPr>
              <a:t>RF injection in combiner ring</a:t>
            </a:r>
            <a:endParaRPr lang="en-US" sz="220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51213" name="Text Box 19"/>
          <p:cNvSpPr txBox="1">
            <a:spLocks noChangeArrowheads="1"/>
          </p:cNvSpPr>
          <p:nvPr/>
        </p:nvSpPr>
        <p:spPr bwMode="auto">
          <a:xfrm>
            <a:off x="1338263" y="6270625"/>
            <a:ext cx="7473950" cy="581025"/>
          </a:xfrm>
          <a:prstGeom prst="rect">
            <a:avLst/>
          </a:prstGeom>
          <a:solidFill>
            <a:srgbClr val="99CCFF">
              <a:alpha val="30196"/>
            </a:srgbClr>
          </a:solidFill>
          <a:ln w="9525" algn="ctr">
            <a:solidFill>
              <a:srgbClr val="00187E"/>
            </a:solidFill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l" defTabSz="1008063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solidFill>
                  <a:schemeClr val="tx1"/>
                </a:solidFill>
                <a:latin typeface="Arial" charset="0"/>
              </a:rPr>
              <a:t>A first ring combination test was performed in 2002, </a:t>
            </a:r>
            <a:r>
              <a:rPr lang="en-US" sz="1500" i="1">
                <a:solidFill>
                  <a:srgbClr val="00187E"/>
                </a:solidFill>
                <a:latin typeface="Arial" charset="0"/>
              </a:rPr>
              <a:t>at low current and short pulse</a:t>
            </a:r>
            <a:r>
              <a:rPr lang="en-US" sz="1500">
                <a:solidFill>
                  <a:schemeClr val="tx1"/>
                </a:solidFill>
                <a:latin typeface="Arial" charset="0"/>
              </a:rPr>
              <a:t>, in the CERN Electron-Positron Accumulator (EPA), properly modified</a:t>
            </a:r>
          </a:p>
        </p:txBody>
      </p:sp>
      <p:sp>
        <p:nvSpPr>
          <p:cNvPr id="51214" name="Rectangle 20"/>
          <p:cNvSpPr>
            <a:spLocks noChangeArrowheads="1"/>
          </p:cNvSpPr>
          <p:nvPr/>
        </p:nvSpPr>
        <p:spPr bwMode="auto">
          <a:xfrm>
            <a:off x="2381250" y="155575"/>
            <a:ext cx="66897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7200"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US" sz="3200">
                <a:solidFill>
                  <a:srgbClr val="0000FF"/>
                </a:solidFill>
              </a:rPr>
              <a:t>CTF3 preliminary phase (2001-2002)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-107" charset="-128"/>
                <a:cs typeface="ＭＳ Ｐゴシック" pitchFamily="-107" charset="-128"/>
              </a:rPr>
              <a:t>Lemmings Drive Beam</a:t>
            </a:r>
          </a:p>
        </p:txBody>
      </p:sp>
      <p:sp>
        <p:nvSpPr>
          <p:cNvPr id="49156" name="TextBox 4"/>
          <p:cNvSpPr txBox="1">
            <a:spLocks noChangeArrowheads="1"/>
          </p:cNvSpPr>
          <p:nvPr/>
        </p:nvSpPr>
        <p:spPr bwMode="auto">
          <a:xfrm>
            <a:off x="8994775" y="6624638"/>
            <a:ext cx="11271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213" tIns="48107" rIns="96213" bIns="48107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25"/>
              </a:spcAft>
              <a:buClr>
                <a:srgbClr val="000000"/>
              </a:buClr>
              <a:buSzPct val="68000"/>
            </a:pPr>
            <a:r>
              <a:rPr lang="en-US" sz="1700"/>
              <a:t>Alexandra</a:t>
            </a:r>
            <a:br>
              <a:rPr lang="en-US" sz="1700"/>
            </a:br>
            <a:r>
              <a:rPr lang="en-US" sz="1700"/>
              <a:t>Andersson</a:t>
            </a:r>
          </a:p>
        </p:txBody>
      </p:sp>
      <p:pic>
        <p:nvPicPr>
          <p:cNvPr id="5" name="lemmings6.mpg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62581" y="891363"/>
            <a:ext cx="8097567" cy="6337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8288" y="5597525"/>
            <a:ext cx="9593262" cy="1573213"/>
            <a:chOff x="54" y="3310"/>
            <a:chExt cx="5706" cy="954"/>
          </a:xfrm>
        </p:grpSpPr>
        <p:sp>
          <p:nvSpPr>
            <p:cNvPr id="52264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5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6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7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268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140 </a:t>
              </a:r>
              <a:r>
                <a:rPr lang="en-US" sz="1200" dirty="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s train length - </a:t>
              </a: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</a:rPr>
                <a:t>24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 </a:t>
              </a: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24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sub-pulses</a:t>
              </a:r>
            </a:p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 b="1" dirty="0">
                  <a:latin typeface="Comic Sans MS" pitchFamily="66" charset="0"/>
                </a:rPr>
                <a:t>4</a:t>
              </a:r>
              <a:r>
                <a:rPr lang="en-US" sz="1200" b="1" dirty="0" smtClean="0">
                  <a:latin typeface="Comic Sans MS" pitchFamily="66" charset="0"/>
                </a:rPr>
                <a:t>.2 </a:t>
              </a:r>
              <a:r>
                <a:rPr lang="en-US" sz="1200" b="1" dirty="0">
                  <a:latin typeface="Comic Sans MS" pitchFamily="66" charset="0"/>
                </a:rPr>
                <a:t>A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- 2.4 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GeV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– </a:t>
              </a: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</a:rPr>
                <a:t>60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cm between bunches</a:t>
              </a:r>
            </a:p>
          </p:txBody>
        </p:sp>
        <p:grpSp>
          <p:nvGrpSpPr>
            <p:cNvPr id="52269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5247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2270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5246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2271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5246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2272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5245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2273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5244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2274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5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410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</a:rPr>
                <a:t>240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ns</a:t>
              </a:r>
            </a:p>
          </p:txBody>
        </p:sp>
        <p:sp>
          <p:nvSpPr>
            <p:cNvPr id="52276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7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</a:t>
              </a: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24</a:t>
              </a: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pulses – </a:t>
              </a:r>
              <a:r>
                <a:rPr lang="en-US" sz="1200" b="1" dirty="0" smtClean="0">
                  <a:latin typeface="Comic Sans MS" pitchFamily="66" charset="0"/>
                </a:rPr>
                <a:t>101 </a:t>
              </a:r>
              <a:r>
                <a:rPr lang="en-US" sz="1200" b="1" dirty="0">
                  <a:latin typeface="Comic Sans MS" pitchFamily="66" charset="0"/>
                </a:rPr>
                <a:t>A </a:t>
              </a:r>
              <a:r>
                <a:rPr lang="en-US" sz="1200" dirty="0">
                  <a:solidFill>
                    <a:schemeClr val="tx1"/>
                  </a:solidFill>
                  <a:latin typeface="Comic Sans MS" pitchFamily="66" charset="0"/>
                </a:rPr>
                <a:t>– 2.5 cm between bunches</a:t>
              </a:r>
            </a:p>
          </p:txBody>
        </p:sp>
        <p:sp>
          <p:nvSpPr>
            <p:cNvPr id="52278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9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80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410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</a:rPr>
                <a:t>240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ns</a:t>
              </a:r>
            </a:p>
          </p:txBody>
        </p:sp>
        <p:sp>
          <p:nvSpPr>
            <p:cNvPr id="52281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81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</a:rPr>
                <a:t>5.8 </a:t>
              </a:r>
              <a:r>
                <a:rPr lang="en-US" sz="1200" dirty="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</a:p>
          </p:txBody>
        </p:sp>
        <p:sp>
          <p:nvSpPr>
            <p:cNvPr id="52282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2283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52366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52406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426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3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427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28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9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0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1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2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3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4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5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2407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408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8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9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0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1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2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3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4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5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409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0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1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2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3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4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5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6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7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52367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2368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38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8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9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0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2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3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5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38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0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1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2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3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4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5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6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7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2369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370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80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1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2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3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4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5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6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7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371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7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3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4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5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6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7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8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9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grpSp>
          <p:nvGrpSpPr>
            <p:cNvPr id="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52288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52328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348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8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9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0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1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2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3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4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5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349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0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1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2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3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4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5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6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7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2329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330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40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1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2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3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4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5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6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7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331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32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7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9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52289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2290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4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2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1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2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3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4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5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6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7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12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3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4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5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6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7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8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9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2291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92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02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3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4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5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93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29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3" y="3756"/>
              <a:ext cx="232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86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2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 u="sng">
                  <a:solidFill>
                    <a:srgbClr val="0000FF"/>
                  </a:solidFill>
                  <a:latin typeface="Comic Sans MS" pitchFamily="66" charset="0"/>
                </a:rPr>
                <a:t>Drive beam time structure - initial</a:t>
              </a:r>
              <a:endParaRPr lang="en-US" sz="1800" u="sng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52287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2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 u="sng">
                  <a:solidFill>
                    <a:srgbClr val="0000FF"/>
                  </a:solidFill>
                  <a:latin typeface="Comic Sans MS" pitchFamily="66" charset="0"/>
                </a:rPr>
                <a:t>Drive beam time structure - final</a:t>
              </a:r>
              <a:endParaRPr lang="en-US" sz="1800" u="sng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</p:grpSp>
      <p:grpSp>
        <p:nvGrpSpPr>
          <p:cNvPr id="52284" name="Group 223"/>
          <p:cNvGrpSpPr>
            <a:grpSpLocks/>
          </p:cNvGrpSpPr>
          <p:nvPr/>
        </p:nvGrpSpPr>
        <p:grpSpPr bwMode="auto">
          <a:xfrm>
            <a:off x="766763" y="887413"/>
            <a:ext cx="9094787" cy="4456112"/>
            <a:chOff x="483" y="559"/>
            <a:chExt cx="5729" cy="2807"/>
          </a:xfrm>
        </p:grpSpPr>
        <p:grpSp>
          <p:nvGrpSpPr>
            <p:cNvPr id="52236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52260" name="Picture 22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52261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2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3" name="Rectangle 228"/>
              <p:cNvSpPr>
                <a:spLocks noChangeArrowheads="1"/>
              </p:cNvSpPr>
              <p:nvPr/>
            </p:nvSpPr>
            <p:spPr bwMode="auto">
              <a:xfrm>
                <a:off x="2625" y="2211"/>
                <a:ext cx="3135" cy="24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2000" i="1" u="sng">
                    <a:solidFill>
                      <a:srgbClr val="FF3300"/>
                    </a:solidFill>
                    <a:latin typeface="Comic Sans MS" pitchFamily="66" charset="0"/>
                  </a:rPr>
                  <a:t>CLIC RF POWER SOURCE LAYOUT</a:t>
                </a:r>
                <a:endParaRPr lang="en-US" sz="2000" i="1" u="sng">
                  <a:solidFill>
                    <a:srgbClr val="FF3300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</p:grpSp>
        <p:grpSp>
          <p:nvGrpSpPr>
            <p:cNvPr id="52237" name="Group 229"/>
            <p:cNvGrpSpPr>
              <a:grpSpLocks/>
            </p:cNvGrpSpPr>
            <p:nvPr/>
          </p:nvGrpSpPr>
          <p:grpSpPr bwMode="auto">
            <a:xfrm>
              <a:off x="491" y="586"/>
              <a:ext cx="5593" cy="2591"/>
              <a:chOff x="491" y="586"/>
              <a:chExt cx="5593" cy="2591"/>
            </a:xfrm>
          </p:grpSpPr>
          <p:sp>
            <p:nvSpPr>
              <p:cNvPr id="52238" name="Rectangle 230"/>
              <p:cNvSpPr>
                <a:spLocks noChangeArrowheads="1"/>
              </p:cNvSpPr>
              <p:nvPr/>
            </p:nvSpPr>
            <p:spPr bwMode="auto">
              <a:xfrm>
                <a:off x="562" y="666"/>
                <a:ext cx="2526" cy="35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500" b="1">
                    <a:solidFill>
                      <a:schemeClr val="tx1"/>
                    </a:solidFill>
                    <a:latin typeface="Comic Sans MS" pitchFamily="66" charset="0"/>
                  </a:rPr>
                  <a:t>Drive Beam Accelerator</a:t>
                </a:r>
                <a:endParaRPr lang="en-US" sz="180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rgbClr val="0000FF"/>
                    </a:solidFill>
                    <a:latin typeface="Comic Sans MS" pitchFamily="66" charset="0"/>
                  </a:rPr>
                  <a:t>efficient acceleration in fully loaded linac</a:t>
                </a:r>
                <a:r>
                  <a:rPr lang="en-US" sz="1500">
                    <a:solidFill>
                      <a:srgbClr val="0000FF"/>
                    </a:solidFill>
                    <a:latin typeface="Comic Sans MS" pitchFamily="66" charset="0"/>
                  </a:rPr>
                  <a:t> </a:t>
                </a:r>
                <a:endParaRPr lang="en-US" sz="1500">
                  <a:solidFill>
                    <a:srgbClr val="0000FF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  <p:grpSp>
            <p:nvGrpSpPr>
              <p:cNvPr id="52239" name="Group 231"/>
              <p:cNvGrpSpPr>
                <a:grpSpLocks/>
              </p:cNvGrpSpPr>
              <p:nvPr/>
            </p:nvGrpSpPr>
            <p:grpSpPr bwMode="auto">
              <a:xfrm>
                <a:off x="1939" y="2737"/>
                <a:ext cx="3994" cy="440"/>
                <a:chOff x="1726" y="2551"/>
                <a:chExt cx="3771" cy="423"/>
              </a:xfrm>
            </p:grpSpPr>
            <p:sp>
              <p:nvSpPr>
                <p:cNvPr id="52257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3" cy="18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300">
                      <a:solidFill>
                        <a:srgbClr val="0000FF"/>
                      </a:solidFill>
                      <a:latin typeface="Comic Sans MS" pitchFamily="66" charset="0"/>
                    </a:rPr>
                    <a:t>Power Extraction</a:t>
                  </a:r>
                  <a:endParaRPr lang="en-US" sz="150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52258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1"/>
                  <a:ext cx="3131" cy="2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500" b="1" dirty="0">
                      <a:solidFill>
                        <a:schemeClr val="tx1"/>
                      </a:solidFill>
                      <a:latin typeface="Comic Sans MS" pitchFamily="66" charset="0"/>
                    </a:rPr>
                    <a:t>Drive Beam Decelerator Section (2 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Comic Sans MS" pitchFamily="66" charset="0"/>
                      <a:sym typeface="Symbol" pitchFamily="18" charset="2"/>
                    </a:rPr>
                    <a:t></a:t>
                  </a:r>
                  <a:r>
                    <a:rPr lang="en-US" sz="1500" b="1" dirty="0">
                      <a:solidFill>
                        <a:schemeClr val="tx1"/>
                      </a:solidFill>
                      <a:latin typeface="Comic Sans MS" pitchFamily="66" charset="0"/>
                    </a:rPr>
                    <a:t> </a:t>
                  </a:r>
                  <a:r>
                    <a:rPr lang="en-US" sz="1500" b="1" dirty="0" smtClean="0">
                      <a:solidFill>
                        <a:schemeClr val="tx1"/>
                      </a:solidFill>
                      <a:latin typeface="Comic Sans MS" pitchFamily="66" charset="0"/>
                    </a:rPr>
                    <a:t>24 </a:t>
                  </a:r>
                  <a:r>
                    <a:rPr lang="en-US" sz="1500" b="1" dirty="0">
                      <a:solidFill>
                        <a:schemeClr val="tx1"/>
                      </a:solidFill>
                      <a:latin typeface="Comic Sans MS" pitchFamily="66" charset="0"/>
                    </a:rPr>
                    <a:t>in total)</a:t>
                  </a:r>
                </a:p>
              </p:txBody>
            </p:sp>
            <p:sp>
              <p:nvSpPr>
                <p:cNvPr id="52259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1" y="2774"/>
                  <a:ext cx="1126" cy="2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endParaRPr lang="en-US" sz="150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52240" name="Group 235"/>
              <p:cNvGrpSpPr>
                <a:grpSpLocks/>
              </p:cNvGrpSpPr>
              <p:nvPr/>
            </p:nvGrpSpPr>
            <p:grpSpPr bwMode="auto">
              <a:xfrm>
                <a:off x="491" y="586"/>
                <a:ext cx="5593" cy="1851"/>
                <a:chOff x="358" y="481"/>
                <a:chExt cx="5281" cy="1780"/>
              </a:xfrm>
            </p:grpSpPr>
            <p:grpSp>
              <p:nvGrpSpPr>
                <p:cNvPr id="52241" name="Group 236"/>
                <p:cNvGrpSpPr>
                  <a:grpSpLocks/>
                </p:cNvGrpSpPr>
                <p:nvPr/>
              </p:nvGrpSpPr>
              <p:grpSpPr bwMode="auto">
                <a:xfrm>
                  <a:off x="358" y="1396"/>
                  <a:ext cx="5281" cy="865"/>
                  <a:chOff x="358" y="1396"/>
                  <a:chExt cx="5281" cy="865"/>
                </a:xfrm>
              </p:grpSpPr>
              <p:sp>
                <p:nvSpPr>
                  <p:cNvPr id="52253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254" y="1396"/>
                    <a:ext cx="1385" cy="20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8063" eaLnBrk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r>
                      <a:rPr lang="en-US" sz="1500" b="1" dirty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Combiner Ring </a:t>
                    </a:r>
                    <a:r>
                      <a:rPr lang="en-US" sz="1500" b="1" dirty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 3</a:t>
                    </a:r>
                  </a:p>
                </p:txBody>
              </p:sp>
              <p:sp>
                <p:nvSpPr>
                  <p:cNvPr id="52254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0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8063" eaLnBrk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r>
                      <a:rPr lang="en-US" sz="1500" b="1" dirty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Combiner Ring </a:t>
                    </a:r>
                    <a:r>
                      <a:rPr lang="en-US" sz="1500" b="1" dirty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 </a:t>
                    </a:r>
                    <a:r>
                      <a:rPr lang="en-US" sz="1500" b="1" dirty="0" smtClean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4</a:t>
                    </a:r>
                    <a:endParaRPr lang="en-US" sz="1500" b="1" dirty="0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endParaRPr>
                  </a:p>
                </p:txBody>
              </p:sp>
              <p:sp>
                <p:nvSpPr>
                  <p:cNvPr id="52255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1630"/>
                    <a:ext cx="1391" cy="30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8063" eaLnBrk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r>
                      <a:rPr lang="en-US" sz="130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1008063" eaLnBrk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r>
                      <a:rPr lang="en-US" sz="130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52256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358" y="1959"/>
                    <a:ext cx="1523" cy="30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8063" eaLnBrk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r>
                      <a:rPr lang="en-US" sz="130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1008063" eaLnBrk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r>
                      <a:rPr lang="en-US" sz="130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52242" name="Rectangle 241"/>
                <p:cNvSpPr>
                  <a:spLocks noChangeArrowheads="1"/>
                </p:cNvSpPr>
                <p:nvPr/>
              </p:nvSpPr>
              <p:spPr bwMode="auto">
                <a:xfrm>
                  <a:off x="3447" y="481"/>
                  <a:ext cx="1394" cy="56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500" b="1">
                      <a:solidFill>
                        <a:schemeClr val="tx1"/>
                      </a:solidFill>
                      <a:latin typeface="Comic Sans MS" pitchFamily="66" charset="0"/>
                    </a:rPr>
                    <a:t>Delay Loop </a:t>
                  </a:r>
                  <a:r>
                    <a:rPr lang="en-US" sz="1500" b="1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rPr>
                    <a:t> 2</a:t>
                  </a:r>
                  <a:endParaRPr lang="en-US" sz="150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300">
                      <a:solidFill>
                        <a:srgbClr val="0000FF"/>
                      </a:solidFill>
                      <a:latin typeface="Comic Sans MS" pitchFamily="66" charset="0"/>
                      <a:sym typeface="Symbol" pitchFamily="18" charset="2"/>
                    </a:rPr>
                    <a:t>gap creation, pulse compression &amp; frequency multiplication</a:t>
                  </a:r>
                  <a:endParaRPr lang="en-US" sz="150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</p:txBody>
            </p:sp>
            <p:grpSp>
              <p:nvGrpSpPr>
                <p:cNvPr id="52243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50"/>
                  <a:chOff x="990" y="990"/>
                  <a:chExt cx="3008" cy="550"/>
                </a:xfrm>
              </p:grpSpPr>
              <p:grpSp>
                <p:nvGrpSpPr>
                  <p:cNvPr id="52244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50"/>
                    <a:chOff x="990" y="990"/>
                    <a:chExt cx="3008" cy="550"/>
                  </a:xfrm>
                </p:grpSpPr>
                <p:sp>
                  <p:nvSpPr>
                    <p:cNvPr id="52246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7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8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9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0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1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2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3" y="1201"/>
                      <a:ext cx="1290" cy="339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spAutoFit/>
                    </a:bodyPr>
                    <a:lstStyle/>
                    <a:p>
                      <a:pPr defTabSz="1008063" ea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500" b="1">
                          <a:solidFill>
                            <a:srgbClr val="33CCCC"/>
                          </a:solidFill>
                          <a:latin typeface="Comic Sans MS" pitchFamily="66" charset="0"/>
                        </a:rPr>
                        <a:t>RF Transverse Deflectors</a:t>
                      </a:r>
                      <a:endParaRPr lang="en-US" sz="1500" b="1">
                        <a:solidFill>
                          <a:srgbClr val="33CCCC"/>
                        </a:solidFill>
                        <a:latin typeface="Comic Sans MS" pitchFamily="66" charset="0"/>
                        <a:sym typeface="Symbol" pitchFamily="18" charset="2"/>
                      </a:endParaRPr>
                    </a:p>
                  </p:txBody>
                </p:sp>
              </p:grpSp>
              <p:sp>
                <p:nvSpPr>
                  <p:cNvPr id="52245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446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52228" name="Rectangle 252"/>
          <p:cNvSpPr>
            <a:spLocks noChangeArrowheads="1"/>
          </p:cNvSpPr>
          <p:nvPr/>
        </p:nvSpPr>
        <p:spPr bwMode="auto">
          <a:xfrm>
            <a:off x="2403475" y="107950"/>
            <a:ext cx="66849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72" tIns="50387" rIns="100772" bIns="50387"/>
          <a:lstStyle/>
          <a:p>
            <a:pPr defTabSz="457200"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US" sz="3600">
                <a:solidFill>
                  <a:srgbClr val="0000FF"/>
                </a:solidFill>
              </a:rPr>
              <a:t>CLIC Drive Beam generation </a:t>
            </a:r>
          </a:p>
        </p:txBody>
      </p:sp>
      <p:grpSp>
        <p:nvGrpSpPr>
          <p:cNvPr id="52310" name="Group 253"/>
          <p:cNvGrpSpPr>
            <a:grpSpLocks/>
          </p:cNvGrpSpPr>
          <p:nvPr/>
        </p:nvGrpSpPr>
        <p:grpSpPr bwMode="auto">
          <a:xfrm>
            <a:off x="755650" y="2179638"/>
            <a:ext cx="2817813" cy="2592387"/>
            <a:chOff x="476" y="1373"/>
            <a:chExt cx="1775" cy="1633"/>
          </a:xfrm>
        </p:grpSpPr>
        <p:sp>
          <p:nvSpPr>
            <p:cNvPr id="52234" name="Line 254"/>
            <p:cNvSpPr>
              <a:spLocks noChangeShapeType="1"/>
            </p:cNvSpPr>
            <p:nvPr/>
          </p:nvSpPr>
          <p:spPr bwMode="auto">
            <a:xfrm>
              <a:off x="481" y="1373"/>
              <a:ext cx="1768" cy="1633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  <p:sp>
          <p:nvSpPr>
            <p:cNvPr id="52235" name="Line 255"/>
            <p:cNvSpPr>
              <a:spLocks noChangeShapeType="1"/>
            </p:cNvSpPr>
            <p:nvPr/>
          </p:nvSpPr>
          <p:spPr bwMode="auto">
            <a:xfrm flipH="1">
              <a:off x="476" y="1375"/>
              <a:ext cx="1775" cy="1610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</p:grpSp>
      <p:grpSp>
        <p:nvGrpSpPr>
          <p:cNvPr id="52311" name="Group 256"/>
          <p:cNvGrpSpPr>
            <a:grpSpLocks/>
          </p:cNvGrpSpPr>
          <p:nvPr/>
        </p:nvGrpSpPr>
        <p:grpSpPr bwMode="auto">
          <a:xfrm>
            <a:off x="3141663" y="3862388"/>
            <a:ext cx="2817812" cy="2592387"/>
            <a:chOff x="2459" y="2385"/>
            <a:chExt cx="1775" cy="1633"/>
          </a:xfrm>
        </p:grpSpPr>
        <p:sp>
          <p:nvSpPr>
            <p:cNvPr id="52232" name="Line 257"/>
            <p:cNvSpPr>
              <a:spLocks noChangeShapeType="1"/>
            </p:cNvSpPr>
            <p:nvPr/>
          </p:nvSpPr>
          <p:spPr bwMode="auto">
            <a:xfrm>
              <a:off x="2464" y="2385"/>
              <a:ext cx="1768" cy="1633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  <p:sp>
          <p:nvSpPr>
            <p:cNvPr id="52233" name="Line 258"/>
            <p:cNvSpPr>
              <a:spLocks noChangeShapeType="1"/>
            </p:cNvSpPr>
            <p:nvPr/>
          </p:nvSpPr>
          <p:spPr bwMode="auto">
            <a:xfrm flipH="1">
              <a:off x="2459" y="2387"/>
              <a:ext cx="1775" cy="1610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</p:grpSp>
      <p:pic>
        <p:nvPicPr>
          <p:cNvPr id="26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881" y="898635"/>
            <a:ext cx="8969152" cy="632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TFevolutio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49638"/>
            <a:ext cx="10077450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xfrm>
            <a:off x="1368425" y="155575"/>
            <a:ext cx="7739063" cy="61912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mtClean="0"/>
              <a:t>CTF 3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598488" y="1055688"/>
            <a:ext cx="8966200" cy="18510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spAutoFit/>
          </a:bodyPr>
          <a:lstStyle/>
          <a:p>
            <a:pPr marL="431800" indent="-323850" algn="l">
              <a:spcBef>
                <a:spcPct val="0"/>
              </a:spcBef>
              <a:spcAft>
                <a:spcPts val="1425"/>
              </a:spcAft>
              <a:buSzPct val="69000"/>
              <a:buFont typeface="Times New Roman" pitchFamily="18" charset="0"/>
              <a:buBlip>
                <a:blip r:embed="rId4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GB">
                <a:solidFill>
                  <a:srgbClr val="000000"/>
                </a:solidFill>
              </a:rPr>
              <a:t>demonstrate </a:t>
            </a:r>
            <a:r>
              <a:rPr lang="en-GB"/>
              <a:t>Drive Beam generation</a:t>
            </a:r>
            <a:r>
              <a:rPr lang="en-GB">
                <a:solidFill>
                  <a:srgbClr val="000000"/>
                </a:solidFill>
              </a:rPr>
              <a:t> </a:t>
            </a:r>
            <a:br>
              <a:rPr lang="en-GB">
                <a:solidFill>
                  <a:srgbClr val="000000"/>
                </a:solidFill>
              </a:rPr>
            </a:br>
            <a:r>
              <a:rPr lang="en-GB">
                <a:solidFill>
                  <a:srgbClr val="000000"/>
                </a:solidFill>
              </a:rPr>
              <a:t>(fully loaded acceleration, bunch frequency multiplication 8x)</a:t>
            </a:r>
          </a:p>
          <a:p>
            <a:pPr marL="431800" indent="-323850" algn="l">
              <a:spcBef>
                <a:spcPct val="0"/>
              </a:spcBef>
              <a:spcAft>
                <a:spcPts val="1425"/>
              </a:spcAft>
              <a:buSzPct val="69000"/>
              <a:buFont typeface="Times New Roman" pitchFamily="18" charset="0"/>
              <a:buBlip>
                <a:blip r:embed="rId4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GB">
                <a:solidFill>
                  <a:srgbClr val="000000"/>
                </a:solidFill>
              </a:rPr>
              <a:t>Test CLIC </a:t>
            </a:r>
            <a:r>
              <a:rPr lang="en-GB"/>
              <a:t>accelerating structures</a:t>
            </a:r>
          </a:p>
          <a:p>
            <a:pPr marL="431800" indent="-323850" algn="l">
              <a:spcBef>
                <a:spcPct val="0"/>
              </a:spcBef>
              <a:spcAft>
                <a:spcPts val="1425"/>
              </a:spcAft>
              <a:buSzPct val="69000"/>
              <a:buFont typeface="Times New Roman" pitchFamily="18" charset="0"/>
              <a:buBlip>
                <a:blip r:embed="rId4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GB">
                <a:solidFill>
                  <a:srgbClr val="000000"/>
                </a:solidFill>
              </a:rPr>
              <a:t>Test </a:t>
            </a:r>
            <a:r>
              <a:rPr lang="en-GB"/>
              <a:t>power production structures</a:t>
            </a:r>
            <a:r>
              <a:rPr lang="en-GB">
                <a:solidFill>
                  <a:srgbClr val="000000"/>
                </a:solidFill>
              </a:rPr>
              <a:t> (PETS)</a:t>
            </a:r>
          </a:p>
        </p:txBody>
      </p:sp>
      <p:grpSp>
        <p:nvGrpSpPr>
          <p:cNvPr id="53253" name="Group 5"/>
          <p:cNvGrpSpPr>
            <a:grpSpLocks/>
          </p:cNvGrpSpPr>
          <p:nvPr/>
        </p:nvGrpSpPr>
        <p:grpSpPr bwMode="auto">
          <a:xfrm>
            <a:off x="6702425" y="6772275"/>
            <a:ext cx="695325" cy="303213"/>
            <a:chOff x="4222" y="4266"/>
            <a:chExt cx="438" cy="191"/>
          </a:xfrm>
        </p:grpSpPr>
        <p:sp>
          <p:nvSpPr>
            <p:cNvPr id="53291" name="AutoShape 6"/>
            <p:cNvSpPr>
              <a:spLocks noChangeArrowheads="1"/>
            </p:cNvSpPr>
            <p:nvPr/>
          </p:nvSpPr>
          <p:spPr bwMode="auto">
            <a:xfrm>
              <a:off x="4222" y="4266"/>
              <a:ext cx="439" cy="192"/>
            </a:xfrm>
            <a:prstGeom prst="roundRect">
              <a:avLst>
                <a:gd name="adj" fmla="val 519"/>
              </a:avLst>
            </a:prstGeom>
            <a:solidFill>
              <a:srgbClr val="F8F0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2" name="AutoShape 7"/>
            <p:cNvSpPr>
              <a:spLocks noChangeArrowheads="1"/>
            </p:cNvSpPr>
            <p:nvPr/>
          </p:nvSpPr>
          <p:spPr bwMode="auto">
            <a:xfrm>
              <a:off x="4222" y="4266"/>
              <a:ext cx="439" cy="192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Pct val="45000"/>
              </a:pPr>
              <a:r>
                <a:rPr lang="en-GB" sz="1400" b="1">
                  <a:solidFill>
                    <a:srgbClr val="0000FF"/>
                  </a:solidFill>
                  <a:latin typeface="Comic Sans MS" pitchFamily="66" charset="0"/>
                </a:rPr>
                <a:t>CLEX</a:t>
              </a:r>
            </a:p>
          </p:txBody>
        </p:sp>
      </p:grpSp>
      <p:sp>
        <p:nvSpPr>
          <p:cNvPr id="53254" name="Oval 8"/>
          <p:cNvSpPr>
            <a:spLocks noChangeArrowheads="1"/>
          </p:cNvSpPr>
          <p:nvPr/>
        </p:nvSpPr>
        <p:spPr bwMode="auto">
          <a:xfrm>
            <a:off x="6591300" y="4943475"/>
            <a:ext cx="123825" cy="106363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Oval 9"/>
          <p:cNvSpPr>
            <a:spLocks noChangeArrowheads="1"/>
          </p:cNvSpPr>
          <p:nvPr/>
        </p:nvSpPr>
        <p:spPr bwMode="auto">
          <a:xfrm>
            <a:off x="8232775" y="4270375"/>
            <a:ext cx="123825" cy="106363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6" name="Oval 10"/>
          <p:cNvSpPr>
            <a:spLocks noChangeArrowheads="1"/>
          </p:cNvSpPr>
          <p:nvPr/>
        </p:nvSpPr>
        <p:spPr bwMode="auto">
          <a:xfrm>
            <a:off x="8791575" y="4278313"/>
            <a:ext cx="125413" cy="106362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7" name="AutoShape 11"/>
          <p:cNvSpPr>
            <a:spLocks noChangeArrowheads="1"/>
          </p:cNvSpPr>
          <p:nvPr/>
        </p:nvSpPr>
        <p:spPr bwMode="auto">
          <a:xfrm>
            <a:off x="1074738" y="3141663"/>
            <a:ext cx="2135187" cy="304800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45000"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pitchFamily="66" charset="0"/>
              </a:rPr>
              <a:t>30 GHz “PETS Line”</a:t>
            </a:r>
          </a:p>
        </p:txBody>
      </p:sp>
      <p:sp>
        <p:nvSpPr>
          <p:cNvPr id="53258" name="Line 12"/>
          <p:cNvSpPr>
            <a:spLocks noChangeShapeType="1"/>
          </p:cNvSpPr>
          <p:nvPr/>
        </p:nvSpPr>
        <p:spPr bwMode="auto">
          <a:xfrm>
            <a:off x="2217738" y="3502025"/>
            <a:ext cx="434975" cy="1339850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259" name="Line 13"/>
          <p:cNvSpPr>
            <a:spLocks noChangeShapeType="1"/>
          </p:cNvSpPr>
          <p:nvPr/>
        </p:nvSpPr>
        <p:spPr bwMode="auto">
          <a:xfrm>
            <a:off x="5062538" y="5651500"/>
            <a:ext cx="1446212" cy="1122363"/>
          </a:xfrm>
          <a:prstGeom prst="line">
            <a:avLst/>
          </a:prstGeom>
          <a:noFill/>
          <a:ln w="9360">
            <a:solidFill>
              <a:srgbClr val="6666FF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260" name="AutoShape 14"/>
          <p:cNvSpPr>
            <a:spLocks noChangeArrowheads="1"/>
          </p:cNvSpPr>
          <p:nvPr/>
        </p:nvSpPr>
        <p:spPr bwMode="auto">
          <a:xfrm>
            <a:off x="2717800" y="3808413"/>
            <a:ext cx="679450" cy="304800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GB" sz="1400" b="1">
                <a:solidFill>
                  <a:srgbClr val="FF3300"/>
                </a:solidFill>
                <a:latin typeface="Comic Sans MS" pitchFamily="66" charset="0"/>
              </a:rPr>
              <a:t>Linac</a:t>
            </a:r>
          </a:p>
        </p:txBody>
      </p:sp>
      <p:grpSp>
        <p:nvGrpSpPr>
          <p:cNvPr id="53261" name="Group 15"/>
          <p:cNvGrpSpPr>
            <a:grpSpLocks/>
          </p:cNvGrpSpPr>
          <p:nvPr/>
        </p:nvGrpSpPr>
        <p:grpSpPr bwMode="auto">
          <a:xfrm>
            <a:off x="5868988" y="3146425"/>
            <a:ext cx="1701800" cy="304800"/>
            <a:chOff x="3697" y="1982"/>
            <a:chExt cx="1072" cy="192"/>
          </a:xfrm>
        </p:grpSpPr>
        <p:sp>
          <p:nvSpPr>
            <p:cNvPr id="53289" name="AutoShape 16"/>
            <p:cNvSpPr>
              <a:spLocks noChangeArrowheads="1"/>
            </p:cNvSpPr>
            <p:nvPr/>
          </p:nvSpPr>
          <p:spPr bwMode="auto">
            <a:xfrm>
              <a:off x="3697" y="1982"/>
              <a:ext cx="776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90" name="AutoShape 17"/>
            <p:cNvSpPr>
              <a:spLocks noChangeArrowheads="1"/>
            </p:cNvSpPr>
            <p:nvPr/>
          </p:nvSpPr>
          <p:spPr bwMode="auto">
            <a:xfrm>
              <a:off x="3697" y="1982"/>
              <a:ext cx="1072" cy="192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</a:tabLst>
              </a:pPr>
              <a:r>
                <a:rPr lang="en-GB" sz="1400" b="1">
                  <a:solidFill>
                    <a:srgbClr val="6666FF"/>
                  </a:solidFill>
                  <a:latin typeface="Comic Sans MS" pitchFamily="66" charset="0"/>
                </a:rPr>
                <a:t>Delay Loop – 42m</a:t>
              </a:r>
            </a:p>
          </p:txBody>
        </p:sp>
      </p:grpSp>
      <p:grpSp>
        <p:nvGrpSpPr>
          <p:cNvPr id="53262" name="Group 18"/>
          <p:cNvGrpSpPr>
            <a:grpSpLocks/>
          </p:cNvGrpSpPr>
          <p:nvPr/>
        </p:nvGrpSpPr>
        <p:grpSpPr bwMode="auto">
          <a:xfrm>
            <a:off x="7700963" y="3138488"/>
            <a:ext cx="1971675" cy="304800"/>
            <a:chOff x="4851" y="1977"/>
            <a:chExt cx="1242" cy="192"/>
          </a:xfrm>
        </p:grpSpPr>
        <p:sp>
          <p:nvSpPr>
            <p:cNvPr id="53287" name="AutoShape 19"/>
            <p:cNvSpPr>
              <a:spLocks noChangeArrowheads="1"/>
            </p:cNvSpPr>
            <p:nvPr/>
          </p:nvSpPr>
          <p:spPr bwMode="auto">
            <a:xfrm>
              <a:off x="4851" y="1977"/>
              <a:ext cx="963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88" name="AutoShape 20"/>
            <p:cNvSpPr>
              <a:spLocks noChangeArrowheads="1"/>
            </p:cNvSpPr>
            <p:nvPr/>
          </p:nvSpPr>
          <p:spPr bwMode="auto">
            <a:xfrm>
              <a:off x="4851" y="1977"/>
              <a:ext cx="1242" cy="192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</a:pPr>
              <a:r>
                <a:rPr lang="en-GB" sz="1400" b="1">
                  <a:solidFill>
                    <a:srgbClr val="6666FF"/>
                  </a:solidFill>
                  <a:latin typeface="Comic Sans MS" pitchFamily="66" charset="0"/>
                </a:rPr>
                <a:t>Combiner Ring – 84m</a:t>
              </a:r>
            </a:p>
          </p:txBody>
        </p:sp>
      </p:grpSp>
      <p:sp>
        <p:nvSpPr>
          <p:cNvPr id="53263" name="AutoShape 21"/>
          <p:cNvSpPr>
            <a:spLocks noChangeArrowheads="1"/>
          </p:cNvSpPr>
          <p:nvPr/>
        </p:nvSpPr>
        <p:spPr bwMode="auto">
          <a:xfrm>
            <a:off x="482600" y="3808413"/>
            <a:ext cx="993775" cy="304800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45000"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pitchFamily="66" charset="0"/>
              </a:rPr>
              <a:t>Injector</a:t>
            </a:r>
          </a:p>
        </p:txBody>
      </p:sp>
      <p:sp>
        <p:nvSpPr>
          <p:cNvPr id="53264" name="Line 22"/>
          <p:cNvSpPr>
            <a:spLocks noChangeShapeType="1"/>
          </p:cNvSpPr>
          <p:nvPr/>
        </p:nvSpPr>
        <p:spPr bwMode="auto">
          <a:xfrm>
            <a:off x="3043238" y="4059238"/>
            <a:ext cx="119062" cy="901700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265" name="AutoShape 23"/>
          <p:cNvSpPr>
            <a:spLocks noChangeArrowheads="1"/>
          </p:cNvSpPr>
          <p:nvPr/>
        </p:nvSpPr>
        <p:spPr bwMode="auto">
          <a:xfrm>
            <a:off x="3632200" y="3017838"/>
            <a:ext cx="1409700" cy="517525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45000"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pitchFamily="66" charset="0"/>
              </a:rPr>
              <a:t>Bunch length</a:t>
            </a:r>
          </a:p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45000"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pitchFamily="66" charset="0"/>
              </a:rPr>
              <a:t>chicane</a:t>
            </a:r>
          </a:p>
        </p:txBody>
      </p:sp>
      <p:sp>
        <p:nvSpPr>
          <p:cNvPr id="53266" name="Line 24"/>
          <p:cNvSpPr>
            <a:spLocks noChangeShapeType="1"/>
          </p:cNvSpPr>
          <p:nvPr/>
        </p:nvSpPr>
        <p:spPr bwMode="auto">
          <a:xfrm>
            <a:off x="4260850" y="3502025"/>
            <a:ext cx="801688" cy="1393825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267" name="AutoShape 25"/>
          <p:cNvSpPr>
            <a:spLocks noChangeArrowheads="1"/>
          </p:cNvSpPr>
          <p:nvPr/>
        </p:nvSpPr>
        <p:spPr bwMode="auto">
          <a:xfrm>
            <a:off x="1016000" y="6256338"/>
            <a:ext cx="1720850" cy="304800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45000"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pitchFamily="66" charset="0"/>
              </a:rPr>
              <a:t>30 GHz test area</a:t>
            </a:r>
          </a:p>
        </p:txBody>
      </p:sp>
      <p:sp>
        <p:nvSpPr>
          <p:cNvPr id="53268" name="Line 26"/>
          <p:cNvSpPr>
            <a:spLocks noChangeShapeType="1"/>
          </p:cNvSpPr>
          <p:nvPr/>
        </p:nvSpPr>
        <p:spPr bwMode="auto">
          <a:xfrm flipH="1">
            <a:off x="1944688" y="5494338"/>
            <a:ext cx="358775" cy="782637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269" name="Line 27"/>
          <p:cNvSpPr>
            <a:spLocks noChangeShapeType="1"/>
          </p:cNvSpPr>
          <p:nvPr/>
        </p:nvSpPr>
        <p:spPr bwMode="auto">
          <a:xfrm flipH="1">
            <a:off x="449263" y="4156075"/>
            <a:ext cx="604837" cy="773113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270" name="Line 28"/>
          <p:cNvSpPr>
            <a:spLocks noChangeShapeType="1"/>
          </p:cNvSpPr>
          <p:nvPr/>
        </p:nvSpPr>
        <p:spPr bwMode="auto">
          <a:xfrm flipH="1">
            <a:off x="6507163" y="3471863"/>
            <a:ext cx="88900" cy="814387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271" name="Line 29"/>
          <p:cNvSpPr>
            <a:spLocks noChangeShapeType="1"/>
          </p:cNvSpPr>
          <p:nvPr/>
        </p:nvSpPr>
        <p:spPr bwMode="auto">
          <a:xfrm>
            <a:off x="8555038" y="3514725"/>
            <a:ext cx="942975" cy="1287463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53272" name="Group 30"/>
          <p:cNvGrpSpPr>
            <a:grpSpLocks/>
          </p:cNvGrpSpPr>
          <p:nvPr/>
        </p:nvGrpSpPr>
        <p:grpSpPr bwMode="auto">
          <a:xfrm>
            <a:off x="7054850" y="3598863"/>
            <a:ext cx="565150" cy="303212"/>
            <a:chOff x="4444" y="2267"/>
            <a:chExt cx="356" cy="191"/>
          </a:xfrm>
        </p:grpSpPr>
        <p:sp>
          <p:nvSpPr>
            <p:cNvPr id="53285" name="AutoShape 31"/>
            <p:cNvSpPr>
              <a:spLocks noChangeArrowheads="1"/>
            </p:cNvSpPr>
            <p:nvPr/>
          </p:nvSpPr>
          <p:spPr bwMode="auto">
            <a:xfrm>
              <a:off x="4444" y="2267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86" name="AutoShape 32"/>
            <p:cNvSpPr>
              <a:spLocks noChangeArrowheads="1"/>
            </p:cNvSpPr>
            <p:nvPr/>
          </p:nvSpPr>
          <p:spPr bwMode="auto">
            <a:xfrm>
              <a:off x="4444" y="2267"/>
              <a:ext cx="357" cy="192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Pct val="45000"/>
              </a:pPr>
              <a:r>
                <a:rPr lang="en-GB" sz="1400" b="1">
                  <a:solidFill>
                    <a:srgbClr val="6666FF"/>
                  </a:solidFill>
                  <a:latin typeface="Comic Sans MS" pitchFamily="66" charset="0"/>
                </a:rPr>
                <a:t>TL1</a:t>
              </a:r>
            </a:p>
          </p:txBody>
        </p:sp>
      </p:grpSp>
      <p:grpSp>
        <p:nvGrpSpPr>
          <p:cNvPr id="53273" name="Group 33"/>
          <p:cNvGrpSpPr>
            <a:grpSpLocks/>
          </p:cNvGrpSpPr>
          <p:nvPr/>
        </p:nvGrpSpPr>
        <p:grpSpPr bwMode="auto">
          <a:xfrm>
            <a:off x="8229600" y="6772275"/>
            <a:ext cx="565150" cy="303213"/>
            <a:chOff x="5184" y="4266"/>
            <a:chExt cx="356" cy="191"/>
          </a:xfrm>
        </p:grpSpPr>
        <p:sp>
          <p:nvSpPr>
            <p:cNvPr id="53283" name="AutoShape 34"/>
            <p:cNvSpPr>
              <a:spLocks noChangeArrowheads="1"/>
            </p:cNvSpPr>
            <p:nvPr/>
          </p:nvSpPr>
          <p:spPr bwMode="auto">
            <a:xfrm>
              <a:off x="5184" y="4266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84" name="AutoShape 35"/>
            <p:cNvSpPr>
              <a:spLocks noChangeArrowheads="1"/>
            </p:cNvSpPr>
            <p:nvPr/>
          </p:nvSpPr>
          <p:spPr bwMode="auto">
            <a:xfrm>
              <a:off x="5184" y="4266"/>
              <a:ext cx="357" cy="192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Pct val="45000"/>
              </a:pPr>
              <a:r>
                <a:rPr lang="en-GB" sz="1400" b="1">
                  <a:solidFill>
                    <a:srgbClr val="6666FF"/>
                  </a:solidFill>
                  <a:latin typeface="Comic Sans MS" pitchFamily="66" charset="0"/>
                </a:rPr>
                <a:t>TL2</a:t>
              </a:r>
            </a:p>
          </p:txBody>
        </p:sp>
      </p:grpSp>
      <p:sp>
        <p:nvSpPr>
          <p:cNvPr id="53274" name="Line 36"/>
          <p:cNvSpPr>
            <a:spLocks noChangeShapeType="1"/>
          </p:cNvSpPr>
          <p:nvPr/>
        </p:nvSpPr>
        <p:spPr bwMode="auto">
          <a:xfrm>
            <a:off x="7397750" y="3937000"/>
            <a:ext cx="33338" cy="909638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275" name="Line 37"/>
          <p:cNvSpPr>
            <a:spLocks noChangeShapeType="1"/>
          </p:cNvSpPr>
          <p:nvPr/>
        </p:nvSpPr>
        <p:spPr bwMode="auto">
          <a:xfrm>
            <a:off x="7431088" y="5818188"/>
            <a:ext cx="693737" cy="1081087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276" name="AutoShape 38"/>
          <p:cNvSpPr>
            <a:spLocks noChangeArrowheads="1"/>
          </p:cNvSpPr>
          <p:nvPr/>
        </p:nvSpPr>
        <p:spPr bwMode="auto">
          <a:xfrm>
            <a:off x="4589463" y="3568700"/>
            <a:ext cx="1281112" cy="304800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45000"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pitchFamily="66" charset="0"/>
              </a:rPr>
              <a:t>RF deflector</a:t>
            </a:r>
          </a:p>
        </p:txBody>
      </p:sp>
      <p:sp>
        <p:nvSpPr>
          <p:cNvPr id="53277" name="Line 39"/>
          <p:cNvSpPr>
            <a:spLocks noChangeShapeType="1"/>
          </p:cNvSpPr>
          <p:nvPr/>
        </p:nvSpPr>
        <p:spPr bwMode="auto">
          <a:xfrm>
            <a:off x="5326063" y="3865563"/>
            <a:ext cx="1268412" cy="1123950"/>
          </a:xfrm>
          <a:prstGeom prst="line">
            <a:avLst/>
          </a:prstGeom>
          <a:noFill/>
          <a:ln w="9398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53278" name="Group 40"/>
          <p:cNvGrpSpPr>
            <a:grpSpLocks/>
          </p:cNvGrpSpPr>
          <p:nvPr/>
        </p:nvGrpSpPr>
        <p:grpSpPr bwMode="auto">
          <a:xfrm>
            <a:off x="1016000" y="5351463"/>
            <a:ext cx="719138" cy="303212"/>
            <a:chOff x="640" y="3371"/>
            <a:chExt cx="453" cy="191"/>
          </a:xfrm>
        </p:grpSpPr>
        <p:sp>
          <p:nvSpPr>
            <p:cNvPr id="53281" name="AutoShape 41"/>
            <p:cNvSpPr>
              <a:spLocks noChangeArrowheads="1"/>
            </p:cNvSpPr>
            <p:nvPr/>
          </p:nvSpPr>
          <p:spPr bwMode="auto">
            <a:xfrm>
              <a:off x="640" y="3371"/>
              <a:ext cx="454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82" name="AutoShape 42"/>
            <p:cNvSpPr>
              <a:spLocks noChangeArrowheads="1"/>
            </p:cNvSpPr>
            <p:nvPr/>
          </p:nvSpPr>
          <p:spPr bwMode="auto">
            <a:xfrm>
              <a:off x="640" y="3371"/>
              <a:ext cx="454" cy="192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SzPct val="45000"/>
              </a:pPr>
              <a:r>
                <a:rPr lang="en-GB" sz="1400" b="1">
                  <a:solidFill>
                    <a:srgbClr val="6666FF"/>
                  </a:solidFill>
                  <a:latin typeface="Comic Sans MS" pitchFamily="66" charset="0"/>
                </a:rPr>
                <a:t>Laser</a:t>
              </a:r>
            </a:p>
          </p:txBody>
        </p:sp>
      </p:grpSp>
      <p:sp>
        <p:nvSpPr>
          <p:cNvPr id="53279" name="AutoShape 43"/>
          <p:cNvSpPr>
            <a:spLocks noChangeArrowheads="1"/>
          </p:cNvSpPr>
          <p:nvPr/>
        </p:nvSpPr>
        <p:spPr bwMode="auto">
          <a:xfrm>
            <a:off x="2754313" y="4105275"/>
            <a:ext cx="185896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457200" defTabSz="457200"/>
            <a:r>
              <a:rPr lang="en-US" sz="2200">
                <a:solidFill>
                  <a:schemeClr val="tx1"/>
                </a:solidFill>
              </a:rPr>
              <a:t>4A – 1.2</a:t>
            </a:r>
            <a:r>
              <a:rPr lang="en-US" sz="2200">
                <a:solidFill>
                  <a:schemeClr val="tx1"/>
                </a:solidFill>
                <a:cs typeface="Times New Roman" pitchFamily="18" charset="0"/>
              </a:rPr>
              <a:t>µs</a:t>
            </a:r>
            <a:br>
              <a:rPr lang="en-US" sz="220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200">
                <a:solidFill>
                  <a:schemeClr val="tx1"/>
                </a:solidFill>
                <a:cs typeface="Times New Roman" pitchFamily="18" charset="0"/>
              </a:rPr>
              <a:t>150 MeV</a:t>
            </a:r>
          </a:p>
        </p:txBody>
      </p:sp>
      <p:sp>
        <p:nvSpPr>
          <p:cNvPr id="53280" name="AutoShape 44"/>
          <p:cNvSpPr>
            <a:spLocks noChangeArrowheads="1"/>
          </p:cNvSpPr>
          <p:nvPr/>
        </p:nvSpPr>
        <p:spPr bwMode="auto">
          <a:xfrm>
            <a:off x="5730875" y="6129338"/>
            <a:ext cx="1858963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457200" defTabSz="457200"/>
            <a:r>
              <a:rPr lang="en-US" sz="2200">
                <a:solidFill>
                  <a:schemeClr val="tx1"/>
                </a:solidFill>
              </a:rPr>
              <a:t>32A – 140n</a:t>
            </a:r>
            <a:r>
              <a:rPr lang="en-US" sz="2200">
                <a:solidFill>
                  <a:schemeClr val="tx1"/>
                </a:solidFill>
                <a:cs typeface="Times New Roman" pitchFamily="18" charset="0"/>
              </a:rPr>
              <a:t>s</a:t>
            </a:r>
            <a:br>
              <a:rPr lang="en-US" sz="220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200">
                <a:solidFill>
                  <a:schemeClr val="tx1"/>
                </a:solidFill>
                <a:cs typeface="Times New Roman" pitchFamily="18" charset="0"/>
              </a:rPr>
              <a:t>150 MeV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6364288" y="1814513"/>
            <a:ext cx="546100" cy="26828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100">
                <a:solidFill>
                  <a:schemeClr val="bg1"/>
                </a:solidFill>
                <a:latin typeface="Comic Sans MS" pitchFamily="66" charset="0"/>
              </a:rPr>
              <a:t>2005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071938" y="2081213"/>
            <a:ext cx="546100" cy="2698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100">
                <a:solidFill>
                  <a:schemeClr val="bg1"/>
                </a:solidFill>
                <a:latin typeface="Comic Sans MS" pitchFamily="66" charset="0"/>
              </a:rPr>
              <a:t>2004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2347913" y="180975"/>
            <a:ext cx="6694487" cy="6191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3400">
                <a:solidFill>
                  <a:srgbClr val="0000FF"/>
                </a:solidFill>
              </a:rPr>
              <a:t>CTF3 Evolution</a:t>
            </a:r>
          </a:p>
        </p:txBody>
      </p:sp>
      <p:pic>
        <p:nvPicPr>
          <p:cNvPr id="54277" name="Picture 5" descr="CTFevolutio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89038"/>
            <a:ext cx="10077450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142875" y="901700"/>
            <a:ext cx="5040313" cy="13144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7325" indent="-187325"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28763" algn="l"/>
              </a:tabLst>
            </a:pP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2003 	</a:t>
            </a:r>
            <a:r>
              <a:rPr lang="en-US" sz="1600" dirty="0">
                <a:solidFill>
                  <a:srgbClr val="6699FF"/>
                </a:solidFill>
                <a:latin typeface="Comic Sans MS" pitchFamily="66" charset="0"/>
              </a:rPr>
              <a:t>Injector + part of </a:t>
            </a:r>
            <a:r>
              <a:rPr lang="en-US" sz="1600" dirty="0" err="1">
                <a:solidFill>
                  <a:srgbClr val="6699FF"/>
                </a:solidFill>
                <a:latin typeface="Comic Sans MS" pitchFamily="66" charset="0"/>
              </a:rPr>
              <a:t>linac</a:t>
            </a:r>
            <a:endParaRPr lang="en-US" sz="1600" dirty="0">
              <a:solidFill>
                <a:srgbClr val="6699FF"/>
              </a:solidFill>
              <a:latin typeface="Comic Sans MS" pitchFamily="66" charset="0"/>
            </a:endParaRPr>
          </a:p>
          <a:p>
            <a:pPr marL="187325" indent="-187325"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28763" algn="l"/>
              </a:tabLst>
            </a:pP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2004 	</a:t>
            </a:r>
            <a:r>
              <a:rPr lang="en-US" sz="1600" dirty="0" err="1">
                <a:solidFill>
                  <a:srgbClr val="0000FF"/>
                </a:solidFill>
                <a:latin typeface="Comic Sans MS" pitchFamily="66" charset="0"/>
              </a:rPr>
              <a:t>Linac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 + 30 GHz test stand</a:t>
            </a:r>
          </a:p>
          <a:p>
            <a:pPr marL="187325" indent="-187325"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28763" algn="l"/>
              </a:tabLst>
            </a:pP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2005 	</a:t>
            </a:r>
            <a:r>
              <a:rPr lang="en-US" sz="1600" dirty="0">
                <a:latin typeface="Comic Sans MS" pitchFamily="66" charset="0"/>
              </a:rPr>
              <a:t>Delay Loop</a:t>
            </a:r>
          </a:p>
          <a:p>
            <a:pPr marL="187325" indent="-187325"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28763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</a:rPr>
              <a:t>2006/07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1600" dirty="0">
                <a:solidFill>
                  <a:srgbClr val="FF9900"/>
                </a:solidFill>
                <a:latin typeface="Comic Sans MS" pitchFamily="66" charset="0"/>
              </a:rPr>
              <a:t>TL1 + Combiner Ring</a:t>
            </a:r>
          </a:p>
          <a:p>
            <a:pPr marL="187325" indent="-187325"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28763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</a:rPr>
              <a:t>2008/09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	New photo-injector, TL2 + CLEX</a:t>
            </a:r>
            <a:endParaRPr lang="en-US" sz="1600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4533900" y="3292475"/>
            <a:ext cx="696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sz="1600" b="1">
                <a:solidFill>
                  <a:schemeClr val="tx1"/>
                </a:solidFill>
                <a:latin typeface="Comic Sans MS" pitchFamily="66" charset="0"/>
              </a:rPr>
              <a:t>CLEX</a:t>
            </a:r>
            <a:endParaRPr lang="en-GB" sz="1600" b="1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8278813" y="2557463"/>
            <a:ext cx="439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sz="1600" b="1">
                <a:solidFill>
                  <a:schemeClr val="tx1"/>
                </a:solidFill>
                <a:latin typeface="Comic Sans MS" pitchFamily="66" charset="0"/>
              </a:rPr>
              <a:t>CR</a:t>
            </a:r>
            <a:endParaRPr lang="en-GB" sz="1600" b="1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7486650" y="1189038"/>
            <a:ext cx="561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sz="1600" b="1">
                <a:solidFill>
                  <a:schemeClr val="tx1"/>
                </a:solidFill>
                <a:latin typeface="Comic Sans MS" pitchFamily="66" charset="0"/>
              </a:rPr>
              <a:t>TL1</a:t>
            </a:r>
            <a:endParaRPr lang="en-GB" sz="1600" b="1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 flipH="1">
            <a:off x="7702550" y="1477963"/>
            <a:ext cx="73025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6407150" y="2268538"/>
            <a:ext cx="442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sz="1600" b="1">
                <a:solidFill>
                  <a:schemeClr val="tx1"/>
                </a:solidFill>
                <a:latin typeface="Comic Sans MS" pitchFamily="66" charset="0"/>
              </a:rPr>
              <a:t>DL</a:t>
            </a:r>
            <a:endParaRPr lang="en-GB" sz="1600" b="1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6623050" y="3060700"/>
            <a:ext cx="561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sz="1600" b="1">
                <a:solidFill>
                  <a:schemeClr val="tx1"/>
                </a:solidFill>
                <a:latin typeface="Comic Sans MS" pitchFamily="66" charset="0"/>
              </a:rPr>
              <a:t>TL2</a:t>
            </a:r>
            <a:endParaRPr lang="en-GB" sz="1600" b="1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>
            <a:off x="8999538" y="2052638"/>
            <a:ext cx="400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9286875" y="1981200"/>
            <a:ext cx="103188" cy="103188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>
            <a:off x="7126288" y="2773363"/>
            <a:ext cx="301625" cy="55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4288" name="Rectangle 16"/>
          <p:cNvSpPr>
            <a:spLocks noChangeArrowheads="1"/>
          </p:cNvSpPr>
          <p:nvPr/>
        </p:nvSpPr>
        <p:spPr bwMode="auto">
          <a:xfrm>
            <a:off x="7343775" y="2773363"/>
            <a:ext cx="103188" cy="103187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4289" name="Picture 17" descr="PICT15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7150" y="4491038"/>
            <a:ext cx="36703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6"/>
          <p:cNvPicPr>
            <a:picLocks noChangeAspect="1" noChangeArrowheads="1"/>
          </p:cNvPicPr>
          <p:nvPr/>
        </p:nvPicPr>
        <p:blipFill>
          <a:blip r:embed="rId4"/>
          <a:srcRect r="36884" b="5432"/>
          <a:stretch>
            <a:fillRect/>
          </a:stretch>
        </p:blipFill>
        <p:spPr bwMode="auto">
          <a:xfrm>
            <a:off x="183171" y="4246597"/>
            <a:ext cx="2112570" cy="29641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54293" name="Line 21"/>
          <p:cNvSpPr>
            <a:spLocks noChangeShapeType="1"/>
          </p:cNvSpPr>
          <p:nvPr/>
        </p:nvSpPr>
        <p:spPr bwMode="auto">
          <a:xfrm flipV="1">
            <a:off x="1709595" y="3238098"/>
            <a:ext cx="1485131" cy="169492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 lIns="0" tIns="0" rIns="0" bIns="0">
            <a:spAutoFit/>
          </a:bodyPr>
          <a:lstStyle/>
          <a:p>
            <a:endParaRPr lang="fr-FR"/>
          </a:p>
        </p:txBody>
      </p:sp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717771" y="4905766"/>
            <a:ext cx="1300162" cy="59055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sz="1600" b="1" dirty="0">
                <a:solidFill>
                  <a:schemeClr val="tx1"/>
                </a:solidFill>
                <a:latin typeface="Comic Sans MS" pitchFamily="66" charset="0"/>
              </a:rPr>
              <a:t>Beam up to</a:t>
            </a:r>
            <a:br>
              <a:rPr lang="en-GB" sz="1600" b="1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GB" sz="1600" b="1" dirty="0">
                <a:solidFill>
                  <a:schemeClr val="tx1"/>
                </a:solidFill>
                <a:latin typeface="Comic Sans MS" pitchFamily="66" charset="0"/>
              </a:rPr>
              <a:t>here</a:t>
            </a:r>
            <a:endParaRPr lang="en-GB" sz="1600" b="1" noProof="1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4" name="Picture 4" descr="clex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7071" y="4080498"/>
            <a:ext cx="3776981" cy="306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94" name="Line 22"/>
          <p:cNvSpPr>
            <a:spLocks noChangeShapeType="1"/>
          </p:cNvSpPr>
          <p:nvPr/>
        </p:nvSpPr>
        <p:spPr bwMode="auto">
          <a:xfrm>
            <a:off x="4812809" y="3630613"/>
            <a:ext cx="59535" cy="1058201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 lIns="0" tIns="0" rIns="0" bIns="0">
            <a:spAutoFit/>
          </a:bodyPr>
          <a:lstStyle/>
          <a:p>
            <a:endParaRPr lang="fr-FR"/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>
            <a:off x="8841048" y="2087989"/>
            <a:ext cx="201244" cy="2472386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 lIns="0" tIns="0" rIns="0" bIns="0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74725"/>
            <a:ext cx="9771062" cy="2309813"/>
          </a:xfrm>
        </p:spPr>
        <p:txBody>
          <a:bodyPr/>
          <a:lstStyle/>
          <a:p>
            <a:pPr eaLnBrk="1"/>
            <a:r>
              <a:rPr lang="en-US" smtClean="0">
                <a:solidFill>
                  <a:srgbClr val="FF0000"/>
                </a:solidFill>
              </a:rPr>
              <a:t>efficient</a:t>
            </a:r>
            <a:r>
              <a:rPr lang="en-US" smtClean="0"/>
              <a:t> power transfer from RF to the beam needed</a:t>
            </a:r>
          </a:p>
          <a:p>
            <a:pPr eaLnBrk="1">
              <a:buFont typeface="StarSymbol" charset="0"/>
              <a:buNone/>
            </a:pPr>
            <a:r>
              <a:rPr lang="en-US" smtClean="0">
                <a:solidFill>
                  <a:schemeClr val="accent2"/>
                </a:solidFill>
              </a:rPr>
              <a:t>“Standard” situation:</a:t>
            </a:r>
          </a:p>
          <a:p>
            <a:pPr lvl="1" eaLnBrk="1"/>
            <a:r>
              <a:rPr lang="en-US" smtClean="0">
                <a:solidFill>
                  <a:srgbClr val="FF0000"/>
                </a:solidFill>
              </a:rPr>
              <a:t>small</a:t>
            </a:r>
            <a:r>
              <a:rPr lang="en-US" smtClean="0"/>
              <a:t> beam loading</a:t>
            </a:r>
          </a:p>
          <a:p>
            <a:pPr lvl="1" eaLnBrk="1"/>
            <a:r>
              <a:rPr lang="en-US" smtClean="0"/>
              <a:t>power at structure exit lost in load</a:t>
            </a:r>
          </a:p>
          <a:p>
            <a:pPr eaLnBrk="1"/>
            <a:endParaRPr lang="en-US" smtClean="0"/>
          </a:p>
        </p:txBody>
      </p:sp>
      <p:pic>
        <p:nvPicPr>
          <p:cNvPr id="5529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3813" y="1720850"/>
            <a:ext cx="30003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719513"/>
            <a:ext cx="37814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Rectangle 6"/>
          <p:cNvSpPr>
            <a:spLocks noChangeArrowheads="1"/>
          </p:cNvSpPr>
          <p:nvPr/>
        </p:nvSpPr>
        <p:spPr bwMode="auto">
          <a:xfrm>
            <a:off x="4403725" y="3878263"/>
            <a:ext cx="5010150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</a:pPr>
            <a:r>
              <a:rPr lang="en-US" sz="2800">
                <a:solidFill>
                  <a:schemeClr val="accent2"/>
                </a:solidFill>
              </a:rPr>
              <a:t>“Efficient” situation: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high beam current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/>
              <a:t>high</a:t>
            </a:r>
            <a:r>
              <a:rPr lang="en-US" sz="2800">
                <a:solidFill>
                  <a:srgbClr val="000000"/>
                </a:solidFill>
              </a:rPr>
              <a:t> beam loading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no power flows into load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V</a:t>
            </a:r>
            <a:r>
              <a:rPr lang="en-US" sz="2800" baseline="-25000">
                <a:solidFill>
                  <a:srgbClr val="000000"/>
                </a:solidFill>
              </a:rPr>
              <a:t>ACC</a:t>
            </a:r>
            <a:r>
              <a:rPr lang="en-US" sz="2800">
                <a:solidFill>
                  <a:srgbClr val="000000"/>
                </a:solidFill>
              </a:rPr>
              <a:t> </a:t>
            </a:r>
            <a:r>
              <a:rPr lang="en-US" sz="2800">
                <a:solidFill>
                  <a:srgbClr val="000000"/>
                </a:solidFill>
                <a:cs typeface="Times New Roman" pitchFamily="18" charset="0"/>
              </a:rPr>
              <a:t>≈</a:t>
            </a:r>
            <a:r>
              <a:rPr lang="en-US" sz="2800">
                <a:solidFill>
                  <a:srgbClr val="000000"/>
                </a:solidFill>
              </a:rPr>
              <a:t> 1/2 V</a:t>
            </a:r>
            <a:r>
              <a:rPr lang="en-US" sz="2800" baseline="-25000">
                <a:solidFill>
                  <a:srgbClr val="000000"/>
                </a:solidFill>
              </a:rPr>
              <a:t>unloaded</a:t>
            </a: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55302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Fully loaded 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77900"/>
            <a:ext cx="6697662" cy="6253163"/>
          </a:xfrm>
        </p:spPr>
        <p:txBody>
          <a:bodyPr>
            <a:normAutofit lnSpcReduction="10000"/>
          </a:bodyPr>
          <a:lstStyle/>
          <a:p>
            <a:pPr eaLnBrk="1"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Higgs</a:t>
            </a:r>
            <a:r>
              <a:rPr lang="en-US" sz="2400" dirty="0" smtClean="0"/>
              <a:t> physics</a:t>
            </a:r>
          </a:p>
          <a:p>
            <a:pPr lvl="1" eaLnBrk="1">
              <a:defRPr/>
            </a:pPr>
            <a:r>
              <a:rPr lang="en-US" sz="2200" dirty="0" err="1" smtClean="0"/>
              <a:t>Tevatron</a:t>
            </a:r>
            <a:r>
              <a:rPr lang="en-US" sz="2200" dirty="0" smtClean="0"/>
              <a:t>/LHC should discover</a:t>
            </a:r>
            <a:br>
              <a:rPr lang="en-US" sz="2200" dirty="0" smtClean="0"/>
            </a:br>
            <a:r>
              <a:rPr lang="en-US" sz="2200" dirty="0" smtClean="0"/>
              <a:t>Higgs (or something else)</a:t>
            </a:r>
          </a:p>
          <a:p>
            <a:pPr lvl="1" eaLnBrk="1">
              <a:defRPr/>
            </a:pPr>
            <a:r>
              <a:rPr lang="en-US" sz="2200" dirty="0" smtClean="0"/>
              <a:t>LC explore its properties in detail</a:t>
            </a:r>
          </a:p>
          <a:p>
            <a:pPr eaLnBrk="1">
              <a:defRPr/>
            </a:pPr>
            <a:r>
              <a:rPr lang="en-US" sz="2400" dirty="0" err="1" smtClean="0">
                <a:solidFill>
                  <a:srgbClr val="0000FF"/>
                </a:solidFill>
              </a:rPr>
              <a:t>Supersymmetry</a:t>
            </a:r>
            <a:endParaRPr lang="en-US" sz="2400" dirty="0" smtClean="0">
              <a:solidFill>
                <a:srgbClr val="0000FF"/>
              </a:solidFill>
            </a:endParaRPr>
          </a:p>
          <a:p>
            <a:pPr lvl="1" eaLnBrk="1">
              <a:defRPr/>
            </a:pPr>
            <a:r>
              <a:rPr lang="en-US" sz="2200" dirty="0" smtClean="0"/>
              <a:t>LC will complement the </a:t>
            </a:r>
            <a:br>
              <a:rPr lang="en-US" sz="2200" dirty="0" smtClean="0"/>
            </a:br>
            <a:r>
              <a:rPr lang="en-US" sz="2200" dirty="0" smtClean="0"/>
              <a:t>LHC particle spectrum</a:t>
            </a:r>
          </a:p>
          <a:p>
            <a:pPr eaLnBrk="1"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Extra</a:t>
            </a:r>
            <a:r>
              <a:rPr lang="en-US" sz="2400" dirty="0" smtClean="0"/>
              <a:t> spatial </a:t>
            </a:r>
            <a:r>
              <a:rPr lang="en-US" sz="2400" dirty="0" smtClean="0">
                <a:solidFill>
                  <a:srgbClr val="0000FF"/>
                </a:solidFill>
              </a:rPr>
              <a:t>dimensions</a:t>
            </a:r>
          </a:p>
          <a:p>
            <a:pPr eaLnBrk="1">
              <a:defRPr/>
            </a:pPr>
            <a:r>
              <a:rPr lang="en-US" sz="2400" dirty="0" smtClean="0"/>
              <a:t>New </a:t>
            </a:r>
            <a:r>
              <a:rPr lang="en-US" sz="2400" dirty="0" smtClean="0">
                <a:solidFill>
                  <a:srgbClr val="0000FF"/>
                </a:solidFill>
              </a:rPr>
              <a:t>strong interactions</a:t>
            </a:r>
          </a:p>
          <a:p>
            <a:pPr eaLnBrk="1"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. . .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2400" dirty="0" smtClean="0">
                <a:solidFill>
                  <a:schemeClr val="tx1"/>
                </a:solidFill>
              </a:rPr>
              <a:t>=&gt; a lot of </a:t>
            </a:r>
            <a:r>
              <a:rPr lang="en-US" sz="2400" dirty="0" smtClean="0">
                <a:solidFill>
                  <a:srgbClr val="FF0000"/>
                </a:solidFill>
              </a:rPr>
              <a:t>new territory</a:t>
            </a:r>
            <a:r>
              <a:rPr lang="en-US" sz="2400" dirty="0" smtClean="0">
                <a:solidFill>
                  <a:schemeClr val="tx1"/>
                </a:solidFill>
              </a:rPr>
              <a:t> to discover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		</a:t>
            </a:r>
            <a:r>
              <a:rPr lang="en-US" sz="2400" dirty="0" smtClean="0">
                <a:solidFill>
                  <a:srgbClr val="FF0000"/>
                </a:solidFill>
              </a:rPr>
              <a:t>beyond the standard model </a:t>
            </a:r>
          </a:p>
          <a:p>
            <a:pPr eaLnBrk="1">
              <a:defRPr/>
            </a:pPr>
            <a:r>
              <a:rPr lang="en-US" sz="2000" dirty="0" smtClean="0"/>
              <a:t>“</a:t>
            </a:r>
            <a:r>
              <a:rPr lang="en-US" sz="2000" dirty="0" smtClean="0">
                <a:solidFill>
                  <a:srgbClr val="FF0000"/>
                </a:solidFill>
              </a:rPr>
              <a:t>Physics at the CLIC Multi-</a:t>
            </a:r>
            <a:r>
              <a:rPr lang="en-US" sz="2000" dirty="0" err="1" smtClean="0">
                <a:solidFill>
                  <a:srgbClr val="FF0000"/>
                </a:solidFill>
              </a:rPr>
              <a:t>TeV</a:t>
            </a:r>
            <a:r>
              <a:rPr lang="en-US" sz="2000" dirty="0" smtClean="0">
                <a:solidFill>
                  <a:srgbClr val="FF0000"/>
                </a:solidFill>
              </a:rPr>
              <a:t> Linear Collider</a:t>
            </a:r>
            <a:r>
              <a:rPr lang="en-US" sz="2000" dirty="0" smtClean="0"/>
              <a:t>”</a:t>
            </a:r>
            <a:br>
              <a:rPr lang="en-US" sz="2000" dirty="0" smtClean="0"/>
            </a:br>
            <a:r>
              <a:rPr lang="en-US" sz="2000" dirty="0" smtClean="0"/>
              <a:t>CERN-2004-005</a:t>
            </a:r>
          </a:p>
          <a:p>
            <a:pPr eaLnBrk="1"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“</a:t>
            </a:r>
            <a:r>
              <a:rPr lang="en-US" sz="2000" dirty="0" smtClean="0">
                <a:solidFill>
                  <a:srgbClr val="FF0000"/>
                </a:solidFill>
              </a:rPr>
              <a:t>ILC Reference Design Report – Vol.2 – Physics at the ILC</a:t>
            </a:r>
            <a:r>
              <a:rPr lang="en-US" sz="2000" dirty="0" smtClean="0">
                <a:solidFill>
                  <a:schemeClr val="tx1"/>
                </a:solidFill>
              </a:rPr>
              <a:t>”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www.linearcollider.org/rdr</a:t>
            </a:r>
            <a:endParaRPr lang="en-US" sz="2400" dirty="0" smtClean="0">
              <a:solidFill>
                <a:schemeClr val="tx1"/>
              </a:solidFill>
            </a:endParaRPr>
          </a:p>
          <a:p>
            <a:pPr eaLnBrk="1">
              <a:buFont typeface="StarSymbol" charset="0"/>
              <a:buNone/>
              <a:defRPr/>
            </a:pPr>
            <a:endParaRPr lang="en-US" sz="2400" dirty="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TeV e+e- physics</a:t>
            </a:r>
          </a:p>
        </p:txBody>
      </p:sp>
      <p:pic>
        <p:nvPicPr>
          <p:cNvPr id="20484" name="Picture 6" descr="LHC_event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7300" y="871538"/>
            <a:ext cx="3570288" cy="271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199" name="Picture 7" descr="lhc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201863"/>
            <a:ext cx="2601912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5640" y="4219643"/>
            <a:ext cx="2341810" cy="296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6754813" y="1042988"/>
            <a:ext cx="3322637" cy="3567112"/>
            <a:chOff x="3627" y="772"/>
            <a:chExt cx="1899" cy="2037"/>
          </a:xfrm>
        </p:grpSpPr>
        <p:grpSp>
          <p:nvGrpSpPr>
            <p:cNvPr id="56328" name="Group 3"/>
            <p:cNvGrpSpPr>
              <a:grpSpLocks/>
            </p:cNvGrpSpPr>
            <p:nvPr/>
          </p:nvGrpSpPr>
          <p:grpSpPr bwMode="auto">
            <a:xfrm>
              <a:off x="3680" y="1192"/>
              <a:ext cx="1734" cy="1617"/>
              <a:chOff x="3919" y="2156"/>
              <a:chExt cx="2032" cy="1844"/>
            </a:xfrm>
          </p:grpSpPr>
          <p:pic>
            <p:nvPicPr>
              <p:cNvPr id="56330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919" y="2156"/>
                <a:ext cx="2032" cy="1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31" name="Rectangle 5"/>
              <p:cNvSpPr>
                <a:spLocks noChangeArrowheads="1"/>
              </p:cNvSpPr>
              <p:nvPr/>
            </p:nvSpPr>
            <p:spPr bwMode="auto">
              <a:xfrm>
                <a:off x="3946" y="3743"/>
                <a:ext cx="712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0794" tIns="50397" rIns="100794" bIns="50397">
                <a:spAutoFit/>
              </a:bodyPr>
              <a:lstStyle/>
              <a:p>
                <a:pPr algn="l"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800">
                    <a:solidFill>
                      <a:srgbClr val="FFFF00"/>
                    </a:solidFill>
                    <a:latin typeface="Comic Sans MS" pitchFamily="66" charset="0"/>
                  </a:rPr>
                  <a:t>SiC load</a:t>
                </a:r>
                <a:endParaRPr lang="en-US" sz="1800" noProof="1">
                  <a:solidFill>
                    <a:srgbClr val="FFFF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6332" name="Line 6"/>
              <p:cNvSpPr>
                <a:spLocks noChangeShapeType="1"/>
              </p:cNvSpPr>
              <p:nvPr/>
            </p:nvSpPr>
            <p:spPr bwMode="auto">
              <a:xfrm>
                <a:off x="4301" y="2475"/>
                <a:ext cx="364" cy="64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333" name="Rectangle 7"/>
              <p:cNvSpPr>
                <a:spLocks noChangeArrowheads="1"/>
              </p:cNvSpPr>
              <p:nvPr/>
            </p:nvSpPr>
            <p:spPr bwMode="auto">
              <a:xfrm>
                <a:off x="3921" y="2185"/>
                <a:ext cx="773" cy="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0794" tIns="50397" rIns="100794" bIns="50397">
                <a:spAutoFit/>
              </a:bodyPr>
              <a:lstStyle/>
              <a:p>
                <a:pPr algn="l"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800">
                    <a:solidFill>
                      <a:schemeClr val="tx1"/>
                    </a:solidFill>
                    <a:latin typeface="Comic Sans MS" pitchFamily="66" charset="0"/>
                  </a:rPr>
                  <a:t>Damping </a:t>
                </a:r>
              </a:p>
              <a:p>
                <a:pPr algn="l"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800">
                    <a:solidFill>
                      <a:schemeClr val="tx1"/>
                    </a:solidFill>
                    <a:latin typeface="Comic Sans MS" pitchFamily="66" charset="0"/>
                  </a:rPr>
                  <a:t>slot</a:t>
                </a:r>
                <a:endParaRPr lang="en-US" sz="1800" noProof="1">
                  <a:solidFill>
                    <a:schemeClr val="tx1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6334" name="Line 8"/>
              <p:cNvSpPr>
                <a:spLocks noChangeShapeType="1"/>
              </p:cNvSpPr>
              <p:nvPr/>
            </p:nvSpPr>
            <p:spPr bwMode="auto">
              <a:xfrm flipV="1">
                <a:off x="4202" y="3269"/>
                <a:ext cx="161" cy="488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6329" name="Rectangle 9"/>
            <p:cNvSpPr>
              <a:spLocks noChangeArrowheads="1"/>
            </p:cNvSpPr>
            <p:nvPr/>
          </p:nvSpPr>
          <p:spPr bwMode="auto">
            <a:xfrm>
              <a:off x="3627" y="772"/>
              <a:ext cx="1899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rgbClr val="0000FF"/>
                  </a:solidFill>
                  <a:latin typeface="Comic Sans MS" pitchFamily="66" charset="0"/>
                </a:rPr>
                <a:t>Dipole modes suppressed by slotted iris damping (first dipole’s Q factor &lt; 20)</a:t>
              </a:r>
            </a:p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rgbClr val="0000FF"/>
                  </a:solidFill>
                  <a:latin typeface="Comic Sans MS" pitchFamily="66" charset="0"/>
                </a:rPr>
                <a:t>and HOM frequency detuning</a:t>
              </a:r>
              <a:endParaRPr lang="en-US" sz="1300" noProof="1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</p:grpSp>
      <p:pic>
        <p:nvPicPr>
          <p:cNvPr id="56323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150" y="1095375"/>
            <a:ext cx="6408738" cy="322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4" name="Rectangle 11"/>
          <p:cNvSpPr>
            <a:spLocks noChangeArrowheads="1"/>
          </p:cNvSpPr>
          <p:nvPr/>
        </p:nvSpPr>
        <p:spPr bwMode="auto">
          <a:xfrm>
            <a:off x="2384425" y="168275"/>
            <a:ext cx="6597650" cy="5889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3200">
                <a:solidFill>
                  <a:srgbClr val="0000FF"/>
                </a:solidFill>
              </a:rPr>
              <a:t>CTF3 linac acceleration structures</a:t>
            </a:r>
          </a:p>
        </p:txBody>
      </p:sp>
      <p:sp>
        <p:nvSpPr>
          <p:cNvPr id="56325" name="Line 12"/>
          <p:cNvSpPr>
            <a:spLocks noChangeShapeType="1"/>
          </p:cNvSpPr>
          <p:nvPr/>
        </p:nvSpPr>
        <p:spPr bwMode="auto">
          <a:xfrm>
            <a:off x="3748088" y="5214938"/>
            <a:ext cx="1230312" cy="95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6326" name="Rectangle 13"/>
          <p:cNvSpPr>
            <a:spLocks noChangeArrowheads="1"/>
          </p:cNvSpPr>
          <p:nvPr/>
        </p:nvSpPr>
        <p:spPr bwMode="auto">
          <a:xfrm>
            <a:off x="4008438" y="4929188"/>
            <a:ext cx="64135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100" b="1">
                <a:solidFill>
                  <a:schemeClr val="bg1"/>
                </a:solidFill>
                <a:latin typeface="Comic Sans MS" pitchFamily="66" charset="0"/>
              </a:rPr>
              <a:t>1.5 </a:t>
            </a:r>
            <a:r>
              <a:rPr lang="en-US" sz="1100" b="1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en-US" sz="1100" b="1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en-US" sz="1100" b="1" noProof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6327" name="Rectangle 14"/>
          <p:cNvSpPr>
            <a:spLocks noChangeArrowheads="1"/>
          </p:cNvSpPr>
          <p:nvPr/>
        </p:nvSpPr>
        <p:spPr bwMode="auto">
          <a:xfrm>
            <a:off x="198438" y="4591050"/>
            <a:ext cx="6976269" cy="254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 dirty="0">
                <a:solidFill>
                  <a:schemeClr val="tx1"/>
                </a:solidFill>
              </a:rPr>
              <a:t>3 GHz 2</a:t>
            </a:r>
            <a:r>
              <a:rPr lang="el-GR" sz="28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/3 traveling wave structure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constant aperture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 dirty="0">
                <a:cs typeface="Times New Roman" pitchFamily="18" charset="0"/>
              </a:rPr>
              <a:t>slotted-iris damping</a:t>
            </a: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+ </a:t>
            </a:r>
            <a:r>
              <a:rPr lang="en-US" sz="2800" dirty="0">
                <a:cs typeface="Times New Roman" pitchFamily="18" charset="0"/>
              </a:rPr>
              <a:t>detuning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b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with </a:t>
            </a: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nose cones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up to 4 A 1.4 µ</a:t>
            </a:r>
            <a:r>
              <a:rPr lang="en-US" sz="2800" dirty="0" err="1">
                <a:solidFill>
                  <a:schemeClr val="tx1"/>
                </a:solidFill>
                <a:cs typeface="Times New Roman" pitchFamily="18" charset="0"/>
              </a:rPr>
              <a:t>s</a:t>
            </a: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beam pulse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 stably accelerated</a:t>
            </a:r>
            <a:endParaRPr lang="en-US" sz="2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5" name="Rectangle 72"/>
          <p:cNvSpPr>
            <a:spLocks noChangeArrowheads="1"/>
          </p:cNvSpPr>
          <p:nvPr/>
        </p:nvSpPr>
        <p:spPr bwMode="auto">
          <a:xfrm>
            <a:off x="6234597" y="4745192"/>
            <a:ext cx="3842853" cy="18224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 dirty="0">
                <a:cs typeface="Times New Roman" pitchFamily="18" charset="0"/>
              </a:rPr>
              <a:t>Measured</a:t>
            </a: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RF-to-beam </a:t>
            </a:r>
            <a:r>
              <a:rPr lang="en-US" sz="2800" dirty="0">
                <a:cs typeface="Times New Roman" pitchFamily="18" charset="0"/>
              </a:rPr>
              <a:t>efficiency 95.3%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Theory 96%</a:t>
            </a:r>
            <a:br>
              <a:rPr lang="en-US" sz="2800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(~ 4 % </a:t>
            </a:r>
            <a:r>
              <a:rPr lang="en-US" sz="2800" dirty="0" err="1">
                <a:solidFill>
                  <a:schemeClr val="tx1"/>
                </a:solidFill>
                <a:cs typeface="Times New Roman" pitchFamily="18" charset="0"/>
              </a:rPr>
              <a:t>ohmic</a:t>
            </a: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losses)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CTF3 Delay Loop</a:t>
            </a: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/>
          <a:srcRect t="4624" b="1193"/>
          <a:stretch>
            <a:fillRect/>
          </a:stretch>
        </p:blipFill>
        <p:spPr bwMode="auto">
          <a:xfrm>
            <a:off x="125414" y="921107"/>
            <a:ext cx="9802446" cy="628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 smtClean="0"/>
              <a:t>Delay Loop – full recombination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6397625"/>
            <a:ext cx="9771062" cy="636588"/>
          </a:xfrm>
        </p:spPr>
        <p:txBody>
          <a:bodyPr/>
          <a:lstStyle/>
          <a:p>
            <a:pPr eaLnBrk="1"/>
            <a:r>
              <a:rPr lang="en-US" sz="2400" smtClean="0"/>
              <a:t>3.3 A after chicane  =&gt;  &lt; 6 A after combination (satellites)</a:t>
            </a:r>
          </a:p>
        </p:txBody>
      </p:sp>
      <p:pic>
        <p:nvPicPr>
          <p:cNvPr id="59396" name="Picture 4" descr="DLcombi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973138"/>
            <a:ext cx="7704137" cy="513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7199313" y="2413000"/>
            <a:ext cx="26273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91281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>
                <a:solidFill>
                  <a:srgbClr val="996600"/>
                </a:solidFill>
              </a:rPr>
              <a:t>beam before the DL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7270750" y="4213225"/>
            <a:ext cx="24066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91281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>
                <a:solidFill>
                  <a:schemeClr val="tx1"/>
                </a:solidFill>
              </a:rPr>
              <a:t>beam after the DL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938213"/>
            <a:ext cx="8986838" cy="627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02075" y="2292350"/>
            <a:ext cx="5656263" cy="4916488"/>
            <a:chOff x="2302" y="1312"/>
            <a:chExt cx="3233" cy="2809"/>
          </a:xfrm>
        </p:grpSpPr>
        <p:pic>
          <p:nvPicPr>
            <p:cNvPr id="60431" name="Picture 5" descr="DSCN59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02" y="1696"/>
              <a:ext cx="3233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32" name="Line 6"/>
            <p:cNvSpPr>
              <a:spLocks noChangeShapeType="1"/>
            </p:cNvSpPr>
            <p:nvPr/>
          </p:nvSpPr>
          <p:spPr bwMode="auto">
            <a:xfrm>
              <a:off x="3261" y="1312"/>
              <a:ext cx="393" cy="8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981325" y="938213"/>
            <a:ext cx="6570663" cy="4760912"/>
            <a:chOff x="1780" y="539"/>
            <a:chExt cx="3755" cy="2719"/>
          </a:xfrm>
        </p:grpSpPr>
        <p:pic>
          <p:nvPicPr>
            <p:cNvPr id="60429" name="Picture 8" descr="DSCN589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02" y="539"/>
              <a:ext cx="3233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30" name="Line 9"/>
            <p:cNvSpPr>
              <a:spLocks noChangeShapeType="1"/>
            </p:cNvSpPr>
            <p:nvPr/>
          </p:nvSpPr>
          <p:spPr bwMode="auto">
            <a:xfrm flipV="1">
              <a:off x="1780" y="2461"/>
              <a:ext cx="1205" cy="7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71500" y="3101975"/>
            <a:ext cx="6275388" cy="4106863"/>
            <a:chOff x="398" y="1775"/>
            <a:chExt cx="3587" cy="2346"/>
          </a:xfrm>
        </p:grpSpPr>
        <p:pic>
          <p:nvPicPr>
            <p:cNvPr id="60427" name="Picture 11" descr="DSCN589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8" y="1775"/>
              <a:ext cx="3128" cy="2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28" name="Line 12"/>
            <p:cNvSpPr>
              <a:spLocks noChangeShapeType="1"/>
            </p:cNvSpPr>
            <p:nvPr/>
          </p:nvSpPr>
          <p:spPr bwMode="auto">
            <a:xfrm flipH="1">
              <a:off x="3322" y="2543"/>
              <a:ext cx="663" cy="14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222375" y="938213"/>
            <a:ext cx="8329613" cy="4244975"/>
            <a:chOff x="770" y="539"/>
            <a:chExt cx="4761" cy="2425"/>
          </a:xfrm>
        </p:grpSpPr>
        <p:pic>
          <p:nvPicPr>
            <p:cNvPr id="60425" name="Picture 1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98" y="539"/>
              <a:ext cx="3233" cy="24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60426" name="Line 15"/>
            <p:cNvSpPr>
              <a:spLocks noChangeShapeType="1"/>
            </p:cNvSpPr>
            <p:nvPr/>
          </p:nvSpPr>
          <p:spPr bwMode="auto">
            <a:xfrm flipV="1">
              <a:off x="770" y="1939"/>
              <a:ext cx="2030" cy="52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60424" name="Rectangle 16"/>
          <p:cNvSpPr>
            <a:spLocks noChangeArrowheads="1"/>
          </p:cNvSpPr>
          <p:nvPr/>
        </p:nvSpPr>
        <p:spPr bwMode="auto">
          <a:xfrm>
            <a:off x="2417763" y="155575"/>
            <a:ext cx="667861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7200"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US" sz="3600" dirty="0">
                <a:solidFill>
                  <a:srgbClr val="0000FF"/>
                </a:solidFill>
              </a:rPr>
              <a:t>CTF3 combiner ring</a:t>
            </a:r>
            <a:r>
              <a:rPr lang="en-US" sz="3200" dirty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 smtClean="0"/>
              <a:t>CTF3 Combiner Ring Status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dirty="0" smtClean="0"/>
              <a:t>First recombination at higher current achieved</a:t>
            </a:r>
          </a:p>
          <a:p>
            <a:pPr eaLnBrk="1"/>
            <a:endParaRPr lang="en-US" dirty="0" smtClean="0"/>
          </a:p>
        </p:txBody>
      </p:sp>
      <p:grpSp>
        <p:nvGrpSpPr>
          <p:cNvPr id="25" name="Group 24"/>
          <p:cNvGrpSpPr/>
          <p:nvPr/>
        </p:nvGrpSpPr>
        <p:grpSpPr>
          <a:xfrm>
            <a:off x="1208929" y="1477466"/>
            <a:ext cx="7253566" cy="5714492"/>
            <a:chOff x="488457" y="1580744"/>
            <a:chExt cx="6844013" cy="5248323"/>
          </a:xfrm>
        </p:grpSpPr>
        <p:cxnSp>
          <p:nvCxnSpPr>
            <p:cNvPr id="25606" name="Straight Arrow Connector 8"/>
            <p:cNvCxnSpPr>
              <a:cxnSpLocks noChangeShapeType="1"/>
              <a:stCxn id="12" idx="1"/>
            </p:cNvCxnSpPr>
            <p:nvPr/>
          </p:nvCxnSpPr>
          <p:spPr bwMode="auto">
            <a:xfrm rot="10800000">
              <a:off x="1325107" y="2920247"/>
              <a:ext cx="3170684" cy="220384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grpSp>
          <p:nvGrpSpPr>
            <p:cNvPr id="17" name="Group 19"/>
            <p:cNvGrpSpPr>
              <a:grpSpLocks/>
            </p:cNvGrpSpPr>
            <p:nvPr/>
          </p:nvGrpSpPr>
          <p:grpSpPr bwMode="auto">
            <a:xfrm>
              <a:off x="488457" y="1580744"/>
              <a:ext cx="6844013" cy="5248323"/>
              <a:chOff x="1843455" y="1519241"/>
              <a:chExt cx="5465885" cy="4108447"/>
            </a:xfrm>
          </p:grpSpPr>
          <p:pic>
            <p:nvPicPr>
              <p:cNvPr id="22" name="Picture 2" descr="combi4-12A.gif"/>
              <p:cNvPicPr>
                <a:picLocks noChangeAspect="1"/>
              </p:cNvPicPr>
              <p:nvPr/>
            </p:nvPicPr>
            <p:blipFill>
              <a:blip r:embed="rId2"/>
              <a:srcRect l="2116" t="18748" r="1947" b="13521"/>
              <a:stretch>
                <a:fillRect/>
              </a:stretch>
            </p:blipFill>
            <p:spPr bwMode="auto">
              <a:xfrm>
                <a:off x="1843455" y="1544638"/>
                <a:ext cx="5465885" cy="4083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2553427" y="3999527"/>
                <a:ext cx="1913442" cy="431823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prstTxWarp prst="textNoShape">
                  <a:avLst/>
                </a:prstTxWarp>
                <a:noAutofit/>
              </a:bodyPr>
              <a:lstStyle/>
              <a:p>
                <a:pPr algn="l" defTabSz="1111188" eaLnBrk="0">
                  <a:lnSpc>
                    <a:spcPct val="80000"/>
                  </a:lnSpc>
                </a:pP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2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Times New Roman" pitchFamily="-107" charset="0"/>
                  </a:rPr>
                  <a:t>nd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turn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of 1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Times New Roman" pitchFamily="-107" charset="0"/>
                  </a:rPr>
                  <a:t>st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  pulse and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/>
                </a:r>
                <a:b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</a:b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1</a:t>
                </a:r>
                <a:r>
                  <a:rPr lang="en-US" sz="1600" baseline="300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st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 turn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of 2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Times New Roman" pitchFamily="-107" charset="0"/>
                  </a:rPr>
                  <a:t>nd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pulse</a:t>
                </a:r>
                <a:endParaRPr lang="en-US" sz="1600" dirty="0">
                  <a:solidFill>
                    <a:srgbClr val="000000"/>
                  </a:solidFill>
                  <a:latin typeface="Times New Roman" pitchFamily="-107" charset="0"/>
                </a:endParaRPr>
              </a:p>
            </p:txBody>
          </p:sp>
          <p:sp>
            <p:nvSpPr>
              <p:cNvPr id="24" name="Text Box 18"/>
              <p:cNvSpPr txBox="1">
                <a:spLocks noChangeArrowheads="1"/>
              </p:cNvSpPr>
              <p:nvPr/>
            </p:nvSpPr>
            <p:spPr bwMode="auto">
              <a:xfrm>
                <a:off x="2292068" y="3197098"/>
                <a:ext cx="1453119" cy="28681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prstTxWarp prst="textNoShape">
                  <a:avLst/>
                </a:prstTxWarp>
                <a:normAutofit/>
              </a:bodyPr>
              <a:lstStyle/>
              <a:p>
                <a:pPr defTabSz="1111188" eaLnBrk="0">
                  <a:lnSpc>
                    <a:spcPct val="80000"/>
                  </a:lnSpc>
                </a:pP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1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Times New Roman" pitchFamily="-107" charset="0"/>
                  </a:rPr>
                  <a:t>st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turn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of 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1</a:t>
                </a:r>
                <a:r>
                  <a:rPr lang="en-US" sz="1600" baseline="300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st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pulse</a:t>
                </a:r>
              </a:p>
            </p:txBody>
          </p:sp>
          <p:sp>
            <p:nvSpPr>
              <p:cNvPr id="27" name="Text Box 18"/>
              <p:cNvSpPr txBox="1">
                <a:spLocks noChangeArrowheads="1"/>
              </p:cNvSpPr>
              <p:nvPr/>
            </p:nvSpPr>
            <p:spPr bwMode="auto">
              <a:xfrm>
                <a:off x="3530632" y="4583133"/>
                <a:ext cx="1560396" cy="66909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prstTxWarp prst="textNoShape">
                  <a:avLst/>
                </a:prstTxWarp>
                <a:normAutofit/>
              </a:bodyPr>
              <a:lstStyle/>
              <a:p>
                <a:pPr algn="l" defTabSz="1111188" eaLnBrk="0">
                  <a:lnSpc>
                    <a:spcPct val="80000"/>
                  </a:lnSpc>
                </a:pP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3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Times New Roman" pitchFamily="-107" charset="0"/>
                  </a:rPr>
                  <a:t>rd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 turn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of 1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Times New Roman" pitchFamily="-107" charset="0"/>
                  </a:rPr>
                  <a:t>st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 pulse,</a:t>
                </a:r>
                <a:b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</a:b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2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Times New Roman" pitchFamily="-107" charset="0"/>
                  </a:rPr>
                  <a:t>nd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turn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of 2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Times New Roman" pitchFamily="-107" charset="0"/>
                  </a:rPr>
                  <a:t>nd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pulse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,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/>
                </a:r>
                <a:b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</a:b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1</a:t>
                </a:r>
                <a:r>
                  <a:rPr lang="en-US" sz="1600" baseline="300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st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 turn </a:t>
                </a: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of 3</a:t>
                </a:r>
                <a:r>
                  <a:rPr lang="en-US" sz="1600" baseline="30000" dirty="0">
                    <a:solidFill>
                      <a:srgbClr val="000000"/>
                    </a:solidFill>
                    <a:latin typeface="Times New Roman" pitchFamily="-107" charset="0"/>
                  </a:rPr>
                  <a:t>rd</a:t>
                </a:r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-107" charset="0"/>
                  </a:rPr>
                  <a:t> pulse</a:t>
                </a:r>
                <a:endParaRPr lang="en-US" sz="1600" dirty="0">
                  <a:solidFill>
                    <a:srgbClr val="000000"/>
                  </a:solidFill>
                  <a:latin typeface="Times New Roman" pitchFamily="-107" charset="0"/>
                </a:endParaRPr>
              </a:p>
            </p:txBody>
          </p:sp>
          <p:sp>
            <p:nvSpPr>
              <p:cNvPr id="28" name="Text Box 18"/>
              <p:cNvSpPr txBox="1">
                <a:spLocks noChangeArrowheads="1"/>
              </p:cNvSpPr>
              <p:nvPr/>
            </p:nvSpPr>
            <p:spPr bwMode="auto">
              <a:xfrm>
                <a:off x="5224699" y="3645145"/>
                <a:ext cx="1202418" cy="24022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prstTxWarp prst="textNoShape">
                  <a:avLst/>
                </a:prstTxWarp>
                <a:normAutofit/>
              </a:bodyPr>
              <a:lstStyle/>
              <a:p>
                <a:pPr defTabSz="1111188" eaLnBrk="0">
                  <a:lnSpc>
                    <a:spcPct val="80000"/>
                  </a:lnSpc>
                </a:pP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All 4 pulses</a:t>
                </a:r>
              </a:p>
            </p:txBody>
          </p:sp>
          <p:cxnSp>
            <p:nvCxnSpPr>
              <p:cNvPr id="29" name="Straight Arrow Connector 8"/>
              <p:cNvCxnSpPr>
                <a:cxnSpLocks noChangeShapeType="1"/>
              </p:cNvCxnSpPr>
              <p:nvPr/>
            </p:nvCxnSpPr>
            <p:spPr bwMode="auto">
              <a:xfrm flipV="1">
                <a:off x="3959743" y="3649261"/>
                <a:ext cx="454203" cy="35080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30" name="Straight Arrow Connector 8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2558014" y="2690387"/>
                <a:ext cx="566737" cy="38979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31" name="Straight Arrow Connector 8"/>
              <p:cNvCxnSpPr>
                <a:cxnSpLocks noChangeShapeType="1"/>
              </p:cNvCxnSpPr>
              <p:nvPr/>
            </p:nvCxnSpPr>
            <p:spPr bwMode="auto">
              <a:xfrm flipV="1">
                <a:off x="5032513" y="4561839"/>
                <a:ext cx="449497" cy="29849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32" name="Straight Arrow Connector 8"/>
              <p:cNvCxnSpPr>
                <a:cxnSpLocks noChangeShapeType="1"/>
              </p:cNvCxnSpPr>
              <p:nvPr/>
            </p:nvCxnSpPr>
            <p:spPr bwMode="auto">
              <a:xfrm rot="16200000" flipH="1">
                <a:off x="5600722" y="4379786"/>
                <a:ext cx="1213930" cy="26332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33" name="Line 8"/>
              <p:cNvSpPr>
                <a:spLocks noChangeShapeType="1"/>
              </p:cNvSpPr>
              <p:nvPr/>
            </p:nvSpPr>
            <p:spPr bwMode="auto">
              <a:xfrm flipH="1">
                <a:off x="2906891" y="1535554"/>
                <a:ext cx="14740" cy="1305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rmAutofit fontScale="25000" lnSpcReduction="20000"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</a:endParaRPr>
              </a:p>
            </p:txBody>
          </p:sp>
          <p:sp>
            <p:nvSpPr>
              <p:cNvPr id="34" name="Line 9"/>
              <p:cNvSpPr>
                <a:spLocks noChangeShapeType="1"/>
              </p:cNvSpPr>
              <p:nvPr/>
            </p:nvSpPr>
            <p:spPr bwMode="auto">
              <a:xfrm flipV="1">
                <a:off x="3968220" y="1519241"/>
                <a:ext cx="0" cy="18060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rmAutofit fontScale="25000" lnSpcReduction="20000"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</a:endParaRPr>
              </a:p>
            </p:txBody>
          </p:sp>
          <p:sp>
            <p:nvSpPr>
              <p:cNvPr id="35" name="Line 10"/>
              <p:cNvSpPr>
                <a:spLocks noChangeShapeType="1"/>
              </p:cNvSpPr>
              <p:nvPr/>
            </p:nvSpPr>
            <p:spPr bwMode="auto">
              <a:xfrm>
                <a:off x="2921631" y="2204366"/>
                <a:ext cx="10318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normAutofit fontScale="25000" lnSpcReduction="20000"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</a:endParaRPr>
              </a:p>
            </p:txBody>
          </p:sp>
          <p:sp>
            <p:nvSpPr>
              <p:cNvPr id="36" name="Text Box 11"/>
              <p:cNvSpPr txBox="1">
                <a:spLocks noChangeArrowheads="1"/>
              </p:cNvSpPr>
              <p:nvPr/>
            </p:nvSpPr>
            <p:spPr bwMode="auto">
              <a:xfrm>
                <a:off x="3168011" y="1810536"/>
                <a:ext cx="600156" cy="2819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95785" tIns="47892" rIns="95785" bIns="47892">
                <a:prstTxWarp prst="textNoShape">
                  <a:avLst/>
                </a:prstTxWarp>
                <a:normAutofit/>
              </a:bodyPr>
              <a:lstStyle/>
              <a:p>
                <a:pPr defTabSz="1055191" eaLnBrk="0">
                  <a:lnSpc>
                    <a:spcPct val="80000"/>
                  </a:lnSpc>
                </a:pPr>
                <a:r>
                  <a:rPr lang="en-US" sz="1600" dirty="0">
                    <a:solidFill>
                      <a:srgbClr val="000000"/>
                    </a:solidFill>
                    <a:latin typeface="Times New Roman" pitchFamily="-107" charset="0"/>
                  </a:rPr>
                  <a:t>280 ns</a:t>
                </a:r>
              </a:p>
            </p:txBody>
          </p:sp>
          <p:sp>
            <p:nvSpPr>
              <p:cNvPr id="37" name="Line 12"/>
              <p:cNvSpPr>
                <a:spLocks noChangeShapeType="1"/>
              </p:cNvSpPr>
              <p:nvPr/>
            </p:nvSpPr>
            <p:spPr bwMode="auto">
              <a:xfrm flipV="1">
                <a:off x="5016914" y="1549536"/>
                <a:ext cx="0" cy="2791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rmAutofit fontScale="25000" lnSpcReduction="20000"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</a:endParaRPr>
              </a:p>
            </p:txBody>
          </p:sp>
          <p:sp>
            <p:nvSpPr>
              <p:cNvPr id="38" name="Line 13"/>
              <p:cNvSpPr>
                <a:spLocks noChangeShapeType="1"/>
              </p:cNvSpPr>
              <p:nvPr/>
            </p:nvSpPr>
            <p:spPr bwMode="auto">
              <a:xfrm>
                <a:off x="3953478" y="2218348"/>
                <a:ext cx="10634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normAutofit fontScale="25000" lnSpcReduction="20000"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</a:endParaRPr>
              </a:p>
            </p:txBody>
          </p:sp>
        </p:grpSp>
        <p:sp>
          <p:nvSpPr>
            <p:cNvPr id="44" name="Text Box 11"/>
            <p:cNvSpPr txBox="1">
              <a:spLocks noChangeArrowheads="1"/>
            </p:cNvSpPr>
            <p:nvPr/>
          </p:nvSpPr>
          <p:spPr bwMode="auto">
            <a:xfrm>
              <a:off x="3435036" y="1946522"/>
              <a:ext cx="751475" cy="3602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normAutofit/>
            </a:bodyPr>
            <a:lstStyle/>
            <a:p>
              <a:pPr defTabSz="1055191" eaLnBrk="0">
                <a:lnSpc>
                  <a:spcPct val="80000"/>
                </a:lnSpc>
              </a:pPr>
              <a:r>
                <a:rPr lang="en-US" sz="1600" dirty="0">
                  <a:solidFill>
                    <a:srgbClr val="000000"/>
                  </a:solidFill>
                  <a:latin typeface="Times New Roman" pitchFamily="-107" charset="0"/>
                </a:rPr>
                <a:t>280 ns</a:t>
              </a: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4495790" y="2701172"/>
              <a:ext cx="1851025" cy="87891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kern="0" dirty="0">
                  <a:solidFill>
                    <a:sysClr val="windowText" lastClr="000000"/>
                  </a:solidFill>
                </a:rPr>
                <a:t>Beam current</a:t>
              </a:r>
            </a:p>
            <a:p>
              <a:pPr algn="ctr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kern="0" dirty="0">
                  <a:solidFill>
                    <a:srgbClr val="FF0000"/>
                  </a:solidFill>
                </a:rPr>
                <a:t>in</a:t>
              </a:r>
            </a:p>
            <a:p>
              <a:pPr algn="ctr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kern="0" dirty="0">
                  <a:solidFill>
                    <a:sysClr val="windowText" lastClr="000000"/>
                  </a:solidFill>
                </a:rPr>
                <a:t>Combiner Ring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9" descr="PETS_general"/>
          <p:cNvPicPr>
            <a:picLocks noChangeAspect="1" noChangeArrowheads="1"/>
          </p:cNvPicPr>
          <p:nvPr/>
        </p:nvPicPr>
        <p:blipFill>
          <a:blip r:embed="rId3"/>
          <a:srcRect l="8302" r="3786"/>
          <a:stretch>
            <a:fillRect/>
          </a:stretch>
        </p:blipFill>
        <p:spPr bwMode="auto">
          <a:xfrm>
            <a:off x="2330450" y="3008313"/>
            <a:ext cx="192405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Power extraction structure PETS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74725"/>
            <a:ext cx="4875212" cy="6059488"/>
          </a:xfrm>
        </p:spPr>
        <p:txBody>
          <a:bodyPr/>
          <a:lstStyle/>
          <a:p>
            <a:pPr eaLnBrk="1"/>
            <a:r>
              <a:rPr lang="en-US" sz="2400" smtClean="0"/>
              <a:t>must extract efficiently several 100</a:t>
            </a:r>
            <a:r>
              <a:rPr lang="en-US" sz="2400" smtClean="0">
                <a:cs typeface="Times New Roman" pitchFamily="18" charset="0"/>
              </a:rPr>
              <a:t> </a:t>
            </a:r>
            <a:r>
              <a:rPr lang="en-US" sz="2400" smtClean="0"/>
              <a:t>MW power from high current drive beam</a:t>
            </a:r>
          </a:p>
          <a:p>
            <a:pPr eaLnBrk="1"/>
            <a:r>
              <a:rPr lang="en-US" sz="2400" smtClean="0">
                <a:solidFill>
                  <a:schemeClr val="tx1"/>
                </a:solidFill>
              </a:rPr>
              <a:t>periodically corrugated structure with low impedance (big a/</a:t>
            </a:r>
            <a:r>
              <a:rPr lang="el-GR" sz="2400" smtClean="0">
                <a:solidFill>
                  <a:schemeClr val="tx1"/>
                </a:solidFill>
              </a:rPr>
              <a:t>λ</a:t>
            </a:r>
            <a:r>
              <a:rPr lang="en-US" sz="2400" smtClean="0">
                <a:solidFill>
                  <a:schemeClr val="tx1"/>
                </a:solidFill>
              </a:rPr>
              <a:t>)</a:t>
            </a:r>
          </a:p>
          <a:p>
            <a:pPr eaLnBrk="1"/>
            <a:r>
              <a:rPr lang="en-US" sz="2400" smtClean="0">
                <a:solidFill>
                  <a:schemeClr val="tx1"/>
                </a:solidFill>
              </a:rPr>
              <a:t>ON/OFF</a:t>
            </a:r>
            <a:br>
              <a:rPr lang="en-US" sz="2400" smtClean="0">
                <a:solidFill>
                  <a:schemeClr val="tx1"/>
                </a:solidFill>
              </a:rPr>
            </a:br>
            <a:r>
              <a:rPr lang="en-US" sz="2400" smtClean="0">
                <a:solidFill>
                  <a:schemeClr val="tx1"/>
                </a:solidFill>
              </a:rPr>
              <a:t>mechanism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030788" y="877888"/>
            <a:ext cx="5046662" cy="6343650"/>
            <a:chOff x="2985" y="536"/>
            <a:chExt cx="2670" cy="3629"/>
          </a:xfrm>
        </p:grpSpPr>
        <p:sp>
          <p:nvSpPr>
            <p:cNvPr id="3082" name="Rectangle 14"/>
            <p:cNvSpPr>
              <a:spLocks noChangeArrowheads="1"/>
            </p:cNvSpPr>
            <p:nvPr/>
          </p:nvSpPr>
          <p:spPr bwMode="auto">
            <a:xfrm>
              <a:off x="2985" y="536"/>
              <a:ext cx="2670" cy="3629"/>
            </a:xfrm>
            <a:prstGeom prst="rect">
              <a:avLst/>
            </a:prstGeom>
            <a:solidFill>
              <a:schemeClr val="bg1"/>
            </a:solidFill>
            <a:ln w="0" algn="ctr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3083" name="Group 15"/>
            <p:cNvGrpSpPr>
              <a:grpSpLocks/>
            </p:cNvGrpSpPr>
            <p:nvPr/>
          </p:nvGrpSpPr>
          <p:grpSpPr bwMode="auto">
            <a:xfrm>
              <a:off x="3019" y="582"/>
              <a:ext cx="2609" cy="1656"/>
              <a:chOff x="3453" y="791"/>
              <a:chExt cx="2609" cy="1656"/>
            </a:xfrm>
          </p:grpSpPr>
          <p:pic>
            <p:nvPicPr>
              <p:cNvPr id="3090" name="Picture 16" descr="PETS V05 - 01"/>
              <p:cNvPicPr>
                <a:picLocks noChangeAspect="1" noChangeArrowheads="1"/>
              </p:cNvPicPr>
              <p:nvPr/>
            </p:nvPicPr>
            <p:blipFill>
              <a:blip r:embed="rId4"/>
              <a:srcRect r="5357"/>
              <a:stretch>
                <a:fillRect/>
              </a:stretch>
            </p:blipFill>
            <p:spPr bwMode="auto">
              <a:xfrm>
                <a:off x="3453" y="980"/>
                <a:ext cx="1418" cy="1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091" name="Group 17"/>
              <p:cNvGrpSpPr>
                <a:grpSpLocks/>
              </p:cNvGrpSpPr>
              <p:nvPr/>
            </p:nvGrpSpPr>
            <p:grpSpPr bwMode="auto">
              <a:xfrm>
                <a:off x="4921" y="798"/>
                <a:ext cx="1141" cy="1649"/>
                <a:chOff x="4823" y="738"/>
                <a:chExt cx="1141" cy="1649"/>
              </a:xfrm>
            </p:grpSpPr>
            <p:pic>
              <p:nvPicPr>
                <p:cNvPr id="3095" name="Picture 18" descr="ON_OFF_2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 r="44913"/>
                <a:stretch>
                  <a:fillRect/>
                </a:stretch>
              </p:blipFill>
              <p:spPr bwMode="auto">
                <a:xfrm>
                  <a:off x="4926" y="783"/>
                  <a:ext cx="858" cy="8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96" name="Picture 19" descr="ON_OFF_2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 l="56682" t="11644" b="13573"/>
                <a:stretch>
                  <a:fillRect/>
                </a:stretch>
              </p:blipFill>
              <p:spPr bwMode="auto">
                <a:xfrm>
                  <a:off x="5011" y="1642"/>
                  <a:ext cx="756" cy="7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097" name="Rectangle 20"/>
                <p:cNvSpPr>
                  <a:spLocks noChangeArrowheads="1"/>
                </p:cNvSpPr>
                <p:nvPr/>
              </p:nvSpPr>
              <p:spPr bwMode="auto">
                <a:xfrm>
                  <a:off x="4881" y="803"/>
                  <a:ext cx="247" cy="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400">
                      <a:solidFill>
                        <a:srgbClr val="000000"/>
                      </a:solidFill>
                      <a:latin typeface="Comic Sans MS" pitchFamily="66" charset="0"/>
                    </a:rPr>
                    <a:t>ON</a:t>
                  </a:r>
                </a:p>
              </p:txBody>
            </p:sp>
            <p:sp>
              <p:nvSpPr>
                <p:cNvPr id="3098" name="Rectangle 21"/>
                <p:cNvSpPr>
                  <a:spLocks noChangeArrowheads="1"/>
                </p:cNvSpPr>
                <p:nvPr/>
              </p:nvSpPr>
              <p:spPr bwMode="auto">
                <a:xfrm>
                  <a:off x="4823" y="1556"/>
                  <a:ext cx="286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400">
                      <a:solidFill>
                        <a:srgbClr val="000000"/>
                      </a:solidFill>
                      <a:latin typeface="Comic Sans MS" pitchFamily="66" charset="0"/>
                    </a:rPr>
                    <a:t>OFF</a:t>
                  </a:r>
                </a:p>
              </p:txBody>
            </p:sp>
            <p:sp>
              <p:nvSpPr>
                <p:cNvPr id="3099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5382" y="850"/>
                  <a:ext cx="182" cy="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100" name="Line 23"/>
                <p:cNvSpPr>
                  <a:spLocks noChangeShapeType="1"/>
                </p:cNvSpPr>
                <p:nvPr/>
              </p:nvSpPr>
              <p:spPr bwMode="auto">
                <a:xfrm>
                  <a:off x="5702" y="1004"/>
                  <a:ext cx="1" cy="1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101" name="Rectangle 24"/>
                <p:cNvSpPr>
                  <a:spLocks noChangeArrowheads="1"/>
                </p:cNvSpPr>
                <p:nvPr/>
              </p:nvSpPr>
              <p:spPr bwMode="auto">
                <a:xfrm>
                  <a:off x="5518" y="738"/>
                  <a:ext cx="446" cy="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omic Sans MS" pitchFamily="66" charset="0"/>
                    </a:rPr>
                    <a:t>Detuning</a:t>
                  </a:r>
                </a:p>
                <a:p>
                  <a:pPr algn="l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omic Sans MS" pitchFamily="66" charset="0"/>
                    </a:rPr>
                    <a:t> wedges</a:t>
                  </a:r>
                </a:p>
              </p:txBody>
            </p:sp>
          </p:grpSp>
          <p:sp>
            <p:nvSpPr>
              <p:cNvPr id="3092" name="Rectangle 25"/>
              <p:cNvSpPr>
                <a:spLocks noChangeArrowheads="1"/>
              </p:cNvSpPr>
              <p:nvPr/>
            </p:nvSpPr>
            <p:spPr bwMode="auto">
              <a:xfrm>
                <a:off x="3780" y="791"/>
                <a:ext cx="869" cy="227"/>
              </a:xfrm>
              <a:prstGeom prst="rect">
                <a:avLst/>
              </a:prstGeom>
              <a:noFill/>
              <a:ln w="0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609600" indent="-60960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omic Sans MS" pitchFamily="66" charset="0"/>
                  </a:rPr>
                  <a:t>Fast (15 ms)</a:t>
                </a:r>
              </a:p>
              <a:p>
                <a:pPr marL="609600" indent="-60960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000">
                    <a:solidFill>
                      <a:srgbClr val="000000"/>
                    </a:solidFill>
                    <a:latin typeface="Comic Sans MS" pitchFamily="66" charset="0"/>
                  </a:rPr>
                  <a:t>linear movers</a:t>
                </a:r>
              </a:p>
            </p:txBody>
          </p:sp>
          <p:sp>
            <p:nvSpPr>
              <p:cNvPr id="3093" name="Line 26"/>
              <p:cNvSpPr>
                <a:spLocks noChangeShapeType="1"/>
              </p:cNvSpPr>
              <p:nvPr/>
            </p:nvSpPr>
            <p:spPr bwMode="auto">
              <a:xfrm flipH="1">
                <a:off x="3820" y="992"/>
                <a:ext cx="114" cy="10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094" name="Line 27"/>
              <p:cNvSpPr>
                <a:spLocks noChangeShapeType="1"/>
              </p:cNvSpPr>
              <p:nvPr/>
            </p:nvSpPr>
            <p:spPr bwMode="auto">
              <a:xfrm>
                <a:off x="4457" y="1038"/>
                <a:ext cx="128" cy="10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aphicFrame>
          <p:nvGraphicFramePr>
            <p:cNvPr id="3074" name="Object 28"/>
            <p:cNvGraphicFramePr>
              <a:graphicFrameLocks noChangeAspect="1"/>
            </p:cNvGraphicFramePr>
            <p:nvPr/>
          </p:nvGraphicFramePr>
          <p:xfrm>
            <a:off x="3248" y="2799"/>
            <a:ext cx="2166" cy="1296"/>
          </p:xfrm>
          <a:graphic>
            <a:graphicData uri="http://schemas.openxmlformats.org/presentationml/2006/ole">
              <p:oleObj spid="_x0000_s3074" name="Mathcad" r:id="rId6" imgW="4276800" imgH="2438280" progId="">
                <p:embed/>
              </p:oleObj>
            </a:graphicData>
          </a:graphic>
        </p:graphicFrame>
        <p:sp>
          <p:nvSpPr>
            <p:cNvPr id="3084" name="Rectangle 29"/>
            <p:cNvSpPr>
              <a:spLocks noChangeArrowheads="1"/>
            </p:cNvSpPr>
            <p:nvPr/>
          </p:nvSpPr>
          <p:spPr bwMode="auto">
            <a:xfrm>
              <a:off x="3770" y="2638"/>
              <a:ext cx="1189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chemeClr val="tx1"/>
                  </a:solidFill>
                  <a:latin typeface="Comic Sans MS" pitchFamily="66" charset="0"/>
                </a:rPr>
                <a:t>Reconstructed from GDFIDL data </a:t>
              </a:r>
            </a:p>
            <a:p>
              <a:pPr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chemeClr val="tx1"/>
                  </a:solidFill>
                  <a:latin typeface="Comic Sans MS" pitchFamily="66" charset="0"/>
                </a:rPr>
                <a:t>PETS output pulse envelopes </a:t>
              </a:r>
            </a:p>
          </p:txBody>
        </p:sp>
        <p:sp>
          <p:nvSpPr>
            <p:cNvPr id="3085" name="Rectangle 30"/>
            <p:cNvSpPr>
              <a:spLocks noChangeArrowheads="1"/>
            </p:cNvSpPr>
            <p:nvPr/>
          </p:nvSpPr>
          <p:spPr bwMode="auto">
            <a:xfrm>
              <a:off x="4175" y="4017"/>
              <a:ext cx="357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chemeClr val="tx1"/>
                  </a:solidFill>
                  <a:latin typeface="Comic Sans MS" pitchFamily="66" charset="0"/>
                </a:rPr>
                <a:t>Time, ns</a:t>
              </a:r>
            </a:p>
          </p:txBody>
        </p:sp>
        <p:sp>
          <p:nvSpPr>
            <p:cNvPr id="3086" name="Rectangle 31"/>
            <p:cNvSpPr>
              <a:spLocks noChangeArrowheads="1"/>
            </p:cNvSpPr>
            <p:nvPr/>
          </p:nvSpPr>
          <p:spPr bwMode="auto">
            <a:xfrm rot="-5400000">
              <a:off x="2918" y="3426"/>
              <a:ext cx="53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chemeClr val="tx1"/>
                  </a:solidFill>
                  <a:latin typeface="Comic Sans MS" pitchFamily="66" charset="0"/>
                </a:rPr>
                <a:t>Power, norm.</a:t>
              </a:r>
            </a:p>
          </p:txBody>
        </p:sp>
        <p:sp>
          <p:nvSpPr>
            <p:cNvPr id="3087" name="Rectangle 32"/>
            <p:cNvSpPr>
              <a:spLocks noChangeArrowheads="1"/>
            </p:cNvSpPr>
            <p:nvPr/>
          </p:nvSpPr>
          <p:spPr bwMode="auto">
            <a:xfrm>
              <a:off x="4319" y="3777"/>
              <a:ext cx="233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FF"/>
                  </a:solidFill>
                  <a:latin typeface="Comic Sans MS" pitchFamily="66" charset="0"/>
                </a:rPr>
                <a:t>OFF</a:t>
              </a:r>
            </a:p>
          </p:txBody>
        </p:sp>
        <p:sp>
          <p:nvSpPr>
            <p:cNvPr id="3088" name="Rectangle 33"/>
            <p:cNvSpPr>
              <a:spLocks noChangeArrowheads="1"/>
            </p:cNvSpPr>
            <p:nvPr/>
          </p:nvSpPr>
          <p:spPr bwMode="auto">
            <a:xfrm>
              <a:off x="4175" y="2913"/>
              <a:ext cx="205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FF3300"/>
                  </a:solidFill>
                  <a:latin typeface="Comic Sans MS" pitchFamily="66" charset="0"/>
                </a:rPr>
                <a:t>ON</a:t>
              </a:r>
            </a:p>
          </p:txBody>
        </p:sp>
        <p:sp>
          <p:nvSpPr>
            <p:cNvPr id="3089" name="Rectangle 34"/>
            <p:cNvSpPr>
              <a:spLocks noChangeArrowheads="1"/>
            </p:cNvSpPr>
            <p:nvPr/>
          </p:nvSpPr>
          <p:spPr bwMode="auto">
            <a:xfrm>
              <a:off x="3463" y="2320"/>
              <a:ext cx="1750" cy="175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609600" indent="-609600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b="1">
                  <a:solidFill>
                    <a:srgbClr val="00187E"/>
                  </a:solidFill>
                </a:rPr>
                <a:t>PETS ON/OFF mechanism</a:t>
              </a:r>
            </a:p>
          </p:txBody>
        </p:sp>
      </p:grpSp>
      <p:pic>
        <p:nvPicPr>
          <p:cNvPr id="3079" name="Picture 3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36875" y="5138738"/>
            <a:ext cx="2149475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37"/>
          <p:cNvPicPr>
            <a:picLocks noChangeAspect="1" noChangeArrowheads="1"/>
          </p:cNvPicPr>
          <p:nvPr/>
        </p:nvPicPr>
        <p:blipFill>
          <a:blip r:embed="rId8"/>
          <a:srcRect l="18706" t="7597" r="23532" b="15154"/>
          <a:stretch>
            <a:fillRect/>
          </a:stretch>
        </p:blipFill>
        <p:spPr bwMode="auto">
          <a:xfrm>
            <a:off x="176213" y="4635500"/>
            <a:ext cx="2109787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Rectangle 38"/>
          <p:cNvSpPr>
            <a:spLocks noChangeArrowheads="1"/>
          </p:cNvSpPr>
          <p:nvPr/>
        </p:nvSpPr>
        <p:spPr bwMode="auto">
          <a:xfrm>
            <a:off x="2925763" y="5081588"/>
            <a:ext cx="1100137" cy="51752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 b="1">
                <a:solidFill>
                  <a:schemeClr val="bg1"/>
                </a:solidFill>
              </a:rPr>
              <a:t>Beam eye</a:t>
            </a:r>
          </a:p>
          <a:p>
            <a:pPr marL="609600" indent="-60960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400" b="1">
                <a:solidFill>
                  <a:schemeClr val="bg1"/>
                </a:solidFill>
              </a:rPr>
              <a:t>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Field development in a PETS</a:t>
            </a:r>
          </a:p>
        </p:txBody>
      </p:sp>
      <p:pic>
        <p:nvPicPr>
          <p:cNvPr id="93187" name="Picture 3" descr="W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557" y="1848697"/>
            <a:ext cx="9612337" cy="344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68472" y="2417662"/>
            <a:ext cx="9097160" cy="4938611"/>
          </a:xfrm>
        </p:spPr>
      </p:pic>
      <p:sp>
        <p:nvSpPr>
          <p:cNvPr id="93189" name="Content Placeholder 4"/>
          <p:cNvSpPr txBox="1">
            <a:spLocks/>
          </p:cNvSpPr>
          <p:nvPr/>
        </p:nvSpPr>
        <p:spPr bwMode="auto">
          <a:xfrm>
            <a:off x="159883" y="899839"/>
            <a:ext cx="9772219" cy="94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0955" indent="-322381" algn="l" defTabSz="457681" eaLnBrk="0">
              <a:spcAft>
                <a:spcPts val="1420"/>
              </a:spcAft>
              <a:buSzPct val="64000"/>
              <a:buBlip>
                <a:blip r:embed="rId4"/>
              </a:buBlip>
            </a:pPr>
            <a:r>
              <a:rPr lang="en-US" dirty="0">
                <a:solidFill>
                  <a:srgbClr val="000000"/>
                </a:solidFill>
              </a:rPr>
              <a:t>The induced fields travel along the PETS structure and build up resonantly </a:t>
            </a:r>
            <a:r>
              <a:rPr lang="en-US" sz="1900" dirty="0">
                <a:solidFill>
                  <a:srgbClr val="000000"/>
                </a:solidFill>
              </a:rPr>
              <a:t>(here only dipole fields in animation)</a:t>
            </a:r>
          </a:p>
        </p:txBody>
      </p:sp>
      <p:sp>
        <p:nvSpPr>
          <p:cNvPr id="93190" name="Rectangle 32"/>
          <p:cNvSpPr>
            <a:spLocks noChangeArrowheads="1"/>
          </p:cNvSpPr>
          <p:nvPr/>
        </p:nvSpPr>
        <p:spPr bwMode="auto">
          <a:xfrm>
            <a:off x="8675651" y="6596486"/>
            <a:ext cx="1374341" cy="639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>
            <a:prstTxWarp prst="textNoShape">
              <a:avLst/>
            </a:prstTxWarp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omic Sans MS" charset="0"/>
              </a:rPr>
              <a:t>Courtesy of SLAC</a:t>
            </a:r>
          </a:p>
          <a:p>
            <a:r>
              <a:rPr lang="en-US" sz="1100" dirty="0">
                <a:solidFill>
                  <a:srgbClr val="000000"/>
                </a:solidFill>
                <a:latin typeface="Comic Sans MS" charset="0"/>
              </a:rPr>
              <a:t>and </a:t>
            </a:r>
            <a:r>
              <a:rPr lang="en-US" sz="1100" dirty="0" err="1">
                <a:solidFill>
                  <a:srgbClr val="000000"/>
                </a:solidFill>
                <a:latin typeface="Comic Sans MS" charset="0"/>
              </a:rPr>
              <a:t>I.Syratchev</a:t>
            </a:r>
            <a:endParaRPr lang="en-US" sz="1100" dirty="0">
              <a:solidFill>
                <a:srgbClr val="000000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 smtClean="0"/>
              <a:t>Linac: transverse wakefields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1344613" y="1216025"/>
            <a:ext cx="6324600" cy="2362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6563" y="931863"/>
            <a:ext cx="5737225" cy="17510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634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0338" y="3117850"/>
            <a:ext cx="9772650" cy="4000500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600" smtClean="0"/>
              <a:t>Bunches </a:t>
            </a:r>
            <a:r>
              <a:rPr lang="en-US" sz="2600" smtClean="0">
                <a:solidFill>
                  <a:srgbClr val="FF0000"/>
                </a:solidFill>
              </a:rPr>
              <a:t>induce field</a:t>
            </a:r>
            <a:r>
              <a:rPr lang="en-US" sz="2600" smtClean="0"/>
              <a:t> in the cavities which </a:t>
            </a:r>
            <a:r>
              <a:rPr lang="en-US" sz="2600" smtClean="0">
                <a:solidFill>
                  <a:srgbClr val="FF0000"/>
                </a:solidFill>
              </a:rPr>
              <a:t>perturbs later bunches</a:t>
            </a:r>
            <a:endParaRPr lang="en-US" sz="2600" smtClean="0"/>
          </a:p>
          <a:p>
            <a:pPr eaLnBrk="1">
              <a:lnSpc>
                <a:spcPct val="83000"/>
              </a:lnSpc>
            </a:pPr>
            <a:r>
              <a:rPr lang="en-US" sz="2600" smtClean="0"/>
              <a:t>Fields can build up resonantly</a:t>
            </a:r>
          </a:p>
          <a:p>
            <a:pPr eaLnBrk="1">
              <a:lnSpc>
                <a:spcPct val="83000"/>
              </a:lnSpc>
            </a:pPr>
            <a:r>
              <a:rPr lang="en-US" sz="2600" smtClean="0"/>
              <a:t>Bunches passing off-centre excite transverse higher order modes (HOM)</a:t>
            </a:r>
          </a:p>
          <a:p>
            <a:pPr eaLnBrk="1">
              <a:lnSpc>
                <a:spcPct val="83000"/>
              </a:lnSpc>
            </a:pPr>
            <a:r>
              <a:rPr lang="en-US" sz="2600" smtClean="0"/>
              <a:t>Later bunches are kicked transversely</a:t>
            </a:r>
          </a:p>
          <a:p>
            <a:pPr eaLnBrk="1">
              <a:lnSpc>
                <a:spcPct val="83000"/>
              </a:lnSpc>
            </a:pPr>
            <a:r>
              <a:rPr lang="en-US" sz="2600" smtClean="0">
                <a:sym typeface="Symbol" pitchFamily="18" charset="2"/>
              </a:rPr>
              <a:t> </a:t>
            </a:r>
            <a:r>
              <a:rPr lang="en-GB" sz="2600" smtClean="0">
                <a:solidFill>
                  <a:schemeClr val="tx1"/>
                </a:solidFill>
                <a:sym typeface="Symbol" pitchFamily="18" charset="2"/>
              </a:rPr>
              <a:t>multi- and single-bunch beam break-up (MBBU, SBBU)</a:t>
            </a:r>
          </a:p>
          <a:p>
            <a:pPr eaLnBrk="1">
              <a:lnSpc>
                <a:spcPct val="83000"/>
              </a:lnSpc>
              <a:buFont typeface="StarSymbol" charset="0"/>
              <a:buNone/>
            </a:pPr>
            <a:r>
              <a:rPr lang="en-GB" sz="2600" smtClean="0">
                <a:solidFill>
                  <a:srgbClr val="FF0000"/>
                </a:solidFill>
                <a:sym typeface="Symbol" pitchFamily="18" charset="2"/>
              </a:rPr>
              <a:t>								Emittance growth!!!</a:t>
            </a:r>
          </a:p>
          <a:p>
            <a:pPr eaLnBrk="1">
              <a:lnSpc>
                <a:spcPct val="83000"/>
              </a:lnSpc>
            </a:pPr>
            <a:r>
              <a:rPr lang="en-US" sz="2600" smtClean="0">
                <a:solidFill>
                  <a:srgbClr val="FF0000"/>
                </a:solidFill>
              </a:rPr>
              <a:t>Long-range wakefields minimised by </a:t>
            </a:r>
            <a:r>
              <a:rPr lang="en-US" sz="2600" smtClean="0">
                <a:solidFill>
                  <a:schemeClr val="tx1"/>
                </a:solidFill>
              </a:rPr>
              <a:t>structure</a:t>
            </a:r>
            <a:r>
              <a:rPr lang="en-US" sz="2600" smtClean="0">
                <a:solidFill>
                  <a:srgbClr val="FF0000"/>
                </a:solidFill>
              </a:rPr>
              <a:t> design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5273675" y="3948113"/>
            <a:ext cx="4803775" cy="3282950"/>
            <a:chOff x="2967" y="2465"/>
            <a:chExt cx="2793" cy="1855"/>
          </a:xfrm>
        </p:grpSpPr>
        <p:pic>
          <p:nvPicPr>
            <p:cNvPr id="6452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67" y="2465"/>
              <a:ext cx="2793" cy="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21" name="Rectangle 4"/>
            <p:cNvSpPr>
              <a:spLocks noChangeArrowheads="1"/>
            </p:cNvSpPr>
            <p:nvPr/>
          </p:nvSpPr>
          <p:spPr bwMode="auto">
            <a:xfrm>
              <a:off x="4213" y="2641"/>
              <a:ext cx="723" cy="17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b="1">
                  <a:solidFill>
                    <a:srgbClr val="0000FF"/>
                  </a:solidFill>
                  <a:latin typeface="Comic Sans MS" pitchFamily="66" charset="0"/>
                </a:rPr>
                <a:t>Test results</a:t>
              </a:r>
              <a:endParaRPr lang="en-US" sz="1400" b="1" noProof="1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</p:grpSp>
      <p:sp>
        <p:nvSpPr>
          <p:cNvPr id="6451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 smtClean="0"/>
              <a:t>Accelerating structure developments</a:t>
            </a:r>
          </a:p>
        </p:txBody>
      </p:sp>
      <p:sp>
        <p:nvSpPr>
          <p:cNvPr id="6451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60338" y="4095750"/>
            <a:ext cx="5429250" cy="2938463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600" smtClean="0">
                <a:solidFill>
                  <a:schemeClr val="tx1"/>
                </a:solidFill>
              </a:rPr>
              <a:t>Structures built from discs</a:t>
            </a:r>
          </a:p>
          <a:p>
            <a:pPr eaLnBrk="1">
              <a:lnSpc>
                <a:spcPct val="83000"/>
              </a:lnSpc>
            </a:pPr>
            <a:r>
              <a:rPr lang="en-US" sz="2600" smtClean="0">
                <a:solidFill>
                  <a:schemeClr val="tx1"/>
                </a:solidFill>
              </a:rPr>
              <a:t>Each cell </a:t>
            </a:r>
            <a:r>
              <a:rPr lang="en-US" sz="2600" smtClean="0">
                <a:solidFill>
                  <a:srgbClr val="FF0000"/>
                </a:solidFill>
              </a:rPr>
              <a:t>damped</a:t>
            </a:r>
            <a:r>
              <a:rPr lang="en-US" sz="2600" smtClean="0">
                <a:solidFill>
                  <a:schemeClr val="tx1"/>
                </a:solidFill>
              </a:rPr>
              <a:t> by 4 radial WGs</a:t>
            </a:r>
          </a:p>
          <a:p>
            <a:pPr eaLnBrk="1">
              <a:lnSpc>
                <a:spcPct val="83000"/>
              </a:lnSpc>
            </a:pPr>
            <a:r>
              <a:rPr lang="en-US" sz="2600" smtClean="0">
                <a:solidFill>
                  <a:schemeClr val="tx1"/>
                </a:solidFill>
              </a:rPr>
              <a:t>terminated by SiC </a:t>
            </a:r>
            <a:r>
              <a:rPr lang="en-US" sz="2600" smtClean="0">
                <a:solidFill>
                  <a:srgbClr val="FF0000"/>
                </a:solidFill>
              </a:rPr>
              <a:t>RF loads</a:t>
            </a:r>
          </a:p>
          <a:p>
            <a:pPr eaLnBrk="1">
              <a:lnSpc>
                <a:spcPct val="83000"/>
              </a:lnSpc>
            </a:pPr>
            <a:r>
              <a:rPr lang="en-US" sz="2600" smtClean="0">
                <a:solidFill>
                  <a:schemeClr val="tx1"/>
                </a:solidFill>
              </a:rPr>
              <a:t>HOM enter WG </a:t>
            </a:r>
          </a:p>
          <a:p>
            <a:pPr eaLnBrk="1">
              <a:lnSpc>
                <a:spcPct val="83000"/>
              </a:lnSpc>
            </a:pPr>
            <a:r>
              <a:rPr lang="en-US" sz="2600" smtClean="0">
                <a:solidFill>
                  <a:schemeClr val="tx1"/>
                </a:solidFill>
              </a:rPr>
              <a:t>Long-range wakefields</a:t>
            </a:r>
            <a:br>
              <a:rPr lang="en-US" sz="2600" smtClean="0">
                <a:solidFill>
                  <a:schemeClr val="tx1"/>
                </a:solidFill>
              </a:rPr>
            </a:br>
            <a:r>
              <a:rPr lang="en-US" sz="2600" smtClean="0">
                <a:solidFill>
                  <a:srgbClr val="FF0000"/>
                </a:solidFill>
              </a:rPr>
              <a:t>efficiently damped</a:t>
            </a:r>
          </a:p>
          <a:p>
            <a:pPr eaLnBrk="1">
              <a:lnSpc>
                <a:spcPct val="83000"/>
              </a:lnSpc>
            </a:pPr>
            <a:endParaRPr lang="en-US" sz="2600" smtClean="0"/>
          </a:p>
        </p:txBody>
      </p:sp>
      <p:pic>
        <p:nvPicPr>
          <p:cNvPr id="64517" name="Picture 7" descr="IMG0034"/>
          <p:cNvPicPr>
            <a:picLocks noChangeAspect="1" noChangeArrowheads="1"/>
          </p:cNvPicPr>
          <p:nvPr/>
        </p:nvPicPr>
        <p:blipFill>
          <a:blip r:embed="rId3"/>
          <a:srcRect t="31235" r="12500" b="15628"/>
          <a:stretch>
            <a:fillRect/>
          </a:stretch>
        </p:blipFill>
        <p:spPr bwMode="auto">
          <a:xfrm>
            <a:off x="0" y="1030288"/>
            <a:ext cx="2833688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8150" y="936625"/>
            <a:ext cx="2690813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9" name="Picture 9" descr="asset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70563" y="1004888"/>
            <a:ext cx="4306887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5379725" y="1921367"/>
            <a:ext cx="4433887" cy="3168650"/>
            <a:chOff x="5173663" y="2114550"/>
            <a:chExt cx="4433887" cy="3168650"/>
          </a:xfrm>
        </p:grpSpPr>
        <p:grpSp>
          <p:nvGrpSpPr>
            <p:cNvPr id="4099" name="Group 2"/>
            <p:cNvGrpSpPr>
              <a:grpSpLocks/>
            </p:cNvGrpSpPr>
            <p:nvPr/>
          </p:nvGrpSpPr>
          <p:grpSpPr bwMode="auto">
            <a:xfrm>
              <a:off x="5173663" y="2114550"/>
              <a:ext cx="4433887" cy="3168650"/>
              <a:chOff x="268" y="2392"/>
              <a:chExt cx="2534" cy="1810"/>
            </a:xfrm>
          </p:grpSpPr>
          <p:pic>
            <p:nvPicPr>
              <p:cNvPr id="4134" name="Picture 3" descr="100xcl1t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68" y="2392"/>
                <a:ext cx="2456" cy="1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35" name="Rectangle 4"/>
              <p:cNvSpPr>
                <a:spLocks noChangeArrowheads="1"/>
              </p:cNvSpPr>
              <p:nvPr/>
            </p:nvSpPr>
            <p:spPr bwMode="auto">
              <a:xfrm>
                <a:off x="268" y="3460"/>
                <a:ext cx="2534" cy="742"/>
              </a:xfrm>
              <a:prstGeom prst="rect">
                <a:avLst/>
              </a:prstGeom>
              <a:solidFill>
                <a:schemeClr val="bg1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01" name="Rectangle 10"/>
            <p:cNvSpPr>
              <a:spLocks noChangeArrowheads="1"/>
            </p:cNvSpPr>
            <p:nvPr/>
          </p:nvSpPr>
          <p:spPr bwMode="auto">
            <a:xfrm>
              <a:off x="5919788" y="4019550"/>
              <a:ext cx="3032125" cy="3302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 b="1">
                  <a:solidFill>
                    <a:srgbClr val="0000FF"/>
                  </a:solidFill>
                  <a:latin typeface="Comic Sans MS" pitchFamily="66" charset="0"/>
                </a:rPr>
                <a:t>Damaged iris – longitudinal cut</a:t>
              </a:r>
              <a:endParaRPr lang="en-US" sz="1500" b="1" noProof="1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903076" y="2792569"/>
              <a:ext cx="1908000" cy="1923022"/>
              <a:chOff x="6903076" y="2792569"/>
              <a:chExt cx="1908000" cy="1923022"/>
            </a:xfrm>
          </p:grpSpPr>
          <p:sp>
            <p:nvSpPr>
              <p:cNvPr id="40" name="Arc 39"/>
              <p:cNvSpPr/>
              <p:nvPr/>
            </p:nvSpPr>
            <p:spPr bwMode="auto">
              <a:xfrm>
                <a:off x="6903076" y="2807591"/>
                <a:ext cx="1908000" cy="1908000"/>
              </a:xfrm>
              <a:prstGeom prst="arc">
                <a:avLst/>
              </a:prstGeom>
              <a:noFill/>
              <a:ln w="952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45720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138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  <a:tabLst/>
                </a:pPr>
                <a:endParaRPr kumimoji="0" lang="fr-FR" sz="26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" name="Freeform 41"/>
              <p:cNvSpPr/>
              <p:nvPr/>
            </p:nvSpPr>
            <p:spPr bwMode="auto">
              <a:xfrm>
                <a:off x="7328080" y="2792569"/>
                <a:ext cx="528034" cy="15025"/>
              </a:xfrm>
              <a:custGeom>
                <a:avLst/>
                <a:gdLst>
                  <a:gd name="connsiteX0" fmla="*/ 0 w 1354429"/>
                  <a:gd name="connsiteY0" fmla="*/ 8586 h 974502"/>
                  <a:gd name="connsiteX1" fmla="*/ 528034 w 1354429"/>
                  <a:gd name="connsiteY1" fmla="*/ 8586 h 974502"/>
                  <a:gd name="connsiteX2" fmla="*/ 798490 w 1354429"/>
                  <a:gd name="connsiteY2" fmla="*/ 60102 h 974502"/>
                  <a:gd name="connsiteX3" fmla="*/ 1262130 w 1354429"/>
                  <a:gd name="connsiteY3" fmla="*/ 369195 h 974502"/>
                  <a:gd name="connsiteX4" fmla="*/ 1352282 w 1354429"/>
                  <a:gd name="connsiteY4" fmla="*/ 974502 h 974502"/>
                  <a:gd name="connsiteX0" fmla="*/ 0 w 1353355"/>
                  <a:gd name="connsiteY0" fmla="*/ 8586 h 974502"/>
                  <a:gd name="connsiteX1" fmla="*/ 528034 w 1353355"/>
                  <a:gd name="connsiteY1" fmla="*/ 8586 h 974502"/>
                  <a:gd name="connsiteX2" fmla="*/ 991673 w 1353355"/>
                  <a:gd name="connsiteY2" fmla="*/ 60102 h 974502"/>
                  <a:gd name="connsiteX3" fmla="*/ 1262130 w 1353355"/>
                  <a:gd name="connsiteY3" fmla="*/ 369195 h 974502"/>
                  <a:gd name="connsiteX4" fmla="*/ 1352282 w 1353355"/>
                  <a:gd name="connsiteY4" fmla="*/ 974502 h 974502"/>
                  <a:gd name="connsiteX0" fmla="*/ 0 w 1353355"/>
                  <a:gd name="connsiteY0" fmla="*/ 8586 h 974502"/>
                  <a:gd name="connsiteX1" fmla="*/ 528034 w 1353355"/>
                  <a:gd name="connsiteY1" fmla="*/ 8586 h 974502"/>
                  <a:gd name="connsiteX2" fmla="*/ 991673 w 1353355"/>
                  <a:gd name="connsiteY2" fmla="*/ 60102 h 974502"/>
                  <a:gd name="connsiteX3" fmla="*/ 1262130 w 1353355"/>
                  <a:gd name="connsiteY3" fmla="*/ 369195 h 974502"/>
                  <a:gd name="connsiteX4" fmla="*/ 1352282 w 1353355"/>
                  <a:gd name="connsiteY4" fmla="*/ 974502 h 974502"/>
                  <a:gd name="connsiteX0" fmla="*/ 0 w 1353355"/>
                  <a:gd name="connsiteY0" fmla="*/ 8586 h 974502"/>
                  <a:gd name="connsiteX1" fmla="*/ 528034 w 1353355"/>
                  <a:gd name="connsiteY1" fmla="*/ 8586 h 974502"/>
                  <a:gd name="connsiteX2" fmla="*/ 991673 w 1353355"/>
                  <a:gd name="connsiteY2" fmla="*/ 60102 h 974502"/>
                  <a:gd name="connsiteX3" fmla="*/ 1262130 w 1353355"/>
                  <a:gd name="connsiteY3" fmla="*/ 369195 h 974502"/>
                  <a:gd name="connsiteX4" fmla="*/ 1352282 w 1353355"/>
                  <a:gd name="connsiteY4" fmla="*/ 974502 h 974502"/>
                  <a:gd name="connsiteX0" fmla="*/ 0 w 1353355"/>
                  <a:gd name="connsiteY0" fmla="*/ 8586 h 974502"/>
                  <a:gd name="connsiteX1" fmla="*/ 528034 w 1353355"/>
                  <a:gd name="connsiteY1" fmla="*/ 8586 h 974502"/>
                  <a:gd name="connsiteX2" fmla="*/ 991673 w 1353355"/>
                  <a:gd name="connsiteY2" fmla="*/ 60102 h 974502"/>
                  <a:gd name="connsiteX3" fmla="*/ 1262130 w 1353355"/>
                  <a:gd name="connsiteY3" fmla="*/ 369195 h 974502"/>
                  <a:gd name="connsiteX4" fmla="*/ 1352282 w 1353355"/>
                  <a:gd name="connsiteY4" fmla="*/ 974502 h 974502"/>
                  <a:gd name="connsiteX0" fmla="*/ 0 w 1353355"/>
                  <a:gd name="connsiteY0" fmla="*/ 8586 h 974502"/>
                  <a:gd name="connsiteX1" fmla="*/ 528034 w 1353355"/>
                  <a:gd name="connsiteY1" fmla="*/ 8586 h 974502"/>
                  <a:gd name="connsiteX2" fmla="*/ 991673 w 1353355"/>
                  <a:gd name="connsiteY2" fmla="*/ 60102 h 974502"/>
                  <a:gd name="connsiteX3" fmla="*/ 1262130 w 1353355"/>
                  <a:gd name="connsiteY3" fmla="*/ 369195 h 974502"/>
                  <a:gd name="connsiteX4" fmla="*/ 1352282 w 1353355"/>
                  <a:gd name="connsiteY4" fmla="*/ 974502 h 974502"/>
                  <a:gd name="connsiteX0" fmla="*/ 0 w 1353355"/>
                  <a:gd name="connsiteY0" fmla="*/ 8586 h 974502"/>
                  <a:gd name="connsiteX1" fmla="*/ 528034 w 1353355"/>
                  <a:gd name="connsiteY1" fmla="*/ 8586 h 974502"/>
                  <a:gd name="connsiteX2" fmla="*/ 991673 w 1353355"/>
                  <a:gd name="connsiteY2" fmla="*/ 60102 h 974502"/>
                  <a:gd name="connsiteX3" fmla="*/ 1262130 w 1353355"/>
                  <a:gd name="connsiteY3" fmla="*/ 369195 h 974502"/>
                  <a:gd name="connsiteX4" fmla="*/ 1352282 w 1353355"/>
                  <a:gd name="connsiteY4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1262130 w 1352282"/>
                  <a:gd name="connsiteY3" fmla="*/ 369195 h 974502"/>
                  <a:gd name="connsiteX4" fmla="*/ 1262131 w 1352282"/>
                  <a:gd name="connsiteY4" fmla="*/ 382074 h 974502"/>
                  <a:gd name="connsiteX5" fmla="*/ 1352282 w 1352282"/>
                  <a:gd name="connsiteY5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1262130 w 1352282"/>
                  <a:gd name="connsiteY3" fmla="*/ 369195 h 974502"/>
                  <a:gd name="connsiteX4" fmla="*/ 1262131 w 1352282"/>
                  <a:gd name="connsiteY4" fmla="*/ 382074 h 974502"/>
                  <a:gd name="connsiteX5" fmla="*/ 1352282 w 1352282"/>
                  <a:gd name="connsiteY5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0 w 1352282"/>
                  <a:gd name="connsiteY3" fmla="*/ 266164 h 974502"/>
                  <a:gd name="connsiteX4" fmla="*/ 1262130 w 1352282"/>
                  <a:gd name="connsiteY4" fmla="*/ 369195 h 974502"/>
                  <a:gd name="connsiteX5" fmla="*/ 1262131 w 1352282"/>
                  <a:gd name="connsiteY5" fmla="*/ 382074 h 974502"/>
                  <a:gd name="connsiteX6" fmla="*/ 1352282 w 1352282"/>
                  <a:gd name="connsiteY6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0 w 1352282"/>
                  <a:gd name="connsiteY3" fmla="*/ 266164 h 974502"/>
                  <a:gd name="connsiteX4" fmla="*/ 1262130 w 1352282"/>
                  <a:gd name="connsiteY4" fmla="*/ 369195 h 974502"/>
                  <a:gd name="connsiteX5" fmla="*/ 1262131 w 1352282"/>
                  <a:gd name="connsiteY5" fmla="*/ 382074 h 974502"/>
                  <a:gd name="connsiteX6" fmla="*/ 1352282 w 1352282"/>
                  <a:gd name="connsiteY6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965916 w 1352282"/>
                  <a:gd name="connsiteY3" fmla="*/ 72981 h 974502"/>
                  <a:gd name="connsiteX4" fmla="*/ 798490 w 1352282"/>
                  <a:gd name="connsiteY4" fmla="*/ 266164 h 974502"/>
                  <a:gd name="connsiteX5" fmla="*/ 1262130 w 1352282"/>
                  <a:gd name="connsiteY5" fmla="*/ 369195 h 974502"/>
                  <a:gd name="connsiteX6" fmla="*/ 1262131 w 1352282"/>
                  <a:gd name="connsiteY6" fmla="*/ 382074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965916 w 1352282"/>
                  <a:gd name="connsiteY3" fmla="*/ 72981 h 974502"/>
                  <a:gd name="connsiteX4" fmla="*/ 798490 w 1352282"/>
                  <a:gd name="connsiteY4" fmla="*/ 266164 h 974502"/>
                  <a:gd name="connsiteX5" fmla="*/ 1262130 w 1352282"/>
                  <a:gd name="connsiteY5" fmla="*/ 369195 h 974502"/>
                  <a:gd name="connsiteX6" fmla="*/ 1262131 w 1352282"/>
                  <a:gd name="connsiteY6" fmla="*/ 382074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965916 w 1352282"/>
                  <a:gd name="connsiteY3" fmla="*/ 72981 h 974502"/>
                  <a:gd name="connsiteX4" fmla="*/ 798490 w 1352282"/>
                  <a:gd name="connsiteY4" fmla="*/ 266164 h 974502"/>
                  <a:gd name="connsiteX5" fmla="*/ 1262130 w 1352282"/>
                  <a:gd name="connsiteY5" fmla="*/ 369195 h 974502"/>
                  <a:gd name="connsiteX6" fmla="*/ 1262131 w 1352282"/>
                  <a:gd name="connsiteY6" fmla="*/ 382074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965916 w 1352282"/>
                  <a:gd name="connsiteY3" fmla="*/ 72981 h 974502"/>
                  <a:gd name="connsiteX4" fmla="*/ 798490 w 1352282"/>
                  <a:gd name="connsiteY4" fmla="*/ 266164 h 974502"/>
                  <a:gd name="connsiteX5" fmla="*/ 1262130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965916 w 1352282"/>
                  <a:gd name="connsiteY3" fmla="*/ 72981 h 974502"/>
                  <a:gd name="connsiteX4" fmla="*/ 798490 w 1352282"/>
                  <a:gd name="connsiteY4" fmla="*/ 266164 h 974502"/>
                  <a:gd name="connsiteX5" fmla="*/ 978795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965916 w 1352282"/>
                  <a:gd name="connsiteY3" fmla="*/ 72981 h 974502"/>
                  <a:gd name="connsiteX4" fmla="*/ 798490 w 1352282"/>
                  <a:gd name="connsiteY4" fmla="*/ 266164 h 974502"/>
                  <a:gd name="connsiteX5" fmla="*/ 978795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1 w 1352282"/>
                  <a:gd name="connsiteY3" fmla="*/ 72981 h 974502"/>
                  <a:gd name="connsiteX4" fmla="*/ 798490 w 1352282"/>
                  <a:gd name="connsiteY4" fmla="*/ 266164 h 974502"/>
                  <a:gd name="connsiteX5" fmla="*/ 978795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1 w 1352282"/>
                  <a:gd name="connsiteY3" fmla="*/ 72981 h 974502"/>
                  <a:gd name="connsiteX4" fmla="*/ 798490 w 1352282"/>
                  <a:gd name="connsiteY4" fmla="*/ 266164 h 974502"/>
                  <a:gd name="connsiteX5" fmla="*/ 1159099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1 w 1352282"/>
                  <a:gd name="connsiteY3" fmla="*/ 72981 h 974502"/>
                  <a:gd name="connsiteX4" fmla="*/ 798490 w 1352282"/>
                  <a:gd name="connsiteY4" fmla="*/ 266164 h 974502"/>
                  <a:gd name="connsiteX5" fmla="*/ 1159099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1 w 1352282"/>
                  <a:gd name="connsiteY3" fmla="*/ 72981 h 974502"/>
                  <a:gd name="connsiteX4" fmla="*/ 991673 w 1352282"/>
                  <a:gd name="connsiteY4" fmla="*/ 266164 h 974502"/>
                  <a:gd name="connsiteX5" fmla="*/ 1159099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1 w 1352282"/>
                  <a:gd name="connsiteY3" fmla="*/ 72981 h 974502"/>
                  <a:gd name="connsiteX4" fmla="*/ 991673 w 1352282"/>
                  <a:gd name="connsiteY4" fmla="*/ 266164 h 974502"/>
                  <a:gd name="connsiteX5" fmla="*/ 1159099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1 w 1352282"/>
                  <a:gd name="connsiteY3" fmla="*/ 72981 h 974502"/>
                  <a:gd name="connsiteX4" fmla="*/ 991673 w 1352282"/>
                  <a:gd name="connsiteY4" fmla="*/ 266164 h 974502"/>
                  <a:gd name="connsiteX5" fmla="*/ 1159099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695459 w 1352282"/>
                  <a:gd name="connsiteY3" fmla="*/ 60102 h 974502"/>
                  <a:gd name="connsiteX4" fmla="*/ 798491 w 1352282"/>
                  <a:gd name="connsiteY4" fmla="*/ 72981 h 974502"/>
                  <a:gd name="connsiteX5" fmla="*/ 991673 w 1352282"/>
                  <a:gd name="connsiteY5" fmla="*/ 266164 h 974502"/>
                  <a:gd name="connsiteX6" fmla="*/ 1159099 w 1352282"/>
                  <a:gd name="connsiteY6" fmla="*/ 369195 h 974502"/>
                  <a:gd name="connsiteX7" fmla="*/ 1262131 w 1352282"/>
                  <a:gd name="connsiteY7" fmla="*/ 562378 h 974502"/>
                  <a:gd name="connsiteX8" fmla="*/ 1352282 w 1352282"/>
                  <a:gd name="connsiteY8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1 w 1352282"/>
                  <a:gd name="connsiteY3" fmla="*/ 72981 h 974502"/>
                  <a:gd name="connsiteX4" fmla="*/ 991673 w 1352282"/>
                  <a:gd name="connsiteY4" fmla="*/ 266164 h 974502"/>
                  <a:gd name="connsiteX5" fmla="*/ 1159099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798491 w 1352282"/>
                  <a:gd name="connsiteY3" fmla="*/ 72981 h 974502"/>
                  <a:gd name="connsiteX4" fmla="*/ 991673 w 1352282"/>
                  <a:gd name="connsiteY4" fmla="*/ 266164 h 974502"/>
                  <a:gd name="connsiteX5" fmla="*/ 1159099 w 1352282"/>
                  <a:gd name="connsiteY5" fmla="*/ 369195 h 974502"/>
                  <a:gd name="connsiteX6" fmla="*/ 1262131 w 1352282"/>
                  <a:gd name="connsiteY6" fmla="*/ 562378 h 974502"/>
                  <a:gd name="connsiteX7" fmla="*/ 1352282 w 1352282"/>
                  <a:gd name="connsiteY7" fmla="*/ 974502 h 974502"/>
                  <a:gd name="connsiteX0" fmla="*/ 0 w 1352282"/>
                  <a:gd name="connsiteY0" fmla="*/ 8586 h 974502"/>
                  <a:gd name="connsiteX1" fmla="*/ 528034 w 1352282"/>
                  <a:gd name="connsiteY1" fmla="*/ 8586 h 974502"/>
                  <a:gd name="connsiteX2" fmla="*/ 991673 w 1352282"/>
                  <a:gd name="connsiteY2" fmla="*/ 60102 h 974502"/>
                  <a:gd name="connsiteX3" fmla="*/ 991673 w 1352282"/>
                  <a:gd name="connsiteY3" fmla="*/ 266164 h 974502"/>
                  <a:gd name="connsiteX4" fmla="*/ 1159099 w 1352282"/>
                  <a:gd name="connsiteY4" fmla="*/ 369195 h 974502"/>
                  <a:gd name="connsiteX5" fmla="*/ 1262131 w 1352282"/>
                  <a:gd name="connsiteY5" fmla="*/ 562378 h 974502"/>
                  <a:gd name="connsiteX6" fmla="*/ 1352282 w 1352282"/>
                  <a:gd name="connsiteY6" fmla="*/ 974502 h 974502"/>
                  <a:gd name="connsiteX0" fmla="*/ 0 w 1352282"/>
                  <a:gd name="connsiteY0" fmla="*/ 42930 h 1008846"/>
                  <a:gd name="connsiteX1" fmla="*/ 528034 w 1352282"/>
                  <a:gd name="connsiteY1" fmla="*/ 42930 h 1008846"/>
                  <a:gd name="connsiteX2" fmla="*/ 991673 w 1352282"/>
                  <a:gd name="connsiteY2" fmla="*/ 300508 h 1008846"/>
                  <a:gd name="connsiteX3" fmla="*/ 1159099 w 1352282"/>
                  <a:gd name="connsiteY3" fmla="*/ 403539 h 1008846"/>
                  <a:gd name="connsiteX4" fmla="*/ 1262131 w 1352282"/>
                  <a:gd name="connsiteY4" fmla="*/ 596722 h 1008846"/>
                  <a:gd name="connsiteX5" fmla="*/ 1352282 w 1352282"/>
                  <a:gd name="connsiteY5" fmla="*/ 1008846 h 1008846"/>
                  <a:gd name="connsiteX0" fmla="*/ 0 w 1352282"/>
                  <a:gd name="connsiteY0" fmla="*/ 15025 h 980941"/>
                  <a:gd name="connsiteX1" fmla="*/ 528034 w 1352282"/>
                  <a:gd name="connsiteY1" fmla="*/ 15025 h 980941"/>
                  <a:gd name="connsiteX2" fmla="*/ 824247 w 1352282"/>
                  <a:gd name="connsiteY2" fmla="*/ 105178 h 980941"/>
                  <a:gd name="connsiteX3" fmla="*/ 1159099 w 1352282"/>
                  <a:gd name="connsiteY3" fmla="*/ 375634 h 980941"/>
                  <a:gd name="connsiteX4" fmla="*/ 1262131 w 1352282"/>
                  <a:gd name="connsiteY4" fmla="*/ 568817 h 980941"/>
                  <a:gd name="connsiteX5" fmla="*/ 1352282 w 1352282"/>
                  <a:gd name="connsiteY5" fmla="*/ 980941 h 980941"/>
                  <a:gd name="connsiteX0" fmla="*/ 0 w 1352282"/>
                  <a:gd name="connsiteY0" fmla="*/ 15025 h 980941"/>
                  <a:gd name="connsiteX1" fmla="*/ 528034 w 1352282"/>
                  <a:gd name="connsiteY1" fmla="*/ 15025 h 980941"/>
                  <a:gd name="connsiteX2" fmla="*/ 824247 w 1352282"/>
                  <a:gd name="connsiteY2" fmla="*/ 105178 h 980941"/>
                  <a:gd name="connsiteX3" fmla="*/ 1159099 w 1352282"/>
                  <a:gd name="connsiteY3" fmla="*/ 375634 h 980941"/>
                  <a:gd name="connsiteX4" fmla="*/ 1262131 w 1352282"/>
                  <a:gd name="connsiteY4" fmla="*/ 568817 h 980941"/>
                  <a:gd name="connsiteX5" fmla="*/ 1352282 w 1352282"/>
                  <a:gd name="connsiteY5" fmla="*/ 980941 h 980941"/>
                  <a:gd name="connsiteX0" fmla="*/ 0 w 1352282"/>
                  <a:gd name="connsiteY0" fmla="*/ 15025 h 980941"/>
                  <a:gd name="connsiteX1" fmla="*/ 528034 w 1352282"/>
                  <a:gd name="connsiteY1" fmla="*/ 15025 h 980941"/>
                  <a:gd name="connsiteX2" fmla="*/ 824247 w 1352282"/>
                  <a:gd name="connsiteY2" fmla="*/ 105178 h 980941"/>
                  <a:gd name="connsiteX3" fmla="*/ 1159099 w 1352282"/>
                  <a:gd name="connsiteY3" fmla="*/ 375634 h 980941"/>
                  <a:gd name="connsiteX4" fmla="*/ 1262131 w 1352282"/>
                  <a:gd name="connsiteY4" fmla="*/ 568817 h 980941"/>
                  <a:gd name="connsiteX5" fmla="*/ 1352282 w 1352282"/>
                  <a:gd name="connsiteY5" fmla="*/ 980941 h 980941"/>
                  <a:gd name="connsiteX0" fmla="*/ 0 w 1352282"/>
                  <a:gd name="connsiteY0" fmla="*/ 15025 h 980941"/>
                  <a:gd name="connsiteX1" fmla="*/ 528034 w 1352282"/>
                  <a:gd name="connsiteY1" fmla="*/ 15025 h 980941"/>
                  <a:gd name="connsiteX2" fmla="*/ 824247 w 1352282"/>
                  <a:gd name="connsiteY2" fmla="*/ 105178 h 980941"/>
                  <a:gd name="connsiteX3" fmla="*/ 1159099 w 1352282"/>
                  <a:gd name="connsiteY3" fmla="*/ 375634 h 980941"/>
                  <a:gd name="connsiteX4" fmla="*/ 1262131 w 1352282"/>
                  <a:gd name="connsiteY4" fmla="*/ 568817 h 980941"/>
                  <a:gd name="connsiteX5" fmla="*/ 1352282 w 1352282"/>
                  <a:gd name="connsiteY5" fmla="*/ 980941 h 980941"/>
                  <a:gd name="connsiteX0" fmla="*/ 0 w 1551905"/>
                  <a:gd name="connsiteY0" fmla="*/ 15025 h 980941"/>
                  <a:gd name="connsiteX1" fmla="*/ 528034 w 1551905"/>
                  <a:gd name="connsiteY1" fmla="*/ 15025 h 980941"/>
                  <a:gd name="connsiteX2" fmla="*/ 824247 w 1551905"/>
                  <a:gd name="connsiteY2" fmla="*/ 105178 h 980941"/>
                  <a:gd name="connsiteX3" fmla="*/ 1159099 w 1551905"/>
                  <a:gd name="connsiteY3" fmla="*/ 375634 h 980941"/>
                  <a:gd name="connsiteX4" fmla="*/ 1519708 w 1551905"/>
                  <a:gd name="connsiteY4" fmla="*/ 568817 h 980941"/>
                  <a:gd name="connsiteX5" fmla="*/ 1352282 w 1551905"/>
                  <a:gd name="connsiteY5" fmla="*/ 980941 h 980941"/>
                  <a:gd name="connsiteX0" fmla="*/ 0 w 1352282"/>
                  <a:gd name="connsiteY0" fmla="*/ 15025 h 980941"/>
                  <a:gd name="connsiteX1" fmla="*/ 528034 w 1352282"/>
                  <a:gd name="connsiteY1" fmla="*/ 15025 h 980941"/>
                  <a:gd name="connsiteX2" fmla="*/ 824247 w 1352282"/>
                  <a:gd name="connsiteY2" fmla="*/ 105178 h 980941"/>
                  <a:gd name="connsiteX3" fmla="*/ 1159099 w 1352282"/>
                  <a:gd name="connsiteY3" fmla="*/ 375634 h 980941"/>
                  <a:gd name="connsiteX4" fmla="*/ 1300767 w 1352282"/>
                  <a:gd name="connsiteY4" fmla="*/ 736242 h 980941"/>
                  <a:gd name="connsiteX5" fmla="*/ 1352282 w 1352282"/>
                  <a:gd name="connsiteY5" fmla="*/ 980941 h 980941"/>
                  <a:gd name="connsiteX0" fmla="*/ 0 w 1352282"/>
                  <a:gd name="connsiteY0" fmla="*/ 15025 h 980941"/>
                  <a:gd name="connsiteX1" fmla="*/ 528034 w 1352282"/>
                  <a:gd name="connsiteY1" fmla="*/ 15025 h 980941"/>
                  <a:gd name="connsiteX2" fmla="*/ 824247 w 1352282"/>
                  <a:gd name="connsiteY2" fmla="*/ 105178 h 980941"/>
                  <a:gd name="connsiteX3" fmla="*/ 1159099 w 1352282"/>
                  <a:gd name="connsiteY3" fmla="*/ 375634 h 980941"/>
                  <a:gd name="connsiteX4" fmla="*/ 1300767 w 1352282"/>
                  <a:gd name="connsiteY4" fmla="*/ 736242 h 980941"/>
                  <a:gd name="connsiteX5" fmla="*/ 1352282 w 1352282"/>
                  <a:gd name="connsiteY5" fmla="*/ 980941 h 980941"/>
                  <a:gd name="connsiteX0" fmla="*/ 0 w 1352282"/>
                  <a:gd name="connsiteY0" fmla="*/ 15025 h 980941"/>
                  <a:gd name="connsiteX1" fmla="*/ 528034 w 1352282"/>
                  <a:gd name="connsiteY1" fmla="*/ 15025 h 980941"/>
                  <a:gd name="connsiteX2" fmla="*/ 824247 w 1352282"/>
                  <a:gd name="connsiteY2" fmla="*/ 105178 h 980941"/>
                  <a:gd name="connsiteX3" fmla="*/ 1159099 w 1352282"/>
                  <a:gd name="connsiteY3" fmla="*/ 375634 h 980941"/>
                  <a:gd name="connsiteX4" fmla="*/ 1300767 w 1352282"/>
                  <a:gd name="connsiteY4" fmla="*/ 736242 h 980941"/>
                  <a:gd name="connsiteX5" fmla="*/ 1300767 w 1352282"/>
                  <a:gd name="connsiteY5" fmla="*/ 749122 h 980941"/>
                  <a:gd name="connsiteX6" fmla="*/ 1352282 w 1352282"/>
                  <a:gd name="connsiteY6" fmla="*/ 980941 h 980941"/>
                  <a:gd name="connsiteX0" fmla="*/ 0 w 1324378"/>
                  <a:gd name="connsiteY0" fmla="*/ 15025 h 798490"/>
                  <a:gd name="connsiteX1" fmla="*/ 528034 w 1324378"/>
                  <a:gd name="connsiteY1" fmla="*/ 15025 h 798490"/>
                  <a:gd name="connsiteX2" fmla="*/ 824247 w 1324378"/>
                  <a:gd name="connsiteY2" fmla="*/ 105178 h 798490"/>
                  <a:gd name="connsiteX3" fmla="*/ 1159099 w 1324378"/>
                  <a:gd name="connsiteY3" fmla="*/ 375634 h 798490"/>
                  <a:gd name="connsiteX4" fmla="*/ 1300767 w 1324378"/>
                  <a:gd name="connsiteY4" fmla="*/ 736242 h 798490"/>
                  <a:gd name="connsiteX5" fmla="*/ 1300767 w 1324378"/>
                  <a:gd name="connsiteY5" fmla="*/ 749122 h 798490"/>
                  <a:gd name="connsiteX0" fmla="*/ 0 w 1307207"/>
                  <a:gd name="connsiteY0" fmla="*/ 15025 h 736242"/>
                  <a:gd name="connsiteX1" fmla="*/ 528034 w 1307207"/>
                  <a:gd name="connsiteY1" fmla="*/ 15025 h 736242"/>
                  <a:gd name="connsiteX2" fmla="*/ 824247 w 1307207"/>
                  <a:gd name="connsiteY2" fmla="*/ 105178 h 736242"/>
                  <a:gd name="connsiteX3" fmla="*/ 1159099 w 1307207"/>
                  <a:gd name="connsiteY3" fmla="*/ 375634 h 736242"/>
                  <a:gd name="connsiteX4" fmla="*/ 1300767 w 1307207"/>
                  <a:gd name="connsiteY4" fmla="*/ 736242 h 736242"/>
                  <a:gd name="connsiteX0" fmla="*/ 0 w 1159099"/>
                  <a:gd name="connsiteY0" fmla="*/ 15025 h 375634"/>
                  <a:gd name="connsiteX1" fmla="*/ 528034 w 1159099"/>
                  <a:gd name="connsiteY1" fmla="*/ 15025 h 375634"/>
                  <a:gd name="connsiteX2" fmla="*/ 824247 w 1159099"/>
                  <a:gd name="connsiteY2" fmla="*/ 105178 h 375634"/>
                  <a:gd name="connsiteX3" fmla="*/ 1159099 w 1159099"/>
                  <a:gd name="connsiteY3" fmla="*/ 375634 h 375634"/>
                  <a:gd name="connsiteX0" fmla="*/ 0 w 824247"/>
                  <a:gd name="connsiteY0" fmla="*/ 15025 h 105178"/>
                  <a:gd name="connsiteX1" fmla="*/ 528034 w 824247"/>
                  <a:gd name="connsiteY1" fmla="*/ 15025 h 105178"/>
                  <a:gd name="connsiteX2" fmla="*/ 824247 w 824247"/>
                  <a:gd name="connsiteY2" fmla="*/ 105178 h 105178"/>
                  <a:gd name="connsiteX0" fmla="*/ 0 w 528034"/>
                  <a:gd name="connsiteY0" fmla="*/ 15025 h 15025"/>
                  <a:gd name="connsiteX1" fmla="*/ 528034 w 528034"/>
                  <a:gd name="connsiteY1" fmla="*/ 15025 h 1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8034" h="15025">
                    <a:moveTo>
                      <a:pt x="0" y="15025"/>
                    </a:moveTo>
                    <a:cubicBezTo>
                      <a:pt x="197476" y="10732"/>
                      <a:pt x="390660" y="0"/>
                      <a:pt x="528034" y="15025"/>
                    </a:cubicBezTo>
                  </a:path>
                </a:pathLst>
              </a:custGeom>
              <a:noFill/>
              <a:ln w="952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457200" marR="0" indent="0" algn="ctr" defTabSz="457200" rtl="0" eaLnBrk="1" fontAlgn="base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138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  <a:tabLst/>
                </a:pPr>
                <a:endParaRPr kumimoji="0" lang="fr-FR" sz="2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828675" y="2062163"/>
            <a:ext cx="4362450" cy="2089999"/>
            <a:chOff x="828675" y="2062163"/>
            <a:chExt cx="4362450" cy="2089999"/>
          </a:xfrm>
        </p:grpSpPr>
        <p:graphicFrame>
          <p:nvGraphicFramePr>
            <p:cNvPr id="4098" name="Object 6"/>
            <p:cNvGraphicFramePr>
              <a:graphicFrameLocks noChangeAspect="1"/>
            </p:cNvGraphicFramePr>
            <p:nvPr/>
          </p:nvGraphicFramePr>
          <p:xfrm>
            <a:off x="828675" y="2062163"/>
            <a:ext cx="4362450" cy="1751012"/>
          </p:xfrm>
          <a:graphic>
            <a:graphicData uri="http://schemas.openxmlformats.org/presentationml/2006/ole">
              <p:oleObj spid="_x0000_s4098" name="CorelDRAW" r:id="rId4" imgW="8091000" imgH="6081480" progId="">
                <p:embed/>
              </p:oleObj>
            </a:graphicData>
          </a:graphic>
        </p:graphicFrame>
        <p:sp>
          <p:nvSpPr>
            <p:cNvPr id="4132" name="Line 8"/>
            <p:cNvSpPr>
              <a:spLocks noChangeShapeType="1"/>
            </p:cNvSpPr>
            <p:nvPr/>
          </p:nvSpPr>
          <p:spPr bwMode="auto">
            <a:xfrm>
              <a:off x="2452773" y="3087426"/>
              <a:ext cx="1256041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33" name="Text Box 9"/>
            <p:cNvSpPr txBox="1">
              <a:spLocks noChangeArrowheads="1"/>
            </p:cNvSpPr>
            <p:nvPr/>
          </p:nvSpPr>
          <p:spPr bwMode="auto">
            <a:xfrm>
              <a:off x="2589223" y="3105510"/>
              <a:ext cx="960399" cy="437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200" dirty="0">
                  <a:solidFill>
                    <a:schemeClr val="bg1"/>
                  </a:solidFill>
                </a:rPr>
                <a:t>1 mm</a:t>
              </a:r>
            </a:p>
          </p:txBody>
        </p:sp>
        <p:sp>
          <p:nvSpPr>
            <p:cNvPr id="4102" name="Rectangle 11"/>
            <p:cNvSpPr>
              <a:spLocks noChangeArrowheads="1"/>
            </p:cNvSpPr>
            <p:nvPr/>
          </p:nvSpPr>
          <p:spPr bwMode="auto">
            <a:xfrm>
              <a:off x="1421797" y="3821962"/>
              <a:ext cx="3382962" cy="3302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 b="1" dirty="0">
                  <a:solidFill>
                    <a:srgbClr val="0000FF"/>
                  </a:solidFill>
                  <a:latin typeface="Comic Sans MS" pitchFamily="66" charset="0"/>
                </a:rPr>
                <a:t>Microscopic image of damaged iris</a:t>
              </a:r>
              <a:endParaRPr lang="en-US" sz="1500" b="1" noProof="1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</p:grpSp>
      <p:sp>
        <p:nvSpPr>
          <p:cNvPr id="4103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2449513" y="153988"/>
            <a:ext cx="6861175" cy="554037"/>
          </a:xfrm>
        </p:spPr>
        <p:txBody>
          <a:bodyPr/>
          <a:lstStyle/>
          <a:p>
            <a:pPr eaLnBrk="1"/>
            <a:r>
              <a:rPr lang="en-US" sz="3600" smtClean="0"/>
              <a:t>Structure breakdown and damages</a:t>
            </a:r>
          </a:p>
        </p:txBody>
      </p:sp>
      <p:sp>
        <p:nvSpPr>
          <p:cNvPr id="4104" name="Text Box 13"/>
          <p:cNvSpPr txBox="1">
            <a:spLocks noChangeArrowheads="1"/>
          </p:cNvSpPr>
          <p:nvPr/>
        </p:nvSpPr>
        <p:spPr bwMode="auto">
          <a:xfrm>
            <a:off x="222250" y="1136650"/>
            <a:ext cx="9351963" cy="788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769938" indent="-287338" algn="l" defTabSz="457200">
              <a:lnSpc>
                <a:spcPct val="60000"/>
              </a:lnSpc>
              <a:spcAft>
                <a:spcPts val="900"/>
              </a:spcAft>
              <a:buFont typeface="StarSymbol" charset="0"/>
              <a:buBlip>
                <a:blip r:embed="rId5"/>
              </a:buBlip>
            </a:pPr>
            <a:r>
              <a:rPr lang="en-US" dirty="0">
                <a:solidFill>
                  <a:srgbClr val="000000"/>
                </a:solidFill>
              </a:rPr>
              <a:t>Cu structures</a:t>
            </a:r>
            <a:r>
              <a:rPr lang="en-US" dirty="0"/>
              <a:t> limited</a:t>
            </a:r>
            <a:r>
              <a:rPr lang="en-US" dirty="0">
                <a:solidFill>
                  <a:srgbClr val="000000"/>
                </a:solidFill>
              </a:rPr>
              <a:t> to surface </a:t>
            </a:r>
            <a:r>
              <a:rPr lang="en-US" dirty="0"/>
              <a:t>fields</a:t>
            </a:r>
            <a:r>
              <a:rPr lang="en-US" dirty="0">
                <a:solidFill>
                  <a:srgbClr val="000000"/>
                </a:solidFill>
              </a:rPr>
              <a:t> of 300-400 MV/m</a:t>
            </a:r>
          </a:p>
          <a:p>
            <a:pPr marL="769938" indent="-287338" algn="l" defTabSz="457200">
              <a:lnSpc>
                <a:spcPct val="60000"/>
              </a:lnSpc>
              <a:spcAft>
                <a:spcPts val="900"/>
              </a:spcAft>
              <a:buFont typeface="StarSymbol" charset="0"/>
              <a:buBlip>
                <a:blip r:embed="rId5"/>
              </a:buBlip>
            </a:pPr>
            <a:r>
              <a:rPr lang="en-US" dirty="0">
                <a:solidFill>
                  <a:srgbClr val="000000"/>
                </a:solidFill>
              </a:rPr>
              <a:t>Severe </a:t>
            </a:r>
            <a:r>
              <a:rPr lang="en-US" dirty="0"/>
              <a:t>surface damage</a:t>
            </a:r>
            <a:r>
              <a:rPr lang="en-US" dirty="0">
                <a:solidFill>
                  <a:srgbClr val="000000"/>
                </a:solidFill>
              </a:rPr>
              <a:t> noticed</a:t>
            </a:r>
          </a:p>
        </p:txBody>
      </p:sp>
      <p:sp>
        <p:nvSpPr>
          <p:cNvPr id="291854" name="Text Box 14"/>
          <p:cNvSpPr txBox="1">
            <a:spLocks noChangeArrowheads="1"/>
          </p:cNvSpPr>
          <p:nvPr/>
        </p:nvSpPr>
        <p:spPr bwMode="auto">
          <a:xfrm>
            <a:off x="-206062" y="4331125"/>
            <a:ext cx="5215944" cy="25499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769938" indent="-287338" algn="l" defTabSz="457200">
              <a:lnSpc>
                <a:spcPct val="90000"/>
              </a:lnSpc>
              <a:spcBef>
                <a:spcPct val="40000"/>
              </a:spcBef>
              <a:spcAft>
                <a:spcPts val="700"/>
              </a:spcAft>
              <a:buFont typeface="StarSymbol" charset="0"/>
              <a:buBlip>
                <a:blip r:embed="rId5"/>
              </a:buBlip>
            </a:pPr>
            <a:r>
              <a:rPr lang="en-US" dirty="0">
                <a:solidFill>
                  <a:srgbClr val="000000"/>
                </a:solidFill>
              </a:rPr>
              <a:t>Two-pronged approach:</a:t>
            </a:r>
          </a:p>
          <a:p>
            <a:pPr lvl="2" algn="l" defTabSz="457200">
              <a:lnSpc>
                <a:spcPct val="90000"/>
              </a:lnSpc>
              <a:spcBef>
                <a:spcPct val="40000"/>
              </a:spcBef>
              <a:spcAft>
                <a:spcPts val="700"/>
              </a:spcAft>
              <a:buFont typeface="StarSymbol" charset="0"/>
              <a:buBlip>
                <a:blip r:embed="rId5"/>
              </a:buBlip>
            </a:pPr>
            <a:r>
              <a:rPr lang="en-US" dirty="0">
                <a:solidFill>
                  <a:srgbClr val="000000"/>
                </a:solidFill>
              </a:rPr>
              <a:t> modify RF design </a:t>
            </a:r>
            <a:r>
              <a:rPr lang="en-US" dirty="0"/>
              <a:t>geometry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>
                <a:solidFill>
                  <a:srgbClr val="000000"/>
                </a:solidFill>
              </a:rPr>
              <a:t> =&gt; lower Es/Ea ~ 2</a:t>
            </a:r>
          </a:p>
          <a:p>
            <a:pPr lvl="2" algn="l" defTabSz="457200">
              <a:lnSpc>
                <a:spcPct val="90000"/>
              </a:lnSpc>
              <a:spcBef>
                <a:spcPct val="40000"/>
              </a:spcBef>
              <a:spcAft>
                <a:spcPts val="700"/>
              </a:spcAft>
              <a:buFont typeface="StarSymbol" charset="0"/>
              <a:buBlip>
                <a:blip r:embed="rId5"/>
              </a:buBlip>
            </a:pPr>
            <a:r>
              <a:rPr lang="en-US" dirty="0">
                <a:solidFill>
                  <a:srgbClr val="000000"/>
                </a:solidFill>
              </a:rPr>
              <a:t> investigate new </a:t>
            </a:r>
            <a:r>
              <a:rPr lang="en-US" dirty="0"/>
              <a:t>iris </a:t>
            </a:r>
            <a:r>
              <a:rPr lang="en-US" dirty="0" smtClean="0"/>
              <a:t>material</a:t>
            </a:r>
          </a:p>
          <a:p>
            <a:pPr lvl="1" algn="l" defTabSz="457200">
              <a:lnSpc>
                <a:spcPct val="90000"/>
              </a:lnSpc>
              <a:spcBef>
                <a:spcPct val="40000"/>
              </a:spcBef>
              <a:spcAft>
                <a:spcPts val="700"/>
              </a:spcAft>
              <a:buFont typeface="StarSymbol" charset="0"/>
              <a:buBlip>
                <a:blip r:embed="rId5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=&gt; Still </a:t>
            </a:r>
            <a:r>
              <a:rPr lang="en-US" dirty="0" smtClean="0"/>
              <a:t>R&amp;D required</a:t>
            </a:r>
            <a:endParaRPr lang="en-US" dirty="0"/>
          </a:p>
        </p:txBody>
      </p:sp>
      <p:pic>
        <p:nvPicPr>
          <p:cNvPr id="43" name="Picture 3" descr="HDS11Ti-33"/>
          <p:cNvPicPr>
            <a:picLocks noChangeAspect="1" noChangeArrowheads="1"/>
          </p:cNvPicPr>
          <p:nvPr/>
        </p:nvPicPr>
        <p:blipFill>
          <a:blip r:embed="rId6"/>
          <a:srcRect l="17097" t="8137" b="36319"/>
          <a:stretch>
            <a:fillRect/>
          </a:stretch>
        </p:blipFill>
        <p:spPr bwMode="auto">
          <a:xfrm>
            <a:off x="5230608" y="4474453"/>
            <a:ext cx="4679417" cy="235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2" name="Picture 2" descr="Lep_aer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5663" y="2765425"/>
            <a:ext cx="6519862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2390775" y="119063"/>
            <a:ext cx="6824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7200"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US" sz="4000">
                <a:solidFill>
                  <a:srgbClr val="0000FF"/>
                </a:solidFill>
              </a:rPr>
              <a:t>The LEP collider</a:t>
            </a:r>
          </a:p>
        </p:txBody>
      </p:sp>
      <p:sp>
        <p:nvSpPr>
          <p:cNvPr id="225285" name="Rectangle 5"/>
          <p:cNvSpPr>
            <a:spLocks noChangeArrowheads="1"/>
          </p:cNvSpPr>
          <p:nvPr/>
        </p:nvSpPr>
        <p:spPr bwMode="auto">
          <a:xfrm>
            <a:off x="0" y="1036638"/>
            <a:ext cx="9771063" cy="595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rgbClr val="000000"/>
                </a:solidFill>
              </a:rPr>
              <a:t>LEP (Large Electron Positron collider) was installed in LHC tunnel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e+ e- circular collider (27 km) with E</a:t>
            </a:r>
            <a:r>
              <a:rPr lang="en-US" sz="2400" baseline="-25000">
                <a:solidFill>
                  <a:schemeClr val="tx1"/>
                </a:solidFill>
              </a:rPr>
              <a:t>cm</a:t>
            </a:r>
            <a:r>
              <a:rPr lang="en-US" sz="2400">
                <a:solidFill>
                  <a:schemeClr val="tx1"/>
                </a:solidFill>
              </a:rPr>
              <a:t>=200 GeV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endParaRPr lang="en-US" sz="2400">
              <a:solidFill>
                <a:schemeClr val="tx1"/>
              </a:solidFill>
            </a:endParaRP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Problem for any ring:    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/>
              <a:t>Synchrotron radiation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Emitted power:	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scales with </a:t>
            </a:r>
            <a:r>
              <a:rPr lang="en-US" sz="2400" i="1">
                <a:solidFill>
                  <a:schemeClr val="tx1"/>
                </a:solidFill>
              </a:rPr>
              <a:t>E</a:t>
            </a:r>
            <a:r>
              <a:rPr lang="en-US" sz="2400" i="1" baseline="30000">
                <a:solidFill>
                  <a:schemeClr val="tx1"/>
                </a:solidFill>
              </a:rPr>
              <a:t> </a:t>
            </a:r>
            <a:r>
              <a:rPr lang="en-US" sz="2400" baseline="30000"/>
              <a:t>4</a:t>
            </a:r>
            <a:r>
              <a:rPr lang="en-US" sz="2400">
                <a:solidFill>
                  <a:schemeClr val="tx1"/>
                </a:solidFill>
              </a:rPr>
              <a:t> !!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and 1/</a:t>
            </a:r>
            <a:r>
              <a:rPr lang="en-US" sz="2400" i="1">
                <a:solidFill>
                  <a:schemeClr val="tx1"/>
                </a:solidFill>
                <a:cs typeface="Times New Roman" pitchFamily="18" charset="0"/>
              </a:rPr>
              <a:t>m</a:t>
            </a:r>
            <a:r>
              <a:rPr lang="en-US" sz="2400" i="1" baseline="-25000">
                <a:solidFill>
                  <a:schemeClr val="tx1"/>
                </a:solidFill>
                <a:cs typeface="Times New Roman" pitchFamily="18" charset="0"/>
              </a:rPr>
              <a:t>0</a:t>
            </a:r>
            <a:r>
              <a:rPr lang="en-US" sz="2400" baseline="30000">
                <a:solidFill>
                  <a:schemeClr val="tx1"/>
                </a:solidFill>
                <a:cs typeface="Times New Roman" pitchFamily="18" charset="0"/>
              </a:rPr>
              <a:t>3</a:t>
            </a:r>
            <a:r>
              <a:rPr lang="en-US" sz="2400">
                <a:solidFill>
                  <a:schemeClr val="tx1"/>
                </a:solidFill>
                <a:cs typeface="Times New Roman" pitchFamily="18" charset="0"/>
              </a:rPr>
              <a:t> (much less</a:t>
            </a:r>
            <a:br>
              <a:rPr lang="en-US" sz="240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400">
                <a:solidFill>
                  <a:schemeClr val="tx1"/>
                </a:solidFill>
                <a:cs typeface="Times New Roman" pitchFamily="18" charset="0"/>
              </a:rPr>
              <a:t>for heavy particles)</a:t>
            </a:r>
            <a:endParaRPr lang="el-GR" sz="2400">
              <a:solidFill>
                <a:schemeClr val="tx1"/>
              </a:solidFill>
              <a:cs typeface="Times New Roman" pitchFamily="18" charset="0"/>
            </a:endParaRP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This energy loss 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must be replaced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by the RF system !!</a:t>
            </a:r>
            <a:br>
              <a:rPr lang="en-US" sz="2400">
                <a:solidFill>
                  <a:schemeClr val="tx1"/>
                </a:solidFill>
              </a:rPr>
            </a:br>
            <a:endParaRPr lang="en-US" sz="2400">
              <a:solidFill>
                <a:schemeClr val="tx1"/>
              </a:solidFill>
            </a:endParaRP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particles lost 3% of 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their energy each turn!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22625" y="3670300"/>
            <a:ext cx="2197100" cy="925513"/>
            <a:chOff x="2206" y="1872"/>
            <a:chExt cx="1384" cy="583"/>
          </a:xfrm>
        </p:grpSpPr>
        <p:sp>
          <p:nvSpPr>
            <p:cNvPr id="21511" name="AutoShape 7"/>
            <p:cNvSpPr>
              <a:spLocks noChangeAspect="1" noChangeArrowheads="1" noTextEdit="1"/>
            </p:cNvSpPr>
            <p:nvPr/>
          </p:nvSpPr>
          <p:spPr bwMode="auto">
            <a:xfrm>
              <a:off x="2206" y="1887"/>
              <a:ext cx="1384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auto">
            <a:xfrm>
              <a:off x="2238" y="1998"/>
              <a:ext cx="117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000000"/>
                  </a:solidFill>
                  <a:latin typeface="Times" pitchFamily="18" charset="0"/>
                </a:rPr>
                <a:t>P</a:t>
              </a:r>
              <a:endParaRPr lang="en-US" sz="2400"/>
            </a:p>
          </p:txBody>
        </p:sp>
        <p:sp>
          <p:nvSpPr>
            <p:cNvPr id="21513" name="Rectangle 9"/>
            <p:cNvSpPr>
              <a:spLocks noChangeArrowheads="1"/>
            </p:cNvSpPr>
            <p:nvPr/>
          </p:nvSpPr>
          <p:spPr bwMode="auto">
            <a:xfrm>
              <a:off x="2397" y="1998"/>
              <a:ext cx="105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 sz="2400"/>
            </a:p>
          </p:txBody>
        </p:sp>
        <p:sp>
          <p:nvSpPr>
            <p:cNvPr id="21514" name="Rectangle 10"/>
            <p:cNvSpPr>
              <a:spLocks noChangeArrowheads="1"/>
            </p:cNvSpPr>
            <p:nvPr/>
          </p:nvSpPr>
          <p:spPr bwMode="auto">
            <a:xfrm>
              <a:off x="2572" y="1872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000000"/>
                  </a:solidFill>
                  <a:latin typeface="Times" pitchFamily="18" charset="0"/>
                </a:rPr>
                <a:t>2</a:t>
              </a:r>
              <a:endParaRPr lang="en-US" sz="2400"/>
            </a:p>
          </p:txBody>
        </p:sp>
        <p:sp>
          <p:nvSpPr>
            <p:cNvPr id="21515" name="Rectangle 11"/>
            <p:cNvSpPr>
              <a:spLocks noChangeArrowheads="1"/>
            </p:cNvSpPr>
            <p:nvPr/>
          </p:nvSpPr>
          <p:spPr bwMode="auto">
            <a:xfrm>
              <a:off x="2572" y="2140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>
                  <a:solidFill>
                    <a:srgbClr val="000000"/>
                  </a:solidFill>
                  <a:latin typeface="Times" pitchFamily="18" charset="0"/>
                </a:rPr>
                <a:t>3</a:t>
              </a:r>
              <a:endParaRPr lang="en-US" sz="2400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>
              <a:off x="2556" y="2124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17" name="Rectangle 13"/>
            <p:cNvSpPr>
              <a:spLocks noChangeArrowheads="1"/>
            </p:cNvSpPr>
            <p:nvPr/>
          </p:nvSpPr>
          <p:spPr bwMode="auto">
            <a:xfrm>
              <a:off x="2890" y="1872"/>
              <a:ext cx="75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000000"/>
                  </a:solidFill>
                  <a:latin typeface="Times" pitchFamily="18" charset="0"/>
                </a:rPr>
                <a:t>r</a:t>
              </a:r>
              <a:endParaRPr lang="en-US" sz="2400"/>
            </a:p>
          </p:txBody>
        </p:sp>
        <p:sp>
          <p:nvSpPr>
            <p:cNvPr id="21518" name="Rectangle 14"/>
            <p:cNvSpPr>
              <a:spLocks noChangeArrowheads="1"/>
            </p:cNvSpPr>
            <p:nvPr/>
          </p:nvSpPr>
          <p:spPr bwMode="auto">
            <a:xfrm>
              <a:off x="2970" y="2013"/>
              <a:ext cx="5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solidFill>
                    <a:srgbClr val="000000"/>
                  </a:solidFill>
                  <a:latin typeface="Times" pitchFamily="18" charset="0"/>
                </a:rPr>
                <a:t>e</a:t>
              </a:r>
              <a:endParaRPr lang="en-US" sz="2400"/>
            </a:p>
          </p:txBody>
        </p:sp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3017" y="1872"/>
              <a:ext cx="85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000000"/>
                  </a:solidFill>
                  <a:latin typeface="Times" pitchFamily="18" charset="0"/>
                </a:rPr>
                <a:t>c</a:t>
              </a:r>
              <a:endParaRPr lang="en-US" sz="2400"/>
            </a:p>
          </p:txBody>
        </p:sp>
        <p:sp>
          <p:nvSpPr>
            <p:cNvPr id="21520" name="Rectangle 16"/>
            <p:cNvSpPr>
              <a:spLocks noChangeArrowheads="1"/>
            </p:cNvSpPr>
            <p:nvPr/>
          </p:nvSpPr>
          <p:spPr bwMode="auto">
            <a:xfrm>
              <a:off x="2779" y="2171"/>
              <a:ext cx="13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000000"/>
                  </a:solidFill>
                  <a:latin typeface="Times" pitchFamily="18" charset="0"/>
                </a:rPr>
                <a:t>m</a:t>
              </a:r>
              <a:endParaRPr lang="en-US" sz="2400"/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2922" y="2313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 i="1">
                  <a:solidFill>
                    <a:srgbClr val="000000"/>
                  </a:solidFill>
                  <a:latin typeface="Times" pitchFamily="18" charset="0"/>
                </a:rPr>
                <a:t>o</a:t>
              </a:r>
              <a:endParaRPr lang="en-US" sz="2400"/>
            </a:p>
          </p:txBody>
        </p:sp>
        <p:sp>
          <p:nvSpPr>
            <p:cNvPr id="21522" name="Rectangle 18"/>
            <p:cNvSpPr>
              <a:spLocks noChangeArrowheads="1"/>
            </p:cNvSpPr>
            <p:nvPr/>
          </p:nvSpPr>
          <p:spPr bwMode="auto">
            <a:xfrm>
              <a:off x="2985" y="2171"/>
              <a:ext cx="85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solidFill>
                    <a:srgbClr val="000000"/>
                  </a:solidFill>
                  <a:latin typeface="Times" pitchFamily="18" charset="0"/>
                </a:rPr>
                <a:t>c</a:t>
              </a:r>
              <a:endParaRPr lang="en-US" sz="2400"/>
            </a:p>
          </p:txBody>
        </p:sp>
        <p:sp>
          <p:nvSpPr>
            <p:cNvPr id="21523" name="Rectangle 19"/>
            <p:cNvSpPr>
              <a:spLocks noChangeArrowheads="1"/>
            </p:cNvSpPr>
            <p:nvPr/>
          </p:nvSpPr>
          <p:spPr bwMode="auto">
            <a:xfrm>
              <a:off x="3065" y="2171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000000"/>
                  </a:solidFill>
                  <a:latin typeface="Times" pitchFamily="18" charset="0"/>
                </a:rPr>
                <a:t>2</a:t>
              </a:r>
              <a:endParaRPr lang="en-US" sz="2400"/>
            </a:p>
          </p:txBody>
        </p:sp>
        <p:sp>
          <p:nvSpPr>
            <p:cNvPr id="21524" name="Rectangle 20"/>
            <p:cNvSpPr>
              <a:spLocks noChangeArrowheads="1"/>
            </p:cNvSpPr>
            <p:nvPr/>
          </p:nvSpPr>
          <p:spPr bwMode="auto">
            <a:xfrm>
              <a:off x="2715" y="2092"/>
              <a:ext cx="96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en-US" sz="2400"/>
            </a:p>
          </p:txBody>
        </p:sp>
        <p:sp>
          <p:nvSpPr>
            <p:cNvPr id="21525" name="Rectangle 21"/>
            <p:cNvSpPr>
              <a:spLocks noChangeArrowheads="1"/>
            </p:cNvSpPr>
            <p:nvPr/>
          </p:nvSpPr>
          <p:spPr bwMode="auto">
            <a:xfrm>
              <a:off x="3145" y="2092"/>
              <a:ext cx="96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360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en-US" sz="2400"/>
            </a:p>
          </p:txBody>
        </p:sp>
        <p:sp>
          <p:nvSpPr>
            <p:cNvPr id="21526" name="Rectangle 22"/>
            <p:cNvSpPr>
              <a:spLocks noChangeArrowheads="1"/>
            </p:cNvSpPr>
            <p:nvPr/>
          </p:nvSpPr>
          <p:spPr bwMode="auto">
            <a:xfrm>
              <a:off x="3208" y="2123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solidFill>
                    <a:srgbClr val="000000"/>
                  </a:solidFill>
                  <a:latin typeface="Times" pitchFamily="18" charset="0"/>
                </a:rPr>
                <a:t>3</a:t>
              </a:r>
              <a:endParaRPr lang="en-US" sz="2400"/>
            </a:p>
          </p:txBody>
        </p:sp>
        <p:sp>
          <p:nvSpPr>
            <p:cNvPr id="21527" name="Line 23"/>
            <p:cNvSpPr>
              <a:spLocks noChangeShapeType="1"/>
            </p:cNvSpPr>
            <p:nvPr/>
          </p:nvSpPr>
          <p:spPr bwMode="auto">
            <a:xfrm>
              <a:off x="2699" y="2124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28" name="Rectangle 24"/>
            <p:cNvSpPr>
              <a:spLocks noChangeArrowheads="1"/>
            </p:cNvSpPr>
            <p:nvPr/>
          </p:nvSpPr>
          <p:spPr bwMode="auto">
            <a:xfrm>
              <a:off x="3351" y="1872"/>
              <a:ext cx="117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Times" pitchFamily="18" charset="0"/>
                </a:rPr>
                <a:t>E</a:t>
              </a:r>
              <a:endParaRPr lang="en-US" sz="2400"/>
            </a:p>
          </p:txBody>
        </p:sp>
        <p:sp>
          <p:nvSpPr>
            <p:cNvPr id="21529" name="Rectangle 25"/>
            <p:cNvSpPr>
              <a:spLocks noChangeArrowheads="1"/>
            </p:cNvSpPr>
            <p:nvPr/>
          </p:nvSpPr>
          <p:spPr bwMode="auto">
            <a:xfrm>
              <a:off x="3479" y="1887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pitchFamily="18" charset="0"/>
                </a:rPr>
                <a:t>4</a:t>
              </a:r>
              <a:endParaRPr lang="en-US" sz="2400"/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3351" y="2140"/>
              <a:ext cx="105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400" i="1">
                  <a:latin typeface="Symbol" pitchFamily="18" charset="2"/>
                </a:rPr>
                <a:t>r</a:t>
              </a:r>
              <a:endParaRPr lang="en-US" sz="2400"/>
            </a:p>
          </p:txBody>
        </p:sp>
        <p:sp>
          <p:nvSpPr>
            <p:cNvPr id="21531" name="Rectangle 27"/>
            <p:cNvSpPr>
              <a:spLocks noChangeArrowheads="1"/>
            </p:cNvSpPr>
            <p:nvPr/>
          </p:nvSpPr>
          <p:spPr bwMode="auto">
            <a:xfrm>
              <a:off x="3463" y="2139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400">
                  <a:latin typeface="Times" pitchFamily="18" charset="0"/>
                </a:rPr>
                <a:t>2</a:t>
              </a:r>
              <a:endParaRPr lang="en-US" sz="2400"/>
            </a:p>
          </p:txBody>
        </p:sp>
        <p:sp>
          <p:nvSpPr>
            <p:cNvPr id="21532" name="Line 28"/>
            <p:cNvSpPr>
              <a:spLocks noChangeShapeType="1"/>
            </p:cNvSpPr>
            <p:nvPr/>
          </p:nvSpPr>
          <p:spPr bwMode="auto">
            <a:xfrm>
              <a:off x="3320" y="2124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25309" name="Text Box 29"/>
          <p:cNvSpPr txBox="1">
            <a:spLocks noChangeArrowheads="1"/>
          </p:cNvSpPr>
          <p:nvPr/>
        </p:nvSpPr>
        <p:spPr bwMode="auto">
          <a:xfrm rot="-1800000">
            <a:off x="4791075" y="4897438"/>
            <a:ext cx="3889375" cy="7493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7200" algn="l" defTabSz="457200"/>
            <a:r>
              <a:rPr lang="en-US" dirty="0">
                <a:solidFill>
                  <a:schemeClr val="tx1"/>
                </a:solidFill>
              </a:rPr>
              <a:t>LEP = </a:t>
            </a:r>
            <a:r>
              <a:rPr lang="en-US" dirty="0"/>
              <a:t>Last</a:t>
            </a:r>
            <a:r>
              <a:rPr lang="en-US" dirty="0">
                <a:solidFill>
                  <a:schemeClr val="tx1"/>
                </a:solidFill>
              </a:rPr>
              <a:t> Electron Positron Collider 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stru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688" y="2268538"/>
            <a:ext cx="365283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9" name="Picture 3" descr="disks"/>
          <p:cNvPicPr>
            <a:picLocks noChangeAspect="1" noChangeArrowheads="1"/>
          </p:cNvPicPr>
          <p:nvPr/>
        </p:nvPicPr>
        <p:blipFill>
          <a:blip r:embed="rId3"/>
          <a:srcRect l="1888" t="16982" r="1848" b="24371"/>
          <a:stretch>
            <a:fillRect/>
          </a:stretch>
        </p:blipFill>
        <p:spPr bwMode="auto">
          <a:xfrm>
            <a:off x="420688" y="5294313"/>
            <a:ext cx="356711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168275" y="4957763"/>
            <a:ext cx="3957638" cy="3365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 b="1">
                <a:solidFill>
                  <a:schemeClr val="tx1"/>
                </a:solidFill>
                <a:latin typeface="Comic Sans MS" pitchFamily="66" charset="0"/>
              </a:rPr>
              <a:t>30 cell clamped tungsten-iris structure</a:t>
            </a:r>
            <a:endParaRPr lang="en-US" sz="180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5051425" y="6513513"/>
            <a:ext cx="4081463" cy="4984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b="1">
                <a:latin typeface="Comic Sans MS" pitchFamily="66" charset="0"/>
              </a:rPr>
              <a:t>A world record !!!</a:t>
            </a:r>
            <a:endParaRPr lang="en-US">
              <a:latin typeface="Comic Sans MS" pitchFamily="66" charset="0"/>
            </a:endParaRP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2395538" y="166688"/>
            <a:ext cx="6880225" cy="565150"/>
          </a:xfrm>
        </p:spPr>
        <p:txBody>
          <a:bodyPr/>
          <a:lstStyle/>
          <a:p>
            <a:pPr eaLnBrk="1"/>
            <a:r>
              <a:rPr lang="en-US" sz="3400" smtClean="0"/>
              <a:t>Achieved accelerating fields in CTF2</a:t>
            </a:r>
            <a:r>
              <a:rPr lang="en-US" sz="4000" smtClean="0"/>
              <a:t> </a:t>
            </a: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5408613" y="4370388"/>
            <a:ext cx="1947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b="1">
                <a:solidFill>
                  <a:srgbClr val="CC00FF"/>
                </a:solidFill>
              </a:rPr>
              <a:t>old design copper</a:t>
            </a: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4776788" y="2593975"/>
            <a:ext cx="20986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b="1">
                <a:solidFill>
                  <a:srgbClr val="FF3300"/>
                </a:solidFill>
              </a:rPr>
              <a:t>new design copper</a:t>
            </a: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7127875" y="3632200"/>
            <a:ext cx="213201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b="1">
                <a:solidFill>
                  <a:schemeClr val="accent2"/>
                </a:solidFill>
              </a:rPr>
              <a:t>new design tungsten</a:t>
            </a:r>
          </a:p>
        </p:txBody>
      </p:sp>
      <p:sp>
        <p:nvSpPr>
          <p:cNvPr id="65546" name="Line 10"/>
          <p:cNvSpPr>
            <a:spLocks noChangeShapeType="1"/>
          </p:cNvSpPr>
          <p:nvPr/>
        </p:nvSpPr>
        <p:spPr bwMode="auto">
          <a:xfrm flipH="1" flipV="1">
            <a:off x="5289550" y="4438650"/>
            <a:ext cx="180975" cy="204788"/>
          </a:xfrm>
          <a:prstGeom prst="line">
            <a:avLst/>
          </a:prstGeom>
          <a:noFill/>
          <a:ln w="9525">
            <a:solidFill>
              <a:srgbClr val="CC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5547" name="Line 11"/>
          <p:cNvSpPr>
            <a:spLocks noChangeShapeType="1"/>
          </p:cNvSpPr>
          <p:nvPr/>
        </p:nvSpPr>
        <p:spPr bwMode="auto">
          <a:xfrm flipH="1">
            <a:off x="5362575" y="2914650"/>
            <a:ext cx="185738" cy="37465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5548" name="Line 12"/>
          <p:cNvSpPr>
            <a:spLocks noChangeShapeType="1"/>
          </p:cNvSpPr>
          <p:nvPr/>
        </p:nvSpPr>
        <p:spPr bwMode="auto">
          <a:xfrm flipH="1" flipV="1">
            <a:off x="7780338" y="2960688"/>
            <a:ext cx="212725" cy="80803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5549" name="Line 13"/>
          <p:cNvSpPr>
            <a:spLocks noChangeShapeType="1"/>
          </p:cNvSpPr>
          <p:nvPr/>
        </p:nvSpPr>
        <p:spPr bwMode="auto">
          <a:xfrm flipH="1" flipV="1">
            <a:off x="6343650" y="3268663"/>
            <a:ext cx="1490663" cy="4968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5550" name="Line 14"/>
          <p:cNvSpPr>
            <a:spLocks noChangeShapeType="1"/>
          </p:cNvSpPr>
          <p:nvPr/>
        </p:nvSpPr>
        <p:spPr bwMode="auto">
          <a:xfrm>
            <a:off x="8901113" y="2368550"/>
            <a:ext cx="0" cy="839788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65551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1966913"/>
            <a:ext cx="596265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52" name="Rectangle 16"/>
          <p:cNvSpPr>
            <a:spLocks noChangeArrowheads="1"/>
          </p:cNvSpPr>
          <p:nvPr/>
        </p:nvSpPr>
        <p:spPr bwMode="auto">
          <a:xfrm>
            <a:off x="241300" y="985838"/>
            <a:ext cx="9328150" cy="1025525"/>
          </a:xfrm>
          <a:prstGeom prst="rect">
            <a:avLst/>
          </a:prstGeom>
          <a:solidFill>
            <a:srgbClr val="CCECFF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High gradient tests of new structures with </a:t>
            </a:r>
            <a:r>
              <a:rPr lang="en-US" sz="1800" dirty="0">
                <a:solidFill>
                  <a:srgbClr val="FF00FF"/>
                </a:solidFill>
                <a:latin typeface="Comic Sans MS" pitchFamily="66" charset="0"/>
              </a:rPr>
              <a:t>molybdenum 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irises reached </a:t>
            </a:r>
            <a:r>
              <a:rPr lang="en-US" sz="1800" dirty="0">
                <a:solidFill>
                  <a:srgbClr val="FF3300"/>
                </a:solidFill>
                <a:latin typeface="Comic Sans MS" pitchFamily="66" charset="0"/>
              </a:rPr>
              <a:t>190 MV/m </a:t>
            </a:r>
          </a:p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peak</a:t>
            </a:r>
            <a:r>
              <a:rPr lang="en-US" sz="1800" dirty="0">
                <a:solidFill>
                  <a:srgbClr val="FF3300"/>
                </a:solidFill>
                <a:latin typeface="Comic Sans MS" pitchFamily="66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accelerating gradient </a:t>
            </a:r>
            <a:r>
              <a:rPr lang="en-US" sz="1800" dirty="0">
                <a:solidFill>
                  <a:srgbClr val="FF00FF"/>
                </a:solidFill>
                <a:latin typeface="Comic Sans MS" pitchFamily="66" charset="0"/>
              </a:rPr>
              <a:t>without any damage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 well above the nominal CLIC</a:t>
            </a:r>
          </a:p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 accelerating field of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</a:rPr>
              <a:t>100 </a:t>
            </a:r>
            <a:r>
              <a:rPr lang="en-US" sz="1800" dirty="0">
                <a:solidFill>
                  <a:srgbClr val="0000FF"/>
                </a:solidFill>
                <a:latin typeface="Comic Sans MS" pitchFamily="66" charset="0"/>
              </a:rPr>
              <a:t>MV/m 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but with RF pulse length of </a:t>
            </a:r>
            <a:r>
              <a:rPr lang="en-US" sz="1800" dirty="0">
                <a:solidFill>
                  <a:srgbClr val="FF3300"/>
                </a:solidFill>
                <a:latin typeface="Comic Sans MS" pitchFamily="66" charset="0"/>
              </a:rPr>
              <a:t>16 ns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 only (nominal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</a:rPr>
              <a:t>150 </a:t>
            </a:r>
            <a:r>
              <a:rPr lang="en-US" sz="1800" dirty="0">
                <a:solidFill>
                  <a:srgbClr val="0000FF"/>
                </a:solidFill>
                <a:latin typeface="Comic Sans MS" pitchFamily="66" charset="0"/>
              </a:rPr>
              <a:t>ns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)</a:t>
            </a:r>
            <a:endParaRPr lang="en-US" sz="20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300" y="1820863"/>
            <a:ext cx="6870700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3122613" y="5588000"/>
            <a:ext cx="3335337" cy="40481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rgbClr val="CC0000"/>
                </a:solidFill>
                <a:latin typeface="Arial" charset="0"/>
              </a:rPr>
              <a:t>CLIC requirements</a:t>
            </a:r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0963" y="1878013"/>
            <a:ext cx="3219450" cy="427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6316663" y="1954213"/>
            <a:ext cx="1981200" cy="10080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 b="1">
                <a:solidFill>
                  <a:schemeClr val="bg1"/>
                </a:solidFill>
                <a:latin typeface="Arial" charset="0"/>
              </a:rPr>
              <a:t>NLC structure</a:t>
            </a:r>
          </a:p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b="1">
                <a:solidFill>
                  <a:schemeClr val="bg1"/>
                </a:solidFill>
                <a:latin typeface="Arial" charset="0"/>
              </a:rPr>
              <a:t>T53vg3</a:t>
            </a:r>
          </a:p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CH" sz="1300" b="1">
                <a:solidFill>
                  <a:schemeClr val="bg1"/>
                </a:solidFill>
                <a:latin typeface="Arial" charset="0"/>
              </a:rPr>
              <a:t>60 cells 2</a:t>
            </a:r>
            <a:r>
              <a:rPr lang="de-CH" sz="1300" b="1">
                <a:solidFill>
                  <a:schemeClr val="bg1"/>
                </a:solidFill>
                <a:latin typeface="Symbol" pitchFamily="18" charset="2"/>
              </a:rPr>
              <a:t>p</a:t>
            </a:r>
            <a:r>
              <a:rPr lang="de-CH" sz="1300" b="1">
                <a:solidFill>
                  <a:schemeClr val="bg1"/>
                </a:solidFill>
                <a:latin typeface="Arial" charset="0"/>
              </a:rPr>
              <a:t>/3 TW</a:t>
            </a:r>
          </a:p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CH" sz="1300" b="1">
                <a:solidFill>
                  <a:schemeClr val="bg1"/>
                </a:solidFill>
                <a:latin typeface="Arial" charset="0"/>
              </a:rPr>
              <a:t>no damping</a:t>
            </a:r>
            <a:endParaRPr lang="en-US" sz="13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701675" y="1177925"/>
            <a:ext cx="7780338" cy="406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rgbClr val="00187E"/>
                </a:solidFill>
                <a:latin typeface="Arial" charset="0"/>
              </a:rPr>
              <a:t>Recent SLAC High-Power test results – 11.4 GHz</a:t>
            </a:r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2378075" y="155575"/>
            <a:ext cx="666591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7200"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US" sz="3600">
                <a:solidFill>
                  <a:srgbClr val="0000FF"/>
                </a:solidFill>
              </a:rPr>
              <a:t>11.4 GHz High-Power test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CLIC and ILC timeline</a:t>
            </a:r>
          </a:p>
        </p:txBody>
      </p:sp>
      <p:sp>
        <p:nvSpPr>
          <p:cNvPr id="68611" name="Rectangle 4"/>
          <p:cNvSpPr>
            <a:spLocks noChangeAspect="1" noChangeArrowheads="1"/>
          </p:cNvSpPr>
          <p:nvPr/>
        </p:nvSpPr>
        <p:spPr bwMode="auto">
          <a:xfrm>
            <a:off x="307975" y="1584325"/>
            <a:ext cx="4014788" cy="6175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/>
          <a:lstStyle/>
          <a:p>
            <a:pPr indent="231775">
              <a:lnSpc>
                <a:spcPct val="130000"/>
              </a:lnSpc>
              <a:spcAft>
                <a:spcPct val="0"/>
              </a:spcAft>
              <a:buSzPct val="45000"/>
            </a:pPr>
            <a:r>
              <a:rPr lang="en-US" altLang="ja-JP" sz="2400" b="1" u="sng">
                <a:solidFill>
                  <a:srgbClr val="000000"/>
                </a:solidFill>
                <a:latin typeface="Arial Black" pitchFamily="34" charset="0"/>
                <a:ea typeface="ＭＳ Ｐゴシック" pitchFamily="1" charset="-128"/>
              </a:rPr>
              <a:t>The GDE Plan and Schedule</a:t>
            </a:r>
            <a:r>
              <a:rPr lang="en-US" altLang="ja-JP" sz="2400" b="1">
                <a:solidFill>
                  <a:srgbClr val="000000"/>
                </a:solidFill>
                <a:latin typeface="Arial Black" pitchFamily="34" charset="0"/>
                <a:ea typeface="ＭＳ Ｐゴシック" pitchFamily="1" charset="-128"/>
              </a:rPr>
              <a:t> </a:t>
            </a:r>
            <a:endParaRPr lang="en-US" sz="2400" b="1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68612" name="Rectangle 5"/>
          <p:cNvSpPr>
            <a:spLocks noChangeAspect="1" noChangeArrowheads="1"/>
          </p:cNvSpPr>
          <p:nvPr/>
        </p:nvSpPr>
        <p:spPr bwMode="auto">
          <a:xfrm>
            <a:off x="871538" y="2586038"/>
            <a:ext cx="479425" cy="75406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3" name="Text Box 6"/>
          <p:cNvSpPr txBox="1">
            <a:spLocks noChangeAspect="1" noChangeArrowheads="1"/>
          </p:cNvSpPr>
          <p:nvPr/>
        </p:nvSpPr>
        <p:spPr bwMode="auto">
          <a:xfrm>
            <a:off x="431800" y="1289050"/>
            <a:ext cx="64293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b="1">
                <a:solidFill>
                  <a:schemeClr val="tx1"/>
                </a:solidFill>
                <a:latin typeface="Arial" charset="0"/>
              </a:rPr>
              <a:t>  2005         2006         2007         2008         2009         2010</a:t>
            </a:r>
          </a:p>
        </p:txBody>
      </p:sp>
      <p:sp>
        <p:nvSpPr>
          <p:cNvPr id="68614" name="AutoShape 7"/>
          <p:cNvSpPr>
            <a:spLocks noChangeAspect="1" noChangeArrowheads="1"/>
          </p:cNvSpPr>
          <p:nvPr/>
        </p:nvSpPr>
        <p:spPr bwMode="auto">
          <a:xfrm>
            <a:off x="5367338" y="2586038"/>
            <a:ext cx="549275" cy="754062"/>
          </a:xfrm>
          <a:prstGeom prst="homePlate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5" name="Rectangle 8"/>
          <p:cNvSpPr>
            <a:spLocks noChangeAspect="1" noChangeArrowheads="1"/>
          </p:cNvSpPr>
          <p:nvPr/>
        </p:nvSpPr>
        <p:spPr bwMode="auto">
          <a:xfrm>
            <a:off x="1404938" y="2586038"/>
            <a:ext cx="892175" cy="75406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sz="28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8616" name="Rectangle 9"/>
          <p:cNvSpPr>
            <a:spLocks noChangeAspect="1" noChangeArrowheads="1"/>
          </p:cNvSpPr>
          <p:nvPr/>
        </p:nvSpPr>
        <p:spPr bwMode="auto">
          <a:xfrm>
            <a:off x="2395538" y="2586038"/>
            <a:ext cx="892175" cy="75406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7" name="Rectangle 10"/>
          <p:cNvSpPr>
            <a:spLocks noChangeAspect="1" noChangeArrowheads="1"/>
          </p:cNvSpPr>
          <p:nvPr/>
        </p:nvSpPr>
        <p:spPr bwMode="auto">
          <a:xfrm>
            <a:off x="3386138" y="2586038"/>
            <a:ext cx="892175" cy="75406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8" name="Rectangle 11"/>
          <p:cNvSpPr>
            <a:spLocks noChangeAspect="1" noChangeArrowheads="1"/>
          </p:cNvSpPr>
          <p:nvPr/>
        </p:nvSpPr>
        <p:spPr bwMode="auto">
          <a:xfrm>
            <a:off x="4376738" y="2586038"/>
            <a:ext cx="892175" cy="75406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9" name="AutoShape 12"/>
          <p:cNvSpPr>
            <a:spLocks noChangeAspect="1" noChangeArrowheads="1"/>
          </p:cNvSpPr>
          <p:nvPr/>
        </p:nvSpPr>
        <p:spPr bwMode="auto">
          <a:xfrm>
            <a:off x="6738938" y="2586038"/>
            <a:ext cx="1646237" cy="754062"/>
          </a:xfrm>
          <a:prstGeom prst="homePlate">
            <a:avLst>
              <a:gd name="adj" fmla="val 54579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sz="28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8620" name="Text Box 13"/>
          <p:cNvSpPr txBox="1">
            <a:spLocks noChangeAspect="1" noChangeArrowheads="1"/>
          </p:cNvSpPr>
          <p:nvPr/>
        </p:nvSpPr>
        <p:spPr bwMode="auto">
          <a:xfrm>
            <a:off x="1200150" y="2778125"/>
            <a:ext cx="4332288" cy="41116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 Black" pitchFamily="34" charset="0"/>
              </a:rPr>
              <a:t>Global Design Effort</a:t>
            </a:r>
          </a:p>
        </p:txBody>
      </p:sp>
      <p:sp>
        <p:nvSpPr>
          <p:cNvPr id="68621" name="Text Box 14"/>
          <p:cNvSpPr txBox="1">
            <a:spLocks noChangeAspect="1" noChangeArrowheads="1"/>
          </p:cNvSpPr>
          <p:nvPr/>
        </p:nvSpPr>
        <p:spPr bwMode="auto">
          <a:xfrm>
            <a:off x="6843713" y="2768600"/>
            <a:ext cx="1247775" cy="41116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  <a:latin typeface="Arial Black" pitchFamily="34" charset="0"/>
              </a:rPr>
              <a:t>Project</a:t>
            </a:r>
          </a:p>
        </p:txBody>
      </p:sp>
      <p:sp>
        <p:nvSpPr>
          <p:cNvPr id="68622" name="AutoShape 15"/>
          <p:cNvSpPr>
            <a:spLocks noChangeAspect="1" noChangeArrowheads="1"/>
          </p:cNvSpPr>
          <p:nvPr/>
        </p:nvSpPr>
        <p:spPr bwMode="auto">
          <a:xfrm>
            <a:off x="1328738" y="4110038"/>
            <a:ext cx="960437" cy="342900"/>
          </a:xfrm>
          <a:prstGeom prst="rightArrow">
            <a:avLst>
              <a:gd name="adj1" fmla="val 50000"/>
              <a:gd name="adj2" fmla="val 7002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sz="28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8623" name="AutoShape 16"/>
          <p:cNvSpPr>
            <a:spLocks noChangeAspect="1" noChangeArrowheads="1"/>
          </p:cNvSpPr>
          <p:nvPr/>
        </p:nvSpPr>
        <p:spPr bwMode="auto">
          <a:xfrm>
            <a:off x="2624138" y="4643438"/>
            <a:ext cx="1714500" cy="411162"/>
          </a:xfrm>
          <a:prstGeom prst="rightArrow">
            <a:avLst>
              <a:gd name="adj1" fmla="val 50000"/>
              <a:gd name="adj2" fmla="val 10424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24" name="AutoShape 17"/>
          <p:cNvSpPr>
            <a:spLocks noChangeAspect="1" noChangeArrowheads="1"/>
          </p:cNvSpPr>
          <p:nvPr/>
        </p:nvSpPr>
        <p:spPr bwMode="auto">
          <a:xfrm>
            <a:off x="2624138" y="5938838"/>
            <a:ext cx="1714500" cy="411162"/>
          </a:xfrm>
          <a:prstGeom prst="rightArrow">
            <a:avLst>
              <a:gd name="adj1" fmla="val 50000"/>
              <a:gd name="adj2" fmla="val 10424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25" name="AutoShape 18"/>
          <p:cNvSpPr>
            <a:spLocks noChangeAspect="1" noChangeArrowheads="1"/>
          </p:cNvSpPr>
          <p:nvPr/>
        </p:nvSpPr>
        <p:spPr bwMode="auto">
          <a:xfrm>
            <a:off x="4224338" y="5367338"/>
            <a:ext cx="2193925" cy="411162"/>
          </a:xfrm>
          <a:prstGeom prst="rightArrow">
            <a:avLst>
              <a:gd name="adj1" fmla="val 50000"/>
              <a:gd name="adj2" fmla="val 13339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26" name="Rectangle 19"/>
          <p:cNvSpPr>
            <a:spLocks noChangeAspect="1" noChangeArrowheads="1"/>
          </p:cNvSpPr>
          <p:nvPr/>
        </p:nvSpPr>
        <p:spPr bwMode="auto">
          <a:xfrm>
            <a:off x="1404938" y="5481638"/>
            <a:ext cx="2536825" cy="2063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27" name="AutoShape 20"/>
          <p:cNvSpPr>
            <a:spLocks noChangeAspect="1" noChangeArrowheads="1"/>
          </p:cNvSpPr>
          <p:nvPr/>
        </p:nvSpPr>
        <p:spPr bwMode="auto">
          <a:xfrm>
            <a:off x="1023938" y="3729038"/>
            <a:ext cx="342900" cy="274637"/>
          </a:xfrm>
          <a:prstGeom prst="rightArrow">
            <a:avLst>
              <a:gd name="adj1" fmla="val 57222"/>
              <a:gd name="adj2" fmla="val 44509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sz="28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8628" name="Text Box 21"/>
          <p:cNvSpPr txBox="1">
            <a:spLocks noChangeAspect="1" noChangeArrowheads="1"/>
          </p:cNvSpPr>
          <p:nvPr/>
        </p:nvSpPr>
        <p:spPr bwMode="auto">
          <a:xfrm>
            <a:off x="1481138" y="3652838"/>
            <a:ext cx="238283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b="1">
                <a:solidFill>
                  <a:schemeClr val="tx1"/>
                </a:solidFill>
                <a:latin typeface="Arial" charset="0"/>
              </a:rPr>
              <a:t>Baseline configuration</a:t>
            </a:r>
          </a:p>
        </p:txBody>
      </p:sp>
      <p:sp>
        <p:nvSpPr>
          <p:cNvPr id="68629" name="Text Box 22"/>
          <p:cNvSpPr txBox="1">
            <a:spLocks noChangeAspect="1" noChangeArrowheads="1"/>
          </p:cNvSpPr>
          <p:nvPr/>
        </p:nvSpPr>
        <p:spPr bwMode="auto">
          <a:xfrm>
            <a:off x="2624138" y="4110038"/>
            <a:ext cx="1903412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b="1">
                <a:solidFill>
                  <a:schemeClr val="tx1"/>
                </a:solidFill>
                <a:latin typeface="Arial" charset="0"/>
              </a:rPr>
              <a:t>Reference Design</a:t>
            </a:r>
          </a:p>
        </p:txBody>
      </p:sp>
      <p:sp>
        <p:nvSpPr>
          <p:cNvPr id="68630" name="Text Box 23"/>
          <p:cNvSpPr txBox="1">
            <a:spLocks noChangeAspect="1" noChangeArrowheads="1"/>
          </p:cNvSpPr>
          <p:nvPr/>
        </p:nvSpPr>
        <p:spPr bwMode="auto">
          <a:xfrm>
            <a:off x="6662738" y="5405438"/>
            <a:ext cx="1903412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b="1">
                <a:solidFill>
                  <a:schemeClr val="tx1"/>
                </a:solidFill>
                <a:latin typeface="Arial" charset="0"/>
              </a:rPr>
              <a:t>ILC R&amp;D Program</a:t>
            </a:r>
          </a:p>
        </p:txBody>
      </p:sp>
      <p:sp>
        <p:nvSpPr>
          <p:cNvPr id="68631" name="Text Box 24"/>
          <p:cNvSpPr txBox="1">
            <a:spLocks noChangeAspect="1" noChangeArrowheads="1"/>
          </p:cNvSpPr>
          <p:nvPr/>
        </p:nvSpPr>
        <p:spPr bwMode="auto">
          <a:xfrm>
            <a:off x="4681538" y="4719638"/>
            <a:ext cx="18573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b="1">
                <a:solidFill>
                  <a:schemeClr val="tx1"/>
                </a:solidFill>
                <a:latin typeface="Arial" charset="0"/>
              </a:rPr>
              <a:t>Technical Design</a:t>
            </a:r>
          </a:p>
        </p:txBody>
      </p:sp>
      <p:sp>
        <p:nvSpPr>
          <p:cNvPr id="68632" name="AutoShape 25"/>
          <p:cNvSpPr>
            <a:spLocks noChangeAspect="1" noChangeArrowheads="1"/>
          </p:cNvSpPr>
          <p:nvPr/>
        </p:nvSpPr>
        <p:spPr bwMode="auto">
          <a:xfrm>
            <a:off x="2624138" y="6396038"/>
            <a:ext cx="3360737" cy="411162"/>
          </a:xfrm>
          <a:prstGeom prst="rightArrow">
            <a:avLst>
              <a:gd name="adj1" fmla="val 54444"/>
              <a:gd name="adj2" fmla="val 14054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33" name="Text Box 26"/>
          <p:cNvSpPr txBox="1">
            <a:spLocks noChangeAspect="1" noChangeArrowheads="1"/>
          </p:cNvSpPr>
          <p:nvPr/>
        </p:nvSpPr>
        <p:spPr bwMode="auto">
          <a:xfrm>
            <a:off x="4681538" y="5938838"/>
            <a:ext cx="31496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b="1">
                <a:solidFill>
                  <a:schemeClr val="tx1"/>
                </a:solidFill>
                <a:latin typeface="Arial" charset="0"/>
              </a:rPr>
              <a:t>Expression of Interest  to Host</a:t>
            </a:r>
          </a:p>
        </p:txBody>
      </p:sp>
      <p:sp>
        <p:nvSpPr>
          <p:cNvPr id="68634" name="Text Box 27"/>
          <p:cNvSpPr txBox="1">
            <a:spLocks noChangeAspect="1" noChangeArrowheads="1"/>
          </p:cNvSpPr>
          <p:nvPr/>
        </p:nvSpPr>
        <p:spPr bwMode="auto">
          <a:xfrm>
            <a:off x="6434138" y="6396038"/>
            <a:ext cx="20066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l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b="1">
                <a:solidFill>
                  <a:schemeClr val="tx1"/>
                </a:solidFill>
                <a:latin typeface="Arial" charset="0"/>
              </a:rPr>
              <a:t>International Mgmt</a:t>
            </a:r>
          </a:p>
        </p:txBody>
      </p:sp>
      <p:sp>
        <p:nvSpPr>
          <p:cNvPr id="68635" name="AutoShape 28"/>
          <p:cNvSpPr>
            <a:spLocks noChangeAspect="1" noChangeArrowheads="1"/>
          </p:cNvSpPr>
          <p:nvPr/>
        </p:nvSpPr>
        <p:spPr bwMode="auto">
          <a:xfrm>
            <a:off x="4071938" y="3500438"/>
            <a:ext cx="3017837" cy="10160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>
                <a:solidFill>
                  <a:srgbClr val="FFFFCC"/>
                </a:solidFill>
                <a:latin typeface="Arial Black" pitchFamily="34" charset="0"/>
              </a:rPr>
              <a:t>LHC</a:t>
            </a:r>
          </a:p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>
                <a:solidFill>
                  <a:srgbClr val="FFFFCC"/>
                </a:solidFill>
                <a:latin typeface="Arial Black" pitchFamily="34" charset="0"/>
              </a:rPr>
              <a:t>Physics</a:t>
            </a:r>
          </a:p>
        </p:txBody>
      </p:sp>
      <p:sp>
        <p:nvSpPr>
          <p:cNvPr id="68636" name="AutoShape 29"/>
          <p:cNvSpPr>
            <a:spLocks noChangeAspect="1" noChangeArrowheads="1"/>
          </p:cNvSpPr>
          <p:nvPr/>
        </p:nvSpPr>
        <p:spPr bwMode="auto">
          <a:xfrm>
            <a:off x="5214938" y="1824038"/>
            <a:ext cx="960437" cy="617537"/>
          </a:xfrm>
          <a:prstGeom prst="downArrowCallout">
            <a:avLst>
              <a:gd name="adj1" fmla="val 38882"/>
              <a:gd name="adj2" fmla="val 38882"/>
              <a:gd name="adj3" fmla="val 16667"/>
              <a:gd name="adj4" fmla="val 6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400">
                <a:solidFill>
                  <a:srgbClr val="CC0000"/>
                </a:solidFill>
                <a:latin typeface="Arial Black" pitchFamily="34" charset="0"/>
              </a:rPr>
              <a:t>CLIC</a:t>
            </a:r>
          </a:p>
        </p:txBody>
      </p:sp>
      <p:sp>
        <p:nvSpPr>
          <p:cNvPr id="68637" name="Rectangle 30"/>
          <p:cNvSpPr>
            <a:spLocks noChangeArrowheads="1"/>
          </p:cNvSpPr>
          <p:nvPr/>
        </p:nvSpPr>
        <p:spPr bwMode="auto">
          <a:xfrm>
            <a:off x="273050" y="835025"/>
            <a:ext cx="5640388" cy="3365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600" b="1">
                <a:solidFill>
                  <a:srgbClr val="00187E"/>
                </a:solidFill>
              </a:rPr>
              <a:t>From B. Barish, ILC Global Design Effort director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ChangeArrowheads="1"/>
          </p:cNvSpPr>
          <p:nvPr/>
        </p:nvSpPr>
        <p:spPr bwMode="auto">
          <a:xfrm>
            <a:off x="0" y="965915"/>
            <a:ext cx="10077450" cy="622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494" tIns="50748" rIns="101494" bIns="50748"/>
          <a:lstStyle/>
          <a:p>
            <a:pPr marL="336550" lvl="1" indent="-222250" algn="l">
              <a:spcBef>
                <a:spcPct val="0"/>
              </a:spcBef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World-wide Consensus for a </a:t>
            </a:r>
            <a:r>
              <a:rPr lang="en-US" sz="2200" dirty="0"/>
              <a:t>Lepton Linear Collider</a:t>
            </a:r>
            <a:r>
              <a:rPr lang="en-US" sz="2200" dirty="0">
                <a:solidFill>
                  <a:schemeClr val="tx1"/>
                </a:solidFill>
              </a:rPr>
              <a:t> as the </a:t>
            </a:r>
            <a:r>
              <a:rPr lang="en-US" sz="2200" dirty="0"/>
              <a:t>next HEP facility</a:t>
            </a:r>
            <a:r>
              <a:rPr lang="en-US" sz="2200" dirty="0">
                <a:solidFill>
                  <a:schemeClr val="tx1"/>
                </a:solidFill>
              </a:rPr>
              <a:t> to complement LHC at the energy </a:t>
            </a:r>
            <a:r>
              <a:rPr lang="en-US" sz="2200" dirty="0" smtClean="0">
                <a:solidFill>
                  <a:schemeClr val="tx1"/>
                </a:solidFill>
              </a:rPr>
              <a:t>frontier</a:t>
            </a:r>
            <a:br>
              <a:rPr lang="en-US" sz="2200" dirty="0" smtClean="0">
                <a:solidFill>
                  <a:schemeClr val="tx1"/>
                </a:solidFill>
              </a:rPr>
            </a:br>
            <a:endParaRPr lang="en-US" sz="2200" dirty="0" smtClean="0">
              <a:solidFill>
                <a:schemeClr val="tx1"/>
              </a:solidFill>
            </a:endParaRPr>
          </a:p>
          <a:p>
            <a:pPr marL="336550" lvl="1" indent="-222250" algn="l">
              <a:spcBef>
                <a:spcPct val="0"/>
              </a:spcBef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Presently </a:t>
            </a:r>
            <a:r>
              <a:rPr lang="en-US" sz="2200" dirty="0" smtClean="0"/>
              <a:t>two</a:t>
            </a:r>
            <a:r>
              <a:rPr lang="en-US" sz="2200" dirty="0" smtClean="0">
                <a:solidFill>
                  <a:schemeClr val="tx1"/>
                </a:solidFill>
              </a:rPr>
              <a:t> Linear Collider </a:t>
            </a:r>
            <a:r>
              <a:rPr lang="en-US" sz="2200" dirty="0" smtClean="0"/>
              <a:t>Projects</a:t>
            </a:r>
            <a:r>
              <a:rPr lang="en-US" sz="2200" dirty="0" smtClean="0">
                <a:solidFill>
                  <a:schemeClr val="tx1"/>
                </a:solidFill>
              </a:rPr>
              <a:t>:</a:t>
            </a:r>
            <a:endParaRPr lang="en-US" sz="2200" dirty="0">
              <a:solidFill>
                <a:schemeClr val="tx1"/>
              </a:solidFill>
            </a:endParaRPr>
          </a:p>
          <a:p>
            <a:pPr marL="793750" lvl="2" indent="-222250" algn="l">
              <a:spcBef>
                <a:spcPct val="0"/>
              </a:spcBef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/>
              <a:t>International Linear Collider</a:t>
            </a:r>
            <a:r>
              <a:rPr lang="en-US" sz="2200" dirty="0">
                <a:solidFill>
                  <a:schemeClr val="tx1"/>
                </a:solidFill>
              </a:rPr>
              <a:t> based on Super-Conducting RF technology 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with </a:t>
            </a:r>
            <a:r>
              <a:rPr lang="en-US" sz="2200" dirty="0">
                <a:solidFill>
                  <a:schemeClr val="tx1"/>
                </a:solidFill>
              </a:rPr>
              <a:t>extensive R&amp;D in world-wide collaboration:</a:t>
            </a:r>
          </a:p>
          <a:p>
            <a:pPr marL="1482725" lvl="2" indent="-228600" algn="l">
              <a:spcBef>
                <a:spcPct val="0"/>
              </a:spcBef>
              <a:spcAft>
                <a:spcPts val="850"/>
              </a:spcAft>
              <a:buSzPct val="57000"/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First </a:t>
            </a:r>
            <a:r>
              <a:rPr lang="en-US" sz="2200" dirty="0">
                <a:solidFill>
                  <a:schemeClr val="tx1"/>
                </a:solidFill>
              </a:rPr>
              <a:t>phase at 500 GeV beam collision </a:t>
            </a:r>
            <a:r>
              <a:rPr lang="en-US" sz="2200" dirty="0" smtClean="0">
                <a:solidFill>
                  <a:schemeClr val="tx1"/>
                </a:solidFill>
              </a:rPr>
              <a:t>energy, upgrade </a:t>
            </a:r>
            <a:r>
              <a:rPr lang="en-US" sz="2200" dirty="0">
                <a:solidFill>
                  <a:schemeClr val="tx1"/>
                </a:solidFill>
              </a:rPr>
              <a:t>to 1 </a:t>
            </a:r>
            <a:r>
              <a:rPr lang="en-US" sz="2200" dirty="0" smtClean="0">
                <a:solidFill>
                  <a:schemeClr val="tx1"/>
                </a:solidFill>
              </a:rPr>
              <a:t>TeV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1482725" lvl="2" indent="-228600" algn="l">
              <a:spcBef>
                <a:spcPct val="0"/>
              </a:spcBef>
              <a:spcAft>
                <a:spcPts val="850"/>
              </a:spcAft>
              <a:buSzPct val="57000"/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in Technical Design phase</a:t>
            </a:r>
          </a:p>
          <a:p>
            <a:pPr marL="793750" lvl="2" indent="-222250" algn="l">
              <a:spcBef>
                <a:spcPct val="0"/>
              </a:spcBef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 smtClean="0"/>
              <a:t>CLIC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technology </a:t>
            </a:r>
            <a:r>
              <a:rPr lang="en-US" sz="2200" dirty="0"/>
              <a:t>only</a:t>
            </a:r>
            <a:r>
              <a:rPr lang="en-US" sz="2200" dirty="0">
                <a:solidFill>
                  <a:schemeClr val="tx1"/>
                </a:solidFill>
              </a:rPr>
              <a:t> possible scheme to extend collider beam </a:t>
            </a:r>
            <a:r>
              <a:rPr lang="en-US" sz="2200" dirty="0" smtClean="0">
                <a:solidFill>
                  <a:schemeClr val="tx1"/>
                </a:solidFill>
              </a:rPr>
              <a:t>energy</a:t>
            </a:r>
            <a:br>
              <a:rPr lang="en-US" sz="22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into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smtClean="0"/>
              <a:t>Multi-</a:t>
            </a:r>
            <a:r>
              <a:rPr lang="en-US" sz="2200" dirty="0" err="1" smtClean="0"/>
              <a:t>TeV</a:t>
            </a:r>
            <a:r>
              <a:rPr lang="en-US" sz="2200" dirty="0" smtClean="0"/>
              <a:t> </a:t>
            </a:r>
            <a:r>
              <a:rPr lang="en-US" sz="2200" dirty="0"/>
              <a:t>energy</a:t>
            </a:r>
            <a:r>
              <a:rPr lang="en-US" sz="2200" dirty="0">
                <a:solidFill>
                  <a:schemeClr val="tx1"/>
                </a:solidFill>
              </a:rPr>
              <a:t> range</a:t>
            </a:r>
          </a:p>
          <a:p>
            <a:pPr marL="1250950" lvl="3" indent="-222250" algn="l">
              <a:spcBef>
                <a:spcPct val="0"/>
              </a:spcBef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Very </a:t>
            </a:r>
            <a:r>
              <a:rPr lang="en-US" sz="2200" dirty="0"/>
              <a:t>promising results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but </a:t>
            </a:r>
            <a:r>
              <a:rPr lang="en-US" sz="2200" dirty="0">
                <a:solidFill>
                  <a:schemeClr val="tx1"/>
                </a:solidFill>
              </a:rPr>
              <a:t>not mature yet, requires </a:t>
            </a:r>
            <a:r>
              <a:rPr lang="en-US" sz="2200" dirty="0"/>
              <a:t>challenging R&amp;D</a:t>
            </a:r>
          </a:p>
          <a:p>
            <a:pPr marL="1250950" lvl="3" indent="-222250" algn="l">
              <a:spcBef>
                <a:spcPct val="0"/>
              </a:spcBef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CLIC-related key issues addressed in CTF3 by </a:t>
            </a:r>
            <a:r>
              <a:rPr lang="en-US" sz="2200" dirty="0" smtClean="0">
                <a:solidFill>
                  <a:schemeClr val="tx1"/>
                </a:solidFill>
              </a:rPr>
              <a:t>2010</a:t>
            </a:r>
            <a:br>
              <a:rPr lang="en-US" sz="2200" dirty="0" smtClean="0">
                <a:solidFill>
                  <a:schemeClr val="tx1"/>
                </a:solidFill>
              </a:rPr>
            </a:br>
            <a:endParaRPr lang="en-US" sz="2200" dirty="0" smtClean="0">
              <a:solidFill>
                <a:schemeClr val="tx1"/>
              </a:solidFill>
            </a:endParaRPr>
          </a:p>
          <a:p>
            <a:pPr marL="336550" lvl="1" indent="-222250" algn="l">
              <a:spcBef>
                <a:spcPct val="0"/>
              </a:spcBef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Possible decision from 2010-12 based on </a:t>
            </a:r>
            <a:r>
              <a:rPr lang="en-US" sz="2200" dirty="0" smtClean="0"/>
              <a:t>LHC results</a:t>
            </a:r>
          </a:p>
          <a:p>
            <a:pPr marL="336550" lvl="1" indent="-222250" algn="l">
              <a:spcBef>
                <a:spcPct val="0"/>
              </a:spcBef>
              <a:buFont typeface="StarSymbol" charset="0"/>
              <a:buBlip>
                <a:blip r:embed="rId2"/>
              </a:buBlip>
              <a:tabLst>
                <a:tab pos="2005013" algn="l"/>
                <a:tab pos="2381250" algn="l"/>
              </a:tabLst>
            </a:pPr>
            <a:r>
              <a:rPr lang="en-US" sz="2200" dirty="0" smtClean="0">
                <a:solidFill>
                  <a:schemeClr val="tx1"/>
                </a:solidFill>
              </a:rPr>
              <a:t>Looking forward to a successful LHC operation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4049713" y="3175"/>
            <a:ext cx="3471862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4000">
                <a:solidFill>
                  <a:srgbClr val="0000FF"/>
                </a:solidFill>
              </a:rPr>
              <a:t>CONCLUSION</a:t>
            </a:r>
            <a:endParaRPr lang="en-US" sz="4000" noProof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Documentation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903575"/>
            <a:ext cx="10077450" cy="6340656"/>
          </a:xfrm>
        </p:spPr>
        <p:txBody>
          <a:bodyPr>
            <a:normAutofit/>
          </a:bodyPr>
          <a:lstStyle/>
          <a:p>
            <a:pPr eaLnBrk="1">
              <a:lnSpc>
                <a:spcPct val="80000"/>
              </a:lnSpc>
            </a:pPr>
            <a:r>
              <a:rPr lang="en-US" sz="2100" dirty="0"/>
              <a:t>General documentation about the CLIC </a:t>
            </a:r>
            <a:r>
              <a:rPr lang="en-US" sz="2100" dirty="0" smtClean="0"/>
              <a:t>study:			</a:t>
            </a:r>
            <a:r>
              <a:rPr lang="en-US" sz="2100" dirty="0" smtClean="0">
                <a:hlinkClick r:id="rId2"/>
              </a:rPr>
              <a:t>http</a:t>
            </a:r>
            <a:r>
              <a:rPr lang="en-US" sz="2100" dirty="0">
                <a:hlinkClick r:id="rId2"/>
              </a:rPr>
              <a:t>://cern.ch/CLIC-Study</a:t>
            </a:r>
            <a:r>
              <a:rPr lang="en-US" sz="2100" dirty="0" smtClean="0">
                <a:hlinkClick r:id="rId2"/>
              </a:rPr>
              <a:t>/</a:t>
            </a:r>
            <a:endParaRPr lang="en-US" sz="2100" dirty="0" smtClean="0"/>
          </a:p>
          <a:p>
            <a:pPr eaLnBrk="1">
              <a:lnSpc>
                <a:spcPct val="80000"/>
              </a:lnSpc>
            </a:pPr>
            <a:r>
              <a:rPr lang="en-US" sz="2100" dirty="0"/>
              <a:t>CLIC scheme description:</a:t>
            </a:r>
            <a:br>
              <a:rPr lang="en-US" sz="2100" dirty="0"/>
            </a:br>
            <a:r>
              <a:rPr lang="en-US" sz="2100" dirty="0"/>
              <a:t>						</a:t>
            </a:r>
            <a:r>
              <a:rPr lang="en-US" sz="2100" dirty="0">
                <a:hlinkClick r:id="rId3"/>
              </a:rPr>
              <a:t>http://preprints.cern.ch/yellowrep/2000/2000-008/p1.</a:t>
            </a:r>
            <a:r>
              <a:rPr lang="en-US" sz="2100" dirty="0" smtClean="0">
                <a:hlinkClick r:id="rId3"/>
              </a:rPr>
              <a:t>pdf</a:t>
            </a:r>
            <a:endParaRPr lang="en-US" sz="2100" dirty="0" smtClean="0"/>
          </a:p>
          <a:p>
            <a:pPr eaLnBrk="1">
              <a:lnSpc>
                <a:spcPct val="80000"/>
              </a:lnSpc>
            </a:pPr>
            <a:r>
              <a:rPr lang="en-US" sz="2100" dirty="0" smtClean="0"/>
              <a:t>Recent Bulletin article:</a:t>
            </a:r>
            <a:r>
              <a:rPr lang="en-US" sz="2100" smtClean="0"/>
              <a:t/>
            </a:r>
            <a:br>
              <a:rPr lang="en-US" sz="2100" smtClean="0"/>
            </a:br>
            <a:r>
              <a:rPr lang="en-US" sz="1514" smtClean="0">
                <a:hlinkClick r:id="rId4"/>
              </a:rPr>
              <a:t>http://cdsweb.cern.ch/journal/article?issue=28/2009&amp;name=CERNBulletin&amp;category=News%20Articles&amp;number=1</a:t>
            </a:r>
            <a:endParaRPr lang="en-US" sz="2100" dirty="0" smtClean="0"/>
          </a:p>
          <a:p>
            <a:pPr eaLnBrk="1">
              <a:lnSpc>
                <a:spcPct val="80000"/>
              </a:lnSpc>
            </a:pPr>
            <a:r>
              <a:rPr lang="en-US" sz="2100" dirty="0"/>
              <a:t>CLIC </a:t>
            </a:r>
            <a:r>
              <a:rPr lang="en-US" sz="2100" dirty="0" smtClean="0"/>
              <a:t>Physics						</a:t>
            </a:r>
            <a:r>
              <a:rPr lang="en-US" sz="2100" dirty="0" smtClean="0">
                <a:hlinkClick r:id="rId5"/>
              </a:rPr>
              <a:t>http</a:t>
            </a:r>
            <a:r>
              <a:rPr lang="en-US" sz="2100" dirty="0">
                <a:hlinkClick r:id="rId5"/>
              </a:rPr>
              <a:t>://clicphysics.web.cern.ch/CLICphysics</a:t>
            </a:r>
            <a:r>
              <a:rPr lang="en-US" sz="2100" dirty="0" smtClean="0">
                <a:hlinkClick r:id="rId5"/>
              </a:rPr>
              <a:t>/</a:t>
            </a:r>
            <a:endParaRPr lang="en-US" sz="2100" dirty="0" smtClean="0"/>
          </a:p>
          <a:p>
            <a:pPr eaLnBrk="1">
              <a:lnSpc>
                <a:spcPct val="80000"/>
              </a:lnSpc>
            </a:pPr>
            <a:r>
              <a:rPr lang="en-US" sz="2100" dirty="0"/>
              <a:t>CLIC Test Facility: </a:t>
            </a:r>
            <a:r>
              <a:rPr lang="en-US" sz="2100" dirty="0" smtClean="0"/>
              <a:t>CTF3			 </a:t>
            </a:r>
            <a:r>
              <a:rPr lang="en-US" sz="2100" dirty="0" smtClean="0">
                <a:hlinkClick r:id="rId6"/>
              </a:rPr>
              <a:t>http</a:t>
            </a:r>
            <a:r>
              <a:rPr lang="en-US" sz="2100" dirty="0">
                <a:hlinkClick r:id="rId6"/>
              </a:rPr>
              <a:t>://ctf3.home.cern.ch/ctf3/CTFindex.</a:t>
            </a:r>
            <a:r>
              <a:rPr lang="en-US" sz="2100" dirty="0" smtClean="0">
                <a:hlinkClick r:id="rId6"/>
              </a:rPr>
              <a:t>htm</a:t>
            </a:r>
            <a:endParaRPr lang="en-US" sz="2100" dirty="0" smtClean="0"/>
          </a:p>
          <a:p>
            <a:pPr eaLnBrk="1">
              <a:lnSpc>
                <a:spcPct val="80000"/>
              </a:lnSpc>
            </a:pPr>
            <a:r>
              <a:rPr lang="en-US" sz="2100" dirty="0"/>
              <a:t>CLIC technological challenges (CERN Academic Training)</a:t>
            </a:r>
            <a:br>
              <a:rPr lang="en-US" sz="2100" dirty="0"/>
            </a:br>
            <a:r>
              <a:rPr lang="en-US" sz="2100" dirty="0"/>
              <a:t>					   </a:t>
            </a:r>
            <a:r>
              <a:rPr lang="en-US" sz="2100" dirty="0">
                <a:solidFill>
                  <a:srgbClr val="0000FF"/>
                </a:solidFill>
                <a:hlinkClick r:id="rId7"/>
              </a:rPr>
              <a:t>http://indico.cern.ch/conferenceDisplay.py?confId=</a:t>
            </a:r>
            <a:r>
              <a:rPr lang="en-US" sz="2100" dirty="0" smtClean="0">
                <a:solidFill>
                  <a:srgbClr val="0000FF"/>
                </a:solidFill>
                <a:hlinkClick r:id="rId7"/>
              </a:rPr>
              <a:t>a057972</a:t>
            </a:r>
            <a:endParaRPr lang="en-US" sz="1900" b="1" dirty="0" smtClean="0">
              <a:solidFill>
                <a:srgbClr val="0000FF"/>
              </a:solidFill>
            </a:endParaRPr>
          </a:p>
          <a:p>
            <a:pPr eaLnBrk="1">
              <a:lnSpc>
                <a:spcPct val="80000"/>
              </a:lnSpc>
            </a:pPr>
            <a:r>
              <a:rPr lang="en-US" sz="2100" dirty="0"/>
              <a:t>CLIC Workshop 2008 (most actual information</a:t>
            </a:r>
            <a:r>
              <a:rPr lang="en-US" sz="2100" dirty="0" smtClean="0"/>
              <a:t>)	</a:t>
            </a:r>
            <a:r>
              <a:rPr lang="en-US" sz="2100" dirty="0"/>
              <a:t>		  </a:t>
            </a:r>
            <a:r>
              <a:rPr lang="en-US" sz="2100" dirty="0">
                <a:solidFill>
                  <a:srgbClr val="0000FF"/>
                </a:solidFill>
                <a:hlinkClick r:id="rId8"/>
              </a:rPr>
              <a:t>http://cern.ch/</a:t>
            </a:r>
            <a:r>
              <a:rPr lang="en-US" sz="2100" dirty="0" smtClean="0">
                <a:solidFill>
                  <a:srgbClr val="0000FF"/>
                </a:solidFill>
                <a:hlinkClick r:id="rId8"/>
              </a:rPr>
              <a:t>CLIC08</a:t>
            </a:r>
            <a:endParaRPr lang="en-US" sz="2100" dirty="0" smtClean="0">
              <a:solidFill>
                <a:srgbClr val="0000FF"/>
              </a:solidFill>
            </a:endParaRPr>
          </a:p>
          <a:p>
            <a:pPr eaLnBrk="1">
              <a:lnSpc>
                <a:spcPct val="80000"/>
              </a:lnSpc>
            </a:pPr>
            <a:r>
              <a:rPr lang="en-US" sz="2100" dirty="0" smtClean="0">
                <a:solidFill>
                  <a:schemeClr val="tx1"/>
                </a:solidFill>
              </a:rPr>
              <a:t>EDMS</a:t>
            </a:r>
            <a:r>
              <a:rPr lang="en-US" sz="2100" dirty="0" smtClean="0">
                <a:solidFill>
                  <a:srgbClr val="0000FF"/>
                </a:solidFill>
              </a:rPr>
              <a:t>								</a:t>
            </a:r>
            <a:r>
              <a:rPr lang="en-US" sz="2100" dirty="0" smtClean="0">
                <a:solidFill>
                  <a:srgbClr val="0000FF"/>
                </a:solidFill>
                <a:hlinkClick r:id="rId9"/>
              </a:rPr>
              <a:t>http://edms.cern.ch/nav/CERN-0000060014</a:t>
            </a:r>
            <a:endParaRPr lang="en-US" sz="2100" dirty="0" smtClean="0">
              <a:solidFill>
                <a:srgbClr val="0000FF"/>
              </a:solidFill>
            </a:endParaRPr>
          </a:p>
          <a:p>
            <a:pPr eaLnBrk="1">
              <a:lnSpc>
                <a:spcPct val="80000"/>
              </a:lnSpc>
            </a:pPr>
            <a:r>
              <a:rPr lang="en-US" sz="2100" dirty="0" smtClean="0"/>
              <a:t>CLIC ACE (advisory committee meeting)	</a:t>
            </a:r>
            <a:br>
              <a:rPr lang="en-US" sz="2100" dirty="0" smtClean="0"/>
            </a:br>
            <a:r>
              <a:rPr lang="en-US" sz="2100" dirty="0" smtClean="0"/>
              <a:t>						</a:t>
            </a:r>
            <a:r>
              <a:rPr lang="en-US" sz="2100" dirty="0" smtClean="0">
                <a:hlinkClick r:id="rId10"/>
              </a:rPr>
              <a:t>http://indico.cern.ch/conferenceDisplay.py?confId=58072</a:t>
            </a:r>
            <a:endParaRPr lang="en-US" sz="2100" dirty="0" smtClean="0"/>
          </a:p>
          <a:p>
            <a:pPr eaLnBrk="1">
              <a:lnSpc>
                <a:spcPct val="80000"/>
              </a:lnSpc>
            </a:pPr>
            <a:r>
              <a:rPr lang="en-US" sz="2100" dirty="0" smtClean="0"/>
              <a:t>CLIC meeting (parameter table)						 </a:t>
            </a:r>
            <a:r>
              <a:rPr lang="en-US" sz="2100" dirty="0" smtClean="0">
                <a:hlinkClick r:id="rId11"/>
              </a:rPr>
              <a:t>http://cern.ch/clic-meeting</a:t>
            </a:r>
            <a:endParaRPr lang="en-US" sz="2100" dirty="0" smtClean="0"/>
          </a:p>
          <a:p>
            <a:pPr eaLnBrk="1">
              <a:lnSpc>
                <a:spcPct val="80000"/>
              </a:lnSpc>
            </a:pPr>
            <a:r>
              <a:rPr lang="en-US" sz="2100" dirty="0" smtClean="0"/>
              <a:t>CLIC parameter note							</a:t>
            </a:r>
            <a:r>
              <a:rPr lang="en-US" sz="2100" dirty="0" smtClean="0">
                <a:hlinkClick r:id="rId12"/>
              </a:rPr>
              <a:t>http://cern.ch/tecker/par2007.pdf</a:t>
            </a:r>
            <a:endParaRPr lang="en-US" sz="2100" dirty="0" smtClean="0"/>
          </a:p>
          <a:p>
            <a:pPr eaLnBrk="1">
              <a:lnSpc>
                <a:spcPct val="80000"/>
              </a:lnSpc>
            </a:pPr>
            <a:r>
              <a:rPr lang="en-US" sz="2100" dirty="0" smtClean="0"/>
              <a:t>CLIC notes						 </a:t>
            </a:r>
            <a:r>
              <a:rPr lang="en-US" sz="2100" dirty="0" smtClean="0">
                <a:hlinkClick r:id="rId13"/>
              </a:rPr>
              <a:t>http://cdsweb.cern.ch/collection/CLIC%20Notes</a:t>
            </a:r>
            <a:endParaRPr lang="en-U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The next lepton collider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idx="1"/>
          </p:nvPr>
        </p:nvSpPr>
        <p:spPr>
          <a:xfrm>
            <a:off x="204788" y="976313"/>
            <a:ext cx="9702800" cy="1654175"/>
          </a:xfrm>
        </p:spPr>
        <p:txBody>
          <a:bodyPr/>
          <a:lstStyle/>
          <a:p>
            <a:pPr eaLnBrk="1"/>
            <a:r>
              <a:rPr lang="en-US" sz="2600" smtClean="0">
                <a:solidFill>
                  <a:schemeClr val="tx1"/>
                </a:solidFill>
              </a:rPr>
              <a:t>Solution: </a:t>
            </a:r>
            <a:r>
              <a:rPr lang="en-US" sz="2600" smtClean="0">
                <a:solidFill>
                  <a:srgbClr val="0000FF"/>
                </a:solidFill>
              </a:rPr>
              <a:t>LINEAR COLLIDER</a:t>
            </a:r>
          </a:p>
          <a:p>
            <a:pPr eaLnBrk="1"/>
            <a:r>
              <a:rPr lang="en-US" sz="2600" smtClean="0">
                <a:solidFill>
                  <a:schemeClr val="tx1"/>
                </a:solidFill>
              </a:rPr>
              <a:t>avoid synchrotron radiation</a:t>
            </a:r>
          </a:p>
          <a:p>
            <a:pPr eaLnBrk="1"/>
            <a:r>
              <a:rPr lang="en-US" sz="2600" smtClean="0">
                <a:solidFill>
                  <a:schemeClr val="tx1"/>
                </a:solidFill>
              </a:rPr>
              <a:t>no bending magnets, huge amount of cavities and RF</a:t>
            </a: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492125" y="3001963"/>
            <a:ext cx="8947150" cy="1466850"/>
            <a:chOff x="2" y="1758"/>
            <a:chExt cx="5636" cy="924"/>
          </a:xfrm>
        </p:grpSpPr>
        <p:sp>
          <p:nvSpPr>
            <p:cNvPr id="22586" name="Line 58"/>
            <p:cNvSpPr>
              <a:spLocks noChangeShapeType="1"/>
            </p:cNvSpPr>
            <p:nvPr/>
          </p:nvSpPr>
          <p:spPr bwMode="auto">
            <a:xfrm>
              <a:off x="2640" y="1912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7" name="Line 59"/>
            <p:cNvSpPr>
              <a:spLocks noChangeShapeType="1"/>
            </p:cNvSpPr>
            <p:nvPr/>
          </p:nvSpPr>
          <p:spPr bwMode="auto">
            <a:xfrm flipH="1" flipV="1">
              <a:off x="2877" y="2279"/>
              <a:ext cx="161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8" name="Line 60"/>
            <p:cNvSpPr>
              <a:spLocks noChangeShapeType="1"/>
            </p:cNvSpPr>
            <p:nvPr/>
          </p:nvSpPr>
          <p:spPr bwMode="auto">
            <a:xfrm>
              <a:off x="2705" y="2279"/>
              <a:ext cx="172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89" name="Line 61"/>
            <p:cNvSpPr>
              <a:spLocks noChangeShapeType="1"/>
            </p:cNvSpPr>
            <p:nvPr/>
          </p:nvSpPr>
          <p:spPr bwMode="auto">
            <a:xfrm>
              <a:off x="2640" y="2041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0" name="Line 62"/>
            <p:cNvSpPr>
              <a:spLocks noChangeShapeType="1"/>
            </p:cNvSpPr>
            <p:nvPr/>
          </p:nvSpPr>
          <p:spPr bwMode="auto">
            <a:xfrm>
              <a:off x="2793" y="1996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1" name="Line 63"/>
            <p:cNvSpPr>
              <a:spLocks noChangeShapeType="1"/>
            </p:cNvSpPr>
            <p:nvPr/>
          </p:nvSpPr>
          <p:spPr bwMode="auto">
            <a:xfrm flipH="1">
              <a:off x="2793" y="2279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2" name="Line 64"/>
            <p:cNvSpPr>
              <a:spLocks noChangeShapeType="1"/>
            </p:cNvSpPr>
            <p:nvPr/>
          </p:nvSpPr>
          <p:spPr bwMode="auto">
            <a:xfrm>
              <a:off x="2877" y="2279"/>
              <a:ext cx="102" cy="215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3" name="Line 65"/>
            <p:cNvSpPr>
              <a:spLocks noChangeShapeType="1"/>
            </p:cNvSpPr>
            <p:nvPr/>
          </p:nvSpPr>
          <p:spPr bwMode="auto">
            <a:xfrm>
              <a:off x="2877" y="2279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4" name="Rectangle 66"/>
            <p:cNvSpPr>
              <a:spLocks noChangeArrowheads="1"/>
            </p:cNvSpPr>
            <p:nvPr/>
          </p:nvSpPr>
          <p:spPr bwMode="auto">
            <a:xfrm>
              <a:off x="2360" y="1945"/>
              <a:ext cx="215" cy="17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009999"/>
                  </a:solidFill>
                  <a:latin typeface="Comic Sans MS" pitchFamily="66" charset="0"/>
                </a:rPr>
                <a:t>e+</a:t>
              </a:r>
            </a:p>
          </p:txBody>
        </p:sp>
        <p:sp>
          <p:nvSpPr>
            <p:cNvPr id="22595" name="Rectangle 67"/>
            <p:cNvSpPr>
              <a:spLocks noChangeArrowheads="1"/>
            </p:cNvSpPr>
            <p:nvPr/>
          </p:nvSpPr>
          <p:spPr bwMode="auto">
            <a:xfrm>
              <a:off x="3046" y="1934"/>
              <a:ext cx="209" cy="17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200">
                  <a:solidFill>
                    <a:srgbClr val="FF6600"/>
                  </a:solidFill>
                  <a:latin typeface="Comic Sans MS" pitchFamily="66" charset="0"/>
                </a:rPr>
                <a:t>e-</a:t>
              </a:r>
            </a:p>
          </p:txBody>
        </p:sp>
        <p:sp>
          <p:nvSpPr>
            <p:cNvPr id="22596" name="Rectangle 68"/>
            <p:cNvSpPr>
              <a:spLocks noChangeArrowheads="1"/>
            </p:cNvSpPr>
            <p:nvPr/>
          </p:nvSpPr>
          <p:spPr bwMode="auto">
            <a:xfrm>
              <a:off x="2548" y="2265"/>
              <a:ext cx="170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7" name="Line 69"/>
            <p:cNvSpPr>
              <a:spLocks noChangeShapeType="1"/>
            </p:cNvSpPr>
            <p:nvPr/>
          </p:nvSpPr>
          <p:spPr bwMode="auto">
            <a:xfrm>
              <a:off x="364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98" name="Rectangle 70"/>
            <p:cNvSpPr>
              <a:spLocks noChangeArrowheads="1"/>
            </p:cNvSpPr>
            <p:nvPr/>
          </p:nvSpPr>
          <p:spPr bwMode="auto">
            <a:xfrm>
              <a:off x="251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67" name="AutoShape 71"/>
            <p:cNvSpPr>
              <a:spLocks noChangeArrowheads="1"/>
            </p:cNvSpPr>
            <p:nvPr/>
          </p:nvSpPr>
          <p:spPr bwMode="auto">
            <a:xfrm>
              <a:off x="254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68" name="AutoShape 72"/>
            <p:cNvSpPr>
              <a:spLocks noChangeArrowheads="1"/>
            </p:cNvSpPr>
            <p:nvPr/>
          </p:nvSpPr>
          <p:spPr bwMode="auto">
            <a:xfrm>
              <a:off x="263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601" name="AutoShape 73"/>
            <p:cNvSpPr>
              <a:spLocks noChangeArrowheads="1"/>
            </p:cNvSpPr>
            <p:nvPr/>
          </p:nvSpPr>
          <p:spPr bwMode="auto">
            <a:xfrm>
              <a:off x="336" y="2010"/>
              <a:ext cx="283" cy="284"/>
            </a:xfrm>
            <a:custGeom>
              <a:avLst/>
              <a:gdLst>
                <a:gd name="T0" fmla="*/ 2 w 21600"/>
                <a:gd name="T1" fmla="*/ 0 h 21600"/>
                <a:gd name="T2" fmla="*/ 1 w 21600"/>
                <a:gd name="T3" fmla="*/ 1 h 21600"/>
                <a:gd name="T4" fmla="*/ 0 w 21600"/>
                <a:gd name="T5" fmla="*/ 2 h 21600"/>
                <a:gd name="T6" fmla="*/ 1 w 21600"/>
                <a:gd name="T7" fmla="*/ 3 h 21600"/>
                <a:gd name="T8" fmla="*/ 2 w 21600"/>
                <a:gd name="T9" fmla="*/ 4 h 21600"/>
                <a:gd name="T10" fmla="*/ 3 w 21600"/>
                <a:gd name="T11" fmla="*/ 3 h 21600"/>
                <a:gd name="T12" fmla="*/ 4 w 21600"/>
                <a:gd name="T13" fmla="*/ 2 h 21600"/>
                <a:gd name="T14" fmla="*/ 3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2" name="AutoShape 74"/>
            <p:cNvSpPr>
              <a:spLocks noChangeArrowheads="1"/>
            </p:cNvSpPr>
            <p:nvPr/>
          </p:nvSpPr>
          <p:spPr bwMode="auto">
            <a:xfrm>
              <a:off x="138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3" name="Rectangle 75"/>
            <p:cNvSpPr>
              <a:spLocks noChangeArrowheads="1"/>
            </p:cNvSpPr>
            <p:nvPr/>
          </p:nvSpPr>
          <p:spPr bwMode="auto">
            <a:xfrm>
              <a:off x="3030" y="2265"/>
              <a:ext cx="113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72" name="AutoShape 76"/>
            <p:cNvSpPr>
              <a:spLocks noChangeArrowheads="1"/>
            </p:cNvSpPr>
            <p:nvPr/>
          </p:nvSpPr>
          <p:spPr bwMode="auto">
            <a:xfrm>
              <a:off x="314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773" name="AutoShape 77"/>
            <p:cNvSpPr>
              <a:spLocks noChangeArrowheads="1"/>
            </p:cNvSpPr>
            <p:nvPr/>
          </p:nvSpPr>
          <p:spPr bwMode="auto">
            <a:xfrm>
              <a:off x="305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606" name="Line 78"/>
            <p:cNvSpPr>
              <a:spLocks noChangeShapeType="1"/>
            </p:cNvSpPr>
            <p:nvPr/>
          </p:nvSpPr>
          <p:spPr bwMode="auto">
            <a:xfrm flipH="1">
              <a:off x="5100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607" name="Rectangle 79"/>
            <p:cNvSpPr>
              <a:spLocks noChangeArrowheads="1"/>
            </p:cNvSpPr>
            <p:nvPr/>
          </p:nvSpPr>
          <p:spPr bwMode="auto">
            <a:xfrm flipH="1">
              <a:off x="5128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8" name="AutoShape 80"/>
            <p:cNvSpPr>
              <a:spLocks noChangeArrowheads="1"/>
            </p:cNvSpPr>
            <p:nvPr/>
          </p:nvSpPr>
          <p:spPr bwMode="auto">
            <a:xfrm flipH="1">
              <a:off x="5157" y="2010"/>
              <a:ext cx="283" cy="284"/>
            </a:xfrm>
            <a:custGeom>
              <a:avLst/>
              <a:gdLst>
                <a:gd name="T0" fmla="*/ 2 w 21600"/>
                <a:gd name="T1" fmla="*/ 0 h 21600"/>
                <a:gd name="T2" fmla="*/ 1 w 21600"/>
                <a:gd name="T3" fmla="*/ 1 h 21600"/>
                <a:gd name="T4" fmla="*/ 0 w 21600"/>
                <a:gd name="T5" fmla="*/ 2 h 21600"/>
                <a:gd name="T6" fmla="*/ 1 w 21600"/>
                <a:gd name="T7" fmla="*/ 3 h 21600"/>
                <a:gd name="T8" fmla="*/ 2 w 21600"/>
                <a:gd name="T9" fmla="*/ 4 h 21600"/>
                <a:gd name="T10" fmla="*/ 3 w 21600"/>
                <a:gd name="T11" fmla="*/ 3 h 21600"/>
                <a:gd name="T12" fmla="*/ 4 w 21600"/>
                <a:gd name="T13" fmla="*/ 2 h 21600"/>
                <a:gd name="T14" fmla="*/ 3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29 w 21600"/>
                <a:gd name="T25" fmla="*/ 3194 h 21600"/>
                <a:gd name="T26" fmla="*/ 18471 w 21600"/>
                <a:gd name="T27" fmla="*/ 1840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9" name="AutoShape 81"/>
            <p:cNvSpPr>
              <a:spLocks noChangeArrowheads="1"/>
            </p:cNvSpPr>
            <p:nvPr/>
          </p:nvSpPr>
          <p:spPr bwMode="auto">
            <a:xfrm flipH="1">
              <a:off x="5496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0" name="Rectangle 82"/>
            <p:cNvSpPr>
              <a:spLocks noChangeArrowheads="1"/>
            </p:cNvSpPr>
            <p:nvPr/>
          </p:nvSpPr>
          <p:spPr bwMode="auto">
            <a:xfrm>
              <a:off x="2" y="2374"/>
              <a:ext cx="362" cy="1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Comic Sans MS" pitchFamily="66" charset="0"/>
                </a:rPr>
                <a:t>source</a:t>
              </a:r>
            </a:p>
          </p:txBody>
        </p:sp>
        <p:sp>
          <p:nvSpPr>
            <p:cNvPr id="22611" name="Rectangle 83"/>
            <p:cNvSpPr>
              <a:spLocks noChangeArrowheads="1"/>
            </p:cNvSpPr>
            <p:nvPr/>
          </p:nvSpPr>
          <p:spPr bwMode="auto">
            <a:xfrm>
              <a:off x="4922" y="1758"/>
              <a:ext cx="583" cy="1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Comic Sans MS" pitchFamily="66" charset="0"/>
                </a:rPr>
                <a:t>damping ring</a:t>
              </a:r>
            </a:p>
          </p:txBody>
        </p:sp>
        <p:sp>
          <p:nvSpPr>
            <p:cNvPr id="22612" name="Rectangle 84"/>
            <p:cNvSpPr>
              <a:spLocks noChangeArrowheads="1"/>
            </p:cNvSpPr>
            <p:nvPr/>
          </p:nvSpPr>
          <p:spPr bwMode="auto">
            <a:xfrm>
              <a:off x="3785" y="2374"/>
              <a:ext cx="583" cy="1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Comic Sans MS" pitchFamily="66" charset="0"/>
                </a:rPr>
                <a:t>main linac</a:t>
              </a:r>
            </a:p>
          </p:txBody>
        </p:sp>
        <p:sp>
          <p:nvSpPr>
            <p:cNvPr id="22613" name="Rectangle 85"/>
            <p:cNvSpPr>
              <a:spLocks noChangeArrowheads="1"/>
            </p:cNvSpPr>
            <p:nvPr/>
          </p:nvSpPr>
          <p:spPr bwMode="auto">
            <a:xfrm>
              <a:off x="2433" y="2528"/>
              <a:ext cx="888" cy="1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rgbClr val="000000"/>
                  </a:solidFill>
                  <a:latin typeface="Comic Sans MS" pitchFamily="66" charset="0"/>
                </a:rPr>
                <a:t>beam delivery</a:t>
              </a:r>
            </a:p>
          </p:txBody>
        </p:sp>
        <p:grpSp>
          <p:nvGrpSpPr>
            <p:cNvPr id="22614" name="Group 86"/>
            <p:cNvGrpSpPr>
              <a:grpSpLocks/>
            </p:cNvGrpSpPr>
            <p:nvPr/>
          </p:nvGrpSpPr>
          <p:grpSpPr bwMode="auto">
            <a:xfrm>
              <a:off x="619" y="2209"/>
              <a:ext cx="1929" cy="133"/>
              <a:chOff x="619" y="2209"/>
              <a:chExt cx="1929" cy="133"/>
            </a:xfrm>
          </p:grpSpPr>
          <p:sp>
            <p:nvSpPr>
              <p:cNvPr id="22635" name="Rectangle 87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636" name="Group 88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22640" name="Group 89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22653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54" name="Line 9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2641" name="Group 92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22651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52" name="Line 9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2642" name="Group 95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22649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50" name="Line 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2643" name="Group 98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22647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48" name="Line 1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2644" name="Group 101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22645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46" name="Line 1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22637" name="Group 104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22638" name="Rectangle 10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39" name="Line 10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grpSp>
          <p:nvGrpSpPr>
            <p:cNvPr id="22615" name="Group 107"/>
            <p:cNvGrpSpPr>
              <a:grpSpLocks/>
            </p:cNvGrpSpPr>
            <p:nvPr/>
          </p:nvGrpSpPr>
          <p:grpSpPr bwMode="auto">
            <a:xfrm>
              <a:off x="3200" y="2209"/>
              <a:ext cx="1929" cy="133"/>
              <a:chOff x="3200" y="2209"/>
              <a:chExt cx="1929" cy="133"/>
            </a:xfrm>
          </p:grpSpPr>
          <p:sp>
            <p:nvSpPr>
              <p:cNvPr id="22616" name="Rectangle 108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617" name="Group 109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22633" name="Rectangle 11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34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2618" name="Group 112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22631" name="Rectangle 11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32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2619" name="Group 115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22629" name="Rectangle 11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30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2620" name="Group 118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22627" name="Rectangle 11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28" name="Line 12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2621" name="Group 121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22625" name="Rectangle 12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26" name="Line 12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22622" name="Group 124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22623" name="Rectangle 12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24" name="Line 12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8" name="Group 127"/>
          <p:cNvGrpSpPr>
            <a:grpSpLocks/>
          </p:cNvGrpSpPr>
          <p:nvPr/>
        </p:nvGrpSpPr>
        <p:grpSpPr bwMode="auto">
          <a:xfrm>
            <a:off x="7523163" y="4395788"/>
            <a:ext cx="2171700" cy="2640012"/>
            <a:chOff x="4445" y="2682"/>
            <a:chExt cx="1193" cy="1445"/>
          </a:xfrm>
        </p:grpSpPr>
        <p:pic>
          <p:nvPicPr>
            <p:cNvPr id="22584" name="Picture 12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46" y="2682"/>
              <a:ext cx="1143" cy="14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  <p:sp>
          <p:nvSpPr>
            <p:cNvPr id="22585" name="Rectangle 129"/>
            <p:cNvSpPr>
              <a:spLocks noChangeArrowheads="1"/>
            </p:cNvSpPr>
            <p:nvPr/>
          </p:nvSpPr>
          <p:spPr bwMode="auto">
            <a:xfrm>
              <a:off x="4445" y="3877"/>
              <a:ext cx="1193" cy="217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chemeClr val="bg1"/>
                  </a:solidFill>
                  <a:latin typeface="Comic Sans MS" pitchFamily="66" charset="0"/>
                </a:rPr>
                <a:t>particles “surf” the electromagnetic wave</a:t>
              </a:r>
            </a:p>
          </p:txBody>
        </p:sp>
      </p:grpSp>
      <p:grpSp>
        <p:nvGrpSpPr>
          <p:cNvPr id="19" name="Group 130"/>
          <p:cNvGrpSpPr>
            <a:grpSpLocks/>
          </p:cNvGrpSpPr>
          <p:nvPr/>
        </p:nvGrpSpPr>
        <p:grpSpPr bwMode="auto">
          <a:xfrm>
            <a:off x="1263650" y="4195763"/>
            <a:ext cx="5472113" cy="2622550"/>
            <a:chOff x="671" y="2397"/>
            <a:chExt cx="3447" cy="1652"/>
          </a:xfrm>
        </p:grpSpPr>
        <p:sp>
          <p:nvSpPr>
            <p:cNvPr id="22535" name="Line 131"/>
            <p:cNvSpPr>
              <a:spLocks noChangeShapeType="1"/>
            </p:cNvSpPr>
            <p:nvPr/>
          </p:nvSpPr>
          <p:spPr bwMode="auto">
            <a:xfrm>
              <a:off x="1163" y="2397"/>
              <a:ext cx="381" cy="67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536" name="Group 132"/>
            <p:cNvGrpSpPr>
              <a:grpSpLocks/>
            </p:cNvGrpSpPr>
            <p:nvPr/>
          </p:nvGrpSpPr>
          <p:grpSpPr bwMode="auto">
            <a:xfrm>
              <a:off x="671" y="2762"/>
              <a:ext cx="3447" cy="1287"/>
              <a:chOff x="671" y="2762"/>
              <a:chExt cx="3447" cy="1287"/>
            </a:xfrm>
          </p:grpSpPr>
          <p:sp>
            <p:nvSpPr>
              <p:cNvPr id="22537" name="Rectangle 133"/>
              <p:cNvSpPr>
                <a:spLocks noChangeArrowheads="1"/>
              </p:cNvSpPr>
              <p:nvPr/>
            </p:nvSpPr>
            <p:spPr bwMode="auto">
              <a:xfrm>
                <a:off x="976" y="3286"/>
                <a:ext cx="2768" cy="54"/>
              </a:xfrm>
              <a:prstGeom prst="rect">
                <a:avLst/>
              </a:prstGeom>
              <a:gradFill rotWithShape="1">
                <a:gsLst>
                  <a:gs pos="0">
                    <a:srgbClr val="FF9933"/>
                  </a:gs>
                  <a:gs pos="100000">
                    <a:srgbClr val="764718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8" name="Rectangle 134"/>
              <p:cNvSpPr>
                <a:spLocks noChangeArrowheads="1"/>
              </p:cNvSpPr>
              <p:nvPr/>
            </p:nvSpPr>
            <p:spPr bwMode="auto">
              <a:xfrm flipV="1">
                <a:off x="712" y="3009"/>
                <a:ext cx="55" cy="478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9" name="Rectangle 135"/>
              <p:cNvSpPr>
                <a:spLocks noChangeArrowheads="1"/>
              </p:cNvSpPr>
              <p:nvPr/>
            </p:nvSpPr>
            <p:spPr bwMode="auto">
              <a:xfrm flipV="1">
                <a:off x="969" y="3009"/>
                <a:ext cx="55" cy="478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0" name="Rectangle 136"/>
              <p:cNvSpPr>
                <a:spLocks noChangeArrowheads="1"/>
              </p:cNvSpPr>
              <p:nvPr/>
            </p:nvSpPr>
            <p:spPr bwMode="auto">
              <a:xfrm flipV="1">
                <a:off x="1213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1" name="Rectangle 137"/>
              <p:cNvSpPr>
                <a:spLocks noChangeArrowheads="1"/>
              </p:cNvSpPr>
              <p:nvPr/>
            </p:nvSpPr>
            <p:spPr bwMode="auto">
              <a:xfrm flipV="1">
                <a:off x="1457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2" name="Rectangle 138"/>
              <p:cNvSpPr>
                <a:spLocks noChangeArrowheads="1"/>
              </p:cNvSpPr>
              <p:nvPr/>
            </p:nvSpPr>
            <p:spPr bwMode="auto">
              <a:xfrm flipV="1">
                <a:off x="1707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3" name="Rectangle 139"/>
              <p:cNvSpPr>
                <a:spLocks noChangeArrowheads="1"/>
              </p:cNvSpPr>
              <p:nvPr/>
            </p:nvSpPr>
            <p:spPr bwMode="auto">
              <a:xfrm flipV="1">
                <a:off x="1952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4" name="Rectangle 140"/>
              <p:cNvSpPr>
                <a:spLocks noChangeArrowheads="1"/>
              </p:cNvSpPr>
              <p:nvPr/>
            </p:nvSpPr>
            <p:spPr bwMode="auto">
              <a:xfrm flipV="1">
                <a:off x="2202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5" name="Rectangle 141"/>
              <p:cNvSpPr>
                <a:spLocks noChangeArrowheads="1"/>
              </p:cNvSpPr>
              <p:nvPr/>
            </p:nvSpPr>
            <p:spPr bwMode="auto">
              <a:xfrm flipV="1">
                <a:off x="2447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6" name="Rectangle 142"/>
              <p:cNvSpPr>
                <a:spLocks noChangeArrowheads="1"/>
              </p:cNvSpPr>
              <p:nvPr/>
            </p:nvSpPr>
            <p:spPr bwMode="auto">
              <a:xfrm flipV="1">
                <a:off x="2703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7" name="Rectangle 143"/>
              <p:cNvSpPr>
                <a:spLocks noChangeArrowheads="1"/>
              </p:cNvSpPr>
              <p:nvPr/>
            </p:nvSpPr>
            <p:spPr bwMode="auto">
              <a:xfrm flipV="1">
                <a:off x="2946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8" name="Rectangle 144"/>
              <p:cNvSpPr>
                <a:spLocks noChangeArrowheads="1"/>
              </p:cNvSpPr>
              <p:nvPr/>
            </p:nvSpPr>
            <p:spPr bwMode="auto">
              <a:xfrm flipV="1">
                <a:off x="3191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9" name="Rectangle 145"/>
              <p:cNvSpPr>
                <a:spLocks noChangeArrowheads="1"/>
              </p:cNvSpPr>
              <p:nvPr/>
            </p:nvSpPr>
            <p:spPr bwMode="auto">
              <a:xfrm flipV="1">
                <a:off x="3437" y="3286"/>
                <a:ext cx="55" cy="201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50" name="Rectangle 146"/>
              <p:cNvSpPr>
                <a:spLocks noChangeArrowheads="1"/>
              </p:cNvSpPr>
              <p:nvPr/>
            </p:nvSpPr>
            <p:spPr bwMode="auto">
              <a:xfrm flipV="1">
                <a:off x="3697" y="3009"/>
                <a:ext cx="55" cy="478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51" name="Rectangle 147"/>
              <p:cNvSpPr>
                <a:spLocks noChangeArrowheads="1"/>
              </p:cNvSpPr>
              <p:nvPr/>
            </p:nvSpPr>
            <p:spPr bwMode="auto">
              <a:xfrm flipV="1">
                <a:off x="3958" y="3009"/>
                <a:ext cx="55" cy="478"/>
              </a:xfrm>
              <a:prstGeom prst="rect">
                <a:avLst/>
              </a:prstGeom>
              <a:gradFill rotWithShape="1">
                <a:gsLst>
                  <a:gs pos="0">
                    <a:srgbClr val="764718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552" name="Group 148"/>
              <p:cNvGrpSpPr>
                <a:grpSpLocks/>
              </p:cNvGrpSpPr>
              <p:nvPr/>
            </p:nvGrpSpPr>
            <p:grpSpPr bwMode="auto">
              <a:xfrm flipV="1">
                <a:off x="712" y="3848"/>
                <a:ext cx="3301" cy="201"/>
                <a:chOff x="1418" y="2930"/>
                <a:chExt cx="3301" cy="201"/>
              </a:xfrm>
            </p:grpSpPr>
            <p:sp>
              <p:nvSpPr>
                <p:cNvPr id="22568" name="Rectangle 149"/>
                <p:cNvSpPr>
                  <a:spLocks noChangeArrowheads="1"/>
                </p:cNvSpPr>
                <p:nvPr/>
              </p:nvSpPr>
              <p:spPr bwMode="auto">
                <a:xfrm>
                  <a:off x="1418" y="2930"/>
                  <a:ext cx="3295" cy="59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764718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2569" name="Group 150"/>
                <p:cNvGrpSpPr>
                  <a:grpSpLocks/>
                </p:cNvGrpSpPr>
                <p:nvPr/>
              </p:nvGrpSpPr>
              <p:grpSpPr bwMode="auto">
                <a:xfrm>
                  <a:off x="1418" y="2930"/>
                  <a:ext cx="3301" cy="201"/>
                  <a:chOff x="1305" y="2817"/>
                  <a:chExt cx="3301" cy="201"/>
                </a:xfrm>
              </p:grpSpPr>
              <p:sp>
                <p:nvSpPr>
                  <p:cNvPr id="22570" name="Rectangle 15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305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1" name="Rectangle 15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562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2" name="Rectangle 153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806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3" name="Rectangle 154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05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4" name="Rectangle 155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30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5" name="Rectangle 156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545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6" name="Rectangle 157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795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7" name="Rectangle 15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04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8" name="Rectangle 159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296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9" name="Rectangle 160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539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0" name="Rectangle 16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784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1" name="Rectangle 16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03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2" name="Rectangle 163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29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3" name="Rectangle 164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551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2553" name="Oval 165"/>
              <p:cNvSpPr>
                <a:spLocks noChangeArrowheads="1"/>
              </p:cNvSpPr>
              <p:nvPr/>
            </p:nvSpPr>
            <p:spPr bwMode="auto">
              <a:xfrm>
                <a:off x="2492" y="3621"/>
                <a:ext cx="229" cy="6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54" name="Line 166"/>
              <p:cNvSpPr>
                <a:spLocks noChangeShapeType="1"/>
              </p:cNvSpPr>
              <p:nvPr/>
            </p:nvSpPr>
            <p:spPr bwMode="auto">
              <a:xfrm>
                <a:off x="2841" y="3653"/>
                <a:ext cx="477" cy="0"/>
              </a:xfrm>
              <a:prstGeom prst="line">
                <a:avLst/>
              </a:prstGeom>
              <a:noFill/>
              <a:ln w="5080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55" name="Line 167"/>
              <p:cNvSpPr>
                <a:spLocks noChangeShapeType="1"/>
              </p:cNvSpPr>
              <p:nvPr/>
            </p:nvSpPr>
            <p:spPr bwMode="auto">
              <a:xfrm>
                <a:off x="874" y="3009"/>
                <a:ext cx="0" cy="3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56" name="Line 168"/>
              <p:cNvSpPr>
                <a:spLocks noChangeShapeType="1"/>
              </p:cNvSpPr>
              <p:nvPr/>
            </p:nvSpPr>
            <p:spPr bwMode="auto">
              <a:xfrm flipH="1" flipV="1">
                <a:off x="3841" y="3009"/>
                <a:ext cx="0" cy="3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22557" name="Group 169"/>
              <p:cNvGrpSpPr>
                <a:grpSpLocks/>
              </p:cNvGrpSpPr>
              <p:nvPr/>
            </p:nvGrpSpPr>
            <p:grpSpPr bwMode="auto">
              <a:xfrm>
                <a:off x="2474" y="3802"/>
                <a:ext cx="247" cy="46"/>
                <a:chOff x="2911" y="3833"/>
                <a:chExt cx="288" cy="74"/>
              </a:xfrm>
            </p:grpSpPr>
            <p:sp>
              <p:nvSpPr>
                <p:cNvPr id="22566" name="Arc 170"/>
                <p:cNvSpPr>
                  <a:spLocks/>
                </p:cNvSpPr>
                <p:nvPr/>
              </p:nvSpPr>
              <p:spPr bwMode="auto">
                <a:xfrm>
                  <a:off x="3052" y="3833"/>
                  <a:ext cx="147" cy="74"/>
                </a:xfrm>
                <a:custGeom>
                  <a:avLst/>
                  <a:gdLst>
                    <a:gd name="T0" fmla="*/ 0 w 21600"/>
                    <a:gd name="T1" fmla="*/ 0 h 21594"/>
                    <a:gd name="T2" fmla="*/ 1 w 21600"/>
                    <a:gd name="T3" fmla="*/ 0 h 21594"/>
                    <a:gd name="T4" fmla="*/ 0 w 21600"/>
                    <a:gd name="T5" fmla="*/ 0 h 21594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4"/>
                    <a:gd name="T11" fmla="*/ 21600 w 21600"/>
                    <a:gd name="T12" fmla="*/ 21594 h 2159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4" fill="none" extrusionOk="0">
                      <a:moveTo>
                        <a:pt x="496" y="-1"/>
                      </a:moveTo>
                      <a:cubicBezTo>
                        <a:pt x="12229" y="269"/>
                        <a:pt x="21600" y="9857"/>
                        <a:pt x="21600" y="21594"/>
                      </a:cubicBezTo>
                    </a:path>
                    <a:path w="21600" h="21594" stroke="0" extrusionOk="0">
                      <a:moveTo>
                        <a:pt x="496" y="-1"/>
                      </a:moveTo>
                      <a:cubicBezTo>
                        <a:pt x="12229" y="269"/>
                        <a:pt x="21600" y="9857"/>
                        <a:pt x="21600" y="21594"/>
                      </a:cubicBezTo>
                      <a:lnTo>
                        <a:pt x="0" y="2159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7" name="Arc 171"/>
                <p:cNvSpPr>
                  <a:spLocks/>
                </p:cNvSpPr>
                <p:nvPr/>
              </p:nvSpPr>
              <p:spPr bwMode="auto">
                <a:xfrm flipH="1">
                  <a:off x="2911" y="3833"/>
                  <a:ext cx="147" cy="74"/>
                </a:xfrm>
                <a:custGeom>
                  <a:avLst/>
                  <a:gdLst>
                    <a:gd name="T0" fmla="*/ 0 w 21600"/>
                    <a:gd name="T1" fmla="*/ 0 h 21594"/>
                    <a:gd name="T2" fmla="*/ 1 w 21600"/>
                    <a:gd name="T3" fmla="*/ 0 h 21594"/>
                    <a:gd name="T4" fmla="*/ 0 w 21600"/>
                    <a:gd name="T5" fmla="*/ 0 h 21594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4"/>
                    <a:gd name="T11" fmla="*/ 21600 w 21600"/>
                    <a:gd name="T12" fmla="*/ 21594 h 2159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4" fill="none" extrusionOk="0">
                      <a:moveTo>
                        <a:pt x="496" y="-1"/>
                      </a:moveTo>
                      <a:cubicBezTo>
                        <a:pt x="12229" y="269"/>
                        <a:pt x="21600" y="9857"/>
                        <a:pt x="21600" y="21594"/>
                      </a:cubicBezTo>
                    </a:path>
                    <a:path w="21600" h="21594" stroke="0" extrusionOk="0">
                      <a:moveTo>
                        <a:pt x="496" y="-1"/>
                      </a:moveTo>
                      <a:cubicBezTo>
                        <a:pt x="12229" y="269"/>
                        <a:pt x="21600" y="9857"/>
                        <a:pt x="21600" y="21594"/>
                      </a:cubicBezTo>
                      <a:lnTo>
                        <a:pt x="0" y="2159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58" name="Group 172"/>
              <p:cNvGrpSpPr>
                <a:grpSpLocks/>
              </p:cNvGrpSpPr>
              <p:nvPr/>
            </p:nvGrpSpPr>
            <p:grpSpPr bwMode="auto">
              <a:xfrm flipV="1">
                <a:off x="2476" y="3487"/>
                <a:ext cx="247" cy="46"/>
                <a:chOff x="2911" y="3833"/>
                <a:chExt cx="288" cy="74"/>
              </a:xfrm>
            </p:grpSpPr>
            <p:sp>
              <p:nvSpPr>
                <p:cNvPr id="22564" name="Arc 173"/>
                <p:cNvSpPr>
                  <a:spLocks/>
                </p:cNvSpPr>
                <p:nvPr/>
              </p:nvSpPr>
              <p:spPr bwMode="auto">
                <a:xfrm>
                  <a:off x="3052" y="3833"/>
                  <a:ext cx="147" cy="74"/>
                </a:xfrm>
                <a:custGeom>
                  <a:avLst/>
                  <a:gdLst>
                    <a:gd name="T0" fmla="*/ 0 w 21600"/>
                    <a:gd name="T1" fmla="*/ 0 h 21594"/>
                    <a:gd name="T2" fmla="*/ 1 w 21600"/>
                    <a:gd name="T3" fmla="*/ 0 h 21594"/>
                    <a:gd name="T4" fmla="*/ 0 w 21600"/>
                    <a:gd name="T5" fmla="*/ 0 h 21594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4"/>
                    <a:gd name="T11" fmla="*/ 21600 w 21600"/>
                    <a:gd name="T12" fmla="*/ 21594 h 2159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4" fill="none" extrusionOk="0">
                      <a:moveTo>
                        <a:pt x="496" y="-1"/>
                      </a:moveTo>
                      <a:cubicBezTo>
                        <a:pt x="12229" y="269"/>
                        <a:pt x="21600" y="9857"/>
                        <a:pt x="21600" y="21594"/>
                      </a:cubicBezTo>
                    </a:path>
                    <a:path w="21600" h="21594" stroke="0" extrusionOk="0">
                      <a:moveTo>
                        <a:pt x="496" y="-1"/>
                      </a:moveTo>
                      <a:cubicBezTo>
                        <a:pt x="12229" y="269"/>
                        <a:pt x="21600" y="9857"/>
                        <a:pt x="21600" y="21594"/>
                      </a:cubicBezTo>
                      <a:lnTo>
                        <a:pt x="0" y="2159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5" name="Arc 174"/>
                <p:cNvSpPr>
                  <a:spLocks/>
                </p:cNvSpPr>
                <p:nvPr/>
              </p:nvSpPr>
              <p:spPr bwMode="auto">
                <a:xfrm flipH="1">
                  <a:off x="2911" y="3833"/>
                  <a:ext cx="147" cy="74"/>
                </a:xfrm>
                <a:custGeom>
                  <a:avLst/>
                  <a:gdLst>
                    <a:gd name="T0" fmla="*/ 0 w 21600"/>
                    <a:gd name="T1" fmla="*/ 0 h 21594"/>
                    <a:gd name="T2" fmla="*/ 1 w 21600"/>
                    <a:gd name="T3" fmla="*/ 0 h 21594"/>
                    <a:gd name="T4" fmla="*/ 0 w 21600"/>
                    <a:gd name="T5" fmla="*/ 0 h 21594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4"/>
                    <a:gd name="T11" fmla="*/ 21600 w 21600"/>
                    <a:gd name="T12" fmla="*/ 21594 h 2159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4" fill="none" extrusionOk="0">
                      <a:moveTo>
                        <a:pt x="496" y="-1"/>
                      </a:moveTo>
                      <a:cubicBezTo>
                        <a:pt x="12229" y="269"/>
                        <a:pt x="21600" y="9857"/>
                        <a:pt x="21600" y="21594"/>
                      </a:cubicBezTo>
                    </a:path>
                    <a:path w="21600" h="21594" stroke="0" extrusionOk="0">
                      <a:moveTo>
                        <a:pt x="496" y="-1"/>
                      </a:moveTo>
                      <a:cubicBezTo>
                        <a:pt x="12229" y="269"/>
                        <a:pt x="21600" y="9857"/>
                        <a:pt x="21600" y="21594"/>
                      </a:cubicBezTo>
                      <a:lnTo>
                        <a:pt x="0" y="2159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59" name="Line 175"/>
              <p:cNvSpPr>
                <a:spLocks noChangeShapeType="1"/>
              </p:cNvSpPr>
              <p:nvPr/>
            </p:nvSpPr>
            <p:spPr bwMode="auto">
              <a:xfrm>
                <a:off x="2597" y="3802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60" name="Line 176"/>
              <p:cNvSpPr>
                <a:spLocks noChangeShapeType="1"/>
              </p:cNvSpPr>
              <p:nvPr/>
            </p:nvSpPr>
            <p:spPr bwMode="auto">
              <a:xfrm>
                <a:off x="2587" y="3532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561" name="Rectangle 177"/>
              <p:cNvSpPr>
                <a:spLocks noChangeArrowheads="1"/>
              </p:cNvSpPr>
              <p:nvPr/>
            </p:nvSpPr>
            <p:spPr bwMode="auto">
              <a:xfrm>
                <a:off x="671" y="2762"/>
                <a:ext cx="404" cy="192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182563" indent="-182563" algn="l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latin typeface="Comic Sans MS" pitchFamily="66" charset="0"/>
                  </a:rPr>
                  <a:t>RF in</a:t>
                </a:r>
              </a:p>
            </p:txBody>
          </p:sp>
          <p:sp>
            <p:nvSpPr>
              <p:cNvPr id="22562" name="Rectangle 178"/>
              <p:cNvSpPr>
                <a:spLocks noChangeArrowheads="1"/>
              </p:cNvSpPr>
              <p:nvPr/>
            </p:nvSpPr>
            <p:spPr bwMode="auto">
              <a:xfrm>
                <a:off x="3563" y="2762"/>
                <a:ext cx="555" cy="192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182563" indent="-182563" algn="l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latin typeface="Comic Sans MS" pitchFamily="66" charset="0"/>
                  </a:rPr>
                  <a:t>RF out</a:t>
                </a:r>
              </a:p>
            </p:txBody>
          </p:sp>
          <p:sp>
            <p:nvSpPr>
              <p:cNvPr id="22563" name="Rectangle 179"/>
              <p:cNvSpPr>
                <a:spLocks noChangeArrowheads="1"/>
              </p:cNvSpPr>
              <p:nvPr/>
            </p:nvSpPr>
            <p:spPr bwMode="auto">
              <a:xfrm>
                <a:off x="2177" y="3590"/>
                <a:ext cx="254" cy="192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182563" indent="-182563" algn="l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400">
                    <a:solidFill>
                      <a:srgbClr val="0000FF"/>
                    </a:solidFill>
                    <a:latin typeface="Comic Sans MS" pitchFamily="66" charset="0"/>
                  </a:rPr>
                  <a:t>E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smtClean="0"/>
              <a:t>Linear Collider vs. Ring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688" y="3787775"/>
            <a:ext cx="3684587" cy="3327400"/>
          </a:xfrm>
          <a:solidFill>
            <a:srgbClr val="FFFF99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/>
            <a:r>
              <a:rPr lang="en-US" b="1" u="sng" smtClean="0">
                <a:solidFill>
                  <a:srgbClr val="3333FF"/>
                </a:solidFill>
              </a:rPr>
              <a:t>Storage rings:</a:t>
            </a:r>
          </a:p>
          <a:p>
            <a:pPr lvl="1" eaLnBrk="1"/>
            <a:r>
              <a:rPr lang="en-US" smtClean="0"/>
              <a:t> accelerate +</a:t>
            </a:r>
            <a:br>
              <a:rPr lang="en-US" smtClean="0"/>
            </a:br>
            <a:r>
              <a:rPr lang="en-US" smtClean="0"/>
              <a:t> collide every turn</a:t>
            </a:r>
          </a:p>
          <a:p>
            <a:pPr lvl="1" eaLnBrk="1"/>
            <a:r>
              <a:rPr lang="en-US" smtClean="0"/>
              <a:t> ‘re-use’ RF +</a:t>
            </a:r>
            <a:br>
              <a:rPr lang="en-US" smtClean="0"/>
            </a:br>
            <a:r>
              <a:rPr lang="en-US" smtClean="0"/>
              <a:t> ‘re-use’ particles</a:t>
            </a:r>
            <a:br>
              <a:rPr lang="en-US" smtClean="0"/>
            </a:br>
            <a:endParaRPr lang="en-US" sz="2300" smtClean="0">
              <a:solidFill>
                <a:schemeClr val="tx1"/>
              </a:solidFill>
            </a:endParaRPr>
          </a:p>
          <a:p>
            <a:pPr eaLnBrk="1"/>
            <a:r>
              <a:rPr lang="en-US" smtClean="0">
                <a:sym typeface="Symbol" pitchFamily="18" charset="2"/>
              </a:rPr>
              <a:t> </a:t>
            </a:r>
            <a:r>
              <a:rPr lang="en-US" smtClean="0"/>
              <a:t>efficient</a:t>
            </a:r>
          </a:p>
        </p:txBody>
      </p:sp>
      <p:grpSp>
        <p:nvGrpSpPr>
          <p:cNvPr id="23556" name="Group 37"/>
          <p:cNvGrpSpPr>
            <a:grpSpLocks/>
          </p:cNvGrpSpPr>
          <p:nvPr/>
        </p:nvGrpSpPr>
        <p:grpSpPr bwMode="auto">
          <a:xfrm>
            <a:off x="1847850" y="866775"/>
            <a:ext cx="6118225" cy="2751138"/>
            <a:chOff x="1321" y="607"/>
            <a:chExt cx="3375" cy="1466"/>
          </a:xfrm>
        </p:grpSpPr>
        <p:grpSp>
          <p:nvGrpSpPr>
            <p:cNvPr id="23558" name="Group 4"/>
            <p:cNvGrpSpPr>
              <a:grpSpLocks/>
            </p:cNvGrpSpPr>
            <p:nvPr/>
          </p:nvGrpSpPr>
          <p:grpSpPr bwMode="auto">
            <a:xfrm>
              <a:off x="1321" y="856"/>
              <a:ext cx="3375" cy="820"/>
              <a:chOff x="1238" y="1433"/>
              <a:chExt cx="3062" cy="743"/>
            </a:xfrm>
          </p:grpSpPr>
          <p:grpSp>
            <p:nvGrpSpPr>
              <p:cNvPr id="23579" name="Group 5"/>
              <p:cNvGrpSpPr>
                <a:grpSpLocks/>
              </p:cNvGrpSpPr>
              <p:nvPr/>
            </p:nvGrpSpPr>
            <p:grpSpPr bwMode="auto">
              <a:xfrm>
                <a:off x="1238" y="1433"/>
                <a:ext cx="3062" cy="743"/>
                <a:chOff x="1238" y="1433"/>
                <a:chExt cx="3062" cy="743"/>
              </a:xfrm>
            </p:grpSpPr>
            <p:grpSp>
              <p:nvGrpSpPr>
                <p:cNvPr id="23582" name="Group 6"/>
                <p:cNvGrpSpPr>
                  <a:grpSpLocks/>
                </p:cNvGrpSpPr>
                <p:nvPr/>
              </p:nvGrpSpPr>
              <p:grpSpPr bwMode="auto">
                <a:xfrm>
                  <a:off x="1238" y="1437"/>
                  <a:ext cx="3062" cy="739"/>
                  <a:chOff x="1238" y="1437"/>
                  <a:chExt cx="3062" cy="739"/>
                </a:xfrm>
              </p:grpSpPr>
              <p:sp>
                <p:nvSpPr>
                  <p:cNvPr id="2358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875" y="1971"/>
                    <a:ext cx="425" cy="139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8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238" y="1959"/>
                    <a:ext cx="454" cy="139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87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1452" y="1446"/>
                    <a:ext cx="2745" cy="730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88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238" y="1437"/>
                    <a:ext cx="454" cy="139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89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3875" y="1448"/>
                    <a:ext cx="425" cy="139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3583" name="Rectangle 12"/>
                <p:cNvSpPr>
                  <a:spLocks noChangeArrowheads="1"/>
                </p:cNvSpPr>
                <p:nvPr/>
              </p:nvSpPr>
              <p:spPr bwMode="auto">
                <a:xfrm>
                  <a:off x="1377" y="1433"/>
                  <a:ext cx="151" cy="1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100794" tIns="50397" rIns="100794" bIns="50397">
                  <a:spAutoFit/>
                </a:bodyPr>
                <a:lstStyle/>
                <a:p>
                  <a:pPr algn="l" defTabSz="1008063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100" b="1">
                      <a:solidFill>
                        <a:srgbClr val="0000FF"/>
                      </a:solidFill>
                      <a:latin typeface="Arial" charset="0"/>
                    </a:rPr>
                    <a:t>N</a:t>
                  </a:r>
                  <a:endParaRPr lang="en-US" sz="1100" b="1" noProof="1">
                    <a:solidFill>
                      <a:srgbClr val="0000FF"/>
                    </a:solidFill>
                    <a:latin typeface="Arial" charset="0"/>
                  </a:endParaRPr>
                </a:p>
              </p:txBody>
            </p:sp>
            <p:sp>
              <p:nvSpPr>
                <p:cNvPr id="23584" name="Rectangle 13"/>
                <p:cNvSpPr>
                  <a:spLocks noChangeArrowheads="1"/>
                </p:cNvSpPr>
                <p:nvPr/>
              </p:nvSpPr>
              <p:spPr bwMode="auto">
                <a:xfrm>
                  <a:off x="1389" y="1955"/>
                  <a:ext cx="147" cy="1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100794" tIns="50397" rIns="100794" bIns="50397">
                  <a:spAutoFit/>
                </a:bodyPr>
                <a:lstStyle/>
                <a:p>
                  <a:pPr algn="l" defTabSz="1008063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100" b="1">
                      <a:solidFill>
                        <a:srgbClr val="0000FF"/>
                      </a:solidFill>
                      <a:latin typeface="Arial" charset="0"/>
                    </a:rPr>
                    <a:t>S</a:t>
                  </a:r>
                  <a:endParaRPr lang="en-US" sz="1100" b="1" noProof="1">
                    <a:solidFill>
                      <a:srgbClr val="0000FF"/>
                    </a:solidFill>
                    <a:latin typeface="Arial" charset="0"/>
                  </a:endParaRPr>
                </a:p>
              </p:txBody>
            </p:sp>
          </p:grpSp>
          <p:sp>
            <p:nvSpPr>
              <p:cNvPr id="23580" name="Rectangle 14"/>
              <p:cNvSpPr>
                <a:spLocks noChangeArrowheads="1"/>
              </p:cNvSpPr>
              <p:nvPr/>
            </p:nvSpPr>
            <p:spPr bwMode="auto">
              <a:xfrm>
                <a:off x="3995" y="1450"/>
                <a:ext cx="15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0794" tIns="50397" rIns="100794" bIns="50397">
                <a:spAutoFit/>
              </a:bodyPr>
              <a:lstStyle/>
              <a:p>
                <a:pPr algn="l" defTabSz="1008063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100" b="1">
                    <a:solidFill>
                      <a:srgbClr val="0000FF"/>
                    </a:solidFill>
                    <a:latin typeface="Arial" charset="0"/>
                  </a:rPr>
                  <a:t>N</a:t>
                </a:r>
                <a:endParaRPr lang="en-US" sz="1100" b="1" noProof="1">
                  <a:solidFill>
                    <a:srgbClr val="0000FF"/>
                  </a:solidFill>
                  <a:latin typeface="Arial" charset="0"/>
                </a:endParaRPr>
              </a:p>
            </p:txBody>
          </p:sp>
          <p:sp>
            <p:nvSpPr>
              <p:cNvPr id="23581" name="Rectangle 15"/>
              <p:cNvSpPr>
                <a:spLocks noChangeArrowheads="1"/>
              </p:cNvSpPr>
              <p:nvPr/>
            </p:nvSpPr>
            <p:spPr bwMode="auto">
              <a:xfrm>
                <a:off x="4007" y="1966"/>
                <a:ext cx="147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0794" tIns="50397" rIns="100794" bIns="50397">
                <a:spAutoFit/>
              </a:bodyPr>
              <a:lstStyle/>
              <a:p>
                <a:pPr algn="l" defTabSz="1008063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100" b="1">
                    <a:solidFill>
                      <a:srgbClr val="0000FF"/>
                    </a:solidFill>
                    <a:latin typeface="Arial" charset="0"/>
                  </a:rPr>
                  <a:t>S</a:t>
                </a:r>
                <a:endParaRPr lang="en-US" sz="1100" b="1" noProof="1">
                  <a:solidFill>
                    <a:srgbClr val="0000FF"/>
                  </a:solidFill>
                  <a:latin typeface="Arial" charset="0"/>
                </a:endParaRPr>
              </a:p>
            </p:txBody>
          </p:sp>
        </p:grpSp>
        <p:grpSp>
          <p:nvGrpSpPr>
            <p:cNvPr id="23559" name="Group 16"/>
            <p:cNvGrpSpPr>
              <a:grpSpLocks/>
            </p:cNvGrpSpPr>
            <p:nvPr/>
          </p:nvGrpSpPr>
          <p:grpSpPr bwMode="auto">
            <a:xfrm>
              <a:off x="2371" y="607"/>
              <a:ext cx="1820" cy="338"/>
              <a:chOff x="2190" y="1207"/>
              <a:chExt cx="1652" cy="306"/>
            </a:xfrm>
          </p:grpSpPr>
          <p:grpSp>
            <p:nvGrpSpPr>
              <p:cNvPr id="23575" name="Group 17"/>
              <p:cNvGrpSpPr>
                <a:grpSpLocks/>
              </p:cNvGrpSpPr>
              <p:nvPr/>
            </p:nvGrpSpPr>
            <p:grpSpPr bwMode="auto">
              <a:xfrm>
                <a:off x="2683" y="1380"/>
                <a:ext cx="281" cy="133"/>
                <a:chOff x="2737" y="1615"/>
                <a:chExt cx="281" cy="133"/>
              </a:xfrm>
            </p:grpSpPr>
            <p:sp>
              <p:nvSpPr>
                <p:cNvPr id="23577" name="Rectangle 1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78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23576" name="Rectangle 20"/>
              <p:cNvSpPr>
                <a:spLocks noChangeArrowheads="1"/>
              </p:cNvSpPr>
              <p:nvPr/>
            </p:nvSpPr>
            <p:spPr bwMode="auto">
              <a:xfrm>
                <a:off x="2190" y="1207"/>
                <a:ext cx="1652" cy="145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spAutoFit/>
              </a:bodyPr>
              <a:lstStyle/>
              <a:p>
                <a:pPr marL="690563" lvl="1" indent="-187325" algn="l"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rgbClr val="000000"/>
                    </a:solidFill>
                    <a:latin typeface="Comic Sans MS" pitchFamily="66" charset="0"/>
                  </a:rPr>
                  <a:t>the accelerating cavities</a:t>
                </a:r>
              </a:p>
            </p:txBody>
          </p:sp>
        </p:grpSp>
        <p:grpSp>
          <p:nvGrpSpPr>
            <p:cNvPr id="23560" name="Group 21"/>
            <p:cNvGrpSpPr>
              <a:grpSpLocks/>
            </p:cNvGrpSpPr>
            <p:nvPr/>
          </p:nvGrpSpPr>
          <p:grpSpPr bwMode="auto">
            <a:xfrm>
              <a:off x="1952" y="1271"/>
              <a:ext cx="2006" cy="802"/>
              <a:chOff x="1810" y="1809"/>
              <a:chExt cx="1820" cy="727"/>
            </a:xfrm>
          </p:grpSpPr>
          <p:grpSp>
            <p:nvGrpSpPr>
              <p:cNvPr id="23561" name="Group 22"/>
              <p:cNvGrpSpPr>
                <a:grpSpLocks/>
              </p:cNvGrpSpPr>
              <p:nvPr/>
            </p:nvGrpSpPr>
            <p:grpSpPr bwMode="auto">
              <a:xfrm>
                <a:off x="2482" y="1809"/>
                <a:ext cx="748" cy="582"/>
                <a:chOff x="2536" y="2044"/>
                <a:chExt cx="748" cy="582"/>
              </a:xfrm>
            </p:grpSpPr>
            <p:sp>
              <p:nvSpPr>
                <p:cNvPr id="23563" name="Line 23"/>
                <p:cNvSpPr>
                  <a:spLocks noChangeShapeType="1"/>
                </p:cNvSpPr>
                <p:nvPr/>
              </p:nvSpPr>
              <p:spPr bwMode="auto">
                <a:xfrm>
                  <a:off x="2672" y="2044"/>
                  <a:ext cx="237" cy="367"/>
                </a:xfrm>
                <a:prstGeom prst="line">
                  <a:avLst/>
                </a:prstGeom>
                <a:noFill/>
                <a:ln w="0">
                  <a:solidFill>
                    <a:srgbClr val="99CC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3564" name="Oval 24"/>
                <p:cNvSpPr>
                  <a:spLocks noChangeArrowheads="1"/>
                </p:cNvSpPr>
                <p:nvPr/>
              </p:nvSpPr>
              <p:spPr bwMode="auto">
                <a:xfrm>
                  <a:off x="2681" y="2383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9999"/>
                    </a:gs>
                    <a:gs pos="100000">
                      <a:srgbClr val="004747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65" name="Oval 25"/>
                <p:cNvSpPr>
                  <a:spLocks noChangeArrowheads="1"/>
                </p:cNvSpPr>
                <p:nvPr/>
              </p:nvSpPr>
              <p:spPr bwMode="auto">
                <a:xfrm>
                  <a:off x="3070" y="2383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66" name="Line 26"/>
                <p:cNvSpPr>
                  <a:spLocks noChangeShapeType="1"/>
                </p:cNvSpPr>
                <p:nvPr/>
              </p:nvSpPr>
              <p:spPr bwMode="auto">
                <a:xfrm flipH="1" flipV="1">
                  <a:off x="2909" y="2411"/>
                  <a:ext cx="161" cy="0"/>
                </a:xfrm>
                <a:prstGeom prst="line">
                  <a:avLst/>
                </a:prstGeom>
                <a:noFill/>
                <a:ln w="0">
                  <a:solidFill>
                    <a:srgbClr val="FF66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3567" name="Line 27"/>
                <p:cNvSpPr>
                  <a:spLocks noChangeShapeType="1"/>
                </p:cNvSpPr>
                <p:nvPr/>
              </p:nvSpPr>
              <p:spPr bwMode="auto">
                <a:xfrm>
                  <a:off x="2737" y="2411"/>
                  <a:ext cx="172" cy="0"/>
                </a:xfrm>
                <a:prstGeom prst="line">
                  <a:avLst/>
                </a:prstGeom>
                <a:noFill/>
                <a:ln w="0">
                  <a:solidFill>
                    <a:srgbClr val="0099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3568" name="Line 28"/>
                <p:cNvSpPr>
                  <a:spLocks noChangeShapeType="1"/>
                </p:cNvSpPr>
                <p:nvPr/>
              </p:nvSpPr>
              <p:spPr bwMode="auto">
                <a:xfrm>
                  <a:off x="2672" y="2173"/>
                  <a:ext cx="237" cy="238"/>
                </a:xfrm>
                <a:prstGeom prst="line">
                  <a:avLst/>
                </a:prstGeom>
                <a:noFill/>
                <a:ln w="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3569" name="Line 29"/>
                <p:cNvSpPr>
                  <a:spLocks noChangeShapeType="1"/>
                </p:cNvSpPr>
                <p:nvPr/>
              </p:nvSpPr>
              <p:spPr bwMode="auto">
                <a:xfrm>
                  <a:off x="2825" y="2128"/>
                  <a:ext cx="84" cy="283"/>
                </a:xfrm>
                <a:prstGeom prst="line">
                  <a:avLst/>
                </a:prstGeom>
                <a:noFill/>
                <a:ln w="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3570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2825" y="2411"/>
                  <a:ext cx="84" cy="137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3571" name="Line 31"/>
                <p:cNvSpPr>
                  <a:spLocks noChangeShapeType="1"/>
                </p:cNvSpPr>
                <p:nvPr/>
              </p:nvSpPr>
              <p:spPr bwMode="auto">
                <a:xfrm>
                  <a:off x="2909" y="2411"/>
                  <a:ext cx="102" cy="215"/>
                </a:xfrm>
                <a:prstGeom prst="line">
                  <a:avLst/>
                </a:prstGeom>
                <a:noFill/>
                <a:ln w="0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3572" name="Line 32"/>
                <p:cNvSpPr>
                  <a:spLocks noChangeShapeType="1"/>
                </p:cNvSpPr>
                <p:nvPr/>
              </p:nvSpPr>
              <p:spPr bwMode="auto">
                <a:xfrm>
                  <a:off x="2909" y="2411"/>
                  <a:ext cx="102" cy="95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3573" name="Rectangle 33"/>
                <p:cNvSpPr>
                  <a:spLocks noChangeArrowheads="1"/>
                </p:cNvSpPr>
                <p:nvPr/>
              </p:nvSpPr>
              <p:spPr bwMode="auto">
                <a:xfrm>
                  <a:off x="2536" y="2411"/>
                  <a:ext cx="185" cy="145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wrap="none" lIns="100794" tIns="50397" rIns="100794" bIns="50397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300">
                      <a:solidFill>
                        <a:srgbClr val="009999"/>
                      </a:solidFill>
                      <a:latin typeface="Comic Sans MS" pitchFamily="66" charset="0"/>
                    </a:rPr>
                    <a:t>e+</a:t>
                  </a:r>
                </a:p>
              </p:txBody>
            </p:sp>
            <p:sp>
              <p:nvSpPr>
                <p:cNvPr id="23574" name="Rectangle 34"/>
                <p:cNvSpPr>
                  <a:spLocks noChangeArrowheads="1"/>
                </p:cNvSpPr>
                <p:nvPr/>
              </p:nvSpPr>
              <p:spPr bwMode="auto">
                <a:xfrm>
                  <a:off x="3105" y="2411"/>
                  <a:ext cx="179" cy="145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wrap="none" lIns="100794" tIns="50397" rIns="100794" bIns="50397">
                  <a:spAutoFit/>
                </a:bodyPr>
                <a:lstStyle/>
                <a:p>
                  <a:pPr defTabSz="1008063" eaLnBrk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lang="en-US" sz="1300">
                      <a:solidFill>
                        <a:srgbClr val="FF6600"/>
                      </a:solidFill>
                      <a:latin typeface="Comic Sans MS" pitchFamily="66" charset="0"/>
                    </a:rPr>
                    <a:t>e-</a:t>
                  </a:r>
                </a:p>
              </p:txBody>
            </p:sp>
          </p:grpSp>
          <p:sp>
            <p:nvSpPr>
              <p:cNvPr id="23562" name="Rectangle 35"/>
              <p:cNvSpPr>
                <a:spLocks noChangeArrowheads="1"/>
              </p:cNvSpPr>
              <p:nvPr/>
            </p:nvSpPr>
            <p:spPr bwMode="auto">
              <a:xfrm>
                <a:off x="1810" y="2391"/>
                <a:ext cx="1820" cy="145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spAutoFit/>
              </a:bodyPr>
              <a:lstStyle/>
              <a:p>
                <a:pPr marL="690563" lvl="1" indent="-187325" algn="l" defTabSz="1008063" eaLnBrk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rgbClr val="000000"/>
                    </a:solidFill>
                    <a:latin typeface="Comic Sans MS" pitchFamily="66" charset="0"/>
                  </a:rPr>
                  <a:t>the same beams for collision</a:t>
                </a:r>
              </a:p>
            </p:txBody>
          </p:sp>
        </p:grpSp>
      </p:grpSp>
      <p:sp>
        <p:nvSpPr>
          <p:cNvPr id="23557" name="Rectangle 36"/>
          <p:cNvSpPr>
            <a:spLocks noChangeArrowheads="1"/>
          </p:cNvSpPr>
          <p:nvPr/>
        </p:nvSpPr>
        <p:spPr bwMode="auto">
          <a:xfrm>
            <a:off x="4051300" y="3803650"/>
            <a:ext cx="5827713" cy="3314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US" sz="2800" b="1" u="sng">
                <a:solidFill>
                  <a:srgbClr val="3333FF"/>
                </a:solidFill>
              </a:rPr>
              <a:t>Linear Collider:</a:t>
            </a:r>
          </a:p>
          <a:p>
            <a:pPr marL="769938" lvl="1" indent="-287338" algn="l" defTabSz="457200">
              <a:spcBef>
                <a:spcPct val="0"/>
              </a:spcBef>
              <a:buFont typeface="StarSymbol" charset="0"/>
              <a:buBlip>
                <a:blip r:embed="rId2"/>
              </a:buBlip>
            </a:pPr>
            <a:r>
              <a:rPr lang="en-US"/>
              <a:t> one-pass acceleration + collision</a:t>
            </a:r>
            <a:br>
              <a:rPr lang="en-US"/>
            </a:br>
            <a:r>
              <a:rPr lang="en-US">
                <a:sym typeface="Symbol" pitchFamily="18" charset="2"/>
              </a:rPr>
              <a:t> need</a:t>
            </a:r>
          </a:p>
          <a:p>
            <a:pPr marL="769938" lvl="1" indent="-287338" algn="l" defTabSz="457200">
              <a:spcBef>
                <a:spcPct val="0"/>
              </a:spcBef>
              <a:buFont typeface="StarSymbol" charset="0"/>
              <a:buBlip>
                <a:blip r:embed="rId2"/>
              </a:buBlip>
            </a:pPr>
            <a:r>
              <a:rPr lang="en-US">
                <a:sym typeface="Symbol" pitchFamily="18" charset="2"/>
              </a:rPr>
              <a:t> high gradient</a:t>
            </a:r>
          </a:p>
          <a:p>
            <a:pPr marL="769938" lvl="1" indent="-287338" algn="l" defTabSz="457200">
              <a:spcBef>
                <a:spcPct val="0"/>
              </a:spcBef>
              <a:buFont typeface="StarSymbol" charset="0"/>
              <a:buBlip>
                <a:blip r:embed="rId2"/>
              </a:buBlip>
            </a:pPr>
            <a:r>
              <a:rPr lang="en-US">
                <a:sym typeface="Symbol" pitchFamily="18" charset="2"/>
              </a:rPr>
              <a:t> small beam size</a:t>
            </a:r>
            <a:br>
              <a:rPr lang="en-US">
                <a:sym typeface="Symbol" pitchFamily="18" charset="2"/>
              </a:rPr>
            </a:br>
            <a:r>
              <a:rPr lang="en-US">
                <a:sym typeface="Symbol" pitchFamily="18" charset="2"/>
              </a:rPr>
              <a:t/>
            </a:r>
            <a:br>
              <a:rPr lang="en-US">
                <a:sym typeface="Symbol" pitchFamily="18" charset="2"/>
              </a:rPr>
            </a:br>
            <a:r>
              <a:rPr lang="en-US">
                <a:sym typeface="Symbol" pitchFamily="18" charset="2"/>
              </a:rPr>
              <a:t>to reach high event rate (Luminosity)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62"/>
          <p:cNvGrpSpPr>
            <a:grpSpLocks/>
          </p:cNvGrpSpPr>
          <p:nvPr/>
        </p:nvGrpSpPr>
        <p:grpSpPr bwMode="auto">
          <a:xfrm>
            <a:off x="590550" y="2119313"/>
            <a:ext cx="7504113" cy="1136650"/>
            <a:chOff x="420" y="1588"/>
            <a:chExt cx="4727" cy="716"/>
          </a:xfrm>
        </p:grpSpPr>
        <p:sp>
          <p:nvSpPr>
            <p:cNvPr id="24629" name="Rectangle 4"/>
            <p:cNvSpPr>
              <a:spLocks noChangeArrowheads="1"/>
            </p:cNvSpPr>
            <p:nvPr/>
          </p:nvSpPr>
          <p:spPr bwMode="auto">
            <a:xfrm>
              <a:off x="420" y="1789"/>
              <a:ext cx="997" cy="27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200">
                  <a:solidFill>
                    <a:srgbClr val="0000FF"/>
                  </a:solidFill>
                  <a:latin typeface="Comic Sans MS" pitchFamily="66" charset="0"/>
                </a:rPr>
                <a:t>Luminosity</a:t>
              </a:r>
            </a:p>
          </p:txBody>
        </p:sp>
        <p:pic>
          <p:nvPicPr>
            <p:cNvPr id="24630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49" y="1588"/>
              <a:ext cx="3298" cy="71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</p:grpSp>
      <p:sp>
        <p:nvSpPr>
          <p:cNvPr id="228362" name="AutoShape 10"/>
          <p:cNvSpPr>
            <a:spLocks noChangeArrowheads="1"/>
          </p:cNvSpPr>
          <p:nvPr/>
        </p:nvSpPr>
        <p:spPr bwMode="auto">
          <a:xfrm>
            <a:off x="1230313" y="4500563"/>
            <a:ext cx="417512" cy="423862"/>
          </a:xfrm>
          <a:prstGeom prst="downArrow">
            <a:avLst>
              <a:gd name="adj1" fmla="val 59000"/>
              <a:gd name="adj2" fmla="val 40275"/>
            </a:avLst>
          </a:prstGeom>
          <a:solidFill>
            <a:srgbClr val="009999"/>
          </a:solidFill>
          <a:ln w="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28360" name="AutoShape 8"/>
          <p:cNvSpPr>
            <a:spLocks noChangeArrowheads="1"/>
          </p:cNvSpPr>
          <p:nvPr/>
        </p:nvSpPr>
        <p:spPr bwMode="auto">
          <a:xfrm rot="-5400000">
            <a:off x="6504782" y="1100931"/>
            <a:ext cx="419100" cy="423863"/>
          </a:xfrm>
          <a:prstGeom prst="downArrow">
            <a:avLst>
              <a:gd name="adj1" fmla="val 59000"/>
              <a:gd name="adj2" fmla="val 40122"/>
            </a:avLst>
          </a:prstGeom>
          <a:solidFill>
            <a:srgbClr val="009999"/>
          </a:solidFill>
          <a:ln w="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24581" name="Group 11"/>
          <p:cNvGrpSpPr>
            <a:grpSpLocks/>
          </p:cNvGrpSpPr>
          <p:nvPr/>
        </p:nvGrpSpPr>
        <p:grpSpPr bwMode="auto">
          <a:xfrm>
            <a:off x="549275" y="1098550"/>
            <a:ext cx="5370513" cy="641350"/>
            <a:chOff x="179" y="1184"/>
            <a:chExt cx="3070" cy="366"/>
          </a:xfrm>
        </p:grpSpPr>
        <p:sp>
          <p:nvSpPr>
            <p:cNvPr id="24627" name="Rectangle 12"/>
            <p:cNvSpPr>
              <a:spLocks noChangeArrowheads="1"/>
            </p:cNvSpPr>
            <p:nvPr/>
          </p:nvSpPr>
          <p:spPr bwMode="auto">
            <a:xfrm>
              <a:off x="179" y="1225"/>
              <a:ext cx="1098" cy="24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2200">
                  <a:solidFill>
                    <a:srgbClr val="0000FF"/>
                  </a:solidFill>
                  <a:latin typeface="Comic Sans MS" pitchFamily="66" charset="0"/>
                </a:rPr>
                <a:t>Energy reach</a:t>
              </a:r>
            </a:p>
          </p:txBody>
        </p:sp>
        <p:pic>
          <p:nvPicPr>
            <p:cNvPr id="24628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04" y="1184"/>
              <a:ext cx="1745" cy="36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</p:grpSp>
      <p:sp>
        <p:nvSpPr>
          <p:cNvPr id="24582" name="Rectangle 14"/>
          <p:cNvSpPr>
            <a:spLocks noChangeArrowheads="1"/>
          </p:cNvSpPr>
          <p:nvPr/>
        </p:nvSpPr>
        <p:spPr bwMode="auto">
          <a:xfrm>
            <a:off x="2390775" y="119063"/>
            <a:ext cx="6824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457200"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US" sz="3600">
                <a:solidFill>
                  <a:srgbClr val="0000FF"/>
                </a:solidFill>
              </a:rPr>
              <a:t>What matters in a linear collider ?</a:t>
            </a:r>
          </a:p>
        </p:txBody>
      </p:sp>
      <p:sp>
        <p:nvSpPr>
          <p:cNvPr id="24583" name="Rectangle 15"/>
          <p:cNvSpPr>
            <a:spLocks noChangeArrowheads="1"/>
          </p:cNvSpPr>
          <p:nvPr/>
        </p:nvSpPr>
        <p:spPr bwMode="auto">
          <a:xfrm>
            <a:off x="161925" y="5135563"/>
            <a:ext cx="9771063" cy="20891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400" dirty="0"/>
              <a:t>Acceleration efficiency </a:t>
            </a:r>
            <a:r>
              <a:rPr lang="el-GR" sz="2400" i="1" dirty="0">
                <a:cs typeface="Times New Roman" pitchFamily="18" charset="0"/>
              </a:rPr>
              <a:t>η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400" dirty="0">
                <a:solidFill>
                  <a:srgbClr val="000000"/>
                </a:solidFill>
              </a:rPr>
              <a:t>Generation and preservation					</a:t>
            </a:r>
            <a:r>
              <a:rPr lang="en-US" sz="2400" dirty="0">
                <a:solidFill>
                  <a:srgbClr val="0000FF"/>
                </a:solidFill>
              </a:rPr>
              <a:t>damping rings, alignment,	</a:t>
            </a:r>
            <a:r>
              <a:rPr lang="en-US" sz="2400" dirty="0">
                <a:solidFill>
                  <a:srgbClr val="000000"/>
                </a:solidFill>
              </a:rPr>
              <a:t/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of </a:t>
            </a:r>
            <a:r>
              <a:rPr lang="en-US" sz="2400" dirty="0"/>
              <a:t>small </a:t>
            </a:r>
            <a:r>
              <a:rPr lang="en-US" sz="2400" dirty="0" smtClean="0"/>
              <a:t>emittance</a:t>
            </a:r>
            <a:r>
              <a:rPr lang="en-US" sz="2400" i="1" dirty="0" smtClean="0"/>
              <a:t> </a:t>
            </a:r>
            <a:r>
              <a:rPr lang="el-GR" sz="2400" i="1" dirty="0" smtClean="0">
                <a:cs typeface="Times New Roman" pitchFamily="18" charset="0"/>
              </a:rPr>
              <a:t>ε</a:t>
            </a:r>
            <a:r>
              <a:rPr lang="en-US" sz="2400" dirty="0">
                <a:solidFill>
                  <a:srgbClr val="000000"/>
                </a:solidFill>
              </a:rPr>
              <a:t>							</a:t>
            </a:r>
            <a:r>
              <a:rPr lang="en-US" sz="2400" dirty="0">
                <a:solidFill>
                  <a:srgbClr val="0000FF"/>
                </a:solidFill>
              </a:rPr>
              <a:t>stability, wake-fields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400" dirty="0"/>
              <a:t>Extremely small beam spot</a:t>
            </a:r>
            <a:r>
              <a:rPr lang="en-US" sz="2400" dirty="0">
                <a:solidFill>
                  <a:srgbClr val="000000"/>
                </a:solidFill>
              </a:rPr>
              <a:t>					</a:t>
            </a:r>
            <a:r>
              <a:rPr lang="en-US" sz="2400" dirty="0">
                <a:solidFill>
                  <a:srgbClr val="0000FF"/>
                </a:solidFill>
              </a:rPr>
              <a:t>beam delivery system,</a:t>
            </a:r>
            <a:r>
              <a:rPr lang="en-US" sz="2400" dirty="0">
                <a:solidFill>
                  <a:srgbClr val="000000"/>
                </a:solidFill>
              </a:rPr>
              <a:t/>
            </a:r>
            <a:br>
              <a:rPr lang="en-US" sz="2400" dirty="0">
                <a:solidFill>
                  <a:srgbClr val="000000"/>
                </a:solidFill>
              </a:rPr>
            </a:br>
            <a:r>
              <a:rPr lang="en-US" sz="2400" dirty="0">
                <a:solidFill>
                  <a:srgbClr val="000000"/>
                </a:solidFill>
              </a:rPr>
              <a:t>at collision point								</a:t>
            </a:r>
            <a:r>
              <a:rPr lang="en-US" sz="2400" dirty="0">
                <a:solidFill>
                  <a:srgbClr val="0000FF"/>
                </a:solidFill>
              </a:rPr>
              <a:t>stability</a:t>
            </a:r>
          </a:p>
        </p:txBody>
      </p:sp>
      <p:grpSp>
        <p:nvGrpSpPr>
          <p:cNvPr id="24584" name="Group 64"/>
          <p:cNvGrpSpPr>
            <a:grpSpLocks/>
          </p:cNvGrpSpPr>
          <p:nvPr/>
        </p:nvGrpSpPr>
        <p:grpSpPr bwMode="auto">
          <a:xfrm>
            <a:off x="2544763" y="3379788"/>
            <a:ext cx="4133850" cy="1374775"/>
            <a:chOff x="1672" y="1159"/>
            <a:chExt cx="2604" cy="866"/>
          </a:xfrm>
        </p:grpSpPr>
        <p:sp>
          <p:nvSpPr>
            <p:cNvPr id="24587" name="Line 20"/>
            <p:cNvSpPr>
              <a:spLocks noChangeShapeType="1"/>
            </p:cNvSpPr>
            <p:nvPr/>
          </p:nvSpPr>
          <p:spPr bwMode="auto">
            <a:xfrm>
              <a:off x="2252" y="1663"/>
              <a:ext cx="772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88" name="Line 21"/>
            <p:cNvSpPr>
              <a:spLocks noChangeShapeType="1"/>
            </p:cNvSpPr>
            <p:nvPr/>
          </p:nvSpPr>
          <p:spPr bwMode="auto">
            <a:xfrm flipH="1" flipV="1">
              <a:off x="3024" y="1663"/>
              <a:ext cx="580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4589" name="Group 22"/>
            <p:cNvGrpSpPr>
              <a:grpSpLocks/>
            </p:cNvGrpSpPr>
            <p:nvPr/>
          </p:nvGrpSpPr>
          <p:grpSpPr bwMode="auto">
            <a:xfrm>
              <a:off x="1672" y="1625"/>
              <a:ext cx="2604" cy="77"/>
              <a:chOff x="3249" y="1096"/>
              <a:chExt cx="2178" cy="56"/>
            </a:xfrm>
          </p:grpSpPr>
          <p:sp>
            <p:nvSpPr>
              <p:cNvPr id="24613" name="Line 23"/>
              <p:cNvSpPr>
                <a:spLocks noChangeShapeType="1"/>
              </p:cNvSpPr>
              <p:nvPr/>
            </p:nvSpPr>
            <p:spPr bwMode="auto">
              <a:xfrm>
                <a:off x="3249" y="1124"/>
                <a:ext cx="922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614" name="Line 24"/>
              <p:cNvSpPr>
                <a:spLocks noChangeShapeType="1"/>
              </p:cNvSpPr>
              <p:nvPr/>
            </p:nvSpPr>
            <p:spPr bwMode="auto">
              <a:xfrm>
                <a:off x="4561" y="1124"/>
                <a:ext cx="86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24615" name="Group 25"/>
              <p:cNvGrpSpPr>
                <a:grpSpLocks/>
              </p:cNvGrpSpPr>
              <p:nvPr/>
            </p:nvGrpSpPr>
            <p:grpSpPr bwMode="auto">
              <a:xfrm>
                <a:off x="3331" y="1096"/>
                <a:ext cx="2096" cy="56"/>
                <a:chOff x="3331" y="1096"/>
                <a:chExt cx="2096" cy="56"/>
              </a:xfrm>
            </p:grpSpPr>
            <p:sp>
              <p:nvSpPr>
                <p:cNvPr id="24616" name="Oval 26"/>
                <p:cNvSpPr>
                  <a:spLocks noChangeArrowheads="1"/>
                </p:cNvSpPr>
                <p:nvPr/>
              </p:nvSpPr>
              <p:spPr bwMode="auto">
                <a:xfrm>
                  <a:off x="4021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9999"/>
                    </a:gs>
                    <a:gs pos="100000">
                      <a:srgbClr val="004747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17" name="Oval 27"/>
                <p:cNvSpPr>
                  <a:spLocks noChangeArrowheads="1"/>
                </p:cNvSpPr>
                <p:nvPr/>
              </p:nvSpPr>
              <p:spPr bwMode="auto">
                <a:xfrm>
                  <a:off x="3929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9999"/>
                    </a:gs>
                    <a:gs pos="100000">
                      <a:srgbClr val="004747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18" name="Oval 28"/>
                <p:cNvSpPr>
                  <a:spLocks noChangeArrowheads="1"/>
                </p:cNvSpPr>
                <p:nvPr/>
              </p:nvSpPr>
              <p:spPr bwMode="auto">
                <a:xfrm>
                  <a:off x="4653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19" name="Oval 29"/>
                <p:cNvSpPr>
                  <a:spLocks noChangeArrowheads="1"/>
                </p:cNvSpPr>
                <p:nvPr/>
              </p:nvSpPr>
              <p:spPr bwMode="auto">
                <a:xfrm>
                  <a:off x="4747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4620" name="Group 30"/>
                <p:cNvGrpSpPr>
                  <a:grpSpLocks/>
                </p:cNvGrpSpPr>
                <p:nvPr/>
              </p:nvGrpSpPr>
              <p:grpSpPr bwMode="auto">
                <a:xfrm>
                  <a:off x="3331" y="1096"/>
                  <a:ext cx="242" cy="56"/>
                  <a:chOff x="3573" y="1096"/>
                  <a:chExt cx="242" cy="56"/>
                </a:xfrm>
              </p:grpSpPr>
              <p:sp>
                <p:nvSpPr>
                  <p:cNvPr id="24624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3759" y="1096"/>
                    <a:ext cx="56" cy="5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9999"/>
                      </a:gs>
                      <a:gs pos="100000">
                        <a:srgbClr val="004747"/>
                      </a:gs>
                    </a:gsLst>
                    <a:path path="shape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25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3665" y="1096"/>
                    <a:ext cx="56" cy="5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9999"/>
                      </a:gs>
                      <a:gs pos="100000">
                        <a:srgbClr val="004747"/>
                      </a:gs>
                    </a:gsLst>
                    <a:path path="shape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26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3573" y="1096"/>
                    <a:ext cx="56" cy="5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9999"/>
                      </a:gs>
                      <a:gs pos="100000">
                        <a:srgbClr val="004747"/>
                      </a:gs>
                    </a:gsLst>
                    <a:path path="shape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621" name="Oval 34"/>
                <p:cNvSpPr>
                  <a:spLocks noChangeArrowheads="1"/>
                </p:cNvSpPr>
                <p:nvPr/>
              </p:nvSpPr>
              <p:spPr bwMode="auto">
                <a:xfrm>
                  <a:off x="5185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22" name="Oval 35"/>
                <p:cNvSpPr>
                  <a:spLocks noChangeArrowheads="1"/>
                </p:cNvSpPr>
                <p:nvPr/>
              </p:nvSpPr>
              <p:spPr bwMode="auto">
                <a:xfrm>
                  <a:off x="5277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23" name="Oval 36"/>
                <p:cNvSpPr>
                  <a:spLocks noChangeArrowheads="1"/>
                </p:cNvSpPr>
                <p:nvPr/>
              </p:nvSpPr>
              <p:spPr bwMode="auto">
                <a:xfrm>
                  <a:off x="5371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4590" name="Line 37"/>
            <p:cNvSpPr>
              <a:spLocks noChangeShapeType="1"/>
            </p:cNvSpPr>
            <p:nvPr/>
          </p:nvSpPr>
          <p:spPr bwMode="auto">
            <a:xfrm>
              <a:off x="2741" y="1159"/>
              <a:ext cx="283" cy="504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1" name="Line 38"/>
            <p:cNvSpPr>
              <a:spLocks noChangeShapeType="1"/>
            </p:cNvSpPr>
            <p:nvPr/>
          </p:nvSpPr>
          <p:spPr bwMode="auto">
            <a:xfrm>
              <a:off x="2741" y="1336"/>
              <a:ext cx="283" cy="327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2" name="Line 39"/>
            <p:cNvSpPr>
              <a:spLocks noChangeShapeType="1"/>
            </p:cNvSpPr>
            <p:nvPr/>
          </p:nvSpPr>
          <p:spPr bwMode="auto">
            <a:xfrm>
              <a:off x="2924" y="1274"/>
              <a:ext cx="100" cy="389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3" name="Line 40"/>
            <p:cNvSpPr>
              <a:spLocks noChangeShapeType="1"/>
            </p:cNvSpPr>
            <p:nvPr/>
          </p:nvSpPr>
          <p:spPr bwMode="auto">
            <a:xfrm flipH="1">
              <a:off x="2924" y="1663"/>
              <a:ext cx="100" cy="189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4" name="Line 41"/>
            <p:cNvSpPr>
              <a:spLocks noChangeShapeType="1"/>
            </p:cNvSpPr>
            <p:nvPr/>
          </p:nvSpPr>
          <p:spPr bwMode="auto">
            <a:xfrm>
              <a:off x="3024" y="1663"/>
              <a:ext cx="122" cy="296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5" name="Line 42"/>
            <p:cNvSpPr>
              <a:spLocks noChangeShapeType="1"/>
            </p:cNvSpPr>
            <p:nvPr/>
          </p:nvSpPr>
          <p:spPr bwMode="auto">
            <a:xfrm>
              <a:off x="3024" y="1663"/>
              <a:ext cx="122" cy="13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596" name="Rectangle 43"/>
            <p:cNvSpPr>
              <a:spLocks noChangeArrowheads="1"/>
            </p:cNvSpPr>
            <p:nvPr/>
          </p:nvSpPr>
          <p:spPr bwMode="auto">
            <a:xfrm>
              <a:off x="2515" y="1397"/>
              <a:ext cx="257" cy="21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rgbClr val="009999"/>
                  </a:solidFill>
                  <a:latin typeface="Comic Sans MS" pitchFamily="66" charset="0"/>
                </a:rPr>
                <a:t>e+</a:t>
              </a:r>
            </a:p>
          </p:txBody>
        </p:sp>
        <p:sp>
          <p:nvSpPr>
            <p:cNvPr id="24597" name="Rectangle 44"/>
            <p:cNvSpPr>
              <a:spLocks noChangeArrowheads="1"/>
            </p:cNvSpPr>
            <p:nvPr/>
          </p:nvSpPr>
          <p:spPr bwMode="auto">
            <a:xfrm>
              <a:off x="3286" y="1632"/>
              <a:ext cx="239" cy="21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rgbClr val="FF6600"/>
                  </a:solidFill>
                  <a:latin typeface="Comic Sans MS" pitchFamily="66" charset="0"/>
                </a:rPr>
                <a:t>e-</a:t>
              </a:r>
            </a:p>
          </p:txBody>
        </p:sp>
        <p:sp>
          <p:nvSpPr>
            <p:cNvPr id="24598" name="Oval 45"/>
            <p:cNvSpPr>
              <a:spLocks noChangeArrowheads="1"/>
            </p:cNvSpPr>
            <p:nvPr/>
          </p:nvSpPr>
          <p:spPr bwMode="auto">
            <a:xfrm>
              <a:off x="2707" y="1625"/>
              <a:ext cx="67" cy="77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9" name="Oval 46"/>
            <p:cNvSpPr>
              <a:spLocks noChangeArrowheads="1"/>
            </p:cNvSpPr>
            <p:nvPr/>
          </p:nvSpPr>
          <p:spPr bwMode="auto">
            <a:xfrm>
              <a:off x="3241" y="1625"/>
              <a:ext cx="67" cy="77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0" name="Rectangle 48"/>
            <p:cNvSpPr>
              <a:spLocks noChangeArrowheads="1"/>
            </p:cNvSpPr>
            <p:nvPr/>
          </p:nvSpPr>
          <p:spPr bwMode="auto">
            <a:xfrm>
              <a:off x="1815" y="1794"/>
              <a:ext cx="264" cy="23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>
                  <a:solidFill>
                    <a:srgbClr val="000000"/>
                  </a:solidFill>
                  <a:latin typeface="Comic Sans MS" pitchFamily="66" charset="0"/>
                </a:rPr>
                <a:t>n</a:t>
              </a:r>
              <a:r>
                <a:rPr lang="en-US" sz="1800" baseline="-25000">
                  <a:solidFill>
                    <a:srgbClr val="000000"/>
                  </a:solidFill>
                  <a:latin typeface="Comic Sans MS" pitchFamily="66" charset="0"/>
                </a:rPr>
                <a:t>b</a:t>
              </a:r>
            </a:p>
          </p:txBody>
        </p:sp>
        <p:sp>
          <p:nvSpPr>
            <p:cNvPr id="24601" name="Line 49"/>
            <p:cNvSpPr>
              <a:spLocks noChangeShapeType="1"/>
            </p:cNvSpPr>
            <p:nvPr/>
          </p:nvSpPr>
          <p:spPr bwMode="auto">
            <a:xfrm>
              <a:off x="3493" y="1508"/>
              <a:ext cx="74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2" name="Rectangle 50"/>
            <p:cNvSpPr>
              <a:spLocks noChangeArrowheads="1"/>
            </p:cNvSpPr>
            <p:nvPr/>
          </p:nvSpPr>
          <p:spPr bwMode="auto">
            <a:xfrm>
              <a:off x="3683" y="1238"/>
              <a:ext cx="450" cy="212"/>
            </a:xfrm>
            <a:prstGeom prst="rect">
              <a:avLst/>
            </a:prstGeom>
            <a:solidFill>
              <a:schemeClr val="bg1"/>
            </a:solidFill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rgbClr val="000000"/>
                  </a:solidFill>
                  <a:latin typeface="Comic Sans MS" pitchFamily="66" charset="0"/>
                </a:rPr>
                <a:t>1/f</a:t>
              </a:r>
              <a:r>
                <a:rPr lang="en-US" sz="1600" baseline="-25000">
                  <a:solidFill>
                    <a:srgbClr val="000000"/>
                  </a:solidFill>
                  <a:latin typeface="Comic Sans MS" pitchFamily="66" charset="0"/>
                </a:rPr>
                <a:t>rep</a:t>
              </a:r>
            </a:p>
          </p:txBody>
        </p:sp>
        <p:sp>
          <p:nvSpPr>
            <p:cNvPr id="24603" name="Rectangle 51"/>
            <p:cNvSpPr>
              <a:spLocks noChangeArrowheads="1"/>
            </p:cNvSpPr>
            <p:nvPr/>
          </p:nvSpPr>
          <p:spPr bwMode="auto">
            <a:xfrm>
              <a:off x="2252" y="1274"/>
              <a:ext cx="263" cy="21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>
                  <a:solidFill>
                    <a:srgbClr val="000000"/>
                  </a:solidFill>
                  <a:latin typeface="Comic Sans MS" pitchFamily="66" charset="0"/>
                </a:rPr>
                <a:t>N</a:t>
              </a:r>
              <a:endParaRPr lang="en-US" sz="1600" baseline="-25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4604" name="Line 52"/>
            <p:cNvSpPr>
              <a:spLocks noChangeShapeType="1"/>
            </p:cNvSpPr>
            <p:nvPr/>
          </p:nvSpPr>
          <p:spPr bwMode="auto">
            <a:xfrm>
              <a:off x="2383" y="1512"/>
              <a:ext cx="102" cy="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5" name="Line 53"/>
            <p:cNvSpPr>
              <a:spLocks noChangeShapeType="1"/>
            </p:cNvSpPr>
            <p:nvPr/>
          </p:nvSpPr>
          <p:spPr bwMode="auto">
            <a:xfrm>
              <a:off x="1770" y="1804"/>
              <a:ext cx="28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6" name="Line 54"/>
            <p:cNvSpPr>
              <a:spLocks noChangeShapeType="1"/>
            </p:cNvSpPr>
            <p:nvPr/>
          </p:nvSpPr>
          <p:spPr bwMode="auto">
            <a:xfrm>
              <a:off x="1770" y="1762"/>
              <a:ext cx="0" cy="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7" name="Line 55"/>
            <p:cNvSpPr>
              <a:spLocks noChangeShapeType="1"/>
            </p:cNvSpPr>
            <p:nvPr/>
          </p:nvSpPr>
          <p:spPr bwMode="auto">
            <a:xfrm>
              <a:off x="2059" y="1762"/>
              <a:ext cx="0" cy="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4608" name="Group 56"/>
            <p:cNvGrpSpPr>
              <a:grpSpLocks/>
            </p:cNvGrpSpPr>
            <p:nvPr/>
          </p:nvGrpSpPr>
          <p:grpSpPr bwMode="auto">
            <a:xfrm>
              <a:off x="2418" y="1397"/>
              <a:ext cx="1186" cy="581"/>
              <a:chOff x="3873" y="930"/>
              <a:chExt cx="992" cy="423"/>
            </a:xfrm>
          </p:grpSpPr>
          <p:sp>
            <p:nvSpPr>
              <p:cNvPr id="24609" name="Line 57"/>
              <p:cNvSpPr>
                <a:spLocks noChangeShapeType="1"/>
              </p:cNvSpPr>
              <p:nvPr/>
            </p:nvSpPr>
            <p:spPr bwMode="auto">
              <a:xfrm flipV="1">
                <a:off x="4482" y="969"/>
                <a:ext cx="321" cy="155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610" name="Oval 58"/>
              <p:cNvSpPr>
                <a:spLocks noChangeArrowheads="1"/>
              </p:cNvSpPr>
              <p:nvPr/>
            </p:nvSpPr>
            <p:spPr bwMode="auto">
              <a:xfrm>
                <a:off x="4809" y="930"/>
                <a:ext cx="56" cy="5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1" name="Line 59"/>
              <p:cNvSpPr>
                <a:spLocks noChangeShapeType="1"/>
              </p:cNvSpPr>
              <p:nvPr/>
            </p:nvSpPr>
            <p:spPr bwMode="auto">
              <a:xfrm flipH="1">
                <a:off x="3929" y="1124"/>
                <a:ext cx="340" cy="186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612" name="Oval 60"/>
              <p:cNvSpPr>
                <a:spLocks noChangeArrowheads="1"/>
              </p:cNvSpPr>
              <p:nvPr/>
            </p:nvSpPr>
            <p:spPr bwMode="auto">
              <a:xfrm>
                <a:off x="3873" y="1297"/>
                <a:ext cx="56" cy="56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4585" name="Rectangle 65"/>
          <p:cNvSpPr>
            <a:spLocks noChangeArrowheads="1"/>
          </p:cNvSpPr>
          <p:nvPr/>
        </p:nvSpPr>
        <p:spPr bwMode="auto">
          <a:xfrm>
            <a:off x="7172325" y="3768725"/>
            <a:ext cx="2413000" cy="622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457200" defTabSz="457200"/>
            <a:r>
              <a:rPr lang="el-GR" sz="2200" i="1">
                <a:solidFill>
                  <a:schemeClr val="tx1"/>
                </a:solidFill>
              </a:rPr>
              <a:t>σ</a:t>
            </a:r>
            <a:r>
              <a:rPr lang="en-GB" sz="2200" i="1" baseline="-25000">
                <a:solidFill>
                  <a:schemeClr val="tx1"/>
                </a:solidFill>
              </a:rPr>
              <a:t>x,y</a:t>
            </a:r>
            <a:r>
              <a:rPr lang="en-GB" sz="2200">
                <a:solidFill>
                  <a:schemeClr val="tx1"/>
                </a:solidFill>
              </a:rPr>
              <a:t>	 =  transverse</a:t>
            </a:r>
            <a:br>
              <a:rPr lang="en-GB" sz="2200">
                <a:solidFill>
                  <a:schemeClr val="tx1"/>
                </a:solidFill>
              </a:rPr>
            </a:br>
            <a:r>
              <a:rPr lang="en-GB" sz="2200">
                <a:solidFill>
                  <a:schemeClr val="tx1"/>
                </a:solidFill>
              </a:rPr>
              <a:t>	     beam size</a:t>
            </a:r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24586" name="Rectangle 79"/>
          <p:cNvSpPr>
            <a:spLocks noChangeArrowheads="1"/>
          </p:cNvSpPr>
          <p:nvPr/>
        </p:nvSpPr>
        <p:spPr bwMode="auto">
          <a:xfrm>
            <a:off x="7340600" y="1179513"/>
            <a:ext cx="2262188" cy="4016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400"/>
              <a:t>High gradient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ea typeface="ＭＳ Ｐゴシック" pitchFamily="-107" charset="-128"/>
                <a:cs typeface="ＭＳ Ｐゴシック" pitchFamily="-107" charset="-128"/>
              </a:rPr>
              <a:t>Generic Linear Collider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8785225" y="800923"/>
            <a:ext cx="129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44" tIns="45673" rIns="91344" bIns="45673">
            <a:prstTxWarp prst="textNoShape">
              <a:avLst/>
            </a:prstTxWarp>
            <a:spAutoFit/>
          </a:bodyPr>
          <a:lstStyle/>
          <a:p>
            <a:pPr algn="l" defTabSz="912813" eaLnBrk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sz="2400" dirty="0" err="1"/>
              <a:t>C.Pagani</a:t>
            </a:r>
            <a:endParaRPr lang="en-US" sz="2400" dirty="0"/>
          </a:p>
        </p:txBody>
      </p:sp>
      <p:grpSp>
        <p:nvGrpSpPr>
          <p:cNvPr id="2" name="Group 141"/>
          <p:cNvGrpSpPr>
            <a:grpSpLocks/>
          </p:cNvGrpSpPr>
          <p:nvPr/>
        </p:nvGrpSpPr>
        <p:grpSpPr bwMode="auto">
          <a:xfrm>
            <a:off x="466725" y="915988"/>
            <a:ext cx="9290176" cy="6178286"/>
            <a:chOff x="755650" y="1125538"/>
            <a:chExt cx="7391400" cy="4953000"/>
          </a:xfrm>
        </p:grpSpPr>
        <p:pic>
          <p:nvPicPr>
            <p:cNvPr id="44039" name="Picture 4" descr="sld_even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54488" y="1430338"/>
              <a:ext cx="685800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517650" y="1506538"/>
              <a:ext cx="2133600" cy="304800"/>
              <a:chOff x="672" y="1248"/>
              <a:chExt cx="1344" cy="192"/>
            </a:xfrm>
          </p:grpSpPr>
          <p:sp>
            <p:nvSpPr>
              <p:cNvPr id="44134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4172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73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4170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71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4168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69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4166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67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4164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65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4162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63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4160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61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4158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59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4156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57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4154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55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14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4152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53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15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4150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51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16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4148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49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</p:grpSp>
        <p:grpSp>
          <p:nvGrpSpPr>
            <p:cNvPr id="17" name="Group 46"/>
            <p:cNvGrpSpPr>
              <a:grpSpLocks/>
            </p:cNvGrpSpPr>
            <p:nvPr/>
          </p:nvGrpSpPr>
          <p:grpSpPr bwMode="auto">
            <a:xfrm>
              <a:off x="5251450" y="1506538"/>
              <a:ext cx="2133600" cy="304800"/>
              <a:chOff x="672" y="1248"/>
              <a:chExt cx="1344" cy="192"/>
            </a:xfrm>
          </p:grpSpPr>
          <p:sp>
            <p:nvSpPr>
              <p:cNvPr id="44094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grpSp>
            <p:nvGrpSpPr>
              <p:cNvPr id="18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44132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33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19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44130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31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0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44128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29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1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44126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27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2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44124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25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3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44122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23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4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44120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21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5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44118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19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6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44116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17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7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44114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15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8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44112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13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29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44110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11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  <p:grpSp>
            <p:nvGrpSpPr>
              <p:cNvPr id="30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44108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  <p:sp>
              <p:nvSpPr>
                <p:cNvPr id="44109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pPr algn="l"/>
                  <a:endParaRPr lang="en-US"/>
                </a:p>
              </p:txBody>
            </p:sp>
          </p:grpSp>
        </p:grpSp>
        <p:grpSp>
          <p:nvGrpSpPr>
            <p:cNvPr id="31" name="Group 87"/>
            <p:cNvGrpSpPr>
              <a:grpSpLocks/>
            </p:cNvGrpSpPr>
            <p:nvPr/>
          </p:nvGrpSpPr>
          <p:grpSpPr bwMode="auto">
            <a:xfrm>
              <a:off x="3727450" y="1125538"/>
              <a:ext cx="152400" cy="1066800"/>
              <a:chOff x="1872" y="1392"/>
              <a:chExt cx="288" cy="1056"/>
            </a:xfrm>
          </p:grpSpPr>
          <p:sp>
            <p:nvSpPr>
              <p:cNvPr id="44090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91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92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93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</p:grpSp>
        <p:grpSp>
          <p:nvGrpSpPr>
            <p:cNvPr id="44135" name="Group 92"/>
            <p:cNvGrpSpPr>
              <a:grpSpLocks/>
            </p:cNvGrpSpPr>
            <p:nvPr/>
          </p:nvGrpSpPr>
          <p:grpSpPr bwMode="auto">
            <a:xfrm>
              <a:off x="5022850" y="1125538"/>
              <a:ext cx="152400" cy="1066800"/>
              <a:chOff x="1872" y="1392"/>
              <a:chExt cx="288" cy="1056"/>
            </a:xfrm>
          </p:grpSpPr>
          <p:sp>
            <p:nvSpPr>
              <p:cNvPr id="44086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87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88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89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</p:grpSp>
        <p:sp>
          <p:nvSpPr>
            <p:cNvPr id="44044" name="Line 97"/>
            <p:cNvSpPr>
              <a:spLocks noChangeShapeType="1"/>
            </p:cNvSpPr>
            <p:nvPr/>
          </p:nvSpPr>
          <p:spPr bwMode="auto">
            <a:xfrm>
              <a:off x="3879850" y="1354138"/>
              <a:ext cx="11430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45" name="Line 98"/>
            <p:cNvSpPr>
              <a:spLocks noChangeShapeType="1"/>
            </p:cNvSpPr>
            <p:nvPr/>
          </p:nvSpPr>
          <p:spPr bwMode="auto">
            <a:xfrm flipH="1">
              <a:off x="3879850" y="1354138"/>
              <a:ext cx="11430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46" name="Arc 99"/>
            <p:cNvSpPr>
              <a:spLocks/>
            </p:cNvSpPr>
            <p:nvPr/>
          </p:nvSpPr>
          <p:spPr bwMode="auto">
            <a:xfrm flipH="1">
              <a:off x="9842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325275642 w 21600"/>
                <a:gd name="T3" fmla="*/ 485542646 h 21600"/>
                <a:gd name="T4" fmla="*/ 0 w 21600"/>
                <a:gd name="T5" fmla="*/ 48554264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grpSp>
          <p:nvGrpSpPr>
            <p:cNvPr id="44136" name="Group 100"/>
            <p:cNvGrpSpPr>
              <a:grpSpLocks/>
            </p:cNvGrpSpPr>
            <p:nvPr/>
          </p:nvGrpSpPr>
          <p:grpSpPr bwMode="auto">
            <a:xfrm>
              <a:off x="755650" y="2725738"/>
              <a:ext cx="609600" cy="1008062"/>
              <a:chOff x="432" y="1584"/>
              <a:chExt cx="384" cy="635"/>
            </a:xfrm>
          </p:grpSpPr>
          <p:sp>
            <p:nvSpPr>
              <p:cNvPr id="44082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83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84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85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</p:grpSp>
        <p:sp>
          <p:nvSpPr>
            <p:cNvPr id="44048" name="Oval 105"/>
            <p:cNvSpPr>
              <a:spLocks noChangeArrowheads="1"/>
            </p:cNvSpPr>
            <p:nvPr/>
          </p:nvSpPr>
          <p:spPr bwMode="auto">
            <a:xfrm>
              <a:off x="984250" y="40211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49" name="Line 106"/>
            <p:cNvSpPr>
              <a:spLocks noChangeShapeType="1"/>
            </p:cNvSpPr>
            <p:nvPr/>
          </p:nvSpPr>
          <p:spPr bwMode="auto">
            <a:xfrm flipV="1">
              <a:off x="984250" y="3716338"/>
              <a:ext cx="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50" name="Line 107"/>
            <p:cNvSpPr>
              <a:spLocks noChangeShapeType="1"/>
            </p:cNvSpPr>
            <p:nvPr/>
          </p:nvSpPr>
          <p:spPr bwMode="auto">
            <a:xfrm flipV="1">
              <a:off x="984250" y="4021138"/>
              <a:ext cx="0" cy="1143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grpSp>
          <p:nvGrpSpPr>
            <p:cNvPr id="44137" name="Group 108"/>
            <p:cNvGrpSpPr>
              <a:grpSpLocks/>
            </p:cNvGrpSpPr>
            <p:nvPr/>
          </p:nvGrpSpPr>
          <p:grpSpPr bwMode="auto">
            <a:xfrm rot="16200000" flipH="1">
              <a:off x="873125" y="5240338"/>
              <a:ext cx="381000" cy="228600"/>
              <a:chOff x="1392" y="3264"/>
              <a:chExt cx="240" cy="144"/>
            </a:xfrm>
          </p:grpSpPr>
          <p:sp>
            <p:nvSpPr>
              <p:cNvPr id="44080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81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</p:grpSp>
        <p:sp>
          <p:nvSpPr>
            <p:cNvPr id="44052" name="Arc 111"/>
            <p:cNvSpPr>
              <a:spLocks/>
            </p:cNvSpPr>
            <p:nvPr/>
          </p:nvSpPr>
          <p:spPr bwMode="auto">
            <a:xfrm>
              <a:off x="73850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325275642 w 21600"/>
                <a:gd name="T3" fmla="*/ 485542646 h 21600"/>
                <a:gd name="T4" fmla="*/ 0 w 21600"/>
                <a:gd name="T5" fmla="*/ 48554264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53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219" y="2086769"/>
              <a:ext cx="246062" cy="6096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54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219" y="2315369"/>
              <a:ext cx="246062" cy="6096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55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219" y="2848769"/>
              <a:ext cx="246062" cy="6096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56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219" y="2620169"/>
              <a:ext cx="246062" cy="6096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57" name="Oval 116"/>
            <p:cNvSpPr>
              <a:spLocks noChangeArrowheads="1"/>
            </p:cNvSpPr>
            <p:nvPr/>
          </p:nvSpPr>
          <p:spPr bwMode="auto">
            <a:xfrm flipH="1">
              <a:off x="7004050" y="34877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58" name="Line 117"/>
            <p:cNvSpPr>
              <a:spLocks noChangeShapeType="1"/>
            </p:cNvSpPr>
            <p:nvPr/>
          </p:nvSpPr>
          <p:spPr bwMode="auto">
            <a:xfrm flipH="1" flipV="1">
              <a:off x="7918450" y="3259138"/>
              <a:ext cx="0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59" name="Line 118"/>
            <p:cNvSpPr>
              <a:spLocks noChangeShapeType="1"/>
            </p:cNvSpPr>
            <p:nvPr/>
          </p:nvSpPr>
          <p:spPr bwMode="auto">
            <a:xfrm flipH="1" flipV="1">
              <a:off x="7918450" y="4021138"/>
              <a:ext cx="0" cy="1676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grpSp>
          <p:nvGrpSpPr>
            <p:cNvPr id="44138" name="Group 119"/>
            <p:cNvGrpSpPr>
              <a:grpSpLocks/>
            </p:cNvGrpSpPr>
            <p:nvPr/>
          </p:nvGrpSpPr>
          <p:grpSpPr bwMode="auto">
            <a:xfrm rot="5400000">
              <a:off x="7656513" y="5773738"/>
              <a:ext cx="381000" cy="228600"/>
              <a:chOff x="1392" y="3264"/>
              <a:chExt cx="240" cy="144"/>
            </a:xfrm>
          </p:grpSpPr>
          <p:sp>
            <p:nvSpPr>
              <p:cNvPr id="44078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79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</p:grpSp>
        <p:grpSp>
          <p:nvGrpSpPr>
            <p:cNvPr id="44139" name="Group 122"/>
            <p:cNvGrpSpPr>
              <a:grpSpLocks/>
            </p:cNvGrpSpPr>
            <p:nvPr/>
          </p:nvGrpSpPr>
          <p:grpSpPr bwMode="auto">
            <a:xfrm>
              <a:off x="7766050" y="5087938"/>
              <a:ext cx="365125" cy="365125"/>
              <a:chOff x="2160" y="2784"/>
              <a:chExt cx="230" cy="230"/>
            </a:xfrm>
          </p:grpSpPr>
          <p:sp>
            <p:nvSpPr>
              <p:cNvPr id="44075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76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  <p:sp>
            <p:nvSpPr>
              <p:cNvPr id="44077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en-US"/>
              </a:p>
            </p:txBody>
          </p:sp>
        </p:grpSp>
        <p:sp>
          <p:nvSpPr>
            <p:cNvPr id="44062" name="Text Box 126"/>
            <p:cNvSpPr txBox="1">
              <a:spLocks noChangeArrowheads="1"/>
            </p:cNvSpPr>
            <p:nvPr/>
          </p:nvSpPr>
          <p:spPr bwMode="auto">
            <a:xfrm>
              <a:off x="1593850" y="5316538"/>
              <a:ext cx="2057400" cy="752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  <a:t>Electron Gun</a:t>
              </a:r>
              <a:b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</a:br>
              <a:r>
                <a:rPr lang="en-US" sz="1600" dirty="0">
                  <a:solidFill>
                    <a:srgbClr val="000000"/>
                  </a:solidFill>
                  <a:latin typeface="Arial" pitchFamily="-107" charset="0"/>
                </a:rPr>
                <a:t>Deliver stable beam current</a:t>
              </a:r>
            </a:p>
          </p:txBody>
        </p:sp>
        <p:sp>
          <p:nvSpPr>
            <p:cNvPr id="44063" name="Line 127"/>
            <p:cNvSpPr>
              <a:spLocks noChangeShapeType="1"/>
            </p:cNvSpPr>
            <p:nvPr/>
          </p:nvSpPr>
          <p:spPr bwMode="auto">
            <a:xfrm flipH="1" flipV="1">
              <a:off x="1060450" y="5316538"/>
              <a:ext cx="533400" cy="15240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64" name="Text Box 128"/>
            <p:cNvSpPr txBox="1">
              <a:spLocks noChangeArrowheads="1"/>
            </p:cNvSpPr>
            <p:nvPr/>
          </p:nvSpPr>
          <p:spPr bwMode="auto">
            <a:xfrm>
              <a:off x="2241550" y="3983038"/>
              <a:ext cx="2679933" cy="856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  <a:t>Damping Ring</a:t>
              </a:r>
              <a:b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</a:br>
              <a:r>
                <a:rPr lang="en-US" sz="1600" dirty="0">
                  <a:solidFill>
                    <a:srgbClr val="000000"/>
                  </a:solidFill>
                  <a:latin typeface="Arial" pitchFamily="-107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44065" name="Line 129"/>
            <p:cNvSpPr>
              <a:spLocks noChangeShapeType="1"/>
            </p:cNvSpPr>
            <p:nvPr/>
          </p:nvSpPr>
          <p:spPr bwMode="auto">
            <a:xfrm flipH="1">
              <a:off x="1898650" y="4249738"/>
              <a:ext cx="228600" cy="15240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66" name="Text Box 130"/>
            <p:cNvSpPr txBox="1">
              <a:spLocks noChangeArrowheads="1"/>
            </p:cNvSpPr>
            <p:nvPr/>
          </p:nvSpPr>
          <p:spPr bwMode="auto">
            <a:xfrm>
              <a:off x="1733550" y="2895600"/>
              <a:ext cx="2420405" cy="672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  <a:t>Bunch Compressor</a:t>
              </a:r>
              <a:b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</a:br>
              <a:r>
                <a:rPr lang="en-US" sz="1600" dirty="0">
                  <a:solidFill>
                    <a:srgbClr val="000000"/>
                  </a:solidFill>
                  <a:latin typeface="Arial" pitchFamily="-107" charset="0"/>
                </a:rPr>
                <a:t>Reduce </a:t>
              </a:r>
              <a:r>
                <a:rPr lang="en-US" sz="1600" dirty="0" err="1">
                  <a:solidFill>
                    <a:srgbClr val="000000"/>
                  </a:solidFill>
                  <a:latin typeface="Arial" pitchFamily="-107" charset="0"/>
                </a:rPr>
                <a:t>σ</a:t>
              </a:r>
              <a:r>
                <a:rPr lang="en-US" sz="1600" baseline="-25000" dirty="0" err="1">
                  <a:solidFill>
                    <a:srgbClr val="000000"/>
                  </a:solidFill>
                  <a:latin typeface="Arial" pitchFamily="-107" charset="0"/>
                </a:rPr>
                <a:t>z</a:t>
              </a:r>
              <a:r>
                <a:rPr lang="en-US" sz="1600" dirty="0">
                  <a:solidFill>
                    <a:srgbClr val="000000"/>
                  </a:solidFill>
                  <a:latin typeface="Arial" pitchFamily="-107" charset="0"/>
                </a:rPr>
                <a:t> to eliminate hourglass effect at IP</a:t>
              </a:r>
            </a:p>
          </p:txBody>
        </p:sp>
        <p:sp>
          <p:nvSpPr>
            <p:cNvPr id="44067" name="Line 131"/>
            <p:cNvSpPr>
              <a:spLocks noChangeShapeType="1"/>
            </p:cNvSpPr>
            <p:nvPr/>
          </p:nvSpPr>
          <p:spPr bwMode="auto">
            <a:xfrm flipH="1">
              <a:off x="1365250" y="3106738"/>
              <a:ext cx="381000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68" name="Text Box 132"/>
            <p:cNvSpPr txBox="1">
              <a:spLocks noChangeArrowheads="1"/>
            </p:cNvSpPr>
            <p:nvPr/>
          </p:nvSpPr>
          <p:spPr bwMode="auto">
            <a:xfrm>
              <a:off x="4953000" y="5257801"/>
              <a:ext cx="2209800" cy="696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  <a:t>Positron Target</a:t>
              </a:r>
              <a:b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</a:br>
              <a:r>
                <a:rPr lang="en-US" sz="1600" dirty="0">
                  <a:solidFill>
                    <a:srgbClr val="000000"/>
                  </a:solidFill>
                  <a:latin typeface="Arial" pitchFamily="-107" charset="0"/>
                </a:rPr>
                <a:t>Use electrons to</a:t>
              </a:r>
              <a:r>
                <a:rPr lang="en-US" sz="1600" dirty="0" smtClean="0">
                  <a:solidFill>
                    <a:srgbClr val="000000"/>
                  </a:solidFill>
                  <a:latin typeface="Arial" pitchFamily="-107" charset="0"/>
                </a:rPr>
                <a:t> </a:t>
              </a:r>
              <a:br>
                <a:rPr lang="en-US" sz="1600" dirty="0" smtClean="0">
                  <a:solidFill>
                    <a:srgbClr val="000000"/>
                  </a:solidFill>
                  <a:latin typeface="Arial" pitchFamily="-107" charset="0"/>
                </a:rPr>
              </a:br>
              <a:r>
                <a:rPr lang="en-US" sz="1600" dirty="0" smtClean="0">
                  <a:solidFill>
                    <a:srgbClr val="000000"/>
                  </a:solidFill>
                  <a:latin typeface="Arial" pitchFamily="-107" charset="0"/>
                </a:rPr>
                <a:t>pair</a:t>
              </a:r>
              <a:r>
                <a:rPr lang="en-US" sz="1600" dirty="0">
                  <a:solidFill>
                    <a:srgbClr val="000000"/>
                  </a:solidFill>
                  <a:latin typeface="Arial" pitchFamily="-107" charset="0"/>
                </a:rPr>
                <a:t>-produce positrons</a:t>
              </a:r>
              <a:r>
                <a:rPr lang="en-US" sz="1800" dirty="0">
                  <a:solidFill>
                    <a:srgbClr val="000000"/>
                  </a:solidFill>
                  <a:latin typeface="Arial" pitchFamily="-107" charset="0"/>
                </a:rPr>
                <a:t> </a:t>
              </a:r>
            </a:p>
          </p:txBody>
        </p:sp>
        <p:sp>
          <p:nvSpPr>
            <p:cNvPr id="44069" name="Line 133"/>
            <p:cNvSpPr>
              <a:spLocks noChangeShapeType="1"/>
            </p:cNvSpPr>
            <p:nvPr/>
          </p:nvSpPr>
          <p:spPr bwMode="auto">
            <a:xfrm flipV="1">
              <a:off x="7086600" y="5334000"/>
              <a:ext cx="609600" cy="15240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70" name="Text Box 134"/>
            <p:cNvSpPr txBox="1">
              <a:spLocks noChangeArrowheads="1"/>
            </p:cNvSpPr>
            <p:nvPr/>
          </p:nvSpPr>
          <p:spPr bwMode="auto">
            <a:xfrm>
              <a:off x="5029200" y="2438400"/>
              <a:ext cx="2286000" cy="957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  <a:t>Main </a:t>
              </a:r>
              <a:r>
                <a:rPr lang="en-US" sz="2000" b="1" dirty="0" err="1">
                  <a:solidFill>
                    <a:srgbClr val="CC3300"/>
                  </a:solidFill>
                  <a:latin typeface="Arial" pitchFamily="-107" charset="0"/>
                </a:rPr>
                <a:t>Linac</a:t>
              </a:r>
              <a: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  <a:t/>
              </a:r>
              <a:b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</a:br>
              <a:r>
                <a:rPr lang="en-US" sz="1600" dirty="0">
                  <a:solidFill>
                    <a:srgbClr val="000000"/>
                  </a:solidFill>
                  <a:latin typeface="Arial" pitchFamily="-107" charset="0"/>
                </a:rPr>
                <a:t>Accelerate beam to IP energy without spoiling DR emittance</a:t>
              </a:r>
            </a:p>
          </p:txBody>
        </p:sp>
        <p:sp>
          <p:nvSpPr>
            <p:cNvPr id="44071" name="Line 135"/>
            <p:cNvSpPr>
              <a:spLocks noChangeShapeType="1"/>
            </p:cNvSpPr>
            <p:nvPr/>
          </p:nvSpPr>
          <p:spPr bwMode="auto">
            <a:xfrm flipH="1" flipV="1">
              <a:off x="6165850" y="1811338"/>
              <a:ext cx="76200" cy="68580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72" name="Line 136"/>
            <p:cNvSpPr>
              <a:spLocks noChangeShapeType="1"/>
            </p:cNvSpPr>
            <p:nvPr/>
          </p:nvSpPr>
          <p:spPr bwMode="auto">
            <a:xfrm>
              <a:off x="984250" y="2268538"/>
              <a:ext cx="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  <p:sp>
          <p:nvSpPr>
            <p:cNvPr id="44073" name="Text Box 137"/>
            <p:cNvSpPr txBox="1">
              <a:spLocks noChangeArrowheads="1"/>
            </p:cNvSpPr>
            <p:nvPr/>
          </p:nvSpPr>
          <p:spPr bwMode="auto">
            <a:xfrm>
              <a:off x="1752600" y="1905000"/>
              <a:ext cx="1835150" cy="752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  <a:t>Final Focus</a:t>
              </a:r>
              <a:br>
                <a:rPr lang="en-US" sz="2000" b="1" dirty="0">
                  <a:solidFill>
                    <a:srgbClr val="CC3300"/>
                  </a:solidFill>
                  <a:latin typeface="Arial" pitchFamily="-107" charset="0"/>
                </a:rPr>
              </a:br>
              <a:r>
                <a:rPr lang="en-US" sz="1600" dirty="0" err="1">
                  <a:solidFill>
                    <a:schemeClr val="tx1"/>
                  </a:solidFill>
                  <a:latin typeface="Arial" pitchFamily="-107" charset="0"/>
                </a:rPr>
                <a:t>Demagnify</a:t>
              </a:r>
              <a:r>
                <a:rPr lang="en-US" sz="1600" dirty="0">
                  <a:solidFill>
                    <a:schemeClr val="tx1"/>
                  </a:solidFill>
                  <a:latin typeface="Arial" pitchFamily="-107" charset="0"/>
                </a:rPr>
                <a:t> and collide beams</a:t>
              </a:r>
            </a:p>
          </p:txBody>
        </p:sp>
        <p:sp>
          <p:nvSpPr>
            <p:cNvPr id="44074" name="Line 138"/>
            <p:cNvSpPr>
              <a:spLocks noChangeShapeType="1"/>
            </p:cNvSpPr>
            <p:nvPr/>
          </p:nvSpPr>
          <p:spPr bwMode="auto">
            <a:xfrm flipV="1">
              <a:off x="3346450" y="2039938"/>
              <a:ext cx="381000" cy="15240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l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50353</TotalTime>
  <Words>2251</Words>
  <Application>Microsoft Office PowerPoint</Application>
  <PresentationFormat>Custom</PresentationFormat>
  <Paragraphs>765</Paragraphs>
  <Slides>54</Slides>
  <Notes>8</Notes>
  <HiddenSlides>0</HiddenSlides>
  <MMClips>1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54</vt:i4>
      </vt:variant>
    </vt:vector>
  </HeadingPairs>
  <TitlesOfParts>
    <vt:vector size="59" baseType="lpstr">
      <vt:lpstr>Default Design</vt:lpstr>
      <vt:lpstr>1_Default Design</vt:lpstr>
      <vt:lpstr>Slide</vt:lpstr>
      <vt:lpstr>Mathcad</vt:lpstr>
      <vt:lpstr>CorelDRAW</vt:lpstr>
      <vt:lpstr>Future Linear Colliders</vt:lpstr>
      <vt:lpstr>Path to higher energy</vt:lpstr>
      <vt:lpstr>Lepton vs. Hadron Collisions</vt:lpstr>
      <vt:lpstr>TeV e+e- physics</vt:lpstr>
      <vt:lpstr>Slide 5</vt:lpstr>
      <vt:lpstr>The next lepton collider</vt:lpstr>
      <vt:lpstr>Linear Collider vs. Ring</vt:lpstr>
      <vt:lpstr>Slide 8</vt:lpstr>
      <vt:lpstr>Generic Linear Collider</vt:lpstr>
      <vt:lpstr>First Linear Collider: SLC</vt:lpstr>
      <vt:lpstr>Linear Collider projects</vt:lpstr>
      <vt:lpstr>Parameter comparison</vt:lpstr>
      <vt:lpstr>ILC Global Design Effort</vt:lpstr>
      <vt:lpstr>Slide 14</vt:lpstr>
      <vt:lpstr>Slide 15</vt:lpstr>
      <vt:lpstr>ILC Main Linac RF Unit</vt:lpstr>
      <vt:lpstr>SC Technology</vt:lpstr>
      <vt:lpstr>Achieved accelerating gradients</vt:lpstr>
      <vt:lpstr>R&amp;D of SCRF cavities</vt:lpstr>
      <vt:lpstr>Accelerating gradient</vt:lpstr>
      <vt:lpstr>Multi-TeV: the CLIC Study</vt:lpstr>
      <vt:lpstr>Slide 22</vt:lpstr>
      <vt:lpstr>CLIC – basic features </vt:lpstr>
      <vt:lpstr>Slide 24</vt:lpstr>
      <vt:lpstr>Slide 25</vt:lpstr>
      <vt:lpstr>Slide 26</vt:lpstr>
      <vt:lpstr>CLIC scheme</vt:lpstr>
      <vt:lpstr>Drive beam generation basics</vt:lpstr>
      <vt:lpstr>Slide 29</vt:lpstr>
      <vt:lpstr>Slide 30</vt:lpstr>
      <vt:lpstr>Delay Loop Principle</vt:lpstr>
      <vt:lpstr>Slide 32</vt:lpstr>
      <vt:lpstr>Demonstration of frequency multiplication</vt:lpstr>
      <vt:lpstr>Slide 34</vt:lpstr>
      <vt:lpstr>Lemmings Drive Beam</vt:lpstr>
      <vt:lpstr>Slide 36</vt:lpstr>
      <vt:lpstr>CTF 3</vt:lpstr>
      <vt:lpstr>Slide 38</vt:lpstr>
      <vt:lpstr>Fully loaded operation</vt:lpstr>
      <vt:lpstr>Slide 40</vt:lpstr>
      <vt:lpstr>CTF3 Delay Loop</vt:lpstr>
      <vt:lpstr>Delay Loop – full recombination</vt:lpstr>
      <vt:lpstr>Slide 43</vt:lpstr>
      <vt:lpstr>CTF3 Combiner Ring Status</vt:lpstr>
      <vt:lpstr>Power extraction structure PETS</vt:lpstr>
      <vt:lpstr>Field development in a PETS</vt:lpstr>
      <vt:lpstr>Linac: transverse wakefields</vt:lpstr>
      <vt:lpstr>Accelerating structure developments</vt:lpstr>
      <vt:lpstr>Structure breakdown and damages</vt:lpstr>
      <vt:lpstr>Achieved accelerating fields in CTF2 </vt:lpstr>
      <vt:lpstr>Slide 51</vt:lpstr>
      <vt:lpstr>CLIC and ILC timeline</vt:lpstr>
      <vt:lpstr>Slide 53</vt:lpstr>
      <vt:lpstr>Documentation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</dc:title>
  <dc:creator>Laura Saulnier</dc:creator>
  <cp:lastModifiedBy>lsaulnie</cp:lastModifiedBy>
  <cp:revision>366</cp:revision>
  <dcterms:created xsi:type="dcterms:W3CDTF">2009-07-24T16:17:51Z</dcterms:created>
  <dcterms:modified xsi:type="dcterms:W3CDTF">2009-07-27T08:47:02Z</dcterms:modified>
</cp:coreProperties>
</file>