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9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0.xml" ContentType="application/vnd.openxmlformats-officedocument.theme+xml"/>
  <Override PartName="/ppt/slideLayouts/slideLayout94.xml" ContentType="application/vnd.openxmlformats-officedocument.presentationml.slideLayout+xml"/>
  <Override PartName="/ppt/theme/theme11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2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3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4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5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6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7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theme/theme2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21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2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3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24.xml" ContentType="application/vnd.openxmlformats-officedocument.theme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27.xml" ContentType="application/vnd.openxmlformats-officedocument.theme+xml"/>
  <Override PartName="/ppt/slideLayouts/slideLayout267.xml" ContentType="application/vnd.openxmlformats-officedocument.presentationml.slideLayout+xml"/>
  <Override PartName="/ppt/theme/theme28.xml" ContentType="application/vnd.openxmlformats-officedocument.theme+xml"/>
  <Override PartName="/ppt/slideLayouts/slideLayout268.xml" ContentType="application/vnd.openxmlformats-officedocument.presentationml.slideLayout+xml"/>
  <Override PartName="/ppt/theme/theme29.xml" ContentType="application/vnd.openxmlformats-officedocument.theme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theme/theme30.xml" ContentType="application/vnd.openxmlformats-officedocument.theme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theme/theme31.xml" ContentType="application/vnd.openxmlformats-officedocument.theme+xml"/>
  <Override PartName="/ppt/slideLayouts/slideLayout282.xml" ContentType="application/vnd.openxmlformats-officedocument.presentationml.slideLayout+xml"/>
  <Override PartName="/ppt/theme/theme32.xml" ContentType="application/vnd.openxmlformats-officedocument.theme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theme/theme33.xml" ContentType="application/vnd.openxmlformats-officedocument.theme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theme/theme34.xml" ContentType="application/vnd.openxmlformats-officedocument.theme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theme/theme35.xml" ContentType="application/vnd.openxmlformats-officedocument.theme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theme/theme36.xml" ContentType="application/vnd.openxmlformats-officedocument.theme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7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theme/theme38.xml" ContentType="application/vnd.openxmlformats-officedocument.theme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theme/theme39.xml" ContentType="application/vnd.openxmlformats-officedocument.theme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theme/theme40.xml" ContentType="application/vnd.openxmlformats-officedocument.theme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theme/theme41.xml" ContentType="application/vnd.openxmlformats-officedocument.theme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theme/theme42.xml" ContentType="application/vnd.openxmlformats-officedocument.theme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theme/theme43.xml" ContentType="application/vnd.openxmlformats-officedocument.theme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theme/theme44.xml" ContentType="application/vnd.openxmlformats-officedocument.theme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theme/theme45.xml" ContentType="application/vnd.openxmlformats-officedocument.theme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theme/theme46.xml" ContentType="application/vnd.openxmlformats-officedocument.theme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theme/theme47.xml" ContentType="application/vnd.openxmlformats-officedocument.theme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theme/theme48.xml" ContentType="application/vnd.openxmlformats-officedocument.theme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theme/theme49.xml" ContentType="application/vnd.openxmlformats-officedocument.theme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theme/theme50.xml" ContentType="application/vnd.openxmlformats-officedocument.theme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theme/theme51.xml" ContentType="application/vnd.openxmlformats-officedocument.theme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theme/theme52.xml" ContentType="application/vnd.openxmlformats-officedocument.theme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theme/theme53.xml" ContentType="application/vnd.openxmlformats-officedocument.theme+xml"/>
  <Override PartName="/ppt/slideLayouts/slideLayout516.xml" ContentType="application/vnd.openxmlformats-officedocument.presentationml.slideLayout+xml"/>
  <Override PartName="/ppt/slideLayouts/slideLayout517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19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528.xml" ContentType="application/vnd.openxmlformats-officedocument.presentationml.slideLayout+xml"/>
  <Override PartName="/ppt/theme/theme54.xml" ContentType="application/vnd.openxmlformats-officedocument.theme+xml"/>
  <Override PartName="/ppt/slideLayouts/slideLayout52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541.xml" ContentType="application/vnd.openxmlformats-officedocument.presentationml.slideLayout+xml"/>
  <Override PartName="/ppt/theme/theme55.xml" ContentType="application/vnd.openxmlformats-officedocument.theme+xml"/>
  <Override PartName="/ppt/slideLayouts/slideLayout54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54.xml" ContentType="application/vnd.openxmlformats-officedocument.presentationml.slideLayout+xml"/>
  <Override PartName="/ppt/theme/theme56.xml" ContentType="application/vnd.openxmlformats-officedocument.theme+xml"/>
  <Override PartName="/ppt/slideLayouts/slideLayout555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60.xml" ContentType="application/vnd.openxmlformats-officedocument.presentationml.slideLayout+xml"/>
  <Override PartName="/ppt/slideLayouts/slideLayout561.xml" ContentType="application/vnd.openxmlformats-officedocument.presentationml.slideLayout+xml"/>
  <Override PartName="/ppt/slideLayouts/slideLayout562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567.xml" ContentType="application/vnd.openxmlformats-officedocument.presentationml.slideLayout+xml"/>
  <Override PartName="/ppt/theme/theme57.xml" ContentType="application/vnd.openxmlformats-officedocument.theme+xml"/>
  <Override PartName="/ppt/slideLayouts/slideLayout568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Layouts/slideLayout571.xml" ContentType="application/vnd.openxmlformats-officedocument.presentationml.slideLayout+xml"/>
  <Override PartName="/ppt/slideLayouts/slideLayout572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Layouts/slideLayout574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578.xml" ContentType="application/vnd.openxmlformats-officedocument.presentationml.slideLayout+xml"/>
  <Override PartName="/ppt/theme/theme58.xml" ContentType="application/vnd.openxmlformats-officedocument.theme+xml"/>
  <Override PartName="/ppt/slideLayouts/slideLayout579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584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586.xml" ContentType="application/vnd.openxmlformats-officedocument.presentationml.slideLayout+xml"/>
  <Override PartName="/ppt/slideLayouts/slideLayout58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589.xml" ContentType="application/vnd.openxmlformats-officedocument.presentationml.slideLayout+xml"/>
  <Override PartName="/ppt/theme/theme59.xml" ContentType="application/vnd.openxmlformats-officedocument.theme+xml"/>
  <Override PartName="/ppt/slideLayouts/slideLayout590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597.xml" ContentType="application/vnd.openxmlformats-officedocument.presentationml.slideLayout+xml"/>
  <Override PartName="/ppt/slideLayouts/slideLayout598.xml" ContentType="application/vnd.openxmlformats-officedocument.presentationml.slideLayout+xml"/>
  <Override PartName="/ppt/slideLayouts/slideLayout599.xml" ContentType="application/vnd.openxmlformats-officedocument.presentationml.slideLayout+xml"/>
  <Override PartName="/ppt/slideLayouts/slideLayout600.xml" ContentType="application/vnd.openxmlformats-officedocument.presentationml.slideLayout+xml"/>
  <Override PartName="/ppt/theme/theme60.xml" ContentType="application/vnd.openxmlformats-officedocument.theme+xml"/>
  <Override PartName="/ppt/slideLayouts/slideLayout601.xml" ContentType="application/vnd.openxmlformats-officedocument.presentationml.slideLayout+xml"/>
  <Override PartName="/ppt/slideLayouts/slideLayout602.xml" ContentType="application/vnd.openxmlformats-officedocument.presentationml.slideLayout+xml"/>
  <Override PartName="/ppt/slideLayouts/slideLayout603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Layouts/slideLayout605.xml" ContentType="application/vnd.openxmlformats-officedocument.presentationml.slideLayout+xml"/>
  <Override PartName="/ppt/slideLayouts/slideLayout606.xml" ContentType="application/vnd.openxmlformats-officedocument.presentationml.slideLayout+xml"/>
  <Override PartName="/ppt/slideLayouts/slideLayout607.xml" ContentType="application/vnd.openxmlformats-officedocument.presentationml.slideLayout+xml"/>
  <Override PartName="/ppt/slideLayouts/slideLayout608.xml" ContentType="application/vnd.openxmlformats-officedocument.presentationml.slideLayout+xml"/>
  <Override PartName="/ppt/slideLayouts/slideLayout609.xml" ContentType="application/vnd.openxmlformats-officedocument.presentationml.slideLayout+xml"/>
  <Override PartName="/ppt/slideLayouts/slideLayout610.xml" ContentType="application/vnd.openxmlformats-officedocument.presentationml.slideLayout+xml"/>
  <Override PartName="/ppt/slideLayouts/slideLayout611.xml" ContentType="application/vnd.openxmlformats-officedocument.presentationml.slideLayout+xml"/>
  <Override PartName="/ppt/theme/theme61.xml" ContentType="application/vnd.openxmlformats-officedocument.theme+xml"/>
  <Override PartName="/ppt/slideLayouts/slideLayout612.xml" ContentType="application/vnd.openxmlformats-officedocument.presentationml.slideLayout+xml"/>
  <Override PartName="/ppt/slideLayouts/slideLayout613.xml" ContentType="application/vnd.openxmlformats-officedocument.presentationml.slideLayout+xml"/>
  <Override PartName="/ppt/slideLayouts/slideLayout614.xml" ContentType="application/vnd.openxmlformats-officedocument.presentationml.slideLayout+xml"/>
  <Override PartName="/ppt/slideLayouts/slideLayout615.xml" ContentType="application/vnd.openxmlformats-officedocument.presentationml.slideLayout+xml"/>
  <Override PartName="/ppt/slideLayouts/slideLayout616.xml" ContentType="application/vnd.openxmlformats-officedocument.presentationml.slideLayout+xml"/>
  <Override PartName="/ppt/slideLayouts/slideLayout617.xml" ContentType="application/vnd.openxmlformats-officedocument.presentationml.slideLayout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97" r:id="rId2"/>
    <p:sldMasterId id="2147483747" r:id="rId3"/>
    <p:sldMasterId id="2147483822" r:id="rId4"/>
    <p:sldMasterId id="2147483882" r:id="rId5"/>
    <p:sldMasterId id="2147483908" r:id="rId6"/>
    <p:sldMasterId id="2147483912" r:id="rId7"/>
    <p:sldMasterId id="2147483959" r:id="rId8"/>
    <p:sldMasterId id="2147484036" r:id="rId9"/>
    <p:sldMasterId id="2147484059" r:id="rId10"/>
    <p:sldMasterId id="2147484062" r:id="rId11"/>
    <p:sldMasterId id="2147484076" r:id="rId12"/>
    <p:sldMasterId id="2147484088" r:id="rId13"/>
    <p:sldMasterId id="2147484112" r:id="rId14"/>
    <p:sldMasterId id="2147484124" r:id="rId15"/>
    <p:sldMasterId id="2147484184" r:id="rId16"/>
    <p:sldMasterId id="2147484253" r:id="rId17"/>
    <p:sldMasterId id="2147484281" r:id="rId18"/>
    <p:sldMasterId id="2147484294" r:id="rId19"/>
    <p:sldMasterId id="2147484308" r:id="rId20"/>
    <p:sldMasterId id="2147484322" r:id="rId21"/>
    <p:sldMasterId id="2147484405" r:id="rId22"/>
    <p:sldMasterId id="2147484417" r:id="rId23"/>
    <p:sldMasterId id="2147484431" r:id="rId24"/>
    <p:sldMasterId id="2147484445" r:id="rId25"/>
    <p:sldMasterId id="2147484457" r:id="rId26"/>
    <p:sldMasterId id="2147484483" r:id="rId27"/>
    <p:sldMasterId id="2147484549" r:id="rId28"/>
    <p:sldMasterId id="2147484551" r:id="rId29"/>
    <p:sldMasterId id="2147484553" r:id="rId30"/>
    <p:sldMasterId id="2147484579" r:id="rId31"/>
    <p:sldMasterId id="2147484582" r:id="rId32"/>
    <p:sldMasterId id="2147484596" r:id="rId33"/>
    <p:sldMasterId id="2147484608" r:id="rId34"/>
    <p:sldMasterId id="2147484621" r:id="rId35"/>
    <p:sldMasterId id="2147484633" r:id="rId36"/>
    <p:sldMasterId id="2147484646" r:id="rId37"/>
    <p:sldMasterId id="2147484691" r:id="rId38"/>
    <p:sldMasterId id="2147484708" r:id="rId39"/>
    <p:sldMasterId id="2147484721" r:id="rId40"/>
    <p:sldMasterId id="2147484733" r:id="rId41"/>
    <p:sldMasterId id="2147484745" r:id="rId42"/>
    <p:sldMasterId id="2147484750" r:id="rId43"/>
    <p:sldMasterId id="2147484762" r:id="rId44"/>
    <p:sldMasterId id="2147484774" r:id="rId45"/>
    <p:sldMasterId id="2147484787" r:id="rId46"/>
    <p:sldMasterId id="2147484799" r:id="rId47"/>
    <p:sldMasterId id="2147484812" r:id="rId48"/>
    <p:sldMasterId id="2147484825" r:id="rId49"/>
    <p:sldMasterId id="2147484838" r:id="rId50"/>
    <p:sldMasterId id="2147484845" r:id="rId51"/>
    <p:sldMasterId id="2147484857" r:id="rId52"/>
    <p:sldMasterId id="2147484869" r:id="rId53"/>
    <p:sldMasterId id="2147484882" r:id="rId54"/>
    <p:sldMasterId id="2147484896" r:id="rId55"/>
    <p:sldMasterId id="2147484910" r:id="rId56"/>
    <p:sldMasterId id="2147484924" r:id="rId57"/>
    <p:sldMasterId id="2147484938" r:id="rId58"/>
    <p:sldMasterId id="2147484950" r:id="rId59"/>
    <p:sldMasterId id="2147484962" r:id="rId60"/>
    <p:sldMasterId id="2147484974" r:id="rId61"/>
    <p:sldMasterId id="2147484986" r:id="rId62"/>
  </p:sldMasterIdLst>
  <p:notesMasterIdLst>
    <p:notesMasterId r:id="rId131"/>
  </p:notesMasterIdLst>
  <p:handoutMasterIdLst>
    <p:handoutMasterId r:id="rId132"/>
  </p:handoutMasterIdLst>
  <p:sldIdLst>
    <p:sldId id="258" r:id="rId63"/>
    <p:sldId id="349" r:id="rId64"/>
    <p:sldId id="460" r:id="rId65"/>
    <p:sldId id="461" r:id="rId66"/>
    <p:sldId id="515" r:id="rId67"/>
    <p:sldId id="456" r:id="rId68"/>
    <p:sldId id="373" r:id="rId69"/>
    <p:sldId id="418" r:id="rId70"/>
    <p:sldId id="419" r:id="rId71"/>
    <p:sldId id="420" r:id="rId72"/>
    <p:sldId id="516" r:id="rId73"/>
    <p:sldId id="517" r:id="rId74"/>
    <p:sldId id="518" r:id="rId75"/>
    <p:sldId id="519" r:id="rId76"/>
    <p:sldId id="520" r:id="rId77"/>
    <p:sldId id="513" r:id="rId78"/>
    <p:sldId id="523" r:id="rId79"/>
    <p:sldId id="524" r:id="rId80"/>
    <p:sldId id="374" r:id="rId81"/>
    <p:sldId id="414" r:id="rId82"/>
    <p:sldId id="514" r:id="rId83"/>
    <p:sldId id="525" r:id="rId84"/>
    <p:sldId id="423" r:id="rId85"/>
    <p:sldId id="424" r:id="rId86"/>
    <p:sldId id="425" r:id="rId87"/>
    <p:sldId id="426" r:id="rId88"/>
    <p:sldId id="427" r:id="rId89"/>
    <p:sldId id="428" r:id="rId90"/>
    <p:sldId id="457" r:id="rId91"/>
    <p:sldId id="498" r:id="rId92"/>
    <p:sldId id="531" r:id="rId93"/>
    <p:sldId id="500" r:id="rId94"/>
    <p:sldId id="509" r:id="rId95"/>
    <p:sldId id="501" r:id="rId96"/>
    <p:sldId id="502" r:id="rId97"/>
    <p:sldId id="504" r:id="rId98"/>
    <p:sldId id="505" r:id="rId99"/>
    <p:sldId id="506" r:id="rId100"/>
    <p:sldId id="526" r:id="rId101"/>
    <p:sldId id="527" r:id="rId102"/>
    <p:sldId id="530" r:id="rId103"/>
    <p:sldId id="528" r:id="rId104"/>
    <p:sldId id="547" r:id="rId105"/>
    <p:sldId id="508" r:id="rId106"/>
    <p:sldId id="532" r:id="rId107"/>
    <p:sldId id="533" r:id="rId108"/>
    <p:sldId id="534" r:id="rId109"/>
    <p:sldId id="535" r:id="rId110"/>
    <p:sldId id="467" r:id="rId111"/>
    <p:sldId id="468" r:id="rId112"/>
    <p:sldId id="510" r:id="rId113"/>
    <p:sldId id="469" r:id="rId114"/>
    <p:sldId id="536" r:id="rId115"/>
    <p:sldId id="539" r:id="rId116"/>
    <p:sldId id="537" r:id="rId117"/>
    <p:sldId id="512" r:id="rId118"/>
    <p:sldId id="472" r:id="rId119"/>
    <p:sldId id="540" r:id="rId120"/>
    <p:sldId id="541" r:id="rId121"/>
    <p:sldId id="542" r:id="rId122"/>
    <p:sldId id="543" r:id="rId123"/>
    <p:sldId id="544" r:id="rId124"/>
    <p:sldId id="545" r:id="rId125"/>
    <p:sldId id="546" r:id="rId126"/>
    <p:sldId id="493" r:id="rId127"/>
    <p:sldId id="494" r:id="rId128"/>
    <p:sldId id="496" r:id="rId129"/>
    <p:sldId id="497" r:id="rId13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00"/>
    <a:srgbClr val="BE0027"/>
    <a:srgbClr val="3877B2"/>
    <a:srgbClr val="8BD3F5"/>
    <a:srgbClr val="58BB4F"/>
    <a:srgbClr val="EA3F2E"/>
    <a:srgbClr val="207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4" autoAdjust="0"/>
    <p:restoredTop sz="94660"/>
  </p:normalViewPr>
  <p:slideViewPr>
    <p:cSldViewPr>
      <p:cViewPr varScale="1">
        <p:scale>
          <a:sx n="75" d="100"/>
          <a:sy n="75" d="100"/>
        </p:scale>
        <p:origin x="-9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117" Type="http://schemas.openxmlformats.org/officeDocument/2006/relationships/slide" Target="slides/slide55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63" Type="http://schemas.openxmlformats.org/officeDocument/2006/relationships/slide" Target="slides/slide1.xml"/><Relationship Id="rId68" Type="http://schemas.openxmlformats.org/officeDocument/2006/relationships/slide" Target="slides/slide6.xml"/><Relationship Id="rId84" Type="http://schemas.openxmlformats.org/officeDocument/2006/relationships/slide" Target="slides/slide22.xml"/><Relationship Id="rId89" Type="http://schemas.openxmlformats.org/officeDocument/2006/relationships/slide" Target="slides/slide27.xml"/><Relationship Id="rId112" Type="http://schemas.openxmlformats.org/officeDocument/2006/relationships/slide" Target="slides/slide50.xml"/><Relationship Id="rId133" Type="http://schemas.openxmlformats.org/officeDocument/2006/relationships/presProps" Target="presProps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45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Master" Target="slideMasters/slideMaster53.xml"/><Relationship Id="rId58" Type="http://schemas.openxmlformats.org/officeDocument/2006/relationships/slideMaster" Target="slideMasters/slideMaster58.xml"/><Relationship Id="rId74" Type="http://schemas.openxmlformats.org/officeDocument/2006/relationships/slide" Target="slides/slide12.xml"/><Relationship Id="rId79" Type="http://schemas.openxmlformats.org/officeDocument/2006/relationships/slide" Target="slides/slide17.xml"/><Relationship Id="rId102" Type="http://schemas.openxmlformats.org/officeDocument/2006/relationships/slide" Target="slides/slide40.xml"/><Relationship Id="rId123" Type="http://schemas.openxmlformats.org/officeDocument/2006/relationships/slide" Target="slides/slide61.xml"/><Relationship Id="rId128" Type="http://schemas.openxmlformats.org/officeDocument/2006/relationships/slide" Target="slides/slide66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28.xml"/><Relationship Id="rId95" Type="http://schemas.openxmlformats.org/officeDocument/2006/relationships/slide" Target="slides/slide33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Master" Target="slideMasters/slideMaster56.xml"/><Relationship Id="rId64" Type="http://schemas.openxmlformats.org/officeDocument/2006/relationships/slide" Target="slides/slide2.xml"/><Relationship Id="rId69" Type="http://schemas.openxmlformats.org/officeDocument/2006/relationships/slide" Target="slides/slide7.xml"/><Relationship Id="rId77" Type="http://schemas.openxmlformats.org/officeDocument/2006/relationships/slide" Target="slides/slide15.xml"/><Relationship Id="rId100" Type="http://schemas.openxmlformats.org/officeDocument/2006/relationships/slide" Target="slides/slide38.xml"/><Relationship Id="rId105" Type="http://schemas.openxmlformats.org/officeDocument/2006/relationships/slide" Target="slides/slide43.xml"/><Relationship Id="rId113" Type="http://schemas.openxmlformats.org/officeDocument/2006/relationships/slide" Target="slides/slide51.xml"/><Relationship Id="rId118" Type="http://schemas.openxmlformats.org/officeDocument/2006/relationships/slide" Target="slides/slide56.xml"/><Relationship Id="rId126" Type="http://schemas.openxmlformats.org/officeDocument/2006/relationships/slide" Target="slides/slide64.xml"/><Relationship Id="rId13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" Target="slides/slide10.xml"/><Relationship Id="rId80" Type="http://schemas.openxmlformats.org/officeDocument/2006/relationships/slide" Target="slides/slide18.xml"/><Relationship Id="rId85" Type="http://schemas.openxmlformats.org/officeDocument/2006/relationships/slide" Target="slides/slide23.xml"/><Relationship Id="rId93" Type="http://schemas.openxmlformats.org/officeDocument/2006/relationships/slide" Target="slides/slide31.xml"/><Relationship Id="rId98" Type="http://schemas.openxmlformats.org/officeDocument/2006/relationships/slide" Target="slides/slide36.xml"/><Relationship Id="rId121" Type="http://schemas.openxmlformats.org/officeDocument/2006/relationships/slide" Target="slides/slide5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Master" Target="slideMasters/slideMaster59.xml"/><Relationship Id="rId67" Type="http://schemas.openxmlformats.org/officeDocument/2006/relationships/slide" Target="slides/slide5.xml"/><Relationship Id="rId103" Type="http://schemas.openxmlformats.org/officeDocument/2006/relationships/slide" Target="slides/slide41.xml"/><Relationship Id="rId108" Type="http://schemas.openxmlformats.org/officeDocument/2006/relationships/slide" Target="slides/slide46.xml"/><Relationship Id="rId116" Type="http://schemas.openxmlformats.org/officeDocument/2006/relationships/slide" Target="slides/slide54.xml"/><Relationship Id="rId124" Type="http://schemas.openxmlformats.org/officeDocument/2006/relationships/slide" Target="slides/slide62.xml"/><Relationship Id="rId129" Type="http://schemas.openxmlformats.org/officeDocument/2006/relationships/slide" Target="slides/slide67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Master" Target="slideMasters/slideMaster54.xml"/><Relationship Id="rId62" Type="http://schemas.openxmlformats.org/officeDocument/2006/relationships/slideMaster" Target="slideMasters/slideMaster62.xml"/><Relationship Id="rId70" Type="http://schemas.openxmlformats.org/officeDocument/2006/relationships/slide" Target="slides/slide8.xml"/><Relationship Id="rId75" Type="http://schemas.openxmlformats.org/officeDocument/2006/relationships/slide" Target="slides/slide13.xml"/><Relationship Id="rId83" Type="http://schemas.openxmlformats.org/officeDocument/2006/relationships/slide" Target="slides/slide21.xml"/><Relationship Id="rId88" Type="http://schemas.openxmlformats.org/officeDocument/2006/relationships/slide" Target="slides/slide26.xml"/><Relationship Id="rId91" Type="http://schemas.openxmlformats.org/officeDocument/2006/relationships/slide" Target="slides/slide29.xml"/><Relationship Id="rId96" Type="http://schemas.openxmlformats.org/officeDocument/2006/relationships/slide" Target="slides/slide34.xml"/><Relationship Id="rId111" Type="http://schemas.openxmlformats.org/officeDocument/2006/relationships/slide" Target="slides/slide49.xml"/><Relationship Id="rId13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Master" Target="slideMasters/slideMaster57.xml"/><Relationship Id="rId106" Type="http://schemas.openxmlformats.org/officeDocument/2006/relationships/slide" Target="slides/slide44.xml"/><Relationship Id="rId114" Type="http://schemas.openxmlformats.org/officeDocument/2006/relationships/slide" Target="slides/slide52.xml"/><Relationship Id="rId119" Type="http://schemas.openxmlformats.org/officeDocument/2006/relationships/slide" Target="slides/slide57.xml"/><Relationship Id="rId127" Type="http://schemas.openxmlformats.org/officeDocument/2006/relationships/slide" Target="slides/slide65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Master" Target="slideMasters/slideMaster60.xml"/><Relationship Id="rId65" Type="http://schemas.openxmlformats.org/officeDocument/2006/relationships/slide" Target="slides/slide3.xml"/><Relationship Id="rId73" Type="http://schemas.openxmlformats.org/officeDocument/2006/relationships/slide" Target="slides/slide11.xml"/><Relationship Id="rId78" Type="http://schemas.openxmlformats.org/officeDocument/2006/relationships/slide" Target="slides/slide16.xml"/><Relationship Id="rId81" Type="http://schemas.openxmlformats.org/officeDocument/2006/relationships/slide" Target="slides/slide19.xml"/><Relationship Id="rId86" Type="http://schemas.openxmlformats.org/officeDocument/2006/relationships/slide" Target="slides/slide24.xml"/><Relationship Id="rId94" Type="http://schemas.openxmlformats.org/officeDocument/2006/relationships/slide" Target="slides/slide32.xml"/><Relationship Id="rId99" Type="http://schemas.openxmlformats.org/officeDocument/2006/relationships/slide" Target="slides/slide37.xml"/><Relationship Id="rId101" Type="http://schemas.openxmlformats.org/officeDocument/2006/relationships/slide" Target="slides/slide39.xml"/><Relationship Id="rId122" Type="http://schemas.openxmlformats.org/officeDocument/2006/relationships/slide" Target="slides/slide60.xml"/><Relationship Id="rId130" Type="http://schemas.openxmlformats.org/officeDocument/2006/relationships/slide" Target="slides/slide68.xml"/><Relationship Id="rId13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109" Type="http://schemas.openxmlformats.org/officeDocument/2006/relationships/slide" Target="slides/slide47.xml"/><Relationship Id="rId34" Type="http://schemas.openxmlformats.org/officeDocument/2006/relationships/slideMaster" Target="slideMasters/slideMaster34.xml"/><Relationship Id="rId50" Type="http://schemas.openxmlformats.org/officeDocument/2006/relationships/slideMaster" Target="slideMasters/slideMaster50.xml"/><Relationship Id="rId55" Type="http://schemas.openxmlformats.org/officeDocument/2006/relationships/slideMaster" Target="slideMasters/slideMaster55.xml"/><Relationship Id="rId76" Type="http://schemas.openxmlformats.org/officeDocument/2006/relationships/slide" Target="slides/slide14.xml"/><Relationship Id="rId97" Type="http://schemas.openxmlformats.org/officeDocument/2006/relationships/slide" Target="slides/slide35.xml"/><Relationship Id="rId104" Type="http://schemas.openxmlformats.org/officeDocument/2006/relationships/slide" Target="slides/slide42.xml"/><Relationship Id="rId120" Type="http://schemas.openxmlformats.org/officeDocument/2006/relationships/slide" Target="slides/slide58.xml"/><Relationship Id="rId125" Type="http://schemas.openxmlformats.org/officeDocument/2006/relationships/slide" Target="slides/slide6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9.xml"/><Relationship Id="rId92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" Target="slides/slide4.xml"/><Relationship Id="rId87" Type="http://schemas.openxmlformats.org/officeDocument/2006/relationships/slide" Target="slides/slide25.xml"/><Relationship Id="rId110" Type="http://schemas.openxmlformats.org/officeDocument/2006/relationships/slide" Target="slides/slide48.xml"/><Relationship Id="rId115" Type="http://schemas.openxmlformats.org/officeDocument/2006/relationships/slide" Target="slides/slide53.xml"/><Relationship Id="rId131" Type="http://schemas.openxmlformats.org/officeDocument/2006/relationships/notesMaster" Target="notesMasters/notesMaster1.xml"/><Relationship Id="rId136" Type="http://schemas.openxmlformats.org/officeDocument/2006/relationships/tableStyles" Target="tableStyles.xml"/><Relationship Id="rId61" Type="http://schemas.openxmlformats.org/officeDocument/2006/relationships/slideMaster" Target="slideMasters/slideMaster61.xml"/><Relationship Id="rId82" Type="http://schemas.openxmlformats.org/officeDocument/2006/relationships/slide" Target="slides/slide20.xml"/><Relationship Id="rId19" Type="http://schemas.openxmlformats.org/officeDocument/2006/relationships/slideMaster" Target="slideMasters/slideMaster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C5B5A-7F34-A14A-9724-72F1079D6BAD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0685-413F-0C4A-8C80-28513657E6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901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80156B8-C864-9C41-8A57-43A75F894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8771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1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10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11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2D2EA3-AEDB-684E-9391-5DF1CF53E87F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B9FE0-AC45-43E8-BCE4-809CE0CBF0B1}" type="slidenum">
              <a:rPr lang="ja-JP" altLang="en-US" smtClean="0">
                <a:solidFill>
                  <a:prstClr val="black"/>
                </a:solidFill>
              </a:rPr>
              <a:pPr/>
              <a:t>16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</a:rPr>
              <a:pPr algn="r"/>
              <a:t>18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E30588-D727-4FF9-AF3A-A1CED81FBFF3}" type="slidenum">
              <a:rPr lang="en-GB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711" y="4344026"/>
            <a:ext cx="5028579" cy="41144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6DFF14-F4B7-4430-B93A-9CADA9ECF90C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22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53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4118" y="684265"/>
            <a:ext cx="5011368" cy="3430097"/>
          </a:xfrm>
          <a:ln/>
        </p:spPr>
      </p:sp>
      <p:sp>
        <p:nvSpPr>
          <p:cNvPr id="353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3912"/>
            <a:ext cx="5025783" cy="4115823"/>
          </a:xfrm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ECBED-831C-4149-A67F-99767EB3F6B2}" type="slidenum">
              <a:rPr lang="en-GB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318DA430-A813-364B-8E36-B764B6C77911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23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/>
              <a:pPr/>
              <a:t>2</a:t>
            </a:fld>
            <a:endParaRPr lang="en-GB"/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/>
              <a:pPr algn="r"/>
              <a:t>2</a:t>
            </a:fld>
            <a:endParaRPr lang="en-GB" sz="12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pPr algn="r"/>
              <a:t>27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D166F5-E1A4-4E94-8767-F1E70E6A204D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021BA6-5FFA-4B22-856A-FE8A17CA7C5D}" type="slidenum">
              <a:rPr lang="en-GB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864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247210" indent="-37786207"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6100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2200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830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4401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6B13A5F-468D-6C49-8C24-DAC84FBE6C72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32</a:t>
            </a:fld>
            <a:endParaRPr lang="en-US" sz="1300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75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solidFill>
                <a:srgbClr val="000090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4075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457693-268D-4DB3-AB40-829C5DCD524D}" type="slidenum">
              <a:rPr lang="en-GB">
                <a:solidFill>
                  <a:srgbClr val="000000"/>
                </a:solidFill>
              </a:rPr>
              <a:pPr/>
              <a:t>34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EDB6807-F9B0-4B83-A303-D7DE9904F8B7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37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1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719" y="685728"/>
            <a:ext cx="5006564" cy="3428634"/>
          </a:xfrm>
          <a:ln/>
        </p:spPr>
      </p:sp>
      <p:sp>
        <p:nvSpPr>
          <p:cNvPr id="361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2450"/>
            <a:ext cx="5028986" cy="411582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3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2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Arial" pitchFamily="34" charset="0"/>
              </a:rPr>
              <a:t>Direct CP Violation</a:t>
            </a:r>
          </a:p>
        </p:txBody>
      </p:sp>
      <p:sp>
        <p:nvSpPr>
          <p:cNvPr id="362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2AAFA346-2BEF-42CB-98FF-9E9912FE1978}" type="slidenum">
              <a:rPr lang="nl-NL">
                <a:solidFill>
                  <a:srgbClr val="000000"/>
                </a:solidFill>
                <a:latin typeface="Arial" pitchFamily="34" charset="0"/>
              </a:rPr>
              <a:pPr eaLnBrk="1" hangingPunct="1"/>
              <a:t>38</a:t>
            </a:fld>
            <a:endParaRPr lang="nl-NL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EDB6807-F9B0-4B83-A303-D7DE9904F8B7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41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1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1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2450"/>
            <a:ext cx="5028986" cy="411582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97928982-8EA6-45B4-A29C-8D1EF49F9049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44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3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719" y="685728"/>
            <a:ext cx="5006564" cy="3428634"/>
          </a:xfrm>
          <a:ln/>
        </p:spPr>
      </p:sp>
      <p:sp>
        <p:nvSpPr>
          <p:cNvPr id="363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2450"/>
            <a:ext cx="5028986" cy="411582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C8B5D-60E1-4740-913F-EAC81C14E97F}" type="slidenum">
              <a:rPr lang="en-GB">
                <a:solidFill>
                  <a:prstClr val="black"/>
                </a:solidFill>
                <a:latin typeface="Arial" pitchFamily="34" charset="0"/>
              </a:rPr>
              <a:pPr/>
              <a:t>45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1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4118" y="684265"/>
            <a:ext cx="5011368" cy="3430097"/>
          </a:xfrm>
          <a:ln/>
        </p:spPr>
      </p:sp>
      <p:sp>
        <p:nvSpPr>
          <p:cNvPr id="311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2449"/>
            <a:ext cx="5487041" cy="4117286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965BA-DA77-4373-9FA6-5EEE8325EC12}" type="slidenum">
              <a:rPr lang="fr-FR">
                <a:solidFill>
                  <a:srgbClr val="000000"/>
                </a:solidFill>
                <a:latin typeface="Arial" pitchFamily="34" charset="0"/>
              </a:rPr>
              <a:pPr/>
              <a:t>47</a:t>
            </a:fld>
            <a:endParaRPr lang="fr-FR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/>
        </p:spPr>
      </p:sp>
      <p:sp>
        <p:nvSpPr>
          <p:cNvPr id="312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3913"/>
            <a:ext cx="5025783" cy="411436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A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247210" indent="-37786207" defTabSz="91880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6100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2200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830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4401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F55B7F94-1804-2741-970A-E97722925B44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50</a:t>
            </a:fld>
            <a:endParaRPr lang="en-US" sz="1300" dirty="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7DE0F2-283F-4017-9A7F-7CB269FEFF55}" type="slidenum">
              <a:rPr lang="en-US">
                <a:solidFill>
                  <a:prstClr val="white"/>
                </a:solidFill>
              </a:rPr>
              <a:pPr/>
              <a:t>51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531" y="694500"/>
            <a:ext cx="4931290" cy="3377461"/>
          </a:xfrm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65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59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/>
            <a:fld id="{EF8D4E0B-4F63-B444-BCF0-980A6CD5F8E4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59</a:t>
            </a:fld>
            <a:endParaRPr lang="en-GB" sz="12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62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38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7384DB91-2A12-EB44-BBA8-9B8987FC169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4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5D128A-3E69-5F44-A86B-D76C803C69A5}" type="slidenum">
              <a:rPr lang="en-GB" sz="1200" b="1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5</a:t>
            </a:fld>
            <a:endParaRPr lang="en-GB" sz="1200" b="1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43BC2B4-9EB5-4D47-BF2A-BE3B46079873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5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DFB09-0068-4D6B-A809-12C88F1A9845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8713" y="686389"/>
            <a:ext cx="5020574" cy="3429000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7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9" y="685250"/>
            <a:ext cx="4618037" cy="343096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8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6ABDDD2-2266-1E4D-AD49-39AAE94C9749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9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3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5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8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5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0.xml"/></Relationships>
</file>

<file path=ppt/slideLayouts/_rels/slideLayout6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1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1.xml"/></Relationships>
</file>

<file path=ppt/slideLayouts/_rels/slideLayout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91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9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1E3FAE4-284E-2941-A149-06B637F9BE65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5D78D65B-60A3-C84B-8BC8-3C90B8ADA20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04D8A0B1-CD90-8C47-BD08-F809D9FB45A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44C018C5-193D-CD47-931C-48C326503862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72BA1B4B-8DC9-9C4C-8520-0CD72020293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BD1177F-C83F-5A4E-9568-0CDEB9815F0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2DF9F576-DDBC-4943-A452-734A4C94920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8E4F739-F9C9-1849-ABEF-F55FD789880A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CA2104B-3026-6544-9979-135BE6693666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mtClean="0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6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Helvetica" charset="0"/>
              </a:defRPr>
            </a:lvl1pPr>
          </a:lstStyle>
          <a:p>
            <a:endParaRPr lang="en-US" smtClean="0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6F25D963-E70C-4047-BD3F-7860CC948B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FC0B85-0C85-4DD6-AA87-ACCA54A244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A27600-9A96-4A78-BA8C-3F1F8BEFE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6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F7CD2-E1E6-484C-B64C-7C1F5A209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74349D-7F24-486C-9EAA-BE61DEB510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75B637-96E6-4B8B-A82F-CDC2CF472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B46E5-23C9-42C3-B10B-B52D009B0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56A656-26BC-420B-AFC0-65F77FB39F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2A70C5-1FFE-4BB3-93DD-AE397B37C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FF8DF4-021E-4568-95D5-5B315EA41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8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1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E1ACB5-5CDC-48E2-8E97-8FBB482D1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1CE2BB4E-894E-4E99-A9EF-C4D31955F915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8A7D0CA-F1B8-473F-922C-E86F57FE8D1C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6A737D0B-9C7C-490D-AA44-5148EBECEC45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3A74076-4970-4270-84DA-CC3466078A2E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6849AE8D-E415-462C-AEE4-1E4A1CF3ADA8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EF4A1E0-B020-4DEE-8240-ED5AC7523A1C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1C8CCF02-DC4F-41CF-B500-36D9C6933070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AB25A920-95AB-4B39-9477-8F86CF5B5734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32142629-ABA2-42AF-BA20-296366932854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C62A91E5-2E9C-4F41-BC2C-0A3DA284E7E8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4563"/>
            <a:ext cx="20574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4563"/>
            <a:ext cx="60198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8D4D7582-AE41-4F11-880D-D0E79F2220CD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FB7CD94-21DA-4CDC-8073-73563521D8EF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944563"/>
            <a:ext cx="8229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81775" y="635793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46F2EAEB-5BD0-40A1-BE21-8571064E0891}" type="slidenum">
              <a:rPr lang="en-US" sz="180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US" sz="18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613525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 sz="1800">
                <a:solidFill>
                  <a:srgbClr val="000000"/>
                </a:solidFill>
                <a:cs typeface="+mn-cs"/>
              </a:rPr>
              <a:t>December 2008</a:t>
            </a:r>
            <a:endParaRPr lang="fr-FR" sz="18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D88D-3607-4206-B3A0-EF23784823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99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0915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60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279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77638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09892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228764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310228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69212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378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/>
              <a:ea typeface="ＭＳ Ｐゴシック" charset="-128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3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27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0F2E429-DD99-4AB0-931E-588B4420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6626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7360F8C-E748-4FAB-8ED7-E1D79B010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5484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E490E93-5830-442D-9DF4-BD359845E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73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4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72387D1-A828-475D-B6E9-E04340B9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7732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C62887-A412-4492-9D16-2CD536E5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285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E74030-3567-4E61-9FF0-19049AF5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6638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731951B-CC9F-46CD-BC0A-95B00665A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2411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3BE1851-7ACA-4238-82AE-C0E93D3B0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3828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369B4E9D-874D-4B08-BE1D-73A151E83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0657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3AA330D-CED9-44BD-9BF9-C7D5539B5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4032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3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B365292-FF79-4487-B2C9-F85E789D6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4771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584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5584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412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7310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805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7264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54635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43846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439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6045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07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641882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0871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3866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6832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1507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3350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301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5101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581734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24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7587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4152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70555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25408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9163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793049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65226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6690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5945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47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2584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4664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7676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8015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1541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5"/>
            <a:ext cx="7772400" cy="14700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92936"/>
      </p:ext>
    </p:extLst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32915"/>
      </p:ext>
    </p:extLst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3"/>
            <a:ext cx="7772400" cy="1362075"/>
          </a:xfrm>
          <a:prstGeom prst="rect">
            <a:avLst/>
          </a:prstGeom>
        </p:spPr>
        <p:txBody>
          <a:bodyPr lIns="91410" tIns="45706" rIns="91410" bIns="45706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3170067"/>
      </p:ext>
    </p:extLst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201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2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3467"/>
      </p:ext>
    </p:extLst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5910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60813"/>
      </p:ext>
    </p:extLst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713141"/>
      </p:ext>
    </p:extLst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1299177"/>
      </p:ext>
    </p:extLst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646653"/>
      </p:ext>
    </p:extLst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36499"/>
      </p:ext>
    </p:extLst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8"/>
            <a:ext cx="2057400" cy="5829300"/>
          </a:xfrm>
          <a:prstGeom prst="rect">
            <a:avLst/>
          </a:prstGeom>
        </p:spPr>
        <p:txBody>
          <a:bodyPr vert="eaVert"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15545"/>
      </p:ext>
    </p:extLst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68347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660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07136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193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48922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38925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6375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3442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5657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14232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79133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E9FF3BF-3309-493D-B6E0-ED8EE75B2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6616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E9FF3BF-3309-493D-B6E0-ED8EE75B2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5968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A980-B062-4914-BFC6-17DA4E8DD43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58749-29D9-4013-82AE-BC475193EA3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5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1BCC-4B34-4268-82CE-6B0A356E12D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804CC-2290-442B-A25F-7E1CFC2924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66909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E331C-04C7-4990-881B-093561E4B90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8C7D-0836-476A-A36B-D2948B879D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53111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C677-76BE-4A21-A40F-67940278457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12F97-DEF4-4E41-B4FA-4E319031AC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67599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D2DD4-8906-43E9-8185-CADB07E0F7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6C2A-704A-48B8-969E-E15FEAFB66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42765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B94F7-F892-485C-ADBE-361BA555A7B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94C20-FD19-4E4D-94BC-3E8BBB684A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52132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A617-63E1-49B8-B3D9-C7A1F264E61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D3C12-0B5D-4D45-BB97-BBA7AB52FC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4144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8B9D-D423-4C9D-BC6D-185E536659E4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1B94-03C9-4D6A-813C-FC0D3C12B69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75834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59B8-4DA5-415A-9ED3-8C3866F0D1AC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1BB58-7423-4BA4-A475-445FA4740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85797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A0A1-5DB0-46F0-955E-26D65C4E1F4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34F87-67FC-44C9-956D-893AB4062C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1922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7A9C-D839-4781-843F-F601636C957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B8731-1767-43B5-86C2-9E3B2B4E1C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538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2"/>
            <a:ext cx="7772400" cy="14700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vert="horz" lIns="91410" tIns="45706" rIns="91410" bIns="45706"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64523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0" tIns="45706" rIns="91410" bIns="4570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6137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0560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2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57308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eaLnBrk="1" hangingPunct="1"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07485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1E3FAE4-284E-2941-A149-06B637F9BE65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813171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38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5D78D65B-60A3-C84B-8BC8-3C90B8ADA20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11882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04D8A0B1-CD90-8C47-BD08-F809D9FB45A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99346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44C018C5-193D-CD47-931C-48C326503862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3847339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72BA1B4B-8DC9-9C4C-8520-0CD72020293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077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BD1177F-C83F-5A4E-9568-0CDEB9815F07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501912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2DF9F576-DDBC-4943-A452-734A4C94920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44492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E8E4F739-F9C9-1849-ABEF-F55FD789880A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7310573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ACA2104B-3026-6544-9979-135BE6693666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552633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1E07D-867A-4ED5-B8CD-FA5144AF1037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60555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2FCB4-A0F4-4DB4-B5C5-9525FA832B76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473532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B26F3-9D87-4C71-B3A7-D10216DE454A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939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0C33F-301B-487C-B2FF-6483169FC52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26151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31C88-B90F-475B-81D9-66B230864D9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8157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733E-DAB9-46D0-A54B-1CCD1DC3F335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68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BBD9-119C-42D4-BD92-18DE5200F03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342167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68224-BFE0-4F40-89C2-22DE8FE1515E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985790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3CB1-9758-42AA-B114-5655B45350BB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956641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4153C-90BE-4724-88CE-B40354B61C33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26076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164C-89E4-49E2-B235-07A3CE5EDB2F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05896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B526-6839-41B3-A3AA-0FDC54CA88C1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05401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325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14473-A999-4C17-AF71-2CA616DFDE0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326007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325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F1DF6-A5B6-4C13-A6B2-A81745BE3E4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038750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624DA-5B2A-426C-87C3-981CF4E2D93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126949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25334-E768-4025-96B9-FC0C0FAE928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256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8FF8-9CCC-4E63-86E1-3FC5C6B638A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591562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23B12-028B-4482-9E0E-9E88E221EE2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46111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0502-EFBA-41A9-9CBB-0E342F5A59A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4673917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43D8-80DB-4547-B36E-D38FF21AEC0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740117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D49F-5720-4093-BA03-D84C1939FD5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348706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5AF89-38E4-49EB-BF16-3ECC170955E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468356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9A642-210A-4A06-8C9C-FED584AF147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805196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74789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34415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48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42638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34221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390711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428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6311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79053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88819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2458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58901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225B4-1E58-4821-BA4B-21A1E301FF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95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51861-BCD8-4BA2-9CFC-A7ED57673D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06599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B233C-C5AE-421F-82EE-0456319D75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8976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7360" y="1288939"/>
            <a:ext cx="4250880" cy="53098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480" y="1288939"/>
            <a:ext cx="4250880" cy="53098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383EC6-2CEC-4513-AE91-7351E3737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68046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3EC768-4B16-4F53-B790-911E0E788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7225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14D84-3073-4246-9164-83C5F0D3DF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51175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F464D-85EB-46B6-A195-55FF87AAD8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98033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8E515-180A-4290-AC84-062A7E31A1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38212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45560-2126-4033-B47E-32F73FE86F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9610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551C5-6E24-493B-8533-5570D74C6C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82029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19842" y="11521"/>
            <a:ext cx="2273760" cy="6587252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-1440" y="11521"/>
            <a:ext cx="6683040" cy="6587252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B439C-FE12-4EC9-936A-CE67EAE09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742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re. 2 contenus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37" y="11525"/>
            <a:ext cx="9095041" cy="1183804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07360" y="1288938"/>
            <a:ext cx="4250880" cy="2585071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07360" y="4012261"/>
            <a:ext cx="4250880" cy="258651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4596480" y="1288939"/>
            <a:ext cx="4250880" cy="5309837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55B9ED-C93B-469C-BF80-E695C769B3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56578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4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4" y="2"/>
            <a:ext cx="7772400" cy="914400"/>
          </a:xfrm>
          <a:prstGeom prst="rect">
            <a:avLst/>
          </a:prstGeom>
        </p:spPr>
        <p:txBody>
          <a:bodyPr lIns="91369" tIns="45686" rIns="91369" bIns="45686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0E0AE2-11AB-4446-AE06-6A8695CF85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92690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963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</p:grpSp>
      <p:sp>
        <p:nvSpPr>
          <p:cNvPr id="6964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6E3E96-5647-49BE-8709-2B9AC2090DAD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1012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9B70E-023C-400E-91B7-7534895B02CC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76799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8FD3F-7E8A-4DAE-AFCE-E6D7B29BBD8F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67776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80A31-F3A9-4D12-96E3-27692DA8CF55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336474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F8CA1-D411-47C2-9896-B2BF92A50D8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87225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A54E9-54CA-4482-B079-00D2A6D37AF3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25971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0627F-59EC-4BED-9E11-98AB6485BE5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43514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DFF73-5B05-4144-B4ED-F89890FC2FA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35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08E3A-4F33-4FEF-8B72-B3B1749C3324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51701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C7769-BD45-4DFD-8402-8D897A0D6BB5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449796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4E52D-6052-4E6B-83C3-33188BEAD688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92426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87B5D886-286D-4F5B-A276-B40BAD7336CC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1512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93521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AE2E7AA9-FFEE-4FCE-BC7C-E11ADA2E439E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93355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343F45-46B3-4BE6-91C2-8DF76F817216}" type="slidenum">
              <a:rPr lang="en-US" altLang="ja-JP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85864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8642350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825" y="3756025"/>
            <a:ext cx="8642350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110288" y="6621463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621463"/>
            <a:ext cx="2024063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507413" y="6577013"/>
            <a:ext cx="649287" cy="188912"/>
          </a:xfrm>
        </p:spPr>
        <p:txBody>
          <a:bodyPr/>
          <a:lstStyle>
            <a:lvl1pPr>
              <a:defRPr/>
            </a:lvl1pPr>
          </a:lstStyle>
          <a:p>
            <a:fld id="{DB5FB190-C2FC-4202-81BA-CFD4A2E5D0A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79899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5044BD-1A7A-4A52-B72E-343BAECF27B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509673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85CB57-6162-420E-8568-BA5505DF9AB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5042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A7D32-D901-40AA-A4C3-9ADD8D207E0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717742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FF2729-5A9F-4DD7-97DB-FF3E9F0A57A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68515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D2660C-785A-4673-A704-47517A6CC85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91063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BE889A-EF90-40D9-BF83-4628836CB8C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361303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BAAECF-76F7-4437-B815-0F4F30F1ABC6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27648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9F7B7-2CA2-4B6B-8530-A16B8E89006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39301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6618BA-34EF-4822-A678-CC5B0EE841FA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271656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2EE817-0E6F-4511-93E7-B80EBAB6272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82904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B8D64-5468-4F5D-85F9-00F8B2CE1883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939350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85800" y="6248400"/>
            <a:ext cx="5334000" cy="457200"/>
          </a:xfrm>
        </p:spPr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DB428D-8B54-4F62-9570-C4BA26A45B4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93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890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84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83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8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7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12785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73956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27902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96561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620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01449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5A81440-3497-4F76-BC57-1BDB5869D6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43788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EBF981D-5D9B-4283-A54D-8B19C08435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71629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C4D1B2BE-C6FC-450F-A7A1-40FC40C5CA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883474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5B9B8A3C-4EF2-476E-8E35-BEAF1E3D4E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57310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FC419B63-81C0-4875-B496-53F2DF26C2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280952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EFFBA30-D830-4DD6-82C8-AB67B3AB9A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56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1071D769-6471-4178-BFB9-2C8184478A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782422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A3E302F-7655-47DE-9418-EB65D36F0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04528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C569C7B4-B603-4AF1-A0FB-CB00B93EF4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409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5208FBD-5B6E-4709-9A27-E4338FF13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393208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C. Vallee SPC-274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GB"/>
              <a:t>Non-LHC Particle Physics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39C6B51-F2DC-4331-B420-96DAF41AC6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54134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743200" y="6384925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ARDA Visit 16th June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924800" y="6384925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C2BE03CB-4D7E-4B95-98FA-642BB01831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687269"/>
      </p:ext>
    </p:extLst>
  </p:cSld>
  <p:clrMapOvr>
    <a:masterClrMapping/>
  </p:clrMapOvr>
  <p:transition>
    <p:fade/>
  </p:transition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endParaRPr lang="en-US" sz="180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04897"/>
      </p:ext>
    </p:extLst>
  </p:cSld>
  <p:clrMapOvr>
    <a:masterClrMapping/>
  </p:clrMapOvr>
  <p:transition>
    <p:fade/>
  </p:transition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ASEPS 2010, Tsukuba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B90DE-75D6-4A8A-97E1-414826B7A2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52405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394258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66771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134235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515859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4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39407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126015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82035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78247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437721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48123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9A1E0-BE54-4418-90EC-C5430F1A6B2A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668C9-845F-49FE-870E-0485A17E81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227975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4B4E6-33D2-4D9B-B4A7-47DD9A2AA83C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F283D-E82E-491D-BCF1-41E266151D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891585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54A5D-83CA-4548-A5D6-F41337687C02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5D526-F2E1-4E87-820B-A59120C049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92066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4EC2-2139-47A6-9A58-74702D011015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49DD8-A403-42CB-B3D3-EC809FA920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6017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55EBF-3261-462C-AE5F-6E8AA8B2B416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D19B0-8CBE-45F4-8551-3AF1B9F16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719436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ED8DE-52F3-448C-A5BC-FF8294DDD82B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2EAF1-D826-432B-8FFF-813684FFE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99217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C2C0C-AEAE-472C-8C77-A85F0D84FD3F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F8D04-610F-483F-A2BB-948255F5E3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970111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FF305-A9EB-43AE-8D2C-0A5CD42AB3BB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C318-1375-432B-902A-73EFC0A280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693653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A54EB-3592-4681-9024-47C3B5759EED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38091-990F-4B9E-B377-C86D114CC5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665783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6360-CDE0-4CD4-B7D2-5A16F6923FFD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EFFC0-C751-4D78-AC1A-6E8B387733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492009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2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B945B-7CE5-4C6B-869B-B2A2CE11872D}" type="datetime1">
              <a:rPr lang="en-GB"/>
              <a:pPr>
                <a:defRPr/>
              </a:pPr>
              <a:t>26/10/2012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F493E-9B3D-4F3D-8584-BE41056185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640822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50838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00713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13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197669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18402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471819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37895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450710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66448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70375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31971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43814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58698-3610-AB4C-96DA-3E6A0AB0617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0087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B1A0-8620-5D4B-A711-E17407420F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532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29B2B-5D08-2B48-A0E7-9B681BEAD2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120492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7E585-33C2-E64F-8251-E5E8E17622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294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F8B6E-FE4F-B343-A4EE-D416FB741E5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994002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9D00-8B42-DE45-BB6B-2BFDD2937F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25278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7FE3-C8BB-754B-9488-6FE7740B20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06786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7202-92A8-204A-A23E-5A859AEB75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67804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D9C-460F-EF40-B391-23326A2CDB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21604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3A01-B2FC-4642-8BE0-DA9EC16C6A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79727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171A-E775-A342-A474-47F771285C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346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8258528"/>
      </p:ext>
    </p:extLst>
  </p:cSld>
  <p:clrMapOvr>
    <a:masterClrMapping/>
  </p:clrMapOvr>
  <p:transition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5641691"/>
      </p:ext>
    </p:extLst>
  </p:cSld>
  <p:clrMapOvr>
    <a:masterClrMapping/>
  </p:clrMapOvr>
  <p:transition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2352506"/>
      </p:ext>
    </p:extLst>
  </p:cSld>
  <p:clrMapOvr>
    <a:masterClrMapping/>
  </p:clrMapOvr>
  <p:transition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814171"/>
      </p:ext>
    </p:extLst>
  </p:cSld>
  <p:clrMapOvr>
    <a:masterClrMapping/>
  </p:clrMapOvr>
  <p:transition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2817602"/>
      </p:ext>
    </p:extLst>
  </p:cSld>
  <p:clrMapOvr>
    <a:masterClrMapping/>
  </p:clrMapOvr>
  <p:transition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134434"/>
      </p:ext>
    </p:extLst>
  </p:cSld>
  <p:clrMapOvr>
    <a:masterClrMapping/>
  </p:clrMapOvr>
  <p:transition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623125"/>
      </p:ext>
    </p:extLst>
  </p:cSld>
  <p:clrMapOvr>
    <a:masterClrMapping/>
  </p:clrMapOvr>
  <p:transition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3947110"/>
      </p:ext>
    </p:extLst>
  </p:cSld>
  <p:clrMapOvr>
    <a:masterClrMapping/>
  </p:clrMapOvr>
  <p:transition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8617773"/>
      </p:ext>
    </p:extLst>
  </p:cSld>
  <p:clrMapOvr>
    <a:masterClrMapping/>
  </p:clrMapOvr>
  <p:transition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6345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098660"/>
      </p:ext>
    </p:extLst>
  </p:cSld>
  <p:clrMapOvr>
    <a:masterClrMapping/>
  </p:clrMapOvr>
  <p:transition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837286"/>
      </p:ext>
    </p:extLst>
  </p:cSld>
  <p:clrMapOvr>
    <a:masterClrMapping/>
  </p:clrMapOvr>
  <p:transition/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1E07D-867A-4ED5-B8CD-FA5144AF1037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487132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2FCB4-A0F4-4DB4-B5C5-9525FA832B76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651727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B26F3-9D87-4C71-B3A7-D10216DE454A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924705"/>
      </p:ext>
    </p:extLst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0C33F-301B-487C-B2FF-6483169FC52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606671"/>
      </p:ext>
    </p:extLst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31C88-B90F-475B-81D9-66B230864D9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566641"/>
      </p:ext>
    </p:extLst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733E-DAB9-46D0-A54B-1CCD1DC3F335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888600"/>
      </p:ext>
    </p:extLst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BBD9-119C-42D4-BD92-18DE5200F034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095904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68224-BFE0-4F40-89C2-22DE8FE1515E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491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3CB1-9758-42AA-B114-5655B45350BB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838497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4153C-90BE-4724-88CE-B40354B61C33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777839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164C-89E4-49E2-B235-07A3CE5EDB2F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885554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B526-6839-41B3-A3AA-0FDC54CA88C1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69563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66556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21626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141894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92903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17486"/>
      </p:ext>
    </p:extLst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32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33471"/>
      </p:ext>
    </p:extLst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98759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90547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21018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83717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37118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64832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75999"/>
            <a:ext cx="8229600" cy="66071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45549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70E8-245D-45BF-84AB-A10F652D258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4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7429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071864"/>
      </p:ext>
    </p:extLst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3264"/>
      </p:ext>
    </p:extLst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16271-EA12-4C97-BDCD-DA46B269997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152C-F09A-40ED-BA3D-9ED925EFD0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43627"/>
      </p:ext>
    </p:extLst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5BAC8-0582-4529-871E-F0E969C27897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A40D5-147F-4CF8-B8AF-3804FE8AC4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43669"/>
      </p:ext>
    </p:extLst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5B6EA-F563-41BF-A87F-95403311BF7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016F8-8576-48C6-A581-FD18A66103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92974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2863"/>
            <a:ext cx="4038600" cy="481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038600" cy="481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D1332-811E-4A46-B96E-B990DFE7005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2040E-6BE4-4E85-9DB2-E308327203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92902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F57E2-8693-4C81-B127-BD8F71D23C87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D6D43-BA1D-4A86-97E9-60E4E9D5A9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11392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D2485-9913-4DB1-9FEF-348F038D959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1C40A-0534-4A6D-A3EC-E916909FB1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377771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1C677-8FE6-4390-843D-81ED10C56B9B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F191-1734-43BA-91F5-CC7AD677E2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97219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0B904-43AF-4BD7-87C7-366145B40BF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8755-DB56-4500-B06A-7854F80CC7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0839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521D9-94A1-460E-AB50-9AB4FC039E4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C2A6B-0046-40CD-9D99-6E66D94C86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28365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EDEE-0207-4F52-BF59-46A3E7DCA5B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7E8AB-94DB-4B00-A560-F254BDF410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119440"/>
      </p:ext>
    </p:extLst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16C58-D504-4E46-B8DD-D92CE3A4C86E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10/26/2012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64271-5A8B-438D-B673-95B43384B2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222349"/>
      </p:ext>
    </p:extLst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A980-B062-4914-BFC6-17DA4E8DD43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58749-29D9-4013-82AE-BC475193EA3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520255"/>
      </p:ext>
    </p:extLst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1BCC-4B34-4268-82CE-6B0A356E12D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804CC-2290-442B-A25F-7E1CFC2924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71016"/>
      </p:ext>
    </p:extLst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E331C-04C7-4990-881B-093561E4B90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8C7D-0836-476A-A36B-D2948B879D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04357"/>
      </p:ext>
    </p:extLst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C677-76BE-4A21-A40F-67940278457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12F97-DEF4-4E41-B4FA-4E319031AC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125"/>
      </p:ext>
    </p:extLst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D2DD4-8906-43E9-8185-CADB07E0F7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6C2A-704A-48B8-969E-E15FEAFB66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0375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B94F7-F892-485C-ADBE-361BA555A7B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94C20-FD19-4E4D-94BC-3E8BBB684A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073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A617-63E1-49B8-B3D9-C7A1F264E61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D3C12-0B5D-4D45-BB97-BBA7AB52FC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4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8B9D-D423-4C9D-BC6D-185E536659E4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1B94-03C9-4D6A-813C-FC0D3C12B69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99055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59B8-4DA5-415A-9ED3-8C3866F0D1AC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1BB58-7423-4BA4-A475-445FA4740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6870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A0A1-5DB0-46F0-955E-26D65C4E1F4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34F87-67FC-44C9-956D-893AB4062C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28055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7A9C-D839-4781-843F-F601636C957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B8731-1767-43B5-86C2-9E3B2B4E1C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48221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682198"/>
      </p:ext>
    </p:extLst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74424"/>
      </p:ext>
    </p:extLst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655826"/>
      </p:ext>
    </p:extLst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748629"/>
      </p:ext>
    </p:extLst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076375"/>
      </p:ext>
    </p:extLst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9057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33782"/>
      </p:ext>
    </p:extLst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870892"/>
      </p:ext>
    </p:extLst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16157"/>
      </p:ext>
    </p:extLst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413231"/>
      </p:ext>
    </p:extLst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40797"/>
      </p:ext>
    </p:extLst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 eaLnBrk="1" hangingPunct="1">
              <a:defRPr/>
            </a:pPr>
            <a:endParaRPr lang="en-US" altLang="en-US" sz="1800">
              <a:ea typeface="+mn-ea"/>
              <a:cs typeface="+mn-cs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 eaLnBrk="1" hangingPunct="1">
              <a:defRPr/>
            </a:pPr>
            <a:fld id="{D54654E3-93AB-4061-9023-1921E031BAD4}" type="slidenum">
              <a:rPr lang="en-US" altLang="en-US" sz="1800"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US" altLang="en-US" sz="180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803552"/>
      </p:ext>
    </p:extLst>
  </p:cSld>
  <p:clrMapOvr>
    <a:masterClrMapping/>
  </p:clrMapOvr>
  <p:transition>
    <p:fade/>
  </p:transition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7"/>
            <a:ext cx="7772400" cy="1470025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 algn="ctr">
              <a:buNone/>
              <a:defRPr/>
            </a:lvl1pPr>
            <a:lvl2pPr marL="457157" indent="0" algn="ctr">
              <a:buNone/>
              <a:defRPr/>
            </a:lvl2pPr>
            <a:lvl3pPr marL="914314" indent="0" algn="ctr">
              <a:buNone/>
              <a:defRPr/>
            </a:lvl3pPr>
            <a:lvl4pPr marL="1371471" indent="0" algn="ctr">
              <a:buNone/>
              <a:defRPr/>
            </a:lvl4pPr>
            <a:lvl5pPr marL="1828627" indent="0" algn="ctr">
              <a:buNone/>
              <a:defRPr/>
            </a:lvl5pPr>
            <a:lvl6pPr marL="2285784" indent="0" algn="ctr">
              <a:buNone/>
              <a:defRPr/>
            </a:lvl6pPr>
            <a:lvl7pPr marL="2742941" indent="0" algn="ctr">
              <a:buNone/>
              <a:defRPr/>
            </a:lvl7pPr>
            <a:lvl8pPr marL="3200098" indent="0" algn="ctr">
              <a:buNone/>
              <a:defRPr/>
            </a:lvl8pPr>
            <a:lvl9pPr marL="365725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26015"/>
      </p:ext>
    </p:extLst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35999"/>
      </p:ext>
    </p:extLst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  <a:prstGeom prst="rect">
            <a:avLst/>
          </a:prstGeom>
        </p:spPr>
        <p:txBody>
          <a:bodyPr lIns="91431" tIns="45716" rIns="91431" bIns="45716"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000"/>
            </a:lvl1pPr>
            <a:lvl2pPr marL="457157" indent="0">
              <a:buNone/>
              <a:defRPr sz="1800"/>
            </a:lvl2pPr>
            <a:lvl3pPr marL="914314" indent="0">
              <a:buNone/>
              <a:defRPr sz="1600"/>
            </a:lvl3pPr>
            <a:lvl4pPr marL="1371471" indent="0">
              <a:buNone/>
              <a:defRPr sz="1400"/>
            </a:lvl4pPr>
            <a:lvl5pPr marL="1828627" indent="0">
              <a:buNone/>
              <a:defRPr sz="1400"/>
            </a:lvl5pPr>
            <a:lvl6pPr marL="2285784" indent="0">
              <a:buNone/>
              <a:defRPr sz="1400"/>
            </a:lvl6pPr>
            <a:lvl7pPr marL="2742941" indent="0">
              <a:buNone/>
              <a:defRPr sz="1400"/>
            </a:lvl7pPr>
            <a:lvl8pPr marL="3200098" indent="0">
              <a:buNone/>
              <a:defRPr sz="1400"/>
            </a:lvl8pPr>
            <a:lvl9pPr marL="365725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50853"/>
      </p:ext>
    </p:extLst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8765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400" b="1"/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7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400" b="1"/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7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066306"/>
      </p:ext>
    </p:extLst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87199"/>
      </p:ext>
    </p:extLst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36641"/>
      </p:ext>
    </p:extLst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431" tIns="45716" rIns="91431" bIns="45716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83"/>
            <a:ext cx="5111750" cy="585311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1400"/>
            </a:lvl1pPr>
            <a:lvl2pPr marL="457157" indent="0">
              <a:buNone/>
              <a:defRPr sz="1200"/>
            </a:lvl2pPr>
            <a:lvl3pPr marL="914314" indent="0">
              <a:buNone/>
              <a:defRPr sz="1000"/>
            </a:lvl3pPr>
            <a:lvl4pPr marL="1371471" indent="0">
              <a:buNone/>
              <a:defRPr sz="900"/>
            </a:lvl4pPr>
            <a:lvl5pPr marL="1828627" indent="0">
              <a:buNone/>
              <a:defRPr sz="900"/>
            </a:lvl5pPr>
            <a:lvl6pPr marL="2285784" indent="0">
              <a:buNone/>
              <a:defRPr sz="900"/>
            </a:lvl6pPr>
            <a:lvl7pPr marL="2742941" indent="0">
              <a:buNone/>
              <a:defRPr sz="900"/>
            </a:lvl7pPr>
            <a:lvl8pPr marL="3200098" indent="0">
              <a:buNone/>
              <a:defRPr sz="900"/>
            </a:lvl8pPr>
            <a:lvl9pPr marL="36572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96214"/>
      </p:ext>
    </p:extLst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31" tIns="45716" rIns="91431" bIns="4571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3200"/>
            </a:lvl1pPr>
            <a:lvl2pPr marL="457157" indent="0">
              <a:buNone/>
              <a:defRPr sz="2800"/>
            </a:lvl2pPr>
            <a:lvl3pPr marL="914314" indent="0">
              <a:buNone/>
              <a:defRPr sz="2400"/>
            </a:lvl3pPr>
            <a:lvl4pPr marL="1371471" indent="0">
              <a:buNone/>
              <a:defRPr sz="2000"/>
            </a:lvl4pPr>
            <a:lvl5pPr marL="1828627" indent="0">
              <a:buNone/>
              <a:defRPr sz="2000"/>
            </a:lvl5pPr>
            <a:lvl6pPr marL="2285784" indent="0">
              <a:buNone/>
              <a:defRPr sz="2000"/>
            </a:lvl6pPr>
            <a:lvl7pPr marL="2742941" indent="0">
              <a:buNone/>
              <a:defRPr sz="2000"/>
            </a:lvl7pPr>
            <a:lvl8pPr marL="3200098" indent="0">
              <a:buNone/>
              <a:defRPr sz="2000"/>
            </a:lvl8pPr>
            <a:lvl9pPr marL="3657255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1400"/>
            </a:lvl1pPr>
            <a:lvl2pPr marL="457157" indent="0">
              <a:buNone/>
              <a:defRPr sz="1200"/>
            </a:lvl2pPr>
            <a:lvl3pPr marL="914314" indent="0">
              <a:buNone/>
              <a:defRPr sz="1000"/>
            </a:lvl3pPr>
            <a:lvl4pPr marL="1371471" indent="0">
              <a:buNone/>
              <a:defRPr sz="900"/>
            </a:lvl4pPr>
            <a:lvl5pPr marL="1828627" indent="0">
              <a:buNone/>
              <a:defRPr sz="900"/>
            </a:lvl5pPr>
            <a:lvl6pPr marL="2285784" indent="0">
              <a:buNone/>
              <a:defRPr sz="900"/>
            </a:lvl6pPr>
            <a:lvl7pPr marL="2742941" indent="0">
              <a:buNone/>
              <a:defRPr sz="900"/>
            </a:lvl7pPr>
            <a:lvl8pPr marL="3200098" indent="0">
              <a:buNone/>
              <a:defRPr sz="900"/>
            </a:lvl8pPr>
            <a:lvl9pPr marL="36572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5497"/>
      </p:ext>
    </p:extLst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77053"/>
      </p:ext>
    </p:extLst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76233"/>
            <a:ext cx="2057400" cy="6049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33"/>
            <a:ext cx="6019800" cy="6049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442838"/>
      </p:ext>
    </p:extLst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83722"/>
      </p:ext>
    </p:extLst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20"/>
            <a:ext cx="4038600" cy="2187575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7671"/>
      </p:ext>
    </p:extLst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604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247474"/>
      </p:ext>
    </p:extLst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6371"/>
      </p:ext>
    </p:extLst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73474"/>
      </p:ext>
    </p:extLst>
  </p:cSld>
  <p:clrMapOvr>
    <a:masterClrMapping/>
  </p:clrMapOvr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33800"/>
      </p:ext>
    </p:extLst>
  </p:cSld>
  <p:clrMapOvr>
    <a:masterClrMapping/>
  </p:clrMapOvr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43088"/>
      </p:ext>
    </p:extLst>
  </p:cSld>
  <p:clrMapOvr>
    <a:masterClrMapping/>
  </p:clrMapOvr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96253"/>
      </p:ext>
    </p:extLst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10995"/>
      </p:ext>
    </p:extLst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07524"/>
      </p:ext>
    </p:extLst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23101"/>
      </p:ext>
    </p:extLst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26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15297"/>
      </p:ext>
    </p:extLst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04095"/>
      </p:ext>
    </p:extLst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23042"/>
      </p:ext>
    </p:extLst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68168"/>
      </p:ext>
    </p:extLst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48254"/>
      </p:ext>
    </p:extLst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78387"/>
      </p:ext>
    </p:extLst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82813"/>
      </p:ext>
    </p:extLst>
  </p:cSld>
  <p:clrMapOvr>
    <a:masterClrMapping/>
  </p:clrMapOvr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21900"/>
      </p:ext>
    </p:extLst>
  </p:cSld>
  <p:clrMapOvr>
    <a:masterClrMapping/>
  </p:clrMapOvr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851935"/>
      </p:ext>
    </p:extLst>
  </p:cSld>
  <p:clrMapOvr>
    <a:masterClrMapping/>
  </p:clrMapOvr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294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34186"/>
      </p:ext>
    </p:extLst>
  </p:cSld>
  <p:clrMapOvr>
    <a:masterClrMapping/>
  </p:clrMapOvr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64972"/>
      </p:ext>
    </p:extLst>
  </p:cSld>
  <p:clrMapOvr>
    <a:masterClrMapping/>
  </p:clrMapOvr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1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1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939926"/>
      </p:ext>
    </p:extLst>
  </p:cSld>
  <p:clrMapOvr>
    <a:masterClrMapping/>
  </p:clrMapOvr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57087"/>
      </p:ext>
    </p:extLst>
  </p:cSld>
  <p:clrMapOvr>
    <a:masterClrMapping/>
  </p:clrMapOvr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0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72233"/>
      </p:ext>
    </p:extLst>
  </p:cSld>
  <p:clrMapOvr>
    <a:masterClrMapping/>
  </p:clrMapOvr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72849"/>
      </p:ext>
    </p:extLst>
  </p:cSld>
  <p:clrMapOvr>
    <a:masterClrMapping/>
  </p:clrMapOvr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7272"/>
      </p:ext>
    </p:extLst>
  </p:cSld>
  <p:clrMapOvr>
    <a:masterClrMapping/>
  </p:clrMapOvr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122907"/>
      </p:ext>
    </p:extLst>
  </p:cSld>
  <p:clrMapOvr>
    <a:masterClrMapping/>
  </p:clrMapOvr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4699"/>
      </p:ext>
    </p:extLst>
  </p:cSld>
  <p:clrMapOvr>
    <a:masterClrMapping/>
  </p:clrMapOvr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889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536294"/>
      </p:ext>
    </p:extLst>
  </p:cSld>
  <p:clrMapOvr>
    <a:masterClrMapping/>
  </p:clrMapOvr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775282"/>
      </p:ext>
    </p:extLst>
  </p:cSld>
  <p:clrMapOvr>
    <a:masterClrMapping/>
  </p:clrMapOvr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698752"/>
      </p:ext>
    </p:extLst>
  </p:cSld>
  <p:clrMapOvr>
    <a:masterClrMapping/>
  </p:clrMapOvr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7995"/>
      </p:ext>
    </p:extLst>
  </p:cSld>
  <p:clrMapOvr>
    <a:masterClrMapping/>
  </p:clrMapOvr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84722"/>
      </p:ext>
    </p:extLst>
  </p:cSld>
  <p:clrMapOvr>
    <a:masterClrMapping/>
  </p:clrMapOvr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1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1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25708"/>
      </p:ext>
    </p:extLst>
  </p:cSld>
  <p:clrMapOvr>
    <a:masterClrMapping/>
  </p:clrMapOvr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55159"/>
      </p:ext>
    </p:extLst>
  </p:cSld>
  <p:clrMapOvr>
    <a:masterClrMapping/>
  </p:clrMapOvr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0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97578"/>
      </p:ext>
    </p:extLst>
  </p:cSld>
  <p:clrMapOvr>
    <a:masterClrMapping/>
  </p:clrMapOvr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2951571"/>
      </p:ext>
    </p:extLst>
  </p:cSld>
  <p:clrMapOvr>
    <a:masterClrMapping/>
  </p:clrMapOvr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28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84389"/>
      </p:ext>
    </p:extLst>
  </p:cSld>
  <p:clrMapOvr>
    <a:masterClrMapping/>
  </p:clrMapOvr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889392"/>
      </p:ext>
    </p:extLst>
  </p:cSld>
  <p:clrMapOvr>
    <a:masterClrMapping/>
  </p:clrMapOvr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56739"/>
      </p:ext>
    </p:extLst>
  </p:cSld>
  <p:clrMapOvr>
    <a:masterClrMapping/>
  </p:clrMapOvr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31483"/>
      </p:ext>
    </p:extLst>
  </p:cSld>
  <p:clrMapOvr>
    <a:masterClrMapping/>
  </p:clrMapOvr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76748"/>
      </p:ext>
    </p:extLst>
  </p:cSld>
  <p:clrMapOvr>
    <a:masterClrMapping/>
  </p:clrMapOvr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94933"/>
      </p:ext>
    </p:extLst>
  </p:cSld>
  <p:clrMapOvr>
    <a:masterClrMapping/>
  </p:clrMapOvr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89127"/>
      </p:ext>
    </p:extLst>
  </p:cSld>
  <p:clrMapOvr>
    <a:masterClrMapping/>
  </p:clrMapOvr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185911"/>
      </p:ext>
    </p:extLst>
  </p:cSld>
  <p:clrMapOvr>
    <a:masterClrMapping/>
  </p:clrMapOvr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7017"/>
      </p:ext>
    </p:extLst>
  </p:cSld>
  <p:clrMapOvr>
    <a:masterClrMapping/>
  </p:clrMapOvr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5359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79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46715"/>
      </p:ext>
    </p:extLst>
  </p:cSld>
  <p:clrMapOvr>
    <a:masterClrMapping/>
  </p:clrMapOvr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97277"/>
      </p:ext>
    </p:extLst>
  </p:cSld>
  <p:clrMapOvr>
    <a:masterClrMapping/>
  </p:clrMapOvr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86566"/>
      </p:ext>
    </p:extLst>
  </p:cSld>
  <p:clrMapOvr>
    <a:masterClrMapping/>
  </p:clrMapOvr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775163"/>
      </p:ext>
    </p:extLst>
  </p:cSld>
  <p:clrMapOvr>
    <a:masterClrMapping/>
  </p:clrMapOvr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71400"/>
      </p:ext>
    </p:extLst>
  </p:cSld>
  <p:clrMapOvr>
    <a:masterClrMapping/>
  </p:clrMapOvr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5215"/>
      </p:ext>
    </p:extLst>
  </p:cSld>
  <p:clrMapOvr>
    <a:masterClrMapping/>
  </p:clrMapOvr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83323"/>
      </p:ext>
    </p:extLst>
  </p:cSld>
  <p:clrMapOvr>
    <a:masterClrMapping/>
  </p:clrMapOvr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88000"/>
      </p:ext>
    </p:extLst>
  </p:cSld>
  <p:clrMapOvr>
    <a:masterClrMapping/>
  </p:clrMapOvr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192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20110"/>
      </p:ext>
    </p:extLst>
  </p:cSld>
  <p:clrMapOvr>
    <a:masterClrMapping/>
  </p:clrMapOvr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90001"/>
      </p:ext>
    </p:extLst>
  </p:cSld>
  <p:clrMapOvr>
    <a:masterClrMapping/>
  </p:clrMapOvr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24387"/>
      </p:ext>
    </p:extLst>
  </p:cSld>
  <p:clrMapOvr>
    <a:masterClrMapping/>
  </p:clrMapOvr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4072"/>
      </p:ext>
    </p:extLst>
  </p:cSld>
  <p:clrMapOvr>
    <a:masterClrMapping/>
  </p:clrMapOvr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733765"/>
      </p:ext>
    </p:extLst>
  </p:cSld>
  <p:clrMapOvr>
    <a:masterClrMapping/>
  </p:clrMapOvr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70466"/>
      </p:ext>
    </p:extLst>
  </p:cSld>
  <p:clrMapOvr>
    <a:masterClrMapping/>
  </p:clrMapOvr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85354"/>
      </p:ext>
    </p:extLst>
  </p:cSld>
  <p:clrMapOvr>
    <a:masterClrMapping/>
  </p:clrMapOvr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13695"/>
      </p:ext>
    </p:extLst>
  </p:cSld>
  <p:clrMapOvr>
    <a:masterClrMapping/>
  </p:clrMapOvr>
</p:sldLayout>
</file>

<file path=ppt/slideLayouts/slideLayout5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73583"/>
      </p:ext>
    </p:extLst>
  </p:cSld>
  <p:clrMapOvr>
    <a:masterClrMapping/>
  </p:clrMapOvr>
</p:sldLayout>
</file>

<file path=ppt/slideLayouts/slideLayout5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0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482534"/>
      </p:ext>
    </p:extLst>
  </p:cSld>
  <p:clrMapOvr>
    <a:masterClrMapping/>
  </p:clrMapOvr>
</p:sldLayout>
</file>

<file path=ppt/slideLayouts/slideLayout6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>
              <a:spcBef>
                <a:spcPct val="50000"/>
              </a:spcBef>
            </a:pPr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>
              <a:spcBef>
                <a:spcPct val="50000"/>
              </a:spcBef>
            </a:pPr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2525310-564A-4563-89F7-DAF1A5B4263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59925"/>
      </p:ext>
    </p:extLst>
  </p:cSld>
  <p:clrMapOvr>
    <a:masterClrMapping/>
  </p:clrMapOvr>
</p:sldLayout>
</file>

<file path=ppt/slideLayouts/slideLayout6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1B5CD7-E72D-476B-B44D-B9ADAD95A5D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62223"/>
      </p:ext>
    </p:extLst>
  </p:cSld>
  <p:clrMapOvr>
    <a:masterClrMapping/>
  </p:clrMapOvr>
</p:sldLayout>
</file>

<file path=ppt/slideLayouts/slideLayout6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8D12E3-5DD1-4F54-8D56-126A254398A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40882"/>
      </p:ext>
    </p:extLst>
  </p:cSld>
  <p:clrMapOvr>
    <a:masterClrMapping/>
  </p:clrMapOvr>
</p:sldLayout>
</file>

<file path=ppt/slideLayouts/slideLayout6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CA086-BCAC-4F8A-81BD-AE5AF6955C2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15385"/>
      </p:ext>
    </p:extLst>
  </p:cSld>
  <p:clrMapOvr>
    <a:masterClrMapping/>
  </p:clrMapOvr>
</p:sldLayout>
</file>

<file path=ppt/slideLayouts/slideLayout6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250A86-4DC2-4376-A62C-0143E5E6DDE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46752"/>
      </p:ext>
    </p:extLst>
  </p:cSld>
  <p:clrMapOvr>
    <a:masterClrMapping/>
  </p:clrMapOvr>
</p:sldLayout>
</file>

<file path=ppt/slideLayouts/slideLayout6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76673-A1A7-4D50-B71D-5CB9EA2061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63692"/>
      </p:ext>
    </p:extLst>
  </p:cSld>
  <p:clrMapOvr>
    <a:masterClrMapping/>
  </p:clrMapOvr>
</p:sldLayout>
</file>

<file path=ppt/slideLayouts/slideLayout6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CA46F-A7A7-4D51-8104-7FE005539D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93370"/>
      </p:ext>
    </p:extLst>
  </p:cSld>
  <p:clrMapOvr>
    <a:masterClrMapping/>
  </p:clrMapOvr>
</p:sldLayout>
</file>

<file path=ppt/slideLayouts/slideLayout6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B6EF32-9A1B-4F61-8980-8202088B56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046486"/>
      </p:ext>
    </p:extLst>
  </p:cSld>
  <p:clrMapOvr>
    <a:masterClrMapping/>
  </p:clrMapOvr>
</p:sldLayout>
</file>

<file path=ppt/slideLayouts/slideLayout6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416F19-5DCE-49C8-9D5E-54AEF43D8D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51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A2DE1-A1F0-47CA-AD37-EE972E5476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97934"/>
      </p:ext>
    </p:extLst>
  </p:cSld>
  <p:clrMapOvr>
    <a:masterClrMapping/>
  </p:clrMapOvr>
</p:sldLayout>
</file>

<file path=ppt/slideLayouts/slideLayout6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29B500-7BE1-4BA2-9C68-3E4A87A7C8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2533"/>
      </p:ext>
    </p:extLst>
  </p:cSld>
  <p:clrMapOvr>
    <a:masterClrMapping/>
  </p:clrMapOvr>
</p:sldLayout>
</file>

<file path=ppt/slideLayouts/slideLayout6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16918"/>
      </p:ext>
    </p:extLst>
  </p:cSld>
  <p:clrMapOvr>
    <a:masterClrMapping/>
  </p:clrMapOvr>
</p:sldLayout>
</file>

<file path=ppt/slideLayouts/slideLayout6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75999"/>
            <a:ext cx="8229600" cy="66071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390130"/>
      </p:ext>
    </p:extLst>
  </p:cSld>
  <p:clrMapOvr>
    <a:masterClrMapping/>
  </p:clrMapOvr>
</p:sldLayout>
</file>

<file path=ppt/slideLayouts/slideLayout6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70E8-245D-45BF-84AB-A10F652D258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5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34068"/>
      </p:ext>
    </p:extLst>
  </p:cSld>
  <p:clrMapOvr>
    <a:masterClrMapping/>
  </p:clrMapOvr>
</p:sldLayout>
</file>

<file path=ppt/slideLayouts/slideLayout6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72690"/>
      </p:ext>
    </p:extLst>
  </p:cSld>
  <p:clrMapOvr>
    <a:masterClrMapping/>
  </p:clrMapOvr>
</p:sldLayout>
</file>

<file path=ppt/slideLayouts/slideLayout6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636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02EF-8423-4ABB-BC03-E82703BF057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F2BAC-7449-47C5-A6B4-EF8DBF07F8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4F3A9-C4FF-48E6-9E22-99B613AD696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82D6-1817-4A5D-9350-D77A6BF5611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7A37C-AD40-4839-B67C-7D5B88E8B58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5365-A6FA-43BC-9B93-11409EB4DA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E2512-AFBD-422F-872E-0978F808D58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2B124-54E9-4DF5-A638-3D58C4A24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7D940-58F9-45F1-90A7-E918A55DC25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A5884-2626-466B-825B-E9EBF7DA269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76C2-C39B-4652-A474-6B4FE5D2759A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AE26F-E29A-4324-ADCC-C2013A78DF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9A2CD-76C9-4FBE-8B6E-983B8898BEB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895B-4290-4552-A7FC-66AF089FE9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80281-4076-4CE7-A271-7DDA3A7FA8F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4A96-8476-43BC-A6B9-BCF6AAB7E97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F21D-78BF-4815-8280-C092317890D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D689A-1FD8-46B3-9692-0652DA3551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9998A-109D-45D9-A928-3B172ED7DEA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2F028-C1CC-4862-A70C-A17EAED8B83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49FB7-2547-4F83-B380-3AB657BECC2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26/10/2012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56C33-DD7D-42F9-8415-E489BB1655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C6DB4F-1E09-4863-A7C8-92A69C6BB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9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image" Target="../media/image8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186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Relationship Id="rId14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slideLayout" Target="../slideLayouts/slideLayout24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267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26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theme" Target="../theme/theme31.xml"/><Relationship Id="rId2" Type="http://schemas.openxmlformats.org/officeDocument/2006/relationships/slideLayout" Target="../slideLayouts/slideLayout281.xml"/><Relationship Id="rId1" Type="http://schemas.openxmlformats.org/officeDocument/2006/relationships/slideLayout" Target="../slideLayouts/slideLayout280.xml"/><Relationship Id="rId4" Type="http://schemas.openxmlformats.org/officeDocument/2006/relationships/image" Target="../media/image15.png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282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85.xml"/><Relationship Id="rId7" Type="http://schemas.openxmlformats.org/officeDocument/2006/relationships/slideLayout" Target="../slideLayouts/slideLayout28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284.xml"/><Relationship Id="rId1" Type="http://schemas.openxmlformats.org/officeDocument/2006/relationships/slideLayout" Target="../slideLayouts/slideLayout283.xml"/><Relationship Id="rId6" Type="http://schemas.openxmlformats.org/officeDocument/2006/relationships/slideLayout" Target="../slideLayouts/slideLayout288.xml"/><Relationship Id="rId11" Type="http://schemas.openxmlformats.org/officeDocument/2006/relationships/slideLayout" Target="../slideLayouts/slideLayout293.xml"/><Relationship Id="rId5" Type="http://schemas.openxmlformats.org/officeDocument/2006/relationships/slideLayout" Target="../slideLayouts/slideLayout287.xml"/><Relationship Id="rId10" Type="http://schemas.openxmlformats.org/officeDocument/2006/relationships/slideLayout" Target="../slideLayouts/slideLayout292.xml"/><Relationship Id="rId4" Type="http://schemas.openxmlformats.org/officeDocument/2006/relationships/slideLayout" Target="../slideLayouts/slideLayout286.xml"/><Relationship Id="rId9" Type="http://schemas.openxmlformats.org/officeDocument/2006/relationships/slideLayout" Target="../slideLayouts/slideLayout29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1.xml"/><Relationship Id="rId13" Type="http://schemas.openxmlformats.org/officeDocument/2006/relationships/theme" Target="../theme/theme34.xml"/><Relationship Id="rId3" Type="http://schemas.openxmlformats.org/officeDocument/2006/relationships/slideLayout" Target="../slideLayouts/slideLayout296.xml"/><Relationship Id="rId7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5.xml"/><Relationship Id="rId2" Type="http://schemas.openxmlformats.org/officeDocument/2006/relationships/slideLayout" Target="../slideLayouts/slideLayout295.xml"/><Relationship Id="rId1" Type="http://schemas.openxmlformats.org/officeDocument/2006/relationships/slideLayout" Target="../slideLayouts/slideLayout294.xml"/><Relationship Id="rId6" Type="http://schemas.openxmlformats.org/officeDocument/2006/relationships/slideLayout" Target="../slideLayouts/slideLayout299.xml"/><Relationship Id="rId11" Type="http://schemas.openxmlformats.org/officeDocument/2006/relationships/slideLayout" Target="../slideLayouts/slideLayout304.xml"/><Relationship Id="rId5" Type="http://schemas.openxmlformats.org/officeDocument/2006/relationships/slideLayout" Target="../slideLayouts/slideLayout298.xml"/><Relationship Id="rId10" Type="http://schemas.openxmlformats.org/officeDocument/2006/relationships/slideLayout" Target="../slideLayouts/slideLayout303.xml"/><Relationship Id="rId4" Type="http://schemas.openxmlformats.org/officeDocument/2006/relationships/slideLayout" Target="../slideLayouts/slideLayout297.xml"/><Relationship Id="rId9" Type="http://schemas.openxmlformats.org/officeDocument/2006/relationships/slideLayout" Target="../slideLayouts/slideLayout30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3.xml"/><Relationship Id="rId3" Type="http://schemas.openxmlformats.org/officeDocument/2006/relationships/slideLayout" Target="../slideLayouts/slideLayout308.xml"/><Relationship Id="rId7" Type="http://schemas.openxmlformats.org/officeDocument/2006/relationships/slideLayout" Target="../slideLayouts/slideLayout312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07.xml"/><Relationship Id="rId1" Type="http://schemas.openxmlformats.org/officeDocument/2006/relationships/slideLayout" Target="../slideLayouts/slideLayout306.xml"/><Relationship Id="rId6" Type="http://schemas.openxmlformats.org/officeDocument/2006/relationships/slideLayout" Target="../slideLayouts/slideLayout311.xml"/><Relationship Id="rId11" Type="http://schemas.openxmlformats.org/officeDocument/2006/relationships/slideLayout" Target="../slideLayouts/slideLayout316.xml"/><Relationship Id="rId5" Type="http://schemas.openxmlformats.org/officeDocument/2006/relationships/slideLayout" Target="../slideLayouts/slideLayout310.xml"/><Relationship Id="rId10" Type="http://schemas.openxmlformats.org/officeDocument/2006/relationships/slideLayout" Target="../slideLayouts/slideLayout315.xml"/><Relationship Id="rId4" Type="http://schemas.openxmlformats.org/officeDocument/2006/relationships/slideLayout" Target="../slideLayouts/slideLayout309.xml"/><Relationship Id="rId9" Type="http://schemas.openxmlformats.org/officeDocument/2006/relationships/slideLayout" Target="../slideLayouts/slideLayout314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4.xml"/><Relationship Id="rId13" Type="http://schemas.openxmlformats.org/officeDocument/2006/relationships/theme" Target="../theme/theme36.xml"/><Relationship Id="rId3" Type="http://schemas.openxmlformats.org/officeDocument/2006/relationships/slideLayout" Target="../slideLayouts/slideLayout319.xml"/><Relationship Id="rId7" Type="http://schemas.openxmlformats.org/officeDocument/2006/relationships/slideLayout" Target="../slideLayouts/slideLayout323.xml"/><Relationship Id="rId12" Type="http://schemas.openxmlformats.org/officeDocument/2006/relationships/slideLayout" Target="../slideLayouts/slideLayout328.xml"/><Relationship Id="rId2" Type="http://schemas.openxmlformats.org/officeDocument/2006/relationships/slideLayout" Target="../slideLayouts/slideLayout318.xml"/><Relationship Id="rId1" Type="http://schemas.openxmlformats.org/officeDocument/2006/relationships/slideLayout" Target="../slideLayouts/slideLayout317.xml"/><Relationship Id="rId6" Type="http://schemas.openxmlformats.org/officeDocument/2006/relationships/slideLayout" Target="../slideLayouts/slideLayout322.xml"/><Relationship Id="rId11" Type="http://schemas.openxmlformats.org/officeDocument/2006/relationships/slideLayout" Target="../slideLayouts/slideLayout327.xml"/><Relationship Id="rId5" Type="http://schemas.openxmlformats.org/officeDocument/2006/relationships/slideLayout" Target="../slideLayouts/slideLayout321.xml"/><Relationship Id="rId10" Type="http://schemas.openxmlformats.org/officeDocument/2006/relationships/slideLayout" Target="../slideLayouts/slideLayout326.xml"/><Relationship Id="rId4" Type="http://schemas.openxmlformats.org/officeDocument/2006/relationships/slideLayout" Target="../slideLayouts/slideLayout320.xml"/><Relationship Id="rId9" Type="http://schemas.openxmlformats.org/officeDocument/2006/relationships/slideLayout" Target="../slideLayouts/slideLayout325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6.xml"/><Relationship Id="rId13" Type="http://schemas.openxmlformats.org/officeDocument/2006/relationships/slideLayout" Target="../slideLayouts/slideLayout341.xml"/><Relationship Id="rId3" Type="http://schemas.openxmlformats.org/officeDocument/2006/relationships/slideLayout" Target="../slideLayouts/slideLayout331.xml"/><Relationship Id="rId7" Type="http://schemas.openxmlformats.org/officeDocument/2006/relationships/slideLayout" Target="../slideLayouts/slideLayout335.xml"/><Relationship Id="rId12" Type="http://schemas.openxmlformats.org/officeDocument/2006/relationships/slideLayout" Target="../slideLayouts/slideLayout340.xml"/><Relationship Id="rId2" Type="http://schemas.openxmlformats.org/officeDocument/2006/relationships/slideLayout" Target="../slideLayouts/slideLayout330.xml"/><Relationship Id="rId1" Type="http://schemas.openxmlformats.org/officeDocument/2006/relationships/slideLayout" Target="../slideLayouts/slideLayout329.xml"/><Relationship Id="rId6" Type="http://schemas.openxmlformats.org/officeDocument/2006/relationships/slideLayout" Target="../slideLayouts/slideLayout334.xml"/><Relationship Id="rId11" Type="http://schemas.openxmlformats.org/officeDocument/2006/relationships/slideLayout" Target="../slideLayouts/slideLayout339.xml"/><Relationship Id="rId5" Type="http://schemas.openxmlformats.org/officeDocument/2006/relationships/slideLayout" Target="../slideLayouts/slideLayout333.xml"/><Relationship Id="rId10" Type="http://schemas.openxmlformats.org/officeDocument/2006/relationships/slideLayout" Target="../slideLayouts/slideLayout338.xml"/><Relationship Id="rId4" Type="http://schemas.openxmlformats.org/officeDocument/2006/relationships/slideLayout" Target="../slideLayouts/slideLayout332.xml"/><Relationship Id="rId9" Type="http://schemas.openxmlformats.org/officeDocument/2006/relationships/slideLayout" Target="../slideLayouts/slideLayout337.xml"/><Relationship Id="rId14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13" Type="http://schemas.openxmlformats.org/officeDocument/2006/relationships/slideLayout" Target="../slideLayouts/slideLayout354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slideLayout" Target="../slideLayouts/slideLayout353.xml"/><Relationship Id="rId17" Type="http://schemas.openxmlformats.org/officeDocument/2006/relationships/theme" Target="../theme/theme38.xml"/><Relationship Id="rId2" Type="http://schemas.openxmlformats.org/officeDocument/2006/relationships/slideLayout" Target="../slideLayouts/slideLayout343.xml"/><Relationship Id="rId16" Type="http://schemas.openxmlformats.org/officeDocument/2006/relationships/slideLayout" Target="../slideLayouts/slideLayout357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5" Type="http://schemas.openxmlformats.org/officeDocument/2006/relationships/slideLayout" Target="../slideLayouts/slideLayout35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Relationship Id="rId14" Type="http://schemas.openxmlformats.org/officeDocument/2006/relationships/slideLayout" Target="../slideLayouts/slideLayout355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5.xml"/><Relationship Id="rId13" Type="http://schemas.openxmlformats.org/officeDocument/2006/relationships/theme" Target="../theme/theme39.xml"/><Relationship Id="rId3" Type="http://schemas.openxmlformats.org/officeDocument/2006/relationships/slideLayout" Target="../slideLayouts/slideLayout360.xml"/><Relationship Id="rId7" Type="http://schemas.openxmlformats.org/officeDocument/2006/relationships/slideLayout" Target="../slideLayouts/slideLayout364.xml"/><Relationship Id="rId12" Type="http://schemas.openxmlformats.org/officeDocument/2006/relationships/slideLayout" Target="../slideLayouts/slideLayout369.xml"/><Relationship Id="rId2" Type="http://schemas.openxmlformats.org/officeDocument/2006/relationships/slideLayout" Target="../slideLayouts/slideLayout359.xml"/><Relationship Id="rId1" Type="http://schemas.openxmlformats.org/officeDocument/2006/relationships/slideLayout" Target="../slideLayouts/slideLayout358.xml"/><Relationship Id="rId6" Type="http://schemas.openxmlformats.org/officeDocument/2006/relationships/slideLayout" Target="../slideLayouts/slideLayout363.xml"/><Relationship Id="rId11" Type="http://schemas.openxmlformats.org/officeDocument/2006/relationships/slideLayout" Target="../slideLayouts/slideLayout368.xml"/><Relationship Id="rId5" Type="http://schemas.openxmlformats.org/officeDocument/2006/relationships/slideLayout" Target="../slideLayouts/slideLayout362.xml"/><Relationship Id="rId10" Type="http://schemas.openxmlformats.org/officeDocument/2006/relationships/slideLayout" Target="../slideLayouts/slideLayout367.xml"/><Relationship Id="rId4" Type="http://schemas.openxmlformats.org/officeDocument/2006/relationships/slideLayout" Target="../slideLayouts/slideLayout361.xml"/><Relationship Id="rId9" Type="http://schemas.openxmlformats.org/officeDocument/2006/relationships/slideLayout" Target="../slideLayouts/slideLayout3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2.xml"/><Relationship Id="rId7" Type="http://schemas.openxmlformats.org/officeDocument/2006/relationships/slideLayout" Target="../slideLayouts/slideLayout376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371.xml"/><Relationship Id="rId1" Type="http://schemas.openxmlformats.org/officeDocument/2006/relationships/slideLayout" Target="../slideLayouts/slideLayout370.xml"/><Relationship Id="rId6" Type="http://schemas.openxmlformats.org/officeDocument/2006/relationships/slideLayout" Target="../slideLayouts/slideLayout375.xml"/><Relationship Id="rId11" Type="http://schemas.openxmlformats.org/officeDocument/2006/relationships/slideLayout" Target="../slideLayouts/slideLayout380.xml"/><Relationship Id="rId5" Type="http://schemas.openxmlformats.org/officeDocument/2006/relationships/slideLayout" Target="../slideLayouts/slideLayout374.xml"/><Relationship Id="rId10" Type="http://schemas.openxmlformats.org/officeDocument/2006/relationships/slideLayout" Target="../slideLayouts/slideLayout379.xml"/><Relationship Id="rId4" Type="http://schemas.openxmlformats.org/officeDocument/2006/relationships/slideLayout" Target="../slideLayouts/slideLayout373.xml"/><Relationship Id="rId9" Type="http://schemas.openxmlformats.org/officeDocument/2006/relationships/slideLayout" Target="../slideLayouts/slideLayout378.xml"/><Relationship Id="rId14" Type="http://schemas.openxmlformats.org/officeDocument/2006/relationships/image" Target="../media/image12.png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8.xml"/><Relationship Id="rId3" Type="http://schemas.openxmlformats.org/officeDocument/2006/relationships/slideLayout" Target="../slideLayouts/slideLayout383.xml"/><Relationship Id="rId7" Type="http://schemas.openxmlformats.org/officeDocument/2006/relationships/slideLayout" Target="../slideLayouts/slideLayout387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382.xml"/><Relationship Id="rId1" Type="http://schemas.openxmlformats.org/officeDocument/2006/relationships/slideLayout" Target="../slideLayouts/slideLayout381.xml"/><Relationship Id="rId6" Type="http://schemas.openxmlformats.org/officeDocument/2006/relationships/slideLayout" Target="../slideLayouts/slideLayout386.xml"/><Relationship Id="rId11" Type="http://schemas.openxmlformats.org/officeDocument/2006/relationships/slideLayout" Target="../slideLayouts/slideLayout391.xml"/><Relationship Id="rId5" Type="http://schemas.openxmlformats.org/officeDocument/2006/relationships/slideLayout" Target="../slideLayouts/slideLayout385.xml"/><Relationship Id="rId10" Type="http://schemas.openxmlformats.org/officeDocument/2006/relationships/slideLayout" Target="../slideLayouts/slideLayout390.xml"/><Relationship Id="rId4" Type="http://schemas.openxmlformats.org/officeDocument/2006/relationships/slideLayout" Target="../slideLayouts/slideLayout384.xml"/><Relationship Id="rId9" Type="http://schemas.openxmlformats.org/officeDocument/2006/relationships/slideLayout" Target="../slideLayouts/slideLayout389.xml"/></Relationships>
</file>

<file path=ppt/slideMasters/_rels/slideMaster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4.xml"/><Relationship Id="rId2" Type="http://schemas.openxmlformats.org/officeDocument/2006/relationships/slideLayout" Target="../slideLayouts/slideLayout393.xml"/><Relationship Id="rId1" Type="http://schemas.openxmlformats.org/officeDocument/2006/relationships/slideLayout" Target="../slideLayouts/slideLayout392.xml"/><Relationship Id="rId5" Type="http://schemas.openxmlformats.org/officeDocument/2006/relationships/image" Target="../media/image1.jpeg"/><Relationship Id="rId4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2.xml"/><Relationship Id="rId3" Type="http://schemas.openxmlformats.org/officeDocument/2006/relationships/slideLayout" Target="../slideLayouts/slideLayout397.xml"/><Relationship Id="rId7" Type="http://schemas.openxmlformats.org/officeDocument/2006/relationships/slideLayout" Target="../slideLayouts/slideLayout401.xml"/><Relationship Id="rId12" Type="http://schemas.openxmlformats.org/officeDocument/2006/relationships/theme" Target="../theme/theme43.xml"/><Relationship Id="rId2" Type="http://schemas.openxmlformats.org/officeDocument/2006/relationships/slideLayout" Target="../slideLayouts/slideLayout396.xml"/><Relationship Id="rId1" Type="http://schemas.openxmlformats.org/officeDocument/2006/relationships/slideLayout" Target="../slideLayouts/slideLayout395.xml"/><Relationship Id="rId6" Type="http://schemas.openxmlformats.org/officeDocument/2006/relationships/slideLayout" Target="../slideLayouts/slideLayout400.xml"/><Relationship Id="rId11" Type="http://schemas.openxmlformats.org/officeDocument/2006/relationships/slideLayout" Target="../slideLayouts/slideLayout405.xml"/><Relationship Id="rId5" Type="http://schemas.openxmlformats.org/officeDocument/2006/relationships/slideLayout" Target="../slideLayouts/slideLayout399.xml"/><Relationship Id="rId10" Type="http://schemas.openxmlformats.org/officeDocument/2006/relationships/slideLayout" Target="../slideLayouts/slideLayout404.xml"/><Relationship Id="rId4" Type="http://schemas.openxmlformats.org/officeDocument/2006/relationships/slideLayout" Target="../slideLayouts/slideLayout398.xml"/><Relationship Id="rId9" Type="http://schemas.openxmlformats.org/officeDocument/2006/relationships/slideLayout" Target="../slideLayouts/slideLayout403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3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408.xml"/><Relationship Id="rId7" Type="http://schemas.openxmlformats.org/officeDocument/2006/relationships/slideLayout" Target="../slideLayouts/slideLayout412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407.xml"/><Relationship Id="rId1" Type="http://schemas.openxmlformats.org/officeDocument/2006/relationships/slideLayout" Target="../slideLayouts/slideLayout406.xml"/><Relationship Id="rId6" Type="http://schemas.openxmlformats.org/officeDocument/2006/relationships/slideLayout" Target="../slideLayouts/slideLayout411.xml"/><Relationship Id="rId11" Type="http://schemas.openxmlformats.org/officeDocument/2006/relationships/slideLayout" Target="../slideLayouts/slideLayout416.xml"/><Relationship Id="rId5" Type="http://schemas.openxmlformats.org/officeDocument/2006/relationships/slideLayout" Target="../slideLayouts/slideLayout410.xml"/><Relationship Id="rId10" Type="http://schemas.openxmlformats.org/officeDocument/2006/relationships/slideLayout" Target="../slideLayouts/slideLayout415.xml"/><Relationship Id="rId4" Type="http://schemas.openxmlformats.org/officeDocument/2006/relationships/slideLayout" Target="../slideLayouts/slideLayout409.xml"/><Relationship Id="rId9" Type="http://schemas.openxmlformats.org/officeDocument/2006/relationships/slideLayout" Target="../slideLayouts/slideLayout414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4.xml"/><Relationship Id="rId13" Type="http://schemas.openxmlformats.org/officeDocument/2006/relationships/theme" Target="../theme/theme45.xml"/><Relationship Id="rId3" Type="http://schemas.openxmlformats.org/officeDocument/2006/relationships/slideLayout" Target="../slideLayouts/slideLayout419.xml"/><Relationship Id="rId7" Type="http://schemas.openxmlformats.org/officeDocument/2006/relationships/slideLayout" Target="../slideLayouts/slideLayout423.xml"/><Relationship Id="rId12" Type="http://schemas.openxmlformats.org/officeDocument/2006/relationships/slideLayout" Target="../slideLayouts/slideLayout428.xml"/><Relationship Id="rId2" Type="http://schemas.openxmlformats.org/officeDocument/2006/relationships/slideLayout" Target="../slideLayouts/slideLayout418.xml"/><Relationship Id="rId1" Type="http://schemas.openxmlformats.org/officeDocument/2006/relationships/slideLayout" Target="../slideLayouts/slideLayout417.xml"/><Relationship Id="rId6" Type="http://schemas.openxmlformats.org/officeDocument/2006/relationships/slideLayout" Target="../slideLayouts/slideLayout422.xml"/><Relationship Id="rId11" Type="http://schemas.openxmlformats.org/officeDocument/2006/relationships/slideLayout" Target="../slideLayouts/slideLayout427.xml"/><Relationship Id="rId5" Type="http://schemas.openxmlformats.org/officeDocument/2006/relationships/slideLayout" Target="../slideLayouts/slideLayout421.xml"/><Relationship Id="rId10" Type="http://schemas.openxmlformats.org/officeDocument/2006/relationships/slideLayout" Target="../slideLayouts/slideLayout426.xml"/><Relationship Id="rId4" Type="http://schemas.openxmlformats.org/officeDocument/2006/relationships/slideLayout" Target="../slideLayouts/slideLayout420.xml"/><Relationship Id="rId9" Type="http://schemas.openxmlformats.org/officeDocument/2006/relationships/slideLayout" Target="../slideLayouts/slideLayout425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6.xml"/><Relationship Id="rId3" Type="http://schemas.openxmlformats.org/officeDocument/2006/relationships/slideLayout" Target="../slideLayouts/slideLayout431.xml"/><Relationship Id="rId7" Type="http://schemas.openxmlformats.org/officeDocument/2006/relationships/slideLayout" Target="../slideLayouts/slideLayout435.xml"/><Relationship Id="rId12" Type="http://schemas.openxmlformats.org/officeDocument/2006/relationships/theme" Target="../theme/theme46.xml"/><Relationship Id="rId2" Type="http://schemas.openxmlformats.org/officeDocument/2006/relationships/slideLayout" Target="../slideLayouts/slideLayout430.xml"/><Relationship Id="rId1" Type="http://schemas.openxmlformats.org/officeDocument/2006/relationships/slideLayout" Target="../slideLayouts/slideLayout429.xml"/><Relationship Id="rId6" Type="http://schemas.openxmlformats.org/officeDocument/2006/relationships/slideLayout" Target="../slideLayouts/slideLayout434.xml"/><Relationship Id="rId11" Type="http://schemas.openxmlformats.org/officeDocument/2006/relationships/slideLayout" Target="../slideLayouts/slideLayout439.xml"/><Relationship Id="rId5" Type="http://schemas.openxmlformats.org/officeDocument/2006/relationships/slideLayout" Target="../slideLayouts/slideLayout433.xml"/><Relationship Id="rId10" Type="http://schemas.openxmlformats.org/officeDocument/2006/relationships/slideLayout" Target="../slideLayouts/slideLayout438.xml"/><Relationship Id="rId4" Type="http://schemas.openxmlformats.org/officeDocument/2006/relationships/slideLayout" Target="../slideLayouts/slideLayout432.xml"/><Relationship Id="rId9" Type="http://schemas.openxmlformats.org/officeDocument/2006/relationships/slideLayout" Target="../slideLayouts/slideLayout437.xml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7.xml"/><Relationship Id="rId13" Type="http://schemas.openxmlformats.org/officeDocument/2006/relationships/theme" Target="../theme/theme47.xml"/><Relationship Id="rId3" Type="http://schemas.openxmlformats.org/officeDocument/2006/relationships/slideLayout" Target="../slideLayouts/slideLayout442.xml"/><Relationship Id="rId7" Type="http://schemas.openxmlformats.org/officeDocument/2006/relationships/slideLayout" Target="../slideLayouts/slideLayout446.xml"/><Relationship Id="rId12" Type="http://schemas.openxmlformats.org/officeDocument/2006/relationships/slideLayout" Target="../slideLayouts/slideLayout451.xml"/><Relationship Id="rId2" Type="http://schemas.openxmlformats.org/officeDocument/2006/relationships/slideLayout" Target="../slideLayouts/slideLayout441.xml"/><Relationship Id="rId1" Type="http://schemas.openxmlformats.org/officeDocument/2006/relationships/slideLayout" Target="../slideLayouts/slideLayout440.xml"/><Relationship Id="rId6" Type="http://schemas.openxmlformats.org/officeDocument/2006/relationships/slideLayout" Target="../slideLayouts/slideLayout445.xml"/><Relationship Id="rId11" Type="http://schemas.openxmlformats.org/officeDocument/2006/relationships/slideLayout" Target="../slideLayouts/slideLayout450.xml"/><Relationship Id="rId5" Type="http://schemas.openxmlformats.org/officeDocument/2006/relationships/slideLayout" Target="../slideLayouts/slideLayout444.xml"/><Relationship Id="rId10" Type="http://schemas.openxmlformats.org/officeDocument/2006/relationships/slideLayout" Target="../slideLayouts/slideLayout449.xml"/><Relationship Id="rId4" Type="http://schemas.openxmlformats.org/officeDocument/2006/relationships/slideLayout" Target="../slideLayouts/slideLayout443.xml"/><Relationship Id="rId9" Type="http://schemas.openxmlformats.org/officeDocument/2006/relationships/slideLayout" Target="../slideLayouts/slideLayout448.xml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9.xml"/><Relationship Id="rId13" Type="http://schemas.openxmlformats.org/officeDocument/2006/relationships/theme" Target="../theme/theme48.xml"/><Relationship Id="rId3" Type="http://schemas.openxmlformats.org/officeDocument/2006/relationships/slideLayout" Target="../slideLayouts/slideLayout454.xml"/><Relationship Id="rId7" Type="http://schemas.openxmlformats.org/officeDocument/2006/relationships/slideLayout" Target="../slideLayouts/slideLayout458.xml"/><Relationship Id="rId12" Type="http://schemas.openxmlformats.org/officeDocument/2006/relationships/slideLayout" Target="../slideLayouts/slideLayout463.xml"/><Relationship Id="rId2" Type="http://schemas.openxmlformats.org/officeDocument/2006/relationships/slideLayout" Target="../slideLayouts/slideLayout453.xml"/><Relationship Id="rId1" Type="http://schemas.openxmlformats.org/officeDocument/2006/relationships/slideLayout" Target="../slideLayouts/slideLayout452.xml"/><Relationship Id="rId6" Type="http://schemas.openxmlformats.org/officeDocument/2006/relationships/slideLayout" Target="../slideLayouts/slideLayout457.xml"/><Relationship Id="rId11" Type="http://schemas.openxmlformats.org/officeDocument/2006/relationships/slideLayout" Target="../slideLayouts/slideLayout462.xml"/><Relationship Id="rId5" Type="http://schemas.openxmlformats.org/officeDocument/2006/relationships/slideLayout" Target="../slideLayouts/slideLayout456.xml"/><Relationship Id="rId10" Type="http://schemas.openxmlformats.org/officeDocument/2006/relationships/slideLayout" Target="../slideLayouts/slideLayout461.xml"/><Relationship Id="rId4" Type="http://schemas.openxmlformats.org/officeDocument/2006/relationships/slideLayout" Target="../slideLayouts/slideLayout455.xml"/><Relationship Id="rId9" Type="http://schemas.openxmlformats.org/officeDocument/2006/relationships/slideLayout" Target="../slideLayouts/slideLayout460.xml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1.xml"/><Relationship Id="rId13" Type="http://schemas.openxmlformats.org/officeDocument/2006/relationships/theme" Target="../theme/theme49.xml"/><Relationship Id="rId3" Type="http://schemas.openxmlformats.org/officeDocument/2006/relationships/slideLayout" Target="../slideLayouts/slideLayout466.xml"/><Relationship Id="rId7" Type="http://schemas.openxmlformats.org/officeDocument/2006/relationships/slideLayout" Target="../slideLayouts/slideLayout470.xml"/><Relationship Id="rId12" Type="http://schemas.openxmlformats.org/officeDocument/2006/relationships/slideLayout" Target="../slideLayouts/slideLayout475.xml"/><Relationship Id="rId2" Type="http://schemas.openxmlformats.org/officeDocument/2006/relationships/slideLayout" Target="../slideLayouts/slideLayout465.xml"/><Relationship Id="rId1" Type="http://schemas.openxmlformats.org/officeDocument/2006/relationships/slideLayout" Target="../slideLayouts/slideLayout464.xml"/><Relationship Id="rId6" Type="http://schemas.openxmlformats.org/officeDocument/2006/relationships/slideLayout" Target="../slideLayouts/slideLayout469.xml"/><Relationship Id="rId11" Type="http://schemas.openxmlformats.org/officeDocument/2006/relationships/slideLayout" Target="../slideLayouts/slideLayout474.xml"/><Relationship Id="rId5" Type="http://schemas.openxmlformats.org/officeDocument/2006/relationships/slideLayout" Target="../slideLayouts/slideLayout468.xml"/><Relationship Id="rId10" Type="http://schemas.openxmlformats.org/officeDocument/2006/relationships/slideLayout" Target="../slideLayouts/slideLayout473.xml"/><Relationship Id="rId4" Type="http://schemas.openxmlformats.org/officeDocument/2006/relationships/slideLayout" Target="../slideLayouts/slideLayout467.xml"/><Relationship Id="rId9" Type="http://schemas.openxmlformats.org/officeDocument/2006/relationships/slideLayout" Target="../slideLayouts/slideLayout47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8.xml"/><Relationship Id="rId7" Type="http://schemas.openxmlformats.org/officeDocument/2006/relationships/theme" Target="../theme/theme50.xml"/><Relationship Id="rId2" Type="http://schemas.openxmlformats.org/officeDocument/2006/relationships/slideLayout" Target="../slideLayouts/slideLayout477.xml"/><Relationship Id="rId1" Type="http://schemas.openxmlformats.org/officeDocument/2006/relationships/slideLayout" Target="../slideLayouts/slideLayout476.xml"/><Relationship Id="rId6" Type="http://schemas.openxmlformats.org/officeDocument/2006/relationships/slideLayout" Target="../slideLayouts/slideLayout481.xml"/><Relationship Id="rId5" Type="http://schemas.openxmlformats.org/officeDocument/2006/relationships/slideLayout" Target="../slideLayouts/slideLayout480.xml"/><Relationship Id="rId4" Type="http://schemas.openxmlformats.org/officeDocument/2006/relationships/slideLayout" Target="../slideLayouts/slideLayout479.xml"/></Relationships>
</file>

<file path=ppt/slideMasters/_rels/slideMaster5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9.xml"/><Relationship Id="rId3" Type="http://schemas.openxmlformats.org/officeDocument/2006/relationships/slideLayout" Target="../slideLayouts/slideLayout484.xml"/><Relationship Id="rId7" Type="http://schemas.openxmlformats.org/officeDocument/2006/relationships/slideLayout" Target="../slideLayouts/slideLayout488.xml"/><Relationship Id="rId12" Type="http://schemas.openxmlformats.org/officeDocument/2006/relationships/theme" Target="../theme/theme51.xml"/><Relationship Id="rId2" Type="http://schemas.openxmlformats.org/officeDocument/2006/relationships/slideLayout" Target="../slideLayouts/slideLayout483.xml"/><Relationship Id="rId1" Type="http://schemas.openxmlformats.org/officeDocument/2006/relationships/slideLayout" Target="../slideLayouts/slideLayout482.xml"/><Relationship Id="rId6" Type="http://schemas.openxmlformats.org/officeDocument/2006/relationships/slideLayout" Target="../slideLayouts/slideLayout487.xml"/><Relationship Id="rId11" Type="http://schemas.openxmlformats.org/officeDocument/2006/relationships/slideLayout" Target="../slideLayouts/slideLayout492.xml"/><Relationship Id="rId5" Type="http://schemas.openxmlformats.org/officeDocument/2006/relationships/slideLayout" Target="../slideLayouts/slideLayout486.xml"/><Relationship Id="rId10" Type="http://schemas.openxmlformats.org/officeDocument/2006/relationships/slideLayout" Target="../slideLayouts/slideLayout491.xml"/><Relationship Id="rId4" Type="http://schemas.openxmlformats.org/officeDocument/2006/relationships/slideLayout" Target="../slideLayouts/slideLayout485.xml"/><Relationship Id="rId9" Type="http://schemas.openxmlformats.org/officeDocument/2006/relationships/slideLayout" Target="../slideLayouts/slideLayout490.xml"/></Relationships>
</file>

<file path=ppt/slideMasters/_rels/slideMaster5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0.xml"/><Relationship Id="rId3" Type="http://schemas.openxmlformats.org/officeDocument/2006/relationships/slideLayout" Target="../slideLayouts/slideLayout495.xml"/><Relationship Id="rId7" Type="http://schemas.openxmlformats.org/officeDocument/2006/relationships/slideLayout" Target="../slideLayouts/slideLayout499.xml"/><Relationship Id="rId12" Type="http://schemas.openxmlformats.org/officeDocument/2006/relationships/theme" Target="../theme/theme52.xml"/><Relationship Id="rId2" Type="http://schemas.openxmlformats.org/officeDocument/2006/relationships/slideLayout" Target="../slideLayouts/slideLayout494.xml"/><Relationship Id="rId1" Type="http://schemas.openxmlformats.org/officeDocument/2006/relationships/slideLayout" Target="../slideLayouts/slideLayout493.xml"/><Relationship Id="rId6" Type="http://schemas.openxmlformats.org/officeDocument/2006/relationships/slideLayout" Target="../slideLayouts/slideLayout498.xml"/><Relationship Id="rId11" Type="http://schemas.openxmlformats.org/officeDocument/2006/relationships/slideLayout" Target="../slideLayouts/slideLayout503.xml"/><Relationship Id="rId5" Type="http://schemas.openxmlformats.org/officeDocument/2006/relationships/slideLayout" Target="../slideLayouts/slideLayout497.xml"/><Relationship Id="rId10" Type="http://schemas.openxmlformats.org/officeDocument/2006/relationships/slideLayout" Target="../slideLayouts/slideLayout502.xml"/><Relationship Id="rId4" Type="http://schemas.openxmlformats.org/officeDocument/2006/relationships/slideLayout" Target="../slideLayouts/slideLayout496.xml"/><Relationship Id="rId9" Type="http://schemas.openxmlformats.org/officeDocument/2006/relationships/slideLayout" Target="../slideLayouts/slideLayout501.xml"/></Relationships>
</file>

<file path=ppt/slideMasters/_rels/slideMaster5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1.xml"/><Relationship Id="rId13" Type="http://schemas.openxmlformats.org/officeDocument/2006/relationships/theme" Target="../theme/theme53.xml"/><Relationship Id="rId3" Type="http://schemas.openxmlformats.org/officeDocument/2006/relationships/slideLayout" Target="../slideLayouts/slideLayout506.xml"/><Relationship Id="rId7" Type="http://schemas.openxmlformats.org/officeDocument/2006/relationships/slideLayout" Target="../slideLayouts/slideLayout510.xml"/><Relationship Id="rId12" Type="http://schemas.openxmlformats.org/officeDocument/2006/relationships/slideLayout" Target="../slideLayouts/slideLayout515.xml"/><Relationship Id="rId2" Type="http://schemas.openxmlformats.org/officeDocument/2006/relationships/slideLayout" Target="../slideLayouts/slideLayout505.xml"/><Relationship Id="rId1" Type="http://schemas.openxmlformats.org/officeDocument/2006/relationships/slideLayout" Target="../slideLayouts/slideLayout504.xml"/><Relationship Id="rId6" Type="http://schemas.openxmlformats.org/officeDocument/2006/relationships/slideLayout" Target="../slideLayouts/slideLayout509.xml"/><Relationship Id="rId11" Type="http://schemas.openxmlformats.org/officeDocument/2006/relationships/slideLayout" Target="../slideLayouts/slideLayout514.xml"/><Relationship Id="rId5" Type="http://schemas.openxmlformats.org/officeDocument/2006/relationships/slideLayout" Target="../slideLayouts/slideLayout508.xml"/><Relationship Id="rId10" Type="http://schemas.openxmlformats.org/officeDocument/2006/relationships/slideLayout" Target="../slideLayouts/slideLayout513.xml"/><Relationship Id="rId4" Type="http://schemas.openxmlformats.org/officeDocument/2006/relationships/slideLayout" Target="../slideLayouts/slideLayout507.xml"/><Relationship Id="rId9" Type="http://schemas.openxmlformats.org/officeDocument/2006/relationships/slideLayout" Target="../slideLayouts/slideLayout512.xml"/></Relationships>
</file>

<file path=ppt/slideMasters/_rels/slideMaster5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3.xml"/><Relationship Id="rId13" Type="http://schemas.openxmlformats.org/officeDocument/2006/relationships/slideLayout" Target="../slideLayouts/slideLayout528.xml"/><Relationship Id="rId3" Type="http://schemas.openxmlformats.org/officeDocument/2006/relationships/slideLayout" Target="../slideLayouts/slideLayout518.xml"/><Relationship Id="rId7" Type="http://schemas.openxmlformats.org/officeDocument/2006/relationships/slideLayout" Target="../slideLayouts/slideLayout522.xml"/><Relationship Id="rId12" Type="http://schemas.openxmlformats.org/officeDocument/2006/relationships/slideLayout" Target="../slideLayouts/slideLayout527.xml"/><Relationship Id="rId2" Type="http://schemas.openxmlformats.org/officeDocument/2006/relationships/slideLayout" Target="../slideLayouts/slideLayout517.xml"/><Relationship Id="rId1" Type="http://schemas.openxmlformats.org/officeDocument/2006/relationships/slideLayout" Target="../slideLayouts/slideLayout516.xml"/><Relationship Id="rId6" Type="http://schemas.openxmlformats.org/officeDocument/2006/relationships/slideLayout" Target="../slideLayouts/slideLayout521.xml"/><Relationship Id="rId11" Type="http://schemas.openxmlformats.org/officeDocument/2006/relationships/slideLayout" Target="../slideLayouts/slideLayout526.xml"/><Relationship Id="rId5" Type="http://schemas.openxmlformats.org/officeDocument/2006/relationships/slideLayout" Target="../slideLayouts/slideLayout520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525.xml"/><Relationship Id="rId4" Type="http://schemas.openxmlformats.org/officeDocument/2006/relationships/slideLayout" Target="../slideLayouts/slideLayout519.xml"/><Relationship Id="rId9" Type="http://schemas.openxmlformats.org/officeDocument/2006/relationships/slideLayout" Target="../slideLayouts/slideLayout524.xml"/><Relationship Id="rId14" Type="http://schemas.openxmlformats.org/officeDocument/2006/relationships/theme" Target="../theme/theme54.xml"/></Relationships>
</file>

<file path=ppt/slideMasters/_rels/slideMaster5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6.xml"/><Relationship Id="rId13" Type="http://schemas.openxmlformats.org/officeDocument/2006/relationships/slideLayout" Target="../slideLayouts/slideLayout541.xml"/><Relationship Id="rId3" Type="http://schemas.openxmlformats.org/officeDocument/2006/relationships/slideLayout" Target="../slideLayouts/slideLayout531.xml"/><Relationship Id="rId7" Type="http://schemas.openxmlformats.org/officeDocument/2006/relationships/slideLayout" Target="../slideLayouts/slideLayout535.xml"/><Relationship Id="rId12" Type="http://schemas.openxmlformats.org/officeDocument/2006/relationships/slideLayout" Target="../slideLayouts/slideLayout540.xml"/><Relationship Id="rId2" Type="http://schemas.openxmlformats.org/officeDocument/2006/relationships/slideLayout" Target="../slideLayouts/slideLayout530.xml"/><Relationship Id="rId1" Type="http://schemas.openxmlformats.org/officeDocument/2006/relationships/slideLayout" Target="../slideLayouts/slideLayout529.xml"/><Relationship Id="rId6" Type="http://schemas.openxmlformats.org/officeDocument/2006/relationships/slideLayout" Target="../slideLayouts/slideLayout534.xml"/><Relationship Id="rId11" Type="http://schemas.openxmlformats.org/officeDocument/2006/relationships/slideLayout" Target="../slideLayouts/slideLayout539.xml"/><Relationship Id="rId5" Type="http://schemas.openxmlformats.org/officeDocument/2006/relationships/slideLayout" Target="../slideLayouts/slideLayout533.xml"/><Relationship Id="rId10" Type="http://schemas.openxmlformats.org/officeDocument/2006/relationships/slideLayout" Target="../slideLayouts/slideLayout538.xml"/><Relationship Id="rId4" Type="http://schemas.openxmlformats.org/officeDocument/2006/relationships/slideLayout" Target="../slideLayouts/slideLayout532.xml"/><Relationship Id="rId9" Type="http://schemas.openxmlformats.org/officeDocument/2006/relationships/slideLayout" Target="../slideLayouts/slideLayout537.xml"/><Relationship Id="rId14" Type="http://schemas.openxmlformats.org/officeDocument/2006/relationships/theme" Target="../theme/theme55.xml"/></Relationships>
</file>

<file path=ppt/slideMasters/_rels/slideMaster5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9.xml"/><Relationship Id="rId13" Type="http://schemas.openxmlformats.org/officeDocument/2006/relationships/slideLayout" Target="../slideLayouts/slideLayout554.xml"/><Relationship Id="rId3" Type="http://schemas.openxmlformats.org/officeDocument/2006/relationships/slideLayout" Target="../slideLayouts/slideLayout544.xml"/><Relationship Id="rId7" Type="http://schemas.openxmlformats.org/officeDocument/2006/relationships/slideLayout" Target="../slideLayouts/slideLayout548.xml"/><Relationship Id="rId12" Type="http://schemas.openxmlformats.org/officeDocument/2006/relationships/slideLayout" Target="../slideLayouts/slideLayout553.xml"/><Relationship Id="rId2" Type="http://schemas.openxmlformats.org/officeDocument/2006/relationships/slideLayout" Target="../slideLayouts/slideLayout543.xml"/><Relationship Id="rId1" Type="http://schemas.openxmlformats.org/officeDocument/2006/relationships/slideLayout" Target="../slideLayouts/slideLayout542.xml"/><Relationship Id="rId6" Type="http://schemas.openxmlformats.org/officeDocument/2006/relationships/slideLayout" Target="../slideLayouts/slideLayout547.xml"/><Relationship Id="rId11" Type="http://schemas.openxmlformats.org/officeDocument/2006/relationships/slideLayout" Target="../slideLayouts/slideLayout552.xml"/><Relationship Id="rId5" Type="http://schemas.openxmlformats.org/officeDocument/2006/relationships/slideLayout" Target="../slideLayouts/slideLayout546.xml"/><Relationship Id="rId10" Type="http://schemas.openxmlformats.org/officeDocument/2006/relationships/slideLayout" Target="../slideLayouts/slideLayout551.xml"/><Relationship Id="rId4" Type="http://schemas.openxmlformats.org/officeDocument/2006/relationships/slideLayout" Target="../slideLayouts/slideLayout545.xml"/><Relationship Id="rId9" Type="http://schemas.openxmlformats.org/officeDocument/2006/relationships/slideLayout" Target="../slideLayouts/slideLayout550.xml"/><Relationship Id="rId14" Type="http://schemas.openxmlformats.org/officeDocument/2006/relationships/theme" Target="../theme/theme56.xml"/></Relationships>
</file>

<file path=ppt/slideMasters/_rels/slideMaster5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2.xml"/><Relationship Id="rId13" Type="http://schemas.openxmlformats.org/officeDocument/2006/relationships/slideLayout" Target="../slideLayouts/slideLayout567.xml"/><Relationship Id="rId3" Type="http://schemas.openxmlformats.org/officeDocument/2006/relationships/slideLayout" Target="../slideLayouts/slideLayout557.xml"/><Relationship Id="rId7" Type="http://schemas.openxmlformats.org/officeDocument/2006/relationships/slideLayout" Target="../slideLayouts/slideLayout561.xml"/><Relationship Id="rId12" Type="http://schemas.openxmlformats.org/officeDocument/2006/relationships/slideLayout" Target="../slideLayouts/slideLayout566.xml"/><Relationship Id="rId2" Type="http://schemas.openxmlformats.org/officeDocument/2006/relationships/slideLayout" Target="../slideLayouts/slideLayout556.xml"/><Relationship Id="rId1" Type="http://schemas.openxmlformats.org/officeDocument/2006/relationships/slideLayout" Target="../slideLayouts/slideLayout555.xml"/><Relationship Id="rId6" Type="http://schemas.openxmlformats.org/officeDocument/2006/relationships/slideLayout" Target="../slideLayouts/slideLayout560.xml"/><Relationship Id="rId11" Type="http://schemas.openxmlformats.org/officeDocument/2006/relationships/slideLayout" Target="../slideLayouts/slideLayout565.xml"/><Relationship Id="rId5" Type="http://schemas.openxmlformats.org/officeDocument/2006/relationships/slideLayout" Target="../slideLayouts/slideLayout559.xml"/><Relationship Id="rId10" Type="http://schemas.openxmlformats.org/officeDocument/2006/relationships/slideLayout" Target="../slideLayouts/slideLayout564.xml"/><Relationship Id="rId4" Type="http://schemas.openxmlformats.org/officeDocument/2006/relationships/slideLayout" Target="../slideLayouts/slideLayout558.xml"/><Relationship Id="rId9" Type="http://schemas.openxmlformats.org/officeDocument/2006/relationships/slideLayout" Target="../slideLayouts/slideLayout563.xml"/><Relationship Id="rId14" Type="http://schemas.openxmlformats.org/officeDocument/2006/relationships/theme" Target="../theme/theme57.xml"/></Relationships>
</file>

<file path=ppt/slideMasters/_rels/slideMaster5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70.xml"/><Relationship Id="rId7" Type="http://schemas.openxmlformats.org/officeDocument/2006/relationships/slideLayout" Target="../slideLayouts/slideLayout574.xml"/><Relationship Id="rId12" Type="http://schemas.openxmlformats.org/officeDocument/2006/relationships/theme" Target="../theme/theme58.xml"/><Relationship Id="rId2" Type="http://schemas.openxmlformats.org/officeDocument/2006/relationships/slideLayout" Target="../slideLayouts/slideLayout569.xml"/><Relationship Id="rId1" Type="http://schemas.openxmlformats.org/officeDocument/2006/relationships/slideLayout" Target="../slideLayouts/slideLayout568.xml"/><Relationship Id="rId6" Type="http://schemas.openxmlformats.org/officeDocument/2006/relationships/slideLayout" Target="../slideLayouts/slideLayout573.xml"/><Relationship Id="rId11" Type="http://schemas.openxmlformats.org/officeDocument/2006/relationships/slideLayout" Target="../slideLayouts/slideLayout578.xml"/><Relationship Id="rId5" Type="http://schemas.openxmlformats.org/officeDocument/2006/relationships/slideLayout" Target="../slideLayouts/slideLayout572.xml"/><Relationship Id="rId10" Type="http://schemas.openxmlformats.org/officeDocument/2006/relationships/slideLayout" Target="../slideLayouts/slideLayout577.xml"/><Relationship Id="rId4" Type="http://schemas.openxmlformats.org/officeDocument/2006/relationships/slideLayout" Target="../slideLayouts/slideLayout571.xml"/><Relationship Id="rId9" Type="http://schemas.openxmlformats.org/officeDocument/2006/relationships/slideLayout" Target="../slideLayouts/slideLayout576.xml"/></Relationships>
</file>

<file path=ppt/slideMasters/_rels/slideMaster5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1.xml"/><Relationship Id="rId7" Type="http://schemas.openxmlformats.org/officeDocument/2006/relationships/slideLayout" Target="../slideLayouts/slideLayout585.xml"/><Relationship Id="rId12" Type="http://schemas.openxmlformats.org/officeDocument/2006/relationships/theme" Target="../theme/theme59.xml"/><Relationship Id="rId2" Type="http://schemas.openxmlformats.org/officeDocument/2006/relationships/slideLayout" Target="../slideLayouts/slideLayout580.xml"/><Relationship Id="rId1" Type="http://schemas.openxmlformats.org/officeDocument/2006/relationships/slideLayout" Target="../slideLayouts/slideLayout579.xml"/><Relationship Id="rId6" Type="http://schemas.openxmlformats.org/officeDocument/2006/relationships/slideLayout" Target="../slideLayouts/slideLayout584.xml"/><Relationship Id="rId11" Type="http://schemas.openxmlformats.org/officeDocument/2006/relationships/slideLayout" Target="../slideLayouts/slideLayout589.xml"/><Relationship Id="rId5" Type="http://schemas.openxmlformats.org/officeDocument/2006/relationships/slideLayout" Target="../slideLayouts/slideLayout583.xml"/><Relationship Id="rId10" Type="http://schemas.openxmlformats.org/officeDocument/2006/relationships/slideLayout" Target="../slideLayouts/slideLayout588.xml"/><Relationship Id="rId4" Type="http://schemas.openxmlformats.org/officeDocument/2006/relationships/slideLayout" Target="../slideLayouts/slideLayout582.xml"/><Relationship Id="rId9" Type="http://schemas.openxmlformats.org/officeDocument/2006/relationships/slideLayout" Target="../slideLayouts/slideLayout58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.jpeg"/><Relationship Id="rId4" Type="http://schemas.openxmlformats.org/officeDocument/2006/relationships/theme" Target="../theme/theme6.xml"/></Relationships>
</file>

<file path=ppt/slideMasters/_rels/slideMaster6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7.xml"/><Relationship Id="rId3" Type="http://schemas.openxmlformats.org/officeDocument/2006/relationships/slideLayout" Target="../slideLayouts/slideLayout592.xml"/><Relationship Id="rId7" Type="http://schemas.openxmlformats.org/officeDocument/2006/relationships/slideLayout" Target="../slideLayouts/slideLayout596.xml"/><Relationship Id="rId12" Type="http://schemas.openxmlformats.org/officeDocument/2006/relationships/theme" Target="../theme/theme60.xml"/><Relationship Id="rId2" Type="http://schemas.openxmlformats.org/officeDocument/2006/relationships/slideLayout" Target="../slideLayouts/slideLayout591.xml"/><Relationship Id="rId1" Type="http://schemas.openxmlformats.org/officeDocument/2006/relationships/slideLayout" Target="../slideLayouts/slideLayout590.xml"/><Relationship Id="rId6" Type="http://schemas.openxmlformats.org/officeDocument/2006/relationships/slideLayout" Target="../slideLayouts/slideLayout595.xml"/><Relationship Id="rId11" Type="http://schemas.openxmlformats.org/officeDocument/2006/relationships/slideLayout" Target="../slideLayouts/slideLayout600.xml"/><Relationship Id="rId5" Type="http://schemas.openxmlformats.org/officeDocument/2006/relationships/slideLayout" Target="../slideLayouts/slideLayout594.xml"/><Relationship Id="rId10" Type="http://schemas.openxmlformats.org/officeDocument/2006/relationships/slideLayout" Target="../slideLayouts/slideLayout599.xml"/><Relationship Id="rId4" Type="http://schemas.openxmlformats.org/officeDocument/2006/relationships/slideLayout" Target="../slideLayouts/slideLayout593.xml"/><Relationship Id="rId9" Type="http://schemas.openxmlformats.org/officeDocument/2006/relationships/slideLayout" Target="../slideLayouts/slideLayout598.xml"/></Relationships>
</file>

<file path=ppt/slideMasters/_rels/slideMaster6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8.xml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603.xml"/><Relationship Id="rId7" Type="http://schemas.openxmlformats.org/officeDocument/2006/relationships/slideLayout" Target="../slideLayouts/slideLayout607.xml"/><Relationship Id="rId12" Type="http://schemas.openxmlformats.org/officeDocument/2006/relationships/theme" Target="../theme/theme61.xml"/><Relationship Id="rId2" Type="http://schemas.openxmlformats.org/officeDocument/2006/relationships/slideLayout" Target="../slideLayouts/slideLayout602.xml"/><Relationship Id="rId1" Type="http://schemas.openxmlformats.org/officeDocument/2006/relationships/slideLayout" Target="../slideLayouts/slideLayout601.xml"/><Relationship Id="rId6" Type="http://schemas.openxmlformats.org/officeDocument/2006/relationships/slideLayout" Target="../slideLayouts/slideLayout606.xml"/><Relationship Id="rId11" Type="http://schemas.openxmlformats.org/officeDocument/2006/relationships/slideLayout" Target="../slideLayouts/slideLayout611.xml"/><Relationship Id="rId5" Type="http://schemas.openxmlformats.org/officeDocument/2006/relationships/slideLayout" Target="../slideLayouts/slideLayout605.xml"/><Relationship Id="rId10" Type="http://schemas.openxmlformats.org/officeDocument/2006/relationships/slideLayout" Target="../slideLayouts/slideLayout610.xml"/><Relationship Id="rId4" Type="http://schemas.openxmlformats.org/officeDocument/2006/relationships/slideLayout" Target="../slideLayouts/slideLayout604.xml"/><Relationship Id="rId9" Type="http://schemas.openxmlformats.org/officeDocument/2006/relationships/slideLayout" Target="../slideLayouts/slideLayout609.xml"/><Relationship Id="rId14" Type="http://schemas.openxmlformats.org/officeDocument/2006/relationships/image" Target="../media/image19.jpeg"/></Relationships>
</file>

<file path=ppt/slideMasters/_rels/slideMaster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4.xml"/><Relationship Id="rId7" Type="http://schemas.openxmlformats.org/officeDocument/2006/relationships/theme" Target="../theme/theme62.xml"/><Relationship Id="rId2" Type="http://schemas.openxmlformats.org/officeDocument/2006/relationships/slideLayout" Target="../slideLayouts/slideLayout613.xml"/><Relationship Id="rId1" Type="http://schemas.openxmlformats.org/officeDocument/2006/relationships/slideLayout" Target="../slideLayouts/slideLayout612.xml"/><Relationship Id="rId6" Type="http://schemas.openxmlformats.org/officeDocument/2006/relationships/slideLayout" Target="../slideLayouts/slideLayout617.xml"/><Relationship Id="rId5" Type="http://schemas.openxmlformats.org/officeDocument/2006/relationships/slideLayout" Target="../slideLayouts/slideLayout616.xml"/><Relationship Id="rId4" Type="http://schemas.openxmlformats.org/officeDocument/2006/relationships/slideLayout" Target="../slideLayouts/slideLayout61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dirty="0" smtClean="0"/>
              <a:t>Glion Colloquium /  June 2009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latin typeface="Helvetica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 eaLnBrk="1" hangingPunct="1">
              <a:defRPr/>
            </a:pP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 eaLnBrk="1" hangingPunct="1"/>
            <a:fld id="{0D15D530-431B-43FF-B47D-7F10C2F3A9D0}" type="slidenum">
              <a:rPr lang="en-US" smtClean="0">
                <a:ea typeface="ＭＳ Ｐゴシック" charset="-128"/>
                <a:cs typeface="+mn-cs"/>
              </a:rPr>
              <a:pPr eaLnBrk="1" hangingPunct="1"/>
              <a:t>‹#›</a:t>
            </a:fld>
            <a:endParaRPr lang="en-US" smtClean="0">
              <a:ea typeface="ＭＳ Ｐゴシック" charset="-128"/>
              <a:cs typeface="+mn-cs"/>
            </a:endParaRPr>
          </a:p>
        </p:txBody>
      </p:sp>
      <p:pic>
        <p:nvPicPr>
          <p:cNvPr id="19462" name="Picture 17" descr="CERNlogo-ble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000000"/>
              </a:solidFill>
              <a:latin typeface="Helvetic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/>
        </p:nvPicPr>
        <p:blipFill>
          <a:blip r:embed="rId14">
            <a:lum bright="100000" contrast="-100000"/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smtClean="0">
                <a:cs typeface="+mn-cs"/>
              </a:rPr>
              <a:t>Korea and CERN /  July 2009</a:t>
            </a:r>
            <a:endParaRPr lang="en-US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77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r>
              <a:rPr lang="en-US" smtClean="0">
                <a:ea typeface="ＭＳ Ｐゴシック" charset="-128"/>
                <a:cs typeface="+mn-cs"/>
              </a:rPr>
              <a:t>Tsinghua University Beijing, January 2010</a:t>
            </a:r>
            <a:endParaRPr lang="de-DE" smtClean="0">
              <a:ea typeface="ＭＳ Ｐゴシック" charset="-128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690DEEA9-6AC4-4911-8B0F-F9432C87EF4A}" type="slidenum">
              <a:rPr lang="en-US" smtClean="0">
                <a:ea typeface="ＭＳ Ｐゴシック" charset="-128"/>
                <a:cs typeface="+mn-cs"/>
              </a:rPr>
              <a:pPr/>
              <a:t>‹#›</a:t>
            </a:fld>
            <a:endParaRPr lang="en-US" smtClean="0">
              <a:ea typeface="ＭＳ Ｐゴシック" charset="-128"/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mtClean="0">
              <a:solidFill>
                <a:srgbClr val="000000"/>
              </a:solidFill>
              <a:latin typeface="Helvetica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18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eaLnBrk="1" hangingPunct="1"/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Joachim Mnich  </a:t>
            </a:r>
            <a:r>
              <a:rPr lang="en-GB" sz="900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pPr eaLnBrk="1" hangingPunct="1"/>
              <a:t>‹#›</a:t>
            </a:fld>
            <a:endParaRPr lang="en-GB" sz="900" b="1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7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-banner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  <p:sldLayoutId id="2147484306" r:id="rId12"/>
    <p:sldLayoutId id="2147484307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fld id="{55FEAD35-9C89-43A1-BACA-A7FA4C8C8D37}" type="slidenum">
              <a:rPr lang="en-US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25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35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  <p:sldLayoutId id="2147484324" r:id="rId2"/>
    <p:sldLayoutId id="2147484325" r:id="rId3"/>
    <p:sldLayoutId id="2147484326" r:id="rId4"/>
    <p:sldLayoutId id="2147484327" r:id="rId5"/>
    <p:sldLayoutId id="2147484328" r:id="rId6"/>
    <p:sldLayoutId id="2147484329" r:id="rId7"/>
    <p:sldLayoutId id="2147484330" r:id="rId8"/>
    <p:sldLayoutId id="2147484331" r:id="rId9"/>
    <p:sldLayoutId id="2147484332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41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3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Tsinghua University Beijing, January 2010</a:t>
            </a:r>
            <a:endParaRPr lang="de-DE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fld id="{C371D010-38B6-4ACB-B1E3-966632915A3C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53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2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 eaLnBrk="1" hangingPunct="1">
              <a:defRPr/>
            </a:pPr>
            <a:endParaRPr kumimoji="1" lang="en-US" dirty="0">
              <a:solidFill>
                <a:srgbClr val="000000"/>
              </a:solidFill>
              <a:latin typeface="Helvetica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54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05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11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174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23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73025"/>
            <a:ext cx="628650" cy="692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048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24" r:id="rId7"/>
    <p:sldLayoutId id="2147484425" r:id="rId8"/>
    <p:sldLayoutId id="2147484426" r:id="rId9"/>
    <p:sldLayoutId id="2147484427" r:id="rId10"/>
    <p:sldLayoutId id="2147484428" r:id="rId11"/>
    <p:sldLayoutId id="2147484429" r:id="rId12"/>
    <p:sldLayoutId id="214748443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369253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6428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  <p:sldLayoutId id="2147484443" r:id="rId12"/>
    <p:sldLayoutId id="214748444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91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22" tIns="0" rIns="41122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2096248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458" r:id="rId1"/>
    <p:sldLayoutId id="2147484459" r:id="rId2"/>
    <p:sldLayoutId id="2147484460" r:id="rId3"/>
    <p:sldLayoutId id="2147484461" r:id="rId4"/>
    <p:sldLayoutId id="2147484462" r:id="rId5"/>
    <p:sldLayoutId id="2147484463" r:id="rId6"/>
    <p:sldLayoutId id="2147484464" r:id="rId7"/>
    <p:sldLayoutId id="2147484465" r:id="rId8"/>
    <p:sldLayoutId id="2147484466" r:id="rId9"/>
    <p:sldLayoutId id="2147484467" r:id="rId10"/>
    <p:sldLayoutId id="2147484468" r:id="rId11"/>
  </p:sldLayoutIdLst>
  <p:transition/>
  <p:txStyles>
    <p:titleStyle>
      <a:lvl1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275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334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391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0450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41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33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26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18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7526" indent="-420556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4584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1641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8700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5758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3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00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207" indent="-34120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133" indent="-28407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057" indent="-22694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115" indent="-22694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174" indent="-22694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anner-bl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38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US"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US"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fld id="{89338EF8-F913-4FC8-B3FB-DA45D7203FED}" type="slidenum">
              <a:rPr lang="en-US">
                <a:cs typeface="Arial"/>
              </a:rPr>
              <a:pPr eaLnBrk="1" hangingPunct="1">
                <a:defRPr/>
              </a:pPr>
              <a:t>‹#›</a:t>
            </a:fld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208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0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1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17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23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anner-bl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6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US"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endParaRPr lang="en-US"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 eaLnBrk="1" hangingPunct="1">
              <a:defRPr/>
            </a:pPr>
            <a:fld id="{89338EF8-F913-4FC8-B3FB-DA45D7203FED}" type="slidenum">
              <a:rPr lang="en-US">
                <a:cs typeface="Arial"/>
              </a:rPr>
              <a:pPr eaLnBrk="1" hangingPunct="1">
                <a:defRPr/>
              </a:pPr>
              <a:t>‹#›</a:t>
            </a:fld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062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2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0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1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17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23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676F60E9-2126-4ED0-BF95-BAAF6F6DA6E8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26/10/2012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AC71F08D-FD09-499D-888D-9B4CD0A4A25F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420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4" r:id="rId1"/>
    <p:sldLayoutId id="2147484555" r:id="rId2"/>
    <p:sldLayoutId id="2147484556" r:id="rId3"/>
    <p:sldLayoutId id="2147484557" r:id="rId4"/>
    <p:sldLayoutId id="2147484558" r:id="rId5"/>
    <p:sldLayoutId id="2147484559" r:id="rId6"/>
    <p:sldLayoutId id="2147484560" r:id="rId7"/>
    <p:sldLayoutId id="2147484561" r:id="rId8"/>
    <p:sldLayoutId id="2147484562" r:id="rId9"/>
    <p:sldLayoutId id="2147484563" r:id="rId10"/>
    <p:sldLayoutId id="21474845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1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251522" y="6519913"/>
            <a:ext cx="2170726" cy="276971"/>
          </a:xfrm>
          <a:prstGeom prst="rect">
            <a:avLst/>
          </a:prstGeom>
          <a:noFill/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err="1" smtClean="0">
                <a:solidFill>
                  <a:prstClr val="black"/>
                </a:solidFill>
              </a:rPr>
              <a:t>F.Gianotti</a:t>
            </a:r>
            <a:r>
              <a:rPr lang="en-US" sz="1200" dirty="0" smtClean="0">
                <a:solidFill>
                  <a:prstClr val="black"/>
                </a:solidFill>
              </a:rPr>
              <a:t>, RRB, 17/10/2011</a:t>
            </a:r>
          </a:p>
        </p:txBody>
      </p:sp>
    </p:spTree>
    <p:extLst>
      <p:ext uri="{BB962C8B-B14F-4D97-AF65-F5344CB8AC3E}">
        <p14:creationId xmlns:p14="http://schemas.microsoft.com/office/powerpoint/2010/main" val="252804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059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116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174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23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3818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0876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7934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4991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61978" y="6324600"/>
            <a:ext cx="7878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>
              <a:defRPr/>
            </a:pPr>
            <a:endParaRPr lang="en-US" sz="2000" dirty="0">
              <a:solidFill>
                <a:srgbClr val="000000"/>
              </a:solidFill>
              <a:latin typeface="Helvetica" pitchFamily="-107" charset="0"/>
              <a:ea typeface="ＭＳ Ｐゴシック" charset="-128"/>
              <a:cs typeface="+mn-cs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492125" y="6400803"/>
            <a:ext cx="8364538" cy="27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rgbClr val="000000"/>
                </a:solidFill>
                <a:latin typeface="Helvetica" charset="0"/>
                <a:ea typeface="ＭＳ Ｐゴシック" charset="-128"/>
                <a:cs typeface="+mn-cs"/>
              </a:rPr>
              <a:t>G. </a:t>
            </a:r>
            <a:r>
              <a:rPr lang="en-GB" sz="1200" i="1" dirty="0" err="1">
                <a:solidFill>
                  <a:srgbClr val="000000"/>
                </a:solidFill>
                <a:latin typeface="Helvetica" charset="0"/>
                <a:ea typeface="ＭＳ Ｐゴシック" charset="-128"/>
                <a:cs typeface="+mn-cs"/>
              </a:rPr>
              <a:t>Tonelli</a:t>
            </a:r>
            <a:r>
              <a:rPr lang="en-GB" sz="1200" i="1" dirty="0">
                <a:solidFill>
                  <a:srgbClr val="000000"/>
                </a:solidFill>
                <a:latin typeface="Helvetica" charset="0"/>
                <a:ea typeface="ＭＳ Ｐゴシック" charset="-128"/>
                <a:cs typeface="+mn-cs"/>
              </a:rPr>
              <a:t>, CERN/INFN/UNIPI                                                                                                                     </a:t>
            </a:r>
          </a:p>
        </p:txBody>
      </p:sp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" y="119065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2031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5pPr>
      <a:lvl6pPr marL="457059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6pPr>
      <a:lvl7pPr marL="91411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7pPr>
      <a:lvl8pPr marL="1371174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8pPr>
      <a:lvl9pPr marL="1828231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5pPr>
      <a:lvl6pPr marL="2513818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0876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7934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4991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38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08941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ea typeface="+mn-ea"/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E0F6B396-538B-4F1D-94AC-93C6EEC4E534}" type="slidenum">
              <a:rPr lang="de-DE">
                <a:ea typeface="+mn-ea"/>
                <a:cs typeface="+mn-cs"/>
              </a:rPr>
              <a:pPr>
                <a:defRPr/>
              </a:pPr>
              <a:t>‹#›</a:t>
            </a:fld>
            <a:endParaRPr lang="de-DE"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746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  <p:sldLayoutId id="2147484615" r:id="rId7"/>
    <p:sldLayoutId id="2147484616" r:id="rId8"/>
    <p:sldLayoutId id="2147484617" r:id="rId9"/>
    <p:sldLayoutId id="2147484618" r:id="rId10"/>
    <p:sldLayoutId id="2147484619" r:id="rId11"/>
    <p:sldLayoutId id="214748462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r>
              <a:rPr lang="nl-NL">
                <a:ea typeface="+mn-ea"/>
                <a:cs typeface="+mn-cs"/>
              </a:rPr>
              <a:t>15-12-2008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58207CE4-EF68-4942-940C-8E367467185F}" type="slidenum">
              <a:rPr lang="nl-NL"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nl-NL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004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2" r:id="rId1"/>
    <p:sldLayoutId id="2147484623" r:id="rId2"/>
    <p:sldLayoutId id="2147484624" r:id="rId3"/>
    <p:sldLayoutId id="2147484625" r:id="rId4"/>
    <p:sldLayoutId id="2147484626" r:id="rId5"/>
    <p:sldLayoutId id="2147484627" r:id="rId6"/>
    <p:sldLayoutId id="2147484628" r:id="rId7"/>
    <p:sldLayoutId id="2147484629" r:id="rId8"/>
    <p:sldLayoutId id="2147484630" r:id="rId9"/>
    <p:sldLayoutId id="2147484631" r:id="rId10"/>
    <p:sldLayoutId id="214748463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8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6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1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FFFF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63837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  <p:sldLayoutId id="214748464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-1437" y="11525"/>
            <a:ext cx="9095041" cy="11838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7360" y="1288939"/>
            <a:ext cx="8640000" cy="530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253440" y="6571410"/>
            <a:ext cx="6963840" cy="230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4597" hangingPunct="0">
              <a:lnSpc>
                <a:spcPct val="93000"/>
              </a:lnSpc>
              <a:buClrTx/>
              <a:buSzPct val="100000"/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pPr eaLnBrk="1"/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879680" y="6571410"/>
            <a:ext cx="984960" cy="230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4597" hangingPunct="0">
              <a:lnSpc>
                <a:spcPct val="93000"/>
              </a:lnSpc>
              <a:buClrTx/>
              <a:buSzPct val="100000"/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pPr eaLnBrk="1"/>
            <a:fld id="{2D67D2D3-BECE-497D-839C-719F725D20E7}" type="slidenum">
              <a:rPr lang="en-US" sz="1800" smtClean="0">
                <a:latin typeface="Arial" pitchFamily="34" charset="0"/>
              </a:rPr>
              <a:pPr eaLnBrk="1"/>
              <a:t>‹#›</a:t>
            </a:fld>
            <a:endParaRPr lang="en-US" sz="180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4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  <p:sldLayoutId id="2147484658" r:id="rId12"/>
    <p:sldLayoutId id="2147484659" r:id="rId13"/>
  </p:sldLayoutIdLst>
  <p:txStyles>
    <p:titleStyle>
      <a:lvl1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2pPr>
      <a:lvl3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3pPr>
      <a:lvl4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4pPr>
      <a:lvl5pPr algn="ctr" defTabSz="41459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5pPr>
      <a:lvl6pPr marL="228028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6pPr>
      <a:lvl7pPr marL="2694882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7pPr>
      <a:lvl8pPr marL="3109480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8pPr>
      <a:lvl9pPr marL="352407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i="1">
          <a:solidFill>
            <a:srgbClr val="000000"/>
          </a:solidFill>
          <a:latin typeface="Arial" charset="0"/>
          <a:ea typeface="WenQuanYi Zen Hei" charset="0"/>
          <a:cs typeface="WenQuanYi Zen Hei" charset="0"/>
        </a:defRPr>
      </a:lvl9pPr>
    </p:titleStyle>
    <p:bodyStyle>
      <a:lvl1pPr marL="310948" indent="-310948" algn="l" defTabSz="414597" rtl="0" eaLnBrk="0" fontAlgn="base" hangingPunct="0"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280099"/>
          </a:solidFill>
          <a:latin typeface="+mn-lt"/>
          <a:ea typeface="+mn-ea"/>
          <a:cs typeface="+mn-cs"/>
        </a:defRPr>
      </a:lvl1pPr>
      <a:lvl2pPr marL="673720" indent="-259124" algn="l" defTabSz="414597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2323DC"/>
          </a:solidFill>
          <a:latin typeface="+mn-lt"/>
          <a:ea typeface="+mn-ea"/>
          <a:cs typeface="+mn-cs"/>
        </a:defRPr>
      </a:lvl2pPr>
      <a:lvl3pPr marL="1036491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090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5687" indent="-207299" algn="l" defTabSz="414597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28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4882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480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07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8611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2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/>
              <a:endParaRPr kumimoji="1" lang="ja-JP" altLang="en-US" sz="280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endParaRPr>
            </a:p>
          </p:txBody>
        </p:sp>
      </p:grpSp>
      <p:sp>
        <p:nvSpPr>
          <p:cNvPr id="6861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eaLnBrk="1" hangingPunct="1"/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eaLnBrk="1" hangingPunct="1"/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eaLnBrk="1" hangingPunct="1"/>
            <a:fld id="{39C2159E-B3C3-4F19-84A4-2EFFA63444F4}" type="slidenum">
              <a:rPr lang="ja-JP" altLang="en-US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pPr eaLnBrk="1" hangingPunct="1"/>
              <a:t>‹#›</a:t>
            </a:fld>
            <a:endParaRPr lang="en-US" altLang="ja-JP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07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  <p:sldLayoutId id="2147484695" r:id="rId4"/>
    <p:sldLayoutId id="2147484696" r:id="rId5"/>
    <p:sldLayoutId id="2147484697" r:id="rId6"/>
    <p:sldLayoutId id="2147484698" r:id="rId7"/>
    <p:sldLayoutId id="2147484699" r:id="rId8"/>
    <p:sldLayoutId id="2147484700" r:id="rId9"/>
    <p:sldLayoutId id="2147484701" r:id="rId10"/>
    <p:sldLayoutId id="2147484702" r:id="rId11"/>
    <p:sldLayoutId id="2147484703" r:id="rId12"/>
    <p:sldLayoutId id="2147484704" r:id="rId13"/>
    <p:sldLayoutId id="2147484705" r:id="rId14"/>
    <p:sldLayoutId id="2147484706" r:id="rId15"/>
    <p:sldLayoutId id="2147484707" r:id="rId1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48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4899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endParaRPr lang="de-DE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89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225F3728-98FE-46BC-9AEF-6159A516D12C}" type="slidenum">
              <a:rPr lang="de-DE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pPr/>
              <a:t>‹#›</a:t>
            </a:fld>
            <a:endParaRPr lang="de-DE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31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0" r:id="rId2"/>
    <p:sldLayoutId id="2147484711" r:id="rId3"/>
    <p:sldLayoutId id="2147484712" r:id="rId4"/>
    <p:sldLayoutId id="2147484713" r:id="rId5"/>
    <p:sldLayoutId id="2147484714" r:id="rId6"/>
    <p:sldLayoutId id="2147484715" r:id="rId7"/>
    <p:sldLayoutId id="2147484716" r:id="rId8"/>
    <p:sldLayoutId id="2147484717" r:id="rId9"/>
    <p:sldLayoutId id="2147484718" r:id="rId10"/>
    <p:sldLayoutId id="2147484719" r:id="rId11"/>
    <p:sldLayoutId id="214748472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r>
              <a:rPr lang="en-US" smtClean="0"/>
              <a:t>L'AIN et le CERN - 9 nov.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eaLnBrk="1" hangingPunct="1">
              <a:defRPr/>
            </a:pPr>
            <a:fld id="{BCD80EBE-9844-8249-A766-B820430A377D}" type="slidenum">
              <a:rPr lang="en-US"/>
              <a:pPr eaLnBrk="1" hangingPunct="1"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3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2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GB">
                <a:cs typeface="+mn-cs"/>
              </a:rPr>
              <a:t>C. Vallee SPC-274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GB">
                <a:cs typeface="+mn-cs"/>
              </a:rPr>
              <a:t>Non-LHC Particle Physics at 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eaLnBrk="1" hangingPunct="1">
              <a:defRPr/>
            </a:pPr>
            <a:fld id="{1A0CFF25-D2F8-40B5-AEED-E18AC3F1695C}" type="slidenum">
              <a:rPr lang="en-GB"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17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4" r:id="rId1"/>
    <p:sldLayoutId id="2147484735" r:id="rId2"/>
    <p:sldLayoutId id="2147484736" r:id="rId3"/>
    <p:sldLayoutId id="2147484737" r:id="rId4"/>
    <p:sldLayoutId id="2147484738" r:id="rId5"/>
    <p:sldLayoutId id="2147484739" r:id="rId6"/>
    <p:sldLayoutId id="2147484740" r:id="rId7"/>
    <p:sldLayoutId id="2147484741" r:id="rId8"/>
    <p:sldLayoutId id="2147484742" r:id="rId9"/>
    <p:sldLayoutId id="2147484743" r:id="rId10"/>
    <p:sldLayoutId id="214748474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072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48" r:id="rId2"/>
    <p:sldLayoutId id="2147484749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eaLnBrk="1" hangingPunct="1"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84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2" r:id="rId2"/>
    <p:sldLayoutId id="2147484753" r:id="rId3"/>
    <p:sldLayoutId id="2147484754" r:id="rId4"/>
    <p:sldLayoutId id="2147484755" r:id="rId5"/>
    <p:sldLayoutId id="2147484756" r:id="rId6"/>
    <p:sldLayoutId id="2147484757" r:id="rId7"/>
    <p:sldLayoutId id="2147484758" r:id="rId8"/>
    <p:sldLayoutId id="2147484759" r:id="rId9"/>
    <p:sldLayoutId id="2147484760" r:id="rId10"/>
    <p:sldLayoutId id="2147484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35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675" y="65071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E1DE86C9-5BD6-44F2-85F8-E11290D33016}" type="datetime1">
              <a:rPr lang="en-GB">
                <a:cs typeface="+mn-cs"/>
              </a:rPr>
              <a:pPr eaLnBrk="1" hangingPunct="1">
                <a:defRPr/>
              </a:pPr>
              <a:t>26/10/2012</a:t>
            </a:fld>
            <a:endParaRPr lang="en-GB">
              <a:cs typeface="+mn-cs"/>
            </a:endParaRPr>
          </a:p>
        </p:txBody>
      </p:sp>
      <p:sp>
        <p:nvSpPr>
          <p:cNvPr id="135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0750" y="65087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cs typeface="+mn-cs"/>
            </a:endParaRPr>
          </a:p>
        </p:txBody>
      </p:sp>
      <p:sp>
        <p:nvSpPr>
          <p:cNvPr id="135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9463" y="6515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888A6A19-C885-4E9E-952A-E85B495DC1EA}" type="slidenum">
              <a:rPr lang="en-GB"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37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3" r:id="rId1"/>
    <p:sldLayoutId id="2147484764" r:id="rId2"/>
    <p:sldLayoutId id="2147484765" r:id="rId3"/>
    <p:sldLayoutId id="2147484766" r:id="rId4"/>
    <p:sldLayoutId id="2147484767" r:id="rId5"/>
    <p:sldLayoutId id="2147484768" r:id="rId6"/>
    <p:sldLayoutId id="2147484769" r:id="rId7"/>
    <p:sldLayoutId id="2147484770" r:id="rId8"/>
    <p:sldLayoutId id="2147484771" r:id="rId9"/>
    <p:sldLayoutId id="2147484772" r:id="rId10"/>
    <p:sldLayoutId id="21474847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 b="1">
          <a:solidFill>
            <a:srgbClr val="FF0000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FF0000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cs typeface="+mn-cs"/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cs typeface="+mn-cs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945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775" r:id="rId1"/>
    <p:sldLayoutId id="2147484776" r:id="rId2"/>
    <p:sldLayoutId id="2147484777" r:id="rId3"/>
    <p:sldLayoutId id="2147484778" r:id="rId4"/>
    <p:sldLayoutId id="2147484779" r:id="rId5"/>
    <p:sldLayoutId id="2147484780" r:id="rId6"/>
    <p:sldLayoutId id="2147484781" r:id="rId7"/>
    <p:sldLayoutId id="2147484782" r:id="rId8"/>
    <p:sldLayoutId id="2147484783" r:id="rId9"/>
    <p:sldLayoutId id="2147484784" r:id="rId10"/>
    <p:sldLayoutId id="2147484785" r:id="rId11"/>
    <p:sldLayoutId id="21474847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0" tIns="45706" rIns="91410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7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DFA2B81A-E921-2447-A6D8-85D3E3FBBD7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hangingPunct="1"/>
              <a:t>10/26/2012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7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7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hangingPunct="1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326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8" r:id="rId1"/>
    <p:sldLayoutId id="2147484789" r:id="rId2"/>
    <p:sldLayoutId id="2147484790" r:id="rId3"/>
    <p:sldLayoutId id="2147484791" r:id="rId4"/>
    <p:sldLayoutId id="2147484792" r:id="rId5"/>
    <p:sldLayoutId id="2147484793" r:id="rId6"/>
    <p:sldLayoutId id="2147484794" r:id="rId7"/>
    <p:sldLayoutId id="2147484795" r:id="rId8"/>
    <p:sldLayoutId id="2147484796" r:id="rId9"/>
    <p:sldLayoutId id="2147484797" r:id="rId10"/>
    <p:sldLayoutId id="2147484798" r:id="rId11"/>
  </p:sldLayoutIdLst>
  <p:hf hdr="0" ftr="0" dt="0"/>
  <p:txStyles>
    <p:titleStyle>
      <a:lvl1pPr algn="ctr" defTabSz="4570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3" indent="-342793" algn="l" defTabSz="4570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defTabSz="45705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defTabSz="45705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2" indent="-228529" algn="l" defTabSz="45705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0" indent="-228529" algn="l" defTabSz="45705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8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6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1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485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0" r:id="rId1"/>
    <p:sldLayoutId id="2147484801" r:id="rId2"/>
    <p:sldLayoutId id="2147484802" r:id="rId3"/>
    <p:sldLayoutId id="2147484803" r:id="rId4"/>
    <p:sldLayoutId id="2147484804" r:id="rId5"/>
    <p:sldLayoutId id="2147484805" r:id="rId6"/>
    <p:sldLayoutId id="2147484806" r:id="rId7"/>
    <p:sldLayoutId id="2147484807" r:id="rId8"/>
    <p:sldLayoutId id="2147484808" r:id="rId9"/>
    <p:sldLayoutId id="2147484809" r:id="rId10"/>
    <p:sldLayoutId id="2147484810" r:id="rId11"/>
    <p:sldLayoutId id="2147484811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E0F6B396-538B-4F1D-94AC-93C6EEC4E534}" type="slidenum">
              <a:rPr lang="de-DE">
                <a:cs typeface="+mn-cs"/>
              </a:rPr>
              <a:pPr>
                <a:defRPr/>
              </a:pPr>
              <a:t>‹#›</a:t>
            </a:fld>
            <a:endParaRPr lang="de-DE"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49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3" r:id="rId1"/>
    <p:sldLayoutId id="2147484814" r:id="rId2"/>
    <p:sldLayoutId id="2147484815" r:id="rId3"/>
    <p:sldLayoutId id="2147484816" r:id="rId4"/>
    <p:sldLayoutId id="2147484817" r:id="rId5"/>
    <p:sldLayoutId id="2147484818" r:id="rId6"/>
    <p:sldLayoutId id="2147484819" r:id="rId7"/>
    <p:sldLayoutId id="2147484820" r:id="rId8"/>
    <p:sldLayoutId id="2147484821" r:id="rId9"/>
    <p:sldLayoutId id="2147484822" r:id="rId10"/>
    <p:sldLayoutId id="2147484823" r:id="rId11"/>
    <p:sldLayoutId id="21474848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cs typeface="+mn-cs"/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FFFFFF"/>
              </a:solidFill>
              <a:cs typeface="+mn-cs"/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456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826" r:id="rId1"/>
    <p:sldLayoutId id="2147484827" r:id="rId2"/>
    <p:sldLayoutId id="2147484828" r:id="rId3"/>
    <p:sldLayoutId id="2147484829" r:id="rId4"/>
    <p:sldLayoutId id="2147484830" r:id="rId5"/>
    <p:sldLayoutId id="2147484831" r:id="rId6"/>
    <p:sldLayoutId id="2147484832" r:id="rId7"/>
    <p:sldLayoutId id="2147484833" r:id="rId8"/>
    <p:sldLayoutId id="2147484834" r:id="rId9"/>
    <p:sldLayoutId id="2147484835" r:id="rId10"/>
    <p:sldLayoutId id="2147484836" r:id="rId11"/>
    <p:sldLayoutId id="21474848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82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9" r:id="rId1"/>
    <p:sldLayoutId id="2147484840" r:id="rId2"/>
    <p:sldLayoutId id="2147484841" r:id="rId3"/>
    <p:sldLayoutId id="2147484842" r:id="rId4"/>
    <p:sldLayoutId id="2147484843" r:id="rId5"/>
    <p:sldLayoutId id="2147484844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2863"/>
            <a:ext cx="8229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75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A90B0FD9-C9BD-4179-93B0-FE451F2FB1C1}" type="datetime1">
              <a:rPr lang="en-US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10/26/2012</a:t>
            </a:fld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75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0" y="6553200"/>
            <a:ext cx="62484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1175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8C2C2A82-98D7-4A20-B8FB-B0EE5549D8C5}" type="slidenum">
              <a:rPr lang="en-US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11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  <p:sldLayoutId id="2147484847" r:id="rId2"/>
    <p:sldLayoutId id="2147484848" r:id="rId3"/>
    <p:sldLayoutId id="2147484849" r:id="rId4"/>
    <p:sldLayoutId id="2147484850" r:id="rId5"/>
    <p:sldLayoutId id="2147484851" r:id="rId6"/>
    <p:sldLayoutId id="2147484852" r:id="rId7"/>
    <p:sldLayoutId id="2147484853" r:id="rId8"/>
    <p:sldLayoutId id="2147484854" r:id="rId9"/>
    <p:sldLayoutId id="2147484855" r:id="rId10"/>
    <p:sldLayoutId id="21474848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676F60E9-2126-4ED0-BF95-BAAF6F6DA6E8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26/10/2012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AC71F08D-FD09-499D-888D-9B4CD0A4A25F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086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8" r:id="rId1"/>
    <p:sldLayoutId id="2147484859" r:id="rId2"/>
    <p:sldLayoutId id="2147484860" r:id="rId3"/>
    <p:sldLayoutId id="2147484861" r:id="rId4"/>
    <p:sldLayoutId id="2147484862" r:id="rId5"/>
    <p:sldLayoutId id="2147484863" r:id="rId6"/>
    <p:sldLayoutId id="2147484864" r:id="rId7"/>
    <p:sldLayoutId id="2147484865" r:id="rId8"/>
    <p:sldLayoutId id="2147484866" r:id="rId9"/>
    <p:sldLayoutId id="2147484867" r:id="rId10"/>
    <p:sldLayoutId id="21474848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73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  <p:sldLayoutId id="214748488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1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73026"/>
            <a:ext cx="628650" cy="692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450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884" r:id="rId2"/>
    <p:sldLayoutId id="2147484885" r:id="rId3"/>
    <p:sldLayoutId id="2147484886" r:id="rId4"/>
    <p:sldLayoutId id="2147484887" r:id="rId5"/>
    <p:sldLayoutId id="2147484888" r:id="rId6"/>
    <p:sldLayoutId id="2147484889" r:id="rId7"/>
    <p:sldLayoutId id="2147484890" r:id="rId8"/>
    <p:sldLayoutId id="2147484891" r:id="rId9"/>
    <p:sldLayoutId id="2147484892" r:id="rId10"/>
    <p:sldLayoutId id="2147484893" r:id="rId11"/>
    <p:sldLayoutId id="2147484894" r:id="rId12"/>
    <p:sldLayoutId id="214748489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157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314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47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627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867" indent="-34286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880" indent="-28572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2893" indent="-22857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049" indent="-22857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206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363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520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8677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5834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5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474548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 Higgs searches, F. Gianotti, HEPAP meeting, 27/8/2012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5765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  <p:sldLayoutId id="2147484908" r:id="rId12"/>
    <p:sldLayoutId id="214748490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06880" y="6536389"/>
            <a:ext cx="3701654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9219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1" r:id="rId1"/>
    <p:sldLayoutId id="2147484912" r:id="rId2"/>
    <p:sldLayoutId id="2147484913" r:id="rId3"/>
    <p:sldLayoutId id="2147484914" r:id="rId4"/>
    <p:sldLayoutId id="2147484915" r:id="rId5"/>
    <p:sldLayoutId id="2147484916" r:id="rId6"/>
    <p:sldLayoutId id="2147484917" r:id="rId7"/>
    <p:sldLayoutId id="2147484918" r:id="rId8"/>
    <p:sldLayoutId id="2147484919" r:id="rId9"/>
    <p:sldLayoutId id="2147484920" r:id="rId10"/>
    <p:sldLayoutId id="2147484921" r:id="rId11"/>
    <p:sldLayoutId id="2147484922" r:id="rId12"/>
    <p:sldLayoutId id="21474849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06880" y="6536389"/>
            <a:ext cx="3555782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 Highlights, F. Gianotti, SPC, 17/9/2012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9391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5" r:id="rId1"/>
    <p:sldLayoutId id="2147484926" r:id="rId2"/>
    <p:sldLayoutId id="2147484927" r:id="rId3"/>
    <p:sldLayoutId id="2147484928" r:id="rId4"/>
    <p:sldLayoutId id="2147484929" r:id="rId5"/>
    <p:sldLayoutId id="2147484930" r:id="rId6"/>
    <p:sldLayoutId id="2147484931" r:id="rId7"/>
    <p:sldLayoutId id="2147484932" r:id="rId8"/>
    <p:sldLayoutId id="2147484933" r:id="rId9"/>
    <p:sldLayoutId id="2147484934" r:id="rId10"/>
    <p:sldLayoutId id="2147484935" r:id="rId11"/>
    <p:sldLayoutId id="2147484936" r:id="rId12"/>
    <p:sldLayoutId id="214748493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fld id="{6C48DD96-721A-47B5-A0FB-97F653927308}" type="slidenum">
              <a:rPr lang="en-US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pPr eaLnBrk="1" hangingPunct="1"/>
              <a:t>‹#›</a:t>
            </a:fld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15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9" r:id="rId1"/>
    <p:sldLayoutId id="2147484940" r:id="rId2"/>
    <p:sldLayoutId id="2147484941" r:id="rId3"/>
    <p:sldLayoutId id="2147484942" r:id="rId4"/>
    <p:sldLayoutId id="2147484943" r:id="rId5"/>
    <p:sldLayoutId id="2147484944" r:id="rId6"/>
    <p:sldLayoutId id="2147484945" r:id="rId7"/>
    <p:sldLayoutId id="2147484946" r:id="rId8"/>
    <p:sldLayoutId id="2147484947" r:id="rId9"/>
    <p:sldLayoutId id="2147484948" r:id="rId10"/>
    <p:sldLayoutId id="214748494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eaLnBrk="1" hangingPunct="1"/>
            <a:fld id="{6C48DD96-721A-47B5-A0FB-97F653927308}" type="slidenum">
              <a:rPr lang="en-US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pPr eaLnBrk="1" hangingPunct="1"/>
              <a:t>‹#›</a:t>
            </a:fld>
            <a:endParaRPr lang="en-US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371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1" r:id="rId1"/>
    <p:sldLayoutId id="2147484952" r:id="rId2"/>
    <p:sldLayoutId id="2147484953" r:id="rId3"/>
    <p:sldLayoutId id="2147484954" r:id="rId4"/>
    <p:sldLayoutId id="2147484955" r:id="rId5"/>
    <p:sldLayoutId id="2147484956" r:id="rId6"/>
    <p:sldLayoutId id="2147484957" r:id="rId7"/>
    <p:sldLayoutId id="2147484958" r:id="rId8"/>
    <p:sldLayoutId id="2147484959" r:id="rId9"/>
    <p:sldLayoutId id="2147484960" r:id="rId10"/>
    <p:sldLayoutId id="214748496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eaLnBrk="1" hangingPunct="1"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 eaLnBrk="1" hangingPunct="1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59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63" r:id="rId1"/>
    <p:sldLayoutId id="2147484964" r:id="rId2"/>
    <p:sldLayoutId id="2147484965" r:id="rId3"/>
    <p:sldLayoutId id="2147484966" r:id="rId4"/>
    <p:sldLayoutId id="2147484967" r:id="rId5"/>
    <p:sldLayoutId id="2147484968" r:id="rId6"/>
    <p:sldLayoutId id="2147484969" r:id="rId7"/>
    <p:sldLayoutId id="2147484970" r:id="rId8"/>
    <p:sldLayoutId id="2147484971" r:id="rId9"/>
    <p:sldLayoutId id="2147484972" r:id="rId10"/>
    <p:sldLayoutId id="214748497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8-July-12                                    ILCSC - Melbourne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pPr eaLnBrk="1" hangingPunct="1"/>
            <a:r>
              <a:rPr lang="en-US" smtClean="0">
                <a:latin typeface="Arial" pitchFamily="34" charset="0"/>
                <a:ea typeface="+mn-ea"/>
                <a:cs typeface="+mn-cs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eaLnBrk="1" hangingPunct="1"/>
            <a:fld id="{A9D51F89-A60B-4FD0-9BC3-69701A0E5DFC}" type="slidenum"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eaLnBrk="1" hangingPunct="1"/>
              <a:t>‹#›</a:t>
            </a:fld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>
              <a:spcBef>
                <a:spcPct val="50000"/>
              </a:spcBef>
            </a:pPr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>
              <a:spcBef>
                <a:spcPct val="50000"/>
              </a:spcBef>
            </a:pPr>
            <a:endParaRPr lang="en-US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19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5" r:id="rId1"/>
    <p:sldLayoutId id="2147484976" r:id="rId2"/>
    <p:sldLayoutId id="2147484977" r:id="rId3"/>
    <p:sldLayoutId id="2147484978" r:id="rId4"/>
    <p:sldLayoutId id="2147484979" r:id="rId5"/>
    <p:sldLayoutId id="2147484980" r:id="rId6"/>
    <p:sldLayoutId id="2147484981" r:id="rId7"/>
    <p:sldLayoutId id="2147484982" r:id="rId8"/>
    <p:sldLayoutId id="2147484983" r:id="rId9"/>
    <p:sldLayoutId id="2147484984" r:id="rId10"/>
    <p:sldLayoutId id="2147484985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29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7" r:id="rId1"/>
    <p:sldLayoutId id="2147484988" r:id="rId2"/>
    <p:sldLayoutId id="2147484989" r:id="rId3"/>
    <p:sldLayoutId id="2147484990" r:id="rId4"/>
    <p:sldLayoutId id="2147484991" r:id="rId5"/>
    <p:sldLayoutId id="2147484992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48DDC1F9-61D5-4CF8-997D-DDC80C78FD49}" type="datetime1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26/10/2012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1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hangingPunct="1">
              <a:defRPr/>
            </a:pPr>
            <a:fld id="{1E3DBF38-0D9C-4C3D-9F94-1067C63DFDE7}" type="slidenum">
              <a:rPr lang="en-GB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‹#›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hangingPunct="1"/>
            <a:endParaRPr lang="en-GB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22.png"/><Relationship Id="rId11" Type="http://schemas.openxmlformats.org/officeDocument/2006/relationships/image" Target="../media/image46.jpeg"/><Relationship Id="rId5" Type="http://schemas.openxmlformats.org/officeDocument/2006/relationships/image" Target="../media/image42.png"/><Relationship Id="rId10" Type="http://schemas.openxmlformats.org/officeDocument/2006/relationships/image" Target="../media/image45.png"/><Relationship Id="rId4" Type="http://schemas.openxmlformats.org/officeDocument/2006/relationships/image" Target="../media/image40.wmf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1.xml"/><Relationship Id="rId4" Type="http://schemas.openxmlformats.org/officeDocument/2006/relationships/image" Target="../media/image4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93.xml"/><Relationship Id="rId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3.xml"/><Relationship Id="rId5" Type="http://schemas.openxmlformats.org/officeDocument/2006/relationships/image" Target="../media/image56.gif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87.xml"/><Relationship Id="rId5" Type="http://schemas.openxmlformats.org/officeDocument/2006/relationships/image" Target="../media/image52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18" Type="http://schemas.openxmlformats.org/officeDocument/2006/relationships/image" Target="../media/image78.jpeg"/><Relationship Id="rId26" Type="http://schemas.openxmlformats.org/officeDocument/2006/relationships/image" Target="../media/image86.jpeg"/><Relationship Id="rId3" Type="http://schemas.openxmlformats.org/officeDocument/2006/relationships/image" Target="../media/image63.jpeg"/><Relationship Id="rId21" Type="http://schemas.openxmlformats.org/officeDocument/2006/relationships/image" Target="../media/image81.jpeg"/><Relationship Id="rId34" Type="http://schemas.openxmlformats.org/officeDocument/2006/relationships/image" Target="../media/image94.jpeg"/><Relationship Id="rId7" Type="http://schemas.openxmlformats.org/officeDocument/2006/relationships/image" Target="../media/image67.png"/><Relationship Id="rId12" Type="http://schemas.openxmlformats.org/officeDocument/2006/relationships/image" Target="../media/image72.jpeg"/><Relationship Id="rId17" Type="http://schemas.openxmlformats.org/officeDocument/2006/relationships/image" Target="../media/image77.jpeg"/><Relationship Id="rId25" Type="http://schemas.openxmlformats.org/officeDocument/2006/relationships/image" Target="../media/image85.jpeg"/><Relationship Id="rId33" Type="http://schemas.openxmlformats.org/officeDocument/2006/relationships/image" Target="../media/image93.jpe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76.jpeg"/><Relationship Id="rId20" Type="http://schemas.openxmlformats.org/officeDocument/2006/relationships/image" Target="../media/image80.jpeg"/><Relationship Id="rId29" Type="http://schemas.openxmlformats.org/officeDocument/2006/relationships/image" Target="../media/image89.jpeg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24" Type="http://schemas.openxmlformats.org/officeDocument/2006/relationships/image" Target="../media/image84.jpeg"/><Relationship Id="rId32" Type="http://schemas.openxmlformats.org/officeDocument/2006/relationships/image" Target="../media/image92.jpeg"/><Relationship Id="rId5" Type="http://schemas.openxmlformats.org/officeDocument/2006/relationships/image" Target="../media/image65.jpeg"/><Relationship Id="rId15" Type="http://schemas.openxmlformats.org/officeDocument/2006/relationships/image" Target="../media/image75.png"/><Relationship Id="rId23" Type="http://schemas.openxmlformats.org/officeDocument/2006/relationships/image" Target="../media/image83.jpeg"/><Relationship Id="rId28" Type="http://schemas.openxmlformats.org/officeDocument/2006/relationships/image" Target="../media/image88.jpeg"/><Relationship Id="rId36" Type="http://schemas.openxmlformats.org/officeDocument/2006/relationships/image" Target="../media/image96.jpeg"/><Relationship Id="rId10" Type="http://schemas.openxmlformats.org/officeDocument/2006/relationships/image" Target="../media/image70.jpeg"/><Relationship Id="rId19" Type="http://schemas.openxmlformats.org/officeDocument/2006/relationships/image" Target="../media/image79.jpeg"/><Relationship Id="rId31" Type="http://schemas.openxmlformats.org/officeDocument/2006/relationships/image" Target="../media/image91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Relationship Id="rId14" Type="http://schemas.openxmlformats.org/officeDocument/2006/relationships/image" Target="../media/image74.jpeg"/><Relationship Id="rId22" Type="http://schemas.openxmlformats.org/officeDocument/2006/relationships/image" Target="../media/image82.jpeg"/><Relationship Id="rId27" Type="http://schemas.openxmlformats.org/officeDocument/2006/relationships/image" Target="../media/image87.jpeg"/><Relationship Id="rId30" Type="http://schemas.openxmlformats.org/officeDocument/2006/relationships/image" Target="../media/image90.jpeg"/><Relationship Id="rId35" Type="http://schemas.openxmlformats.org/officeDocument/2006/relationships/image" Target="../media/image9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2.xml"/><Relationship Id="rId4" Type="http://schemas.openxmlformats.org/officeDocument/2006/relationships/image" Target="../media/image9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20.jpeg"/><Relationship Id="rId7" Type="http://schemas.openxmlformats.org/officeDocument/2006/relationships/image" Target="../media/image10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gif"/><Relationship Id="rId7" Type="http://schemas.openxmlformats.org/officeDocument/2006/relationships/image" Target="../media/image10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8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eg"/><Relationship Id="rId3" Type="http://schemas.openxmlformats.org/officeDocument/2006/relationships/image" Target="../media/image104.gif"/><Relationship Id="rId7" Type="http://schemas.openxmlformats.org/officeDocument/2006/relationships/image" Target="../media/image10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8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5.jpeg"/><Relationship Id="rId9" Type="http://schemas.openxmlformats.org/officeDocument/2006/relationships/image" Target="../media/image1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4.gif"/><Relationship Id="rId7" Type="http://schemas.openxmlformats.org/officeDocument/2006/relationships/image" Target="../media/image10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8.xml"/><Relationship Id="rId6" Type="http://schemas.openxmlformats.org/officeDocument/2006/relationships/image" Target="../media/image107.png"/><Relationship Id="rId5" Type="http://schemas.openxmlformats.org/officeDocument/2006/relationships/image" Target="../media/image112.png"/><Relationship Id="rId10" Type="http://schemas.openxmlformats.org/officeDocument/2006/relationships/image" Target="../media/image114.png"/><Relationship Id="rId4" Type="http://schemas.openxmlformats.org/officeDocument/2006/relationships/image" Target="../media/image105.jpeg"/><Relationship Id="rId9" Type="http://schemas.openxmlformats.org/officeDocument/2006/relationships/hyperlink" Target="http://aliceinfo.cern.ch/static/Pictures/pictures_High_Resolution/wwwFirstPbPb/ev4796_RPhi.pn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1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9.xml"/><Relationship Id="rId5" Type="http://schemas.openxmlformats.org/officeDocument/2006/relationships/image" Target="../media/image120.png"/><Relationship Id="rId4" Type="http://schemas.openxmlformats.org/officeDocument/2006/relationships/image" Target="../media/image104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9.xml"/><Relationship Id="rId6" Type="http://schemas.openxmlformats.org/officeDocument/2006/relationships/image" Target="../media/image104.gif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7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7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1.xml"/><Relationship Id="rId5" Type="http://schemas.openxmlformats.org/officeDocument/2006/relationships/image" Target="../media/image104.gif"/><Relationship Id="rId4" Type="http://schemas.openxmlformats.org/officeDocument/2006/relationships/image" Target="../media/image1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5.xml"/><Relationship Id="rId5" Type="http://schemas.openxmlformats.org/officeDocument/2006/relationships/image" Target="../media/image133.jpeg"/><Relationship Id="rId4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07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10" Type="http://schemas.openxmlformats.org/officeDocument/2006/relationships/image" Target="../media/image141.gif"/><Relationship Id="rId4" Type="http://schemas.openxmlformats.org/officeDocument/2006/relationships/image" Target="../media/image135.png"/><Relationship Id="rId9" Type="http://schemas.openxmlformats.org/officeDocument/2006/relationships/image" Target="../media/image140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2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435.xml"/><Relationship Id="rId4" Type="http://schemas.openxmlformats.org/officeDocument/2006/relationships/image" Target="../media/image14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53.xml"/><Relationship Id="rId5" Type="http://schemas.openxmlformats.org/officeDocument/2006/relationships/image" Target="../media/image133.jpeg"/><Relationship Id="rId4" Type="http://schemas.openxmlformats.org/officeDocument/2006/relationships/image" Target="../media/image2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445.xml"/><Relationship Id="rId4" Type="http://schemas.openxmlformats.org/officeDocument/2006/relationships/image" Target="../media/image14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5.xml"/><Relationship Id="rId5" Type="http://schemas.openxmlformats.org/officeDocument/2006/relationships/image" Target="../media/image133.jpeg"/><Relationship Id="rId4" Type="http://schemas.openxmlformats.org/officeDocument/2006/relationships/image" Target="../media/image2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8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9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04.xml"/><Relationship Id="rId6" Type="http://schemas.openxmlformats.org/officeDocument/2006/relationships/image" Target="../media/image155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5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0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13" Type="http://schemas.openxmlformats.org/officeDocument/2006/relationships/image" Target="../media/image169.png"/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12" Type="http://schemas.openxmlformats.org/officeDocument/2006/relationships/image" Target="../media/image16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8.xml"/><Relationship Id="rId6" Type="http://schemas.openxmlformats.org/officeDocument/2006/relationships/image" Target="../media/image162.png"/><Relationship Id="rId11" Type="http://schemas.openxmlformats.org/officeDocument/2006/relationships/image" Target="../media/image167.png"/><Relationship Id="rId5" Type="http://schemas.openxmlformats.org/officeDocument/2006/relationships/image" Target="../media/image161.png"/><Relationship Id="rId10" Type="http://schemas.openxmlformats.org/officeDocument/2006/relationships/image" Target="../media/image166.png"/><Relationship Id="rId4" Type="http://schemas.openxmlformats.org/officeDocument/2006/relationships/image" Target="../media/image160.png"/><Relationship Id="rId9" Type="http://schemas.openxmlformats.org/officeDocument/2006/relationships/image" Target="../media/image1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35.xml"/><Relationship Id="rId4" Type="http://schemas.openxmlformats.org/officeDocument/2006/relationships/image" Target="../media/image17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2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530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55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54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3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60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40.wmf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Relationship Id="rId5" Type="http://schemas.openxmlformats.org/officeDocument/2006/relationships/image" Target="NULL" TargetMode="Externa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Particle Physics at CERN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Science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A Forward Look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0" y="6383635"/>
            <a:ext cx="9144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1"/>
                </a:solidFill>
              </a:rPr>
              <a:t>R.-D. Heuer, CERN                                                            AEPSHEP, Fukuoka, Oct 2012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76200"/>
            <a:ext cx="7391400" cy="11430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Technologies and Innovation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	   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sym typeface="Wingdings"/>
              </a:rPr>
              <a:t>Example: Medical applications</a:t>
            </a:r>
            <a:endParaRPr lang="en-US" sz="2800" dirty="0" smtClean="0">
              <a:solidFill>
                <a:schemeClr val="bg2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Box 26"/>
          <p:cNvSpPr txBox="1"/>
          <p:nvPr/>
        </p:nvSpPr>
        <p:spPr>
          <a:xfrm>
            <a:off x="1905000" y="1143000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Combining Physics, ICT, Biology and Medicine to fight cancer</a:t>
            </a:r>
            <a:endParaRPr lang="en-GB" sz="2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406918" y="4707578"/>
            <a:ext cx="8584682" cy="1960202"/>
            <a:chOff x="406918" y="4707578"/>
            <a:chExt cx="8584682" cy="1960202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6918" y="4786352"/>
              <a:ext cx="2463964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457200" y="6183868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Detecting particles</a:t>
              </a:r>
            </a:p>
          </p:txBody>
        </p:sp>
        <p:sp>
          <p:nvSpPr>
            <p:cNvPr id="30" name="Left-Right Arrow 29"/>
            <p:cNvSpPr/>
            <p:nvPr/>
          </p:nvSpPr>
          <p:spPr bwMode="auto">
            <a:xfrm>
              <a:off x="2819400" y="48006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06220" y="4707578"/>
              <a:ext cx="1598978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31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Imaging</a:t>
              </a:r>
              <a:endParaRPr lang="en-GB" sz="31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3" name="Picture 32" descr="Screen shot 2011-04-17 at 23.19.02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86400" y="5323253"/>
              <a:ext cx="1101946" cy="115374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224964" y="4876800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800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PET Scanner</a:t>
              </a:r>
              <a:endParaRPr lang="en-GB" sz="1800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8" name="Picture 1032" descr="PET_Alzheime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56400" y="4953000"/>
              <a:ext cx="223520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36" name="TextBox 35"/>
            <p:cNvSpPr txBox="1"/>
            <p:nvPr/>
          </p:nvSpPr>
          <p:spPr>
            <a:xfrm>
              <a:off x="3581400" y="52578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Clinical trial in Portugal for new breast imaging system (ClearPEM)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7" name="Picture 36" descr="Screen shot 2011-04-18 at 11.02.26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10000" y="5943599"/>
              <a:ext cx="1371600" cy="724181"/>
            </a:xfrm>
            <a:prstGeom prst="rect">
              <a:avLst/>
            </a:prstGeom>
          </p:spPr>
        </p:pic>
      </p:grpSp>
      <p:grpSp>
        <p:nvGrpSpPr>
          <p:cNvPr id="4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Accelerating particle beams</a:t>
              </a:r>
            </a:p>
            <a:p>
              <a:pPr algn="ctr" eaLnBrk="1" hangingPunct="1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~30’000 accelerators worldwide</a:t>
              </a:r>
            </a:p>
            <a:p>
              <a:pPr algn="ctr" eaLnBrk="1" hangingPunct="1"/>
              <a:r>
                <a:rPr lang="en-US" sz="140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~17’000 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3050172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31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Hadron Therapy</a:t>
              </a:r>
              <a:endParaRPr lang="en-GB" sz="31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590800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5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6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1" hangingPunct="1"/>
                <a:r>
                  <a:rPr lang="en-GB" sz="10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Protons</a:t>
                </a:r>
              </a:p>
              <a:p>
                <a:pPr eaLnBrk="1" hangingPunct="1"/>
                <a:r>
                  <a:rPr lang="en-GB" sz="10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light ions</a:t>
                </a:r>
                <a:endParaRPr lang="en-GB" sz="1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40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&gt;70’000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patients treated </a:t>
              </a:r>
              <a:r>
                <a:rPr lang="en-US" sz="140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worldwide  (30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facilities)</a:t>
              </a:r>
            </a:p>
            <a:p>
              <a:pPr eaLnBrk="1" hangingPunct="1"/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Science 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Particle Physics at CERN: Experiments and Theory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</a:t>
            </a:r>
          </a:p>
          <a:p>
            <a:pPr marL="742950" indent="-742950"/>
            <a:r>
              <a:rPr lang="en-US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</a:t>
            </a:r>
            <a:endParaRPr lang="en-US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5143504" y="3714752"/>
            <a:ext cx="1857388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9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23565" name="Rectangle 8"/>
          <p:cNvSpPr>
            <a:spLocks noChangeArrowheads="1"/>
          </p:cNvSpPr>
          <p:nvPr/>
        </p:nvSpPr>
        <p:spPr bwMode="auto">
          <a:xfrm>
            <a:off x="5645811" y="5514197"/>
            <a:ext cx="2090637" cy="56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fr-FR" sz="1800" dirty="0" smtClean="0">
                <a:solidFill>
                  <a:srgbClr val="FFFFFF"/>
                </a:solidFill>
                <a:latin typeface="Arial" charset="0"/>
                <a:ea typeface="ＭＳ Ｐゴシック" charset="-128"/>
              </a:rPr>
              <a:t>LHC:</a:t>
            </a:r>
          </a:p>
          <a:p>
            <a:pPr algn="ctr" eaLnBrk="1" hangingPunct="1">
              <a:lnSpc>
                <a:spcPct val="90000"/>
              </a:lnSpc>
            </a:pPr>
            <a:r>
              <a:rPr lang="fr-FR" sz="1600" dirty="0" smtClean="0">
                <a:solidFill>
                  <a:srgbClr val="FFFFFF"/>
                </a:solidFill>
                <a:latin typeface="Arial" charset="0"/>
                <a:ea typeface="ＭＳ Ｐゴシック" charset="-128"/>
              </a:rPr>
              <a:t>27 km </a:t>
            </a:r>
            <a:r>
              <a:rPr lang="fr-FR" sz="1600" dirty="0" err="1" smtClean="0">
                <a:solidFill>
                  <a:srgbClr val="FFFFFF"/>
                </a:solidFill>
                <a:latin typeface="Arial" charset="0"/>
                <a:ea typeface="ＭＳ Ｐゴシック" charset="-128"/>
              </a:rPr>
              <a:t>circumference</a:t>
            </a:r>
            <a:endParaRPr lang="fr-FR" sz="20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7308304" y="980728"/>
            <a:ext cx="144016" cy="19442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187624" y="187019"/>
            <a:ext cx="7815262" cy="762000"/>
          </a:xfrm>
        </p:spPr>
        <p:txBody>
          <a:bodyPr/>
          <a:lstStyle/>
          <a:p>
            <a:pPr algn="r"/>
            <a:r>
              <a:rPr lang="fr-FR" dirty="0" smtClean="0">
                <a:solidFill>
                  <a:srgbClr val="FFFF00"/>
                </a:solidFill>
              </a:rPr>
              <a:t>The </a:t>
            </a:r>
            <a:r>
              <a:rPr lang="fr-FR" dirty="0" err="1" smtClean="0">
                <a:solidFill>
                  <a:srgbClr val="FFFF00"/>
                </a:solidFill>
              </a:rPr>
              <a:t>accelerators</a:t>
            </a:r>
            <a:endParaRPr lang="fr-FR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6300192" y="980728"/>
            <a:ext cx="1008112" cy="42389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6588224" y="980728"/>
            <a:ext cx="728464" cy="2304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14"/>
          <a:stretch>
            <a:fillRect/>
          </a:stretch>
        </p:blipFill>
        <p:spPr bwMode="auto">
          <a:xfrm>
            <a:off x="0" y="0"/>
            <a:ext cx="4979163" cy="551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20732559">
            <a:off x="305965" y="2795844"/>
            <a:ext cx="8094524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Main emphasis: High energy frontier, i.e. LHC and beyond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But: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rich program of accelerator based particle physics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7313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C. Vallee SPC-274</a:t>
            </a:r>
          </a:p>
        </p:txBody>
      </p:sp>
      <p:sp>
        <p:nvSpPr>
          <p:cNvPr id="32358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Non-LHC Particle Physics at CERN</a:t>
            </a:r>
          </a:p>
        </p:txBody>
      </p:sp>
      <p:sp>
        <p:nvSpPr>
          <p:cNvPr id="3235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553AA5-2285-41A0-9474-944B6F711D9A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1763713" y="115888"/>
            <a:ext cx="5576887" cy="457200"/>
          </a:xfrm>
          <a:prstGeom prst="rect">
            <a:avLst/>
          </a:prstGeom>
          <a:solidFill>
            <a:srgbClr val="FFFF99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The Particle Physics Landscape at CERN</a:t>
            </a:r>
            <a:endParaRPr lang="en-GB" b="1">
              <a:solidFill>
                <a:srgbClr val="000066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3059113" y="765175"/>
            <a:ext cx="3025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u="sng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High Energy Frontier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LHC</a:t>
            </a:r>
            <a:endParaRPr lang="en-GB" sz="2000" b="1" i="1">
              <a:solidFill>
                <a:srgbClr val="CC00CC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2546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u="sng">
                <a:solidFill>
                  <a:srgbClr val="FF0000"/>
                </a:solidFill>
                <a:latin typeface="Times New Roman"/>
                <a:ea typeface="ＭＳ Ｐゴシック" pitchFamily="34" charset="-128"/>
                <a:cs typeface="+mn-cs"/>
              </a:rPr>
              <a:t>Hadronic Matter</a:t>
            </a:r>
            <a:endParaRPr lang="en-US" sz="2000" b="1" i="1">
              <a:solidFill>
                <a:srgbClr val="FF0000"/>
              </a:solidFill>
              <a:latin typeface="Times New Roman"/>
              <a:ea typeface="ＭＳ Ｐゴシック" pitchFamily="34" charset="-128"/>
              <a:cs typeface="+mn-cs"/>
            </a:endParaRP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FF0000"/>
                </a:solidFill>
                <a:latin typeface="Times New Roman"/>
                <a:ea typeface="ＭＳ Ｐゴシック" pitchFamily="34" charset="-128"/>
                <a:cs typeface="+mn-cs"/>
              </a:rPr>
              <a:t>deconfinement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FF0000"/>
                </a:solidFill>
                <a:latin typeface="Times New Roman"/>
                <a:ea typeface="ＭＳ Ｐゴシック" pitchFamily="34" charset="-128"/>
                <a:cs typeface="+mn-cs"/>
              </a:rPr>
              <a:t>non-perturbative QCD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FF0000"/>
                </a:solidFill>
                <a:latin typeface="Times New Roman"/>
                <a:ea typeface="ＭＳ Ｐゴシック" pitchFamily="34" charset="-128"/>
                <a:cs typeface="+mn-cs"/>
              </a:rPr>
              <a:t>hadron structure</a:t>
            </a:r>
            <a:endParaRPr lang="en-GB" sz="2000" b="1" i="1">
              <a:solidFill>
                <a:srgbClr val="FF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3059113" y="1484313"/>
            <a:ext cx="31003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u="sng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Low Energy</a:t>
            </a:r>
            <a:endParaRPr lang="en-US" sz="2000" b="1" i="1">
              <a:solidFill>
                <a:srgbClr val="009900"/>
              </a:solidFill>
              <a:latin typeface="Times New Roman"/>
              <a:ea typeface="ＭＳ Ｐゴシック" pitchFamily="34" charset="-128"/>
              <a:cs typeface="+mn-cs"/>
            </a:endParaRP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heavy flavours / rare decays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neutrino oscillations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anti-matter</a:t>
            </a:r>
            <a:endParaRPr lang="en-GB" sz="2000" b="1" i="1">
              <a:solidFill>
                <a:srgbClr val="0099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6443663" y="1484313"/>
            <a:ext cx="22812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u="sng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Non-accelerator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dark matter</a:t>
            </a:r>
          </a:p>
          <a:p>
            <a:pPr algn="ctr" eaLnBrk="1" hangingPunct="1">
              <a:defRPr/>
            </a:pPr>
            <a:r>
              <a:rPr lang="en-US" sz="2000" b="1" i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astroparticles</a:t>
            </a:r>
            <a:endParaRPr lang="en-GB" sz="2000" b="1" i="1">
              <a:solidFill>
                <a:srgbClr val="000066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3348038" y="2781300"/>
            <a:ext cx="2451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u="sng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Multidisciplinary</a:t>
            </a:r>
          </a:p>
          <a:p>
            <a:pPr algn="ctr" eaLnBrk="1" hangingPunct="1">
              <a:defRPr/>
            </a:pPr>
            <a:r>
              <a:rPr lang="en-US" sz="2000" b="1" i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climate, medicine</a:t>
            </a:r>
            <a:endParaRPr lang="en-GB" sz="2000" b="1" i="1" dirty="0">
              <a:solidFill>
                <a:srgbClr val="CC00CC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539750" y="3716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GB">
              <a:solidFill>
                <a:srgbClr val="00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827088" y="3573463"/>
            <a:ext cx="7559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000" b="1" i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Non-LHC Particle Physics = o(1000) physicists / o(20) experiments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757238" y="4892675"/>
            <a:ext cx="78692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i="1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Several breakthroughs !</a:t>
            </a:r>
            <a:r>
              <a:rPr lang="en-US" b="1" i="1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 </a:t>
            </a:r>
          </a:p>
          <a:p>
            <a:pPr algn="ctr" eaLnBrk="1" hangingPunct="1">
              <a:defRPr/>
            </a:pPr>
            <a:r>
              <a:rPr lang="en-US" b="1" i="1">
                <a:solidFill>
                  <a:srgbClr val="009900"/>
                </a:solidFill>
                <a:latin typeface="Times New Roman"/>
                <a:ea typeface="ＭＳ Ｐゴシック" pitchFamily="34" charset="-128"/>
                <a:cs typeface="+mn-cs"/>
              </a:rPr>
              <a:t>Steady progress of other programs</a:t>
            </a:r>
            <a:r>
              <a:rPr lang="en-US" b="1" i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 </a:t>
            </a:r>
          </a:p>
          <a:p>
            <a:pPr algn="ctr" eaLnBrk="1" hangingPunct="1">
              <a:defRPr/>
            </a:pPr>
            <a:r>
              <a:rPr lang="en-US" b="1" i="1">
                <a:solidFill>
                  <a:srgbClr val="FF6600"/>
                </a:solidFill>
                <a:latin typeface="Times New Roman"/>
                <a:ea typeface="ＭＳ Ｐゴシック" pitchFamily="34" charset="-128"/>
                <a:cs typeface="+mn-cs"/>
              </a:rPr>
              <a:t>New mid-term and long-term projects started or in discussion</a:t>
            </a:r>
            <a:endParaRPr lang="en-US" b="1" i="1">
              <a:solidFill>
                <a:srgbClr val="00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3276600" y="4365625"/>
            <a:ext cx="2682875" cy="457200"/>
          </a:xfrm>
          <a:prstGeom prst="rect">
            <a:avLst/>
          </a:prstGeom>
          <a:solidFill>
            <a:srgbClr val="FFFF99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In the past 1.5 year</a:t>
            </a:r>
            <a:endParaRPr lang="en-GB" b="1">
              <a:solidFill>
                <a:srgbClr val="000066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5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Antiproton Physics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90600"/>
            <a:ext cx="4041775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Neutrino Physics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2" name="Content Placeholder 3"/>
          <p:cNvGrpSpPr>
            <a:grpSpLocks noGrp="1"/>
          </p:cNvGrpSpPr>
          <p:nvPr/>
        </p:nvGrpSpPr>
        <p:grpSpPr bwMode="auto">
          <a:xfrm>
            <a:off x="4800600" y="1630362"/>
            <a:ext cx="3429000" cy="2168525"/>
            <a:chOff x="1837" y="119"/>
            <a:chExt cx="3829" cy="1800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224" y="635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>
                  <a:solidFill>
                    <a:srgbClr val="EAEAEA"/>
                  </a:solidFill>
                  <a:latin typeface="Arial" charset="0"/>
                  <a:cs typeface="+mn-cs"/>
                </a:rPr>
                <a:t>732 Km</a:t>
              </a:r>
              <a:endParaRPr lang="en-US" sz="1600">
                <a:solidFill>
                  <a:srgbClr val="EAEAEA"/>
                </a:solidFill>
                <a:latin typeface="Arial" charset="0"/>
                <a:cs typeface="+mn-cs"/>
              </a:endParaRPr>
            </a:p>
          </p:txBody>
        </p:sp>
        <p:pic>
          <p:nvPicPr>
            <p:cNvPr id="9" name="Picture 5" descr="GS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7" y="119"/>
              <a:ext cx="3829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560" y="799"/>
              <a:ext cx="2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2000" b="1">
                  <a:solidFill>
                    <a:srgbClr val="000000"/>
                  </a:solidFill>
                  <a:latin typeface="Symbol" pitchFamily="18" charset="2"/>
                  <a:cs typeface="+mn-cs"/>
                </a:rPr>
                <a:t>n</a:t>
              </a:r>
              <a:r>
                <a:rPr lang="fr-FR" sz="2000" b="1" baseline="-25000">
                  <a:solidFill>
                    <a:srgbClr val="000000"/>
                  </a:solidFill>
                  <a:latin typeface="Symbol" pitchFamily="18" charset="2"/>
                  <a:cs typeface="+mn-cs"/>
                </a:rPr>
                <a:t>m</a:t>
              </a:r>
              <a:endParaRPr lang="en-GB" sz="2000" b="1" baseline="-25000">
                <a:solidFill>
                  <a:srgbClr val="000000"/>
                </a:solidFill>
                <a:latin typeface="Symbol" pitchFamily="18" charset="2"/>
                <a:cs typeface="+mn-cs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604" y="1071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2000" b="1">
                  <a:solidFill>
                    <a:srgbClr val="000000"/>
                  </a:solidFill>
                  <a:latin typeface="Symbol" pitchFamily="18" charset="2"/>
                  <a:cs typeface="+mn-cs"/>
                </a:rPr>
                <a:t>n</a:t>
              </a:r>
              <a:r>
                <a:rPr lang="fr-FR" sz="2000" b="1" baseline="-25000">
                  <a:solidFill>
                    <a:srgbClr val="000000"/>
                  </a:solidFill>
                  <a:latin typeface="Symbol" pitchFamily="18" charset="2"/>
                  <a:cs typeface="+mn-cs"/>
                </a:rPr>
                <a:t>t</a:t>
              </a:r>
              <a:endParaRPr lang="en-GB" sz="2000" b="1" baseline="-25000">
                <a:solidFill>
                  <a:srgbClr val="000000"/>
                </a:solidFill>
                <a:latin typeface="Symbol" pitchFamily="18" charset="2"/>
                <a:cs typeface="+mn-cs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077" y="167"/>
              <a:ext cx="3438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 dirty="0">
                  <a:solidFill>
                    <a:srgbClr val="FF0000"/>
                  </a:solidFill>
                  <a:latin typeface="Arial" charset="0"/>
                  <a:cs typeface="+mn-cs"/>
                </a:rPr>
                <a:t>CERN NEUTRINOS TO GRAN SASSO</a:t>
              </a:r>
              <a:endParaRPr lang="en-GB" sz="1600" dirty="0">
                <a:solidFill>
                  <a:srgbClr val="FF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30" y="819"/>
              <a:ext cx="5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fr-FR" sz="1600" dirty="0">
                  <a:solidFill>
                    <a:srgbClr val="EAEAEA"/>
                  </a:solidFill>
                  <a:latin typeface="Arial" charset="0"/>
                  <a:cs typeface="+mn-cs"/>
                </a:rPr>
                <a:t>732 Km</a:t>
              </a:r>
              <a:endParaRPr lang="en-US" sz="1600" dirty="0">
                <a:solidFill>
                  <a:srgbClr val="EAEAEA"/>
                </a:solidFill>
                <a:latin typeface="Arial" charset="0"/>
                <a:cs typeface="+mn-cs"/>
              </a:endParaRP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75087"/>
            <a:ext cx="3262755" cy="224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8229600" y="440848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7030A0"/>
                </a:solidFill>
                <a:latin typeface="Arial" charset="0"/>
                <a:cs typeface="+mn-cs"/>
              </a:rPr>
              <a:t>OPERA</a:t>
            </a:r>
            <a:endParaRPr lang="en-US" sz="1800" dirty="0">
              <a:solidFill>
                <a:srgbClr val="7030A0"/>
              </a:solidFill>
              <a:latin typeface="Arial" charset="0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3000" y="5715000"/>
            <a:ext cx="165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C00000"/>
                </a:solidFill>
                <a:latin typeface="Arial" charset="0"/>
                <a:cs typeface="+mn-cs"/>
              </a:rPr>
              <a:t>Neutral Current</a:t>
            </a:r>
            <a:endParaRPr lang="en-US" sz="1800" dirty="0">
              <a:solidFill>
                <a:srgbClr val="C00000"/>
              </a:solidFill>
              <a:latin typeface="Arial" charset="0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01000" y="5475287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C00000"/>
                </a:solidFill>
                <a:latin typeface="Arial" charset="0"/>
                <a:cs typeface="+mn-cs"/>
              </a:rPr>
              <a:t>Charge Current</a:t>
            </a:r>
            <a:endParaRPr lang="en-US" sz="1800" dirty="0">
              <a:solidFill>
                <a:srgbClr val="C00000"/>
              </a:solidFill>
              <a:latin typeface="Arial" charset="0"/>
              <a:cs typeface="+mn-cs"/>
            </a:endParaRPr>
          </a:p>
        </p:txBody>
      </p:sp>
      <p:sp>
        <p:nvSpPr>
          <p:cNvPr id="22" name="Text Box 13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457200" y="1630362"/>
            <a:ext cx="4040188" cy="148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Cold antiprotons</a:t>
            </a:r>
            <a:r>
              <a:rPr lang="en-GB" sz="1100" i="1" dirty="0">
                <a:solidFill>
                  <a:srgbClr val="7030A0"/>
                </a:solidFill>
                <a:sym typeface="Symbol" pitchFamily="18" charset="2"/>
              </a:rPr>
              <a:t> </a:t>
            </a:r>
            <a:endParaRPr lang="en-GB" sz="1100" dirty="0" smtClean="0">
              <a:solidFill>
                <a:srgbClr val="7030A0"/>
              </a:solidFill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GB" sz="1100" dirty="0" smtClean="0">
                <a:solidFill>
                  <a:srgbClr val="7030A0"/>
                </a:solidFill>
                <a:sym typeface="Symbol" pitchFamily="18" charset="2"/>
              </a:rPr>
              <a:t>(“manufacturing </a:t>
            </a:r>
            <a:r>
              <a:rPr lang="en-GB" sz="1100" dirty="0">
                <a:solidFill>
                  <a:srgbClr val="7030A0"/>
                </a:solidFill>
                <a:sym typeface="Symbol" pitchFamily="18" charset="2"/>
              </a:rPr>
              <a:t>anti-matter”)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1. PS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 </a:t>
            </a:r>
            <a:r>
              <a:rPr lang="en-GB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→ 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pp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10</a:t>
            </a:r>
            <a:r>
              <a:rPr lang="en-GB" sz="1100" b="1" baseline="30000" dirty="0">
                <a:solidFill>
                  <a:schemeClr val="tx1"/>
                </a:solidFill>
                <a:sym typeface="Symbol" pitchFamily="18" charset="2"/>
              </a:rPr>
              <a:t>-6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/collision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2. AD deceleration + cooling</a:t>
            </a:r>
          </a:p>
          <a:p>
            <a:pPr>
              <a:buFont typeface="Symbol" pitchFamily="18" charset="2"/>
              <a:buNone/>
            </a:pP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       </a:t>
            </a:r>
            <a:r>
              <a:rPr lang="en-GB" sz="1100" dirty="0">
                <a:sym typeface="Symbol" pitchFamily="18" charset="2"/>
              </a:rPr>
              <a:t>stochastic + electron</a:t>
            </a:r>
          </a:p>
          <a:p>
            <a:pPr>
              <a:buNone/>
            </a:pP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3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. 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Extraction </a:t>
            </a:r>
            <a:r>
              <a:rPr lang="en-GB" sz="1100" dirty="0">
                <a:solidFill>
                  <a:schemeClr val="tx1"/>
                </a:solidFill>
                <a:sym typeface="Symbol" pitchFamily="18" charset="2"/>
              </a:rPr>
              <a:t>@ ~ 0.1</a:t>
            </a:r>
            <a:r>
              <a:rPr lang="en-GB" sz="1100" i="1" dirty="0">
                <a:solidFill>
                  <a:schemeClr val="tx1"/>
                </a:solidFill>
                <a:sym typeface="Symbol" pitchFamily="18" charset="2"/>
              </a:rPr>
              <a:t>c</a:t>
            </a:r>
          </a:p>
          <a:p>
            <a:pPr>
              <a:buNone/>
            </a:pPr>
            <a:r>
              <a:rPr lang="en-GB" sz="1100" dirty="0" smtClean="0">
                <a:sym typeface="Symbol" pitchFamily="18" charset="2"/>
              </a:rPr>
              <a:t>4. Produce t</a:t>
            </a:r>
            <a:r>
              <a:rPr lang="en-GB" sz="1100" dirty="0" smtClean="0">
                <a:solidFill>
                  <a:schemeClr val="tx1"/>
                </a:solidFill>
                <a:sym typeface="Symbol" pitchFamily="18" charset="2"/>
              </a:rPr>
              <a:t>housands </a:t>
            </a:r>
            <a:r>
              <a:rPr lang="en-GB" sz="1100" dirty="0" smtClean="0">
                <a:sym typeface="Symbol" pitchFamily="18" charset="2"/>
              </a:rPr>
              <a:t>of</a:t>
            </a:r>
            <a:r>
              <a:rPr lang="en-GB" sz="1100" i="1" dirty="0" smtClean="0">
                <a:sym typeface="Symbol" pitchFamily="18" charset="2"/>
              </a:rPr>
              <a:t> anti-H</a:t>
            </a:r>
            <a:endParaRPr lang="en-GB" sz="1100" b="1" dirty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341687"/>
            <a:ext cx="35941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590800" y="2209800"/>
            <a:ext cx="2090637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100" i="1" dirty="0" smtClean="0">
                <a:solidFill>
                  <a:srgbClr val="7030A0"/>
                </a:solidFill>
                <a:latin typeface="Arial" charset="0"/>
                <a:cs typeface="Times New Roman" pitchFamily="18" charset="0"/>
              </a:rPr>
              <a:t>Anti</a:t>
            </a:r>
            <a:r>
              <a:rPr lang="en-GB" sz="1100" dirty="0" smtClean="0">
                <a:solidFill>
                  <a:srgbClr val="7030A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en-GB" sz="1100" i="1" dirty="0" smtClean="0">
                <a:solidFill>
                  <a:srgbClr val="7030A0"/>
                </a:solidFill>
                <a:latin typeface="Arial" charset="0"/>
                <a:cs typeface="+mn-cs"/>
              </a:rPr>
              <a:t>H</a:t>
            </a:r>
            <a:r>
              <a:rPr lang="en-GB" sz="1100" dirty="0" smtClean="0">
                <a:solidFill>
                  <a:srgbClr val="7030A0"/>
                </a:solidFill>
                <a:latin typeface="Arial" charset="0"/>
                <a:cs typeface="+mn-cs"/>
              </a:rPr>
              <a:t> </a:t>
            </a:r>
            <a:r>
              <a:rPr lang="en-GB" sz="1100" dirty="0">
                <a:solidFill>
                  <a:srgbClr val="7030A0"/>
                </a:solidFill>
                <a:latin typeface="Arial" charset="0"/>
                <a:cs typeface="+mn-cs"/>
              </a:rPr>
              <a:t>annihilations detected</a:t>
            </a:r>
          </a:p>
          <a:p>
            <a:pPr eaLnBrk="1" hangingPunct="1"/>
            <a:endParaRPr lang="en-GB" sz="1100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eaLnBrk="1" hangingPunct="1"/>
            <a:r>
              <a:rPr lang="en-GB" sz="1100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n-GB" sz="1100" dirty="0" smtClean="0">
                <a:solidFill>
                  <a:srgbClr val="000000"/>
                </a:solidFill>
                <a:latin typeface="Arial" charset="0"/>
                <a:cs typeface="+mn-cs"/>
              </a:rPr>
              <a:t>ATHENA </a:t>
            </a:r>
            <a:r>
              <a:rPr lang="en-GB" sz="1100" dirty="0">
                <a:solidFill>
                  <a:srgbClr val="000000"/>
                </a:solidFill>
                <a:latin typeface="Arial" charset="0"/>
                <a:cs typeface="+mn-cs"/>
              </a:rPr>
              <a:t>(</a:t>
            </a:r>
            <a:r>
              <a:rPr lang="en-GB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GB" sz="1100" dirty="0">
                <a:solidFill>
                  <a:srgbClr val="000000"/>
                </a:solidFill>
                <a:latin typeface="Arial" charset="0"/>
                <a:cs typeface="+mn-cs"/>
              </a:rPr>
              <a:t>ALPHA)</a:t>
            </a:r>
          </a:p>
          <a:p>
            <a:pPr eaLnBrk="1" hangingPunct="1"/>
            <a:r>
              <a:rPr lang="en-GB" sz="1100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</a:p>
          <a:p>
            <a:pPr eaLnBrk="1" hangingPunct="1"/>
            <a:r>
              <a:rPr lang="en-GB" sz="1100" i="1" dirty="0" smtClean="0">
                <a:solidFill>
                  <a:srgbClr val="C00000"/>
                </a:solidFill>
                <a:latin typeface="Arial" charset="0"/>
                <a:cs typeface="+mn-cs"/>
              </a:rPr>
              <a:t>anti</a:t>
            </a:r>
            <a:r>
              <a:rPr lang="en-GB" sz="1100" dirty="0" smtClean="0">
                <a:solidFill>
                  <a:srgbClr val="C00000"/>
                </a:solidFill>
                <a:latin typeface="Arial" charset="0"/>
                <a:cs typeface="+mn-cs"/>
              </a:rPr>
              <a:t>-</a:t>
            </a:r>
            <a:r>
              <a:rPr lang="en-GB" sz="1100" i="1" dirty="0" smtClean="0">
                <a:solidFill>
                  <a:srgbClr val="C00000"/>
                </a:solidFill>
                <a:latin typeface="Arial" charset="0"/>
                <a:cs typeface="+mn-cs"/>
              </a:rPr>
              <a:t>H </a:t>
            </a:r>
            <a:r>
              <a:rPr lang="en-GB" sz="1100" dirty="0">
                <a:solidFill>
                  <a:srgbClr val="C00000"/>
                </a:solidFill>
                <a:latin typeface="Arial" charset="0"/>
                <a:cs typeface="+mn-cs"/>
              </a:rPr>
              <a:t>(</a:t>
            </a:r>
            <a:r>
              <a:rPr lang="en-GB" sz="1100" i="1" dirty="0" err="1">
                <a:solidFill>
                  <a:srgbClr val="C00000"/>
                </a:solidFill>
                <a:latin typeface="Arial" charset="0"/>
                <a:cs typeface="+mn-cs"/>
              </a:rPr>
              <a:t>pe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cs typeface="+mn-cs"/>
              </a:rPr>
              <a:t>+</a:t>
            </a:r>
            <a:r>
              <a:rPr lang="en-GB" sz="1100" dirty="0">
                <a:solidFill>
                  <a:srgbClr val="C00000"/>
                </a:solidFill>
                <a:latin typeface="Arial" charset="0"/>
                <a:cs typeface="+mn-cs"/>
              </a:rPr>
              <a:t>) + matter </a:t>
            </a:r>
            <a:r>
              <a:rPr lang="en-GB" sz="1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GB" sz="1100" dirty="0">
                <a:solidFill>
                  <a:srgbClr val="C00000"/>
                </a:solidFill>
                <a:latin typeface="Arial" charset="0"/>
                <a:cs typeface="+mn-cs"/>
              </a:rPr>
              <a:t> </a:t>
            </a:r>
            <a:r>
              <a:rPr lang="el-GR" sz="1100" i="1" dirty="0">
                <a:solidFill>
                  <a:srgbClr val="C00000"/>
                </a:solidFill>
                <a:latin typeface="Arial" charset="0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cs typeface="+mn-cs"/>
              </a:rPr>
              <a:t>+</a:t>
            </a:r>
            <a:r>
              <a:rPr lang="el-GR" sz="1100" i="1" dirty="0">
                <a:solidFill>
                  <a:srgbClr val="C00000"/>
                </a:solidFill>
                <a:latin typeface="Arial" charset="0"/>
                <a:cs typeface="+mn-cs"/>
              </a:rPr>
              <a:t>π</a:t>
            </a:r>
            <a:r>
              <a:rPr lang="en-GB" sz="1100" b="1" baseline="30000" dirty="0">
                <a:solidFill>
                  <a:srgbClr val="C00000"/>
                </a:solidFill>
                <a:latin typeface="Arial" charset="0"/>
                <a:cs typeface="+mn-cs"/>
              </a:rPr>
              <a:t>-</a:t>
            </a:r>
            <a:r>
              <a:rPr lang="en-GB" sz="1100" dirty="0">
                <a:solidFill>
                  <a:srgbClr val="C00000"/>
                </a:solidFill>
                <a:latin typeface="Arial" charset="0"/>
                <a:cs typeface="+mn-cs"/>
              </a:rPr>
              <a:t> + </a:t>
            </a:r>
            <a:r>
              <a:rPr lang="en-GB" sz="1100" b="1" i="1" dirty="0">
                <a:solidFill>
                  <a:srgbClr val="C00000"/>
                </a:solidFill>
                <a:latin typeface="Arial" charset="0"/>
                <a:cs typeface="+mn-cs"/>
                <a:sym typeface="Symbol" pitchFamily="18" charset="2"/>
              </a:rPr>
              <a:t></a:t>
            </a:r>
            <a:endParaRPr lang="en-GB" sz="1100" dirty="0">
              <a:solidFill>
                <a:srgbClr val="C00000"/>
              </a:solidFill>
              <a:latin typeface="Arial" charset="0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5410200" y="60198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8115300" y="56769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400" y="5703887"/>
            <a:ext cx="1905000" cy="457200"/>
          </a:xfrm>
          <a:noFill/>
        </p:spPr>
        <p:txBody>
          <a:bodyPr/>
          <a:lstStyle/>
          <a:p>
            <a:fld id="{9C5C4A34-1EBE-446D-A8F3-2E6E97D32C1E}" type="slidenum">
              <a:rPr lang="en-US" smtClean="0">
                <a:latin typeface="Helvetica" pitchFamily="34" charset="0"/>
              </a:rPr>
              <a:pPr/>
              <a:t>14</a:t>
            </a:fld>
            <a:endParaRPr lang="en-US" dirty="0" smtClean="0">
              <a:latin typeface="Helvetica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52400" y="152400"/>
            <a:ext cx="8077200" cy="7397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000" kern="0" dirty="0" smtClean="0">
                <a:solidFill>
                  <a:srgbClr val="336699"/>
                </a:solidFill>
                <a:latin typeface="Helvetica"/>
                <a:ea typeface="ＭＳ Ｐゴシック" pitchFamily="-65" charset="-128"/>
                <a:cs typeface="ＭＳ Ｐゴシック" pitchFamily="-65" charset="-128"/>
              </a:rPr>
              <a:t>Fixed Target Physics</a:t>
            </a:r>
            <a:endParaRPr lang="en-US" sz="4000" kern="0" dirty="0">
              <a:solidFill>
                <a:srgbClr val="336699"/>
              </a:solidFill>
              <a:latin typeface="Helvetica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400" y="6248400"/>
            <a:ext cx="1905000" cy="457200"/>
          </a:xfrm>
          <a:noFill/>
        </p:spPr>
        <p:txBody>
          <a:bodyPr/>
          <a:lstStyle/>
          <a:p>
            <a:fld id="{9C5C4A34-1EBE-446D-A8F3-2E6E97D32C1E}" type="slidenum">
              <a:rPr lang="en-US" smtClean="0">
                <a:latin typeface="Helvetica" pitchFamily="34" charset="0"/>
              </a:rPr>
              <a:pPr/>
              <a:t>14</a:t>
            </a:fld>
            <a:endParaRPr lang="en-US" dirty="0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60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979613" y="188913"/>
            <a:ext cx="5472112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CC00CC"/>
                </a:solidFill>
                <a:latin typeface="Arial"/>
                <a:ea typeface="ＭＳ Ｐゴシック" pitchFamily="34" charset="-128"/>
                <a:cs typeface="+mn-cs"/>
              </a:rPr>
              <a:t>Breakthroughs… ALPHA</a:t>
            </a:r>
            <a:endParaRPr lang="en-GB" b="1" dirty="0">
              <a:solidFill>
                <a:srgbClr val="CC00CC"/>
              </a:solidFill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476375" y="981075"/>
            <a:ext cx="6118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CC00CC"/>
                </a:solidFill>
                <a:latin typeface="Arial"/>
                <a:ea typeface="ＭＳ Ｐゴシック" pitchFamily="34" charset="-128"/>
                <a:cs typeface="+mn-cs"/>
              </a:rPr>
              <a:t>First successful trapping of Anti-Hydrogen atoms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009900"/>
                </a:solidFill>
                <a:latin typeface="Arial"/>
                <a:ea typeface="ＭＳ Ｐゴシック" pitchFamily="34" charset="-128"/>
                <a:cs typeface="+mn-cs"/>
              </a:rPr>
              <a:t>Trapping times of more than 15mn regularly achieved</a:t>
            </a:r>
            <a:r>
              <a:rPr lang="en-US" sz="1800" b="1" dirty="0">
                <a:solidFill>
                  <a:srgbClr val="000000"/>
                </a:solidFill>
                <a:latin typeface="Arial"/>
                <a:ea typeface="ＭＳ Ｐゴシック" pitchFamily="34" charset="-128"/>
                <a:cs typeface="+mn-cs"/>
              </a:rPr>
              <a:t> </a:t>
            </a:r>
          </a:p>
        </p:txBody>
      </p:sp>
      <p:pic>
        <p:nvPicPr>
          <p:cNvPr id="325636" name="Picture 25" descr="nature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800000">
            <a:off x="455613" y="1235075"/>
            <a:ext cx="1085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5637" name="Picture 2"/>
          <p:cNvPicPr>
            <a:picLocks noChangeAspect="1"/>
          </p:cNvPicPr>
          <p:nvPr/>
        </p:nvPicPr>
        <p:blipFill>
          <a:blip r:embed="rId3"/>
          <a:srcRect b="23553"/>
          <a:stretch>
            <a:fillRect/>
          </a:stretch>
        </p:blipFill>
        <p:spPr bwMode="auto">
          <a:xfrm>
            <a:off x="1979613" y="2708275"/>
            <a:ext cx="5764212" cy="330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979613" y="1916113"/>
            <a:ext cx="5472112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CC00CC"/>
                </a:solidFill>
                <a:latin typeface="Arial"/>
                <a:ea typeface="ＭＳ Ｐゴシック" pitchFamily="34" charset="-128"/>
                <a:cs typeface="+mn-cs"/>
              </a:rPr>
              <a:t>Breakthroughs… ASACUSA</a:t>
            </a:r>
            <a:endParaRPr lang="en-GB" b="1" dirty="0">
              <a:solidFill>
                <a:srgbClr val="CC00CC"/>
              </a:solidFill>
              <a:latin typeface="Arial"/>
              <a:ea typeface="ＭＳ Ｐゴシック" pitchFamily="34" charset="-128"/>
              <a:cs typeface="+mn-cs"/>
            </a:endParaRPr>
          </a:p>
        </p:txBody>
      </p:sp>
      <p:pic>
        <p:nvPicPr>
          <p:cNvPr id="325639" name="Picture 25" descr="nature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800000">
            <a:off x="744538" y="4332288"/>
            <a:ext cx="1085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5640" name="Up-Down Arrow 4"/>
          <p:cNvSpPr>
            <a:spLocks noChangeArrowheads="1"/>
          </p:cNvSpPr>
          <p:nvPr/>
        </p:nvSpPr>
        <p:spPr bwMode="auto">
          <a:xfrm flipH="1">
            <a:off x="5437188" y="4364038"/>
            <a:ext cx="303212" cy="601662"/>
          </a:xfrm>
          <a:prstGeom prst="upDownArrow">
            <a:avLst>
              <a:gd name="adj1" fmla="val 50000"/>
              <a:gd name="adj2" fmla="val 50067"/>
            </a:avLst>
          </a:prstGeom>
          <a:solidFill>
            <a:srgbClr val="CC00CC"/>
          </a:solid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pPr algn="ctr" defTabSz="642938" eaLnBrk="1" hangingPunct="1"/>
            <a:endParaRPr lang="nl-BE" sz="3000" smtClean="0">
              <a:solidFill>
                <a:srgbClr val="000000"/>
              </a:solidFill>
              <a:latin typeface="Gill Sans"/>
              <a:ea typeface="ヒラギノ角ゴ Pro W3" pitchFamily="64" charset="-128"/>
              <a:cs typeface="+mn-cs"/>
              <a:sym typeface="Gill Sans"/>
            </a:endParaRPr>
          </a:p>
        </p:txBody>
      </p:sp>
      <p:sp>
        <p:nvSpPr>
          <p:cNvPr id="325641" name="Rectangle 5"/>
          <p:cNvSpPr>
            <a:spLocks noChangeArrowheads="1"/>
          </p:cNvSpPr>
          <p:nvPr/>
        </p:nvSpPr>
        <p:spPr bwMode="auto">
          <a:xfrm>
            <a:off x="5795963" y="4508500"/>
            <a:ext cx="1485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4291" tIns="32146" rIns="64291" bIns="32146">
            <a:spAutoFit/>
          </a:bodyPr>
          <a:lstStyle/>
          <a:p>
            <a:pPr algn="ctr" defTabSz="642938" eaLnBrk="1" hangingPunct="1"/>
            <a:r>
              <a:rPr lang="en-US" sz="1800" b="1" i="1" smtClean="0">
                <a:solidFill>
                  <a:srgbClr val="CC00CC"/>
                </a:solidFill>
                <a:latin typeface="Gill Sans"/>
                <a:ea typeface="ヒラギノ角ゴ Pro W3" pitchFamily="64" charset="-128"/>
                <a:cs typeface="+mn-cs"/>
                <a:sym typeface="Gill Sans"/>
              </a:rPr>
              <a:t>factor 4 only</a:t>
            </a:r>
            <a:endParaRPr lang="nl-BE" sz="1800" b="1" i="1" smtClean="0">
              <a:solidFill>
                <a:srgbClr val="CC00CC"/>
              </a:solidFill>
              <a:latin typeface="Gill Sans"/>
              <a:ea typeface="ヒラギノ角ゴ Pro W3" pitchFamily="64" charset="-128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7255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kumimoji="1" lang="en-US" altLang="ja-JP" dirty="0" smtClean="0"/>
              <a:t>OPERA </a:t>
            </a:r>
            <a:r>
              <a:rPr kumimoji="1" lang="en-US" altLang="ja-JP" dirty="0" smtClean="0">
                <a:latin typeface="Symbol" pitchFamily="18" charset="2"/>
              </a:rPr>
              <a:t>n</a:t>
            </a:r>
            <a:r>
              <a:rPr kumimoji="1" lang="en-US" altLang="ja-JP" baseline="-25000" dirty="0" smtClean="0">
                <a:latin typeface="Symbol" pitchFamily="18" charset="2"/>
              </a:rPr>
              <a:t>t</a:t>
            </a:r>
            <a:r>
              <a:rPr kumimoji="1" lang="en-US" altLang="ja-JP" dirty="0" smtClean="0"/>
              <a:t> appearance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0" y="750195"/>
            <a:ext cx="5054959" cy="2752859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Status of the analysis </a:t>
            </a:r>
          </a:p>
          <a:p>
            <a:pPr lvl="1"/>
            <a:r>
              <a:rPr lang="en-US" altLang="ja-JP" dirty="0" smtClean="0"/>
              <a:t>2 candidate events so far  ( expected  2.1   with  0.2  background  events)</a:t>
            </a:r>
          </a:p>
          <a:p>
            <a:pPr lvl="1"/>
            <a:r>
              <a:rPr lang="en-US" altLang="ja-JP" dirty="0" smtClean="0"/>
              <a:t>A few more events are under study.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Progress in estimating  detection efficiency  and  BG. 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601F-5D04-4420-B658-A22C5C05E182}" type="slidenum">
              <a:rPr kumimoji="1" lang="ja-JP" altLang="en-US" smtClean="0">
                <a:solidFill>
                  <a:srgbClr val="2E2E48"/>
                </a:solidFill>
              </a:rPr>
              <a:pPr/>
              <a:t>16</a:t>
            </a:fld>
            <a:endParaRPr kumimoji="1" lang="ja-JP" altLang="en-US">
              <a:solidFill>
                <a:srgbClr val="2E2E48"/>
              </a:solidFill>
            </a:endParaRPr>
          </a:p>
        </p:txBody>
      </p:sp>
      <p:pic>
        <p:nvPicPr>
          <p:cNvPr id="7" name="図 6" descr="図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854" y="3532956"/>
            <a:ext cx="4659360" cy="3170498"/>
          </a:xfrm>
          <a:prstGeom prst="rect">
            <a:avLst/>
          </a:prstGeom>
        </p:spPr>
      </p:pic>
      <p:pic>
        <p:nvPicPr>
          <p:cNvPr id="19" name="図 18" descr="図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6323" y="1139847"/>
            <a:ext cx="3850100" cy="2246841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 bwMode="auto">
          <a:xfrm>
            <a:off x="4790941" y="798491"/>
            <a:ext cx="4161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First </a:t>
            </a:r>
            <a:r>
              <a:rPr kumimoji="1" lang="en-US" altLang="ja-JP" sz="1800" dirty="0" err="1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cand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. (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Symbol" pitchFamily="18" charset="2"/>
                <a:ea typeface="ＭＳ Ｐゴシック"/>
                <a:cs typeface="+mn-cs"/>
              </a:rPr>
              <a:t>t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  <a:sym typeface="Wingdings" pitchFamily="2" charset="2"/>
              </a:rPr>
              <a:t>1had kink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) reported in 2010</a:t>
            </a:r>
            <a:endParaRPr kumimoji="1" lang="ja-JP" altLang="en-US" sz="1800" dirty="0" smtClean="0">
              <a:solidFill>
                <a:srgbClr val="000000"/>
              </a:solidFill>
              <a:latin typeface="Times New Roman" pitchFamily="18" charset="0"/>
              <a:ea typeface="ＭＳ Ｐゴシック"/>
              <a:cs typeface="+mn-cs"/>
            </a:endParaRPr>
          </a:p>
        </p:txBody>
      </p:sp>
      <p:pic>
        <p:nvPicPr>
          <p:cNvPr id="22" name="Picture 2" descr="F:\ElectronWG\Nagoya CM\trident\anim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6964" y="3993900"/>
            <a:ext cx="4157036" cy="2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テキスト ボックス 22"/>
          <p:cNvSpPr txBox="1"/>
          <p:nvPr/>
        </p:nvSpPr>
        <p:spPr bwMode="auto">
          <a:xfrm>
            <a:off x="5061397" y="3683358"/>
            <a:ext cx="38331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2</a:t>
            </a:r>
            <a:r>
              <a:rPr kumimoji="1" lang="en-US" altLang="ja-JP" sz="1800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 </a:t>
            </a:r>
            <a:r>
              <a:rPr kumimoji="1" lang="en-US" altLang="ja-JP" sz="1800" dirty="0" err="1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Cand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</a:rPr>
              <a:t> (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Symbol" pitchFamily="18" charset="2"/>
                <a:ea typeface="ＭＳ Ｐゴシック"/>
                <a:cs typeface="+mn-cs"/>
              </a:rPr>
              <a:t>t</a:t>
            </a:r>
            <a:r>
              <a:rPr kumimoji="1" lang="en-US" altLang="ja-JP" sz="1800" dirty="0" smtClean="0">
                <a:solidFill>
                  <a:srgbClr val="000000"/>
                </a:solidFill>
                <a:latin typeface="Times New Roman" pitchFamily="18" charset="0"/>
                <a:ea typeface="ＭＳ Ｐゴシック"/>
                <a:cs typeface="+mn-cs"/>
                <a:sym typeface="Wingdings" pitchFamily="2" charset="2"/>
              </a:rPr>
              <a:t>3h) reported in June 2012</a:t>
            </a:r>
            <a:endParaRPr kumimoji="1" lang="ja-JP" altLang="en-US" sz="1800" dirty="0" smtClean="0">
              <a:solidFill>
                <a:srgbClr val="000000"/>
              </a:solidFill>
              <a:latin typeface="Times New Roman" pitchFamily="18" charset="0"/>
              <a:ea typeface="ＭＳ Ｐゴシック"/>
              <a:cs typeface="+mn-cs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804624" y="0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Parallel talk by </a:t>
            </a:r>
            <a:r>
              <a:rPr kumimoji="1" lang="en-US" altLang="ja-JP" sz="1800" dirty="0" err="1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Marilisa</a:t>
            </a: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 De </a:t>
            </a:r>
            <a:r>
              <a:rPr kumimoji="1" lang="en-US" altLang="ja-JP" sz="1800" dirty="0" err="1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Serio</a:t>
            </a: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  <a:ea typeface="ＭＳ Ｐゴシック"/>
                <a:cs typeface="+mn-cs"/>
              </a:rPr>
              <a:t> </a:t>
            </a:r>
            <a:endParaRPr kumimoji="1" lang="en-US" altLang="ja-JP" sz="1800" dirty="0">
              <a:solidFill>
                <a:srgbClr val="2E2E48"/>
              </a:solidFill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1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C. Vallee SPC-274</a:t>
            </a:r>
          </a:p>
        </p:txBody>
      </p:sp>
      <p:sp>
        <p:nvSpPr>
          <p:cNvPr id="32870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Non-LHC Particle Physics at CERN</a:t>
            </a:r>
          </a:p>
        </p:txBody>
      </p:sp>
      <p:sp>
        <p:nvSpPr>
          <p:cNvPr id="3287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05C5D-F72E-48ED-9AB2-1E1A618D01E5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2411413" y="188913"/>
            <a:ext cx="3671887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b="1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Breakthroughs… CLOUD</a:t>
            </a:r>
            <a:endParaRPr lang="en-GB" b="1">
              <a:solidFill>
                <a:srgbClr val="CC00CC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pic>
        <p:nvPicPr>
          <p:cNvPr id="328710" name="Picture 9" descr="nucleation"/>
          <p:cNvPicPr>
            <a:picLocks noChangeAspect="1" noChangeArrowheads="1"/>
          </p:cNvPicPr>
          <p:nvPr/>
        </p:nvPicPr>
        <p:blipFill>
          <a:blip r:embed="rId2"/>
          <a:srcRect l="15871" t="60515" r="22655" b="12183"/>
          <a:stretch>
            <a:fillRect/>
          </a:stretch>
        </p:blipFill>
        <p:spPr bwMode="auto">
          <a:xfrm>
            <a:off x="4932363" y="981075"/>
            <a:ext cx="4032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205" name="Line 13"/>
          <p:cNvSpPr>
            <a:spLocks noChangeShapeType="1"/>
          </p:cNvSpPr>
          <p:nvPr/>
        </p:nvSpPr>
        <p:spPr bwMode="auto">
          <a:xfrm>
            <a:off x="8243888" y="24209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000">
              <a:solidFill>
                <a:srgbClr val="00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7092950" y="2276475"/>
            <a:ext cx="11080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00" b="1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Time (hours)</a:t>
            </a:r>
          </a:p>
        </p:txBody>
      </p:sp>
      <p:sp>
        <p:nvSpPr>
          <p:cNvPr id="136207" name="Line 15"/>
          <p:cNvSpPr>
            <a:spLocks noChangeShapeType="1"/>
          </p:cNvSpPr>
          <p:nvPr/>
        </p:nvSpPr>
        <p:spPr bwMode="auto">
          <a:xfrm flipV="1">
            <a:off x="4859338" y="83661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000">
              <a:solidFill>
                <a:srgbClr val="00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36208" name="Text Box 16"/>
          <p:cNvSpPr txBox="1">
            <a:spLocks noChangeArrowheads="1"/>
          </p:cNvSpPr>
          <p:nvPr/>
        </p:nvSpPr>
        <p:spPr bwMode="auto">
          <a:xfrm>
            <a:off x="4140200" y="692150"/>
            <a:ext cx="74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en-US" sz="1200" b="1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Particle</a:t>
            </a:r>
          </a:p>
          <a:p>
            <a:pPr algn="r" eaLnBrk="1" hangingPunct="1">
              <a:defRPr/>
            </a:pPr>
            <a:r>
              <a:rPr lang="en-US" sz="1200" b="1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 size</a:t>
            </a:r>
          </a:p>
        </p:txBody>
      </p:sp>
      <p:sp>
        <p:nvSpPr>
          <p:cNvPr id="136209" name="Text Box 17"/>
          <p:cNvSpPr txBox="1">
            <a:spLocks noChangeArrowheads="1"/>
          </p:cNvSpPr>
          <p:nvPr/>
        </p:nvSpPr>
        <p:spPr bwMode="auto">
          <a:xfrm>
            <a:off x="4716463" y="2565400"/>
            <a:ext cx="4092575" cy="405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000" b="1" i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Nucleation depends on traces of </a:t>
            </a:r>
          </a:p>
          <a:p>
            <a:pPr algn="ctr" eaLnBrk="1" hangingPunct="1">
              <a:defRPr/>
            </a:pPr>
            <a:r>
              <a:rPr lang="en-US" sz="2000" b="1" i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organic vapors (tertiary process) and </a:t>
            </a:r>
          </a:p>
          <a:p>
            <a:pPr algn="ctr" eaLnBrk="1" hangingPunct="1">
              <a:defRPr/>
            </a:pPr>
            <a:r>
              <a:rPr lang="en-US" sz="2000" b="1" i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is sensitive to cosmic rays ionization </a:t>
            </a:r>
          </a:p>
          <a:p>
            <a:pPr algn="ctr" eaLnBrk="1" hangingPunct="1">
              <a:defRPr/>
            </a:pPr>
            <a:endParaRPr lang="en-US" sz="2000" b="1" dirty="0">
              <a:solidFill>
                <a:srgbClr val="000066"/>
              </a:solidFill>
              <a:latin typeface="Times New Roman"/>
              <a:ea typeface="ＭＳ Ｐゴシック" pitchFamily="34" charset="-128"/>
              <a:cs typeface="+mn-cs"/>
            </a:endParaRP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Atmospheric nucleation rates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however not reproduced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with H</a:t>
            </a:r>
            <a:r>
              <a:rPr lang="en-US" sz="2000" b="1" baseline="-25000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2</a:t>
            </a: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SO</a:t>
            </a:r>
            <a:r>
              <a:rPr lang="en-US" sz="2000" b="1" baseline="-25000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4</a:t>
            </a: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 + NH</a:t>
            </a:r>
            <a:r>
              <a:rPr lang="en-US" sz="2000" b="1" baseline="-25000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3</a:t>
            </a: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 only,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other (yet unknown) organic 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000066"/>
                </a:solidFill>
                <a:latin typeface="Times New Roman"/>
                <a:ea typeface="ＭＳ Ｐゴシック" pitchFamily="34" charset="-128"/>
                <a:cs typeface="+mn-cs"/>
              </a:rPr>
              <a:t>compounds needed.</a:t>
            </a:r>
          </a:p>
          <a:p>
            <a:pPr algn="ctr" eaLnBrk="1" hangingPunct="1">
              <a:defRPr/>
            </a:pPr>
            <a:endParaRPr lang="en-US" sz="2000" b="1" dirty="0">
              <a:solidFill>
                <a:srgbClr val="000066"/>
              </a:solidFill>
              <a:latin typeface="Times New Roman"/>
              <a:ea typeface="ＭＳ Ｐゴシック" pitchFamily="34" charset="-128"/>
              <a:cs typeface="+mn-cs"/>
            </a:endParaRP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FF6600"/>
                </a:solidFill>
                <a:latin typeface="Times New Roman"/>
                <a:ea typeface="ＭＳ Ｐゴシック" pitchFamily="34" charset="-128"/>
                <a:cs typeface="+mn-cs"/>
              </a:rPr>
              <a:t>More studies ongoing </a:t>
            </a:r>
          </a:p>
          <a:p>
            <a:pPr algn="ctr" eaLnBrk="1" hangingPunct="1">
              <a:defRPr/>
            </a:pPr>
            <a:r>
              <a:rPr lang="en-US" sz="2000" b="1" dirty="0">
                <a:solidFill>
                  <a:srgbClr val="FF6600"/>
                </a:solidFill>
                <a:latin typeface="Times New Roman"/>
                <a:ea typeface="ＭＳ Ｐゴシック" pitchFamily="34" charset="-128"/>
                <a:cs typeface="+mn-cs"/>
              </a:rPr>
              <a:t>at lower temperature</a:t>
            </a:r>
          </a:p>
          <a:p>
            <a:pPr algn="ctr" eaLnBrk="1" hangingPunct="1">
              <a:defRPr/>
            </a:pPr>
            <a:endParaRPr lang="en-US" sz="2000" b="1" dirty="0">
              <a:solidFill>
                <a:srgbClr val="FF66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6161088" y="0"/>
            <a:ext cx="29829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000" b="1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Aerosol nucleation under </a:t>
            </a:r>
          </a:p>
          <a:p>
            <a:pPr algn="ctr" eaLnBrk="1" hangingPunct="1">
              <a:defRPr/>
            </a:pPr>
            <a:r>
              <a:rPr lang="en-US" sz="2000" b="1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controlled conditions</a:t>
            </a:r>
            <a:r>
              <a:rPr lang="en-US" sz="200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 </a:t>
            </a:r>
          </a:p>
        </p:txBody>
      </p:sp>
      <p:pic>
        <p:nvPicPr>
          <p:cNvPr id="328717" name="Picture 21" descr="cloud_plot"/>
          <p:cNvPicPr>
            <a:picLocks noChangeAspect="1" noChangeArrowheads="1"/>
          </p:cNvPicPr>
          <p:nvPr/>
        </p:nvPicPr>
        <p:blipFill>
          <a:blip r:embed="rId3"/>
          <a:srcRect l="4430" t="11812" r="42421" b="7094"/>
          <a:stretch>
            <a:fillRect/>
          </a:stretch>
        </p:blipFill>
        <p:spPr bwMode="auto">
          <a:xfrm>
            <a:off x="0" y="1125538"/>
            <a:ext cx="4710113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718" name="Picture 22"/>
          <p:cNvPicPr>
            <a:picLocks noChangeAspect="1" noChangeArrowheads="1"/>
          </p:cNvPicPr>
          <p:nvPr/>
        </p:nvPicPr>
        <p:blipFill>
          <a:blip r:embed="rId4"/>
          <a:srcRect l="4875" t="7106" r="18556" b="3680"/>
          <a:stretch>
            <a:fillRect/>
          </a:stretch>
        </p:blipFill>
        <p:spPr bwMode="auto">
          <a:xfrm>
            <a:off x="0" y="0"/>
            <a:ext cx="23399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215" name="Text Box 23"/>
          <p:cNvSpPr txBox="1">
            <a:spLocks noChangeArrowheads="1"/>
          </p:cNvSpPr>
          <p:nvPr/>
        </p:nvSpPr>
        <p:spPr bwMode="auto">
          <a:xfrm>
            <a:off x="900113" y="1916113"/>
            <a:ext cx="125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rgbClr val="33CC33"/>
                </a:solidFill>
                <a:latin typeface="Arial" charset="0"/>
                <a:ea typeface="ＭＳ Ｐゴシック" pitchFamily="34" charset="-128"/>
                <a:cs typeface="Arial" charset="0"/>
              </a:rPr>
              <a:t>Atmospheric </a:t>
            </a:r>
          </a:p>
          <a:p>
            <a:pPr eaLnBrk="1" hangingPunct="1">
              <a:defRPr/>
            </a:pPr>
            <a:r>
              <a:rPr lang="en-US" sz="1200" b="1" dirty="0">
                <a:solidFill>
                  <a:srgbClr val="33CC33"/>
                </a:solidFill>
                <a:latin typeface="Arial" charset="0"/>
                <a:ea typeface="ＭＳ Ｐゴシック" pitchFamily="34" charset="-128"/>
                <a:cs typeface="Arial" charset="0"/>
              </a:rPr>
              <a:t>measurements</a:t>
            </a:r>
          </a:p>
        </p:txBody>
      </p:sp>
      <p:sp>
        <p:nvSpPr>
          <p:cNvPr id="136216" name="Line 24"/>
          <p:cNvSpPr>
            <a:spLocks noChangeShapeType="1"/>
          </p:cNvSpPr>
          <p:nvPr/>
        </p:nvSpPr>
        <p:spPr bwMode="auto">
          <a:xfrm>
            <a:off x="2051050" y="2133600"/>
            <a:ext cx="4318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000">
              <a:solidFill>
                <a:srgbClr val="000000"/>
              </a:solidFill>
              <a:latin typeface="Times New Roman"/>
              <a:ea typeface="ＭＳ Ｐゴシック" pitchFamily="34" charset="-128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088" y="5229225"/>
            <a:ext cx="23764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200" b="1" dirty="0">
                <a:solidFill>
                  <a:srgbClr val="262673"/>
                </a:solidFill>
                <a:latin typeface="Arial" charset="0"/>
                <a:ea typeface="ＭＳ Ｐゴシック" pitchFamily="34" charset="-128"/>
                <a:cs typeface="+mn-cs"/>
              </a:rPr>
              <a:t>CLOUD:</a:t>
            </a:r>
          </a:p>
          <a:p>
            <a:pPr eaLnBrk="1" hangingPunct="1">
              <a:defRPr/>
            </a:pPr>
            <a:r>
              <a:rPr lang="en-GB" sz="1200" b="1" dirty="0">
                <a:solidFill>
                  <a:srgbClr val="262673"/>
                </a:solidFill>
                <a:latin typeface="Arial" charset="0"/>
                <a:ea typeface="ＭＳ Ｐゴシック" pitchFamily="34" charset="-128"/>
                <a:cs typeface="+mn-cs"/>
              </a:rPr>
              <a:t>Irradiation at cosmic level</a:t>
            </a:r>
          </a:p>
        </p:txBody>
      </p:sp>
      <p:pic>
        <p:nvPicPr>
          <p:cNvPr id="328722" name="Picture 26" descr="natureRG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800000">
            <a:off x="323850" y="2708275"/>
            <a:ext cx="1085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 rot="20915541">
            <a:off x="327025" y="3567113"/>
            <a:ext cx="4435475" cy="1201737"/>
          </a:xfrm>
          <a:prstGeom prst="rect">
            <a:avLst/>
          </a:prstGeom>
          <a:solidFill>
            <a:srgbClr val="FFFF99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Excellent first results</a:t>
            </a:r>
          </a:p>
          <a:p>
            <a:pPr eaLnBrk="1" hangingPunct="1">
              <a:defRPr/>
            </a:pPr>
            <a:r>
              <a:rPr lang="en-US" b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Great interest by scientists</a:t>
            </a:r>
          </a:p>
          <a:p>
            <a:pPr eaLnBrk="1" hangingPunct="1">
              <a:defRPr/>
            </a:pPr>
            <a:r>
              <a:rPr lang="en-US" b="1" dirty="0">
                <a:solidFill>
                  <a:srgbClr val="CC00CC"/>
                </a:solidFill>
                <a:latin typeface="Times New Roman"/>
                <a:ea typeface="ＭＳ Ｐゴシック" pitchFamily="34" charset="-128"/>
                <a:cs typeface="+mn-cs"/>
              </a:rPr>
              <a:t>Great interest by general public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076825" y="3789363"/>
            <a:ext cx="3671888" cy="16557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19700" y="5589588"/>
            <a:ext cx="3240088" cy="863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991150">
            <a:off x="2454275" y="5245100"/>
            <a:ext cx="2676525" cy="182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2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Energy Frontier</a:t>
            </a:r>
          </a:p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</a:t>
            </a:r>
          </a:p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LHC</a:t>
            </a:r>
            <a:endParaRPr lang="en-US" sz="44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4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Impact" pitchFamily="34" charset="0"/>
              </a:rPr>
              <a:t>“Discovery” of  Standard Model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2" y="3429005"/>
            <a:ext cx="73802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through synergy of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(e.g. </a:t>
            </a:r>
            <a:r>
              <a:rPr lang="en-US" sz="2000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Tevatron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)</a:t>
            </a:r>
            <a:endParaRPr lang="en-US" sz="20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(HERA)</a:t>
            </a:r>
            <a:endParaRPr lang="en-US" sz="2800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(e.g. LEP)</a:t>
            </a:r>
            <a:endParaRPr lang="en-US" b="1" dirty="0" smtClean="0">
              <a:solidFill>
                <a:srgbClr val="000066"/>
              </a:solidFill>
              <a:latin typeface="Lucida Grande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90000"/>
              </a:lnSpc>
              <a:spcBef>
                <a:spcPct val="20000"/>
              </a:spcBef>
            </a:pPr>
            <a:endParaRPr lang="en-US" b="1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0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Past few decades</a:t>
            </a:r>
            <a:endParaRPr lang="en-US" sz="2800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Glion Colloquium /  June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18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742950" indent="-74295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Introduction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                     CERN  </a:t>
            </a:r>
          </a:p>
          <a:p>
            <a:pPr marL="742950" indent="-74295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                   </a:t>
            </a:r>
            <a:endParaRPr lang="en-US" sz="3600" dirty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000" b="1" i="1" dirty="0" smtClean="0">
                <a:solidFill>
                  <a:srgbClr val="FFFFFF"/>
                </a:solidFill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800" b="1" i="1" dirty="0">
                <a:solidFill>
                  <a:srgbClr val="FFFFFF"/>
                </a:solidFill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258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48641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origin of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mass/matter or                     origin </a:t>
            </a: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of electroweak symmetry breaking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unification of forces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fundamental symmetry of forces and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matter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where is antimatter</a:t>
            </a:r>
            <a:endParaRPr lang="en-GB" sz="2000" dirty="0">
              <a:solidFill>
                <a:srgbClr val="0070C0"/>
              </a:solidFill>
              <a:latin typeface="Helvetica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+mn-ea"/>
                <a:cs typeface="+mn-cs"/>
              </a:rPr>
              <a:t>unification of quantum physics and general relativity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+mn-ea"/>
                <a:cs typeface="+mn-cs"/>
              </a:rPr>
              <a:t>number of space/time dimensions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+mn-ea"/>
                <a:cs typeface="+mn-cs"/>
              </a:rPr>
              <a:t>what is dark matter 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+mn-ea"/>
                <a:cs typeface="+mn-cs"/>
              </a:rPr>
              <a:t>what is dark energy</a:t>
            </a:r>
            <a:endParaRPr lang="de-DE" sz="2000" dirty="0">
              <a:solidFill>
                <a:srgbClr val="FF0000"/>
              </a:solidFill>
              <a:latin typeface="Helvetica"/>
              <a:ea typeface="+mn-ea"/>
              <a:cs typeface="+mn-cs"/>
            </a:endParaRPr>
          </a:p>
        </p:txBody>
      </p:sp>
      <p:pic>
        <p:nvPicPr>
          <p:cNvPr id="1504259" name="Picture 3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762000"/>
            <a:ext cx="2667000" cy="3133803"/>
          </a:xfrm>
          <a:prstGeom prst="rect">
            <a:avLst/>
          </a:prstGeom>
          <a:noFill/>
        </p:spPr>
      </p:pic>
      <p:sp>
        <p:nvSpPr>
          <p:cNvPr id="1504261" name="Line 5"/>
          <p:cNvSpPr>
            <a:spLocks noChangeShapeType="1"/>
          </p:cNvSpPr>
          <p:nvPr/>
        </p:nvSpPr>
        <p:spPr bwMode="auto">
          <a:xfrm>
            <a:off x="3048000" y="2209800"/>
            <a:ext cx="302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5042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14800"/>
            <a:ext cx="3733800" cy="20227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504263" name="Line 7"/>
          <p:cNvSpPr>
            <a:spLocks noChangeShapeType="1"/>
          </p:cNvSpPr>
          <p:nvPr/>
        </p:nvSpPr>
        <p:spPr bwMode="auto">
          <a:xfrm flipV="1">
            <a:off x="3200400" y="5181600"/>
            <a:ext cx="1524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04264" name="AutoShape 8"/>
          <p:cNvSpPr>
            <a:spLocks/>
          </p:cNvSpPr>
          <p:nvPr/>
        </p:nvSpPr>
        <p:spPr bwMode="auto">
          <a:xfrm>
            <a:off x="2819400" y="48006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Key Questions of Particle Physics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Solutions?</a:t>
            </a:r>
            <a:endParaRPr lang="en-US" smtClean="0"/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0" y="1371600"/>
            <a:ext cx="8388424" cy="4433664"/>
          </a:xfrm>
          <a:prstGeom prst="ellipse">
            <a:avLst/>
          </a:prstGeom>
          <a:solidFill>
            <a:schemeClr val="folHlink">
              <a:alpha val="25999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 defTabSz="457200">
              <a:defRPr/>
            </a:pPr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414341" y="3354391"/>
            <a:ext cx="5629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Higgs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802202" y="1574806"/>
            <a:ext cx="5950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Salam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890920" y="1598618"/>
            <a:ext cx="8290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Weinberg</a:t>
            </a:r>
            <a:endParaRPr lang="en-US" sz="1400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267360" y="1574806"/>
            <a:ext cx="7553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Glashow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60424" name="WordArt 8"/>
          <p:cNvSpPr>
            <a:spLocks noChangeArrowheads="1" noChangeShapeType="1" noTextEdit="1"/>
          </p:cNvSpPr>
          <p:nvPr/>
        </p:nvSpPr>
        <p:spPr bwMode="auto">
          <a:xfrm rot="94861">
            <a:off x="2438400" y="1139825"/>
            <a:ext cx="3505200" cy="546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78920"/>
              </a:avLst>
            </a:prstTxWarp>
          </a:bodyPr>
          <a:lstStyle/>
          <a:p>
            <a:pPr algn="ctr"/>
            <a:r>
              <a:rPr lang="en-US" sz="3600" b="1" kern="10" smtClean="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5280000" scaled="1"/>
                </a:gradFill>
                <a:latin typeface="Tahoma"/>
                <a:ea typeface="ＭＳ Ｐゴシック" charset="-128"/>
                <a:cs typeface="Tahoma"/>
              </a:rPr>
              <a:t>Standard Model</a:t>
            </a:r>
          </a:p>
        </p:txBody>
      </p:sp>
      <p:sp>
        <p:nvSpPr>
          <p:cNvPr id="60425" name="WordArt 9"/>
          <p:cNvSpPr>
            <a:spLocks noChangeArrowheads="1" noChangeShapeType="1" noTextEdit="1"/>
          </p:cNvSpPr>
          <p:nvPr/>
        </p:nvSpPr>
        <p:spPr bwMode="auto">
          <a:xfrm rot="-81768">
            <a:off x="2705580" y="5698332"/>
            <a:ext cx="3124200" cy="5238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2000" b="1" kern="10" dirty="0" smtClean="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16260000" scaled="1"/>
                </a:gradFill>
                <a:latin typeface="Tahoma"/>
                <a:ea typeface="ＭＳ Ｐゴシック" charset="-128"/>
                <a:cs typeface="Tahoma"/>
              </a:rPr>
              <a:t>successful for ever ??</a:t>
            </a:r>
          </a:p>
        </p:txBody>
      </p:sp>
      <p:pic>
        <p:nvPicPr>
          <p:cNvPr id="6042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641600"/>
            <a:ext cx="604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227764" y="4495801"/>
            <a:ext cx="2649538" cy="1912938"/>
            <a:chOff x="3971" y="2784"/>
            <a:chExt cx="1669" cy="1205"/>
          </a:xfrm>
        </p:grpSpPr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3971" y="3246"/>
              <a:ext cx="1669" cy="740"/>
            </a:xfrm>
            <a:prstGeom prst="rect">
              <a:avLst/>
            </a:prstGeom>
            <a:gradFill rotWithShape="0">
              <a:gsLst>
                <a:gs pos="0">
                  <a:srgbClr val="F4B2A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635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3809" name="Text Box 17"/>
            <p:cNvSpPr txBox="1">
              <a:spLocks noChangeArrowheads="1"/>
            </p:cNvSpPr>
            <p:nvPr/>
          </p:nvSpPr>
          <p:spPr bwMode="auto">
            <a:xfrm>
              <a:off x="3974" y="3291"/>
              <a:ext cx="1645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algn="ctr" defTabSz="457200"/>
              <a:r>
                <a:rPr lang="en-US" dirty="0" smtClean="0">
                  <a:solidFill>
                    <a:srgbClr val="AA0A4C"/>
                  </a:solidFill>
                  <a:ea typeface="ＭＳ Ｐゴシック" charset="-128"/>
                </a:rPr>
                <a:t>Extra Dimensions</a:t>
              </a:r>
            </a:p>
            <a:p>
              <a:pPr algn="ctr" defTabSz="457200"/>
              <a:r>
                <a:rPr lang="en-US" sz="1200" dirty="0" smtClean="0">
                  <a:solidFill>
                    <a:srgbClr val="AA0A4C"/>
                  </a:solidFill>
                  <a:ea typeface="ＭＳ Ｐゴシック" charset="-128"/>
                </a:rPr>
                <a:t>New dimensions introduced</a:t>
              </a:r>
            </a:p>
            <a:p>
              <a:pPr algn="ctr" defTabSz="457200"/>
              <a:r>
                <a:rPr lang="en-US" sz="1200" dirty="0" err="1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m</a:t>
              </a:r>
              <a:r>
                <a:rPr lang="en-US" sz="1200" baseline="-25000" dirty="0" err="1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Gravity</a:t>
              </a:r>
              <a:r>
                <a:rPr lang="en-US" sz="1200" dirty="0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 ≈ </a:t>
              </a:r>
              <a:r>
                <a:rPr lang="en-US" sz="1200" dirty="0" err="1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m</a:t>
              </a:r>
              <a:r>
                <a:rPr lang="en-US" sz="1200" baseline="-25000" dirty="0" err="1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elw</a:t>
              </a:r>
              <a:r>
                <a:rPr lang="en-US" sz="1200" dirty="0" smtClean="0">
                  <a:solidFill>
                    <a:srgbClr val="AA0A4C"/>
                  </a:solidFill>
                  <a:latin typeface="Tahoma" charset="0"/>
                  <a:ea typeface="ＭＳ Ｐゴシック" charset="-128"/>
                </a:rPr>
                <a:t> </a:t>
              </a:r>
              <a:r>
                <a:rPr lang="en-US" sz="1200" dirty="0" smtClean="0">
                  <a:solidFill>
                    <a:srgbClr val="AA0A4C"/>
                  </a:solidFill>
                  <a:latin typeface="Tahoma" charset="0"/>
                  <a:ea typeface="ＭＳ Ｐゴシック" charset="-128"/>
                  <a:sym typeface="Monotype Sorts" charset="2"/>
                </a:rPr>
                <a:t> </a:t>
              </a:r>
              <a:r>
                <a:rPr lang="en-US" sz="1200" dirty="0" smtClean="0">
                  <a:solidFill>
                    <a:srgbClr val="000000"/>
                  </a:solidFill>
                  <a:ea typeface="ＭＳ Ｐゴシック" charset="-128"/>
                </a:rPr>
                <a:t>Hierarchy problem</a:t>
              </a:r>
            </a:p>
            <a:p>
              <a:pPr algn="ctr" defTabSz="457200"/>
              <a:r>
                <a:rPr lang="en-US" sz="1200" dirty="0" smtClean="0">
                  <a:solidFill>
                    <a:srgbClr val="000000"/>
                  </a:solidFill>
                  <a:ea typeface="ＭＳ Ｐゴシック" charset="-128"/>
                </a:rPr>
                <a:t>           solved</a:t>
              </a:r>
            </a:p>
            <a:p>
              <a:pPr algn="ctr" defTabSz="457200"/>
              <a:r>
                <a:rPr lang="en-US" sz="1200" b="1" dirty="0" smtClean="0">
                  <a:solidFill>
                    <a:srgbClr val="AA0A4C"/>
                  </a:solidFill>
                  <a:ea typeface="ＭＳ Ｐゴシック" charset="-128"/>
                </a:rPr>
                <a:t>New particles at ≈ </a:t>
              </a:r>
              <a:r>
                <a:rPr lang="en-US" sz="1200" b="1" dirty="0" err="1" smtClean="0">
                  <a:solidFill>
                    <a:srgbClr val="AA0A4C"/>
                  </a:solidFill>
                  <a:ea typeface="ＭＳ Ｐゴシック" charset="-128"/>
                </a:rPr>
                <a:t>TeV</a:t>
              </a:r>
              <a:r>
                <a:rPr lang="en-US" sz="1200" b="1" dirty="0" smtClean="0">
                  <a:solidFill>
                    <a:srgbClr val="AA0A4C"/>
                  </a:solidFill>
                  <a:ea typeface="ＭＳ Ｐゴシック" charset="-128"/>
                </a:rPr>
                <a:t> scale</a:t>
              </a:r>
              <a:endParaRPr lang="en-US" sz="1200" b="1" dirty="0" smtClean="0">
                <a:solidFill>
                  <a:srgbClr val="AA0A4C"/>
                </a:solidFill>
                <a:latin typeface="Tahoma" charset="0"/>
                <a:ea typeface="ＭＳ Ｐゴシック" charset="-128"/>
              </a:endParaRPr>
            </a:p>
          </p:txBody>
        </p:sp>
        <p:sp>
          <p:nvSpPr>
            <p:cNvPr id="33810" name="AutoShape 18"/>
            <p:cNvSpPr>
              <a:spLocks noChangeArrowheads="1"/>
            </p:cNvSpPr>
            <p:nvPr/>
          </p:nvSpPr>
          <p:spPr bwMode="auto">
            <a:xfrm rot="2390201">
              <a:off x="4368" y="2784"/>
              <a:ext cx="561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AA0A4C"/>
                </a:gs>
              </a:gsLst>
              <a:lin ang="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4584706"/>
            <a:ext cx="3048000" cy="1751013"/>
            <a:chOff x="96" y="2832"/>
            <a:chExt cx="1920" cy="1103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>
              <a:off x="96" y="3230"/>
              <a:ext cx="1920" cy="69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152" y="2832"/>
              <a:ext cx="1835" cy="1103"/>
              <a:chOff x="152" y="2832"/>
              <a:chExt cx="1835" cy="1103"/>
            </a:xfrm>
          </p:grpSpPr>
          <p:sp>
            <p:nvSpPr>
              <p:cNvPr id="60497" name="Text Box 22"/>
              <p:cNvSpPr txBox="1">
                <a:spLocks noChangeArrowheads="1"/>
              </p:cNvSpPr>
              <p:nvPr/>
            </p:nvSpPr>
            <p:spPr bwMode="auto">
              <a:xfrm>
                <a:off x="152" y="3237"/>
                <a:ext cx="1835" cy="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defTabSz="457200"/>
                <a:r>
                  <a:rPr lang="en-GB" smtClean="0">
                    <a:solidFill>
                      <a:srgbClr val="FFFFFF"/>
                    </a:solidFill>
                    <a:ea typeface="ＭＳ Ｐゴシック" charset="-128"/>
                  </a:rPr>
                  <a:t>Supersymmetry</a:t>
                </a:r>
              </a:p>
              <a:p>
                <a:pPr algn="ctr" defTabSz="457200"/>
                <a:r>
                  <a:rPr lang="en-GB" sz="1200" smtClean="0">
                    <a:solidFill>
                      <a:srgbClr val="FFFFFF"/>
                    </a:solidFill>
                    <a:ea typeface="ＭＳ Ｐゴシック" charset="-128"/>
                  </a:rPr>
                  <a:t>New particles at ≈ TeV scale, light Higgs</a:t>
                </a:r>
              </a:p>
              <a:p>
                <a:pPr algn="ctr" defTabSz="457200"/>
                <a:r>
                  <a:rPr lang="en-GB" sz="1200" smtClean="0">
                    <a:solidFill>
                      <a:srgbClr val="FFFFFF"/>
                    </a:solidFill>
                    <a:ea typeface="ＭＳ Ｐゴシック" charset="-128"/>
                  </a:rPr>
                  <a:t>Unification of forces</a:t>
                </a:r>
              </a:p>
              <a:p>
                <a:pPr algn="ctr" defTabSz="457200"/>
                <a:r>
                  <a:rPr lang="en-GB" sz="1200" smtClean="0">
                    <a:solidFill>
                      <a:srgbClr val="FFFFFF"/>
                    </a:solidFill>
                    <a:ea typeface="ＭＳ Ｐゴシック" charset="-128"/>
                  </a:rPr>
                  <a:t>Higgs mass stabilized</a:t>
                </a:r>
              </a:p>
              <a:p>
                <a:pPr algn="ctr" defTabSz="457200"/>
                <a:r>
                  <a:rPr lang="en-GB" sz="1200" b="1" smtClean="0">
                    <a:solidFill>
                      <a:srgbClr val="FFFFFF"/>
                    </a:solidFill>
                    <a:ea typeface="ＭＳ Ｐゴシック" charset="-128"/>
                  </a:rPr>
                  <a:t>No new interactions</a:t>
                </a:r>
                <a:endParaRPr lang="en-GB" sz="1200" b="1" smtClean="0">
                  <a:solidFill>
                    <a:srgbClr val="2E1694"/>
                  </a:solidFill>
                  <a:ea typeface="ＭＳ Ｐゴシック" charset="-128"/>
                </a:endParaRPr>
              </a:p>
            </p:txBody>
          </p:sp>
          <p:sp>
            <p:nvSpPr>
              <p:cNvPr id="33815" name="AutoShape 23"/>
              <p:cNvSpPr>
                <a:spLocks noChangeArrowheads="1"/>
              </p:cNvSpPr>
              <p:nvPr/>
            </p:nvSpPr>
            <p:spPr bwMode="auto">
              <a:xfrm rot="8995082">
                <a:off x="1008" y="2832"/>
                <a:ext cx="617" cy="306"/>
              </a:xfrm>
              <a:custGeom>
                <a:avLst/>
                <a:gdLst>
                  <a:gd name="G0" fmla="+- 15997 0 0"/>
                  <a:gd name="G1" fmla="+- 7129 0 0"/>
                  <a:gd name="G2" fmla="+- 21600 0 7129"/>
                  <a:gd name="G3" fmla="+- 10800 0 7129"/>
                  <a:gd name="G4" fmla="+- 21600 0 15997"/>
                  <a:gd name="G5" fmla="*/ G4 G3 10800"/>
                  <a:gd name="G6" fmla="+- 21600 0 G5"/>
                  <a:gd name="T0" fmla="*/ 15997 w 21600"/>
                  <a:gd name="T1" fmla="*/ 0 h 21600"/>
                  <a:gd name="T2" fmla="*/ 0 w 21600"/>
                  <a:gd name="T3" fmla="*/ 10800 h 21600"/>
                  <a:gd name="T4" fmla="*/ 15997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997" y="0"/>
                    </a:moveTo>
                    <a:lnTo>
                      <a:pt x="15997" y="7129"/>
                    </a:lnTo>
                    <a:lnTo>
                      <a:pt x="3375" y="7129"/>
                    </a:lnTo>
                    <a:lnTo>
                      <a:pt x="3375" y="14471"/>
                    </a:lnTo>
                    <a:lnTo>
                      <a:pt x="15997" y="14471"/>
                    </a:lnTo>
                    <a:lnTo>
                      <a:pt x="15997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7129"/>
                    </a:moveTo>
                    <a:lnTo>
                      <a:pt x="1350" y="14471"/>
                    </a:lnTo>
                    <a:lnTo>
                      <a:pt x="2700" y="14471"/>
                    </a:lnTo>
                    <a:lnTo>
                      <a:pt x="2700" y="7129"/>
                    </a:lnTo>
                    <a:close/>
                  </a:path>
                  <a:path w="21600" h="21600">
                    <a:moveTo>
                      <a:pt x="0" y="7129"/>
                    </a:moveTo>
                    <a:lnTo>
                      <a:pt x="0" y="14471"/>
                    </a:lnTo>
                    <a:lnTo>
                      <a:pt x="675" y="14471"/>
                    </a:lnTo>
                    <a:lnTo>
                      <a:pt x="675" y="712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rgbClr val="2E1694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defTabSz="457200">
                  <a:defRPr/>
                </a:pPr>
                <a:endParaRPr lang="en-US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52403" y="1047750"/>
            <a:ext cx="1704975" cy="1162050"/>
            <a:chOff x="558" y="954"/>
            <a:chExt cx="1170" cy="876"/>
          </a:xfrm>
        </p:grpSpPr>
        <p:pic>
          <p:nvPicPr>
            <p:cNvPr id="60493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" y="954"/>
              <a:ext cx="361" cy="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94" name="AutoShape 26"/>
            <p:cNvSpPr>
              <a:spLocks noChangeArrowheads="1"/>
            </p:cNvSpPr>
            <p:nvPr/>
          </p:nvSpPr>
          <p:spPr bwMode="auto">
            <a:xfrm rot="-9610758">
              <a:off x="1111" y="1392"/>
              <a:ext cx="617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7129 h 21600"/>
                <a:gd name="T14" fmla="*/ 19710 w 21600"/>
                <a:gd name="T15" fmla="*/ 144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GB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400800" y="762006"/>
            <a:ext cx="2667000" cy="1535113"/>
            <a:chOff x="3984" y="480"/>
            <a:chExt cx="1680" cy="967"/>
          </a:xfrm>
        </p:grpSpPr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3984" y="480"/>
              <a:ext cx="1680" cy="672"/>
            </a:xfrm>
            <a:prstGeom prst="rect">
              <a:avLst/>
            </a:pr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0491" name="Text Box 29"/>
            <p:cNvSpPr txBox="1">
              <a:spLocks noChangeArrowheads="1"/>
            </p:cNvSpPr>
            <p:nvPr/>
          </p:nvSpPr>
          <p:spPr bwMode="auto">
            <a:xfrm>
              <a:off x="3984" y="488"/>
              <a:ext cx="1657" cy="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GB" sz="1600" smtClean="0">
                  <a:solidFill>
                    <a:srgbClr val="336699"/>
                  </a:solidFill>
                  <a:latin typeface="Tahoma" charset="0"/>
                  <a:ea typeface="ＭＳ Ｐゴシック" charset="-128"/>
                </a:rPr>
                <a:t>Technicolor</a:t>
              </a:r>
            </a:p>
            <a:p>
              <a:pPr algn="ctr" defTabSz="457200"/>
              <a: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</a:rPr>
                <a:t>New (strong) interactions produce EWSB</a:t>
              </a:r>
              <a:b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</a:rPr>
              </a:br>
              <a:endParaRPr lang="en-GB" sz="1000" smtClean="0">
                <a:solidFill>
                  <a:srgbClr val="336699"/>
                </a:solidFill>
                <a:latin typeface="Tahoma" charset="0"/>
                <a:ea typeface="ＭＳ Ｐゴシック" charset="-128"/>
              </a:endParaRPr>
            </a:p>
            <a:p>
              <a:pPr algn="ctr" defTabSz="457200"/>
              <a:r>
                <a:rPr lang="en-GB" sz="1000" smtClean="0">
                  <a:solidFill>
                    <a:srgbClr val="336699"/>
                  </a:solidFill>
                  <a:latin typeface="Tahoma" charset="0"/>
                  <a:ea typeface="ＭＳ Ｐゴシック" charset="-128"/>
                </a:rPr>
                <a:t>Extensions of the SM gauge group : </a:t>
              </a:r>
            </a:p>
            <a:p>
              <a:pPr algn="ctr" defTabSz="457200"/>
              <a:r>
                <a:rPr lang="en-GB" sz="1600" smtClean="0">
                  <a:solidFill>
                    <a:srgbClr val="336699"/>
                  </a:solidFill>
                  <a:latin typeface="Tahoma" charset="0"/>
                  <a:ea typeface="ＭＳ Ｐゴシック" charset="-128"/>
                </a:rPr>
                <a:t>Little Higgs / GUTs / …</a:t>
              </a:r>
              <a:endParaRPr lang="en-GB" b="1" smtClean="0">
                <a:solidFill>
                  <a:srgbClr val="336699"/>
                </a:solidFill>
                <a:latin typeface="Tahoma" charset="0"/>
                <a:ea typeface="ＭＳ Ｐゴシック" charset="-128"/>
              </a:endParaRPr>
            </a:p>
          </p:txBody>
        </p:sp>
        <p:sp>
          <p:nvSpPr>
            <p:cNvPr id="33822" name="AutoShape 30"/>
            <p:cNvSpPr>
              <a:spLocks noChangeArrowheads="1"/>
            </p:cNvSpPr>
            <p:nvPr/>
          </p:nvSpPr>
          <p:spPr bwMode="auto">
            <a:xfrm rot="-1578945">
              <a:off x="4419" y="1141"/>
              <a:ext cx="522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0434" name="Text Box 31"/>
          <p:cNvSpPr txBox="1">
            <a:spLocks noChangeArrowheads="1"/>
          </p:cNvSpPr>
          <p:nvPr/>
        </p:nvSpPr>
        <p:spPr bwMode="auto">
          <a:xfrm>
            <a:off x="3773006" y="3327401"/>
            <a:ext cx="651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Rubbia</a:t>
            </a:r>
          </a:p>
        </p:txBody>
      </p:sp>
      <p:sp>
        <p:nvSpPr>
          <p:cNvPr id="60435" name="Text Box 32"/>
          <p:cNvSpPr txBox="1">
            <a:spLocks noChangeArrowheads="1"/>
          </p:cNvSpPr>
          <p:nvPr/>
        </p:nvSpPr>
        <p:spPr bwMode="auto">
          <a:xfrm>
            <a:off x="5034843" y="3357563"/>
            <a:ext cx="744371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>
              <a:lnSpc>
                <a:spcPct val="80000"/>
              </a:lnSpc>
            </a:pPr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van der </a:t>
            </a:r>
          </a:p>
          <a:p>
            <a:pPr algn="ctr" defTabSz="457200">
              <a:lnSpc>
                <a:spcPct val="80000"/>
              </a:lnSpc>
            </a:pPr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Meer</a:t>
            </a:r>
            <a:endParaRPr lang="en-US" sz="1600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pic>
        <p:nvPicPr>
          <p:cNvPr id="60436" name="Picture 3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7" name="Picture 3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3651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8" name="Picture 3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2032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9" name="Picture 3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08651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0" name="Text Box 37"/>
          <p:cNvSpPr txBox="1">
            <a:spLocks noChangeArrowheads="1"/>
          </p:cNvSpPr>
          <p:nvPr/>
        </p:nvSpPr>
        <p:spPr bwMode="auto">
          <a:xfrm>
            <a:off x="5573338" y="1727204"/>
            <a:ext cx="7341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Veltman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60441" name="Text Box 38"/>
          <p:cNvSpPr txBox="1">
            <a:spLocks noChangeArrowheads="1"/>
          </p:cNvSpPr>
          <p:nvPr/>
        </p:nvSpPr>
        <p:spPr bwMode="auto">
          <a:xfrm>
            <a:off x="6225072" y="1803401"/>
            <a:ext cx="6880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‘t Hooft</a:t>
            </a:r>
          </a:p>
        </p:txBody>
      </p:sp>
      <p:pic>
        <p:nvPicPr>
          <p:cNvPr id="60442" name="Picture 39" descr="gros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94051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3" name="Picture 40" descr="politz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4" name="Picture 41" descr="wilcze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84451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5" name="Text Box 42"/>
          <p:cNvSpPr txBox="1">
            <a:spLocks noChangeArrowheads="1"/>
          </p:cNvSpPr>
          <p:nvPr/>
        </p:nvSpPr>
        <p:spPr bwMode="auto">
          <a:xfrm>
            <a:off x="3194724" y="1651003"/>
            <a:ext cx="5638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Gross</a:t>
            </a:r>
          </a:p>
        </p:txBody>
      </p:sp>
      <p:sp>
        <p:nvSpPr>
          <p:cNvPr id="60446" name="Text Box 43"/>
          <p:cNvSpPr txBox="1">
            <a:spLocks noChangeArrowheads="1"/>
          </p:cNvSpPr>
          <p:nvPr/>
        </p:nvSpPr>
        <p:spPr bwMode="auto">
          <a:xfrm>
            <a:off x="2514590" y="1651003"/>
            <a:ext cx="6921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Wilczek</a:t>
            </a:r>
          </a:p>
        </p:txBody>
      </p:sp>
      <p:sp>
        <p:nvSpPr>
          <p:cNvPr id="60447" name="Text Box 44"/>
          <p:cNvSpPr txBox="1">
            <a:spLocks noChangeArrowheads="1"/>
          </p:cNvSpPr>
          <p:nvPr/>
        </p:nvSpPr>
        <p:spPr bwMode="auto">
          <a:xfrm>
            <a:off x="1906645" y="1727204"/>
            <a:ext cx="6777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Politzer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pic>
        <p:nvPicPr>
          <p:cNvPr id="60448" name="Picture 45" descr="croni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24603" y="2870200"/>
            <a:ext cx="538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9" name="Text Box 46"/>
          <p:cNvSpPr txBox="1">
            <a:spLocks noChangeArrowheads="1"/>
          </p:cNvSpPr>
          <p:nvPr/>
        </p:nvSpPr>
        <p:spPr bwMode="auto">
          <a:xfrm>
            <a:off x="6244810" y="3556001"/>
            <a:ext cx="6247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Cronin</a:t>
            </a:r>
          </a:p>
        </p:txBody>
      </p:sp>
      <p:pic>
        <p:nvPicPr>
          <p:cNvPr id="60450" name="Picture 47" descr="fitc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15000" y="2794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1" name="Text Box 48"/>
          <p:cNvSpPr txBox="1">
            <a:spLocks noChangeArrowheads="1"/>
          </p:cNvSpPr>
          <p:nvPr/>
        </p:nvSpPr>
        <p:spPr bwMode="auto">
          <a:xfrm>
            <a:off x="5736827" y="3479804"/>
            <a:ext cx="5087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Fitch</a:t>
            </a:r>
          </a:p>
        </p:txBody>
      </p:sp>
      <p:pic>
        <p:nvPicPr>
          <p:cNvPr id="60452" name="Picture 49" descr="per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24892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3" name="Picture 50" descr="reines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71600" y="2260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4" name="Text Box 51"/>
          <p:cNvSpPr txBox="1">
            <a:spLocks noChangeArrowheads="1"/>
          </p:cNvSpPr>
          <p:nvPr/>
        </p:nvSpPr>
        <p:spPr bwMode="auto">
          <a:xfrm>
            <a:off x="1319742" y="2032006"/>
            <a:ext cx="6323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Reines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60455" name="Text Box 52"/>
          <p:cNvSpPr txBox="1">
            <a:spLocks noChangeArrowheads="1"/>
          </p:cNvSpPr>
          <p:nvPr/>
        </p:nvSpPr>
        <p:spPr bwMode="auto">
          <a:xfrm>
            <a:off x="761464" y="3251206"/>
            <a:ext cx="4392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Perl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pic>
        <p:nvPicPr>
          <p:cNvPr id="60456" name="Picture 53" descr="friedman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34200" y="2438400"/>
            <a:ext cx="522288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7" name="Text Box 54"/>
          <p:cNvSpPr txBox="1">
            <a:spLocks noChangeArrowheads="1"/>
          </p:cNvSpPr>
          <p:nvPr/>
        </p:nvSpPr>
        <p:spPr bwMode="auto">
          <a:xfrm>
            <a:off x="6776091" y="3098806"/>
            <a:ext cx="8194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Friedman</a:t>
            </a:r>
          </a:p>
        </p:txBody>
      </p:sp>
      <p:pic>
        <p:nvPicPr>
          <p:cNvPr id="60458" name="Picture 55" descr="kendall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10403" y="3429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9" name="Text Box 56"/>
          <p:cNvSpPr txBox="1">
            <a:spLocks noChangeArrowheads="1"/>
          </p:cNvSpPr>
          <p:nvPr/>
        </p:nvSpPr>
        <p:spPr bwMode="auto">
          <a:xfrm>
            <a:off x="6876330" y="4038605"/>
            <a:ext cx="6745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Kendall</a:t>
            </a:r>
          </a:p>
        </p:txBody>
      </p:sp>
      <p:pic>
        <p:nvPicPr>
          <p:cNvPr id="60460" name="Picture 57" descr="taylor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1816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1" name="Text Box 58"/>
          <p:cNvSpPr txBox="1">
            <a:spLocks noChangeArrowheads="1"/>
          </p:cNvSpPr>
          <p:nvPr/>
        </p:nvSpPr>
        <p:spPr bwMode="auto">
          <a:xfrm>
            <a:off x="5113731" y="4419606"/>
            <a:ext cx="5881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Taylor</a:t>
            </a:r>
          </a:p>
        </p:txBody>
      </p:sp>
      <p:pic>
        <p:nvPicPr>
          <p:cNvPr id="60462" name="Picture 59" descr="lederman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559050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3" name="Text Box 60"/>
          <p:cNvSpPr txBox="1">
            <a:spLocks noChangeArrowheads="1"/>
          </p:cNvSpPr>
          <p:nvPr/>
        </p:nvSpPr>
        <p:spPr bwMode="auto">
          <a:xfrm>
            <a:off x="2519003" y="3430594"/>
            <a:ext cx="8627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Lederman</a:t>
            </a:r>
          </a:p>
        </p:txBody>
      </p:sp>
      <p:pic>
        <p:nvPicPr>
          <p:cNvPr id="60464" name="Picture 61" descr="schwartz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49450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5" name="Text Box 62"/>
          <p:cNvSpPr txBox="1">
            <a:spLocks noChangeArrowheads="1"/>
          </p:cNvSpPr>
          <p:nvPr/>
        </p:nvSpPr>
        <p:spPr bwMode="auto">
          <a:xfrm>
            <a:off x="1828067" y="3430594"/>
            <a:ext cx="795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Schwartz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pic>
        <p:nvPicPr>
          <p:cNvPr id="60466" name="Picture 63" descr="steinberger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339850" y="30495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7" name="Text Box 64"/>
          <p:cNvSpPr txBox="1">
            <a:spLocks noChangeArrowheads="1"/>
          </p:cNvSpPr>
          <p:nvPr/>
        </p:nvSpPr>
        <p:spPr bwMode="auto">
          <a:xfrm>
            <a:off x="1226640" y="3735393"/>
            <a:ext cx="9693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Steinberger</a:t>
            </a:r>
            <a:endParaRPr lang="en-US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pic>
        <p:nvPicPr>
          <p:cNvPr id="60468" name="Picture 65" descr="richt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276600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69" name="Picture 66" descr="ti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200400" y="2717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0" name="Text Box 67"/>
          <p:cNvSpPr txBox="1">
            <a:spLocks noChangeArrowheads="1"/>
          </p:cNvSpPr>
          <p:nvPr/>
        </p:nvSpPr>
        <p:spPr bwMode="auto">
          <a:xfrm>
            <a:off x="3222441" y="4370394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Richter</a:t>
            </a:r>
          </a:p>
        </p:txBody>
      </p:sp>
      <p:sp>
        <p:nvSpPr>
          <p:cNvPr id="60471" name="Text Box 68"/>
          <p:cNvSpPr txBox="1">
            <a:spLocks noChangeArrowheads="1"/>
          </p:cNvSpPr>
          <p:nvPr/>
        </p:nvSpPr>
        <p:spPr bwMode="auto">
          <a:xfrm>
            <a:off x="3205058" y="3403606"/>
            <a:ext cx="4812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Ting</a:t>
            </a:r>
          </a:p>
        </p:txBody>
      </p:sp>
      <p:pic>
        <p:nvPicPr>
          <p:cNvPr id="60472" name="Picture 69" descr="gell-mann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886200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3" name="Text Box 70"/>
          <p:cNvSpPr txBox="1">
            <a:spLocks noChangeArrowheads="1"/>
          </p:cNvSpPr>
          <p:nvPr/>
        </p:nvSpPr>
        <p:spPr bwMode="auto">
          <a:xfrm>
            <a:off x="3792723" y="4370394"/>
            <a:ext cx="8679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Gell-Mann</a:t>
            </a:r>
          </a:p>
        </p:txBody>
      </p:sp>
      <p:pic>
        <p:nvPicPr>
          <p:cNvPr id="60474" name="Picture 71" descr="alvarez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5720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5" name="Text Box 72"/>
          <p:cNvSpPr txBox="1">
            <a:spLocks noChangeArrowheads="1"/>
          </p:cNvSpPr>
          <p:nvPr/>
        </p:nvSpPr>
        <p:spPr bwMode="auto">
          <a:xfrm>
            <a:off x="4512486" y="4419606"/>
            <a:ext cx="6730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Alvarez</a:t>
            </a:r>
          </a:p>
        </p:txBody>
      </p:sp>
      <p:pic>
        <p:nvPicPr>
          <p:cNvPr id="60476" name="Picture 73" descr="schwinger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447803" y="39624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77" name="Picture 74" descr="feynman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5908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8" name="Text Box 75"/>
          <p:cNvSpPr txBox="1">
            <a:spLocks noChangeArrowheads="1"/>
          </p:cNvSpPr>
          <p:nvPr/>
        </p:nvSpPr>
        <p:spPr bwMode="auto">
          <a:xfrm>
            <a:off x="2516274" y="4446594"/>
            <a:ext cx="8031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Feynman</a:t>
            </a:r>
          </a:p>
        </p:txBody>
      </p:sp>
      <p:sp>
        <p:nvSpPr>
          <p:cNvPr id="60479" name="Text Box 76"/>
          <p:cNvSpPr txBox="1">
            <a:spLocks noChangeArrowheads="1"/>
          </p:cNvSpPr>
          <p:nvPr/>
        </p:nvSpPr>
        <p:spPr bwMode="auto">
          <a:xfrm>
            <a:off x="605388" y="3962406"/>
            <a:ext cx="884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Schwinger</a:t>
            </a:r>
          </a:p>
        </p:txBody>
      </p:sp>
      <p:pic>
        <p:nvPicPr>
          <p:cNvPr id="60480" name="Picture 77" descr="hofstadter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04803" y="3048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1" name="Text Box 78"/>
          <p:cNvSpPr txBox="1">
            <a:spLocks noChangeArrowheads="1"/>
          </p:cNvSpPr>
          <p:nvPr/>
        </p:nvSpPr>
        <p:spPr bwMode="auto">
          <a:xfrm>
            <a:off x="301175" y="3733806"/>
            <a:ext cx="8946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Hofstadter</a:t>
            </a:r>
          </a:p>
        </p:txBody>
      </p:sp>
      <p:pic>
        <p:nvPicPr>
          <p:cNvPr id="60482" name="Picture 79" descr="yan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791200" y="3784600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3" name="Text Box 80"/>
          <p:cNvSpPr txBox="1">
            <a:spLocks noChangeArrowheads="1"/>
          </p:cNvSpPr>
          <p:nvPr/>
        </p:nvSpPr>
        <p:spPr bwMode="auto">
          <a:xfrm>
            <a:off x="5803760" y="4446594"/>
            <a:ext cx="5146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Yang</a:t>
            </a:r>
          </a:p>
        </p:txBody>
      </p:sp>
      <p:pic>
        <p:nvPicPr>
          <p:cNvPr id="60484" name="Picture 81" descr="lee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324600" y="3810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5" name="Text Box 82"/>
          <p:cNvSpPr txBox="1">
            <a:spLocks noChangeArrowheads="1"/>
          </p:cNvSpPr>
          <p:nvPr/>
        </p:nvSpPr>
        <p:spPr bwMode="auto">
          <a:xfrm>
            <a:off x="6408110" y="4495806"/>
            <a:ext cx="4251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20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Lee</a:t>
            </a:r>
          </a:p>
        </p:txBody>
      </p:sp>
      <p:sp>
        <p:nvSpPr>
          <p:cNvPr id="60486" name="Rectangle 83"/>
          <p:cNvSpPr>
            <a:spLocks noChangeArrowheads="1"/>
          </p:cNvSpPr>
          <p:nvPr/>
        </p:nvSpPr>
        <p:spPr bwMode="auto">
          <a:xfrm>
            <a:off x="7881940" y="4509125"/>
            <a:ext cx="12581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GB" sz="1200" dirty="0" smtClean="0">
                <a:solidFill>
                  <a:srgbClr val="9A0000"/>
                </a:solidFill>
                <a:ea typeface="ＭＳ Ｐゴシック" charset="-128"/>
              </a:rPr>
              <a:t>Selected NP </a:t>
            </a:r>
          </a:p>
          <a:p>
            <a:pPr defTabSz="457200"/>
            <a:r>
              <a:rPr lang="en-GB" sz="1200" dirty="0" smtClean="0">
                <a:solidFill>
                  <a:srgbClr val="9A0000"/>
                </a:solidFill>
                <a:ea typeface="ＭＳ Ｐゴシック" charset="-128"/>
              </a:rPr>
              <a:t>since 1957 </a:t>
            </a:r>
          </a:p>
          <a:p>
            <a:pPr defTabSz="457200"/>
            <a:r>
              <a:rPr lang="en-GB" sz="1200" dirty="0" smtClean="0">
                <a:solidFill>
                  <a:srgbClr val="9A0000"/>
                </a:solidFill>
                <a:ea typeface="ＭＳ Ｐゴシック" charset="-128"/>
              </a:rPr>
              <a:t>Except P. Higgs</a:t>
            </a:r>
          </a:p>
        </p:txBody>
      </p:sp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228600" y="2438400"/>
            <a:ext cx="7543800" cy="1476375"/>
            <a:chOff x="144" y="1440"/>
            <a:chExt cx="4752" cy="930"/>
          </a:xfrm>
        </p:grpSpPr>
        <p:sp>
          <p:nvSpPr>
            <p:cNvPr id="33876" name="Oval 84"/>
            <p:cNvSpPr>
              <a:spLocks noChangeArrowheads="1"/>
            </p:cNvSpPr>
            <p:nvPr/>
          </p:nvSpPr>
          <p:spPr bwMode="auto">
            <a:xfrm>
              <a:off x="288" y="1440"/>
              <a:ext cx="4560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0489" name="Text Box 10"/>
            <p:cNvSpPr txBox="1">
              <a:spLocks noChangeArrowheads="1"/>
            </p:cNvSpPr>
            <p:nvPr/>
          </p:nvSpPr>
          <p:spPr bwMode="auto">
            <a:xfrm>
              <a:off x="144" y="1536"/>
              <a:ext cx="4752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 sz="2000" dirty="0" smtClean="0">
                  <a:solidFill>
                    <a:srgbClr val="003366"/>
                  </a:solidFill>
                  <a:ea typeface="ＭＳ Ｐゴシック" charset="-128"/>
                </a:rPr>
                <a:t>For all proposed solutions: </a:t>
              </a:r>
            </a:p>
            <a:p>
              <a:pPr algn="ctr" defTabSz="457200"/>
              <a:r>
                <a:rPr lang="en-US" sz="2000" dirty="0" smtClean="0">
                  <a:solidFill>
                    <a:srgbClr val="003366"/>
                  </a:solidFill>
                  <a:ea typeface="ＭＳ Ｐゴシック" charset="-128"/>
                </a:rPr>
                <a:t>new particles should appear </a:t>
              </a:r>
            </a:p>
            <a:p>
              <a:pPr algn="ctr" defTabSz="457200"/>
              <a:r>
                <a:rPr lang="en-US" sz="2000" dirty="0" smtClean="0">
                  <a:solidFill>
                    <a:srgbClr val="003366"/>
                  </a:solidFill>
                  <a:ea typeface="ＭＳ Ｐゴシック" charset="-128"/>
                </a:rPr>
                <a:t>at </a:t>
              </a:r>
              <a:r>
                <a:rPr lang="en-US" sz="2000" b="1" dirty="0" err="1" smtClean="0">
                  <a:solidFill>
                    <a:srgbClr val="003366"/>
                  </a:solidFill>
                  <a:ea typeface="ＭＳ Ｐゴシック" charset="-128"/>
                </a:rPr>
                <a:t>TeV</a:t>
              </a:r>
              <a:r>
                <a:rPr lang="en-US" sz="2000" b="1" dirty="0" smtClean="0">
                  <a:solidFill>
                    <a:srgbClr val="003366"/>
                  </a:solidFill>
                  <a:ea typeface="ＭＳ Ｐゴシック" charset="-128"/>
                </a:rPr>
                <a:t> </a:t>
              </a:r>
              <a:r>
                <a:rPr lang="en-US" sz="2000" dirty="0" smtClean="0">
                  <a:solidFill>
                    <a:srgbClr val="003366"/>
                  </a:solidFill>
                  <a:ea typeface="ＭＳ Ｐゴシック" charset="-128"/>
                </a:rPr>
                <a:t>scale or below</a:t>
              </a:r>
            </a:p>
            <a:p>
              <a:pPr algn="ctr" defTabSz="457200"/>
              <a:r>
                <a:rPr lang="en-US" sz="18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  <a:sym typeface="Wingdings" pitchFamily="2" charset="2"/>
                </a:rPr>
                <a:t> t</a:t>
              </a:r>
              <a:r>
                <a:rPr lang="en-US" sz="18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</a:rPr>
                <a:t>erritory of the LHC</a:t>
              </a:r>
              <a:endParaRPr lang="en-US" sz="1800" b="1" dirty="0" smtClean="0">
                <a:solidFill>
                  <a:srgbClr val="000000"/>
                </a:solidFill>
                <a:latin typeface="Tahoma" charset="0"/>
                <a:ea typeface="ＭＳ Ｐゴシック" charset="-128"/>
              </a:endParaRPr>
            </a:p>
          </p:txBody>
        </p:sp>
      </p:grpSp>
      <p:pic>
        <p:nvPicPr>
          <p:cNvPr id="465922" name="Picture 2" descr="E:\heuer_sep2011\photos\makoto_kobayashi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923931" y="4653136"/>
            <a:ext cx="565278" cy="792088"/>
          </a:xfrm>
          <a:prstGeom prst="rect">
            <a:avLst/>
          </a:prstGeom>
          <a:noFill/>
        </p:spPr>
      </p:pic>
      <p:pic>
        <p:nvPicPr>
          <p:cNvPr id="465923" name="Picture 3" descr="E:\heuer_sep2011\photos\toshilde_maskawa.jp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644009" y="4725144"/>
            <a:ext cx="513890" cy="720080"/>
          </a:xfrm>
          <a:prstGeom prst="rect">
            <a:avLst/>
          </a:prstGeom>
          <a:noFill/>
        </p:spPr>
      </p:pic>
      <p:pic>
        <p:nvPicPr>
          <p:cNvPr id="465924" name="Picture 4" descr="E:\heuer_sep2011\photos\yoichiro_nambu.jp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301521" y="4725144"/>
            <a:ext cx="513889" cy="720080"/>
          </a:xfrm>
          <a:prstGeom prst="rect">
            <a:avLst/>
          </a:prstGeom>
          <a:noFill/>
        </p:spPr>
      </p:pic>
      <p:sp>
        <p:nvSpPr>
          <p:cNvPr id="89" name="Text Box 75"/>
          <p:cNvSpPr txBox="1">
            <a:spLocks noChangeArrowheads="1"/>
          </p:cNvSpPr>
          <p:nvPr/>
        </p:nvSpPr>
        <p:spPr bwMode="auto">
          <a:xfrm>
            <a:off x="3203850" y="5445230"/>
            <a:ext cx="6687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de-CH" sz="1200" dirty="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Nambu</a:t>
            </a:r>
            <a:endParaRPr lang="en-US" sz="1200" dirty="0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91" name="Text Box 75"/>
          <p:cNvSpPr txBox="1">
            <a:spLocks noChangeArrowheads="1"/>
          </p:cNvSpPr>
          <p:nvPr/>
        </p:nvSpPr>
        <p:spPr bwMode="auto">
          <a:xfrm>
            <a:off x="4572000" y="5445230"/>
            <a:ext cx="8013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de-CH" sz="1200" dirty="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Maskawa</a:t>
            </a:r>
            <a:endParaRPr lang="en-US" sz="1200" dirty="0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  <p:sp>
        <p:nvSpPr>
          <p:cNvPr id="92" name="Text Box 75"/>
          <p:cNvSpPr txBox="1">
            <a:spLocks noChangeArrowheads="1"/>
          </p:cNvSpPr>
          <p:nvPr/>
        </p:nvSpPr>
        <p:spPr bwMode="auto">
          <a:xfrm>
            <a:off x="3779914" y="5445230"/>
            <a:ext cx="8624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de-CH" sz="1200" dirty="0" smtClean="0">
                <a:solidFill>
                  <a:srgbClr val="C02F2D"/>
                </a:solidFill>
                <a:latin typeface="Tahoma" charset="0"/>
                <a:ea typeface="ＭＳ Ｐゴシック" charset="-128"/>
              </a:rPr>
              <a:t>Kobayashi</a:t>
            </a:r>
            <a:endParaRPr lang="en-US" sz="1200" dirty="0" smtClean="0">
              <a:solidFill>
                <a:srgbClr val="C02F2D"/>
              </a:solidFill>
              <a:latin typeface="Tahoma" charset="0"/>
              <a:ea typeface="ＭＳ Ｐゴシック" charset="-12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Text Box 2"/>
          <p:cNvSpPr txBox="1">
            <a:spLocks noChangeArrowheads="1"/>
          </p:cNvSpPr>
          <p:nvPr/>
        </p:nvSpPr>
        <p:spPr bwMode="auto">
          <a:xfrm>
            <a:off x="1695450" y="0"/>
            <a:ext cx="5819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spAutoFit/>
          </a:bodyPr>
          <a:lstStyle/>
          <a:p>
            <a:pPr eaLnBrk="1" hangingPunct="1"/>
            <a:r>
              <a:rPr lang="de-DE" sz="2800" b="1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Proton-Proton Collisions at the LHC</a:t>
            </a:r>
            <a:endParaRPr lang="en-GB" sz="2800" b="1" smtClean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306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762000"/>
            <a:ext cx="3151188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1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657600"/>
            <a:ext cx="3513138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4630738" y="896938"/>
            <a:ext cx="2746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spAutoFit/>
          </a:bodyPr>
          <a:lstStyle/>
          <a:p>
            <a:pPr eaLnBrk="1" hangingPunct="1">
              <a:buFontTx/>
              <a:buChar char="•"/>
            </a:pPr>
            <a:endParaRPr lang="en-US" sz="2000" b="1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6182" name="Text Box 6"/>
          <p:cNvSpPr txBox="1">
            <a:spLocks noChangeArrowheads="1"/>
          </p:cNvSpPr>
          <p:nvPr/>
        </p:nvSpPr>
        <p:spPr bwMode="auto">
          <a:xfrm>
            <a:off x="4343400" y="685800"/>
            <a:ext cx="4632325" cy="56324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sp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+mn-cs"/>
              </a:rPr>
              <a:t> 2808 + 2808 proton bunches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   separated by 7.5 m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→  collisions every 25 ns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= 40 MHz crossing rate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de-DE" sz="2000" b="1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protons per bunch</a:t>
            </a:r>
          </a:p>
          <a:p>
            <a:pPr eaLnBrk="1" hangingPunct="1">
              <a:buFont typeface="Wingdings" pitchFamily="2" charset="2"/>
              <a:buChar char="§"/>
            </a:pPr>
            <a:endParaRPr lang="de-DE" sz="2000" b="1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at 10</a:t>
            </a:r>
            <a:r>
              <a:rPr lang="de-DE" sz="2000" b="1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34/</a:t>
            </a: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de-DE" sz="2000" b="1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/s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≈ 35 pp interactions per crossing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de-DE" sz="2000" b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pile-up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u="sng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≈ 10</a:t>
            </a:r>
            <a:r>
              <a:rPr lang="de-DE" sz="2000" b="1" baseline="30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de-DE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pp interactions per second !!!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de-DE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in each collision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≈ 1600 charged particles produced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enormous challenge for the detectors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and for data collection/storage/analysis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914400"/>
            <a:ext cx="4148138" cy="830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cs typeface="+mn-cs"/>
              </a:rPr>
              <a:t>Today: 1400 + 1400 bunches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cs typeface="+mn-cs"/>
              </a:rPr>
              <a:t>            20 MHz crossing rate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72200" y="2743200"/>
            <a:ext cx="2498725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cs typeface="+mn-cs"/>
              </a:rPr>
              <a:t>Today: 6.5 x 10</a:t>
            </a:r>
            <a:r>
              <a:rPr lang="en-US" baseline="30000" smtClean="0">
                <a:solidFill>
                  <a:srgbClr val="000000"/>
                </a:solidFill>
                <a:latin typeface="Arial" pitchFamily="34" charset="0"/>
                <a:cs typeface="+mn-cs"/>
              </a:rPr>
              <a:t>33</a:t>
            </a:r>
          </a:p>
        </p:txBody>
      </p:sp>
      <p:sp>
        <p:nvSpPr>
          <p:cNvPr id="306185" name="TextBox 8"/>
          <p:cNvSpPr txBox="1">
            <a:spLocks noChangeArrowheads="1"/>
          </p:cNvSpPr>
          <p:nvPr/>
        </p:nvSpPr>
        <p:spPr bwMode="auto">
          <a:xfrm>
            <a:off x="685800" y="1905000"/>
            <a:ext cx="2376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22228B"/>
                </a:solidFill>
                <a:latin typeface="Arial" pitchFamily="34" charset="0"/>
                <a:cs typeface="+mn-cs"/>
              </a:rPr>
              <a:t>Design Energy: </a:t>
            </a:r>
          </a:p>
          <a:p>
            <a:pPr eaLnBrk="1" hangingPunct="1"/>
            <a:r>
              <a:rPr lang="en-US" smtClean="0">
                <a:solidFill>
                  <a:srgbClr val="22228B"/>
                </a:solidFill>
                <a:latin typeface="Arial" pitchFamily="34" charset="0"/>
                <a:cs typeface="+mn-cs"/>
              </a:rPr>
              <a:t>7 + 7 = 14 TeV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3400" y="2819400"/>
            <a:ext cx="2998788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cs typeface="+mn-cs"/>
              </a:rPr>
              <a:t>Today: 4 + 4 = 8 TeV</a:t>
            </a:r>
            <a:endParaRPr lang="en-US" baseline="30000" smtClea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4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FC8CDF-19C2-184B-AA2D-DC1472109213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22532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dirty="0" smtClean="0">
                <a:solidFill>
                  <a:srgbClr val="FCF933"/>
                </a:solidFill>
                <a:ea typeface="+mj-ea"/>
                <a:cs typeface="+mj-cs"/>
              </a:rPr>
              <a:t> </a:t>
            </a:r>
            <a:r>
              <a:rPr lang="en-GB" sz="3600" dirty="0">
                <a:solidFill>
                  <a:srgbClr val="FCF933"/>
                </a:solidFill>
                <a:ea typeface="+mj-ea"/>
                <a:cs typeface="+mj-cs"/>
              </a:rPr>
              <a:t>New Era in Fundamental Science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096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-112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Start-up of the Large </a:t>
            </a:r>
            <a:r>
              <a:rPr lang="en-GB" sz="2000" dirty="0" err="1">
                <a:solidFill>
                  <a:srgbClr val="FFFFFF"/>
                </a:solidFill>
                <a:ea typeface="+mn-ea"/>
                <a:cs typeface="+mn-cs"/>
              </a:rPr>
              <a:t>Hadron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 Collider (</a:t>
            </a:r>
            <a:r>
              <a:rPr lang="en-GB" sz="2000" dirty="0">
                <a:solidFill>
                  <a:srgbClr val="FCF933"/>
                </a:solidFill>
                <a:ea typeface="+mn-ea"/>
                <a:cs typeface="+mn-cs"/>
              </a:rPr>
              <a:t>LHC</a:t>
            </a:r>
            <a:r>
              <a:rPr lang="en-GB" sz="2000" dirty="0">
                <a:solidFill>
                  <a:srgbClr val="FFFFFF"/>
                </a:solidFill>
                <a:ea typeface="+mn-ea"/>
                <a:cs typeface="+mn-cs"/>
              </a:rPr>
              <a:t>), one of the largest and truly global scientific projects ever, is the most exciting turning point in particle physics.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429000"/>
            <a:ext cx="9144000" cy="11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cs typeface="+mn-cs"/>
              </a:rPr>
              <a:t>Exploration of a new energy frontier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Proton-proton and Heavy Ion collisions 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cs typeface="+mn-cs"/>
              </a:rPr>
              <a:t>at E</a:t>
            </a:r>
            <a:r>
              <a:rPr lang="en-GB" sz="2600" baseline="-25000" dirty="0" smtClean="0">
                <a:solidFill>
                  <a:srgbClr val="FCF933"/>
                </a:solidFill>
                <a:cs typeface="+mn-cs"/>
              </a:rPr>
              <a:t>CM</a:t>
            </a:r>
            <a:r>
              <a:rPr lang="en-GB" sz="2600" dirty="0" smtClean="0">
                <a:solidFill>
                  <a:srgbClr val="FCF933"/>
                </a:solidFill>
                <a:cs typeface="+mn-cs"/>
              </a:rPr>
              <a:t> up to 14 </a:t>
            </a:r>
            <a:r>
              <a:rPr lang="en-GB" sz="2600" dirty="0" err="1" smtClean="0">
                <a:solidFill>
                  <a:srgbClr val="FCF933"/>
                </a:solidFill>
                <a:cs typeface="+mn-cs"/>
              </a:rPr>
              <a:t>TeV</a:t>
            </a:r>
            <a:endParaRPr lang="en-GB" sz="2600" dirty="0" smtClean="0">
              <a:solidFill>
                <a:srgbClr val="FCF933"/>
              </a:solidFill>
              <a:cs typeface="+mn-cs"/>
            </a:endParaRP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654" y="4648275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2965415" y="4648269"/>
            <a:ext cx="2343230" cy="169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cs typeface="+mn-cs"/>
              </a:rPr>
              <a:t>LHC ring:</a:t>
            </a:r>
          </a:p>
          <a:p>
            <a:pPr algn="ctr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cs typeface="+mn-cs"/>
              </a:rPr>
              <a:t>27 km </a:t>
            </a:r>
            <a:r>
              <a:rPr lang="en-GB" sz="1800" dirty="0" smtClean="0">
                <a:solidFill>
                  <a:srgbClr val="FFFFFF"/>
                </a:solidFill>
                <a:cs typeface="+mn-cs"/>
              </a:rPr>
              <a:t>circumference</a:t>
            </a:r>
          </a:p>
          <a:p>
            <a:pPr algn="ctr">
              <a:lnSpc>
                <a:spcPct val="90000"/>
              </a:lnSpc>
            </a:pPr>
            <a:endParaRPr lang="en-GB" sz="2000" dirty="0" smtClean="0">
              <a:solidFill>
                <a:srgbClr val="FFFFFF"/>
              </a:solidFill>
              <a:cs typeface="+mn-cs"/>
            </a:endParaRP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cs typeface="+mn-cs"/>
              </a:rPr>
              <a:t>TOTEM </a:t>
            </a:r>
          </a:p>
          <a:p>
            <a:pPr>
              <a:lnSpc>
                <a:spcPct val="90000"/>
              </a:lnSpc>
            </a:pPr>
            <a:r>
              <a:rPr lang="en-GB" sz="2000" b="1" dirty="0" err="1" smtClean="0">
                <a:solidFill>
                  <a:srgbClr val="FFFF00"/>
                </a:solidFill>
                <a:cs typeface="+mn-cs"/>
              </a:rPr>
              <a:t>LHCf</a:t>
            </a:r>
            <a:endParaRPr lang="en-GB" sz="2000" b="1" dirty="0" smtClean="0">
              <a:solidFill>
                <a:srgbClr val="FFFF00"/>
              </a:solidFill>
              <a:cs typeface="+mn-cs"/>
            </a:endParaRP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cs typeface="+mn-cs"/>
              </a:rPr>
              <a:t>MOEDAL</a:t>
            </a:r>
            <a:endParaRPr lang="en-GB" sz="2000" b="1" dirty="0">
              <a:solidFill>
                <a:srgbClr val="FFFF00"/>
              </a:solidFill>
              <a:cs typeface="+mn-cs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29" y="1701800"/>
            <a:ext cx="3241675" cy="1727200"/>
            <a:chOff x="336" y="1072"/>
            <a:chExt cx="2042" cy="1088"/>
          </a:xfrm>
        </p:grpSpPr>
        <p:sp>
          <p:nvSpPr>
            <p:cNvPr id="2256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6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6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2565" name="Picture 73" descr="bul-pho-2007-07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cs typeface="+mn-cs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2255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5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5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2560" name="Picture 79" descr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5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1" y="1720861"/>
            <a:ext cx="2317750" cy="1978025"/>
            <a:chOff x="4224" y="1084"/>
            <a:chExt cx="1460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255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5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5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22556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5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5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000000"/>
                  </a:solidFill>
                  <a:latin typeface="Century Gothic" pitchFamily="-112" charset="0"/>
                  <a:cs typeface="+mn-cs"/>
                </a:rPr>
                <a:t>LHCb</a:t>
              </a:r>
              <a:endParaRPr lang="de-CH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cs typeface="+mn-cs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41" y="4724477"/>
            <a:ext cx="3200403" cy="1728789"/>
            <a:chOff x="3600" y="2976"/>
            <a:chExt cx="2016" cy="1089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2254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4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2254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22549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44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2545" name="Text Box 96"/>
            <p:cNvSpPr txBox="1">
              <a:spLocks noChangeArrowheads="1"/>
            </p:cNvSpPr>
            <p:nvPr/>
          </p:nvSpPr>
          <p:spPr bwMode="auto">
            <a:xfrm>
              <a:off x="5082" y="3832"/>
              <a:ext cx="5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800" dirty="0">
                  <a:solidFill>
                    <a:srgbClr val="003366"/>
                  </a:solidFill>
                  <a:latin typeface="Century Gothic" pitchFamily="-112" charset="0"/>
                  <a:cs typeface="+mn-cs"/>
                </a:rPr>
                <a:t>ATLAS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27320" y="3436203"/>
            <a:ext cx="2688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dirty="0" smtClean="0">
                <a:solidFill>
                  <a:srgbClr val="003366">
                    <a:lumMod val="20000"/>
                    <a:lumOff val="80000"/>
                  </a:srgb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General purpose detectors</a:t>
            </a:r>
            <a:endParaRPr lang="en-GB" dirty="0">
              <a:solidFill>
                <a:srgbClr val="003366">
                  <a:lumMod val="20000"/>
                  <a:lumOff val="80000"/>
                </a:srgbClr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1828800" y="914400"/>
            <a:ext cx="6879080" cy="1789113"/>
            <a:chOff x="1828800" y="914400"/>
            <a:chExt cx="6879080" cy="1789113"/>
          </a:xfrm>
        </p:grpSpPr>
        <p:grpSp>
          <p:nvGrpSpPr>
            <p:cNvPr id="5" name="Group 51"/>
            <p:cNvGrpSpPr/>
            <p:nvPr/>
          </p:nvGrpSpPr>
          <p:grpSpPr>
            <a:xfrm>
              <a:off x="1828800" y="914400"/>
              <a:ext cx="2743200" cy="1789113"/>
              <a:chOff x="2438400" y="4387850"/>
              <a:chExt cx="2244725" cy="1408113"/>
            </a:xfrm>
            <a:effectLst/>
          </p:grpSpPr>
          <p:pic>
            <p:nvPicPr>
              <p:cNvPr id="42" name="Picture 86" descr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38400" y="4419600"/>
                <a:ext cx="2165350" cy="1376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37" name="Rectangle 87"/>
              <p:cNvSpPr>
                <a:spLocks noChangeArrowheads="1"/>
              </p:cNvSpPr>
              <p:nvPr/>
            </p:nvSpPr>
            <p:spPr bwMode="auto">
              <a:xfrm>
                <a:off x="3962400" y="4419600"/>
                <a:ext cx="609600" cy="304800"/>
              </a:xfrm>
              <a:prstGeom prst="rect">
                <a:avLst/>
              </a:prstGeom>
              <a:gradFill rotWithShape="0">
                <a:gsLst>
                  <a:gs pos="0">
                    <a:srgbClr val="C89A09"/>
                  </a:gs>
                  <a:gs pos="100000">
                    <a:srgbClr val="D3D90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" name="Text Box 88"/>
              <p:cNvSpPr txBox="1">
                <a:spLocks noChangeArrowheads="1"/>
              </p:cNvSpPr>
              <p:nvPr/>
            </p:nvSpPr>
            <p:spPr bwMode="auto">
              <a:xfrm>
                <a:off x="3962400" y="4387850"/>
                <a:ext cx="720725" cy="266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de-CH" sz="1600" dirty="0" err="1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Helvetica"/>
                    <a:ea typeface="ＭＳ Ｐゴシック" pitchFamily="-111" charset="-128"/>
                    <a:cs typeface="ＭＳ Ｐゴシック" pitchFamily="-111" charset="-128"/>
                  </a:rPr>
                  <a:t>LHCb</a:t>
                </a:r>
                <a:endParaRPr lang="de-CH" sz="20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334000" y="1302603"/>
              <a:ext cx="33738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Specialised detector to study </a:t>
              </a:r>
              <a:r>
                <a:rPr lang="en-GB" dirty="0" err="1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b</a:t>
              </a:r>
              <a:r>
                <a:rPr lang="en-GB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-quarks </a:t>
              </a:r>
              <a:r>
                <a:rPr lang="en-US" dirty="0" err="1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  <a:sym typeface="Wingdings"/>
                </a:rPr>
                <a:t></a:t>
              </a:r>
              <a:r>
                <a:rPr lang="en-US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  <a:sym typeface="Wingdings"/>
                </a:rPr>
                <a:t> CPV</a:t>
              </a:r>
              <a:endParaRPr lang="en-GB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23"/>
          <p:cNvGrpSpPr/>
          <p:nvPr/>
        </p:nvGrpSpPr>
        <p:grpSpPr>
          <a:xfrm>
            <a:off x="1905000" y="4876800"/>
            <a:ext cx="6955280" cy="1828800"/>
            <a:chOff x="1905000" y="4876800"/>
            <a:chExt cx="6955280" cy="1828800"/>
          </a:xfrm>
        </p:grpSpPr>
        <p:grpSp>
          <p:nvGrpSpPr>
            <p:cNvPr id="7" name="Group 54"/>
            <p:cNvGrpSpPr/>
            <p:nvPr/>
          </p:nvGrpSpPr>
          <p:grpSpPr>
            <a:xfrm>
              <a:off x="1905000" y="4876800"/>
              <a:ext cx="2514600" cy="1828800"/>
              <a:chOff x="7035800" y="4114799"/>
              <a:chExt cx="1955800" cy="1449388"/>
            </a:xfrm>
          </p:grpSpPr>
          <p:pic>
            <p:nvPicPr>
              <p:cNvPr id="33" name="Picture 79" descr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035800" y="4114799"/>
                <a:ext cx="1955800" cy="1449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34" name="Text Box 80"/>
              <p:cNvSpPr txBox="1">
                <a:spLocks noChangeArrowheads="1"/>
              </p:cNvSpPr>
              <p:nvPr/>
            </p:nvSpPr>
            <p:spPr bwMode="auto">
              <a:xfrm>
                <a:off x="8077200" y="4157662"/>
                <a:ext cx="777875" cy="268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6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Helvetica"/>
                    <a:ea typeface="ＭＳ Ｐゴシック" charset="-128"/>
                    <a:cs typeface="+mn-cs"/>
                  </a:rPr>
                  <a:t>ALICE</a:t>
                </a:r>
                <a:endParaRPr lang="de-CH" sz="20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181600" y="5341203"/>
              <a:ext cx="36786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Specialised detector to study heavy ion collisions</a:t>
              </a:r>
              <a:endParaRPr lang="en-GB" dirty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4"/>
          <p:cNvGrpSpPr/>
          <p:nvPr/>
        </p:nvGrpSpPr>
        <p:grpSpPr>
          <a:xfrm>
            <a:off x="1905000" y="4876800"/>
            <a:ext cx="2514600" cy="1828800"/>
            <a:chOff x="7035800" y="4114799"/>
            <a:chExt cx="1955800" cy="1449388"/>
          </a:xfrm>
        </p:grpSpPr>
        <p:pic>
          <p:nvPicPr>
            <p:cNvPr id="33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35800" y="4114799"/>
              <a:ext cx="1955800" cy="144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8077200" y="4157662"/>
              <a:ext cx="777875" cy="2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1828800" y="914400"/>
            <a:ext cx="2743200" cy="1789113"/>
            <a:chOff x="2438400" y="4387850"/>
            <a:chExt cx="2244725" cy="1408113"/>
          </a:xfrm>
          <a:effectLst/>
        </p:grpSpPr>
        <p:pic>
          <p:nvPicPr>
            <p:cNvPr id="42" name="Picture 86" descr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4419600"/>
              <a:ext cx="2165350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3962400" y="4419600"/>
              <a:ext cx="609600" cy="304800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Text Box 88"/>
            <p:cNvSpPr txBox="1">
              <a:spLocks noChangeArrowheads="1"/>
            </p:cNvSpPr>
            <p:nvPr/>
          </p:nvSpPr>
          <p:spPr bwMode="auto">
            <a:xfrm>
              <a:off x="3962400" y="4387850"/>
              <a:ext cx="720725" cy="266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2400" y="12954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CCFF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25"/>
          <p:cNvGrpSpPr/>
          <p:nvPr/>
        </p:nvGrpSpPr>
        <p:grpSpPr>
          <a:xfrm>
            <a:off x="5867400" y="1371600"/>
            <a:ext cx="3276600" cy="4953000"/>
            <a:chOff x="5867400" y="1371600"/>
            <a:chExt cx="3276600" cy="4953000"/>
          </a:xfrm>
        </p:grpSpPr>
        <p:sp>
          <p:nvSpPr>
            <p:cNvPr id="40" name="TextBox 39"/>
            <p:cNvSpPr txBox="1"/>
            <p:nvPr/>
          </p:nvSpPr>
          <p:spPr>
            <a:xfrm>
              <a:off x="5867400" y="1371600"/>
              <a:ext cx="3276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sz="2000" dirty="0" smtClean="0">
                  <a:solidFill>
                    <a:srgbClr val="CCFFC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Key feature: reconstruct secondary vertex</a:t>
              </a:r>
              <a:endParaRPr lang="en-GB" sz="2000" dirty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41" name="Picture 40" descr="B_events_LHCb.jpg"/>
            <p:cNvPicPr>
              <a:picLocks noChangeAspect="1"/>
            </p:cNvPicPr>
            <p:nvPr/>
          </p:nvPicPr>
          <p:blipFill>
            <a:blip r:embed="rId8" cstate="print">
              <a:lum bright="-11000" contrast="38000"/>
            </a:blip>
            <a:stretch>
              <a:fillRect/>
            </a:stretch>
          </p:blipFill>
          <p:spPr>
            <a:xfrm>
              <a:off x="6203175" y="2209801"/>
              <a:ext cx="2788425" cy="2209799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43" name="Picture 42" descr="Screen shot 2011-01-25 at 22.04.23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24600" y="4528754"/>
              <a:ext cx="2654300" cy="1795846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6400800" y="4648200"/>
              <a:ext cx="8194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ATLAS</a:t>
              </a:r>
              <a:endParaRPr lang="en-GB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53400" y="2286000"/>
              <a:ext cx="7092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80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LHCb</a:t>
              </a:r>
              <a:endParaRPr lang="en-GB" sz="16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1295400" y="1524000"/>
            <a:ext cx="3779520" cy="1676400"/>
            <a:chOff x="1295400" y="1524000"/>
            <a:chExt cx="3779520" cy="1676400"/>
          </a:xfrm>
        </p:grpSpPr>
        <p:sp>
          <p:nvSpPr>
            <p:cNvPr id="47" name="Curved Right Arrow 46"/>
            <p:cNvSpPr/>
            <p:nvPr/>
          </p:nvSpPr>
          <p:spPr bwMode="auto">
            <a:xfrm flipV="1">
              <a:off x="1295400" y="1524000"/>
              <a:ext cx="731520" cy="1676400"/>
            </a:xfrm>
            <a:prstGeom prst="curvedRigh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rgbClr val="CCFFC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48" name="Curved Left Arrow 47"/>
            <p:cNvSpPr/>
            <p:nvPr/>
          </p:nvSpPr>
          <p:spPr bwMode="auto">
            <a:xfrm flipV="1">
              <a:off x="4343400" y="1600200"/>
              <a:ext cx="731520" cy="1524000"/>
            </a:xfrm>
            <a:prstGeom prst="curvedLeftArrow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43862" cy="533400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LHC Experiments </a:t>
            </a:r>
            <a:r>
              <a:rPr lang="en-US" sz="28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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  <a:sym typeface="Wingdings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complementary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12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52"/>
          <p:cNvGrpSpPr/>
          <p:nvPr/>
        </p:nvGrpSpPr>
        <p:grpSpPr>
          <a:xfrm>
            <a:off x="381000" y="2841297"/>
            <a:ext cx="2667000" cy="1919616"/>
            <a:chOff x="457200" y="1676400"/>
            <a:chExt cx="2209800" cy="1473200"/>
          </a:xfrm>
          <a:effectLst/>
        </p:grpSpPr>
        <p:pic>
          <p:nvPicPr>
            <p:cNvPr id="27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1676400"/>
              <a:ext cx="22098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8" name="Text Box 74"/>
            <p:cNvSpPr txBox="1">
              <a:spLocks noChangeArrowheads="1"/>
            </p:cNvSpPr>
            <p:nvPr/>
          </p:nvSpPr>
          <p:spPr bwMode="auto">
            <a:xfrm>
              <a:off x="457200" y="1676400"/>
              <a:ext cx="636588" cy="259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54"/>
          <p:cNvGrpSpPr/>
          <p:nvPr/>
        </p:nvGrpSpPr>
        <p:grpSpPr>
          <a:xfrm>
            <a:off x="1905000" y="4876800"/>
            <a:ext cx="2514600" cy="1828800"/>
            <a:chOff x="7035800" y="4114799"/>
            <a:chExt cx="1955800" cy="1449388"/>
          </a:xfrm>
        </p:grpSpPr>
        <p:pic>
          <p:nvPicPr>
            <p:cNvPr id="33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35800" y="4114799"/>
              <a:ext cx="1955800" cy="144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8077200" y="4157662"/>
              <a:ext cx="777875" cy="2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1828800" y="914400"/>
            <a:ext cx="2743200" cy="1789113"/>
            <a:chOff x="2438400" y="4387850"/>
            <a:chExt cx="2244725" cy="1408113"/>
          </a:xfrm>
          <a:effectLst/>
        </p:grpSpPr>
        <p:pic>
          <p:nvPicPr>
            <p:cNvPr id="42" name="Picture 86" descr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4419600"/>
              <a:ext cx="2165350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3962400" y="4419600"/>
              <a:ext cx="609600" cy="304800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Text Box 88"/>
            <p:cNvSpPr txBox="1">
              <a:spLocks noChangeArrowheads="1"/>
            </p:cNvSpPr>
            <p:nvPr/>
          </p:nvSpPr>
          <p:spPr bwMode="auto">
            <a:xfrm>
              <a:off x="3962400" y="4387850"/>
              <a:ext cx="720725" cy="266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3276600" y="2841299"/>
            <a:ext cx="2743200" cy="1919614"/>
            <a:chOff x="2895600" y="1676401"/>
            <a:chExt cx="2362200" cy="1538614"/>
          </a:xfrm>
          <a:effectLst/>
        </p:grpSpPr>
        <p:pic>
          <p:nvPicPr>
            <p:cNvPr id="49" name="Picture 94" descr="0511013_0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5600" y="1676401"/>
              <a:ext cx="2362200" cy="153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45" name="Text Box 96"/>
            <p:cNvSpPr txBox="1">
              <a:spLocks noChangeArrowheads="1"/>
            </p:cNvSpPr>
            <p:nvPr/>
          </p:nvSpPr>
          <p:spPr bwMode="auto">
            <a:xfrm>
              <a:off x="4343400" y="2819400"/>
              <a:ext cx="819151" cy="271359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6" name="Curved Right Arrow 35"/>
          <p:cNvSpPr/>
          <p:nvPr/>
        </p:nvSpPr>
        <p:spPr bwMode="auto">
          <a:xfrm flipV="1">
            <a:off x="1295400" y="1524000"/>
            <a:ext cx="731520" cy="1676400"/>
          </a:xfrm>
          <a:prstGeom prst="curvedRightArrow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rgbClr val="CCFFCC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9" name="Curved Left Arrow 38"/>
          <p:cNvSpPr/>
          <p:nvPr/>
        </p:nvSpPr>
        <p:spPr bwMode="auto">
          <a:xfrm flipV="1">
            <a:off x="4343400" y="1600200"/>
            <a:ext cx="731520" cy="1524000"/>
          </a:xfrm>
          <a:prstGeom prst="curvedLeftArrow">
            <a:avLst/>
          </a:prstGeom>
          <a:gradFill flip="none" rotWithShape="1">
            <a:gsLst>
              <a:gs pos="0">
                <a:srgbClr val="CCFFCC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39"/>
          <p:cNvGrpSpPr/>
          <p:nvPr/>
        </p:nvGrpSpPr>
        <p:grpSpPr>
          <a:xfrm>
            <a:off x="1402080" y="4572000"/>
            <a:ext cx="3520440" cy="1524000"/>
            <a:chOff x="1402080" y="4572000"/>
            <a:chExt cx="3520440" cy="1524000"/>
          </a:xfrm>
        </p:grpSpPr>
        <p:sp>
          <p:nvSpPr>
            <p:cNvPr id="25" name="Curved Right Arrow 24"/>
            <p:cNvSpPr/>
            <p:nvPr/>
          </p:nvSpPr>
          <p:spPr bwMode="auto">
            <a:xfrm>
              <a:off x="1402080" y="4572000"/>
              <a:ext cx="731520" cy="1524000"/>
            </a:xfrm>
            <a:prstGeom prst="curvedRigh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99000">
                  <a:srgbClr val="FFC29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6" name="Curved Left Arrow 25"/>
            <p:cNvSpPr/>
            <p:nvPr/>
          </p:nvSpPr>
          <p:spPr bwMode="auto">
            <a:xfrm>
              <a:off x="4191000" y="4575048"/>
              <a:ext cx="731520" cy="1520952"/>
            </a:xfrm>
            <a:prstGeom prst="curvedLeftArrow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99000">
                  <a:srgbClr val="FFC29C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0" y="50803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FFC29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7" name="Group 40"/>
          <p:cNvGrpSpPr/>
          <p:nvPr/>
        </p:nvGrpSpPr>
        <p:grpSpPr>
          <a:xfrm>
            <a:off x="6019800" y="1524000"/>
            <a:ext cx="3124200" cy="5103422"/>
            <a:chOff x="6019800" y="1524000"/>
            <a:chExt cx="3124200" cy="5103422"/>
          </a:xfrm>
        </p:grpSpPr>
        <p:pic>
          <p:nvPicPr>
            <p:cNvPr id="30" name="Picture 29" descr="Screen shot 2010-11-20 at 19.23.07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7558" y="2590800"/>
              <a:ext cx="2691063" cy="1981200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1" name="Picture 11" descr="ev4796_RPhismall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724400"/>
              <a:ext cx="2693251" cy="1903022"/>
            </a:xfrm>
            <a:prstGeom prst="rect">
              <a:avLst/>
            </a:prstGeom>
            <a:noFill/>
            <a:effectLst>
              <a:outerShdw blurRad="50800" dist="38100" dir="270000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8213923" y="4766846"/>
              <a:ext cx="777677" cy="338554"/>
            </a:xfrm>
            <a:prstGeom prst="rect">
              <a:avLst/>
            </a:prstGeom>
            <a:solidFill>
              <a:srgbClr val="7AA5BF">
                <a:alpha val="57000"/>
              </a:srgbClr>
            </a:solidFill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00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ALICE </a:t>
              </a:r>
              <a:endParaRPr lang="en-GB" sz="1600" dirty="0">
                <a:solidFill>
                  <a:srgbClr val="0033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77200" y="4114800"/>
              <a:ext cx="640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GB" sz="1600" dirty="0" smtClean="0">
                  <a:solidFill>
                    <a:srgbClr val="FF66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CMS </a:t>
              </a:r>
              <a:endParaRPr lang="en-GB" sz="1600" dirty="0">
                <a:solidFill>
                  <a:srgbClr val="FF66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19800" y="1524000"/>
              <a:ext cx="3124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GB" sz="2000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Key feature: reconstruct </a:t>
              </a:r>
            </a:p>
            <a:p>
              <a:pPr algn="ctr" eaLnBrk="1" hangingPunct="1"/>
              <a:r>
                <a:rPr lang="en-GB" sz="2000" dirty="0" smtClean="0">
                  <a:solidFill>
                    <a:srgbClr val="FFC29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  <a:cs typeface="+mn-cs"/>
                </a:rPr>
                <a:t>&gt; 20’000 charged tracks in one event</a:t>
              </a:r>
              <a:endParaRPr lang="en-GB" sz="2000" dirty="0">
                <a:solidFill>
                  <a:srgbClr val="FFC29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52400" y="12954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CCFF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Overlap in physics reach</a:t>
            </a:r>
            <a:endParaRPr lang="en-GB" sz="2000" dirty="0">
              <a:solidFill>
                <a:srgbClr val="CCFF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 cstate="print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+mn-cs"/>
                </a:rPr>
                <a:t>ATLAS</a:t>
              </a:r>
            </a:p>
          </p:txBody>
        </p:sp>
      </p:grp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914400" y="3657600"/>
            <a:ext cx="6019800" cy="1570303"/>
          </a:xfrm>
          <a:prstGeom prst="rect">
            <a:avLst/>
          </a:prstGeom>
          <a:solidFill>
            <a:srgbClr val="687B70"/>
          </a:solidFill>
          <a:ln w="28575">
            <a:noFill/>
            <a:miter lim="800000"/>
            <a:headEnd/>
            <a:tailEnd/>
          </a:ln>
          <a:effectLst>
            <a:outerShdw blurRad="38100" dist="38100" dir="2700000">
              <a:srgbClr val="000000"/>
            </a:outerShdw>
          </a:effectLst>
        </p:spPr>
        <p:txBody>
          <a:bodyPr wrap="square" lIns="92075" tIns="46038" rIns="92075" bIns="46038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Versatility of LHC &amp;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complementarities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of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experiments make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the whole of LHC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 a more powerful instrument than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+mn-cs"/>
              </a:rPr>
              <a:t>the sum of its parts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705600" cy="533400"/>
          </a:xfrm>
          <a:effectLst>
            <a:outerShdw dist="12700" dir="8100000" algn="ctr" rotWithShape="0">
              <a:schemeClr val="bg2">
                <a:alpha val="75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Arial" charset="0"/>
              </a:rPr>
              <a:t>Basic processes at LHC</a:t>
            </a:r>
          </a:p>
        </p:txBody>
      </p:sp>
      <p:pic>
        <p:nvPicPr>
          <p:cNvPr id="497667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14900" y="2514600"/>
            <a:ext cx="3390900" cy="2209800"/>
            <a:chOff x="3120" y="1344"/>
            <a:chExt cx="2136" cy="1392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5857" name="Line 9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58" name="Line 10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59" name="Line 11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860" name="Line 12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497678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97679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q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497681" name="Oval 17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97682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9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q’</a:t>
                  </a:r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97685" name="Oval 21"/>
              <p:cNvSpPr>
                <a:spLocks noChangeArrowheads="1"/>
              </p:cNvSpPr>
              <p:nvPr/>
            </p:nvSpPr>
            <p:spPr bwMode="auto">
              <a:xfrm>
                <a:off x="3600" y="1728"/>
                <a:ext cx="480" cy="528"/>
              </a:xfrm>
              <a:prstGeom prst="ellipse">
                <a:avLst/>
              </a:prstGeom>
              <a:noFill/>
              <a:ln w="9525">
                <a:solidFill>
                  <a:srgbClr val="C70C2C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800" y="1392"/>
              <a:ext cx="456" cy="432"/>
              <a:chOff x="3672" y="3600"/>
              <a:chExt cx="456" cy="432"/>
            </a:xfrm>
          </p:grpSpPr>
          <p:sp>
            <p:nvSpPr>
              <p:cNvPr id="497687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97688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Jet</a:t>
                </a:r>
                <a:endParaRPr lang="en-US" sz="20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4752" y="2304"/>
              <a:ext cx="456" cy="432"/>
              <a:chOff x="3672" y="3600"/>
              <a:chExt cx="456" cy="432"/>
            </a:xfrm>
          </p:grpSpPr>
          <p:sp>
            <p:nvSpPr>
              <p:cNvPr id="497690" name="Oval 26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97691" name="Rectangle 27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Jet</a:t>
                </a:r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35845" name="Slide Number Placeholder 2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88EB9B-CAA9-43C5-B223-DA950BFA73BB}" type="slidenum">
              <a:rPr lang="en-US"/>
              <a:pPr/>
              <a:t>28</a:t>
            </a:fld>
            <a:endParaRPr lang="en-US"/>
          </a:p>
        </p:txBody>
      </p:sp>
      <p:pic>
        <p:nvPicPr>
          <p:cNvPr id="32" name="Picture 5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7" name="Picture 7" descr="Snapshot 2010-05-08 12-47-09.tif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14600"/>
            <a:ext cx="358140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C1E61B-3FB2-4426-841C-223B889C701A}" type="slidenum">
              <a:rPr lang="en-US"/>
              <a:pPr/>
              <a:t>29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Basic processes at LHC</a:t>
            </a: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pic>
        <p:nvPicPr>
          <p:cNvPr id="177155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53005" y="2514600"/>
            <a:ext cx="3414713" cy="2209800"/>
            <a:chOff x="3120" y="1344"/>
            <a:chExt cx="2151" cy="139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7904" name="Line 6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5" name="Line 7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6" name="Line 8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907" name="Line 9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177163" name="Oval 11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7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177166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7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ea typeface="ＭＳ Ｐゴシック" charset="-128"/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3600" y="1728"/>
                <a:ext cx="482" cy="528"/>
                <a:chOff x="4656" y="672"/>
                <a:chExt cx="482" cy="528"/>
              </a:xfrm>
            </p:grpSpPr>
            <p:pic>
              <p:nvPicPr>
                <p:cNvPr id="37911" name="Picture 1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56" y="672"/>
                  <a:ext cx="482" cy="5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7170" name="Oval 18"/>
                <p:cNvSpPr>
                  <a:spLocks noChangeArrowheads="1"/>
                </p:cNvSpPr>
                <p:nvPr/>
              </p:nvSpPr>
              <p:spPr bwMode="auto">
                <a:xfrm>
                  <a:off x="4656" y="672"/>
                  <a:ext cx="480" cy="528"/>
                </a:xfrm>
                <a:prstGeom prst="ellipse">
                  <a:avLst/>
                </a:prstGeom>
                <a:noFill/>
                <a:ln w="9525">
                  <a:solidFill>
                    <a:srgbClr val="C70C2C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p:spPr>
              <p:txBody>
                <a:bodyPr wrap="none" anchor="ctr"/>
                <a:lstStyle/>
                <a:p>
                  <a:endParaRPr lang="en-US" smtClean="0">
                    <a:solidFill>
                      <a:srgbClr val="000000"/>
                    </a:solidFill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4800" y="1392"/>
              <a:ext cx="471" cy="432"/>
              <a:chOff x="3672" y="3600"/>
              <a:chExt cx="471" cy="432"/>
            </a:xfrm>
          </p:grpSpPr>
          <p:sp>
            <p:nvSpPr>
              <p:cNvPr id="177172" name="Oval 20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7173" name="Rectangle 21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W/Z</a:t>
                </a:r>
                <a:endParaRPr lang="en-US" sz="2000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4752" y="2304"/>
              <a:ext cx="471" cy="432"/>
              <a:chOff x="3672" y="3600"/>
              <a:chExt cx="471" cy="432"/>
            </a:xfrm>
          </p:grpSpPr>
          <p:sp>
            <p:nvSpPr>
              <p:cNvPr id="177175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7176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Arial" charset="0"/>
                    <a:ea typeface="ＭＳ Ｐゴシック" charset="-128"/>
                    <a:cs typeface="+mn-cs"/>
                  </a:rPr>
                  <a:t>W/Z</a:t>
                </a:r>
                <a:endParaRPr lang="en-US" smtClean="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pic>
        <p:nvPicPr>
          <p:cNvPr id="177177" name="Picture 25" descr="pdf2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438400"/>
            <a:ext cx="2667000" cy="2274888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8" name="Picture 5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6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Push</a:t>
            </a:r>
            <a:r>
              <a:rPr lang="en-GB" sz="24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 forward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83048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1075"/>
            <a:ext cx="4332288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03" name="Rectangle 6"/>
          <p:cNvSpPr>
            <a:spLocks noChangeArrowheads="1"/>
          </p:cNvSpPr>
          <p:nvPr/>
        </p:nvSpPr>
        <p:spPr bwMode="auto">
          <a:xfrm>
            <a:off x="0" y="188913"/>
            <a:ext cx="9144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Cross Section („Production Rate“) of Various Processes</a:t>
            </a:r>
            <a:endParaRPr lang="en-GB" sz="2800" b="1" smtClean="0">
              <a:solidFill>
                <a:srgbClr val="FF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95288" y="3068638"/>
            <a:ext cx="3816350" cy="255428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/>
            <a:r>
              <a:rPr lang="de-DE" sz="2000" b="1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More than 10 orders of </a:t>
            </a:r>
          </a:p>
          <a:p>
            <a:pPr marL="457200" indent="-457200" eaLnBrk="1" hangingPunct="1"/>
            <a:r>
              <a:rPr lang="de-DE" sz="2000" b="1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magnitude difference between </a:t>
            </a:r>
          </a:p>
          <a:p>
            <a:pPr marL="457200" indent="-457200" eaLnBrk="1" hangingPunct="1"/>
            <a:endParaRPr lang="de-DE" sz="2000" b="1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 eaLnBrk="1" hangingPunct="1"/>
            <a:r>
              <a:rPr lang="de-DE" sz="2000" b="1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total reaction rate </a:t>
            </a:r>
          </a:p>
          <a:p>
            <a:pPr marL="457200" indent="-457200" eaLnBrk="1" hangingPunct="1"/>
            <a:endParaRPr lang="de-DE" sz="2000" b="1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 eaLnBrk="1" hangingPunct="1"/>
            <a:r>
              <a:rPr lang="de-DE" sz="2000" b="1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and </a:t>
            </a:r>
          </a:p>
          <a:p>
            <a:pPr marL="457200" indent="-457200" eaLnBrk="1" hangingPunct="1"/>
            <a:endParaRPr lang="de-DE" sz="2000" b="1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 eaLnBrk="1" hangingPunct="1"/>
            <a:r>
              <a:rPr lang="de-DE" sz="2000" b="1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rate of new physics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55875" y="1341438"/>
            <a:ext cx="4968875" cy="287972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700338" y="4221163"/>
            <a:ext cx="4679950" cy="12239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63713" y="5949950"/>
            <a:ext cx="6051550" cy="64611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eaLnBrk="1" hangingPunct="1">
              <a:lnSpc>
                <a:spcPct val="150000"/>
              </a:lnSpc>
            </a:pPr>
            <a:r>
              <a:rPr lang="de-DE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select 1 out of  much more than 10 billion . . .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684213" y="6092825"/>
            <a:ext cx="977900" cy="4857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2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914400" y="115889"/>
            <a:ext cx="8229600" cy="70008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Evolution of Integrated Luminosity </a:t>
            </a:r>
            <a:r>
              <a:rPr lang="en-GB" sz="1600" dirty="0" smtClean="0"/>
              <a:t>(September 13)</a:t>
            </a:r>
            <a:endParaRPr lang="en-GB" sz="1600" dirty="0"/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56" y="1005036"/>
            <a:ext cx="75819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20378596">
            <a:off x="2004465" y="1333183"/>
            <a:ext cx="12647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ATLAS/CMS</a:t>
            </a:r>
            <a:endParaRPr lang="en-GB" sz="1800" dirty="0">
              <a:solidFill>
                <a:srgbClr val="00206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6049" y="4570155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≈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400 trillion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collisions</a:t>
            </a:r>
          </a:p>
        </p:txBody>
      </p:sp>
      <p:sp>
        <p:nvSpPr>
          <p:cNvPr id="14" name="Left Brace 13"/>
          <p:cNvSpPr/>
          <p:nvPr/>
        </p:nvSpPr>
        <p:spPr bwMode="auto">
          <a:xfrm>
            <a:off x="2202301" y="4585572"/>
            <a:ext cx="293748" cy="615498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7187" y="3598122"/>
            <a:ext cx="10054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July 4</a:t>
            </a:r>
            <a:r>
              <a:rPr lang="en-US" sz="1800" baseline="30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th</a:t>
            </a:r>
            <a:r>
              <a:rPr lang="en-US" sz="18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eaLnBrk="1" hangingPunct="1"/>
            <a:r>
              <a:rPr lang="en-US" sz="18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seminar</a:t>
            </a:r>
            <a:endParaRPr lang="en-GB" sz="18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462590" y="3896435"/>
            <a:ext cx="242316" cy="4892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0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1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719" indent="-28566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2646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599702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6760" indent="-22852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3818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0876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7934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4991" indent="-22852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922C6D1-1894-8F45-8FD9-DE7FEE180111}" type="slidenum">
              <a:rPr lang="en-US" sz="1200">
                <a:solidFill>
                  <a:srgbClr val="000000"/>
                </a:solidFill>
              </a:rPr>
              <a:pPr/>
              <a:t>32</a:t>
            </a:fld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9" name="Picture 8" descr="JiveXML_189280_1705325-YX-RZ-RZ-EventInfo-2011-09-19-17-55-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2552" y="-44624"/>
            <a:ext cx="6858000" cy="6858000"/>
          </a:xfrm>
          <a:prstGeom prst="rect">
            <a:avLst/>
          </a:prstGeom>
          <a:ln w="38100" cmpd="sng">
            <a:solidFill>
              <a:srgbClr val="CC6699"/>
            </a:solidFill>
          </a:ln>
        </p:spPr>
      </p:pic>
      <p:sp>
        <p:nvSpPr>
          <p:cNvPr id="41991" name="TextBox 5"/>
          <p:cNvSpPr txBox="1">
            <a:spLocks noChangeArrowheads="1"/>
          </p:cNvSpPr>
          <p:nvPr/>
        </p:nvSpPr>
        <p:spPr bwMode="auto">
          <a:xfrm>
            <a:off x="4938994" y="3678705"/>
            <a:ext cx="2396749" cy="1046412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Z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event with 20 </a:t>
            </a:r>
          </a:p>
          <a:p>
            <a:r>
              <a:rPr lang="en-US" dirty="0">
                <a:solidFill>
                  <a:prstClr val="black"/>
                </a:solidFill>
                <a:sym typeface="Wingdings"/>
              </a:rPr>
              <a:t>r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econstructed vertices</a:t>
            </a:r>
          </a:p>
          <a:p>
            <a:r>
              <a:rPr lang="en-US" sz="1500" dirty="0" smtClean="0">
                <a:solidFill>
                  <a:prstClr val="black"/>
                </a:solidFill>
                <a:sym typeface="Wingdings"/>
              </a:rPr>
              <a:t>(ellipses have 20 </a:t>
            </a:r>
            <a:r>
              <a:rPr lang="en-US" sz="1500" dirty="0" err="1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r>
              <a:rPr lang="en-US" sz="1500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size</a:t>
            </a:r>
            <a:r>
              <a:rPr lang="en-US" sz="1500" dirty="0" smtClean="0">
                <a:solidFill>
                  <a:prstClr val="black"/>
                </a:solidFill>
                <a:latin typeface="Comic Sans MS"/>
                <a:sym typeface="Wingdings"/>
              </a:rPr>
              <a:t> </a:t>
            </a:r>
          </a:p>
          <a:p>
            <a:r>
              <a:rPr lang="en-US" sz="1500" dirty="0" smtClean="0">
                <a:solidFill>
                  <a:prstClr val="black"/>
                </a:solidFill>
                <a:sym typeface="Wingdings"/>
              </a:rPr>
              <a:t> for visibility reasons) </a:t>
            </a:r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5520" y="148607"/>
            <a:ext cx="979695" cy="400081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Pile-up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057400"/>
            <a:ext cx="220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Experiments</a:t>
            </a:r>
          </a:p>
          <a:p>
            <a:pPr eaLnBrk="1" hangingPunct="1"/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record data of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 quality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high efficiency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at luminosities not expected at such an early stage</a:t>
            </a:r>
          </a:p>
        </p:txBody>
      </p:sp>
    </p:spTree>
    <p:extLst>
      <p:ext uri="{BB962C8B-B14F-4D97-AF65-F5344CB8AC3E}">
        <p14:creationId xmlns:p14="http://schemas.microsoft.com/office/powerpoint/2010/main" val="140979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23938" y="152400"/>
            <a:ext cx="81200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300" kern="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/>
                <a:ea typeface="ＭＳ Ｐゴシック" charset="-128"/>
                <a:cs typeface="Arial"/>
              </a:rPr>
              <a:t>Grid Computing and CERN</a:t>
            </a:r>
            <a:endParaRPr lang="en-GB" sz="4300" kern="0" dirty="0">
              <a:solidFill>
                <a:srgbClr val="FFFFFF"/>
              </a:solidFill>
              <a:effectLst>
                <a:outerShdw blurRad="50800" dist="38100" dir="2700000">
                  <a:srgbClr val="000000"/>
                </a:outerShdw>
              </a:effectLst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6" name="Content Placeholder 6" descr="GoogleMap 2010-10-26 4-50 PM.jpg"/>
          <p:cNvPicPr>
            <a:picLocks noGrp="1" noChangeAspect="1"/>
          </p:cNvPicPr>
          <p:nvPr>
            <p:ph idx="1"/>
          </p:nvPr>
        </p:nvPicPr>
        <p:blipFill>
          <a:blip r:embed="rId3"/>
          <a:srcRect l="-606" r="-606"/>
          <a:stretch>
            <a:fillRect/>
          </a:stretch>
        </p:blipFill>
        <p:spPr>
          <a:xfrm>
            <a:off x="0" y="914399"/>
            <a:ext cx="9144000" cy="5943601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781800" y="1524000"/>
            <a:ext cx="2286000" cy="990600"/>
          </a:xfrm>
          <a:prstGeom prst="rect">
            <a:avLst/>
          </a:prstGeom>
          <a:solidFill>
            <a:srgbClr val="FFC8CD"/>
          </a:solidFill>
          <a:ln>
            <a:solidFill>
              <a:srgbClr val="800000"/>
            </a:solidFill>
          </a:ln>
          <a:effectLst>
            <a:outerShdw blurRad="40000" dist="20000" dir="5400000" rotWithShape="0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SzPct val="100000"/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285 sites in 48 countries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~250k CPU cores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~100 PB disk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Large number of users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Wingdings" charset="2"/>
              <a:buChar char="²"/>
              <a:defRPr/>
            </a:pPr>
            <a:r>
              <a:rPr lang="en-GB" sz="1730" dirty="0" smtClean="0">
                <a:solidFill>
                  <a:srgbClr val="800000"/>
                </a:solidFill>
              </a:rPr>
              <a:t>1M jobs/day</a:t>
            </a:r>
            <a:endParaRPr lang="en-GB" sz="1730" dirty="0">
              <a:solidFill>
                <a:srgbClr val="80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" y="2133600"/>
            <a:ext cx="4048125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Astronomy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 &amp; Astrophysics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Civil Protection</a:t>
            </a:r>
            <a:endParaRPr lang="en-GB" sz="1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Computational Chemistry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Comp. Fluid Dynamics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Computer Science/Tools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Condensed Matter Physics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Earth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Finance</a:t>
            </a:r>
            <a:endParaRPr lang="en-GB" sz="1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Fusion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High Energy </a:t>
            </a:r>
            <a:r>
              <a:rPr lang="en-US" sz="1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Physics (WLCG)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Humanities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Life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Material Sciences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Social Sciences</a:t>
            </a:r>
          </a:p>
        </p:txBody>
      </p:sp>
      <p:pic>
        <p:nvPicPr>
          <p:cNvPr id="15" name="Picture 14" descr="Screen shot 2011-04-17 at 18.25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800" y="4289875"/>
            <a:ext cx="1066800" cy="674298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6934200" y="4927276"/>
            <a:ext cx="207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200" dirty="0" smtClean="0">
                <a:solidFill>
                  <a:srgbClr val="EFC95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EGEE-III INFSO-RI-222667</a:t>
            </a:r>
          </a:p>
        </p:txBody>
      </p:sp>
      <p:pic>
        <p:nvPicPr>
          <p:cNvPr id="11" name="Picture 10" descr="Screen shot 2011-04-18 at 14.17.4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5280475"/>
            <a:ext cx="812800" cy="582140"/>
          </a:xfrm>
          <a:prstGeom prst="rect">
            <a:avLst/>
          </a:prstGeom>
        </p:spPr>
      </p:pic>
      <p:pic>
        <p:nvPicPr>
          <p:cNvPr id="14" name="Picture 13" descr="Screen shot 2011-04-18 at 14.17.0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4800" y="3581400"/>
            <a:ext cx="901700" cy="47987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0" y="858202"/>
            <a:ext cx="9144000" cy="304800"/>
          </a:xfrm>
          <a:prstGeom prst="rect">
            <a:avLst/>
          </a:prstGeom>
          <a:solidFill>
            <a:srgbClr val="011B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7287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4000">
                <a:schemeClr val="tx1"/>
              </a:gs>
              <a:gs pos="100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10" tIns="45706" rIns="91410" bIns="45706"/>
          <a:lstStyle/>
          <a:p>
            <a:pPr>
              <a:defRPr/>
            </a:pPr>
            <a:endParaRPr lang="en-GB" sz="2000" dirty="0">
              <a:solidFill>
                <a:srgbClr val="000000"/>
              </a:solidFill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34003" y="17465"/>
            <a:ext cx="73829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>
            <a:spAutoFit/>
          </a:bodyPr>
          <a:lstStyle/>
          <a:p>
            <a:pPr algn="ctr">
              <a:defRPr/>
            </a:pPr>
            <a:r>
              <a:rPr lang="en-GB" sz="2800" dirty="0">
                <a:solidFill>
                  <a:srgbClr val="000000"/>
                </a:solidFill>
                <a:effectLst>
                  <a:reflection stA="50000" endPos="75000" dist="12700" dir="5400000" sy="-100000" algn="bl" rotWithShape="0"/>
                </a:effectLst>
                <a:latin typeface="Helvetica" pitchFamily="-109" charset="0"/>
                <a:ea typeface="ＭＳ Ｐゴシック" charset="-128"/>
                <a:cs typeface="+mn-cs"/>
              </a:rPr>
              <a:t> Physics Objectives for 2010-2012 LHC Run I</a:t>
            </a:r>
          </a:p>
        </p:txBody>
      </p:sp>
      <p:sp>
        <p:nvSpPr>
          <p:cNvPr id="343046" name="ZoneTexte 11"/>
          <p:cNvSpPr txBox="1">
            <a:spLocks noChangeArrowheads="1"/>
          </p:cNvSpPr>
          <p:nvPr/>
        </p:nvSpPr>
        <p:spPr bwMode="auto">
          <a:xfrm>
            <a:off x="5657853" y="6375401"/>
            <a:ext cx="2647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Integrated Luminosity</a:t>
            </a:r>
          </a:p>
        </p:txBody>
      </p:sp>
      <p:cxnSp>
        <p:nvCxnSpPr>
          <p:cNvPr id="343047" name="Connecteur droit 18"/>
          <p:cNvCxnSpPr>
            <a:cxnSpLocks noChangeShapeType="1"/>
          </p:cNvCxnSpPr>
          <p:nvPr/>
        </p:nvCxnSpPr>
        <p:spPr bwMode="auto">
          <a:xfrm rot="5400000">
            <a:off x="2362201" y="5638800"/>
            <a:ext cx="3048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43048" name="ZoneTexte 37"/>
          <p:cNvSpPr txBox="1">
            <a:spLocks noChangeArrowheads="1"/>
          </p:cNvSpPr>
          <p:nvPr/>
        </p:nvSpPr>
        <p:spPr bwMode="auto">
          <a:xfrm>
            <a:off x="2994531" y="6083303"/>
            <a:ext cx="849892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nb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49" name="ZoneTexte 38"/>
          <p:cNvSpPr txBox="1">
            <a:spLocks noChangeArrowheads="1"/>
          </p:cNvSpPr>
          <p:nvPr/>
        </p:nvSpPr>
        <p:spPr bwMode="auto">
          <a:xfrm>
            <a:off x="5544058" y="6083303"/>
            <a:ext cx="849892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pb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50" name="ZoneTexte 39"/>
          <p:cNvSpPr txBox="1">
            <a:spLocks noChangeArrowheads="1"/>
          </p:cNvSpPr>
          <p:nvPr/>
        </p:nvSpPr>
        <p:spPr bwMode="auto">
          <a:xfrm>
            <a:off x="7915336" y="6096002"/>
            <a:ext cx="777757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fb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51" name="ZoneTexte 41"/>
          <p:cNvSpPr txBox="1">
            <a:spLocks noChangeArrowheads="1"/>
          </p:cNvSpPr>
          <p:nvPr/>
        </p:nvSpPr>
        <p:spPr bwMode="auto">
          <a:xfrm rot="-5400000">
            <a:off x="-810419" y="1270794"/>
            <a:ext cx="2020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Physics=f(Time)</a:t>
            </a:r>
          </a:p>
        </p:txBody>
      </p:sp>
      <p:sp>
        <p:nvSpPr>
          <p:cNvPr id="343052" name="ZoneTexte 42"/>
          <p:cNvSpPr txBox="1">
            <a:spLocks noChangeArrowheads="1"/>
          </p:cNvSpPr>
          <p:nvPr/>
        </p:nvSpPr>
        <p:spPr bwMode="auto">
          <a:xfrm>
            <a:off x="7210428" y="1066800"/>
            <a:ext cx="1095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SUSY ?</a:t>
            </a:r>
          </a:p>
        </p:txBody>
      </p:sp>
      <p:sp>
        <p:nvSpPr>
          <p:cNvPr id="343053" name="ZoneTexte 43"/>
          <p:cNvSpPr txBox="1">
            <a:spLocks noChangeArrowheads="1"/>
          </p:cNvSpPr>
          <p:nvPr/>
        </p:nvSpPr>
        <p:spPr bwMode="auto">
          <a:xfrm>
            <a:off x="7726363" y="723903"/>
            <a:ext cx="105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Higgs ?</a:t>
            </a:r>
          </a:p>
        </p:txBody>
      </p:sp>
      <p:sp>
        <p:nvSpPr>
          <p:cNvPr id="343054" name="ZoneTexte 44"/>
          <p:cNvSpPr txBox="1">
            <a:spLocks noChangeArrowheads="1"/>
          </p:cNvSpPr>
          <p:nvPr/>
        </p:nvSpPr>
        <p:spPr bwMode="auto">
          <a:xfrm>
            <a:off x="8364538" y="1155700"/>
            <a:ext cx="398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Z’</a:t>
            </a:r>
          </a:p>
        </p:txBody>
      </p:sp>
      <p:sp>
        <p:nvSpPr>
          <p:cNvPr id="343055" name="ZoneTexte 46"/>
          <p:cNvSpPr txBox="1">
            <a:spLocks noChangeArrowheads="1"/>
          </p:cNvSpPr>
          <p:nvPr/>
        </p:nvSpPr>
        <p:spPr bwMode="auto">
          <a:xfrm>
            <a:off x="7808913" y="4267200"/>
            <a:ext cx="1335087" cy="86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We are  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 here !</a:t>
            </a:r>
          </a:p>
        </p:txBody>
      </p:sp>
      <p:grpSp>
        <p:nvGrpSpPr>
          <p:cNvPr id="2" name="Grouper 73"/>
          <p:cNvGrpSpPr>
            <a:grpSpLocks/>
          </p:cNvGrpSpPr>
          <p:nvPr/>
        </p:nvGrpSpPr>
        <p:grpSpPr bwMode="auto">
          <a:xfrm>
            <a:off x="381000" y="482600"/>
            <a:ext cx="8305800" cy="5626100"/>
            <a:chOff x="812801" y="482600"/>
            <a:chExt cx="8306305" cy="5626100"/>
          </a:xfrm>
        </p:grpSpPr>
        <p:grpSp>
          <p:nvGrpSpPr>
            <p:cNvPr id="3" name="Grouper 72"/>
            <p:cNvGrpSpPr>
              <a:grpSpLocks/>
            </p:cNvGrpSpPr>
            <p:nvPr/>
          </p:nvGrpSpPr>
          <p:grpSpPr bwMode="auto">
            <a:xfrm>
              <a:off x="812801" y="482600"/>
              <a:ext cx="8306305" cy="5613401"/>
              <a:chOff x="812801" y="482600"/>
              <a:chExt cx="8306305" cy="5613401"/>
            </a:xfrm>
          </p:grpSpPr>
          <p:sp>
            <p:nvSpPr>
              <p:cNvPr id="8" name="Demi-cadre 7"/>
              <p:cNvSpPr/>
              <p:nvPr/>
            </p:nvSpPr>
            <p:spPr bwMode="auto">
              <a:xfrm rot="16200000">
                <a:off x="2159254" y="-863853"/>
                <a:ext cx="5613400" cy="8306305"/>
              </a:xfrm>
              <a:prstGeom prst="halfFrame">
                <a:avLst>
                  <a:gd name="adj1" fmla="val 2033"/>
                  <a:gd name="adj2" fmla="val 1607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 sz="2000" dirty="0">
                  <a:solidFill>
                    <a:srgbClr val="000000"/>
                  </a:solidFill>
                  <a:latin typeface="Tahoma" charset="0"/>
                  <a:ea typeface="ＭＳ Ｐゴシック" charset="-128"/>
                  <a:cs typeface="+mn-cs"/>
                </a:endParaRPr>
              </a:p>
            </p:txBody>
          </p:sp>
          <p:cxnSp>
            <p:nvCxnSpPr>
              <p:cNvPr id="343087" name="Connecteur droit 10"/>
              <p:cNvCxnSpPr>
                <a:cxnSpLocks noChangeShapeType="1"/>
              </p:cNvCxnSpPr>
              <p:nvPr/>
            </p:nvCxnSpPr>
            <p:spPr bwMode="auto">
              <a:xfrm flipV="1">
                <a:off x="889000" y="1676400"/>
                <a:ext cx="7645400" cy="436880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  <p:cxnSp>
          <p:nvCxnSpPr>
            <p:cNvPr id="343077" name="Connecteur droit 26"/>
            <p:cNvCxnSpPr>
              <a:cxnSpLocks noChangeShapeType="1"/>
            </p:cNvCxnSpPr>
            <p:nvPr/>
          </p:nvCxnSpPr>
          <p:spPr bwMode="auto">
            <a:xfrm rot="5400000">
              <a:off x="3328194" y="59682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78" name="Connecteur droit 27"/>
            <p:cNvCxnSpPr>
              <a:cxnSpLocks noChangeShapeType="1"/>
            </p:cNvCxnSpPr>
            <p:nvPr/>
          </p:nvCxnSpPr>
          <p:spPr bwMode="auto">
            <a:xfrm rot="5400000">
              <a:off x="5842794" y="59682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79" name="Connecteur droit 29"/>
            <p:cNvCxnSpPr>
              <a:cxnSpLocks noChangeShapeType="1"/>
            </p:cNvCxnSpPr>
            <p:nvPr/>
          </p:nvCxnSpPr>
          <p:spPr bwMode="auto">
            <a:xfrm rot="5400000">
              <a:off x="83573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0" name="Connecteur droit 53"/>
            <p:cNvCxnSpPr>
              <a:cxnSpLocks noChangeShapeType="1"/>
            </p:cNvCxnSpPr>
            <p:nvPr/>
          </p:nvCxnSpPr>
          <p:spPr bwMode="auto">
            <a:xfrm rot="5400000">
              <a:off x="67063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1" name="Connecteur droit 65"/>
            <p:cNvCxnSpPr>
              <a:cxnSpLocks noChangeShapeType="1"/>
            </p:cNvCxnSpPr>
            <p:nvPr/>
          </p:nvCxnSpPr>
          <p:spPr bwMode="auto">
            <a:xfrm rot="5400000">
              <a:off x="41917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2" name="Connecteur droit 66"/>
            <p:cNvCxnSpPr>
              <a:cxnSpLocks noChangeShapeType="1"/>
            </p:cNvCxnSpPr>
            <p:nvPr/>
          </p:nvCxnSpPr>
          <p:spPr bwMode="auto">
            <a:xfrm rot="5400000">
              <a:off x="50299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3" name="Connecteur droit 67"/>
            <p:cNvCxnSpPr>
              <a:cxnSpLocks noChangeShapeType="1"/>
            </p:cNvCxnSpPr>
            <p:nvPr/>
          </p:nvCxnSpPr>
          <p:spPr bwMode="auto">
            <a:xfrm rot="5400000">
              <a:off x="7544594" y="60317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4" name="Connecteur droit 69"/>
            <p:cNvCxnSpPr>
              <a:cxnSpLocks noChangeShapeType="1"/>
            </p:cNvCxnSpPr>
            <p:nvPr/>
          </p:nvCxnSpPr>
          <p:spPr bwMode="auto">
            <a:xfrm rot="5400000">
              <a:off x="24391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5" name="Connecteur droit 70"/>
            <p:cNvCxnSpPr>
              <a:cxnSpLocks noChangeShapeType="1"/>
            </p:cNvCxnSpPr>
            <p:nvPr/>
          </p:nvCxnSpPr>
          <p:spPr bwMode="auto">
            <a:xfrm rot="5400000">
              <a:off x="16009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</p:grpSp>
      <p:sp>
        <p:nvSpPr>
          <p:cNvPr id="343059" name="ZoneTexte 75"/>
          <p:cNvSpPr txBox="1">
            <a:spLocks noChangeArrowheads="1"/>
          </p:cNvSpPr>
          <p:nvPr/>
        </p:nvSpPr>
        <p:spPr bwMode="auto">
          <a:xfrm rot="19779848">
            <a:off x="2255685" y="3738783"/>
            <a:ext cx="5257800" cy="40008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journey through the Standard  Model</a:t>
            </a:r>
          </a:p>
        </p:txBody>
      </p:sp>
      <p:sp>
        <p:nvSpPr>
          <p:cNvPr id="343060" name="ZoneTexte 77"/>
          <p:cNvSpPr txBox="1">
            <a:spLocks noChangeArrowheads="1"/>
          </p:cNvSpPr>
          <p:nvPr/>
        </p:nvSpPr>
        <p:spPr bwMode="auto">
          <a:xfrm>
            <a:off x="1177055" y="4203701"/>
            <a:ext cx="2287746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 (&amp; Z) Observation</a:t>
            </a:r>
          </a:p>
        </p:txBody>
      </p:sp>
      <p:sp>
        <p:nvSpPr>
          <p:cNvPr id="343061" name="ZoneTexte 78"/>
          <p:cNvSpPr txBox="1">
            <a:spLocks noChangeArrowheads="1"/>
          </p:cNvSpPr>
          <p:nvPr/>
        </p:nvSpPr>
        <p:spPr bwMode="auto">
          <a:xfrm>
            <a:off x="2058986" y="3162301"/>
            <a:ext cx="210820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Di-top Observation</a:t>
            </a:r>
          </a:p>
        </p:txBody>
      </p:sp>
      <p:sp>
        <p:nvSpPr>
          <p:cNvPr id="343062" name="ZoneTexte 79"/>
          <p:cNvSpPr txBox="1">
            <a:spLocks noChangeArrowheads="1"/>
          </p:cNvSpPr>
          <p:nvPr/>
        </p:nvSpPr>
        <p:spPr bwMode="auto">
          <a:xfrm>
            <a:off x="2462571" y="2844801"/>
            <a:ext cx="2197977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W/Z Measurements</a:t>
            </a:r>
          </a:p>
        </p:txBody>
      </p:sp>
      <p:cxnSp>
        <p:nvCxnSpPr>
          <p:cNvPr id="343063" name="Connecteur droit 84"/>
          <p:cNvCxnSpPr>
            <a:cxnSpLocks noChangeShapeType="1"/>
          </p:cNvCxnSpPr>
          <p:nvPr/>
        </p:nvCxnSpPr>
        <p:spPr bwMode="auto">
          <a:xfrm>
            <a:off x="4318000" y="3289300"/>
            <a:ext cx="10668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65" name="ZoneTexte 87"/>
          <p:cNvSpPr txBox="1">
            <a:spLocks noChangeArrowheads="1"/>
          </p:cNvSpPr>
          <p:nvPr/>
        </p:nvSpPr>
        <p:spPr bwMode="auto">
          <a:xfrm>
            <a:off x="3824581" y="2032001"/>
            <a:ext cx="2210802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WW Measurements</a:t>
            </a:r>
          </a:p>
        </p:txBody>
      </p:sp>
      <p:sp>
        <p:nvSpPr>
          <p:cNvPr id="343066" name="ZoneTexte 88"/>
          <p:cNvSpPr txBox="1">
            <a:spLocks noChangeArrowheads="1"/>
          </p:cNvSpPr>
          <p:nvPr/>
        </p:nvSpPr>
        <p:spPr bwMode="auto">
          <a:xfrm>
            <a:off x="4587525" y="1739902"/>
            <a:ext cx="185172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WZ Observation</a:t>
            </a:r>
          </a:p>
        </p:txBody>
      </p:sp>
      <p:cxnSp>
        <p:nvCxnSpPr>
          <p:cNvPr id="343068" name="Connecteur droit 90"/>
          <p:cNvCxnSpPr>
            <a:cxnSpLocks noChangeShapeType="1"/>
          </p:cNvCxnSpPr>
          <p:nvPr/>
        </p:nvCxnSpPr>
        <p:spPr bwMode="auto">
          <a:xfrm>
            <a:off x="6019800" y="2286000"/>
            <a:ext cx="10668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69" name="ZoneTexte 92"/>
          <p:cNvSpPr txBox="1">
            <a:spLocks noChangeArrowheads="1"/>
          </p:cNvSpPr>
          <p:nvPr/>
        </p:nvSpPr>
        <p:spPr bwMode="auto">
          <a:xfrm>
            <a:off x="5682478" y="1371601"/>
            <a:ext cx="177478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ZZ Observation</a:t>
            </a:r>
          </a:p>
        </p:txBody>
      </p:sp>
      <p:cxnSp>
        <p:nvCxnSpPr>
          <p:cNvPr id="343071" name="Connecteur droit 97"/>
          <p:cNvCxnSpPr>
            <a:cxnSpLocks noChangeShapeType="1"/>
          </p:cNvCxnSpPr>
          <p:nvPr/>
        </p:nvCxnSpPr>
        <p:spPr bwMode="auto">
          <a:xfrm>
            <a:off x="7620000" y="1600200"/>
            <a:ext cx="4572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72" name="ZoneTexte 100"/>
          <p:cNvSpPr txBox="1">
            <a:spLocks noChangeArrowheads="1"/>
          </p:cNvSpPr>
          <p:nvPr/>
        </p:nvSpPr>
        <p:spPr bwMode="auto">
          <a:xfrm>
            <a:off x="1706349" y="4584701"/>
            <a:ext cx="838632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Di-jets</a:t>
            </a:r>
          </a:p>
        </p:txBody>
      </p:sp>
      <p:sp>
        <p:nvSpPr>
          <p:cNvPr id="343073" name="ZoneTexte 101"/>
          <p:cNvSpPr txBox="1">
            <a:spLocks noChangeArrowheads="1"/>
          </p:cNvSpPr>
          <p:nvPr/>
        </p:nvSpPr>
        <p:spPr bwMode="auto">
          <a:xfrm>
            <a:off x="931934" y="5041901"/>
            <a:ext cx="110793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Min. bias</a:t>
            </a:r>
          </a:p>
        </p:txBody>
      </p:sp>
      <p:sp>
        <p:nvSpPr>
          <p:cNvPr id="343074" name="ZoneTexte 48"/>
          <p:cNvSpPr txBox="1">
            <a:spLocks noChangeArrowheads="1"/>
          </p:cNvSpPr>
          <p:nvPr/>
        </p:nvSpPr>
        <p:spPr bwMode="auto">
          <a:xfrm>
            <a:off x="3572623" y="2552701"/>
            <a:ext cx="1460597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W/Z + N jets</a:t>
            </a:r>
          </a:p>
        </p:txBody>
      </p:sp>
      <p:sp>
        <p:nvSpPr>
          <p:cNvPr id="343075" name="ZoneTexte 51"/>
          <p:cNvSpPr txBox="1">
            <a:spLocks noChangeArrowheads="1"/>
          </p:cNvSpPr>
          <p:nvPr/>
        </p:nvSpPr>
        <p:spPr bwMode="auto">
          <a:xfrm>
            <a:off x="4298888" y="2311402"/>
            <a:ext cx="155587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Di-top @ </a:t>
            </a:r>
            <a:r>
              <a:rPr lang="en-GB" sz="1800" dirty="0" err="1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TeV</a:t>
            </a:r>
            <a:endParaRPr lang="en-GB" sz="1800" dirty="0" smtClean="0">
              <a:solidFill>
                <a:srgbClr val="FFFFFF"/>
              </a:solidFill>
              <a:latin typeface="Helvetica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6" name="Right Arrow 45"/>
          <p:cNvSpPr/>
          <p:nvPr/>
        </p:nvSpPr>
        <p:spPr bwMode="auto">
          <a:xfrm rot="19831089">
            <a:off x="7218709" y="2114384"/>
            <a:ext cx="978408" cy="48463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000">
              <a:solidFill>
                <a:srgbClr val="000000"/>
              </a:solidFill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47" name="Down Arrow 46"/>
          <p:cNvSpPr/>
          <p:nvPr/>
        </p:nvSpPr>
        <p:spPr bwMode="auto">
          <a:xfrm>
            <a:off x="8382000" y="525780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000">
              <a:solidFill>
                <a:srgbClr val="000000"/>
              </a:solidFill>
              <a:latin typeface="Helvetica" pitchFamily="-107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7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6632"/>
            <a:ext cx="7617465" cy="400110"/>
          </a:xfrm>
          <a:prstGeom prst="rect">
            <a:avLst/>
          </a:prstGeom>
          <a:solidFill>
            <a:srgbClr val="FFFFCC"/>
          </a:solidFill>
          <a:ln w="63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Most recent electroweak and top cross-section measurements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01474" y="1557953"/>
            <a:ext cx="1707030" cy="430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Inner error: statistical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Outer error: total</a:t>
            </a:r>
            <a:endParaRPr lang="en-US" sz="1100" dirty="0">
              <a:solidFill>
                <a:prstClr val="black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39552" y="620688"/>
            <a:ext cx="6768752" cy="4680520"/>
            <a:chOff x="467544" y="620688"/>
            <a:chExt cx="6768752" cy="4680520"/>
          </a:xfrm>
        </p:grpSpPr>
        <p:sp>
          <p:nvSpPr>
            <p:cNvPr id="5" name="Rectangle 4"/>
            <p:cNvSpPr/>
            <p:nvPr/>
          </p:nvSpPr>
          <p:spPr bwMode="auto">
            <a:xfrm>
              <a:off x="467544" y="620688"/>
              <a:ext cx="6768752" cy="4680520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endParaRPr>
            </a:p>
          </p:txBody>
        </p:sp>
        <p:pic>
          <p:nvPicPr>
            <p:cNvPr id="13" name="Picture 12" descr="summaryPlotICHEP2012-v4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040" y="764704"/>
              <a:ext cx="6492240" cy="438030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1" name="TextBox 20"/>
          <p:cNvSpPr txBox="1"/>
          <p:nvPr/>
        </p:nvSpPr>
        <p:spPr>
          <a:xfrm>
            <a:off x="323528" y="5445224"/>
            <a:ext cx="8148384" cy="1077218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Important on their own </a:t>
            </a:r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and as foundation for Higgs searches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M</a:t>
            </a:r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ost of these processes are reducible or irreducible backgrounds to Higgs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Reconstruction and measurement of challenging processes (e.g. fully </a:t>
            </a:r>
            <a:r>
              <a:rPr lang="en-US" sz="1600" dirty="0" err="1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hadronic</a:t>
            </a:r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 </a:t>
            </a:r>
            <a:r>
              <a:rPr lang="en-US" sz="1600" dirty="0" err="1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tt</a:t>
            </a:r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, </a:t>
            </a:r>
          </a:p>
          <a:p>
            <a:r>
              <a:rPr lang="en-US" sz="1600" dirty="0" smtClean="0">
                <a:solidFill>
                  <a:prstClr val="white"/>
                </a:solidFill>
                <a:latin typeface="Comic Sans MS" charset="0"/>
                <a:ea typeface="ＭＳ Ｐゴシック" charset="0"/>
                <a:cs typeface="+mn-cs"/>
              </a:rPr>
              <a:t>     single top, ..) are good training for some complex Higgs final states</a:t>
            </a:r>
          </a:p>
        </p:txBody>
      </p:sp>
    </p:spTree>
    <p:extLst>
      <p:ext uri="{BB962C8B-B14F-4D97-AF65-F5344CB8AC3E}">
        <p14:creationId xmlns:p14="http://schemas.microsoft.com/office/powerpoint/2010/main" val="28617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1-02-14 at 21.37.3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514645"/>
            <a:ext cx="4876800" cy="3520965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25" y="228600"/>
            <a:ext cx="7815263" cy="609600"/>
          </a:xfrm>
        </p:spPr>
        <p:txBody>
          <a:bodyPr/>
          <a:lstStyle/>
          <a:p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Excellent performance……</a:t>
            </a:r>
            <a:endParaRPr lang="en-GB" sz="2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334000" y="2819400"/>
            <a:ext cx="3810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b="1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Experiments have about </a:t>
            </a: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completed their journey through the Standard Model  …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endParaRPr lang="en-GB" b="1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FFFF00"/>
              </a:buClr>
              <a:buSzPct val="75000"/>
            </a:pP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+mn-cs"/>
              </a:rPr>
              <a:t>    and  have started to take us into new territories …</a:t>
            </a:r>
            <a:endParaRPr lang="en-US" b="1" kern="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9A0000"/>
              </a:buClr>
              <a:buSzPct val="75000"/>
              <a:buFont typeface="Wingdings" pitchFamily="-112" charset="2"/>
              <a:buChar char="n"/>
              <a:defRPr/>
            </a:pPr>
            <a:endParaRPr lang="en-US" kern="0" dirty="0" smtClean="0">
              <a:solidFill>
                <a:srgbClr val="003366"/>
              </a:solidFill>
              <a:latin typeface="Helvetica"/>
              <a:ea typeface="ＭＳ Ｐゴシック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362200"/>
            <a:ext cx="44710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000000"/>
                </a:solidFill>
                <a:latin typeface="Arial" charset="0"/>
                <a:cs typeface="+mn-cs"/>
              </a:rPr>
              <a:t>re-discovery of the Standard Model</a:t>
            </a:r>
            <a:endParaRPr lang="en-US" sz="2000" b="1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3221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188913"/>
            <a:ext cx="3962400" cy="576262"/>
          </a:xfrm>
        </p:spPr>
        <p:txBody>
          <a:bodyPr/>
          <a:lstStyle/>
          <a:p>
            <a:pPr eaLnBrk="1" hangingPunct="1"/>
            <a:r>
              <a:rPr lang="en-US" b="1" smtClean="0"/>
              <a:t>The New Territory</a:t>
            </a:r>
          </a:p>
        </p:txBody>
      </p:sp>
      <p:sp>
        <p:nvSpPr>
          <p:cNvPr id="316419" name="Text Box 3"/>
          <p:cNvSpPr txBox="1">
            <a:spLocks noChangeArrowheads="1"/>
          </p:cNvSpPr>
          <p:nvPr/>
        </p:nvSpPr>
        <p:spPr bwMode="auto">
          <a:xfrm>
            <a:off x="323850" y="549275"/>
            <a:ext cx="8651875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2000" b="1" smtClean="0">
                <a:solidFill>
                  <a:srgbClr val="FFFFFF"/>
                </a:solidFill>
                <a:latin typeface="Helvetica" pitchFamily="34" charset="0"/>
                <a:ea typeface="+mn-ea"/>
                <a:cs typeface="+mn-cs"/>
              </a:rPr>
              <a:t>We are poised to tackle </a:t>
            </a:r>
          </a:p>
          <a:p>
            <a:pPr>
              <a:lnSpc>
                <a:spcPct val="130000"/>
              </a:lnSpc>
            </a:pPr>
            <a:r>
              <a:rPr lang="en-US" sz="2000" b="1" smtClean="0">
                <a:solidFill>
                  <a:srgbClr val="FFFFFF"/>
                </a:solidFill>
                <a:latin typeface="Helvetica" pitchFamily="34" charset="0"/>
                <a:ea typeface="+mn-ea"/>
                <a:cs typeface="+mn-cs"/>
              </a:rPr>
              <a:t>some of the most profound questions in physics:	</a:t>
            </a: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“Newton’s” unfinished business… what is mass?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Nature’s favouritism… why is there no more antimatter?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The secrets of the Big Bang… what was matter like within the first               </a:t>
            </a:r>
            <a:r>
              <a:rPr lang="en-GB" sz="2000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c </a:t>
            </a: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                                               moments of the Universe’s life?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Science’s little embarrassment… what is 96% of the Universe made of?</a:t>
            </a:r>
            <a:endParaRPr lang="en-US" sz="2000" smtClean="0">
              <a:solidFill>
                <a:srgbClr val="FFFF00"/>
              </a:solidFill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316420" name="Picture 4" descr="newton-blake-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524000"/>
            <a:ext cx="30972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1" name="Picture 5" descr="einstein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1524000"/>
            <a:ext cx="17367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2" name="Picture 6" descr="Hig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1524000"/>
            <a:ext cx="1895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0" y="4724400"/>
            <a:ext cx="7129463" cy="576263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3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en-US" sz="3600" b="0" dirty="0" smtClean="0">
                <a:ea typeface="ＭＳ Ｐゴシック" pitchFamily="34" charset="-128"/>
                <a:cs typeface="Eurostile"/>
              </a:rPr>
              <a:t>How to study antimatter at </a:t>
            </a:r>
            <a:r>
              <a:rPr lang="en-US" sz="3600" b="0" smtClean="0">
                <a:ea typeface="ＭＳ Ｐゴシック" pitchFamily="34" charset="-128"/>
                <a:cs typeface="Eurostile"/>
              </a:rPr>
              <a:t>LHCb</a:t>
            </a:r>
            <a:endParaRPr lang="en-US" sz="3600" smtClean="0">
              <a:ea typeface="ＭＳ Ｐゴシック" pitchFamily="34" charset="-128"/>
              <a:cs typeface="Eurostil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CC0DC-CAD1-4B91-85D2-D2492D3D0C70}" type="slidenum">
              <a:rPr lang="nl-NL"/>
              <a:pPr>
                <a:defRPr/>
              </a:pPr>
              <a:t>38</a:t>
            </a:fld>
            <a:endParaRPr lang="nl-NL" dirty="0"/>
          </a:p>
        </p:txBody>
      </p:sp>
      <p:grpSp>
        <p:nvGrpSpPr>
          <p:cNvPr id="317444" name="Group 10"/>
          <p:cNvGrpSpPr>
            <a:grpSpLocks/>
          </p:cNvGrpSpPr>
          <p:nvPr/>
        </p:nvGrpSpPr>
        <p:grpSpPr bwMode="auto">
          <a:xfrm>
            <a:off x="3482975" y="2457450"/>
            <a:ext cx="5356225" cy="1962150"/>
            <a:chOff x="1002547" y="2060848"/>
            <a:chExt cx="6886106" cy="2339975"/>
          </a:xfrm>
        </p:grpSpPr>
        <p:pic>
          <p:nvPicPr>
            <p:cNvPr id="31746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547" y="2060848"/>
              <a:ext cx="3402013" cy="230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47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078" y="2060848"/>
              <a:ext cx="3457575" cy="233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2339358" y="2924140"/>
              <a:ext cx="3457340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37335" y="2467883"/>
              <a:ext cx="1626622" cy="44111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B</a:t>
              </a:r>
              <a:r>
                <a:rPr lang="en-US" sz="1800" kern="0" baseline="3000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0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Times New Roman"/>
                </a:rPr>
                <a:t>→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GB" sz="1800" kern="0" dirty="0">
                  <a:solidFill>
                    <a:srgbClr val="000000"/>
                  </a:solidFill>
                  <a:latin typeface="Calibri"/>
                  <a:ea typeface="+mn-ea"/>
                  <a:cs typeface="+mn-cs"/>
                </a:rPr>
                <a:t>K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+ </a:t>
              </a:r>
              <a:r>
                <a:rPr lang="en-US" sz="1800" kern="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p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-</a:t>
              </a:r>
              <a:endPara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27323" y="2467883"/>
              <a:ext cx="1665401" cy="44111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B</a:t>
              </a:r>
              <a:r>
                <a:rPr lang="en-US" sz="1800" kern="0" baseline="3000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0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Times New Roman"/>
                </a:rPr>
                <a:t>→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GB" sz="1800" kern="0" dirty="0">
                  <a:solidFill>
                    <a:srgbClr val="000000"/>
                  </a:solidFill>
                  <a:latin typeface="Calibri"/>
                  <a:ea typeface="+mn-ea"/>
                  <a:cs typeface="+mn-cs"/>
                </a:rPr>
                <a:t>K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- </a:t>
              </a:r>
              <a:r>
                <a:rPr lang="en-US" sz="1800" kern="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p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+</a:t>
              </a:r>
              <a:endPara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7445" name="TextBox 11"/>
          <p:cNvSpPr txBox="1">
            <a:spLocks noChangeArrowheads="1"/>
          </p:cNvSpPr>
          <p:nvPr/>
        </p:nvSpPr>
        <p:spPr bwMode="auto">
          <a:xfrm>
            <a:off x="257175" y="3059113"/>
            <a:ext cx="2789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A</a:t>
            </a:r>
            <a:r>
              <a:rPr lang="en-US" sz="1800" baseline="-250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CP</a:t>
            </a:r>
            <a:r>
              <a:rPr lang="en-US" sz="18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 = -0.088 ± 0.011 ± 0.008</a:t>
            </a:r>
          </a:p>
        </p:txBody>
      </p:sp>
      <p:sp>
        <p:nvSpPr>
          <p:cNvPr id="317446" name="TextBox 12"/>
          <p:cNvSpPr txBox="1">
            <a:spLocks noChangeArrowheads="1"/>
          </p:cNvSpPr>
          <p:nvPr/>
        </p:nvSpPr>
        <p:spPr bwMode="auto">
          <a:xfrm>
            <a:off x="228600" y="3343275"/>
            <a:ext cx="2787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Most precise and first </a:t>
            </a:r>
            <a:r>
              <a:rPr lang="en-US" sz="1800" b="1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5σ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eaLnBrk="1" hangingPunct="1"/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Observation of CP violation </a:t>
            </a:r>
          </a:p>
          <a:p>
            <a:pPr eaLnBrk="1" hangingPunct="1"/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in a hadronic machine</a:t>
            </a:r>
          </a:p>
        </p:txBody>
      </p:sp>
      <p:grpSp>
        <p:nvGrpSpPr>
          <p:cNvPr id="317447" name="Group 13"/>
          <p:cNvGrpSpPr>
            <a:grpSpLocks/>
          </p:cNvGrpSpPr>
          <p:nvPr/>
        </p:nvGrpSpPr>
        <p:grpSpPr bwMode="auto">
          <a:xfrm>
            <a:off x="3429000" y="4495800"/>
            <a:ext cx="5410200" cy="2057400"/>
            <a:chOff x="1270943" y="1485007"/>
            <a:chExt cx="6963792" cy="2376487"/>
          </a:xfrm>
        </p:grpSpPr>
        <p:pic>
          <p:nvPicPr>
            <p:cNvPr id="317464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943" y="1485007"/>
              <a:ext cx="3463925" cy="234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46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360" y="1485007"/>
              <a:ext cx="3508375" cy="2376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3160" y="1915929"/>
              <a:ext cx="1722557" cy="427254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B</a:t>
              </a:r>
              <a:r>
                <a:rPr lang="en-GB" sz="1800" kern="0" baseline="-2500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s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Times New Roman"/>
                </a:rPr>
                <a:t> →</a:t>
              </a: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GB" sz="1800" kern="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p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+ </a:t>
              </a: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K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-</a:t>
              </a:r>
              <a:endPara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11928" y="1921430"/>
              <a:ext cx="1726644" cy="42725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B</a:t>
              </a:r>
              <a:r>
                <a:rPr lang="en-GB" sz="1800" kern="0" baseline="-2500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s</a:t>
              </a:r>
              <a:r>
                <a:rPr lang="en-US" sz="1800" kern="0" dirty="0">
                  <a:solidFill>
                    <a:srgbClr val="000000"/>
                  </a:solidFill>
                  <a:latin typeface="Times New Roman"/>
                  <a:ea typeface="+mn-ea"/>
                  <a:cs typeface="Times New Roman"/>
                </a:rPr>
                <a:t> →</a:t>
              </a: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 </a:t>
              </a:r>
              <a:r>
                <a:rPr lang="en-GB" sz="1800" kern="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p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- </a:t>
              </a:r>
              <a:r>
                <a:rPr lang="en-GB" sz="1800" kern="0" dirty="0">
                  <a:solidFill>
                    <a:srgbClr val="000000"/>
                  </a:solidFill>
                  <a:latin typeface="Times New Roman"/>
                  <a:ea typeface="+mn-ea"/>
                  <a:cs typeface="+mn-cs"/>
                </a:rPr>
                <a:t>K</a:t>
              </a:r>
              <a:r>
                <a:rPr lang="en-GB" sz="1800" kern="0" baseline="30000" dirty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rPr>
                <a:t>+</a:t>
              </a:r>
              <a:endPara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844335" y="3069332"/>
              <a:ext cx="3455333" cy="0"/>
            </a:xfrm>
            <a:prstGeom prst="line">
              <a:avLst/>
            </a:prstGeom>
            <a:ln w="28575">
              <a:solidFill>
                <a:srgbClr val="0099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48" name="TextBox 19"/>
          <p:cNvSpPr txBox="1">
            <a:spLocks noChangeArrowheads="1"/>
          </p:cNvSpPr>
          <p:nvPr/>
        </p:nvSpPr>
        <p:spPr bwMode="auto">
          <a:xfrm>
            <a:off x="304800" y="5268913"/>
            <a:ext cx="2484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A</a:t>
            </a:r>
            <a:r>
              <a:rPr lang="en-US" sz="1800" baseline="-250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CP</a:t>
            </a:r>
            <a:r>
              <a:rPr lang="en-US" sz="1800" smtClean="0">
                <a:solidFill>
                  <a:srgbClr val="FF0000"/>
                </a:solidFill>
                <a:latin typeface="Calibri" pitchFamily="34" charset="0"/>
                <a:ea typeface="+mn-ea"/>
                <a:cs typeface="+mn-cs"/>
              </a:rPr>
              <a:t> = 0.27 ± 0.008 ± 0.02</a:t>
            </a:r>
          </a:p>
        </p:txBody>
      </p:sp>
      <p:sp>
        <p:nvSpPr>
          <p:cNvPr id="317449" name="TextBox 20"/>
          <p:cNvSpPr txBox="1">
            <a:spLocks noChangeArrowheads="1"/>
          </p:cNvSpPr>
          <p:nvPr/>
        </p:nvSpPr>
        <p:spPr bwMode="auto">
          <a:xfrm>
            <a:off x="304800" y="5602288"/>
            <a:ext cx="2705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First </a:t>
            </a:r>
            <a:r>
              <a:rPr lang="en-US" sz="1800" b="1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3σ</a:t>
            </a:r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 evidence for </a:t>
            </a:r>
          </a:p>
          <a:p>
            <a:pPr eaLnBrk="1" hangingPunct="1"/>
            <a:r>
              <a:rPr lang="en-US" sz="1800" smtClean="0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rPr>
              <a:t>CP asymmetry in Bs decays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7475538" y="2819400"/>
            <a:ext cx="1444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391400" y="4876800"/>
            <a:ext cx="1444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4800" y="2509838"/>
            <a:ext cx="1371600" cy="46196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lIns="91410" tIns="45706" rIns="91410" bIns="45706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B</a:t>
            </a:r>
            <a:r>
              <a:rPr lang="en-US" kern="0" baseline="30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0</a:t>
            </a:r>
            <a:r>
              <a:rPr lang="en-US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→</a:t>
            </a:r>
            <a:r>
              <a:rPr lang="en-US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GB" kern="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K</a:t>
            </a:r>
            <a:r>
              <a:rPr lang="en-GB" kern="0" baseline="300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p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4643438"/>
            <a:ext cx="1447800" cy="46196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lIns="91410" tIns="45706" rIns="91410" bIns="45706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B</a:t>
            </a:r>
            <a:r>
              <a:rPr lang="en-GB" kern="0" baseline="-25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s</a:t>
            </a:r>
            <a:r>
              <a:rPr lang="en-US" kern="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→</a:t>
            </a:r>
            <a:r>
              <a:rPr lang="en-GB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GB" kern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p</a:t>
            </a:r>
            <a:r>
              <a:rPr lang="en-GB" kern="0" baseline="300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 </a:t>
            </a:r>
            <a:r>
              <a:rPr lang="en-GB" kern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K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17454" name="Picture 26" descr="B2KpiTree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15988"/>
            <a:ext cx="22367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55" name="Picture 27" descr="B2KpiPenguin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11225"/>
            <a:ext cx="20574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56" name="Picture 30" descr="Tre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914400"/>
            <a:ext cx="12779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57" name="Picture 31" descr="penguin1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01700"/>
            <a:ext cx="133032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58" name="TextBox 35"/>
          <p:cNvSpPr txBox="1">
            <a:spLocks noChangeArrowheads="1"/>
          </p:cNvSpPr>
          <p:nvPr/>
        </p:nvSpPr>
        <p:spPr bwMode="auto">
          <a:xfrm>
            <a:off x="4391025" y="1295400"/>
            <a:ext cx="361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2800" smtClean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+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0" y="4494213"/>
            <a:ext cx="9144000" cy="1587"/>
          </a:xfrm>
          <a:prstGeom prst="straightConnector1">
            <a:avLst/>
          </a:prstGeom>
          <a:ln w="12700">
            <a:solidFill>
              <a:srgbClr val="3366FF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28600" y="3124200"/>
            <a:ext cx="2819400" cy="11430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4800" y="5257800"/>
            <a:ext cx="3048000" cy="10668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17-02-2012</a:t>
            </a:r>
          </a:p>
        </p:txBody>
      </p:sp>
    </p:spTree>
    <p:extLst>
      <p:ext uri="{BB962C8B-B14F-4D97-AF65-F5344CB8AC3E}">
        <p14:creationId xmlns:p14="http://schemas.microsoft.com/office/powerpoint/2010/main" val="82617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6"/>
          <p:cNvSpPr txBox="1">
            <a:spLocks noChangeArrowheads="1"/>
          </p:cNvSpPr>
          <p:nvPr/>
        </p:nvSpPr>
        <p:spPr bwMode="auto">
          <a:xfrm>
            <a:off x="912815" y="5661025"/>
            <a:ext cx="7654957" cy="9070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b="1" dirty="0" smtClean="0">
                <a:solidFill>
                  <a:srgbClr val="800040"/>
                </a:solidFill>
                <a:latin typeface="Comic Sans MS" pitchFamily="66" charset="0"/>
                <a:cs typeface="+mn-cs"/>
              </a:rPr>
              <a:t>New experimental bounds already exclude large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b="1" dirty="0" smtClean="0">
                <a:solidFill>
                  <a:srgbClr val="800040"/>
                </a:solidFill>
                <a:latin typeface="Comic Sans MS" pitchFamily="66" charset="0"/>
                <a:cs typeface="+mn-cs"/>
              </a:rPr>
              <a:t>part of constrained SUSY model parameter space</a:t>
            </a:r>
            <a:endParaRPr lang="en-GB" b="1" dirty="0" smtClean="0">
              <a:solidFill>
                <a:srgbClr val="80004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333407"/>
            <a:ext cx="7724775" cy="513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248400" y="762000"/>
            <a:ext cx="1828800" cy="221599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+mn-cs"/>
              </a:rPr>
              <a:t>                           </a:t>
            </a:r>
            <a:r>
              <a:rPr lang="en-US" b="1" dirty="0" err="1" smtClean="0">
                <a:solidFill>
                  <a:srgbClr val="000000"/>
                </a:solidFill>
                <a:latin typeface="Arial" charset="0"/>
                <a:cs typeface="+mn-cs"/>
              </a:rPr>
              <a:t>LHCb</a:t>
            </a:r>
            <a:endParaRPr lang="en-US" b="1" dirty="0" smtClean="0">
              <a:solidFill>
                <a:srgbClr val="000000"/>
              </a:solidFill>
              <a:latin typeface="Arial" charset="0"/>
              <a:cs typeface="+mn-cs"/>
            </a:endParaRPr>
          </a:p>
          <a:p>
            <a:pPr eaLnBrk="1" hangingPunct="1"/>
            <a:endParaRPr lang="en-US" b="1" dirty="0" smtClean="0">
              <a:solidFill>
                <a:srgbClr val="000000"/>
              </a:solidFill>
              <a:latin typeface="Arial" charset="0"/>
              <a:cs typeface="+mn-cs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Arial" charset="0"/>
                <a:cs typeface="+mn-cs"/>
              </a:rPr>
              <a:t>(but result from CMS very close)</a:t>
            </a:r>
            <a:endParaRPr lang="en-US" sz="1800" dirty="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905000" y="228600"/>
            <a:ext cx="47244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kern="0" dirty="0" smtClean="0">
                <a:solidFill>
                  <a:srgbClr val="000000"/>
                </a:solidFill>
                <a:latin typeface="Times New Roman"/>
                <a:cs typeface="+mn-cs"/>
              </a:rPr>
              <a:t>B</a:t>
            </a:r>
            <a:r>
              <a:rPr lang="en-GB" sz="1800" b="1" kern="0" baseline="-25000" dirty="0" smtClean="0">
                <a:solidFill>
                  <a:srgbClr val="000000"/>
                </a:solidFill>
                <a:latin typeface="Times New Roman"/>
                <a:cs typeface="+mn-cs"/>
              </a:rPr>
              <a:t>s</a:t>
            </a:r>
            <a:r>
              <a:rPr lang="en-US" sz="18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→</a:t>
            </a:r>
            <a:r>
              <a:rPr lang="en-GB" sz="1800" b="1" kern="0" dirty="0">
                <a:solidFill>
                  <a:srgbClr val="000000"/>
                </a:solidFill>
                <a:latin typeface="Times New Roman"/>
                <a:cs typeface="+mn-cs"/>
              </a:rPr>
              <a:t> </a:t>
            </a:r>
            <a:r>
              <a:rPr lang="el-GR" sz="1800" b="1" kern="0" dirty="0" smtClean="0">
                <a:solidFill>
                  <a:srgbClr val="000000"/>
                </a:solidFill>
                <a:latin typeface="Arial"/>
                <a:cs typeface="Arial"/>
              </a:rPr>
              <a:t>μ</a:t>
            </a:r>
            <a:r>
              <a:rPr lang="en-GB" sz="1800" b="1" kern="0" baseline="30000" dirty="0" smtClean="0">
                <a:solidFill>
                  <a:srgbClr val="000000"/>
                </a:solidFill>
                <a:latin typeface="Symbol" pitchFamily="18" charset="2"/>
                <a:cs typeface="+mn-cs"/>
              </a:rPr>
              <a:t>+ </a:t>
            </a:r>
            <a:r>
              <a:rPr lang="en-GB" sz="1800" b="1" kern="0" dirty="0" smtClean="0">
                <a:solidFill>
                  <a:srgbClr val="000000"/>
                </a:solidFill>
                <a:latin typeface="Times New Roman"/>
                <a:cs typeface="Arial"/>
              </a:rPr>
              <a:t>μ</a:t>
            </a:r>
            <a:r>
              <a:rPr lang="en-GB" sz="1800" b="1" kern="0" baseline="30000" dirty="0" smtClean="0">
                <a:solidFill>
                  <a:srgbClr val="000000"/>
                </a:solidFill>
                <a:latin typeface="Symbol" pitchFamily="18" charset="2"/>
                <a:cs typeface="+mn-cs"/>
              </a:rPr>
              <a:t>-  </a:t>
            </a:r>
            <a:r>
              <a:rPr lang="en-GB" sz="1800" b="1" kern="0" dirty="0" smtClean="0">
                <a:solidFill>
                  <a:srgbClr val="000000"/>
                </a:solidFill>
                <a:latin typeface="Symbol" pitchFamily="18" charset="2"/>
                <a:cs typeface="+mn-cs"/>
              </a:rPr>
              <a:t> :</a:t>
            </a:r>
            <a:r>
              <a:rPr lang="en-GB" sz="1800" b="1" kern="0" dirty="0" smtClean="0">
                <a:solidFill>
                  <a:srgbClr val="000000"/>
                </a:solidFill>
                <a:latin typeface="Times New Roman"/>
                <a:cs typeface="+mn-cs"/>
              </a:rPr>
              <a:t>   very sensitive to “New Physics”  </a:t>
            </a:r>
            <a:endParaRPr lang="en-GB" sz="1800" b="1" kern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5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  <a:latin typeface="Arial" charset="0"/>
                <a:ea typeface="ＭＳ Ｐゴシック" charset="-128"/>
              </a:rPr>
              <a:pPr algn="r" eaLnBrk="1" hangingPunct="1"/>
              <a:t>4</a:t>
            </a:fld>
            <a:endParaRPr lang="en-US" sz="1200" b="1" dirty="0">
              <a:solidFill>
                <a:srgbClr val="898989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8247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CERN</a:t>
            </a:r>
            <a:r>
              <a:rPr lang="en-GB" sz="36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was founded 1954: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	</a:t>
            </a:r>
            <a:r>
              <a:rPr lang="en-GB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   “Science for Peace”</a:t>
            </a:r>
          </a:p>
          <a:p>
            <a:pPr eaLnBrk="1" hangingPunct="1">
              <a:defRPr/>
            </a:pPr>
            <a:endParaRPr lang="en-GB" sz="10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eaLnBrk="1" hangingPunct="1"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Today: 20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828800" y="4038600"/>
            <a:ext cx="7315200" cy="25146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Member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Austria, Belgium, Bulgaria,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Czech Republic, Denmark, Finland, France, Germany, Greece, Hungary, Italy,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the Netherlands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, Norway, Poland, Portugal, Slovakia, Spain, Sweden, Switzerland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b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United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Kingdom 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Candidate for Accession: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Romania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Associate Members in the Pre-Stage to Membership: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Israel,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Serbia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Applicant States: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Cyprus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, Slovenia, Turkey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Observers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India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, Japan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Russian Federation, the United States of America, Turkey, the European Commission and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UNESCO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~ 2300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staff</a:t>
            </a:r>
            <a:endParaRPr lang="en-GB" sz="2000" dirty="0" smtClean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~ 1050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other paid personnel</a:t>
            </a:r>
            <a:endParaRPr lang="en-GB" sz="2000" dirty="0" smtClean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11000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users</a:t>
            </a:r>
            <a:endParaRPr lang="en-GB" sz="2000" dirty="0" smtClean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marL="171450" indent="-171450" eaLnBrk="1" hangingPunct="1"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Budget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(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2012) ~1000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43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597697"/>
            <a:ext cx="2133600" cy="365125"/>
          </a:xfrm>
        </p:spPr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0382" y="407213"/>
            <a:ext cx="2728179" cy="40011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10" tIns="45706" rIns="91410" bIns="45706" rtlCol="0">
            <a:spAutoFit/>
          </a:bodyPr>
          <a:lstStyle/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Gill Sans"/>
                <a:cs typeface="Gill Sans"/>
              </a:rPr>
              <a:t>The “beauty” of charm</a:t>
            </a:r>
            <a:endParaRPr lang="en-US" sz="2000" dirty="0">
              <a:solidFill>
                <a:prstClr val="black"/>
              </a:solidFill>
              <a:latin typeface="Gill Sans"/>
              <a:cs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198249"/>
            <a:ext cx="8661400" cy="203129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10" tIns="45706" rIns="91410" bIns="45706">
            <a:spAutoFit/>
          </a:bodyPr>
          <a:lstStyle/>
          <a:p>
            <a:pPr marL="285660" indent="-285660" defTabSz="457059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Gill Sans"/>
                <a:cs typeface="Gill Sans"/>
              </a:rPr>
              <a:t>LHCb</a:t>
            </a:r>
            <a:r>
              <a:rPr lang="en-US" sz="1800" dirty="0">
                <a:solidFill>
                  <a:srgbClr val="000000"/>
                </a:solidFill>
                <a:latin typeface="Gill Sans"/>
                <a:cs typeface="Gill Sans"/>
              </a:rPr>
              <a:t> can profit of the huge charm production cross section at the LHC </a:t>
            </a: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(~6mb):   LHC is a charm-factory !</a:t>
            </a: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0000"/>
              </a:solidFill>
              <a:latin typeface="Gill Sans"/>
              <a:cs typeface="Gill Sans"/>
            </a:endParaRPr>
          </a:p>
          <a:p>
            <a:pPr marL="285660" indent="-285660" defTabSz="457059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First Evidence of CP viol. in charm decays</a:t>
            </a: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Gill Sans"/>
                <a:cs typeface="Gill San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n the measurement of </a:t>
            </a:r>
            <a:r>
              <a:rPr lang="en-US" sz="1800" dirty="0" err="1" smtClean="0">
                <a:solidFill>
                  <a:srgbClr val="000000"/>
                </a:solidFill>
                <a:latin typeface="Gill Sans"/>
                <a:cs typeface="Gill Sans"/>
              </a:rPr>
              <a:t>D</a:t>
            </a:r>
            <a:r>
              <a:rPr lang="en-US" sz="1800" dirty="0" err="1" smtClean="0">
                <a:solidFill>
                  <a:srgbClr val="000000"/>
                </a:solidFill>
                <a:latin typeface="Gill Sans"/>
                <a:cs typeface="Gill Sans"/>
                <a:sym typeface="Wingdings"/>
              </a:rPr>
              <a:t>hh</a:t>
            </a: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  <a:sym typeface="Wingdings"/>
              </a:rPr>
              <a:t> asymmetry</a:t>
            </a: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Gill Sans"/>
              <a:cs typeface="Gill Sans"/>
              <a:sym typeface="Wingdings"/>
            </a:endParaRP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Gill Sans"/>
              <a:cs typeface="Gill Sans"/>
            </a:endParaRPr>
          </a:p>
        </p:txBody>
      </p:sp>
      <p:pic>
        <p:nvPicPr>
          <p:cNvPr id="11" name="Picture 10" descr="Screen shot 2011-12-07 at 4.45.4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29" y="1708152"/>
            <a:ext cx="3738085" cy="8314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>
            <a:off x="6244648" y="2566548"/>
            <a:ext cx="1406094" cy="36930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10" tIns="45706" rIns="91410" bIns="45706" rtlCol="0">
            <a:spAutoFit/>
          </a:bodyPr>
          <a:lstStyle/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i="1" dirty="0" smtClean="0">
                <a:solidFill>
                  <a:prstClr val="black"/>
                </a:solidFill>
                <a:latin typeface="Gill Sans"/>
                <a:cs typeface="Gill Sans"/>
              </a:rPr>
              <a:t>f = KK or </a:t>
            </a:r>
            <a:r>
              <a:rPr lang="en-US" sz="1800" i="1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pp</a:t>
            </a:r>
            <a:endParaRPr lang="en-US" sz="1800" i="1" dirty="0" smtClean="0">
              <a:solidFill>
                <a:prstClr val="black"/>
              </a:solidFill>
              <a:latin typeface="Symbol" charset="2"/>
              <a:cs typeface="Symbol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7944" y="3721602"/>
            <a:ext cx="4642380" cy="23082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10" tIns="45706" rIns="91410" bIns="45706">
            <a:spAutoFit/>
          </a:bodyPr>
          <a:lstStyle/>
          <a:p>
            <a:pPr marL="285660" indent="-285660" defTabSz="457059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Theoretical community is evaluating the</a:t>
            </a: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Gill Sans"/>
                <a:cs typeface="Gill Sans"/>
              </a:rPr>
              <a:t>c</a:t>
            </a: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ompatibility of this result (to be cross checked with independent measurements) with New</a:t>
            </a:r>
            <a:r>
              <a:rPr lang="en-US" sz="1800" dirty="0">
                <a:solidFill>
                  <a:srgbClr val="000000"/>
                </a:solidFill>
                <a:latin typeface="Gill Sans"/>
                <a:cs typeface="Gill San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Physics beyond the Standard Model</a:t>
            </a:r>
            <a:endParaRPr lang="en-US" sz="1800" dirty="0">
              <a:solidFill>
                <a:srgbClr val="000000"/>
              </a:solidFill>
              <a:latin typeface="Gill Sans"/>
              <a:cs typeface="Gill Sans"/>
            </a:endParaRPr>
          </a:p>
          <a:p>
            <a:pPr marL="285660" indent="-285660" defTabSz="457059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Extra contribution to CP coming from</a:t>
            </a:r>
          </a:p>
          <a:p>
            <a:pPr defTabSz="45705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Gill Sans"/>
                <a:cs typeface="Gill Sans"/>
              </a:rPr>
              <a:t>“conventional” hadronic physics unlikely, but still possible </a:t>
            </a:r>
            <a:endParaRPr lang="en-US" sz="1800" dirty="0">
              <a:solidFill>
                <a:srgbClr val="000000"/>
              </a:solidFill>
              <a:latin typeface="Gill Sans"/>
              <a:cs typeface="Gill Sans"/>
              <a:sym typeface="Wingdings"/>
            </a:endParaRPr>
          </a:p>
        </p:txBody>
      </p:sp>
      <p:pic>
        <p:nvPicPr>
          <p:cNvPr id="19" name="Picture 18" descr="Screen shot 2012-02-08 at 12.16.5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941" y="3766926"/>
            <a:ext cx="3848510" cy="25400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1000" y="2971800"/>
            <a:ext cx="6731000" cy="6604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1" y="6248400"/>
            <a:ext cx="6324600" cy="40108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FF"/>
                </a:solidFill>
              </a:rPr>
              <a:t>CCDF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617220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CDF confirms this result:   (- 0.62 ± 0.21  ± 0.10) %</a:t>
            </a:r>
            <a:endParaRPr lang="en-US" sz="20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400" y="4495800"/>
            <a:ext cx="4724400" cy="6858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4495800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  <a:latin typeface="Arial" charset="0"/>
                <a:cs typeface="+mn-cs"/>
              </a:rPr>
              <a:t>?</a:t>
            </a:r>
            <a:endParaRPr lang="en-US" sz="3600" b="1" dirty="0">
              <a:solidFill>
                <a:srgbClr val="C00000"/>
              </a:solidFill>
              <a:latin typeface="Arial" charset="0"/>
              <a:cs typeface="+mn-cs"/>
            </a:endParaRPr>
          </a:p>
        </p:txBody>
      </p:sp>
      <p:sp>
        <p:nvSpPr>
          <p:cNvPr id="18" name="Rectangle 10"/>
          <p:cNvSpPr>
            <a:spLocks/>
          </p:cNvSpPr>
          <p:nvPr/>
        </p:nvSpPr>
        <p:spPr bwMode="auto">
          <a:xfrm rot="-1317631">
            <a:off x="854075" y="2928938"/>
            <a:ext cx="7694613" cy="19685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3200" b="1" dirty="0" smtClean="0">
                <a:solidFill>
                  <a:srgbClr val="000080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Present status: excellent agreement </a:t>
            </a:r>
          </a:p>
          <a:p>
            <a:pPr eaLnBrk="1" hangingPunct="1"/>
            <a:r>
              <a:rPr lang="en-US" sz="3200" b="1" dirty="0" smtClean="0">
                <a:solidFill>
                  <a:srgbClr val="000080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with the Standard Model !</a:t>
            </a:r>
          </a:p>
          <a:p>
            <a:pPr eaLnBrk="1" hangingPunct="1"/>
            <a:r>
              <a:rPr lang="en-US" sz="3200" b="1" dirty="0" smtClean="0">
                <a:solidFill>
                  <a:srgbClr val="000080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But: First evidence for new effects </a:t>
            </a:r>
          </a:p>
          <a:p>
            <a:pPr eaLnBrk="1" hangingPunct="1"/>
            <a:r>
              <a:rPr lang="en-US" sz="3200" b="1" dirty="0" smtClean="0">
                <a:solidFill>
                  <a:srgbClr val="000080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(beyond SM) seen in the charm sector</a:t>
            </a:r>
          </a:p>
        </p:txBody>
      </p:sp>
    </p:spTree>
    <p:extLst>
      <p:ext uri="{BB962C8B-B14F-4D97-AF65-F5344CB8AC3E}">
        <p14:creationId xmlns:p14="http://schemas.microsoft.com/office/powerpoint/2010/main" val="5300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188913"/>
            <a:ext cx="3962400" cy="576262"/>
          </a:xfrm>
        </p:spPr>
        <p:txBody>
          <a:bodyPr/>
          <a:lstStyle/>
          <a:p>
            <a:pPr eaLnBrk="1" hangingPunct="1"/>
            <a:r>
              <a:rPr lang="en-US" b="1" smtClean="0"/>
              <a:t>The New Territory</a:t>
            </a:r>
          </a:p>
        </p:txBody>
      </p:sp>
      <p:sp>
        <p:nvSpPr>
          <p:cNvPr id="316419" name="Text Box 3"/>
          <p:cNvSpPr txBox="1">
            <a:spLocks noChangeArrowheads="1"/>
          </p:cNvSpPr>
          <p:nvPr/>
        </p:nvSpPr>
        <p:spPr bwMode="auto">
          <a:xfrm>
            <a:off x="323850" y="549275"/>
            <a:ext cx="8651875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rgbClr val="FFFFFF"/>
                </a:solidFill>
                <a:latin typeface="Helvetica" pitchFamily="34" charset="0"/>
                <a:cs typeface="+mn-cs"/>
              </a:rPr>
              <a:t>We are poised to tackle </a:t>
            </a:r>
          </a:p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rgbClr val="FFFFFF"/>
                </a:solidFill>
                <a:latin typeface="Helvetica" pitchFamily="34" charset="0"/>
                <a:cs typeface="+mn-cs"/>
              </a:rPr>
              <a:t>some of the most profound questions in physics:	</a:t>
            </a:r>
          </a:p>
          <a:p>
            <a:pPr lvl="1">
              <a:lnSpc>
                <a:spcPct val="130000"/>
              </a:lnSpc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dirty="0" smtClean="0">
              <a:solidFill>
                <a:srgbClr val="3333CC"/>
              </a:solidFill>
              <a:latin typeface="Helvetica" pitchFamily="34" charset="0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“Newton’s” unfinished business… what is mass?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Nature’s favouritism… why is there no more antimatter?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The secrets of the Big Bang… what was matter like within the first               </a:t>
            </a:r>
            <a:r>
              <a:rPr lang="en-GB" sz="2000" dirty="0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c </a:t>
            </a:r>
            <a:r>
              <a:rPr lang="en-GB" sz="2000" dirty="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                                               moments of the Universe’s life? 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Science’s little embarrassment… what is 96% of the Universe made of?</a:t>
            </a:r>
            <a:endParaRPr lang="en-US" sz="2000" dirty="0" smtClean="0">
              <a:solidFill>
                <a:srgbClr val="FFFF00"/>
              </a:solidFill>
              <a:latin typeface="Helvetica" pitchFamily="34" charset="0"/>
              <a:cs typeface="+mn-cs"/>
            </a:endParaRPr>
          </a:p>
        </p:txBody>
      </p:sp>
      <p:pic>
        <p:nvPicPr>
          <p:cNvPr id="316420" name="Picture 4" descr="newton-blake-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524000"/>
            <a:ext cx="30972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1" name="Picture 5" descr="einstein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1524000"/>
            <a:ext cx="17367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2" name="Picture 6" descr="Hig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1524000"/>
            <a:ext cx="1895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6520" y="5157192"/>
            <a:ext cx="8209905" cy="864095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0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38096" y="44449"/>
            <a:ext cx="3830248" cy="2778565"/>
          </a:xfrm>
        </p:spPr>
        <p:txBody>
          <a:bodyPr>
            <a:normAutofit/>
          </a:bodyPr>
          <a:lstStyle/>
          <a:p>
            <a:r>
              <a:rPr lang="en-US" dirty="0" smtClean="0"/>
              <a:t>Selected </a:t>
            </a:r>
            <a:r>
              <a:rPr lang="en-US" dirty="0" err="1" smtClean="0"/>
              <a:t>PbPb</a:t>
            </a:r>
            <a:r>
              <a:rPr lang="en-US" dirty="0" smtClean="0"/>
              <a:t> results: R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58" y="2890587"/>
            <a:ext cx="5471542" cy="396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" y="3429000"/>
            <a:ext cx="34918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Interaction of Quarkonia</a:t>
            </a:r>
            <a:r>
              <a:rPr lang="fr-CH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 </a:t>
            </a:r>
            <a:r>
              <a:rPr lang="fr-CH" dirty="0" err="1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with</a:t>
            </a:r>
            <a:r>
              <a:rPr lang="fr-CH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 QGP</a:t>
            </a:r>
          </a:p>
          <a:p>
            <a:pPr algn="ctr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algn="ctr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J/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Ψ</a:t>
            </a:r>
            <a:r>
              <a:rPr lang="fr-CH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  less supressed in then denser QGP ! Recombination ?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5302" y="3711042"/>
            <a:ext cx="60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LHC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17877" y="4675828"/>
            <a:ext cx="689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RHIC</a:t>
            </a:r>
            <a:endParaRPr lang="en-US" b="1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24" y="44449"/>
            <a:ext cx="3635863" cy="27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237" y="44449"/>
            <a:ext cx="1401763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43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6" y="661991"/>
            <a:ext cx="7581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72832" y="5589240"/>
            <a:ext cx="1612942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round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3.5 x 10</a:t>
            </a:r>
            <a:r>
              <a:rPr lang="en-US" b="1" baseline="300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12</a:t>
            </a:r>
            <a:r>
              <a:rPr lang="en-US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K</a:t>
            </a:r>
            <a:endParaRPr lang="en-GB" b="1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86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188913"/>
            <a:ext cx="3962400" cy="576262"/>
          </a:xfrm>
        </p:spPr>
        <p:txBody>
          <a:bodyPr/>
          <a:lstStyle/>
          <a:p>
            <a:pPr eaLnBrk="1" hangingPunct="1"/>
            <a:r>
              <a:rPr lang="en-US" b="1" smtClean="0"/>
              <a:t>The New Territory</a:t>
            </a:r>
          </a:p>
        </p:txBody>
      </p:sp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323850" y="549275"/>
            <a:ext cx="8651875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2000" b="1" smtClean="0">
                <a:solidFill>
                  <a:srgbClr val="FFFFFF"/>
                </a:solidFill>
                <a:latin typeface="Helvetica" pitchFamily="34" charset="0"/>
                <a:ea typeface="+mn-ea"/>
                <a:cs typeface="+mn-cs"/>
              </a:rPr>
              <a:t>We are poised to tackle </a:t>
            </a:r>
          </a:p>
          <a:p>
            <a:pPr>
              <a:lnSpc>
                <a:spcPct val="130000"/>
              </a:lnSpc>
            </a:pPr>
            <a:r>
              <a:rPr lang="en-US" sz="2000" b="1" smtClean="0">
                <a:solidFill>
                  <a:srgbClr val="FFFFFF"/>
                </a:solidFill>
                <a:latin typeface="Helvetica" pitchFamily="34" charset="0"/>
                <a:ea typeface="+mn-ea"/>
                <a:cs typeface="+mn-cs"/>
              </a:rPr>
              <a:t>some of the most profound questions in physics:	</a:t>
            </a: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 lvl="1">
              <a:lnSpc>
                <a:spcPct val="130000"/>
              </a:lnSpc>
              <a:buFontTx/>
              <a:buChar char="•"/>
            </a:pPr>
            <a:endParaRPr lang="en-US" b="1" smtClean="0">
              <a:solidFill>
                <a:srgbClr val="3333CC"/>
              </a:solidFill>
              <a:latin typeface="Helvetica" pitchFamily="34" charset="0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“Newton’s” unfinished business… what is mass?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Nature’s favouritism… why is there no more antimatter?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The secrets of the Big Bang… what was matter like within the first               </a:t>
            </a:r>
            <a:r>
              <a:rPr lang="en-GB" sz="2000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c </a:t>
            </a: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                                               moments of the Universe’s life? </a:t>
            </a:r>
          </a:p>
          <a:p>
            <a:pPr>
              <a:spcBef>
                <a:spcPct val="50000"/>
              </a:spcBef>
            </a:pPr>
            <a:r>
              <a:rPr lang="en-GB" sz="2000" smtClean="0">
                <a:solidFill>
                  <a:srgbClr val="FFFF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Science’s little embarrassment… what is 96% of the Universe made of?</a:t>
            </a:r>
            <a:endParaRPr lang="en-US" sz="2000" smtClean="0">
              <a:solidFill>
                <a:srgbClr val="FFFF00"/>
              </a:solidFill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319492" name="Picture 4" descr="newton-blake-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524000"/>
            <a:ext cx="30972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9493" name="Picture 5" descr="einstein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1524000"/>
            <a:ext cx="17367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9494" name="Picture 6" descr="Hig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1524000"/>
            <a:ext cx="1895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0" y="4221163"/>
            <a:ext cx="7129463" cy="576262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0" y="5876925"/>
            <a:ext cx="8820150" cy="720725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493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775" y="0"/>
            <a:ext cx="9498013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69850" y="347663"/>
            <a:ext cx="914400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algn="ctr" eaLnBrk="1" hangingPunct="1"/>
            <a:r>
              <a:rPr lang="en-US" sz="3200" smtClean="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</a:rPr>
              <a:t>Dark Matter</a:t>
            </a:r>
            <a:endParaRPr lang="en-US" smtClean="0">
              <a:solidFill>
                <a:srgbClr val="FF8000"/>
              </a:solidFill>
              <a:latin typeface="Arial" pitchFamily="34" charset="0"/>
              <a:ea typeface="+mn-ea"/>
              <a:cs typeface="+mn-cs"/>
            </a:endParaRPr>
          </a:p>
          <a:p>
            <a:pPr algn="ctr" eaLnBrk="1" hangingPunct="1"/>
            <a:endParaRPr lang="en-US" sz="2800" smtClean="0">
              <a:solidFill>
                <a:srgbClr val="FFFF66"/>
              </a:solidFill>
              <a:latin typeface="Arial" pitchFamily="34" charset="0"/>
              <a:ea typeface="+mn-ea"/>
              <a:cs typeface="+mn-cs"/>
            </a:endParaRPr>
          </a:p>
          <a:p>
            <a:pPr algn="ctr" eaLnBrk="1" hangingPunct="1"/>
            <a:r>
              <a:rPr lang="en-US" smtClean="0">
                <a:solidFill>
                  <a:srgbClr val="FF8000"/>
                </a:solidFill>
                <a:latin typeface="Arial" pitchFamily="34" charset="0"/>
                <a:ea typeface="+mn-ea"/>
                <a:cs typeface="+mn-cs"/>
              </a:rPr>
              <a:t>Astronomers &amp; astrophysicists over the next two decades using powerful new telescopes will tell us how dark matter has shaped the stars and galaxies we see in the night sky.</a:t>
            </a:r>
          </a:p>
          <a:p>
            <a:pPr algn="ctr" eaLnBrk="1" hangingPunct="1"/>
            <a:endParaRPr lang="en-US" sz="2800" smtClean="0">
              <a:solidFill>
                <a:srgbClr val="FF8000"/>
              </a:solidFill>
              <a:latin typeface="Arial" pitchFamily="34" charset="0"/>
              <a:ea typeface="+mn-ea"/>
              <a:cs typeface="+mn-cs"/>
            </a:endParaRPr>
          </a:p>
          <a:p>
            <a:pPr algn="ctr" eaLnBrk="1" hangingPunct="1"/>
            <a:r>
              <a:rPr lang="en-US" smtClean="0">
                <a:solidFill>
                  <a:srgbClr val="FF8000"/>
                </a:solidFill>
                <a:latin typeface="Arial" pitchFamily="34" charset="0"/>
                <a:ea typeface="+mn-ea"/>
                <a:cs typeface="+mn-cs"/>
              </a:rPr>
              <a:t>Only particle accelerators can produce dark matter in the laboratory and understand exactly what it is.</a:t>
            </a:r>
          </a:p>
          <a:p>
            <a:pPr algn="ctr" eaLnBrk="1" hangingPunct="1"/>
            <a:endParaRPr lang="en-US" smtClean="0">
              <a:solidFill>
                <a:srgbClr val="FF8000"/>
              </a:solidFill>
              <a:latin typeface="Arial" pitchFamily="34" charset="0"/>
              <a:ea typeface="+mn-ea"/>
              <a:cs typeface="+mn-cs"/>
            </a:endParaRPr>
          </a:p>
          <a:p>
            <a:pPr algn="ctr" eaLnBrk="1" hangingPunct="1"/>
            <a:r>
              <a:rPr lang="en-US" smtClean="0">
                <a:solidFill>
                  <a:srgbClr val="FF8000"/>
                </a:solidFill>
                <a:latin typeface="Arial" pitchFamily="34" charset="0"/>
                <a:ea typeface="+mn-ea"/>
                <a:cs typeface="+mn-cs"/>
              </a:rPr>
              <a:t>Composed of a single kind of particle </a:t>
            </a:r>
          </a:p>
          <a:p>
            <a:pPr algn="ctr" eaLnBrk="1" hangingPunct="1"/>
            <a:r>
              <a:rPr lang="en-US" smtClean="0">
                <a:solidFill>
                  <a:srgbClr val="FF8000"/>
                </a:solidFill>
                <a:latin typeface="Arial" pitchFamily="34" charset="0"/>
                <a:ea typeface="+mn-ea"/>
                <a:cs typeface="+mn-cs"/>
              </a:rPr>
              <a:t>or</a:t>
            </a:r>
          </a:p>
          <a:p>
            <a:pPr algn="ctr" eaLnBrk="1" hangingPunct="1"/>
            <a:r>
              <a:rPr lang="en-US" smtClean="0">
                <a:solidFill>
                  <a:srgbClr val="FF8000"/>
                </a:solidFill>
                <a:latin typeface="Arial" pitchFamily="34" charset="0"/>
                <a:ea typeface="+mn-ea"/>
                <a:cs typeface="+mn-cs"/>
              </a:rPr>
              <a:t>more rich and varied (as the visible world)?</a:t>
            </a:r>
          </a:p>
          <a:p>
            <a:pPr algn="ctr" eaLnBrk="1" hangingPunct="1"/>
            <a:endParaRPr lang="en-US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  <a:p>
            <a:pPr algn="ctr" eaLnBrk="1" hangingPunct="1"/>
            <a:r>
              <a:rPr lang="en-US" smtClean="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</a:rPr>
              <a:t>LHC may be the perfect machine to study dark matter.</a:t>
            </a:r>
          </a:p>
        </p:txBody>
      </p:sp>
      <p:sp>
        <p:nvSpPr>
          <p:cNvPr id="266244" name="Rectangle 4"/>
          <p:cNvSpPr>
            <a:spLocks noChangeArrowheads="1"/>
          </p:cNvSpPr>
          <p:nvPr/>
        </p:nvSpPr>
        <p:spPr bwMode="auto">
          <a:xfrm>
            <a:off x="1692275" y="3933825"/>
            <a:ext cx="5832475" cy="11509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8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827088" y="260350"/>
            <a:ext cx="3025775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32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Supersymmetry</a:t>
            </a:r>
            <a:endParaRPr lang="en-GB" sz="32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323850" y="1341438"/>
            <a:ext cx="5040313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unifies matter with forces 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   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for each particle a </a:t>
            </a:r>
          </a:p>
          <a:p>
            <a:pPr eaLnBrk="1" hangingPunct="1"/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supersymmetric partner  </a:t>
            </a:r>
          </a:p>
          <a:p>
            <a:pPr eaLnBrk="1" hangingPunct="1"/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(</a:t>
            </a:r>
            <a:r>
              <a:rPr lang="en-US" sz="2000" i="1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sparticle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) of opposite </a:t>
            </a:r>
          </a:p>
          <a:p>
            <a:pPr eaLnBrk="1" hangingPunct="1"/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 statistics is introduced</a:t>
            </a:r>
          </a:p>
          <a:p>
            <a:pPr eaLnBrk="1" hangingPunct="1"/>
            <a:endParaRPr lang="en-US" sz="20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allows to 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unify strong 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 and electroweak forces</a:t>
            </a:r>
          </a:p>
          <a:p>
            <a:pPr eaLnBrk="1" hangingPunct="1"/>
            <a:r>
              <a:rPr lang="en-GB" sz="22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  sin</a:t>
            </a:r>
            <a:r>
              <a:rPr lang="en-GB" sz="2200" baseline="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n-GB" sz="2200" smtClean="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q</a:t>
            </a:r>
            <a:r>
              <a:rPr lang="en-GB" sz="2200" baseline="-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W</a:t>
            </a:r>
            <a:r>
              <a:rPr lang="en-GB" sz="2200" baseline="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SUSY</a:t>
            </a:r>
            <a:r>
              <a:rPr lang="en-GB" sz="22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= 0.2335(17)</a:t>
            </a:r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2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  sin</a:t>
            </a:r>
            <a:r>
              <a:rPr lang="en-GB" sz="2200" baseline="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n-GB" sz="2200" smtClean="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q</a:t>
            </a:r>
            <a:r>
              <a:rPr lang="en-GB" sz="2200" baseline="-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W</a:t>
            </a:r>
            <a:r>
              <a:rPr lang="en-GB" sz="2200" baseline="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exp    </a:t>
            </a:r>
            <a:r>
              <a:rPr lang="en-GB" sz="22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= 0.2315(2)</a:t>
            </a:r>
          </a:p>
          <a:p>
            <a:pPr eaLnBrk="1" hangingPunct="1"/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provides link to string theories</a:t>
            </a:r>
          </a:p>
          <a:p>
            <a:pPr eaLnBrk="1" hangingPunct="1"/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provides 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Dark Matter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candidate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Arial" pitchFamily="34" charset="0"/>
              </a:rPr>
              <a:t>(stable Lightest Supersymmetric Particle)</a:t>
            </a:r>
          </a:p>
        </p:txBody>
      </p:sp>
      <p:pic>
        <p:nvPicPr>
          <p:cNvPr id="267268" name="Picture 4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781300"/>
            <a:ext cx="294163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9" name="Line 5"/>
          <p:cNvSpPr>
            <a:spLocks noChangeShapeType="1"/>
          </p:cNvSpPr>
          <p:nvPr/>
        </p:nvSpPr>
        <p:spPr bwMode="auto">
          <a:xfrm>
            <a:off x="3635375" y="3644900"/>
            <a:ext cx="230505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2672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88913"/>
            <a:ext cx="2879725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71" name="Line 7"/>
          <p:cNvSpPr>
            <a:spLocks noChangeShapeType="1"/>
          </p:cNvSpPr>
          <p:nvPr/>
        </p:nvSpPr>
        <p:spPr bwMode="auto">
          <a:xfrm flipV="1">
            <a:off x="3348038" y="1844675"/>
            <a:ext cx="1223962" cy="6477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7272" name="TextBox 7"/>
          <p:cNvSpPr txBox="1">
            <a:spLocks noChangeArrowheads="1"/>
          </p:cNvSpPr>
          <p:nvPr/>
        </p:nvSpPr>
        <p:spPr bwMode="auto">
          <a:xfrm>
            <a:off x="7077075" y="3213100"/>
            <a:ext cx="18319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w/o </a:t>
            </a:r>
            <a:r>
              <a:rPr lang="en-US" sz="1400" dirty="0" err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supersymmetry</a:t>
            </a:r>
            <a:endParaRPr lang="en-US" sz="1400" dirty="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7273" name="TextBox 8"/>
          <p:cNvSpPr txBox="1">
            <a:spLocks noChangeArrowheads="1"/>
          </p:cNvSpPr>
          <p:nvPr/>
        </p:nvSpPr>
        <p:spPr bwMode="auto">
          <a:xfrm>
            <a:off x="7259638" y="5084763"/>
            <a:ext cx="18843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with </a:t>
            </a:r>
            <a:r>
              <a:rPr lang="en-US" sz="1400" dirty="0" err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supersymmetry</a:t>
            </a:r>
            <a:endParaRPr lang="en-US" sz="1400" dirty="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7274" name="TextBox 9"/>
          <p:cNvSpPr txBox="1">
            <a:spLocks noChangeArrowheads="1"/>
          </p:cNvSpPr>
          <p:nvPr/>
        </p:nvSpPr>
        <p:spPr bwMode="auto">
          <a:xfrm>
            <a:off x="6300788" y="5949950"/>
            <a:ext cx="2182812" cy="30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Energy  (GeV)      </a:t>
            </a:r>
          </a:p>
        </p:txBody>
      </p:sp>
    </p:spTree>
    <p:extLst>
      <p:ext uri="{BB962C8B-B14F-4D97-AF65-F5344CB8AC3E}">
        <p14:creationId xmlns:p14="http://schemas.microsoft.com/office/powerpoint/2010/main" val="23529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16675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C3AC2B4F-3E68-4C2A-9461-196134E43C64}" type="slidenum">
              <a:rPr lang="fr-CH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ctr" eaLnBrk="1" hangingPunct="1"/>
              <a:t>47</a:t>
            </a:fld>
            <a:r>
              <a:rPr lang="fr-CH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fr-FR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291" name="Text Box 2"/>
          <p:cNvSpPr txBox="1">
            <a:spLocks noChangeArrowheads="1"/>
          </p:cNvSpPr>
          <p:nvPr/>
        </p:nvSpPr>
        <p:spPr bwMode="auto">
          <a:xfrm>
            <a:off x="2944813" y="-30163"/>
            <a:ext cx="366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mtClean="0">
                <a:solidFill>
                  <a:srgbClr val="FF3300"/>
                </a:solidFill>
                <a:latin typeface="Comic Sans MS" pitchFamily="66" charset="0"/>
                <a:ea typeface="ＭＳ Ｐゴシック" pitchFamily="34" charset="-128"/>
                <a:cs typeface="+mn-cs"/>
              </a:rPr>
              <a:t>Beyond the Higgs Boson </a:t>
            </a:r>
          </a:p>
        </p:txBody>
      </p:sp>
      <p:pic>
        <p:nvPicPr>
          <p:cNvPr id="268292" name="Picture 3" descr="darkmatt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3612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3" name="Rectangle 4"/>
          <p:cNvSpPr>
            <a:spLocks noChangeArrowheads="1"/>
          </p:cNvSpPr>
          <p:nvPr/>
        </p:nvSpPr>
        <p:spPr bwMode="auto">
          <a:xfrm>
            <a:off x="7024688" y="6553200"/>
            <a:ext cx="2225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1400" smtClean="0">
                <a:solidFill>
                  <a:srgbClr val="FFFFFF"/>
                </a:solidFill>
                <a:latin typeface="Times New Roman" pitchFamily="18" charset="0"/>
                <a:ea typeface="ＭＳ Ｐゴシック" pitchFamily="34" charset="-128"/>
                <a:cs typeface="+mn-cs"/>
              </a:rPr>
              <a:t>Picture from Marusa Bradac</a:t>
            </a:r>
            <a:endParaRPr lang="en-US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682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143000"/>
            <a:ext cx="52752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5" name="Rectangle 6"/>
          <p:cNvSpPr>
            <a:spLocks noChangeArrowheads="1"/>
          </p:cNvSpPr>
          <p:nvPr/>
        </p:nvSpPr>
        <p:spPr bwMode="auto">
          <a:xfrm>
            <a:off x="228600" y="228600"/>
            <a:ext cx="9220200" cy="8382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000" b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smtClean="0">
                <a:solidFill>
                  <a:srgbClr val="FFFF00"/>
                </a:solidFill>
                <a:latin typeface="Comic Sans MS" pitchFamily="66" charset="0"/>
                <a:ea typeface="+mn-ea"/>
                <a:cs typeface="+mn-cs"/>
              </a:rPr>
              <a:t>Supersymmetry: A New Symmetry in Nature</a:t>
            </a:r>
          </a:p>
        </p:txBody>
      </p:sp>
      <p:pic>
        <p:nvPicPr>
          <p:cNvPr id="268296" name="Picture 8" descr="x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575050"/>
            <a:ext cx="4079875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7" name="Text Box 9"/>
          <p:cNvSpPr txBox="1">
            <a:spLocks noChangeArrowheads="1"/>
          </p:cNvSpPr>
          <p:nvPr/>
        </p:nvSpPr>
        <p:spPr bwMode="auto">
          <a:xfrm>
            <a:off x="5214938" y="4648200"/>
            <a:ext cx="4286250" cy="369888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SUSY particle production at the LHC</a:t>
            </a:r>
          </a:p>
        </p:txBody>
      </p:sp>
      <p:sp>
        <p:nvSpPr>
          <p:cNvPr id="268298" name="Oval 10"/>
          <p:cNvSpPr>
            <a:spLocks noChangeArrowheads="1"/>
          </p:cNvSpPr>
          <p:nvPr/>
        </p:nvSpPr>
        <p:spPr bwMode="auto">
          <a:xfrm>
            <a:off x="2438400" y="3581400"/>
            <a:ext cx="422275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AU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299" name="Oval 11"/>
          <p:cNvSpPr>
            <a:spLocks noChangeArrowheads="1"/>
          </p:cNvSpPr>
          <p:nvPr/>
        </p:nvSpPr>
        <p:spPr bwMode="auto">
          <a:xfrm>
            <a:off x="2362200" y="4572000"/>
            <a:ext cx="422275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AU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0" name="Line 12"/>
          <p:cNvSpPr>
            <a:spLocks noChangeShapeType="1"/>
          </p:cNvSpPr>
          <p:nvPr/>
        </p:nvSpPr>
        <p:spPr bwMode="auto">
          <a:xfrm>
            <a:off x="2819400" y="3810000"/>
            <a:ext cx="2251075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1" name="Line 13"/>
          <p:cNvSpPr>
            <a:spLocks noChangeShapeType="1"/>
          </p:cNvSpPr>
          <p:nvPr/>
        </p:nvSpPr>
        <p:spPr bwMode="auto">
          <a:xfrm flipV="1">
            <a:off x="2743200" y="4267200"/>
            <a:ext cx="2320925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2" name="Text Box 14"/>
          <p:cNvSpPr txBox="1">
            <a:spLocks noChangeArrowheads="1"/>
          </p:cNvSpPr>
          <p:nvPr/>
        </p:nvSpPr>
        <p:spPr bwMode="auto">
          <a:xfrm>
            <a:off x="5029200" y="3962400"/>
            <a:ext cx="4114800" cy="64611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Candidate Particles for Dark Matter</a:t>
            </a:r>
          </a:p>
          <a:p>
            <a:pPr eaLnBrk="1" hangingPunct="1"/>
            <a:r>
              <a:rPr lang="en-US" sz="1800" smtClean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 Produce Dark Matter in the lab</a:t>
            </a:r>
          </a:p>
        </p:txBody>
      </p:sp>
      <p:pic>
        <p:nvPicPr>
          <p:cNvPr id="268303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257800"/>
            <a:ext cx="1828800" cy="1504950"/>
          </a:xfrm>
          <a:prstGeom prst="rect">
            <a:avLst/>
          </a:prstGeom>
          <a:noFill/>
          <a:ln w="47625">
            <a:solidFill>
              <a:srgbClr val="FFFF6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8090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45" y="622406"/>
            <a:ext cx="7996983" cy="6118962"/>
          </a:xfrm>
          <a:prstGeom prst="rect">
            <a:avLst/>
          </a:prstGeom>
          <a:ln w="38100" cmpd="sng">
            <a:solidFill>
              <a:srgbClr val="660066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70305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1678" y="44624"/>
            <a:ext cx="4406957" cy="3693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Main ATLAS results on SUSY searches</a:t>
            </a:r>
            <a:endParaRPr lang="en-US" sz="1600" baseline="300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688239" y="549296"/>
            <a:ext cx="35896" cy="5544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360612" y="2730406"/>
            <a:ext cx="723257" cy="33854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1 </a:t>
            </a:r>
            <a:r>
              <a:rPr lang="en-US" sz="16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TeV</a:t>
            </a:r>
            <a:endParaRPr lang="en-US" sz="1600" baseline="300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" name="Group 8"/>
          <p:cNvGrpSpPr>
            <a:grpSpLocks noChangeAspect="1"/>
          </p:cNvGrpSpPr>
          <p:nvPr/>
        </p:nvGrpSpPr>
        <p:grpSpPr>
          <a:xfrm>
            <a:off x="170890" y="404701"/>
            <a:ext cx="1520809" cy="729569"/>
            <a:chOff x="5796136" y="4184121"/>
            <a:chExt cx="1901011" cy="911961"/>
          </a:xfrm>
          <a:solidFill>
            <a:srgbClr val="FFCC00"/>
          </a:solidFill>
        </p:grpSpPr>
        <p:sp>
          <p:nvSpPr>
            <p:cNvPr id="12" name="Explosion 1 11"/>
            <p:cNvSpPr>
              <a:spLocks noChangeAspect="1"/>
            </p:cNvSpPr>
            <p:nvPr/>
          </p:nvSpPr>
          <p:spPr>
            <a:xfrm>
              <a:off x="5796136" y="4184121"/>
              <a:ext cx="1901011" cy="911961"/>
            </a:xfrm>
            <a:prstGeom prst="irregularSeal1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5975" tIns="47988" rIns="95975" bIns="47988" rtlCol="0" anchor="ctr"/>
            <a:lstStyle/>
            <a:p>
              <a:pPr algn="ctr"/>
              <a:endParaRPr lang="en-US" sz="1300" dirty="0">
                <a:solidFill>
                  <a:prstClr val="black"/>
                </a:solidFill>
                <a:latin typeface="Comic Sans M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2201" y="4520018"/>
              <a:ext cx="663644" cy="32701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NEW</a:t>
              </a:r>
            </a:p>
          </p:txBody>
        </p:sp>
      </p:grpSp>
      <p:sp>
        <p:nvSpPr>
          <p:cNvPr id="14" name="TextBox 6"/>
          <p:cNvSpPr txBox="1">
            <a:spLocks noChangeArrowheads="1"/>
          </p:cNvSpPr>
          <p:nvPr/>
        </p:nvSpPr>
        <p:spPr bwMode="auto">
          <a:xfrm rot="20959326">
            <a:off x="14928" y="3657741"/>
            <a:ext cx="9144000" cy="10156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Helvetica" charset="0"/>
                <a:cs typeface="+mn-cs"/>
              </a:rPr>
              <a:t>Within </a:t>
            </a:r>
            <a:r>
              <a:rPr lang="en-US" sz="2000" b="1" i="1" u="sng" dirty="0" smtClean="0">
                <a:solidFill>
                  <a:srgbClr val="FF0000"/>
                </a:solidFill>
                <a:latin typeface="Helvetica" charset="0"/>
                <a:cs typeface="+mn-cs"/>
              </a:rPr>
              <a:t>the constrained MSSM models 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cs typeface="+mn-cs"/>
              </a:rPr>
              <a:t>we have crossed the border of excluding </a:t>
            </a:r>
            <a:r>
              <a:rPr lang="en-US" sz="2000" b="1" dirty="0" err="1" smtClean="0">
                <a:solidFill>
                  <a:srgbClr val="FF0000"/>
                </a:solidFill>
                <a:latin typeface="Helvetica" charset="0"/>
                <a:cs typeface="+mn-cs"/>
              </a:rPr>
              <a:t>gluinos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cs typeface="+mn-cs"/>
              </a:rPr>
              <a:t> and </a:t>
            </a:r>
            <a:r>
              <a:rPr lang="en-US" sz="2000" b="1" dirty="0" err="1" smtClean="0">
                <a:solidFill>
                  <a:srgbClr val="FF0000"/>
                </a:solidFill>
                <a:latin typeface="Helvetica" charset="0"/>
                <a:cs typeface="+mn-cs"/>
              </a:rPr>
              <a:t>squarks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cs typeface="+mn-cs"/>
              </a:rPr>
              <a:t> up to 1TeV and beyond. The air is getting thin for </a:t>
            </a:r>
            <a:r>
              <a:rPr lang="en-US" sz="2000" b="1" i="1" u="sng" dirty="0" smtClean="0">
                <a:solidFill>
                  <a:srgbClr val="FF0000"/>
                </a:solidFill>
                <a:latin typeface="Helvetica" charset="0"/>
                <a:cs typeface="+mn-cs"/>
              </a:rPr>
              <a:t>constrained SUSY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cs typeface="+mn-cs"/>
              </a:rPr>
              <a:t>. …..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2514604" y="5486400"/>
            <a:ext cx="6408737" cy="1066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. . .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but potential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for discovery of SUSY sizeable even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at 7 or 8 </a:t>
            </a:r>
            <a:r>
              <a:rPr lang="en-US" sz="3200" kern="0" dirty="0" err="1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TeV</a:t>
            </a:r>
            <a:endParaRPr lang="en-US" sz="4000" kern="0" dirty="0">
              <a:solidFill>
                <a:srgbClr val="336699"/>
              </a:solidFill>
              <a:latin typeface="Times New Roman" pitchFamily="18" charset="0"/>
              <a:ea typeface="ＭＳ Ｐゴシック" pitchFamily="31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33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016" y="503240"/>
            <a:ext cx="4352925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1" name="Rectangle 6"/>
          <p:cNvSpPr>
            <a:spLocks noChangeArrowheads="1"/>
          </p:cNvSpPr>
          <p:nvPr/>
        </p:nvSpPr>
        <p:spPr bwMode="auto">
          <a:xfrm>
            <a:off x="357188" y="5"/>
            <a:ext cx="828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Search for the Higgs-Boson at the LHC</a:t>
            </a:r>
            <a:endParaRPr lang="en-GB" sz="2800" b="1" dirty="0" smtClean="0">
              <a:solidFill>
                <a:srgbClr val="FF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76132" name="Straight Arrow Connector 11"/>
          <p:cNvCxnSpPr>
            <a:cxnSpLocks noChangeShapeType="1"/>
          </p:cNvCxnSpPr>
          <p:nvPr/>
        </p:nvCxnSpPr>
        <p:spPr bwMode="auto">
          <a:xfrm>
            <a:off x="2484443" y="1412923"/>
            <a:ext cx="4730750" cy="32305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6133" name="TextBox 6"/>
          <p:cNvSpPr txBox="1">
            <a:spLocks noChangeArrowheads="1"/>
          </p:cNvSpPr>
          <p:nvPr/>
        </p:nvSpPr>
        <p:spPr bwMode="auto">
          <a:xfrm>
            <a:off x="611210" y="1197020"/>
            <a:ext cx="2358277" cy="92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Production rate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of the Higgs-Bosons</a:t>
            </a:r>
          </a:p>
          <a:p>
            <a:pPr eaLnBrk="1" hangingPunct="1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depends on its mass</a:t>
            </a:r>
          </a:p>
        </p:txBody>
      </p:sp>
      <p:cxnSp>
        <p:nvCxnSpPr>
          <p:cNvPr id="176135" name="Straight Arrow Connector 13"/>
          <p:cNvCxnSpPr>
            <a:cxnSpLocks noChangeShapeType="1"/>
          </p:cNvCxnSpPr>
          <p:nvPr/>
        </p:nvCxnSpPr>
        <p:spPr bwMode="auto">
          <a:xfrm rot="5400000">
            <a:off x="214321" y="2643216"/>
            <a:ext cx="1000125" cy="428625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8335" y="2349503"/>
            <a:ext cx="364869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as well as its decay possibilities </a:t>
            </a:r>
          </a:p>
        </p:txBody>
      </p:sp>
      <p:pic>
        <p:nvPicPr>
          <p:cNvPr id="13" name="Picture 12" descr="br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95600"/>
            <a:ext cx="3896416" cy="3758988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H="1">
            <a:off x="2895600" y="2636841"/>
            <a:ext cx="714400" cy="86836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31026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pic>
        <p:nvPicPr>
          <p:cNvPr id="2" name="Picture 1" descr="World_users_by_Inst_2012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8138578" cy="5616624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4" name="Rectangle 3"/>
          <p:cNvSpPr/>
          <p:nvPr/>
        </p:nvSpPr>
        <p:spPr>
          <a:xfrm rot="19976479">
            <a:off x="522038" y="2959084"/>
            <a:ext cx="8062279" cy="754053"/>
          </a:xfrm>
          <a:prstGeom prst="rect">
            <a:avLst/>
          </a:prstGeom>
          <a:solidFill>
            <a:schemeClr val="tx2"/>
          </a:solidFill>
        </p:spPr>
        <p:txBody>
          <a:bodyPr wrap="none" lIns="91440" tIns="45720" rIns="91440" bIns="45720">
            <a:spAutoFit/>
          </a:bodyPr>
          <a:lstStyle/>
          <a:p>
            <a:pPr algn="ctr" eaLnBrk="1" hangingPunct="1"/>
            <a:r>
              <a:rPr lang="en-US" sz="4300" b="1" spc="200" dirty="0" smtClean="0">
                <a:ln w="29210">
                  <a:solidFill>
                    <a:srgbClr val="F3F3F3">
                      <a:tint val="10000"/>
                    </a:srgbClr>
                  </a:solidFill>
                </a:ln>
                <a:solidFill>
                  <a:srgbClr val="F3F3F3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  <a:ea typeface="ＭＳ Ｐゴシック" charset="-128"/>
              </a:rPr>
              <a:t>Diplomacy through Science </a:t>
            </a:r>
            <a:endParaRPr lang="en-US" sz="4300" b="1" spc="200" dirty="0">
              <a:ln w="29210">
                <a:solidFill>
                  <a:srgbClr val="F3F3F3">
                    <a:tint val="10000"/>
                  </a:srgbClr>
                </a:solidFill>
              </a:ln>
              <a:solidFill>
                <a:srgbClr val="F3F3F3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529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-36512" y="-188640"/>
            <a:ext cx="9289032" cy="7362056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296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D0A2D0B-FCBE-2046-925A-EECAD55108EF}" type="slidenum">
              <a:rPr lang="en-US" sz="1200">
                <a:solidFill>
                  <a:srgbClr val="000000"/>
                </a:solidFill>
              </a:rPr>
              <a:pPr/>
              <a:t>50</a:t>
            </a:fld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13" name="Picture 12" descr="Untitled 2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90" y="59475"/>
            <a:ext cx="2293322" cy="1641333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4" name="Picture 13" descr="Untitled 2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074"/>
            <a:ext cx="2204552" cy="1595726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5" name="Picture 14" descr="Untitled 2.png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34" y="44624"/>
            <a:ext cx="2251514" cy="162235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3" name="Picture 2" descr="fig_02b.png"/>
          <p:cNvPicPr preferRelativeResize="0"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157192"/>
            <a:ext cx="2243795" cy="159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 descr="fig_02a.png"/>
          <p:cNvPicPr preferRelativeResize="0"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" y="5146568"/>
            <a:ext cx="2243795" cy="1594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7" name="Picture 16" descr="fig_02c.png"/>
          <p:cNvPicPr preferRelativeResize="0"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5181566"/>
            <a:ext cx="2194560" cy="15598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 descr="fig_02d.png"/>
          <p:cNvPicPr preferRelativeResize="0"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5157192"/>
            <a:ext cx="2194560" cy="15598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 descr="fig_01d.png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88840"/>
            <a:ext cx="2760340" cy="196193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0" name="Picture 19" descr="fig_01c.png"/>
          <p:cNvPicPr preferRelativeResize="0"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2743200" cy="194975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2" name="Picture 21" descr="fig_01a.png"/>
          <p:cNvPicPr preferRelativeResize="0"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88840"/>
            <a:ext cx="2743207" cy="194975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6" name="Picture 25" descr="Untitled 2.png"/>
          <p:cNvPicPr preferRelativeResize="0"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8"/>
            <a:ext cx="2217199" cy="1595062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131840" y="4293096"/>
            <a:ext cx="1618289" cy="4770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SM Higgs</a:t>
            </a:r>
            <a:endParaRPr lang="en-US" sz="2500" dirty="0">
              <a:solidFill>
                <a:prstClr val="black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884368" y="2564904"/>
            <a:ext cx="648072" cy="47691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6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" y="914501"/>
            <a:ext cx="7305120" cy="544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33764" y="5063572"/>
            <a:ext cx="184630" cy="80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>
            <a:spAutoFit/>
          </a:bodyPr>
          <a:lstStyle/>
          <a:p>
            <a:pPr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dirty="0" smtClean="0">
              <a:solidFill>
                <a:srgbClr val="184B81"/>
              </a:solidFill>
              <a:latin typeface="Arial" pitchFamily="34" charset="0"/>
            </a:endParaRPr>
          </a:p>
          <a:p>
            <a:pPr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dirty="0" smtClean="0">
              <a:solidFill>
                <a:srgbClr val="184B81"/>
              </a:solidFill>
              <a:latin typeface="Arial" pitchFamily="34" charset="0"/>
            </a:endParaRPr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797760" y="76329"/>
            <a:ext cx="7737120" cy="51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25" tIns="137089" rIns="92025" bIns="46014" anchor="ctr"/>
          <a:lstStyle/>
          <a:p>
            <a:pPr algn="ctr" defTabSz="414554" eaLnBrk="1" hangingPunct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3600" b="1" dirty="0" smtClean="0">
                <a:solidFill>
                  <a:srgbClr val="0000FF"/>
                </a:solidFill>
                <a:latin typeface="Arial" pitchFamily="34" charset="0"/>
                <a:ea typeface="ＭＳ Ｐゴシック" pitchFamily="34" charset="-128"/>
              </a:rPr>
              <a:t>A Collision with two Photons</a:t>
            </a:r>
          </a:p>
        </p:txBody>
      </p:sp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5520" y="2099740"/>
            <a:ext cx="1635840" cy="140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413124" y="3705513"/>
            <a:ext cx="1851688" cy="1380460"/>
          </a:xfrm>
          <a:prstGeom prst="rect">
            <a:avLst/>
          </a:prstGeom>
          <a:solidFill>
            <a:schemeClr val="accent3"/>
          </a:solidFill>
        </p:spPr>
        <p:txBody>
          <a:bodyPr wrap="none" lIns="91390" tIns="45697" rIns="91390" bIns="45697">
            <a:spAutoFit/>
          </a:bodyPr>
          <a:lstStyle/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Higgs or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‘background’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process without 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00FF"/>
                </a:solidFill>
                <a:latin typeface="Arial" pitchFamily="34" charset="0"/>
              </a:rPr>
              <a:t>a Higgs?</a:t>
            </a:r>
          </a:p>
          <a:p>
            <a:pPr defTabSz="41455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800" dirty="0" smtClean="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3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7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94" y="428620"/>
            <a:ext cx="8594848" cy="595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4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95536" y="620688"/>
            <a:ext cx="7056784" cy="5688632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pic>
        <p:nvPicPr>
          <p:cNvPr id="5" name="Picture 4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330884" cy="52995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5205" y="61174"/>
            <a:ext cx="4390971" cy="41549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Evolution of the excess with time </a:t>
            </a:r>
          </a:p>
        </p:txBody>
      </p:sp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56834"/>
            <a:ext cx="6295834" cy="530847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78062" cy="52641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46942" cy="52941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Picture 14" descr="Untitled5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4209"/>
            <a:ext cx="6401543" cy="541109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067944" y="3284984"/>
            <a:ext cx="2215570" cy="132343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</a:rPr>
              <a:t>Significance increase </a:t>
            </a:r>
          </a:p>
          <a:p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</a:rPr>
              <a:t>from  4</a:t>
            </a:r>
            <a:r>
              <a:rPr lang="en-US" sz="1600" baseline="300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</a:rPr>
              <a:t>th</a:t>
            </a:r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</a:rPr>
              <a:t> July </a:t>
            </a:r>
            <a:r>
              <a:rPr lang="en-US" sz="1600" dirty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t</a:t>
            </a:r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o </a:t>
            </a:r>
          </a:p>
          <a:p>
            <a:r>
              <a:rPr lang="en-US" sz="1600" dirty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n</a:t>
            </a:r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ow from inclusion </a:t>
            </a:r>
          </a:p>
          <a:p>
            <a:r>
              <a:rPr lang="en-US" sz="1600" dirty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o</a:t>
            </a:r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f 2012 data for </a:t>
            </a:r>
          </a:p>
          <a:p>
            <a:r>
              <a:rPr lang="en-US" sz="1600" dirty="0" smtClean="0">
                <a:solidFill>
                  <a:srgbClr val="CC0000"/>
                </a:solidFill>
                <a:latin typeface="Comic Sans MS" charset="0"/>
                <a:ea typeface="ＭＳ Ｐゴシック" charset="0"/>
                <a:cs typeface="+mn-cs"/>
                <a:sym typeface="Wingdings"/>
              </a:rPr>
              <a:t>H WW* search</a:t>
            </a:r>
            <a:endParaRPr lang="en-US" sz="1600" dirty="0" smtClean="0">
              <a:solidFill>
                <a:srgbClr val="CC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389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-288032" y="-99392"/>
            <a:ext cx="9540552" cy="7272808"/>
          </a:xfrm>
          <a:prstGeom prst="rect">
            <a:avLst/>
          </a:prstGeom>
          <a:solidFill>
            <a:srgbClr val="66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505" y="719770"/>
            <a:ext cx="4852013" cy="58009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232451" y="436602"/>
            <a:ext cx="3012363" cy="400110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Physics Letters B cover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16026" y="1676400"/>
            <a:ext cx="3995936" cy="8771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solidFill>
                  <a:prstClr val="black"/>
                </a:solidFill>
              </a:rPr>
              <a:t>ATLAS and CMS “Higgs discovery” papers published</a:t>
            </a:r>
            <a:r>
              <a:rPr lang="en-US" sz="1700" dirty="0">
                <a:solidFill>
                  <a:prstClr val="black"/>
                </a:solidFill>
              </a:rPr>
              <a:t> side by side </a:t>
            </a:r>
            <a:r>
              <a:rPr lang="en-US" sz="1700" dirty="0" smtClean="0">
                <a:solidFill>
                  <a:prstClr val="black"/>
                </a:solidFill>
              </a:rPr>
              <a:t>in</a:t>
            </a:r>
          </a:p>
          <a:p>
            <a:r>
              <a:rPr lang="hu-HU" sz="1700" dirty="0" smtClean="0">
                <a:solidFill>
                  <a:prstClr val="black"/>
                </a:solidFill>
              </a:rPr>
              <a:t>Phys</a:t>
            </a:r>
            <a:r>
              <a:rPr lang="hu-HU" sz="1700" dirty="0">
                <a:solidFill>
                  <a:prstClr val="black"/>
                </a:solidFill>
              </a:rPr>
              <a:t>. Lett. B716 (2012) </a:t>
            </a:r>
            <a:endParaRPr lang="en-US" sz="1700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99376">
            <a:off x="504967" y="4836688"/>
            <a:ext cx="57626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but that’s only the beginning !</a:t>
            </a:r>
          </a:p>
          <a:p>
            <a:pPr eaLnBrk="1" hangingPunct="1"/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What’s 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next ?</a:t>
            </a:r>
            <a:endParaRPr lang="en-GB" sz="1800" dirty="0" smtClean="0">
              <a:solidFill>
                <a:prstClr val="white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37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6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44048"/>
            <a:ext cx="8911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How does it “interact” with all the other particles?  </a:t>
            </a:r>
            <a:endParaRPr lang="en-GB" sz="2800" b="1" dirty="0" smtClean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7" descr="Screen Shot 2012-08-25 at 7.44.52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" t="1875" r="7621" b="2816"/>
          <a:stretch/>
        </p:blipFill>
        <p:spPr>
          <a:xfrm>
            <a:off x="233772" y="1489472"/>
            <a:ext cx="3923928" cy="3948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9" name="Group 8"/>
          <p:cNvGrpSpPr/>
          <p:nvPr/>
        </p:nvGrpSpPr>
        <p:grpSpPr>
          <a:xfrm>
            <a:off x="4427478" y="1459508"/>
            <a:ext cx="4176970" cy="3973394"/>
            <a:chOff x="4860032" y="980728"/>
            <a:chExt cx="4166232" cy="3960495"/>
          </a:xfrm>
        </p:grpSpPr>
        <p:pic>
          <p:nvPicPr>
            <p:cNvPr id="10" name="Picture 9" descr="fig_010.png"/>
            <p:cNvPicPr preferRelativeResize="0"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980728"/>
              <a:ext cx="4166232" cy="3960495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  <p:sp>
          <p:nvSpPr>
            <p:cNvPr id="11" name="Oval 10"/>
            <p:cNvSpPr/>
            <p:nvPr/>
          </p:nvSpPr>
          <p:spPr bwMode="auto">
            <a:xfrm>
              <a:off x="7740352" y="3789040"/>
              <a:ext cx="720080" cy="432048"/>
            </a:xfrm>
            <a:prstGeom prst="ellips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endParaRPr>
            </a:p>
          </p:txBody>
        </p:sp>
      </p:grpSp>
      <p:sp>
        <p:nvSpPr>
          <p:cNvPr id="5" name="Oval 4"/>
          <p:cNvSpPr/>
          <p:nvPr/>
        </p:nvSpPr>
        <p:spPr bwMode="auto">
          <a:xfrm>
            <a:off x="2483768" y="2060848"/>
            <a:ext cx="914400" cy="914400"/>
          </a:xfrm>
          <a:prstGeom prst="ellipse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315222" y="3140968"/>
            <a:ext cx="929186" cy="576064"/>
          </a:xfrm>
          <a:prstGeom prst="ellipse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49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19" y="470736"/>
            <a:ext cx="44374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is it a scalar particle ?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is it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the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Higgs Boson?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or one of several?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4119" y="2667000"/>
            <a:ext cx="73368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information  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Matter</a:t>
            </a:r>
          </a:p>
          <a:p>
            <a:pPr eaLnBrk="1" hangingPunct="1"/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first hints</a:t>
            </a:r>
          </a:p>
          <a:p>
            <a:pPr eaLnBrk="1" hangingPunct="1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5516110"/>
            <a:ext cx="8610600" cy="1077218"/>
          </a:xfrm>
          <a:prstGeom prst="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o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ur understanding of the Universe </a:t>
            </a:r>
          </a:p>
          <a:p>
            <a:pPr eaLnBrk="1" hangingPunct="1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                                   is about to change</a:t>
            </a:r>
          </a:p>
        </p:txBody>
      </p:sp>
    </p:spTree>
    <p:extLst>
      <p:ext uri="{BB962C8B-B14F-4D97-AF65-F5344CB8AC3E}">
        <p14:creationId xmlns:p14="http://schemas.microsoft.com/office/powerpoint/2010/main" val="308924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Road beyond Standard </a:t>
            </a:r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37" y="3429055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3600" b="1" i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- </a:t>
            </a:r>
            <a:r>
              <a:rPr lang="en-US" sz="3600" b="1" i="1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At the </a:t>
            </a:r>
            <a:r>
              <a:rPr lang="en-US" sz="3600" b="1" i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energy </a:t>
            </a:r>
            <a:r>
              <a:rPr lang="en-US" sz="3600" b="1" i="1" dirty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frontier:</a:t>
            </a:r>
            <a:endParaRPr lang="en-US" sz="3600" b="1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through synergy of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hadron - hadron  colliders </a:t>
            </a:r>
            <a:endParaRPr lang="en-US" sz="2000" b="1" dirty="0" smtClean="0">
              <a:solidFill>
                <a:srgbClr val="FFFFFF"/>
              </a:solidFill>
              <a:latin typeface="Arial" charset="0"/>
              <a:cs typeface="+mn-cs"/>
            </a:endParaRP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- hadron    colliders  </a:t>
            </a:r>
          </a:p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+mn-cs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    colliders</a:t>
            </a:r>
            <a:endParaRPr lang="en-US" b="1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5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latin typeface="Arial" charset="0"/>
                <a:cs typeface="+mn-cs"/>
              </a:rPr>
              <a:t>Next decades</a:t>
            </a:r>
            <a:endParaRPr lang="en-US" sz="2800" dirty="0" smtClean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 rot="20818902">
            <a:off x="560596" y="4825765"/>
            <a:ext cx="8401659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LHC results will guide the way at the energy frontier</a:t>
            </a:r>
            <a:endParaRPr lang="en-US" sz="2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70219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5476" grpId="0"/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59155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Impact" pitchFamily="34" charset="0"/>
              </a:rPr>
              <a:t>Key message 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250850" y="260353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0" tIns="45682" rIns="91360" bIns="45682"/>
          <a:lstStyle/>
          <a:p>
            <a:pPr marL="607824" indent="-607824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LHC</a:t>
            </a:r>
            <a:endParaRPr lang="en-US" sz="360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54309" name="TextBox 5"/>
          <p:cNvSpPr txBox="1">
            <a:spLocks noChangeArrowheads="1"/>
          </p:cNvSpPr>
          <p:nvPr/>
        </p:nvSpPr>
        <p:spPr bwMode="auto">
          <a:xfrm>
            <a:off x="1835175" y="3428999"/>
            <a:ext cx="6913563" cy="309312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eaLnBrk="1" hangingPunct="1"/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There is a program at the energy frontier with the LHC for at least 20 years:</a:t>
            </a:r>
          </a:p>
          <a:p>
            <a:pPr eaLnBrk="1" hangingPunct="1"/>
            <a:endParaRPr lang="en-GB" sz="3200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eaLnBrk="1" hangingPunct="1"/>
            <a:r>
              <a:rPr lang="en-GB" sz="320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GB" sz="320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8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endParaRPr lang="en-GB" sz="3200" dirty="0" smtClean="0">
              <a:solidFill>
                <a:srgbClr val="0070C0"/>
              </a:solidFill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eaLnBrk="1" hangingPunct="1"/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14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design luminosity</a:t>
            </a:r>
          </a:p>
          <a:p>
            <a:pPr eaLnBrk="1" hangingPunct="1"/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14 </a:t>
            </a:r>
            <a:r>
              <a:rPr lang="en-GB" sz="3200" i="1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TeV</a:t>
            </a:r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  <a:cs typeface="+mn-cs"/>
              </a:rPr>
              <a:t> high luminosity (HL-LHC)</a:t>
            </a:r>
          </a:p>
        </p:txBody>
      </p:sp>
    </p:spTree>
    <p:extLst>
      <p:ext uri="{BB962C8B-B14F-4D97-AF65-F5344CB8AC3E}">
        <p14:creationId xmlns:p14="http://schemas.microsoft.com/office/powerpoint/2010/main" val="3162261187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 lIns="91410" tIns="45706" rIns="91410" bIns="45706"/>
          <a:lstStyle/>
          <a:p>
            <a:pPr eaLnBrk="1" hangingPunct="1">
              <a:defRPr/>
            </a:pPr>
            <a:r>
              <a:rPr lang="en-US" sz="18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Glion Colloquium /  June 2009</a:t>
            </a:r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 eaLnBrk="1" hangingPunct="1">
              <a:defRPr/>
            </a:pPr>
            <a:fld id="{48ED0D00-34FF-3E42-8C7B-C58827C23128}" type="slidenum">
              <a:rPr lang="en-US" sz="18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pPr eaLnBrk="1" hangingPunct="1">
                <a:defRPr/>
              </a:pPr>
              <a:t>59</a:t>
            </a:fld>
            <a:endParaRPr lang="en-US" sz="18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227"/>
            <a:ext cx="9144000" cy="126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+mn-cs"/>
              </a:rPr>
              <a:t>                    beyond LHC ?</a:t>
            </a:r>
          </a:p>
          <a:p>
            <a:pPr marL="742555" indent="-742555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3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creen shot 2011-02-14 at 21.03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905000"/>
            <a:ext cx="5715000" cy="3602038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338" y="227013"/>
            <a:ext cx="7815262" cy="592137"/>
          </a:xfrm>
        </p:spPr>
        <p:txBody>
          <a:bodyPr/>
          <a:lstStyle/>
          <a:p>
            <a:pPr>
              <a:defRPr/>
            </a:pPr>
            <a:r>
              <a:rPr lang="en-GB" sz="29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Impact of LHC on</a:t>
            </a:r>
            <a:r>
              <a:rPr lang="en-GB" sz="2900" dirty="0" smtClean="0">
                <a:solidFill>
                  <a:srgbClr val="FFFF00"/>
                </a:solidFill>
              </a:rPr>
              <a:t> </a:t>
            </a:r>
            <a:r>
              <a:rPr lang="en-GB" sz="29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Evolution of CERN Users</a:t>
            </a:r>
            <a:endParaRPr lang="en-GB" sz="29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sym typeface="Monotype Sorts" charset="2"/>
            </a:endParaRPr>
          </a:p>
        </p:txBody>
      </p:sp>
      <p:sp>
        <p:nvSpPr>
          <p:cNvPr id="38916" name="TextBox 5"/>
          <p:cNvSpPr txBox="1">
            <a:spLocks noChangeArrowheads="1"/>
          </p:cNvSpPr>
          <p:nvPr/>
        </p:nvSpPr>
        <p:spPr bwMode="auto">
          <a:xfrm>
            <a:off x="381000" y="1143000"/>
            <a:ext cx="6400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2000" smtClean="0">
                <a:solidFill>
                  <a:srgbClr val="003366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Evolution of the number of CERN users by geographical location of the home institute: 2001-2010 </a:t>
            </a:r>
            <a:r>
              <a:rPr lang="en-US" sz="2000" smtClean="0">
                <a:solidFill>
                  <a:srgbClr val="003366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endParaRPr lang="en-GB" sz="2000" smtClean="0">
              <a:solidFill>
                <a:srgbClr val="003366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2219325"/>
            <a:ext cx="5842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18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pitchFamily="34" charset="-128"/>
                <a:cs typeface="Calibri"/>
              </a:rPr>
              <a:t>60%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81400" y="1905000"/>
            <a:ext cx="224948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1600" dirty="0">
                <a:solidFill>
                  <a:srgbClr val="0000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% increase since 2001</a:t>
            </a:r>
          </a:p>
        </p:txBody>
      </p:sp>
      <p:sp>
        <p:nvSpPr>
          <p:cNvPr id="38919" name="TextBox 30"/>
          <p:cNvSpPr txBox="1">
            <a:spLocks noChangeArrowheads="1"/>
          </p:cNvSpPr>
          <p:nvPr/>
        </p:nvSpPr>
        <p:spPr bwMode="auto">
          <a:xfrm>
            <a:off x="3124200" y="5181600"/>
            <a:ext cx="596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6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year</a:t>
            </a:r>
          </a:p>
        </p:txBody>
      </p:sp>
      <p:sp>
        <p:nvSpPr>
          <p:cNvPr id="38920" name="TextBox 25"/>
          <p:cNvSpPr txBox="1">
            <a:spLocks noChangeArrowheads="1"/>
          </p:cNvSpPr>
          <p:nvPr/>
        </p:nvSpPr>
        <p:spPr bwMode="auto">
          <a:xfrm rot="-5400000">
            <a:off x="12700" y="3263900"/>
            <a:ext cx="6175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16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User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38600" y="2362200"/>
            <a:ext cx="44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GB" sz="2000" dirty="0">
                <a:solidFill>
                  <a:srgbClr val="8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all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581400" y="1600200"/>
            <a:ext cx="5105400" cy="2063750"/>
            <a:chOff x="3581400" y="1600200"/>
            <a:chExt cx="5105400" cy="2063750"/>
          </a:xfrm>
        </p:grpSpPr>
        <p:sp>
          <p:nvSpPr>
            <p:cNvPr id="17" name="TextBox 16"/>
            <p:cNvSpPr txBox="1"/>
            <p:nvPr/>
          </p:nvSpPr>
          <p:spPr>
            <a:xfrm>
              <a:off x="5130800" y="3111500"/>
              <a:ext cx="584200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40%</a:t>
              </a:r>
            </a:p>
          </p:txBody>
        </p:sp>
        <p:pic>
          <p:nvPicPr>
            <p:cNvPr id="29" name="Picture 28" descr="Screen shot 2011-02-14 at 14.09.2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6075" y="1600200"/>
              <a:ext cx="1990725" cy="206375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6629400" y="1916113"/>
              <a:ext cx="852488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0000">
                      <a:lumMod val="75000"/>
                    </a:srgbClr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20 MS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81400" y="3128963"/>
              <a:ext cx="1576388" cy="338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Member States</a:t>
              </a:r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455988" y="3810000"/>
            <a:ext cx="4849812" cy="838200"/>
            <a:chOff x="3456472" y="3810000"/>
            <a:chExt cx="4849329" cy="838200"/>
          </a:xfrm>
        </p:grpSpPr>
        <p:sp>
          <p:nvSpPr>
            <p:cNvPr id="18" name="TextBox 17"/>
            <p:cNvSpPr txBox="1"/>
            <p:nvPr/>
          </p:nvSpPr>
          <p:spPr>
            <a:xfrm>
              <a:off x="5013654" y="3849688"/>
              <a:ext cx="701605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008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120%</a:t>
              </a:r>
            </a:p>
          </p:txBody>
        </p:sp>
        <p:grpSp>
          <p:nvGrpSpPr>
            <p:cNvPr id="4" name="Group 26"/>
            <p:cNvGrpSpPr/>
            <p:nvPr/>
          </p:nvGrpSpPr>
          <p:grpSpPr>
            <a:xfrm>
              <a:off x="5638800" y="3810000"/>
              <a:ext cx="2667001" cy="838200"/>
              <a:chOff x="6845040" y="3829744"/>
              <a:chExt cx="1690941" cy="838200"/>
            </a:xfrm>
            <a:solidFill>
              <a:srgbClr val="E0DDC8">
                <a:alpha val="94000"/>
              </a:srgbClr>
            </a:solidFill>
          </p:grpSpPr>
          <p:sp>
            <p:nvSpPr>
              <p:cNvPr id="21" name="TextBox 20"/>
              <p:cNvSpPr txBox="1"/>
              <p:nvPr/>
            </p:nvSpPr>
            <p:spPr>
              <a:xfrm>
                <a:off x="7231541" y="3829744"/>
                <a:ext cx="1304440" cy="830997"/>
              </a:xfrm>
              <a:prstGeom prst="rect">
                <a:avLst/>
              </a:prstGeom>
              <a:grpFill/>
              <a:effectLst>
                <a:outerShdw blurRad="50800" dist="38100" dir="2700000">
                  <a:srgbClr val="000000"/>
                </a:outerShdw>
              </a:effectLst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6 Observer States:</a:t>
                </a:r>
              </a:p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India, Israel, Japan,</a:t>
                </a:r>
              </a:p>
              <a:p>
                <a:pPr eaLnBrk="1" hangingPunct="1">
                  <a:defRPr/>
                </a:pPr>
                <a:r>
                  <a:rPr lang="en-GB" sz="1600" dirty="0">
                    <a:solidFill>
                      <a:srgbClr val="008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34" charset="0"/>
                    <a:ea typeface="ＭＳ Ｐゴシック" pitchFamily="34" charset="-128"/>
                    <a:cs typeface="+mn-cs"/>
                  </a:rPr>
                  <a:t>Russia, Turkey, USA</a:t>
                </a:r>
              </a:p>
            </p:txBody>
          </p: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6845040" y="3829744"/>
                <a:ext cx="386501" cy="457200"/>
              </a:xfrm>
              <a:prstGeom prst="line">
                <a:avLst/>
              </a:prstGeom>
              <a:grpFill/>
              <a:ln w="9525" cap="flat" cmpd="sng" algn="ctr">
                <a:solidFill>
                  <a:srgbClr val="58BB4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>
                <a:off x="6845040" y="4286944"/>
                <a:ext cx="434813" cy="381000"/>
              </a:xfrm>
              <a:prstGeom prst="line">
                <a:avLst/>
              </a:prstGeom>
              <a:grpFill/>
              <a:ln w="9525" cap="flat" cmpd="sng" algn="ctr">
                <a:solidFill>
                  <a:srgbClr val="58BB4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</p:cxnSp>
        </p:grpSp>
        <p:sp>
          <p:nvSpPr>
            <p:cNvPr id="42" name="TextBox 41"/>
            <p:cNvSpPr txBox="1"/>
            <p:nvPr/>
          </p:nvSpPr>
          <p:spPr>
            <a:xfrm>
              <a:off x="3456472" y="3876675"/>
              <a:ext cx="1666709" cy="338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008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Observer States</a:t>
              </a: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3521075" y="4379913"/>
            <a:ext cx="5502275" cy="2401887"/>
            <a:chOff x="3521856" y="4379436"/>
            <a:chExt cx="5501203" cy="2402364"/>
          </a:xfrm>
        </p:grpSpPr>
        <p:sp>
          <p:nvSpPr>
            <p:cNvPr id="19" name="TextBox 18"/>
            <p:cNvSpPr txBox="1"/>
            <p:nvPr/>
          </p:nvSpPr>
          <p:spPr>
            <a:xfrm>
              <a:off x="4937630" y="4379436"/>
              <a:ext cx="701538" cy="36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Calibri"/>
                  <a:ea typeface="ＭＳ Ｐゴシック" pitchFamily="34" charset="-128"/>
                  <a:cs typeface="Calibri"/>
                </a:rPr>
                <a:t>145%</a:t>
              </a:r>
            </a:p>
          </p:txBody>
        </p:sp>
        <p:pic>
          <p:nvPicPr>
            <p:cNvPr id="28" name="Picture 27" descr="Screen shot 2011-02-14 at 14.12.07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0606" y="4876422"/>
              <a:ext cx="3512453" cy="1905378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5458229" y="6248294"/>
              <a:ext cx="1018976" cy="36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800" dirty="0">
                  <a:solidFill>
                    <a:srgbClr val="FF00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42 NMS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21856" y="4431833"/>
              <a:ext cx="1507831" cy="3397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1600" dirty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34" charset="0"/>
                  <a:ea typeface="ＭＳ Ｐゴシック" pitchFamily="34" charset="-128"/>
                  <a:cs typeface="+mn-cs"/>
                </a:rPr>
                <a:t>Other Non-MS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60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cs typeface="Arial"/>
              </a:rPr>
              <a:t>High Energy Hadron Collider (HE – LHC)  </a:t>
            </a:r>
          </a:p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2060"/>
                </a:solidFill>
                <a:latin typeface="Helvetica"/>
                <a:cs typeface="Arial"/>
                <a:sym typeface="Wingdings" pitchFamily="2" charset="2"/>
              </a:rPr>
              <a:t>    </a:t>
            </a:r>
            <a:r>
              <a:rPr lang="en-US" sz="2800" dirty="0" smtClean="0">
                <a:solidFill>
                  <a:prstClr val="black"/>
                </a:solidFill>
                <a:latin typeface="Helvetica"/>
                <a:cs typeface="Arial"/>
                <a:sym typeface="Wingdings" pitchFamily="2" charset="2"/>
              </a:rPr>
              <a:t>(≈ 33 </a:t>
            </a:r>
            <a:r>
              <a:rPr lang="en-US" sz="2800" dirty="0" err="1" smtClean="0">
                <a:solidFill>
                  <a:prstClr val="black"/>
                </a:solidFill>
                <a:latin typeface="Helvetica"/>
                <a:cs typeface="Arial"/>
                <a:sym typeface="Wingdings" pitchFamily="2" charset="2"/>
              </a:rPr>
              <a:t>TeV</a:t>
            </a:r>
            <a:r>
              <a:rPr lang="en-US" sz="2800" dirty="0" smtClean="0">
                <a:solidFill>
                  <a:prstClr val="black"/>
                </a:solidFill>
                <a:latin typeface="Helvetica"/>
                <a:cs typeface="Arial"/>
                <a:sym typeface="Wingdings" pitchFamily="2" charset="2"/>
              </a:rPr>
              <a:t> in the LHC tunnel, or larger tunnel?)</a:t>
            </a:r>
          </a:p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2060"/>
                </a:solidFill>
                <a:latin typeface="Helvetica"/>
                <a:cs typeface="Arial"/>
                <a:sym typeface="Wingdings" pitchFamily="2" charset="2"/>
              </a:rPr>
              <a:t>Lepton - Hadron Collider (</a:t>
            </a:r>
            <a:r>
              <a:rPr lang="en-US" sz="3200" dirty="0" err="1" smtClean="0">
                <a:solidFill>
                  <a:srgbClr val="002060"/>
                </a:solidFill>
                <a:latin typeface="Helvetica"/>
                <a:cs typeface="Arial"/>
                <a:sym typeface="Wingdings" pitchFamily="2" charset="2"/>
              </a:rPr>
              <a:t>LHeC</a:t>
            </a:r>
            <a:r>
              <a:rPr lang="en-US" sz="3200" dirty="0" smtClean="0">
                <a:solidFill>
                  <a:srgbClr val="002060"/>
                </a:solidFill>
                <a:latin typeface="Helvetica"/>
                <a:cs typeface="Arial"/>
                <a:sym typeface="Wingdings" pitchFamily="2" charset="2"/>
              </a:rPr>
              <a:t>)</a:t>
            </a:r>
          </a:p>
          <a:p>
            <a:pPr>
              <a:spcBef>
                <a:spcPct val="50000"/>
              </a:spcBef>
            </a:pPr>
            <a:endParaRPr lang="en-US" sz="3200" dirty="0" smtClean="0">
              <a:solidFill>
                <a:srgbClr val="002060"/>
              </a:solidFill>
              <a:latin typeface="Helvetica"/>
              <a:cs typeface="Arial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2060"/>
                </a:solidFill>
                <a:latin typeface="Helvetica"/>
                <a:cs typeface="Arial"/>
                <a:sym typeface="Wingdings" pitchFamily="2" charset="2"/>
              </a:rPr>
              <a:t>Lepton Collider (ILC/CLIC)</a:t>
            </a:r>
            <a:endParaRPr lang="en-GB" sz="3200" dirty="0" smtClean="0">
              <a:solidFill>
                <a:prstClr val="white"/>
              </a:solidFill>
              <a:latin typeface="Helvetica"/>
              <a:cs typeface="Arial"/>
              <a:sym typeface="Wingdings" pitchFamily="2" charset="2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304800" y="4038600"/>
            <a:ext cx="4953000" cy="914400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440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12" y="152403"/>
            <a:ext cx="7454224" cy="7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Choices at the energy frontier</a:t>
            </a:r>
          </a:p>
        </p:txBody>
      </p:sp>
    </p:spTree>
    <p:extLst>
      <p:ext uri="{BB962C8B-B14F-4D97-AF65-F5344CB8AC3E}">
        <p14:creationId xmlns:p14="http://schemas.microsoft.com/office/powerpoint/2010/main" val="336533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8008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Linear </a:t>
            </a:r>
            <a:r>
              <a:rPr lang="en-US" sz="4000" b="1" dirty="0" err="1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e</a:t>
            </a:r>
            <a:r>
              <a:rPr lang="en-US" sz="4000" b="1" baseline="30000" dirty="0" err="1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+</a:t>
            </a:r>
            <a:r>
              <a:rPr lang="en-US" sz="4000" b="1" dirty="0" err="1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e</a:t>
            </a:r>
            <a:r>
              <a:rPr lang="en-US" sz="4000" b="1" baseline="30000" dirty="0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-</a:t>
            </a:r>
            <a:r>
              <a:rPr lang="en-US" sz="4000" b="1" dirty="0" smtClean="0">
                <a:solidFill>
                  <a:srgbClr val="FFFF00"/>
                </a:solidFill>
                <a:latin typeface="Arial" charset="0"/>
                <a:ea typeface="+mn-ea"/>
                <a:cs typeface="Arial"/>
              </a:rPr>
              <a:t> Colliders: ILC / CLIC</a:t>
            </a:r>
            <a:endParaRPr lang="en-US" sz="4000" b="1" dirty="0">
              <a:solidFill>
                <a:srgbClr val="FFFF00"/>
              </a:solidFill>
              <a:latin typeface="Arial" charset="0"/>
              <a:ea typeface="+mn-ea"/>
              <a:cs typeface="Arial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" y="1295400"/>
            <a:ext cx="86106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  <a:latin typeface="Helvetica"/>
                <a:cs typeface="Arial"/>
              </a:rPr>
              <a:t>Both projects are global </a:t>
            </a:r>
            <a:r>
              <a:rPr lang="en-GB" sz="3200" dirty="0" smtClean="0">
                <a:solidFill>
                  <a:srgbClr val="000000"/>
                </a:solidFill>
                <a:latin typeface="Helvetica"/>
                <a:cs typeface="Arial"/>
              </a:rPr>
              <a:t>endeavours, now under one umbrella</a:t>
            </a:r>
            <a:endParaRPr lang="en-GB" sz="3200" dirty="0" smtClean="0">
              <a:solidFill>
                <a:srgbClr val="000000"/>
              </a:solidFill>
              <a:latin typeface="Helvetica"/>
              <a:cs typeface="Arial"/>
            </a:endParaRPr>
          </a:p>
          <a:p>
            <a:pPr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cs typeface="Arial"/>
            </a:endParaRP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</a:rPr>
              <a:t>Wide range of Physics Topics, e.g. </a:t>
            </a: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</a:rPr>
              <a:t>   - Higgs couplings, in particular </a:t>
            </a:r>
            <a:r>
              <a:rPr lang="en-GB" sz="3200" b="1" dirty="0" smtClean="0">
                <a:solidFill>
                  <a:srgbClr val="C00000"/>
                </a:solidFill>
                <a:latin typeface="Helvetica"/>
                <a:cs typeface="Arial"/>
              </a:rPr>
              <a:t>self coupling </a:t>
            </a: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</a:rPr>
              <a:t>   - precision studies of Z, W, and </a:t>
            </a:r>
            <a:r>
              <a:rPr lang="en-GB" sz="3200" b="1" dirty="0" smtClean="0">
                <a:solidFill>
                  <a:srgbClr val="C00000"/>
                </a:solidFill>
                <a:latin typeface="Helvetica"/>
                <a:cs typeface="Arial"/>
              </a:rPr>
              <a:t>Top</a:t>
            </a:r>
            <a:endParaRPr lang="en-GB" sz="3200" dirty="0" smtClean="0">
              <a:solidFill>
                <a:srgbClr val="C00000"/>
              </a:solidFill>
              <a:latin typeface="Helvetica"/>
              <a:cs typeface="Arial"/>
            </a:endParaRPr>
          </a:p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cs typeface="Arial"/>
              </a:rPr>
              <a:t>   - new physics phenomena</a:t>
            </a:r>
          </a:p>
        </p:txBody>
      </p:sp>
      <p:sp>
        <p:nvSpPr>
          <p:cNvPr id="2" name="TextBox 1"/>
          <p:cNvSpPr txBox="1"/>
          <p:nvPr/>
        </p:nvSpPr>
        <p:spPr>
          <a:xfrm rot="20127291">
            <a:off x="-168123" y="3473378"/>
            <a:ext cx="949913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1" hangingPunct="1"/>
            <a:r>
              <a:rPr lang="en-US" sz="2800" dirty="0" smtClean="0">
                <a:solidFill>
                  <a:prstClr val="black"/>
                </a:solidFill>
                <a:latin typeface="Arial" charset="0"/>
                <a:ea typeface="+mn-ea"/>
                <a:cs typeface="Arial"/>
              </a:rPr>
              <a:t>Very interesting after the discovery of the Higgs-like Boson</a:t>
            </a:r>
            <a:endParaRPr lang="en-GB" sz="2800" dirty="0">
              <a:solidFill>
                <a:prstClr val="black"/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896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1913"/>
            <a:ext cx="9058275" cy="673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915988"/>
            <a:ext cx="7612063" cy="55467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itle 2"/>
          <p:cNvSpPr>
            <a:spLocks noGrp="1"/>
          </p:cNvSpPr>
          <p:nvPr>
            <p:ph type="title"/>
          </p:nvPr>
        </p:nvSpPr>
        <p:spPr>
          <a:xfrm>
            <a:off x="1365250" y="0"/>
            <a:ext cx="7086600" cy="914400"/>
          </a:xfrm>
        </p:spPr>
        <p:txBody>
          <a:bodyPr/>
          <a:lstStyle/>
          <a:p>
            <a:r>
              <a:rPr lang="en-US" sz="2800" smtClean="0">
                <a:solidFill>
                  <a:srgbClr val="000090"/>
                </a:solidFill>
                <a:ea typeface="Arial Unicode MS" pitchFamily="34" charset="-128"/>
                <a:cs typeface="Arial Unicode MS" pitchFamily="34" charset="-128"/>
              </a:rPr>
              <a:t>Yearly Progress in Cavity Gradient Yield</a:t>
            </a:r>
            <a:r>
              <a:rPr lang="en-US" smtClean="0"/>
              <a:t/>
            </a:r>
            <a:br>
              <a:rPr lang="en-US" smtClean="0"/>
            </a:br>
            <a:r>
              <a:rPr lang="en-US" sz="2400" smtClean="0">
                <a:solidFill>
                  <a:srgbClr val="3366FF"/>
                </a:solidFill>
                <a:ea typeface="Arial Unicode MS" pitchFamily="34" charset="-128"/>
                <a:cs typeface="Arial Unicode MS" pitchFamily="34" charset="-128"/>
              </a:rPr>
              <a:t>as of April 24, 2012 </a:t>
            </a:r>
            <a:r>
              <a:rPr lang="en-US" sz="2400" smtClean="0">
                <a:solidFill>
                  <a:srgbClr val="00009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ctr"/>
            <a:fld id="{D1F7EA5B-550F-48E6-A77E-E3C81A5AF12C}" type="slidenum">
              <a:rPr lang="en-US" sz="1400">
                <a:solidFill>
                  <a:srgbClr val="000000"/>
                </a:solidFill>
              </a:rPr>
              <a:pPr fontAlgn="ctr"/>
              <a:t>63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6219825" y="2552700"/>
            <a:ext cx="1279525" cy="930275"/>
          </a:xfrm>
          <a:prstGeom prst="ellipse">
            <a:avLst/>
          </a:prstGeom>
          <a:solidFill>
            <a:srgbClr val="FFFF00">
              <a:alpha val="14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ctr" hangingPunct="1"/>
            <a:endParaRPr lang="en-US" sz="360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98" name="日付プレースホルダー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ctr"/>
            <a:r>
              <a:rPr lang="en-US" sz="1200">
                <a:solidFill>
                  <a:srgbClr val="000000"/>
                </a:solidFill>
              </a:rPr>
              <a:t>8-July-12                                    ILCSC - Melbourne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92888" y="3544888"/>
            <a:ext cx="2699778" cy="1446550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/>
            <a:r>
              <a:rPr lang="en-US" b="1" u="sng" dirty="0" smtClean="0">
                <a:solidFill>
                  <a:srgbClr val="000000"/>
                </a:solidFill>
                <a:ea typeface="+mn-ea"/>
                <a:cs typeface="+mn-cs"/>
              </a:rPr>
              <a:t>Yield ’10 ~ ’12:</a:t>
            </a:r>
          </a:p>
          <a:p>
            <a:pPr eaLnBrk="1" fontAlgn="ctr" hangingPunct="1"/>
            <a:r>
              <a:rPr lang="en-US" b="1" dirty="0" smtClean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2000" b="1" dirty="0" smtClean="0">
                <a:solidFill>
                  <a:srgbClr val="A6A6A6"/>
                </a:solidFill>
                <a:ea typeface="+mn-ea"/>
                <a:cs typeface="+mn-cs"/>
              </a:rPr>
              <a:t>~ 85% @ 25 MV/m</a:t>
            </a:r>
          </a:p>
          <a:p>
            <a:pPr eaLnBrk="1" fontAlgn="ctr" hangingPunct="1"/>
            <a:r>
              <a:rPr lang="en-US" sz="2000" b="1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2000" b="1" dirty="0" smtClean="0">
                <a:solidFill>
                  <a:srgbClr val="3366FF"/>
                </a:solidFill>
                <a:ea typeface="+mn-ea"/>
                <a:cs typeface="+mn-cs"/>
              </a:rPr>
              <a:t> ~ 80% @ 28 MV/m</a:t>
            </a:r>
          </a:p>
          <a:p>
            <a:pPr eaLnBrk="1" fontAlgn="ctr" hangingPunct="1"/>
            <a:r>
              <a:rPr lang="en-US" sz="2000" b="1" dirty="0" smtClean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2000" b="1" dirty="0" smtClean="0">
                <a:solidFill>
                  <a:srgbClr val="FF0000"/>
                </a:solidFill>
                <a:ea typeface="+mn-ea"/>
                <a:cs typeface="+mn-cs"/>
              </a:rPr>
              <a:t>~ 70% @ 35 MV/m </a:t>
            </a:r>
            <a:r>
              <a:rPr lang="en-US" sz="2000" dirty="0" smtClean="0">
                <a:solidFill>
                  <a:srgbClr val="000000"/>
                </a:solidFill>
                <a:ea typeface="+mn-ea"/>
                <a:cs typeface="+mn-cs"/>
              </a:rPr>
              <a:t>  </a:t>
            </a:r>
          </a:p>
        </p:txBody>
      </p:sp>
      <p:sp>
        <p:nvSpPr>
          <p:cNvPr id="11" name="円/楕円 10"/>
          <p:cNvSpPr/>
          <p:nvPr/>
        </p:nvSpPr>
        <p:spPr>
          <a:xfrm>
            <a:off x="3298825" y="3011488"/>
            <a:ext cx="2239963" cy="1544637"/>
          </a:xfrm>
          <a:prstGeom prst="ellipse">
            <a:avLst/>
          </a:prstGeom>
          <a:solidFill>
            <a:srgbClr val="CCFFCC">
              <a:alpha val="14000"/>
            </a:srgbClr>
          </a:solidFill>
          <a:ln>
            <a:solidFill>
              <a:srgbClr val="4F81B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ctr" hangingPunct="1"/>
            <a:endParaRPr lang="en-US" sz="360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95600" y="4257675"/>
            <a:ext cx="2657907" cy="1138773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ctr" hangingPunct="1"/>
            <a:r>
              <a:rPr lang="en-US" b="1" u="sng" dirty="0" smtClean="0">
                <a:solidFill>
                  <a:srgbClr val="000000"/>
                </a:solidFill>
                <a:ea typeface="+mn-ea"/>
                <a:cs typeface="+mn-cs"/>
              </a:rPr>
              <a:t>Yield in ’08 ~ ’09:</a:t>
            </a:r>
          </a:p>
          <a:p>
            <a:pPr eaLnBrk="1" fontAlgn="ctr" hangingPunct="1"/>
            <a:r>
              <a:rPr lang="en-US" b="1" dirty="0" smtClean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2000" b="1" dirty="0" smtClean="0">
                <a:solidFill>
                  <a:srgbClr val="A6A6A6"/>
                </a:solidFill>
                <a:ea typeface="+mn-ea"/>
                <a:cs typeface="+mn-cs"/>
              </a:rPr>
              <a:t>~ 70% @ 25 MV/m</a:t>
            </a:r>
          </a:p>
          <a:p>
            <a:pPr eaLnBrk="1" fontAlgn="ctr" hangingPunct="1"/>
            <a:r>
              <a:rPr lang="en-US" sz="2000" b="1" dirty="0" smtClean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2000" b="1" dirty="0" smtClean="0">
                <a:solidFill>
                  <a:srgbClr val="FF0000"/>
                </a:solidFill>
                <a:ea typeface="+mn-ea"/>
                <a:cs typeface="+mn-cs"/>
              </a:rPr>
              <a:t>~ 46% @ 35 MV/m </a:t>
            </a:r>
          </a:p>
        </p:txBody>
      </p:sp>
      <p:sp>
        <p:nvSpPr>
          <p:cNvPr id="8202" name="正方形/長方形 13"/>
          <p:cNvSpPr>
            <a:spLocks noChangeArrowheads="1"/>
          </p:cNvSpPr>
          <p:nvPr/>
        </p:nvSpPr>
        <p:spPr bwMode="auto">
          <a:xfrm>
            <a:off x="1204913" y="2068513"/>
            <a:ext cx="1531937" cy="3168650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fontAlgn="ctr" hangingPunct="1"/>
            <a:endParaRPr lang="en-US" sz="3600" smtClea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203" name="上矢印 14"/>
          <p:cNvSpPr>
            <a:spLocks noChangeArrowheads="1"/>
          </p:cNvSpPr>
          <p:nvPr/>
        </p:nvSpPr>
        <p:spPr bwMode="auto">
          <a:xfrm>
            <a:off x="5727700" y="3024188"/>
            <a:ext cx="328613" cy="733425"/>
          </a:xfrm>
          <a:prstGeom prst="upArrow">
            <a:avLst>
              <a:gd name="adj1" fmla="val 50000"/>
              <a:gd name="adj2" fmla="val 49814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1" fontAlgn="ctr" hangingPunct="1"/>
            <a:endParaRPr lang="en-US" sz="3600" smtClea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204" name="直線コネクタ 16"/>
          <p:cNvCxnSpPr>
            <a:cxnSpLocks noChangeShapeType="1"/>
          </p:cNvCxnSpPr>
          <p:nvPr/>
        </p:nvCxnSpPr>
        <p:spPr bwMode="auto">
          <a:xfrm flipH="1">
            <a:off x="5727700" y="3038475"/>
            <a:ext cx="96361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5" name="直線コネクタ 19"/>
          <p:cNvCxnSpPr>
            <a:cxnSpLocks noChangeShapeType="1"/>
          </p:cNvCxnSpPr>
          <p:nvPr/>
        </p:nvCxnSpPr>
        <p:spPr bwMode="auto">
          <a:xfrm flipH="1">
            <a:off x="3797300" y="3740150"/>
            <a:ext cx="225901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6" name="フッター プレースホルダー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ctr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ctr"/>
            <a:r>
              <a:rPr lang="en-US" sz="1600">
                <a:solidFill>
                  <a:srgbClr val="23346C"/>
                </a:solidFill>
                <a:ea typeface="MS PGothic" pitchFamily="34" charset="-128"/>
              </a:rPr>
              <a:t>Global Design Effort</a:t>
            </a:r>
          </a:p>
        </p:txBody>
      </p:sp>
    </p:spTree>
    <p:extLst>
      <p:ext uri="{BB962C8B-B14F-4D97-AF65-F5344CB8AC3E}">
        <p14:creationId xmlns:p14="http://schemas.microsoft.com/office/powerpoint/2010/main" val="39041183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84" y="1066800"/>
            <a:ext cx="9144000" cy="525621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Roadmap (Japan) just published</a:t>
            </a:r>
          </a:p>
          <a:p>
            <a:pPr marL="0" indent="0" eaLnBrk="1" hangingPunct="1">
              <a:buNone/>
            </a:pPr>
            <a:endParaRPr lang="en-US" sz="2800" dirty="0" smtClean="0"/>
          </a:p>
          <a:p>
            <a:pPr eaLnBrk="1" hangingPunct="1"/>
            <a:r>
              <a:rPr lang="en-US" sz="2800" dirty="0" smtClean="0"/>
              <a:t>Roadmap discussion (US) next year</a:t>
            </a:r>
          </a:p>
          <a:p>
            <a:pPr marL="0" indent="0" eaLnBrk="1" hangingPunct="1">
              <a:buNone/>
            </a:pPr>
            <a:endParaRPr lang="en-US" sz="2800" dirty="0"/>
          </a:p>
          <a:p>
            <a:pPr eaLnBrk="1" hangingPunct="1"/>
            <a:r>
              <a:rPr lang="en-US" sz="2800" dirty="0" smtClean="0"/>
              <a:t>Update of the European Strategy for Particle Physics in 2012/13</a:t>
            </a:r>
            <a:r>
              <a:rPr lang="en-US" sz="2800" dirty="0" smtClean="0">
                <a:sym typeface="Wingdings" pitchFamily="2" charset="2"/>
              </a:rPr>
              <a:t> ≡ Strategy of Europe in a global context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 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- Several Meetings with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international participation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bottom-up process: community input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important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  - Finalization: May 2013</a:t>
            </a:r>
            <a:endParaRPr lang="en-US" sz="2800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sz="2000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3655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A5C477-37D5-4FAD-BE4C-165976AAFA45}" type="slidenum">
              <a:rPr lang="en-US" smtClean="0">
                <a:solidFill>
                  <a:srgbClr val="000000"/>
                </a:solidFill>
              </a:rPr>
              <a:pPr/>
              <a:t>64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65572" name="TextBox 4"/>
          <p:cNvSpPr txBox="1">
            <a:spLocks noChangeArrowheads="1"/>
          </p:cNvSpPr>
          <p:nvPr/>
        </p:nvSpPr>
        <p:spPr bwMode="auto">
          <a:xfrm>
            <a:off x="1143012" y="152403"/>
            <a:ext cx="6710431" cy="7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4000" b="1" i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from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 Choices ? </a:t>
            </a:r>
            <a:r>
              <a:rPr lang="en-US" sz="4000" b="1" i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to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 Choice !</a:t>
            </a:r>
          </a:p>
        </p:txBody>
      </p:sp>
    </p:spTree>
    <p:extLst>
      <p:ext uri="{BB962C8B-B14F-4D97-AF65-F5344CB8AC3E}">
        <p14:creationId xmlns:p14="http://schemas.microsoft.com/office/powerpoint/2010/main" val="285470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14950"/>
          </a:xfrm>
        </p:spPr>
        <p:txBody>
          <a:bodyPr/>
          <a:lstStyle/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CLIC conceptual design report 2012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Participation in all LC activities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err="1" smtClean="0">
                <a:solidFill>
                  <a:schemeClr val="tx2"/>
                </a:solidFill>
              </a:rPr>
              <a:t>LHeC</a:t>
            </a:r>
            <a:r>
              <a:rPr lang="en-US" sz="3000" b="1" dirty="0" smtClean="0">
                <a:solidFill>
                  <a:schemeClr val="tx2"/>
                </a:solidFill>
              </a:rPr>
              <a:t> conceptual design report 2012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R&amp;D for high-field magnets (towards HE-LHC)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Generic R&amp;D (high-power SPL, Plasma Acc) 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Participation in Neutrino-Projects studied</a:t>
            </a:r>
            <a:r>
              <a:rPr lang="en-US" sz="3000" dirty="0" smtClean="0">
                <a:solidFill>
                  <a:schemeClr val="tx2"/>
                </a:solidFill>
              </a:rPr>
              <a:t/>
            </a:r>
            <a:br>
              <a:rPr lang="en-US" sz="3000" dirty="0" smtClean="0">
                <a:solidFill>
                  <a:schemeClr val="tx2"/>
                </a:solidFill>
              </a:rPr>
            </a:br>
            <a:endParaRPr lang="en-US" sz="30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3645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E71B79-6929-4B8C-A3EA-2E7BDD47DD34}" type="slidenum">
              <a:rPr lang="en-US" smtClean="0">
                <a:solidFill>
                  <a:srgbClr val="000000"/>
                </a:solidFill>
              </a:rPr>
              <a:pPr/>
              <a:t>65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64548" name="TextBox 4"/>
          <p:cNvSpPr txBox="1">
            <a:spLocks noChangeArrowheads="1"/>
          </p:cNvSpPr>
          <p:nvPr/>
        </p:nvSpPr>
        <p:spPr bwMode="auto">
          <a:xfrm>
            <a:off x="1143000" y="152403"/>
            <a:ext cx="7251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CERN today….into the future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-1399037">
            <a:off x="534988" y="2762253"/>
            <a:ext cx="7639050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eaLnBrk="1" hangingPunct="1"/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Arial"/>
              </a:rPr>
              <a:t>Position CERN as Laboratory at the energy frontier</a:t>
            </a:r>
          </a:p>
        </p:txBody>
      </p:sp>
    </p:spTree>
    <p:extLst>
      <p:ext uri="{BB962C8B-B14F-4D97-AF65-F5344CB8AC3E}">
        <p14:creationId xmlns:p14="http://schemas.microsoft.com/office/powerpoint/2010/main" val="215882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13" y="188913"/>
            <a:ext cx="6006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3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CERN: opening </a:t>
            </a:r>
            <a:r>
              <a:rPr lang="en-US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/>
              </a:rPr>
              <a:t>the door…</a:t>
            </a:r>
            <a:endParaRPr lang="en-US" sz="1800" dirty="0">
              <a:solidFill>
                <a:srgbClr val="FFFF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295400"/>
            <a:ext cx="84978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>
                <a:solidFill>
                  <a:srgbClr val="C00000"/>
                </a:solidFill>
                <a:latin typeface="Arial"/>
                <a:ea typeface="ＭＳ Ｐゴシック"/>
              </a:rPr>
              <a:t>Membership for Non-European </a:t>
            </a: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countries</a:t>
            </a:r>
          </a:p>
          <a:p>
            <a:pPr>
              <a:spcBef>
                <a:spcPct val="20000"/>
              </a:spcBef>
              <a:defRPr/>
            </a:pPr>
            <a:endParaRPr lang="en-US" sz="2800" b="1" kern="0" dirty="0">
              <a:solidFill>
                <a:srgbClr val="C00000"/>
              </a:solidFill>
              <a:latin typeface="Arial"/>
              <a:ea typeface="ＭＳ Ｐゴシック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>
                <a:solidFill>
                  <a:srgbClr val="C00000"/>
                </a:solidFill>
                <a:latin typeface="Arial"/>
                <a:ea typeface="ＭＳ Ｐゴシック"/>
              </a:rPr>
              <a:t>New Associate Membership </a:t>
            </a: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defined</a:t>
            </a:r>
          </a:p>
          <a:p>
            <a:pPr>
              <a:spcBef>
                <a:spcPct val="20000"/>
              </a:spcBef>
              <a:defRPr/>
            </a:pPr>
            <a:endParaRPr lang="en-US" sz="2800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  <a:ea typeface="ＭＳ Ｐゴシック"/>
              </a:rPr>
              <a:t>CERN participation in global projects independent of location</a:t>
            </a:r>
            <a:endParaRPr lang="en-US" sz="2800" b="1" kern="0" dirty="0">
              <a:solidFill>
                <a:srgbClr val="C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869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4" y="836613"/>
            <a:ext cx="8137525" cy="4392612"/>
          </a:xfrm>
          <a:noFill/>
        </p:spPr>
        <p:txBody>
          <a:bodyPr/>
          <a:lstStyle/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Past decades saw precision studies of 5 % of </a:t>
            </a: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our Universe </a:t>
            </a:r>
            <a:r>
              <a:rPr lang="en-US" sz="2800" dirty="0" smtClean="0">
                <a:solidFill>
                  <a:srgbClr val="FFFF00"/>
                </a:solidFill>
                <a:sym typeface="Wingdings" pitchFamily="2" charset="2"/>
              </a:rPr>
              <a:t> Discovery of the Standard Model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The LHC is delivering data</a:t>
            </a: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We are just at the beginning of exploring </a:t>
            </a: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95 % of the Universe</a:t>
            </a:r>
          </a:p>
          <a:p>
            <a:pPr marL="322163" indent="0" eaLnBrk="1" hangingPunct="1">
              <a:lnSpc>
                <a:spcPct val="80000"/>
              </a:lnSpc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77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4" y="836615"/>
            <a:ext cx="8137525" cy="4824412"/>
          </a:xfrm>
          <a:solidFill>
            <a:schemeClr val="tx1"/>
          </a:solidFill>
        </p:spPr>
        <p:txBody>
          <a:bodyPr/>
          <a:lstStyle/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Past decades saw precision studies of 5 % of </a:t>
            </a: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our Universe </a:t>
            </a:r>
            <a:r>
              <a:rPr lang="en-US" sz="2800" dirty="0" smtClean="0">
                <a:solidFill>
                  <a:srgbClr val="000099"/>
                </a:solidFill>
                <a:sym typeface="Wingdings" pitchFamily="2" charset="2"/>
              </a:rPr>
              <a:t> Discovery of the Standard Model</a:t>
            </a:r>
            <a:endParaRPr lang="en-US" sz="2800" dirty="0" smtClean="0">
              <a:solidFill>
                <a:srgbClr val="000099"/>
              </a:solidFill>
            </a:endParaRP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The LHC is delivering data</a:t>
            </a: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We are just at the beginning of exploring </a:t>
            </a: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95 % of the Universe</a:t>
            </a: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163" indent="0" eaLnBrk="1" hangingPunct="1">
              <a:spcBef>
                <a:spcPct val="0"/>
              </a:spcBef>
              <a:buNone/>
              <a:tabLst>
                <a:tab pos="558626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                                     exciting prospects</a:t>
            </a:r>
          </a:p>
        </p:txBody>
      </p:sp>
    </p:spTree>
    <p:extLst>
      <p:ext uri="{BB962C8B-B14F-4D97-AF65-F5344CB8AC3E}">
        <p14:creationId xmlns:p14="http://schemas.microsoft.com/office/powerpoint/2010/main" val="2282420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043238" cy="2840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005263"/>
            <a:ext cx="3041650" cy="2700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2" name="Picture 5" descr="Snapshot 2009-07-12 01-11-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0383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1508125" y="1419225"/>
            <a:ext cx="3178175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Survey in March 2009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0" y="5715000"/>
            <a:ext cx="5556250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559175" y="2384425"/>
            <a:ext cx="2438400" cy="7080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2500 PhD students</a:t>
            </a:r>
          </a:p>
          <a:p>
            <a:pPr algn="ctr" eaLnBrk="1" hangingPunct="1"/>
            <a:r>
              <a:rPr lang="en-US" sz="2000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76200"/>
            <a:ext cx="7162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200" b="1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Age Distribution of Scientists </a:t>
            </a:r>
          </a:p>
          <a:p>
            <a:pPr algn="ctr"/>
            <a:r>
              <a:rPr lang="en-GB" sz="1800" b="1">
                <a:solidFill>
                  <a:srgbClr val="2074AC"/>
                </a:solidFill>
                <a:latin typeface="Arial" charset="0"/>
                <a:ea typeface="+mn-ea"/>
                <a:cs typeface="Arial" pitchFamily="34" charset="0"/>
              </a:rPr>
              <a:t>- and where they go afterwards</a:t>
            </a:r>
          </a:p>
          <a:p>
            <a:pPr eaLnBrk="1" hangingPunct="1"/>
            <a:endParaRPr lang="en-US" sz="18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18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sp>
          <p:nvSpPr>
            <p:cNvPr id="14" name="Rectangle 1028"/>
            <p:cNvSpPr txBox="1">
              <a:spLocks noChangeArrowheads="1"/>
            </p:cNvSpPr>
            <p:nvPr/>
          </p:nvSpPr>
          <p:spPr bwMode="auto">
            <a:xfrm>
              <a:off x="457200" y="3849469"/>
              <a:ext cx="86868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spcAft>
                  <a:spcPts val="1200"/>
                </a:spcAft>
                <a:buClr>
                  <a:srgbClr val="FFFF00"/>
                </a:buClr>
                <a:buSzPct val="75000"/>
                <a:buFont typeface="Wingdings" charset="2"/>
                <a:buChar char="q"/>
                <a:defRPr/>
              </a:pPr>
              <a:r>
                <a:rPr lang="en-US" kern="0" dirty="0" smtClean="0">
                  <a:solidFill>
                    <a:srgbClr val="FFFF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CERN Technologies and Innovation</a:t>
              </a:r>
              <a:endParaRPr lang="en-US" kern="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4400" y="4382869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7600" y="4382869"/>
              <a:ext cx="2463964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3707882" y="5780385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Detecting particles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2000" y="5830669"/>
              <a:ext cx="2438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Accelerating particle beams</a:t>
              </a:r>
            </a:p>
          </p:txBody>
        </p:sp>
        <p:pic>
          <p:nvPicPr>
            <p:cNvPr id="21" name="Picture 1033" descr="Grid_globe_V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858000" y="4395827"/>
              <a:ext cx="1716921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6705600" y="5830669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Large-scale computing (Grid)</a:t>
              </a:r>
            </a:p>
          </p:txBody>
        </p:sp>
        <p:sp>
          <p:nvSpPr>
            <p:cNvPr id="24" name="Left-Right Arrow 23"/>
            <p:cNvSpPr/>
            <p:nvPr/>
          </p:nvSpPr>
          <p:spPr bwMode="auto">
            <a:xfrm>
              <a:off x="6172200" y="4916269"/>
              <a:ext cx="658800" cy="396000"/>
            </a:xfrm>
            <a:prstGeom prst="leftRightArrow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998800" y="4916269"/>
              <a:ext cx="658800" cy="396000"/>
            </a:xfrm>
            <a:prstGeom prst="leftRightArrow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76200"/>
            <a:ext cx="7391400" cy="11430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3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Technologies and Innovation</a:t>
            </a:r>
            <a:endParaRPr lang="en-US" sz="3400" dirty="0" smtClean="0">
              <a:solidFill>
                <a:schemeClr val="bg2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1371600"/>
            <a:ext cx="8001000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>
              <a:spcBef>
                <a:spcPct val="20000"/>
              </a:spcBef>
              <a:spcAft>
                <a:spcPts val="2400"/>
              </a:spcAft>
              <a:buClr>
                <a:srgbClr val="BA8F2D"/>
              </a:buCl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	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Cutting edge Research Infrastructures play a key role in a knowledge driven society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45490" y="6019800"/>
            <a:ext cx="80175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>
              <a:spcBef>
                <a:spcPct val="20000"/>
              </a:spcBef>
              <a:spcAft>
                <a:spcPts val="2400"/>
              </a:spcAft>
              <a:buClr>
                <a:srgbClr val="BA8F2D"/>
              </a:buCl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	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Knowledge is − and will be more and more 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−</a:t>
            </a:r>
            <a:r>
              <a:rPr lang="en-US" sz="2100" dirty="0" smtClean="0">
                <a:solidFill>
                  <a:srgbClr val="FFFFFF"/>
                </a:solidFill>
                <a:effectLst>
                  <a:outerShdw blurRad="635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the most precious resource for a sustainable development</a:t>
            </a:r>
            <a:endParaRPr lang="en-US" sz="2100" dirty="0">
              <a:solidFill>
                <a:srgbClr val="FFFFFF"/>
              </a:solidFill>
              <a:effectLst>
                <a:outerShdw blurRad="635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2" name="Picture 4" descr="TTCases_Technologies-Applications.pn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28140" y="2209800"/>
            <a:ext cx="6144260" cy="368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chemeClr val="accent1"/>
            </a:outerShdw>
          </a:effectLst>
        </p:spPr>
      </p:pic>
      <p:sp>
        <p:nvSpPr>
          <p:cNvPr id="13" name="Oval 12"/>
          <p:cNvSpPr/>
          <p:nvPr/>
        </p:nvSpPr>
        <p:spPr bwMode="auto">
          <a:xfrm>
            <a:off x="4267200" y="2286000"/>
            <a:ext cx="1143000" cy="457200"/>
          </a:xfrm>
          <a:prstGeom prst="ellipse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38100" dir="270000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3" name="Group 13"/>
          <p:cNvGrpSpPr/>
          <p:nvPr/>
        </p:nvGrpSpPr>
        <p:grpSpPr>
          <a:xfrm rot="19976479">
            <a:off x="1515996" y="3550861"/>
            <a:ext cx="6031232" cy="838200"/>
            <a:chOff x="1514297" y="2960254"/>
            <a:chExt cx="6031232" cy="8382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14297" y="2960254"/>
              <a:ext cx="6031232" cy="838200"/>
            </a:xfrm>
            <a:prstGeom prst="rect">
              <a:avLst/>
            </a:prstGeom>
            <a:solidFill>
              <a:schemeClr val="tx2">
                <a:alpha val="6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96861" y="2967337"/>
              <a:ext cx="5750292" cy="75405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eaLnBrk="1" hangingPunct="1"/>
              <a:r>
                <a:rPr lang="en-US" sz="4300" b="1" spc="200" dirty="0" smtClean="0">
                  <a:ln w="29210">
                    <a:solidFill>
                      <a:srgbClr val="F3F3F3">
                        <a:tint val="10000"/>
                      </a:srgbClr>
                    </a:solidFill>
                  </a:ln>
                  <a:solidFill>
                    <a:srgbClr val="F3F3F3">
                      <a:satMod val="200000"/>
                      <a:alpha val="50000"/>
                    </a:srgbClr>
                  </a:solidFill>
                  <a:effectLst>
                    <a:innerShdw blurRad="50800" dist="50800" dir="8100000">
                      <a:srgbClr val="7D7D7D">
                        <a:alpha val="73000"/>
                      </a:srgbClr>
                    </a:innerShdw>
                  </a:effectLst>
                  <a:latin typeface="Arial" charset="0"/>
                  <a:ea typeface="ＭＳ Ｐゴシック" charset="-128"/>
                </a:rPr>
                <a:t>Science for Society</a:t>
              </a:r>
              <a:endParaRPr lang="en-US" sz="4300" b="1" spc="200" dirty="0">
                <a:ln w="29210">
                  <a:solidFill>
                    <a:srgbClr val="F3F3F3">
                      <a:tint val="10000"/>
                    </a:srgbClr>
                  </a:solidFill>
                </a:ln>
                <a:solidFill>
                  <a:srgbClr val="F3F3F3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_Cockpit Project for CFO">
  <a:themeElements>
    <a:clrScheme name="2_Cockpit Project for CF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ockpit Project for CF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ckpit Project for CF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ckpit Project for CF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ckpit Project for CF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3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4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7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3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4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7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22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3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13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2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WenQuanYi Zen Hei"/>
        <a:cs typeface="WenQuanYi Zen Hei"/>
      </a:majorFont>
      <a:minorFont>
        <a:latin typeface="Arial"/>
        <a:ea typeface="WenQuanYi Zen Hei"/>
        <a:cs typeface="WenQuanYi Zen Hei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rtlCol="0">
        <a:spAutoFit/>
      </a:bodyPr>
      <a:lstStyle>
        <a:defPPr>
          <a:spcBef>
            <a:spcPct val="50000"/>
          </a:spcBef>
          <a:defRPr kumimoji="1" dirty="0" smtClean="0">
            <a:solidFill>
              <a:srgbClr val="000000"/>
            </a:solidFill>
            <a:latin typeface="Times New Roman" pitchFamily="18" charset="0"/>
          </a:defRPr>
        </a:defPPr>
      </a:lstStyle>
    </a:tx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4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1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5_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20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7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6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19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1.xml><?xml version="1.0" encoding="utf-8"?>
<a:theme xmlns:a="http://schemas.openxmlformats.org/drawingml/2006/main" name="18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21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23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24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8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30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7.xml><?xml version="1.0" encoding="utf-8"?>
<a:theme xmlns:a="http://schemas.openxmlformats.org/drawingml/2006/main" name="27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8.xml><?xml version="1.0" encoding="utf-8"?>
<a:theme xmlns:a="http://schemas.openxmlformats.org/drawingml/2006/main" name="5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9.xml><?xml version="1.0" encoding="utf-8"?>
<a:theme xmlns:a="http://schemas.openxmlformats.org/drawingml/2006/main" name="6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1.xml><?xml version="1.0" encoding="utf-8"?>
<a:theme xmlns:a="http://schemas.openxmlformats.org/drawingml/2006/main" name="Blank Presentatio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7500</TotalTime>
  <Words>2826</Words>
  <Application>Microsoft Office PowerPoint</Application>
  <PresentationFormat>On-screen Show (4:3)</PresentationFormat>
  <Paragraphs>771</Paragraphs>
  <Slides>68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62</vt:i4>
      </vt:variant>
      <vt:variant>
        <vt:lpstr>Slide Titles</vt:lpstr>
      </vt:variant>
      <vt:variant>
        <vt:i4>68</vt:i4>
      </vt:variant>
    </vt:vector>
  </HeadingPairs>
  <TitlesOfParts>
    <vt:vector size="130" baseType="lpstr">
      <vt:lpstr>Bold Stripes</vt:lpstr>
      <vt:lpstr>1_Default Design</vt:lpstr>
      <vt:lpstr>4_Default Design</vt:lpstr>
      <vt:lpstr>6_Default Design</vt:lpstr>
      <vt:lpstr>11_Default Design</vt:lpstr>
      <vt:lpstr>9_Bold Stripes</vt:lpstr>
      <vt:lpstr>9_Default Design</vt:lpstr>
      <vt:lpstr>12_Default Design</vt:lpstr>
      <vt:lpstr>16_Default Design</vt:lpstr>
      <vt:lpstr>14_Bold Stripes</vt:lpstr>
      <vt:lpstr>10_Bold Stripes</vt:lpstr>
      <vt:lpstr>5_Bold Stripes</vt:lpstr>
      <vt:lpstr>15_Bold Stripes</vt:lpstr>
      <vt:lpstr>8_Bold Stripes</vt:lpstr>
      <vt:lpstr>16_Bold Stripes</vt:lpstr>
      <vt:lpstr>4_DESY_Vortrag_3-1</vt:lpstr>
      <vt:lpstr>2_Default Design</vt:lpstr>
      <vt:lpstr>template</vt:lpstr>
      <vt:lpstr>2_Cockpit Project for CFO</vt:lpstr>
      <vt:lpstr>3_Cockpit Project for CFO</vt:lpstr>
      <vt:lpstr>2_Bold Stripes</vt:lpstr>
      <vt:lpstr>19_Bold Stripes</vt:lpstr>
      <vt:lpstr>14_Default Design</vt:lpstr>
      <vt:lpstr>Default Design</vt:lpstr>
      <vt:lpstr>17_Default Design</vt:lpstr>
      <vt:lpstr>2_Bullets</vt:lpstr>
      <vt:lpstr>5_Default Design</vt:lpstr>
      <vt:lpstr>3_CERN FS</vt:lpstr>
      <vt:lpstr>4_CERN FS</vt:lpstr>
      <vt:lpstr>7_Default Design</vt:lpstr>
      <vt:lpstr>22_Default Design</vt:lpstr>
      <vt:lpstr>3_Blank Presentation</vt:lpstr>
      <vt:lpstr>4_Bold Stripes</vt:lpstr>
      <vt:lpstr>3_Standarddesign</vt:lpstr>
      <vt:lpstr>4_Office Theme</vt:lpstr>
      <vt:lpstr>13_Default Design</vt:lpstr>
      <vt:lpstr>2_Thème Office</vt:lpstr>
      <vt:lpstr>mtfuji2</vt:lpstr>
      <vt:lpstr>4_Standarddesign</vt:lpstr>
      <vt:lpstr>7_Bold Stripes</vt:lpstr>
      <vt:lpstr>10_Default Design</vt:lpstr>
      <vt:lpstr>12_Bold Stripes</vt:lpstr>
      <vt:lpstr>15_Default Design</vt:lpstr>
      <vt:lpstr>5_Standarddesign</vt:lpstr>
      <vt:lpstr>20_Default Design</vt:lpstr>
      <vt:lpstr>7_Office Theme</vt:lpstr>
      <vt:lpstr>3_Default Design</vt:lpstr>
      <vt:lpstr>6_Standarddesign</vt:lpstr>
      <vt:lpstr>19_Default Design</vt:lpstr>
      <vt:lpstr>2_Office Theme</vt:lpstr>
      <vt:lpstr>18_Default Design</vt:lpstr>
      <vt:lpstr>21_Default Design</vt:lpstr>
      <vt:lpstr>23_Default Design</vt:lpstr>
      <vt:lpstr>24_Default Design</vt:lpstr>
      <vt:lpstr>8_Default Design</vt:lpstr>
      <vt:lpstr>30_Default Design</vt:lpstr>
      <vt:lpstr>27_Default Design</vt:lpstr>
      <vt:lpstr>5_CERN FS</vt:lpstr>
      <vt:lpstr>6_CERN FS</vt:lpstr>
      <vt:lpstr>1_Office Theme</vt:lpstr>
      <vt:lpstr>Blank Presentation</vt:lpstr>
      <vt:lpstr>3_Office Theme</vt:lpstr>
      <vt:lpstr>PowerPoint Presentation</vt:lpstr>
      <vt:lpstr>PowerPoint Presentation</vt:lpstr>
      <vt:lpstr>The Mission of CERN</vt:lpstr>
      <vt:lpstr>PowerPoint Presentation</vt:lpstr>
      <vt:lpstr>PowerPoint Presentation</vt:lpstr>
      <vt:lpstr>Impact of LHC on Evolution of CERN Users</vt:lpstr>
      <vt:lpstr>PowerPoint Presentation</vt:lpstr>
      <vt:lpstr>CERN: Particle Physics and Innovation</vt:lpstr>
      <vt:lpstr>CERN Technologies and Innovation</vt:lpstr>
      <vt:lpstr>CERN Technologies and Innovation      Example: Medical applications</vt:lpstr>
      <vt:lpstr>PowerPoint Presentation</vt:lpstr>
      <vt:lpstr>The accelerators</vt:lpstr>
      <vt:lpstr>PowerPoint Presentation</vt:lpstr>
      <vt:lpstr>PowerPoint Presentation</vt:lpstr>
      <vt:lpstr>PowerPoint Presentation</vt:lpstr>
      <vt:lpstr>OPERA nt appearance</vt:lpstr>
      <vt:lpstr>PowerPoint Presentation</vt:lpstr>
      <vt:lpstr>PowerPoint Presentation</vt:lpstr>
      <vt:lpstr>“Discovery” of  Standard Model</vt:lpstr>
      <vt:lpstr>Key Questions of Particle Physics</vt:lpstr>
      <vt:lpstr>Solutions?</vt:lpstr>
      <vt:lpstr>PowerPoint Presentation</vt:lpstr>
      <vt:lpstr> New Era in Fundamental Science</vt:lpstr>
      <vt:lpstr>LHC Experiments  complementary</vt:lpstr>
      <vt:lpstr>LHC Experiments  complementary</vt:lpstr>
      <vt:lpstr>LHC Experiments  complementary</vt:lpstr>
      <vt:lpstr>PowerPoint Presentation</vt:lpstr>
      <vt:lpstr>Basic processes at LHC</vt:lpstr>
      <vt:lpstr>Basic processes at LHC</vt:lpstr>
      <vt:lpstr>PowerPoint Presentation</vt:lpstr>
      <vt:lpstr>Evolution of Integrated Luminosity (September 13)</vt:lpstr>
      <vt:lpstr>PowerPoint Presentation</vt:lpstr>
      <vt:lpstr>PowerPoint Presentation</vt:lpstr>
      <vt:lpstr>PowerPoint Presentation</vt:lpstr>
      <vt:lpstr>PowerPoint Presentation</vt:lpstr>
      <vt:lpstr>Excellent performance……</vt:lpstr>
      <vt:lpstr>The New Territory</vt:lpstr>
      <vt:lpstr>How to study antimatter at LHCb</vt:lpstr>
      <vt:lpstr>PowerPoint Presentation</vt:lpstr>
      <vt:lpstr>PowerPoint Presentation</vt:lpstr>
      <vt:lpstr>The New Territory</vt:lpstr>
      <vt:lpstr>Selected PbPb results: RAA</vt:lpstr>
      <vt:lpstr>PowerPoint Presentation</vt:lpstr>
      <vt:lpstr>The New Territory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Road beyond Standard Model</vt:lpstr>
      <vt:lpstr>Key message </vt:lpstr>
      <vt:lpstr>PowerPoint Presentation</vt:lpstr>
      <vt:lpstr>PowerPoint Presentation</vt:lpstr>
      <vt:lpstr>PowerPoint Presentation</vt:lpstr>
      <vt:lpstr>PowerPoint Presentation</vt:lpstr>
      <vt:lpstr>Yearly Progress in Cavity Gradient Yield as of April 24, 2012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ETH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heuer</cp:lastModifiedBy>
  <cp:revision>450</cp:revision>
  <cp:lastPrinted>2009-06-22T09:14:57Z</cp:lastPrinted>
  <dcterms:created xsi:type="dcterms:W3CDTF">2009-06-23T11:54:51Z</dcterms:created>
  <dcterms:modified xsi:type="dcterms:W3CDTF">2012-10-26T04:12:42Z</dcterms:modified>
</cp:coreProperties>
</file>