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396" r:id="rId2"/>
    <p:sldId id="397" r:id="rId3"/>
    <p:sldId id="398" r:id="rId4"/>
    <p:sldId id="395" r:id="rId5"/>
    <p:sldId id="399" r:id="rId6"/>
    <p:sldId id="400" r:id="rId7"/>
    <p:sldId id="401" r:id="rId8"/>
    <p:sldId id="402" r:id="rId9"/>
    <p:sldId id="403" r:id="rId10"/>
    <p:sldId id="404" r:id="rId11"/>
    <p:sldId id="405" r:id="rId12"/>
    <p:sldId id="406" r:id="rId13"/>
    <p:sldId id="414" r:id="rId14"/>
    <p:sldId id="426" r:id="rId15"/>
    <p:sldId id="413" r:id="rId16"/>
    <p:sldId id="415" r:id="rId17"/>
    <p:sldId id="427" r:id="rId18"/>
    <p:sldId id="407" r:id="rId19"/>
    <p:sldId id="416" r:id="rId20"/>
    <p:sldId id="408" r:id="rId21"/>
    <p:sldId id="410" r:id="rId22"/>
    <p:sldId id="411" r:id="rId23"/>
    <p:sldId id="412" r:id="rId24"/>
    <p:sldId id="417" r:id="rId25"/>
    <p:sldId id="418" r:id="rId26"/>
    <p:sldId id="419" r:id="rId27"/>
    <p:sldId id="420" r:id="rId28"/>
    <p:sldId id="421" r:id="rId29"/>
    <p:sldId id="422" r:id="rId30"/>
    <p:sldId id="423" r:id="rId31"/>
    <p:sldId id="424" r:id="rId32"/>
    <p:sldId id="425" r:id="rId33"/>
    <p:sldId id="428" r:id="rId34"/>
    <p:sldId id="429" r:id="rId35"/>
    <p:sldId id="430" r:id="rId36"/>
  </p:sldIdLst>
  <p:sldSz cx="9144000" cy="6858000" type="screen4x3"/>
  <p:notesSz cx="6746875" cy="9867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+mn-ea"/>
        <a:cs typeface="+mn-cs"/>
      </a:defRPr>
    </a:lvl5pPr>
    <a:lvl6pPr marL="2286000" algn="l" defTabSz="457200" rtl="0" eaLnBrk="1" latinLnBrk="0" hangingPunct="1"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+mn-ea"/>
        <a:cs typeface="+mn-cs"/>
      </a:defRPr>
    </a:lvl6pPr>
    <a:lvl7pPr marL="2743200" algn="l" defTabSz="457200" rtl="0" eaLnBrk="1" latinLnBrk="0" hangingPunct="1"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+mn-ea"/>
        <a:cs typeface="+mn-cs"/>
      </a:defRPr>
    </a:lvl7pPr>
    <a:lvl8pPr marL="3200400" algn="l" defTabSz="457200" rtl="0" eaLnBrk="1" latinLnBrk="0" hangingPunct="1"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+mn-ea"/>
        <a:cs typeface="+mn-cs"/>
      </a:defRPr>
    </a:lvl8pPr>
    <a:lvl9pPr marL="3657600" algn="l" defTabSz="457200" rtl="0" eaLnBrk="1" latinLnBrk="0" hangingPunct="1">
      <a:defRPr sz="1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8D9"/>
    <a:srgbClr val="0000FF"/>
    <a:srgbClr val="FFFFCD"/>
    <a:srgbClr val="FF0000"/>
    <a:srgbClr val="FFFF00"/>
    <a:srgbClr val="FFFF99"/>
    <a:srgbClr val="89FBC7"/>
    <a:srgbClr val="FF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1818" y="-96"/>
      </p:cViewPr>
      <p:guideLst>
        <p:guide orient="horz" pos="3108"/>
        <p:guide pos="2125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9718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4350"/>
            <a:ext cx="28956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40435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06" charset="0"/>
              </a:defRPr>
            </a:lvl1pPr>
          </a:lstStyle>
          <a:p>
            <a:pPr>
              <a:defRPr/>
            </a:pPr>
            <a:fld id="{A2044040-2FC5-7C49-B63E-48D9A00FA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75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90950" y="0"/>
            <a:ext cx="29575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87388" y="682625"/>
            <a:ext cx="5562600" cy="4171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9638" y="4703763"/>
            <a:ext cx="4929187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7525"/>
            <a:ext cx="29575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90950" y="9407525"/>
            <a:ext cx="29575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106" charset="0"/>
              </a:defRPr>
            </a:lvl1pPr>
          </a:lstStyle>
          <a:p>
            <a:pPr>
              <a:defRPr/>
            </a:pPr>
            <a:fld id="{12474232-05CE-7C48-B646-849FBE697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F001BB-E14F-854F-A286-CDF922D77052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638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474232-05CE-7C48-B646-849FBE69717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F001BB-E14F-854F-A286-CDF922D77052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638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474232-05CE-7C48-B646-849FBE69717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F001BB-E14F-854F-A286-CDF922D77052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638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8161F4-221E-DB40-BCE1-2D3732E33FA5}" type="slidenum">
              <a:rPr lang="en-US"/>
              <a:pPr/>
              <a:t>35</a:t>
            </a:fld>
            <a:endParaRPr lang="en-US"/>
          </a:p>
        </p:txBody>
      </p:sp>
      <p:sp>
        <p:nvSpPr>
          <p:cNvPr id="2560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10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32EC55F-002D-CE4C-9178-52C77626AB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488D10-C603-B143-80DF-9F093D124C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8ABEE20-FE89-B14C-A0F8-140734710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29751FD-D2F6-5447-8984-F2E267E15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AA36FB-31C6-3B4F-B12D-5052303CD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075BA8-A581-4042-8265-2CEC61CFCE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62493A-FC5C-E94D-8A0A-299F9B4D86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93D847B-3878-7F41-B0EA-6C4307D39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BFB4260-F101-F048-92DF-4642B047DB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79FE4D-E9B4-6647-920B-E7F801F97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8BE4CBA-96FC-C24C-919C-6EEA0B78A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772400" cy="609600"/>
          </a:xfrm>
          <a:prstGeom prst="rect">
            <a:avLst/>
          </a:prstGeom>
          <a:solidFill>
            <a:srgbClr val="FFFFE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553200"/>
            <a:ext cx="5791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CC00CC"/>
                </a:solidFill>
                <a:effectLst/>
                <a:latin typeface="Comic Sans MS" pitchFamily="-106" charset="0"/>
              </a:defRPr>
            </a:lvl1pPr>
          </a:lstStyle>
          <a:p>
            <a:pPr>
              <a:defRPr/>
            </a:pPr>
            <a:r>
              <a:rPr lang="en-US"/>
              <a:t>   </a:t>
            </a:r>
            <a:endParaRPr lang="en-US">
              <a:latin typeface="+mn-lt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CC00CC"/>
                </a:solidFill>
                <a:effectLst/>
                <a:latin typeface="Comic Sans MS" pitchFamily="-106" charset="0"/>
              </a:defRPr>
            </a:lvl1pPr>
          </a:lstStyle>
          <a:p>
            <a:pPr>
              <a:defRPr/>
            </a:pPr>
            <a:fld id="{9835C3E2-90A4-3A4B-85AB-7886BB93C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06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06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06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06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0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0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0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295400" y="152400"/>
            <a:ext cx="6400800" cy="6858000"/>
            <a:chOff x="0" y="0"/>
            <a:chExt cx="5486400" cy="5486400"/>
          </a:xfrm>
        </p:grpSpPr>
        <p:pic>
          <p:nvPicPr>
            <p:cNvPr id="5" name="Picture 3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410200" cy="44799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 bwMode="auto">
            <a:xfrm>
              <a:off x="0" y="2895600"/>
              <a:ext cx="5486400" cy="2590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06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0" y="2590800"/>
              <a:ext cx="1371600" cy="838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06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2133600" y="2590800"/>
              <a:ext cx="2438400" cy="381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06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457200" y="4419600"/>
            <a:ext cx="822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atin typeface="+mn-lt"/>
              </a:rPr>
              <a:t>Installation, Commissioning and Startup of ATLAS &amp; CMS Experiments</a:t>
            </a:r>
            <a:endParaRPr lang="en-US" sz="4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Detecting the Higgs Boson</a:t>
            </a:r>
            <a:endParaRPr lang="en-US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1143000"/>
            <a:ext cx="5867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latin typeface="+mn-lt"/>
              </a:rPr>
              <a:t>IF the Higgs boson exists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+mn-lt"/>
              </a:rPr>
              <a:t>IF LHC gives large Luminosity for long time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+mn-lt"/>
              </a:rPr>
              <a:t>IF you have built a performing detector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+mn-lt"/>
              </a:rPr>
              <a:t>IF you have been able to record the events at high rate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+mn-lt"/>
              </a:rPr>
              <a:t>IF you are able to reconstruct correctly the events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+mn-lt"/>
              </a:rPr>
              <a:t>IF you have aligned and calibrated your detector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+mn-lt"/>
              </a:rPr>
              <a:t>IF you have understood your muon and electron identification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+mn-lt"/>
              </a:rPr>
              <a:t>IF you are able to run the detector under stable conditions for long time</a:t>
            </a:r>
          </a:p>
          <a:p>
            <a:pPr>
              <a:buFont typeface="Arial"/>
              <a:buChar char="•"/>
            </a:pPr>
            <a:endParaRPr lang="en-US" sz="2000" dirty="0" smtClean="0">
              <a:latin typeface="+mn-lt"/>
            </a:endParaRPr>
          </a:p>
          <a:p>
            <a:pPr>
              <a:buFont typeface="Arial"/>
              <a:buChar char="•"/>
            </a:pPr>
            <a:r>
              <a:rPr lang="en-US" sz="2000" dirty="0" smtClean="0">
                <a:latin typeface="+mn-lt"/>
              </a:rPr>
              <a:t>   ……. then  …… after years of hard work</a:t>
            </a:r>
            <a:endParaRPr lang="en-US" sz="2000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7900" y="4089400"/>
            <a:ext cx="4356100" cy="2768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5791200"/>
            <a:ext cx="41148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30fb</a:t>
            </a:r>
            <a:r>
              <a:rPr lang="en-US" sz="2400" baseline="30000" dirty="0" smtClean="0">
                <a:latin typeface="+mn-lt"/>
              </a:rPr>
              <a:t>-1</a:t>
            </a:r>
            <a:r>
              <a:rPr lang="en-US" sz="2400" dirty="0" smtClean="0">
                <a:latin typeface="+mn-lt"/>
              </a:rPr>
              <a:t> 1year  at L= 10</a:t>
            </a:r>
            <a:r>
              <a:rPr lang="en-US" sz="2400" baseline="30000" dirty="0" smtClean="0">
                <a:latin typeface="+mn-lt"/>
              </a:rPr>
              <a:t>33</a:t>
            </a:r>
            <a:r>
              <a:rPr lang="en-US" sz="2400" dirty="0" smtClean="0">
                <a:latin typeface="+mn-lt"/>
              </a:rPr>
              <a:t> cm</a:t>
            </a:r>
            <a:r>
              <a:rPr lang="en-US" sz="2400" baseline="30000" dirty="0" smtClean="0">
                <a:latin typeface="+mn-lt"/>
              </a:rPr>
              <a:t>-2</a:t>
            </a:r>
            <a:r>
              <a:rPr lang="en-US" sz="2400" dirty="0" smtClean="0">
                <a:latin typeface="+mn-lt"/>
              </a:rPr>
              <a:t> s</a:t>
            </a:r>
            <a:r>
              <a:rPr lang="en-US" sz="2400" baseline="30000" dirty="0" smtClean="0">
                <a:latin typeface="+mn-lt"/>
              </a:rPr>
              <a:t>-1</a:t>
            </a:r>
            <a:endParaRPr lang="en-US" sz="2400" baseline="30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ATLAS and CMS Physics Program</a:t>
            </a:r>
            <a:endParaRPr lang="en-US" sz="36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838200"/>
            <a:ext cx="3467100" cy="48967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602545"/>
            <a:ext cx="4953000" cy="625545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76800" y="5562600"/>
            <a:ext cx="4267200" cy="27699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200" dirty="0" smtClean="0"/>
              <a:t>http://www.iop.org/EJ/abstract/0954-3899/34/6/S01/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533400" y="5029200"/>
            <a:ext cx="4037333" cy="30777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http://cdsweb.cern.ch/record/1125884?ln=en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762000"/>
          </a:xfrm>
        </p:spPr>
        <p:txBody>
          <a:bodyPr/>
          <a:lstStyle/>
          <a:p>
            <a:r>
              <a:rPr lang="en-US" sz="3600" dirty="0">
                <a:latin typeface="+mn-lt"/>
              </a:rPr>
              <a:t>What can be done at the beginning 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52800" y="1371600"/>
            <a:ext cx="5791200" cy="1200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100 pb</a:t>
            </a:r>
            <a:r>
              <a:rPr lang="en-US" sz="2400" baseline="30000" dirty="0" smtClean="0">
                <a:latin typeface="+mn-lt"/>
              </a:rPr>
              <a:t>-1</a:t>
            </a:r>
            <a:r>
              <a:rPr lang="en-US" sz="2400" dirty="0" smtClean="0">
                <a:latin typeface="+mn-lt"/>
              </a:rPr>
              <a:t> = 6 months at 10</a:t>
            </a:r>
            <a:r>
              <a:rPr lang="en-US" sz="2400" baseline="30000" dirty="0" smtClean="0">
                <a:latin typeface="+mn-lt"/>
              </a:rPr>
              <a:t>31</a:t>
            </a:r>
            <a:r>
              <a:rPr lang="en-US" sz="2400" dirty="0" smtClean="0">
                <a:latin typeface="+mn-lt"/>
              </a:rPr>
              <a:t> cm</a:t>
            </a:r>
            <a:r>
              <a:rPr lang="en-US" sz="2400" baseline="30000" dirty="0" smtClean="0">
                <a:latin typeface="+mn-lt"/>
              </a:rPr>
              <a:t>-2</a:t>
            </a:r>
            <a:r>
              <a:rPr lang="en-US" sz="2400" dirty="0" smtClean="0">
                <a:latin typeface="+mn-lt"/>
              </a:rPr>
              <a:t> sec</a:t>
            </a:r>
            <a:r>
              <a:rPr lang="en-US" sz="2400" baseline="30000" dirty="0" smtClean="0">
                <a:latin typeface="+mn-lt"/>
              </a:rPr>
              <a:t>-1</a:t>
            </a:r>
          </a:p>
          <a:p>
            <a:r>
              <a:rPr lang="en-US" sz="2400" dirty="0" smtClean="0">
                <a:latin typeface="+mn-lt"/>
              </a:rPr>
              <a:t>at 50% efficiency we may collect several 100 pb</a:t>
            </a:r>
            <a:r>
              <a:rPr lang="en-US" sz="2400" baseline="30000" dirty="0" smtClean="0">
                <a:latin typeface="+mn-lt"/>
              </a:rPr>
              <a:t>-1</a:t>
            </a:r>
            <a:r>
              <a:rPr lang="en-US" sz="2400" dirty="0" smtClean="0">
                <a:latin typeface="+mn-lt"/>
              </a:rPr>
              <a:t> during the first LHC run</a:t>
            </a:r>
            <a:endParaRPr lang="en-US" sz="24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990600"/>
            <a:ext cx="495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LHC first data from Fall 2009…..</a:t>
            </a:r>
            <a:endParaRPr lang="en-US" sz="2000" dirty="0">
              <a:latin typeface="+mn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2819400"/>
          <a:ext cx="8458200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1447800"/>
                <a:gridCol w="3200400"/>
              </a:tblGrid>
              <a:tr h="701040">
                <a:tc>
                  <a:txBody>
                    <a:bodyPr/>
                    <a:lstStyle/>
                    <a:p>
                      <a:r>
                        <a:rPr lang="en-US" dirty="0" smtClean="0"/>
                        <a:t>Channels (examples)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Events to tape for</a:t>
                      </a:r>
                      <a:r>
                        <a:rPr lang="en-US" baseline="0" dirty="0" smtClean="0"/>
                        <a:t> 100 pb-1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statistics from previous Colliders</a:t>
                      </a:r>
                      <a:endParaRPr lang="en-US" dirty="0"/>
                    </a:p>
                  </a:txBody>
                  <a:tcPr/>
                </a:tc>
              </a:tr>
              <a:tr h="7010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</a:t>
                      </a:r>
                      <a:r>
                        <a:rPr lang="en-US" sz="2400" dirty="0" smtClean="0">
                          <a:sym typeface="Wingdings"/>
                        </a:rPr>
                        <a:t>μν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~10</a:t>
                      </a:r>
                      <a:r>
                        <a:rPr lang="en-US" sz="2400" baseline="30000" dirty="0" smtClean="0"/>
                        <a:t>6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~10</a:t>
                      </a:r>
                      <a:r>
                        <a:rPr lang="en-US" sz="2400" baseline="30000" dirty="0" smtClean="0"/>
                        <a:t>4</a:t>
                      </a:r>
                      <a:r>
                        <a:rPr lang="en-US" sz="2400" baseline="0" dirty="0" smtClean="0"/>
                        <a:t> LEP  </a:t>
                      </a:r>
                      <a:r>
                        <a:rPr lang="en-US" sz="2400" dirty="0" smtClean="0"/>
                        <a:t>~10</a:t>
                      </a:r>
                      <a:r>
                        <a:rPr lang="en-US" sz="2400" baseline="30000" dirty="0" smtClean="0"/>
                        <a:t>6 </a:t>
                      </a:r>
                      <a:r>
                        <a:rPr lang="en-US" sz="2400" baseline="0" dirty="0" smtClean="0"/>
                        <a:t>TEVA.</a:t>
                      </a:r>
                      <a:endParaRPr lang="en-US" sz="2400" baseline="30000" dirty="0" smtClean="0"/>
                    </a:p>
                    <a:p>
                      <a:pPr algn="ctr"/>
                      <a:endParaRPr lang="en-US" sz="2400" baseline="30000" dirty="0"/>
                    </a:p>
                  </a:txBody>
                  <a:tcPr/>
                </a:tc>
              </a:tr>
              <a:tr h="7010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Z</a:t>
                      </a:r>
                      <a:r>
                        <a:rPr lang="en-US" sz="2400" dirty="0" smtClean="0">
                          <a:sym typeface="Wingdings"/>
                        </a:rPr>
                        <a:t>μμ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~10</a:t>
                      </a:r>
                      <a:r>
                        <a:rPr lang="en-US" sz="2400" baseline="30000" dirty="0" smtClean="0"/>
                        <a:t>5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~10</a:t>
                      </a:r>
                      <a:r>
                        <a:rPr lang="en-US" sz="2400" baseline="30000" dirty="0" smtClean="0"/>
                        <a:t>5</a:t>
                      </a:r>
                      <a:r>
                        <a:rPr lang="en-US" sz="2400" baseline="0" dirty="0" smtClean="0"/>
                        <a:t> TEVATRON</a:t>
                      </a:r>
                      <a:endParaRPr lang="en-US" sz="2400" baseline="30000" dirty="0"/>
                    </a:p>
                  </a:txBody>
                  <a:tcPr/>
                </a:tc>
              </a:tr>
              <a:tr h="7010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tt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>
                          <a:sym typeface="Wingdings"/>
                        </a:rPr>
                        <a:t>Wb</a:t>
                      </a:r>
                      <a:r>
                        <a:rPr lang="en-US" sz="2400" baseline="0" dirty="0" smtClean="0">
                          <a:sym typeface="Wingdings"/>
                        </a:rPr>
                        <a:t> </a:t>
                      </a:r>
                      <a:r>
                        <a:rPr lang="en-US" sz="2400" baseline="0" dirty="0" err="1" smtClean="0">
                          <a:sym typeface="Wingdings"/>
                        </a:rPr>
                        <a:t>Wb</a:t>
                      </a:r>
                      <a:r>
                        <a:rPr lang="en-US" sz="2400" baseline="0" dirty="0" smtClean="0">
                          <a:sym typeface="Wingdings"/>
                        </a:rPr>
                        <a:t> </a:t>
                      </a:r>
                      <a:r>
                        <a:rPr lang="en-US" sz="2400" baseline="0" dirty="0" err="1" smtClean="0">
                          <a:sym typeface="Wingdings"/>
                        </a:rPr>
                        <a:t></a:t>
                      </a:r>
                      <a:r>
                        <a:rPr lang="en-US" sz="2400" baseline="0" dirty="0" smtClean="0">
                          <a:sym typeface="Wingdings"/>
                        </a:rPr>
                        <a:t> μν+X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4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4  </a:t>
                      </a:r>
                      <a:r>
                        <a:rPr lang="en-US" sz="2400" baseline="0" dirty="0" smtClean="0"/>
                        <a:t>TEVATRON</a:t>
                      </a:r>
                      <a:endParaRPr lang="en-US" sz="2400" baseline="30000" dirty="0"/>
                    </a:p>
                  </a:txBody>
                  <a:tcPr/>
                </a:tc>
              </a:tr>
              <a:tr h="7010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SUSY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 ~ </a:t>
                      </a:r>
                      <a:r>
                        <a:rPr lang="en-US" sz="2400" baseline="0" dirty="0" smtClean="0"/>
                        <a:t>mass 500 </a:t>
                      </a:r>
                      <a:r>
                        <a:rPr lang="en-US" sz="2400" baseline="0" dirty="0" err="1" smtClean="0"/>
                        <a:t>GeV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r>
                        <a:rPr lang="en-US" sz="2400" baseline="30000" dirty="0" smtClean="0"/>
                        <a:t>2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----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Hadronic Collider variables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28600" y="1219200"/>
            <a:ext cx="6718300" cy="4521200"/>
            <a:chOff x="-96" y="576"/>
            <a:chExt cx="4232" cy="2848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624" y="576"/>
              <a:ext cx="1968" cy="833"/>
              <a:chOff x="192" y="624"/>
              <a:chExt cx="1968" cy="833"/>
            </a:xfrm>
          </p:grpSpPr>
          <p:sp>
            <p:nvSpPr>
              <p:cNvPr id="11" name="Line 5"/>
              <p:cNvSpPr>
                <a:spLocks noChangeShapeType="1"/>
              </p:cNvSpPr>
              <p:nvPr/>
            </p:nvSpPr>
            <p:spPr bwMode="auto">
              <a:xfrm>
                <a:off x="192" y="1440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Line 6"/>
              <p:cNvSpPr>
                <a:spLocks noChangeShapeType="1"/>
              </p:cNvSpPr>
              <p:nvPr/>
            </p:nvSpPr>
            <p:spPr bwMode="auto">
              <a:xfrm>
                <a:off x="528" y="1440"/>
                <a:ext cx="4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Oval 7"/>
              <p:cNvSpPr>
                <a:spLocks noChangeAspect="1" noChangeArrowheads="1"/>
              </p:cNvSpPr>
              <p:nvPr/>
            </p:nvSpPr>
            <p:spPr bwMode="auto">
              <a:xfrm>
                <a:off x="1056" y="1428"/>
                <a:ext cx="29" cy="29"/>
              </a:xfrm>
              <a:prstGeom prst="ellipse">
                <a:avLst/>
              </a:prstGeom>
              <a:solidFill>
                <a:srgbClr val="0033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Line 8"/>
              <p:cNvSpPr>
                <a:spLocks noChangeShapeType="1"/>
              </p:cNvSpPr>
              <p:nvPr/>
            </p:nvSpPr>
            <p:spPr bwMode="auto">
              <a:xfrm flipH="1">
                <a:off x="1824" y="1440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Line 9"/>
              <p:cNvSpPr>
                <a:spLocks noChangeShapeType="1"/>
              </p:cNvSpPr>
              <p:nvPr/>
            </p:nvSpPr>
            <p:spPr bwMode="auto">
              <a:xfrm flipH="1">
                <a:off x="1152" y="1440"/>
                <a:ext cx="6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10"/>
              <p:cNvSpPr>
                <a:spLocks noChangeShapeType="1"/>
              </p:cNvSpPr>
              <p:nvPr/>
            </p:nvSpPr>
            <p:spPr bwMode="auto">
              <a:xfrm flipV="1">
                <a:off x="1104" y="912"/>
                <a:ext cx="48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Line 11"/>
              <p:cNvSpPr>
                <a:spLocks noChangeShapeType="1"/>
              </p:cNvSpPr>
              <p:nvPr/>
            </p:nvSpPr>
            <p:spPr bwMode="auto">
              <a:xfrm>
                <a:off x="1584" y="960"/>
                <a:ext cx="0" cy="48"/>
              </a:xfrm>
              <a:prstGeom prst="line">
                <a:avLst/>
              </a:prstGeom>
              <a:noFill/>
              <a:ln w="9525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Line 12"/>
              <p:cNvSpPr>
                <a:spLocks noChangeShapeType="1"/>
              </p:cNvSpPr>
              <p:nvPr/>
            </p:nvSpPr>
            <p:spPr bwMode="auto">
              <a:xfrm>
                <a:off x="1584" y="1056"/>
                <a:ext cx="0" cy="48"/>
              </a:xfrm>
              <a:prstGeom prst="line">
                <a:avLst/>
              </a:prstGeom>
              <a:noFill/>
              <a:ln w="9525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Line 13"/>
              <p:cNvSpPr>
                <a:spLocks noChangeShapeType="1"/>
              </p:cNvSpPr>
              <p:nvPr/>
            </p:nvSpPr>
            <p:spPr bwMode="auto">
              <a:xfrm>
                <a:off x="1584" y="1152"/>
                <a:ext cx="0" cy="48"/>
              </a:xfrm>
              <a:prstGeom prst="line">
                <a:avLst/>
              </a:prstGeom>
              <a:noFill/>
              <a:ln w="9525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14"/>
              <p:cNvSpPr>
                <a:spLocks noChangeShapeType="1"/>
              </p:cNvSpPr>
              <p:nvPr/>
            </p:nvSpPr>
            <p:spPr bwMode="auto">
              <a:xfrm>
                <a:off x="1584" y="1248"/>
                <a:ext cx="0" cy="48"/>
              </a:xfrm>
              <a:prstGeom prst="line">
                <a:avLst/>
              </a:prstGeom>
              <a:noFill/>
              <a:ln w="9525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Line 15"/>
              <p:cNvSpPr>
                <a:spLocks noChangeShapeType="1"/>
              </p:cNvSpPr>
              <p:nvPr/>
            </p:nvSpPr>
            <p:spPr bwMode="auto">
              <a:xfrm>
                <a:off x="1584" y="1344"/>
                <a:ext cx="0" cy="48"/>
              </a:xfrm>
              <a:prstGeom prst="line">
                <a:avLst/>
              </a:prstGeom>
              <a:noFill/>
              <a:ln w="9525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16"/>
              <p:cNvSpPr>
                <a:spLocks noChangeShapeType="1"/>
              </p:cNvSpPr>
              <p:nvPr/>
            </p:nvSpPr>
            <p:spPr bwMode="auto">
              <a:xfrm>
                <a:off x="1584" y="1392"/>
                <a:ext cx="0" cy="48"/>
              </a:xfrm>
              <a:prstGeom prst="line">
                <a:avLst/>
              </a:prstGeom>
              <a:noFill/>
              <a:ln w="9525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1232" y="1272"/>
                <a:ext cx="72" cy="1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" y="56"/>
                  </a:cxn>
                  <a:cxn ang="0">
                    <a:pos x="64" y="104"/>
                  </a:cxn>
                  <a:cxn ang="0">
                    <a:pos x="72" y="128"/>
                  </a:cxn>
                  <a:cxn ang="0">
                    <a:pos x="64" y="184"/>
                  </a:cxn>
                </a:cxnLst>
                <a:rect l="0" t="0" r="r" b="b"/>
                <a:pathLst>
                  <a:path w="72" h="184">
                    <a:moveTo>
                      <a:pt x="0" y="0"/>
                    </a:moveTo>
                    <a:cubicBezTo>
                      <a:pt x="28" y="9"/>
                      <a:pt x="36" y="28"/>
                      <a:pt x="48" y="56"/>
                    </a:cubicBezTo>
                    <a:cubicBezTo>
                      <a:pt x="55" y="71"/>
                      <a:pt x="59" y="88"/>
                      <a:pt x="64" y="104"/>
                    </a:cubicBezTo>
                    <a:cubicBezTo>
                      <a:pt x="67" y="112"/>
                      <a:pt x="72" y="128"/>
                      <a:pt x="72" y="128"/>
                    </a:cubicBezTo>
                    <a:cubicBezTo>
                      <a:pt x="69" y="147"/>
                      <a:pt x="64" y="184"/>
                      <a:pt x="64" y="184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Text Box 18"/>
              <p:cNvSpPr txBox="1">
                <a:spLocks noChangeArrowheads="1"/>
              </p:cNvSpPr>
              <p:nvPr/>
            </p:nvSpPr>
            <p:spPr bwMode="auto">
              <a:xfrm>
                <a:off x="1584" y="624"/>
                <a:ext cx="228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800">
                    <a:latin typeface="Times New Roman" pitchFamily="-106" charset="0"/>
                  </a:rPr>
                  <a:t>p</a:t>
                </a:r>
              </a:p>
            </p:txBody>
          </p:sp>
          <p:sp>
            <p:nvSpPr>
              <p:cNvPr id="25" name="Text Box 19"/>
              <p:cNvSpPr txBox="1">
                <a:spLocks noChangeArrowheads="1"/>
              </p:cNvSpPr>
              <p:nvPr/>
            </p:nvSpPr>
            <p:spPr bwMode="auto">
              <a:xfrm>
                <a:off x="1296" y="1152"/>
                <a:ext cx="21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solidFill>
                      <a:srgbClr val="FF0000"/>
                    </a:solidFill>
                    <a:latin typeface="Times New Roman" pitchFamily="-106" charset="0"/>
                    <a:sym typeface="Symbol" pitchFamily="-106" charset="2"/>
                  </a:rPr>
                  <a:t></a:t>
                </a:r>
                <a:endParaRPr lang="en-US" sz="2800">
                  <a:latin typeface="Times New Roman" pitchFamily="-106" charset="0"/>
                </a:endParaRPr>
              </a:p>
            </p:txBody>
          </p:sp>
          <p:sp>
            <p:nvSpPr>
              <p:cNvPr id="26" name="Text Box 20"/>
              <p:cNvSpPr txBox="1">
                <a:spLocks noChangeArrowheads="1"/>
              </p:cNvSpPr>
              <p:nvPr/>
            </p:nvSpPr>
            <p:spPr bwMode="auto">
              <a:xfrm>
                <a:off x="1632" y="1056"/>
                <a:ext cx="32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800">
                    <a:solidFill>
                      <a:srgbClr val="009900"/>
                    </a:solidFill>
                    <a:latin typeface="Times New Roman" pitchFamily="-106" charset="0"/>
                  </a:rPr>
                  <a:t>p</a:t>
                </a:r>
                <a:r>
                  <a:rPr lang="en-US" sz="2800" baseline="-25000">
                    <a:solidFill>
                      <a:srgbClr val="009900"/>
                    </a:solidFill>
                    <a:latin typeface="Times New Roman" pitchFamily="-106" charset="0"/>
                  </a:rPr>
                  <a:t>T</a:t>
                </a:r>
                <a:endParaRPr lang="en-US" sz="2800">
                  <a:latin typeface="Times New Roman" pitchFamily="-106" charset="0"/>
                </a:endParaRPr>
              </a:p>
            </p:txBody>
          </p:sp>
        </p:grpSp>
        <p:sp>
          <p:nvSpPr>
            <p:cNvPr id="7" name="Text Box 21"/>
            <p:cNvSpPr txBox="1">
              <a:spLocks noChangeArrowheads="1"/>
            </p:cNvSpPr>
            <p:nvPr/>
          </p:nvSpPr>
          <p:spPr bwMode="auto">
            <a:xfrm>
              <a:off x="1344" y="2112"/>
              <a:ext cx="969" cy="294"/>
            </a:xfrm>
            <a:prstGeom prst="rect">
              <a:avLst/>
            </a:prstGeom>
            <a:noFill/>
            <a:ln w="9525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009900"/>
                  </a:solidFill>
                  <a:latin typeface="Times New Roman" pitchFamily="-106" charset="0"/>
                </a:rPr>
                <a:t>p</a:t>
              </a:r>
              <a:r>
                <a:rPr lang="en-US" sz="2400" baseline="-25000">
                  <a:solidFill>
                    <a:srgbClr val="009900"/>
                  </a:solidFill>
                  <a:latin typeface="Times New Roman" pitchFamily="-106" charset="0"/>
                </a:rPr>
                <a:t>T</a:t>
              </a:r>
              <a:r>
                <a:rPr lang="en-US" sz="2400">
                  <a:solidFill>
                    <a:srgbClr val="009900"/>
                  </a:solidFill>
                  <a:latin typeface="Times New Roman" pitchFamily="-106" charset="0"/>
                </a:rPr>
                <a:t> = p sin</a:t>
              </a:r>
              <a:r>
                <a:rPr lang="en-US" sz="2400">
                  <a:solidFill>
                    <a:srgbClr val="009900"/>
                  </a:solidFill>
                  <a:latin typeface="Times New Roman" pitchFamily="-106" charset="0"/>
                  <a:sym typeface="Symbol" pitchFamily="-106" charset="2"/>
                </a:rPr>
                <a:t></a:t>
              </a:r>
              <a:endParaRPr lang="en-US" sz="2800">
                <a:solidFill>
                  <a:srgbClr val="009900"/>
                </a:solidFill>
                <a:latin typeface="Times New Roman" pitchFamily="-106" charset="0"/>
              </a:endParaRPr>
            </a:p>
          </p:txBody>
        </p:sp>
        <p:sp>
          <p:nvSpPr>
            <p:cNvPr id="8" name="Text Box 22"/>
            <p:cNvSpPr txBox="1">
              <a:spLocks noChangeArrowheads="1"/>
            </p:cNvSpPr>
            <p:nvPr/>
          </p:nvSpPr>
          <p:spPr bwMode="auto">
            <a:xfrm>
              <a:off x="-96" y="2496"/>
              <a:ext cx="113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 err="1" smtClean="0">
                  <a:solidFill>
                    <a:srgbClr val="FF0000"/>
                  </a:solidFill>
                  <a:latin typeface="Times New Roman" pitchFamily="-106" charset="0"/>
                </a:rPr>
                <a:t>Pseudorapidity</a:t>
              </a:r>
              <a:r>
                <a:rPr lang="en-US" sz="2000" dirty="0">
                  <a:solidFill>
                    <a:srgbClr val="FF0000"/>
                  </a:solidFill>
                  <a:latin typeface="Times New Roman" pitchFamily="-106" charset="0"/>
                </a:rPr>
                <a:t>:</a:t>
              </a:r>
              <a:r>
                <a:rPr lang="en-US" sz="2000" dirty="0">
                  <a:latin typeface="Times New Roman" pitchFamily="-106" charset="0"/>
                </a:rPr>
                <a:t> </a:t>
              </a:r>
            </a:p>
          </p:txBody>
        </p:sp>
        <p:graphicFrame>
          <p:nvGraphicFramePr>
            <p:cNvPr id="9" name="Object 23"/>
            <p:cNvGraphicFramePr>
              <a:graphicFrameLocks noChangeAspect="1"/>
            </p:cNvGraphicFramePr>
            <p:nvPr/>
          </p:nvGraphicFramePr>
          <p:xfrm>
            <a:off x="1152" y="2832"/>
            <a:ext cx="1134" cy="287"/>
          </p:xfrm>
          <a:graphic>
            <a:graphicData uri="http://schemas.openxmlformats.org/presentationml/2006/ole">
              <p:oleObj spid="_x0000_s36866" name="Equation" r:id="rId3" imgW="0" imgH="0" progId="Equation.3">
                <p:embed/>
              </p:oleObj>
            </a:graphicData>
          </a:graphic>
        </p:graphicFrame>
        <p:sp>
          <p:nvSpPr>
            <p:cNvPr id="10" name="Text Box 24"/>
            <p:cNvSpPr txBox="1">
              <a:spLocks noChangeArrowheads="1"/>
            </p:cNvSpPr>
            <p:nvPr/>
          </p:nvSpPr>
          <p:spPr bwMode="auto">
            <a:xfrm>
              <a:off x="2640" y="2784"/>
              <a:ext cx="1496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 dirty="0" err="1">
                  <a:latin typeface="Times New Roman" pitchFamily="-106" charset="0"/>
                  <a:sym typeface="Symbol" pitchFamily="-106" charset="2"/>
                </a:rPr>
                <a:t></a:t>
              </a:r>
              <a:r>
                <a:rPr lang="en-US" sz="2000" dirty="0">
                  <a:latin typeface="Times New Roman" pitchFamily="-106" charset="0"/>
                  <a:sym typeface="Symbol" pitchFamily="-106" charset="2"/>
                </a:rPr>
                <a:t> = 90</a:t>
              </a:r>
              <a:r>
                <a:rPr lang="en-US" sz="2000" baseline="30000" dirty="0">
                  <a:latin typeface="Times New Roman" pitchFamily="-106" charset="0"/>
                  <a:sym typeface="Symbol" pitchFamily="-106" charset="2"/>
                </a:rPr>
                <a:t>o</a:t>
              </a:r>
              <a:r>
                <a:rPr lang="en-US" sz="2000" dirty="0">
                  <a:latin typeface="Times New Roman" pitchFamily="-106" charset="0"/>
                  <a:sym typeface="Symbol" pitchFamily="-106" charset="2"/>
                </a:rPr>
                <a:t>    </a:t>
              </a:r>
              <a:r>
                <a:rPr lang="en-US" sz="2000" dirty="0" err="1">
                  <a:latin typeface="Times New Roman" pitchFamily="-106" charset="0"/>
                  <a:sym typeface="Symbol" pitchFamily="-106" charset="2"/>
                </a:rPr>
                <a:t></a:t>
              </a:r>
              <a:r>
                <a:rPr lang="en-US" sz="2000" dirty="0">
                  <a:latin typeface="Times New Roman" pitchFamily="-106" charset="0"/>
                  <a:sym typeface="Symbol" pitchFamily="-106" charset="2"/>
                </a:rPr>
                <a:t>  </a:t>
              </a:r>
              <a:r>
                <a:rPr lang="en-US" sz="2000" dirty="0" err="1">
                  <a:latin typeface="Times New Roman" pitchFamily="-106" charset="0"/>
                  <a:sym typeface="Symbol" pitchFamily="-106" charset="2"/>
                </a:rPr>
                <a:t></a:t>
              </a:r>
              <a:r>
                <a:rPr lang="en-US" sz="2000" dirty="0">
                  <a:latin typeface="Times New Roman" pitchFamily="-106" charset="0"/>
                  <a:sym typeface="Symbol" pitchFamily="-106" charset="2"/>
                </a:rPr>
                <a:t> = 0</a:t>
              </a:r>
            </a:p>
            <a:p>
              <a:r>
                <a:rPr lang="en-US" sz="2000" dirty="0" err="1">
                  <a:latin typeface="Times New Roman" pitchFamily="-106" charset="0"/>
                  <a:sym typeface="Symbol" pitchFamily="-106" charset="2"/>
                </a:rPr>
                <a:t></a:t>
              </a:r>
              <a:r>
                <a:rPr lang="en-US" sz="2000" dirty="0">
                  <a:latin typeface="Times New Roman" pitchFamily="-106" charset="0"/>
                  <a:sym typeface="Symbol" pitchFamily="-106" charset="2"/>
                </a:rPr>
                <a:t> = 10</a:t>
              </a:r>
              <a:r>
                <a:rPr lang="en-US" sz="2000" baseline="30000" dirty="0">
                  <a:latin typeface="Times New Roman" pitchFamily="-106" charset="0"/>
                  <a:sym typeface="Symbol" pitchFamily="-106" charset="2"/>
                </a:rPr>
                <a:t>o</a:t>
              </a:r>
              <a:r>
                <a:rPr lang="en-US" sz="2000" dirty="0">
                  <a:latin typeface="Times New Roman" pitchFamily="-106" charset="0"/>
                  <a:sym typeface="Symbol" pitchFamily="-106" charset="2"/>
                </a:rPr>
                <a:t>    </a:t>
              </a:r>
              <a:r>
                <a:rPr lang="en-US" sz="2000" dirty="0" err="1">
                  <a:latin typeface="Times New Roman" pitchFamily="-106" charset="0"/>
                  <a:sym typeface="Symbol" pitchFamily="-106" charset="2"/>
                </a:rPr>
                <a:t></a:t>
              </a:r>
              <a:r>
                <a:rPr lang="en-US" sz="2000" dirty="0">
                  <a:latin typeface="Times New Roman" pitchFamily="-106" charset="0"/>
                  <a:sym typeface="Symbol" pitchFamily="-106" charset="2"/>
                </a:rPr>
                <a:t>  </a:t>
              </a:r>
              <a:r>
                <a:rPr lang="en-US" sz="2000" dirty="0" err="1">
                  <a:latin typeface="Times New Roman" pitchFamily="-106" charset="0"/>
                  <a:sym typeface="Symbol" pitchFamily="-106" charset="2"/>
                </a:rPr>
                <a:t></a:t>
              </a:r>
              <a:r>
                <a:rPr lang="en-US" sz="2000" dirty="0">
                  <a:latin typeface="Times New Roman" pitchFamily="-106" charset="0"/>
                  <a:sym typeface="Symbol" pitchFamily="-106" charset="2"/>
                </a:rPr>
                <a:t> </a:t>
              </a:r>
              <a:r>
                <a:rPr lang="en-US" sz="2000" dirty="0" err="1">
                  <a:latin typeface="Times New Roman" pitchFamily="-106" charset="0"/>
                  <a:sym typeface="Symbol" pitchFamily="-106" charset="2"/>
                </a:rPr>
                <a:t></a:t>
              </a:r>
              <a:r>
                <a:rPr lang="en-US" sz="2000" dirty="0">
                  <a:latin typeface="Times New Roman" pitchFamily="-106" charset="0"/>
                  <a:sym typeface="Symbol" pitchFamily="-106" charset="2"/>
                </a:rPr>
                <a:t> 2.4</a:t>
              </a:r>
            </a:p>
            <a:p>
              <a:r>
                <a:rPr lang="en-US" sz="2000" dirty="0" err="1">
                  <a:latin typeface="Times New Roman" pitchFamily="-106" charset="0"/>
                  <a:sym typeface="Symbol" pitchFamily="-106" charset="2"/>
                </a:rPr>
                <a:t></a:t>
              </a:r>
              <a:r>
                <a:rPr lang="en-US" sz="2000" dirty="0">
                  <a:latin typeface="Times New Roman" pitchFamily="-106" charset="0"/>
                  <a:sym typeface="Symbol" pitchFamily="-106" charset="2"/>
                </a:rPr>
                <a:t> = 170</a:t>
              </a:r>
              <a:r>
                <a:rPr lang="en-US" sz="2000" baseline="30000" dirty="0">
                  <a:latin typeface="Times New Roman" pitchFamily="-106" charset="0"/>
                  <a:sym typeface="Symbol" pitchFamily="-106" charset="2"/>
                </a:rPr>
                <a:t>o</a:t>
              </a:r>
              <a:r>
                <a:rPr lang="en-US" sz="2000" dirty="0">
                  <a:latin typeface="Times New Roman" pitchFamily="-106" charset="0"/>
                  <a:sym typeface="Symbol" pitchFamily="-106" charset="2"/>
                </a:rPr>
                <a:t>  </a:t>
              </a:r>
              <a:r>
                <a:rPr lang="en-US" sz="2000" dirty="0" err="1">
                  <a:latin typeface="Times New Roman" pitchFamily="-106" charset="0"/>
                  <a:sym typeface="Symbol" pitchFamily="-106" charset="2"/>
                </a:rPr>
                <a:t></a:t>
              </a:r>
              <a:r>
                <a:rPr lang="en-US" sz="2000" dirty="0">
                  <a:latin typeface="Times New Roman" pitchFamily="-106" charset="0"/>
                  <a:sym typeface="Symbol" pitchFamily="-106" charset="2"/>
                </a:rPr>
                <a:t>  </a:t>
              </a:r>
              <a:r>
                <a:rPr lang="en-US" sz="2000" dirty="0" err="1">
                  <a:latin typeface="Times New Roman" pitchFamily="-106" charset="0"/>
                  <a:sym typeface="Symbol" pitchFamily="-106" charset="2"/>
                </a:rPr>
                <a:t></a:t>
              </a:r>
              <a:r>
                <a:rPr lang="en-US" sz="2000" dirty="0">
                  <a:latin typeface="Times New Roman" pitchFamily="-106" charset="0"/>
                  <a:sym typeface="Symbol" pitchFamily="-106" charset="2"/>
                </a:rPr>
                <a:t> </a:t>
              </a:r>
              <a:r>
                <a:rPr lang="en-US" sz="2000" dirty="0" err="1">
                  <a:latin typeface="Times New Roman" pitchFamily="-106" charset="0"/>
                  <a:sym typeface="Symbol" pitchFamily="-106" charset="2"/>
                </a:rPr>
                <a:t></a:t>
              </a:r>
              <a:r>
                <a:rPr lang="en-US" sz="2000" dirty="0">
                  <a:latin typeface="Times New Roman" pitchFamily="-106" charset="0"/>
                  <a:sym typeface="Symbol" pitchFamily="-106" charset="2"/>
                </a:rPr>
                <a:t> -2.4</a:t>
              </a:r>
            </a:p>
          </p:txBody>
        </p:sp>
      </p:grpSp>
      <p:pic>
        <p:nvPicPr>
          <p:cNvPr id="27" name="Picture 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1981200"/>
            <a:ext cx="3678238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133600" y="6553200"/>
            <a:ext cx="5791200" cy="381000"/>
          </a:xfrm>
          <a:noFill/>
        </p:spPr>
        <p:txBody>
          <a:bodyPr/>
          <a:lstStyle/>
          <a:p>
            <a:pPr algn="ctr" defTabSz="762000"/>
            <a:fld id="{4222D4FB-E67C-434F-AB26-3D36A0A02F07}" type="slidenum">
              <a:rPr lang="en-US" sz="1400">
                <a:latin typeface="Comic Sans MS" charset="0"/>
              </a:rPr>
              <a:pPr algn="ctr" defTabSz="762000"/>
              <a:t>14</a:t>
            </a:fld>
            <a:endParaRPr lang="en-US" sz="1400">
              <a:latin typeface="Comic Sans MS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>
                <a:latin typeface="+mn-lt"/>
                <a:ea typeface="ＭＳ Ｐゴシック" pitchFamily="-106" charset="-128"/>
                <a:cs typeface="ＭＳ Ｐゴシック" pitchFamily="-106" charset="-128"/>
              </a:rPr>
              <a:t>First DAYS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838200"/>
            <a:ext cx="3370262" cy="5715000"/>
            <a:chOff x="48" y="528"/>
            <a:chExt cx="3024" cy="3600"/>
          </a:xfrm>
        </p:grpSpPr>
        <p:pic>
          <p:nvPicPr>
            <p:cNvPr id="15366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" y="528"/>
              <a:ext cx="2870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2592" y="528"/>
              <a:ext cx="480" cy="355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2" name="Rectangle 31"/>
          <p:cNvSpPr/>
          <p:nvPr/>
        </p:nvSpPr>
        <p:spPr bwMode="auto">
          <a:xfrm>
            <a:off x="2819400" y="762000"/>
            <a:ext cx="457200" cy="5257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06" charset="0"/>
            </a:endParaRPr>
          </a:p>
        </p:txBody>
      </p:sp>
      <p:grpSp>
        <p:nvGrpSpPr>
          <p:cNvPr id="3" name="Group 14"/>
          <p:cNvGrpSpPr/>
          <p:nvPr/>
        </p:nvGrpSpPr>
        <p:grpSpPr>
          <a:xfrm>
            <a:off x="2819400" y="1544359"/>
            <a:ext cx="3810000" cy="894041"/>
            <a:chOff x="2819400" y="1853624"/>
            <a:chExt cx="3810000" cy="894041"/>
          </a:xfrm>
        </p:grpSpPr>
        <p:cxnSp>
          <p:nvCxnSpPr>
            <p:cNvPr id="12" name="Straight Arrow Connector 11"/>
            <p:cNvCxnSpPr/>
            <p:nvPr/>
          </p:nvCxnSpPr>
          <p:spPr bwMode="auto">
            <a:xfrm rot="10800000">
              <a:off x="2819400" y="2590800"/>
              <a:ext cx="1524000" cy="1588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2819400" y="1853624"/>
              <a:ext cx="22098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rgbClr val="FF0000"/>
                  </a:solidFill>
                  <a:latin typeface="+mn-lt"/>
                </a:rPr>
                <a:t>10</a:t>
              </a:r>
              <a:r>
                <a:rPr lang="en-US" sz="3200" baseline="30000" dirty="0" smtClean="0">
                  <a:solidFill>
                    <a:srgbClr val="FF0000"/>
                  </a:solidFill>
                  <a:latin typeface="+mn-lt"/>
                </a:rPr>
                <a:t>28 </a:t>
              </a:r>
              <a:r>
                <a:rPr lang="en-US" sz="3200" dirty="0" smtClean="0">
                  <a:solidFill>
                    <a:srgbClr val="FF0000"/>
                  </a:solidFill>
                  <a:latin typeface="+mn-lt"/>
                </a:rPr>
                <a:t>Startup   </a:t>
              </a:r>
              <a:endParaRPr lang="en-US" sz="3200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19600" y="2286000"/>
              <a:ext cx="2209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1 event/</a:t>
              </a:r>
              <a:r>
                <a:rPr lang="en-US" sz="2400" dirty="0" err="1" smtClean="0">
                  <a:solidFill>
                    <a:srgbClr val="FF0000"/>
                  </a:solidFill>
                  <a:latin typeface="+mn-lt"/>
                </a:rPr>
                <a:t>s</a:t>
              </a:r>
              <a:endParaRPr lang="en-US" sz="2400" dirty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33" name="Rectangle 32"/>
          <p:cNvSpPr/>
          <p:nvPr/>
        </p:nvSpPr>
        <p:spPr bwMode="auto">
          <a:xfrm>
            <a:off x="1828800" y="762000"/>
            <a:ext cx="83820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Minimum Bias Events</a:t>
            </a:r>
            <a:endParaRPr lang="en-US" sz="36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52400" y="609600"/>
            <a:ext cx="8991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3399"/>
                </a:solidFill>
                <a:latin typeface="Times New Roman" pitchFamily="-106" charset="0"/>
              </a:rPr>
              <a:t>Most interactions</a:t>
            </a:r>
            <a:r>
              <a:rPr lang="en-US" sz="2400" dirty="0">
                <a:latin typeface="Times New Roman" pitchFamily="-106" charset="0"/>
              </a:rPr>
              <a:t> are due to collisions at </a:t>
            </a:r>
            <a:r>
              <a:rPr lang="en-US" sz="2400" u="sng" dirty="0">
                <a:solidFill>
                  <a:srgbClr val="FF3399"/>
                </a:solidFill>
                <a:latin typeface="Times New Roman" pitchFamily="-106" charset="0"/>
              </a:rPr>
              <a:t>large distance</a:t>
            </a:r>
            <a:r>
              <a:rPr lang="en-US" sz="2400" dirty="0">
                <a:latin typeface="Times New Roman" pitchFamily="-106" charset="0"/>
              </a:rPr>
              <a:t> between incoming protons where protons interact as “ a whole ” </a:t>
            </a:r>
            <a:r>
              <a:rPr lang="en-US" sz="2400" dirty="0" err="1">
                <a:latin typeface="Times New Roman" pitchFamily="-106" charset="0"/>
                <a:sym typeface="Symbol" pitchFamily="-106" charset="2"/>
              </a:rPr>
              <a:t></a:t>
            </a:r>
            <a:r>
              <a:rPr lang="en-US" sz="2400" dirty="0">
                <a:latin typeface="Times New Roman" pitchFamily="-106" charset="0"/>
                <a:sym typeface="Symbol" pitchFamily="-106" charset="2"/>
              </a:rPr>
              <a:t> </a:t>
            </a:r>
            <a:r>
              <a:rPr lang="en-US" sz="2400" u="sng" dirty="0">
                <a:solidFill>
                  <a:srgbClr val="FF3399"/>
                </a:solidFill>
                <a:latin typeface="Times New Roman" pitchFamily="-106" charset="0"/>
                <a:sym typeface="Symbol" pitchFamily="-106" charset="2"/>
              </a:rPr>
              <a:t>small momentum transfer</a:t>
            </a:r>
            <a:r>
              <a:rPr lang="en-US" sz="2400" dirty="0">
                <a:latin typeface="Times New Roman" pitchFamily="-106" charset="0"/>
                <a:sym typeface="Symbol" pitchFamily="-106" charset="2"/>
              </a:rPr>
              <a:t> (</a:t>
            </a:r>
            <a:r>
              <a:rPr lang="en-US" sz="2400" dirty="0" err="1">
                <a:latin typeface="Symbol" pitchFamily="-106" charset="2"/>
                <a:sym typeface="Symbol" pitchFamily="-106" charset="2"/>
              </a:rPr>
              <a:t>D</a:t>
            </a:r>
            <a:r>
              <a:rPr lang="en-US" sz="2400" dirty="0" err="1">
                <a:latin typeface="Times New Roman" pitchFamily="-106" charset="0"/>
                <a:sym typeface="Symbol" pitchFamily="-106" charset="2"/>
              </a:rPr>
              <a:t>p</a:t>
            </a:r>
            <a:r>
              <a:rPr lang="en-US" sz="2400" dirty="0">
                <a:latin typeface="Times New Roman" pitchFamily="-106" charset="0"/>
                <a:sym typeface="Symbol" pitchFamily="-106" charset="2"/>
              </a:rPr>
              <a:t> </a:t>
            </a:r>
            <a:r>
              <a:rPr lang="en-US" sz="2400" dirty="0" err="1">
                <a:latin typeface="Times New Roman" pitchFamily="-106" charset="0"/>
                <a:sym typeface="Symbol" pitchFamily="-106" charset="2"/>
              </a:rPr>
              <a:t></a:t>
            </a:r>
            <a:r>
              <a:rPr lang="en-US" sz="2400" dirty="0">
                <a:latin typeface="Times New Roman" pitchFamily="-106" charset="0"/>
                <a:sym typeface="Symbol" pitchFamily="-106" charset="2"/>
              </a:rPr>
              <a:t> </a:t>
            </a:r>
            <a:r>
              <a:rPr lang="en-US" sz="2400" dirty="0" err="1">
                <a:latin typeface="Times New Roman" pitchFamily="-106" charset="0"/>
                <a:sym typeface="MT Extra" pitchFamily="-106" charset="0"/>
              </a:rPr>
              <a:t></a:t>
            </a:r>
            <a:r>
              <a:rPr lang="en-US" sz="2400" dirty="0">
                <a:latin typeface="Times New Roman" pitchFamily="-106" charset="0"/>
                <a:sym typeface="Symbol" pitchFamily="-106" charset="2"/>
              </a:rPr>
              <a:t> /</a:t>
            </a:r>
            <a:r>
              <a:rPr lang="en-US" sz="2400" dirty="0" err="1">
                <a:latin typeface="Symbol" pitchFamily="-106" charset="2"/>
                <a:sym typeface="Symbol" pitchFamily="-106" charset="2"/>
              </a:rPr>
              <a:t>D</a:t>
            </a:r>
            <a:r>
              <a:rPr lang="en-US" sz="2400" dirty="0" err="1">
                <a:latin typeface="Times New Roman" pitchFamily="-106" charset="0"/>
                <a:sym typeface="Symbol" pitchFamily="-106" charset="2"/>
              </a:rPr>
              <a:t>x</a:t>
            </a:r>
            <a:r>
              <a:rPr lang="en-US" sz="2400" dirty="0">
                <a:latin typeface="Times New Roman" pitchFamily="-106" charset="0"/>
                <a:sym typeface="Symbol" pitchFamily="-106" charset="2"/>
              </a:rPr>
              <a:t> ) </a:t>
            </a:r>
            <a:r>
              <a:rPr lang="en-US" sz="2400" dirty="0" err="1">
                <a:latin typeface="Times New Roman" pitchFamily="-106" charset="0"/>
                <a:sym typeface="Symbol" pitchFamily="-106" charset="2"/>
              </a:rPr>
              <a:t></a:t>
            </a:r>
            <a:r>
              <a:rPr lang="en-US" sz="2400" dirty="0">
                <a:latin typeface="Times New Roman" pitchFamily="-106" charset="0"/>
                <a:sym typeface="Symbol" pitchFamily="-106" charset="2"/>
              </a:rPr>
              <a:t> particles in final state have </a:t>
            </a:r>
            <a:r>
              <a:rPr lang="en-US" sz="2400" dirty="0">
                <a:solidFill>
                  <a:srgbClr val="FF3399"/>
                </a:solidFill>
                <a:latin typeface="Times New Roman" pitchFamily="-106" charset="0"/>
                <a:sym typeface="Symbol" pitchFamily="-106" charset="2"/>
              </a:rPr>
              <a:t>large longitudinal momentum but small  transverse momentum</a:t>
            </a:r>
            <a:r>
              <a:rPr lang="en-US" sz="2400" dirty="0">
                <a:latin typeface="Times New Roman" pitchFamily="-106" charset="0"/>
                <a:sym typeface="Symbol" pitchFamily="-106" charset="2"/>
              </a:rPr>
              <a:t> (scattering at large angle is  small) </a:t>
            </a:r>
            <a:endParaRPr lang="en-US" sz="2800" dirty="0">
              <a:latin typeface="Times New Roman" pitchFamily="-106" charset="0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1676400" y="2819400"/>
            <a:ext cx="2362200" cy="701675"/>
            <a:chOff x="192" y="3216"/>
            <a:chExt cx="1488" cy="442"/>
          </a:xfrm>
        </p:grpSpPr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672" y="33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AutoShape 6"/>
            <p:cNvSpPr>
              <a:spLocks noChangeAspect="1" noChangeArrowheads="1"/>
            </p:cNvSpPr>
            <p:nvPr/>
          </p:nvSpPr>
          <p:spPr bwMode="auto">
            <a:xfrm>
              <a:off x="480" y="3216"/>
              <a:ext cx="202" cy="202"/>
            </a:xfrm>
            <a:prstGeom prst="flowChartConnector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192" y="331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 flipH="1">
              <a:off x="720" y="355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AutoShape 9"/>
            <p:cNvSpPr>
              <a:spLocks noChangeAspect="1" noChangeArrowheads="1"/>
            </p:cNvSpPr>
            <p:nvPr/>
          </p:nvSpPr>
          <p:spPr bwMode="auto">
            <a:xfrm>
              <a:off x="1200" y="3456"/>
              <a:ext cx="202" cy="202"/>
            </a:xfrm>
            <a:prstGeom prst="flowChartConnector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H="1">
              <a:off x="1392" y="355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4953000" y="2743200"/>
            <a:ext cx="2743200" cy="533400"/>
            <a:chOff x="2256" y="2585"/>
            <a:chExt cx="1728" cy="336"/>
          </a:xfrm>
        </p:grpSpPr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2256" y="2777"/>
              <a:ext cx="1728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AutoShape 13"/>
            <p:cNvSpPr>
              <a:spLocks noChangeAspect="1" noChangeArrowheads="1"/>
            </p:cNvSpPr>
            <p:nvPr/>
          </p:nvSpPr>
          <p:spPr bwMode="auto">
            <a:xfrm>
              <a:off x="3024" y="2758"/>
              <a:ext cx="29" cy="29"/>
            </a:xfrm>
            <a:prstGeom prst="flowChartConnector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V="1">
              <a:off x="3072" y="2681"/>
              <a:ext cx="91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3072" y="2777"/>
              <a:ext cx="91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3072" y="2633"/>
              <a:ext cx="48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 flipV="1">
              <a:off x="3024" y="2585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3024" y="2777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>
              <a:off x="2400" y="2633"/>
              <a:ext cx="67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 flipV="1">
              <a:off x="2400" y="2777"/>
              <a:ext cx="624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2400" y="2729"/>
              <a:ext cx="576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V="1">
              <a:off x="2400" y="2777"/>
              <a:ext cx="57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H="1" flipV="1">
              <a:off x="2928" y="2633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 flipV="1">
              <a:off x="3024" y="272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V="1">
              <a:off x="3120" y="2633"/>
              <a:ext cx="67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>
              <a:off x="3072" y="2777"/>
              <a:ext cx="67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>
              <a:off x="3168" y="2777"/>
              <a:ext cx="816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 flipH="1" flipV="1">
              <a:off x="2304" y="2681"/>
              <a:ext cx="72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auto">
            <a:xfrm flipH="1">
              <a:off x="2352" y="2777"/>
              <a:ext cx="67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>
              <a:off x="3024" y="2777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auto">
            <a:xfrm flipH="1">
              <a:off x="2928" y="2777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32"/>
            <p:cNvSpPr>
              <a:spLocks noChangeShapeType="1"/>
            </p:cNvSpPr>
            <p:nvPr/>
          </p:nvSpPr>
          <p:spPr bwMode="auto">
            <a:xfrm flipV="1">
              <a:off x="3024" y="2633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AutoShape 33"/>
            <p:cNvSpPr>
              <a:spLocks noChangeAspect="1" noChangeArrowheads="1"/>
            </p:cNvSpPr>
            <p:nvPr/>
          </p:nvSpPr>
          <p:spPr bwMode="auto">
            <a:xfrm>
              <a:off x="2988" y="2701"/>
              <a:ext cx="127" cy="127"/>
            </a:xfrm>
            <a:prstGeom prst="irregularSeal2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 Box 39"/>
          <p:cNvSpPr txBox="1">
            <a:spLocks noChangeArrowheads="1"/>
          </p:cNvSpPr>
          <p:nvPr/>
        </p:nvSpPr>
        <p:spPr bwMode="auto">
          <a:xfrm>
            <a:off x="5715000" y="2209800"/>
            <a:ext cx="2895600" cy="396875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Minimum bias events</a:t>
            </a: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886200"/>
            <a:ext cx="6121400" cy="2476500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6477000" y="3733800"/>
            <a:ext cx="1981200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50 mb</a:t>
            </a:r>
            <a:r>
              <a:rPr lang="en-US" sz="2000" baseline="30000" dirty="0" smtClean="0">
                <a:latin typeface="+mn-lt"/>
              </a:rPr>
              <a:t>-1 </a:t>
            </a:r>
            <a:endParaRPr lang="en-US" sz="2000" dirty="0" smtClean="0">
              <a:latin typeface="+mn-lt"/>
            </a:endParaRPr>
          </a:p>
          <a:p>
            <a:endParaRPr lang="en-US" sz="2000" baseline="30000" dirty="0" smtClean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few seconds of data taking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Hard scattering</a:t>
            </a:r>
            <a:endParaRPr lang="en-US" sz="36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990600"/>
            <a:ext cx="90566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Times New Roman" pitchFamily="-106" charset="0"/>
              </a:rPr>
              <a:t>Monochromatic proton beam can be seen as </a:t>
            </a:r>
            <a:r>
              <a:rPr lang="en-US" sz="2400">
                <a:solidFill>
                  <a:srgbClr val="FF9933"/>
                </a:solidFill>
                <a:latin typeface="Times New Roman" pitchFamily="-106" charset="0"/>
              </a:rPr>
              <a:t>beam of quarks and gluons</a:t>
            </a:r>
            <a:r>
              <a:rPr lang="en-US" sz="2400">
                <a:latin typeface="Times New Roman" pitchFamily="-106" charset="0"/>
              </a:rPr>
              <a:t> with a wide band  of energy.  </a:t>
            </a:r>
            <a:r>
              <a:rPr lang="en-US" sz="2400" dirty="0">
                <a:latin typeface="Times New Roman" pitchFamily="-106" charset="0"/>
              </a:rPr>
              <a:t>Occasionally </a:t>
            </a:r>
            <a:r>
              <a:rPr lang="en-US" sz="2400" dirty="0">
                <a:solidFill>
                  <a:srgbClr val="FF9933"/>
                </a:solidFill>
                <a:latin typeface="Times New Roman" pitchFamily="-106" charset="0"/>
              </a:rPr>
              <a:t>hard scattering (“ head on”)</a:t>
            </a:r>
          </a:p>
          <a:p>
            <a:r>
              <a:rPr lang="en-US" sz="2400" dirty="0">
                <a:solidFill>
                  <a:srgbClr val="FF9933"/>
                </a:solidFill>
                <a:latin typeface="Times New Roman" pitchFamily="-106" charset="0"/>
              </a:rPr>
              <a:t>between constituents of incoming protons occurs</a:t>
            </a:r>
            <a:r>
              <a:rPr lang="en-US" sz="2400" dirty="0">
                <a:latin typeface="Times New Roman" pitchFamily="-106" charset="0"/>
              </a:rPr>
              <a:t>. </a:t>
            </a: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533400" y="2209800"/>
            <a:ext cx="8305800" cy="3917950"/>
            <a:chOff x="480" y="192"/>
            <a:chExt cx="4752" cy="3524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816" y="192"/>
              <a:ext cx="3927" cy="923"/>
              <a:chOff x="57" y="1776"/>
              <a:chExt cx="3927" cy="923"/>
            </a:xfrm>
          </p:grpSpPr>
          <p:sp>
            <p:nvSpPr>
              <p:cNvPr id="14" name="Line 6"/>
              <p:cNvSpPr>
                <a:spLocks noChangeShapeType="1"/>
              </p:cNvSpPr>
              <p:nvPr/>
            </p:nvSpPr>
            <p:spPr bwMode="auto">
              <a:xfrm>
                <a:off x="57" y="2401"/>
                <a:ext cx="5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Line 7"/>
              <p:cNvSpPr>
                <a:spLocks noChangeShapeType="1"/>
              </p:cNvSpPr>
              <p:nvPr/>
            </p:nvSpPr>
            <p:spPr bwMode="auto">
              <a:xfrm>
                <a:off x="576" y="2400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AutoShape 8"/>
              <p:cNvSpPr>
                <a:spLocks noChangeAspect="1" noChangeArrowheads="1"/>
              </p:cNvSpPr>
              <p:nvPr/>
            </p:nvSpPr>
            <p:spPr bwMode="auto">
              <a:xfrm>
                <a:off x="720" y="2112"/>
                <a:ext cx="587" cy="587"/>
              </a:xfrm>
              <a:prstGeom prst="flowChartConnector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Line 9"/>
              <p:cNvSpPr>
                <a:spLocks noChangeShapeType="1"/>
              </p:cNvSpPr>
              <p:nvPr/>
            </p:nvSpPr>
            <p:spPr bwMode="auto">
              <a:xfrm>
                <a:off x="1296" y="2496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Line 10"/>
              <p:cNvSpPr>
                <a:spLocks noChangeShapeType="1"/>
              </p:cNvSpPr>
              <p:nvPr/>
            </p:nvSpPr>
            <p:spPr bwMode="auto">
              <a:xfrm>
                <a:off x="1296" y="2400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Line 11"/>
              <p:cNvSpPr>
                <a:spLocks noChangeShapeType="1"/>
              </p:cNvSpPr>
              <p:nvPr/>
            </p:nvSpPr>
            <p:spPr bwMode="auto">
              <a:xfrm>
                <a:off x="1284" y="2256"/>
                <a:ext cx="672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12"/>
              <p:cNvSpPr>
                <a:spLocks noChangeShapeType="1"/>
              </p:cNvSpPr>
              <p:nvPr/>
            </p:nvSpPr>
            <p:spPr bwMode="auto">
              <a:xfrm flipH="1">
                <a:off x="3552" y="2400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Line 13"/>
              <p:cNvSpPr>
                <a:spLocks noChangeShapeType="1"/>
              </p:cNvSpPr>
              <p:nvPr/>
            </p:nvSpPr>
            <p:spPr bwMode="auto">
              <a:xfrm flipH="1">
                <a:off x="3456" y="2400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AutoShape 14"/>
              <p:cNvSpPr>
                <a:spLocks noChangeAspect="1" noChangeArrowheads="1"/>
              </p:cNvSpPr>
              <p:nvPr/>
            </p:nvSpPr>
            <p:spPr bwMode="auto">
              <a:xfrm>
                <a:off x="2832" y="2112"/>
                <a:ext cx="587" cy="587"/>
              </a:xfrm>
              <a:prstGeom prst="flowChartConnector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Line 15"/>
              <p:cNvSpPr>
                <a:spLocks noChangeShapeType="1"/>
              </p:cNvSpPr>
              <p:nvPr/>
            </p:nvSpPr>
            <p:spPr bwMode="auto">
              <a:xfrm flipH="1">
                <a:off x="2592" y="2496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16"/>
              <p:cNvSpPr>
                <a:spLocks noChangeShapeType="1"/>
              </p:cNvSpPr>
              <p:nvPr/>
            </p:nvSpPr>
            <p:spPr bwMode="auto">
              <a:xfrm flipH="1">
                <a:off x="2112" y="2256"/>
                <a:ext cx="768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Line 17"/>
              <p:cNvSpPr>
                <a:spLocks noChangeShapeType="1"/>
              </p:cNvSpPr>
              <p:nvPr/>
            </p:nvSpPr>
            <p:spPr bwMode="auto">
              <a:xfrm flipH="1">
                <a:off x="2400" y="2400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AutoShape 18"/>
              <p:cNvSpPr>
                <a:spLocks noChangeAspect="1" noChangeArrowheads="1"/>
              </p:cNvSpPr>
              <p:nvPr/>
            </p:nvSpPr>
            <p:spPr bwMode="auto">
              <a:xfrm>
                <a:off x="1980" y="2228"/>
                <a:ext cx="58" cy="58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Line 19"/>
              <p:cNvSpPr>
                <a:spLocks noChangeShapeType="1"/>
              </p:cNvSpPr>
              <p:nvPr/>
            </p:nvSpPr>
            <p:spPr bwMode="auto">
              <a:xfrm flipV="1">
                <a:off x="2064" y="1776"/>
                <a:ext cx="432" cy="432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Line 20"/>
              <p:cNvSpPr>
                <a:spLocks noChangeShapeType="1"/>
              </p:cNvSpPr>
              <p:nvPr/>
            </p:nvSpPr>
            <p:spPr bwMode="auto">
              <a:xfrm flipH="1">
                <a:off x="1584" y="2304"/>
                <a:ext cx="384" cy="384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aphicFrame>
            <p:nvGraphicFramePr>
              <p:cNvPr id="29" name="Object 21"/>
              <p:cNvGraphicFramePr>
                <a:graphicFrameLocks noChangeAspect="1"/>
              </p:cNvGraphicFramePr>
              <p:nvPr/>
            </p:nvGraphicFramePr>
            <p:xfrm>
              <a:off x="1872" y="1968"/>
              <a:ext cx="259" cy="259"/>
            </p:xfrm>
            <a:graphic>
              <a:graphicData uri="http://schemas.openxmlformats.org/presentationml/2006/ole">
                <p:oleObj spid="_x0000_s37890" name="Equation" r:id="rId3" imgW="0" imgH="0" progId="Equation.3">
                  <p:embed/>
                </p:oleObj>
              </a:graphicData>
            </a:graphic>
          </p:graphicFrame>
          <p:sp>
            <p:nvSpPr>
              <p:cNvPr id="30" name="Text Box 22"/>
              <p:cNvSpPr txBox="1">
                <a:spLocks noChangeArrowheads="1"/>
              </p:cNvSpPr>
              <p:nvPr/>
            </p:nvSpPr>
            <p:spPr bwMode="auto">
              <a:xfrm>
                <a:off x="1344" y="2016"/>
                <a:ext cx="298" cy="3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Times New Roman" pitchFamily="-106" charset="0"/>
                  </a:rPr>
                  <a:t>x</a:t>
                </a:r>
                <a:r>
                  <a:rPr lang="en-US" baseline="-25000">
                    <a:solidFill>
                      <a:srgbClr val="FF0000"/>
                    </a:solidFill>
                    <a:latin typeface="Times New Roman" pitchFamily="-106" charset="0"/>
                  </a:rPr>
                  <a:t>1</a:t>
                </a:r>
                <a:r>
                  <a:rPr lang="en-US">
                    <a:solidFill>
                      <a:srgbClr val="FF0000"/>
                    </a:solidFill>
                    <a:latin typeface="Times New Roman" pitchFamily="-106" charset="0"/>
                  </a:rPr>
                  <a:t>p</a:t>
                </a:r>
                <a:endParaRPr lang="en-US" sz="2800">
                  <a:solidFill>
                    <a:srgbClr val="FF0000"/>
                  </a:solidFill>
                  <a:latin typeface="Times New Roman" pitchFamily="-106" charset="0"/>
                </a:endParaRPr>
              </a:p>
            </p:txBody>
          </p:sp>
          <p:sp>
            <p:nvSpPr>
              <p:cNvPr id="31" name="Rectangle 23"/>
              <p:cNvSpPr>
                <a:spLocks noChangeArrowheads="1"/>
              </p:cNvSpPr>
              <p:nvPr/>
            </p:nvSpPr>
            <p:spPr bwMode="auto">
              <a:xfrm>
                <a:off x="2448" y="2016"/>
                <a:ext cx="328" cy="3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Times New Roman" pitchFamily="-106" charset="0"/>
                  </a:rPr>
                  <a:t>x</a:t>
                </a:r>
                <a:r>
                  <a:rPr lang="en-US" baseline="-25000">
                    <a:solidFill>
                      <a:srgbClr val="FF0000"/>
                    </a:solidFill>
                    <a:latin typeface="Times New Roman" pitchFamily="-106" charset="0"/>
                  </a:rPr>
                  <a:t>2</a:t>
                </a:r>
                <a:r>
                  <a:rPr lang="en-US">
                    <a:solidFill>
                      <a:srgbClr val="FF0000"/>
                    </a:solidFill>
                    <a:latin typeface="Times New Roman" pitchFamily="-106" charset="0"/>
                  </a:rPr>
                  <a:t>p</a:t>
                </a:r>
                <a:endParaRPr lang="en-US">
                  <a:latin typeface="Times New Roman" pitchFamily="-106" charset="0"/>
                </a:endParaRPr>
              </a:p>
            </p:txBody>
          </p:sp>
        </p:grpSp>
        <p:pic>
          <p:nvPicPr>
            <p:cNvPr id="8" name="Picture 2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0" y="2256"/>
              <a:ext cx="4752" cy="1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 Box 25"/>
            <p:cNvSpPr txBox="1">
              <a:spLocks noChangeArrowheads="1"/>
            </p:cNvSpPr>
            <p:nvPr/>
          </p:nvSpPr>
          <p:spPr bwMode="auto">
            <a:xfrm>
              <a:off x="2016" y="1536"/>
              <a:ext cx="1536" cy="35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/>
                <a:t>Spectator partons</a:t>
              </a:r>
            </a:p>
          </p:txBody>
        </p:sp>
        <p:sp>
          <p:nvSpPr>
            <p:cNvPr id="10" name="Line 26"/>
            <p:cNvSpPr>
              <a:spLocks noChangeShapeType="1"/>
            </p:cNvSpPr>
            <p:nvPr/>
          </p:nvSpPr>
          <p:spPr bwMode="auto">
            <a:xfrm flipH="1" flipV="1">
              <a:off x="2208" y="1056"/>
              <a:ext cx="336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27"/>
            <p:cNvSpPr>
              <a:spLocks noChangeShapeType="1"/>
            </p:cNvSpPr>
            <p:nvPr/>
          </p:nvSpPr>
          <p:spPr bwMode="auto">
            <a:xfrm flipV="1">
              <a:off x="2736" y="1008"/>
              <a:ext cx="480" cy="5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28"/>
            <p:cNvSpPr>
              <a:spLocks noChangeShapeType="1"/>
            </p:cNvSpPr>
            <p:nvPr/>
          </p:nvSpPr>
          <p:spPr bwMode="auto">
            <a:xfrm flipH="1">
              <a:off x="1248" y="1824"/>
              <a:ext cx="1248" cy="10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29"/>
            <p:cNvSpPr>
              <a:spLocks noChangeShapeType="1"/>
            </p:cNvSpPr>
            <p:nvPr/>
          </p:nvSpPr>
          <p:spPr bwMode="auto">
            <a:xfrm>
              <a:off x="2736" y="1824"/>
              <a:ext cx="1584" cy="9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133600" y="6553200"/>
            <a:ext cx="5791200" cy="381000"/>
          </a:xfrm>
          <a:noFill/>
        </p:spPr>
        <p:txBody>
          <a:bodyPr/>
          <a:lstStyle/>
          <a:p>
            <a:pPr algn="ctr" defTabSz="762000"/>
            <a:fld id="{4222D4FB-E67C-434F-AB26-3D36A0A02F07}" type="slidenum">
              <a:rPr lang="en-US" sz="1400">
                <a:latin typeface="Comic Sans MS" charset="0"/>
              </a:rPr>
              <a:pPr algn="ctr" defTabSz="762000"/>
              <a:t>17</a:t>
            </a:fld>
            <a:endParaRPr lang="en-US" sz="1400">
              <a:latin typeface="Comic Sans MS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>
                <a:latin typeface="+mn-lt"/>
                <a:ea typeface="ＭＳ Ｐゴシック" pitchFamily="-106" charset="-128"/>
                <a:cs typeface="ＭＳ Ｐゴシック" pitchFamily="-106" charset="-128"/>
              </a:rPr>
              <a:t>First weeks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838200"/>
            <a:ext cx="3370262" cy="5715000"/>
            <a:chOff x="48" y="528"/>
            <a:chExt cx="3024" cy="3600"/>
          </a:xfrm>
        </p:grpSpPr>
        <p:pic>
          <p:nvPicPr>
            <p:cNvPr id="15366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" y="528"/>
              <a:ext cx="2870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2592" y="528"/>
              <a:ext cx="480" cy="355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2" name="Rectangle 31"/>
          <p:cNvSpPr/>
          <p:nvPr/>
        </p:nvSpPr>
        <p:spPr bwMode="auto">
          <a:xfrm>
            <a:off x="2819400" y="762000"/>
            <a:ext cx="457200" cy="5257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06" charset="0"/>
            </a:endParaRPr>
          </a:p>
        </p:txBody>
      </p:sp>
      <p:grpSp>
        <p:nvGrpSpPr>
          <p:cNvPr id="3" name="Group 14"/>
          <p:cNvGrpSpPr/>
          <p:nvPr/>
        </p:nvGrpSpPr>
        <p:grpSpPr>
          <a:xfrm>
            <a:off x="2819400" y="2438400"/>
            <a:ext cx="3810000" cy="894041"/>
            <a:chOff x="2819400" y="1853624"/>
            <a:chExt cx="3810000" cy="894041"/>
          </a:xfrm>
        </p:grpSpPr>
        <p:cxnSp>
          <p:nvCxnSpPr>
            <p:cNvPr id="12" name="Straight Arrow Connector 11"/>
            <p:cNvCxnSpPr/>
            <p:nvPr/>
          </p:nvCxnSpPr>
          <p:spPr bwMode="auto">
            <a:xfrm rot="10800000">
              <a:off x="2819400" y="2590800"/>
              <a:ext cx="1524000" cy="1588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2819400" y="1853624"/>
              <a:ext cx="22098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rgbClr val="FF0000"/>
                  </a:solidFill>
                  <a:latin typeface="+mn-lt"/>
                </a:rPr>
                <a:t>10</a:t>
              </a:r>
              <a:r>
                <a:rPr lang="en-US" sz="3200" baseline="30000" dirty="0" smtClean="0">
                  <a:solidFill>
                    <a:srgbClr val="FF0000"/>
                  </a:solidFill>
                  <a:latin typeface="+mn-lt"/>
                </a:rPr>
                <a:t>31 </a:t>
              </a:r>
              <a:r>
                <a:rPr lang="en-US" sz="3200" dirty="0" smtClean="0">
                  <a:solidFill>
                    <a:srgbClr val="FF0000"/>
                  </a:solidFill>
                  <a:latin typeface="+mn-lt"/>
                </a:rPr>
                <a:t>Startup   </a:t>
              </a:r>
              <a:endParaRPr lang="en-US" sz="3200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19600" y="2286000"/>
              <a:ext cx="2209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1 event/</a:t>
              </a:r>
              <a:r>
                <a:rPr lang="en-US" sz="2400" dirty="0" err="1" smtClean="0">
                  <a:solidFill>
                    <a:srgbClr val="FF0000"/>
                  </a:solidFill>
                  <a:latin typeface="+mn-lt"/>
                </a:rPr>
                <a:t>s</a:t>
              </a:r>
              <a:endParaRPr lang="en-US" sz="2400" dirty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33" name="Rectangle 32"/>
          <p:cNvSpPr/>
          <p:nvPr/>
        </p:nvSpPr>
        <p:spPr bwMode="auto">
          <a:xfrm>
            <a:off x="1828800" y="762000"/>
            <a:ext cx="83820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z="3600" dirty="0" smtClean="0">
                <a:latin typeface="+mn-lt"/>
              </a:rPr>
              <a:t>JET Production</a:t>
            </a:r>
            <a:endParaRPr lang="en-US" sz="3600" dirty="0">
              <a:latin typeface="+mn-lt"/>
            </a:endParaRP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4400"/>
            <a:ext cx="7766050" cy="515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810000" y="2971800"/>
            <a:ext cx="5029200" cy="1981200"/>
            <a:chOff x="2448" y="2160"/>
            <a:chExt cx="3168" cy="1248"/>
          </a:xfrm>
        </p:grpSpPr>
        <p:sp>
          <p:nvSpPr>
            <p:cNvPr id="544774" name="Text Box 6"/>
            <p:cNvSpPr txBox="1">
              <a:spLocks noChangeArrowheads="1"/>
            </p:cNvSpPr>
            <p:nvPr/>
          </p:nvSpPr>
          <p:spPr bwMode="auto">
            <a:xfrm>
              <a:off x="2928" y="2160"/>
              <a:ext cx="2688" cy="442"/>
            </a:xfrm>
            <a:prstGeom prst="rect">
              <a:avLst/>
            </a:prstGeom>
            <a:solidFill>
              <a:srgbClr val="FFFF00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  <a:defRPr/>
              </a:pPr>
              <a:r>
                <a:rPr lang="en-US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At LHC the rate of di-jet mass above 500 GeV is 1 Hz for L = 10</a:t>
              </a:r>
              <a:r>
                <a:rPr lang="en-US" b="1" baseline="3000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31</a:t>
              </a:r>
            </a:p>
          </p:txBody>
        </p:sp>
        <p:sp>
          <p:nvSpPr>
            <p:cNvPr id="544775" name="Line 7"/>
            <p:cNvSpPr>
              <a:spLocks noChangeShapeType="1"/>
            </p:cNvSpPr>
            <p:nvPr/>
          </p:nvSpPr>
          <p:spPr bwMode="auto">
            <a:xfrm flipH="1">
              <a:off x="2448" y="2544"/>
              <a:ext cx="528" cy="86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04800" y="5943600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parton+parton</a:t>
            </a:r>
            <a:r>
              <a:rPr lang="en-US" sz="2000" dirty="0" smtClean="0"/>
              <a:t> </a:t>
            </a:r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parton+parton</a:t>
            </a:r>
            <a:endParaRPr lang="en-US" sz="2000" dirty="0" smtClean="0">
              <a:sym typeface="Wingdings"/>
            </a:endParaRPr>
          </a:p>
          <a:p>
            <a:r>
              <a:rPr lang="en-US" sz="2000" dirty="0" err="1" smtClean="0">
                <a:sym typeface="Wingdings"/>
              </a:rPr>
              <a:t>parton</a:t>
            </a:r>
            <a:r>
              <a:rPr lang="en-US" sz="2000" dirty="0" smtClean="0">
                <a:sym typeface="Wingdings"/>
              </a:rPr>
              <a:t> can be gluon, quark, anti-quark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and Z production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 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143000"/>
            <a:ext cx="4775200" cy="3340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4724400"/>
            <a:ext cx="807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U-quark +anti-</a:t>
            </a:r>
            <a:r>
              <a:rPr lang="en-US" sz="2400" dirty="0" err="1" smtClean="0">
                <a:latin typeface="+mn-lt"/>
              </a:rPr>
              <a:t>d</a:t>
            </a:r>
            <a:r>
              <a:rPr lang="en-US" sz="2400" dirty="0" smtClean="0">
                <a:latin typeface="+mn-lt"/>
              </a:rPr>
              <a:t> quark -</a:t>
            </a:r>
            <a:r>
              <a:rPr lang="en-US" sz="2400" dirty="0" err="1" smtClean="0">
                <a:latin typeface="+mn-lt"/>
                <a:sym typeface="Wingdings"/>
              </a:rPr>
              <a:t></a:t>
            </a:r>
            <a:r>
              <a:rPr lang="en-US" sz="2400" dirty="0" smtClean="0">
                <a:latin typeface="+mn-lt"/>
                <a:sym typeface="Wingdings"/>
              </a:rPr>
              <a:t> W </a:t>
            </a:r>
            <a:r>
              <a:rPr lang="en-US" sz="2400" dirty="0" err="1" smtClean="0">
                <a:latin typeface="+mn-lt"/>
                <a:sym typeface="Wingdings"/>
              </a:rPr>
              <a:t></a:t>
            </a:r>
            <a:r>
              <a:rPr lang="en-US" sz="2400" dirty="0" smtClean="0">
                <a:latin typeface="+mn-lt"/>
                <a:sym typeface="Wingdings"/>
              </a:rPr>
              <a:t> </a:t>
            </a:r>
            <a:r>
              <a:rPr lang="en-US" sz="2400" dirty="0" err="1" smtClean="0">
                <a:latin typeface="+mn-lt"/>
                <a:sym typeface="Wingdings"/>
              </a:rPr>
              <a:t>e</a:t>
            </a:r>
            <a:r>
              <a:rPr lang="en-US" sz="2400" dirty="0" smtClean="0">
                <a:latin typeface="+mn-lt"/>
                <a:sym typeface="Wingdings"/>
              </a:rPr>
              <a:t> </a:t>
            </a:r>
            <a:r>
              <a:rPr lang="en-US" sz="2400" dirty="0" err="1" smtClean="0">
                <a:latin typeface="+mn-lt"/>
                <a:ea typeface="Lucida Grande"/>
                <a:cs typeface="Lucida Grande"/>
                <a:sym typeface="Wingdings"/>
              </a:rPr>
              <a:t>ν</a:t>
            </a:r>
            <a:endParaRPr lang="en-US" sz="24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67200" y="5638800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few weeks at 10</a:t>
            </a:r>
            <a:r>
              <a:rPr lang="en-US" sz="2400" baseline="30000" dirty="0" smtClean="0">
                <a:latin typeface="+mn-lt"/>
              </a:rPr>
              <a:t>32</a:t>
            </a:r>
            <a:r>
              <a:rPr lang="en-US" sz="2400" dirty="0" smtClean="0">
                <a:latin typeface="+mn-lt"/>
              </a:rPr>
              <a:t>  cm</a:t>
            </a:r>
            <a:r>
              <a:rPr lang="en-US" sz="2400" baseline="30000" dirty="0" smtClean="0">
                <a:latin typeface="+mn-lt"/>
              </a:rPr>
              <a:t>-2</a:t>
            </a:r>
            <a:r>
              <a:rPr lang="en-US" sz="2400" dirty="0" smtClean="0">
                <a:latin typeface="+mn-lt"/>
              </a:rPr>
              <a:t> sec</a:t>
            </a:r>
            <a:r>
              <a:rPr lang="en-US" sz="2400" baseline="30000" dirty="0" smtClean="0">
                <a:latin typeface="+mn-lt"/>
              </a:rPr>
              <a:t>-1</a:t>
            </a:r>
            <a:endParaRPr lang="en-US" sz="2400" baseline="30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05800" y="6553200"/>
            <a:ext cx="838200" cy="304800"/>
          </a:xfrm>
          <a:noFill/>
        </p:spPr>
        <p:txBody>
          <a:bodyPr/>
          <a:lstStyle/>
          <a:p>
            <a:pPr defTabSz="762000"/>
            <a:fld id="{3B70CAA1-22DE-174C-A5F7-BEF06BDF4EC0}" type="slidenum">
              <a:rPr lang="en-US"/>
              <a:pPr defTabSz="762000"/>
              <a:t>2</a:t>
            </a:fld>
            <a:endParaRPr lang="en-US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>
                <a:latin typeface="+mn-lt"/>
              </a:rPr>
              <a:t>Collider Luminosity</a:t>
            </a:r>
            <a:endParaRPr lang="en-US" sz="4000" dirty="0" smtClean="0">
              <a:latin typeface="+mn-lt"/>
            </a:endParaRPr>
          </a:p>
        </p:txBody>
      </p:sp>
      <p:sp>
        <p:nvSpPr>
          <p:cNvPr id="44036" name="Rectangle 8"/>
          <p:cNvSpPr>
            <a:spLocks noChangeArrowheads="1"/>
          </p:cNvSpPr>
          <p:nvPr/>
        </p:nvSpPr>
        <p:spPr bwMode="auto">
          <a:xfrm>
            <a:off x="0" y="914400"/>
            <a:ext cx="914400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+mn-lt"/>
              </a:rPr>
              <a:t>The event rate </a:t>
            </a:r>
            <a:r>
              <a:rPr lang="en-US" sz="2400" i="1" dirty="0" smtClean="0">
                <a:latin typeface="+mn-lt"/>
              </a:rPr>
              <a:t>R</a:t>
            </a:r>
            <a:r>
              <a:rPr lang="en-US" sz="2400" dirty="0" smtClean="0">
                <a:latin typeface="+mn-lt"/>
              </a:rPr>
              <a:t> that we measure</a:t>
            </a:r>
            <a:r>
              <a:rPr lang="en-US" sz="2400" i="1" dirty="0" smtClean="0">
                <a:latin typeface="+mn-lt"/>
              </a:rPr>
              <a:t> </a:t>
            </a:r>
            <a:r>
              <a:rPr lang="en-US" sz="2400" dirty="0">
                <a:latin typeface="+mn-lt"/>
              </a:rPr>
              <a:t>in a collider is proportional to the interaction cross section </a:t>
            </a:r>
            <a:r>
              <a:rPr lang="en-US" sz="2400" i="1" dirty="0" err="1">
                <a:latin typeface="+mn-lt"/>
              </a:rPr>
              <a:t>σ</a:t>
            </a:r>
            <a:r>
              <a:rPr lang="en-US" sz="2400" baseline="-25000" dirty="0" err="1">
                <a:latin typeface="+mn-lt"/>
              </a:rPr>
              <a:t>int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and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the </a:t>
            </a:r>
            <a:r>
              <a:rPr lang="en-US" sz="2400" dirty="0">
                <a:latin typeface="+mn-lt"/>
              </a:rPr>
              <a:t>factor of proportionality is called the </a:t>
            </a:r>
            <a:r>
              <a:rPr lang="en-US" sz="2400" i="1" dirty="0">
                <a:latin typeface="+mn-lt"/>
              </a:rPr>
              <a:t>luminosity</a:t>
            </a:r>
            <a:endParaRPr lang="en-US" sz="2400" dirty="0">
              <a:latin typeface="+mn-lt"/>
            </a:endParaRPr>
          </a:p>
        </p:txBody>
      </p:sp>
      <p:pic>
        <p:nvPicPr>
          <p:cNvPr id="4403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767254"/>
            <a:ext cx="2743200" cy="975946"/>
          </a:xfrm>
          <a:prstGeom prst="rect">
            <a:avLst/>
          </a:prstGeom>
          <a:solidFill>
            <a:srgbClr val="89FBC7"/>
          </a:solidFill>
          <a:ln w="9525">
            <a:noFill/>
            <a:miter lim="800000"/>
            <a:headEnd/>
            <a:tailEnd/>
          </a:ln>
        </p:spPr>
      </p:pic>
      <p:sp>
        <p:nvSpPr>
          <p:cNvPr id="44038" name="Rectangle 11"/>
          <p:cNvSpPr>
            <a:spLocks noChangeArrowheads="1"/>
          </p:cNvSpPr>
          <p:nvPr/>
        </p:nvSpPr>
        <p:spPr bwMode="auto">
          <a:xfrm>
            <a:off x="32028" y="2667000"/>
            <a:ext cx="91119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+mn-lt"/>
              </a:rPr>
              <a:t>If two bunches containing </a:t>
            </a:r>
            <a:r>
              <a:rPr lang="en-US" sz="2400" i="1" dirty="0">
                <a:latin typeface="+mn-lt"/>
              </a:rPr>
              <a:t>n</a:t>
            </a:r>
            <a:r>
              <a:rPr lang="en-US" sz="2400" baseline="-25000" dirty="0">
                <a:latin typeface="+mn-lt"/>
              </a:rPr>
              <a:t>1</a:t>
            </a:r>
            <a:r>
              <a:rPr lang="en-US" sz="2400" dirty="0">
                <a:latin typeface="+mn-lt"/>
              </a:rPr>
              <a:t> and </a:t>
            </a:r>
            <a:r>
              <a:rPr lang="en-US" sz="2400" i="1" dirty="0">
                <a:latin typeface="+mn-lt"/>
              </a:rPr>
              <a:t>n</a:t>
            </a:r>
            <a:r>
              <a:rPr lang="en-US" sz="2400" baseline="-25000" dirty="0">
                <a:latin typeface="+mn-lt"/>
              </a:rPr>
              <a:t>2</a:t>
            </a:r>
            <a:r>
              <a:rPr lang="en-US" sz="2400" dirty="0">
                <a:latin typeface="+mn-lt"/>
              </a:rPr>
              <a:t> particles collide with frequency </a:t>
            </a:r>
            <a:r>
              <a:rPr lang="en-US" sz="2400" i="1" dirty="0" err="1">
                <a:latin typeface="+mn-lt"/>
              </a:rPr>
              <a:t>f</a:t>
            </a:r>
            <a:r>
              <a:rPr lang="en-US" sz="2400" dirty="0">
                <a:latin typeface="+mn-lt"/>
              </a:rPr>
              <a:t>, </a:t>
            </a:r>
          </a:p>
          <a:p>
            <a:r>
              <a:rPr lang="en-US" sz="2400" dirty="0">
                <a:latin typeface="+mn-lt"/>
              </a:rPr>
              <a:t>the luminosity is</a:t>
            </a:r>
          </a:p>
        </p:txBody>
      </p:sp>
      <p:pic>
        <p:nvPicPr>
          <p:cNvPr id="44039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3276600"/>
            <a:ext cx="3211513" cy="1161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4618037"/>
            <a:ext cx="6705600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6248400"/>
            <a:ext cx="20574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14600" y="6248400"/>
            <a:ext cx="54959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/>
          <p:cNvGrpSpPr/>
          <p:nvPr/>
        </p:nvGrpSpPr>
        <p:grpSpPr>
          <a:xfrm>
            <a:off x="0" y="2438400"/>
            <a:ext cx="9677400" cy="1985665"/>
            <a:chOff x="0" y="2438400"/>
            <a:chExt cx="9677400" cy="1985665"/>
          </a:xfrm>
        </p:grpSpPr>
        <p:cxnSp>
          <p:nvCxnSpPr>
            <p:cNvPr id="12" name="Straight Arrow Connector 11"/>
            <p:cNvCxnSpPr/>
            <p:nvPr/>
          </p:nvCxnSpPr>
          <p:spPr bwMode="auto">
            <a:xfrm rot="10800000">
              <a:off x="5257800" y="2438400"/>
              <a:ext cx="2590800" cy="13716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7162800" y="3733800"/>
              <a:ext cx="2514600" cy="461665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PHYSICS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V="1">
              <a:off x="1447800" y="2438400"/>
              <a:ext cx="2895600" cy="16764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0" y="3962400"/>
              <a:ext cx="1828800" cy="461665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COLLIDER</a:t>
              </a:r>
              <a:endParaRPr lang="en-US" sz="2400" dirty="0">
                <a:solidFill>
                  <a:srgbClr val="00009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Can we do physics since the beginning ?</a:t>
            </a:r>
            <a:endParaRPr lang="en-US" sz="36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2668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+mn-lt"/>
              </a:rPr>
              <a:t>first ….we must </a:t>
            </a:r>
          </a:p>
          <a:p>
            <a:pPr algn="ctr"/>
            <a:r>
              <a:rPr lang="en-US" sz="4400" dirty="0" smtClean="0">
                <a:latin typeface="+mn-lt"/>
              </a:rPr>
              <a:t>understand the detector</a:t>
            </a:r>
            <a:endParaRPr lang="en-US" sz="44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1200" y="1219200"/>
            <a:ext cx="5029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not likely !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762000">
              <a:defRPr/>
            </a:pPr>
            <a:endParaRPr lang="en-US" b="1" dirty="0" smtClean="0"/>
          </a:p>
          <a:p>
            <a:pPr defTabSz="762000">
              <a:defRPr/>
            </a:pPr>
            <a:endParaRPr lang="en-US" dirty="0">
              <a:solidFill>
                <a:srgbClr val="E5F75F"/>
              </a:solidFill>
              <a:effectLst/>
            </a:endParaRPr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762000">
              <a:defRPr/>
            </a:pPr>
            <a:endParaRPr lang="en-US" sz="1400" dirty="0">
              <a:solidFill>
                <a:schemeClr val="tx1"/>
              </a:solidFill>
              <a:effectLst/>
            </a:endParaRPr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6858000" cy="692150"/>
          </a:xfrm>
        </p:spPr>
        <p:txBody>
          <a:bodyPr/>
          <a:lstStyle/>
          <a:p>
            <a:r>
              <a:rPr lang="en-US" dirty="0">
                <a:latin typeface="+mn-lt"/>
              </a:rPr>
              <a:t>“Pre-Collision Physics Structures”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625850" y="1795463"/>
            <a:ext cx="5518150" cy="2047875"/>
            <a:chOff x="2284" y="835"/>
            <a:chExt cx="3476" cy="1290"/>
          </a:xfrm>
        </p:grpSpPr>
        <p:pic>
          <p:nvPicPr>
            <p:cNvPr id="35853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64" y="835"/>
              <a:ext cx="2796" cy="1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284" y="1349"/>
              <a:ext cx="677" cy="231"/>
              <a:chOff x="3004" y="1117"/>
              <a:chExt cx="677" cy="231"/>
            </a:xfrm>
          </p:grpSpPr>
          <p:sp>
            <p:nvSpPr>
              <p:cNvPr id="518150" name="Line 6"/>
              <p:cNvSpPr>
                <a:spLocks noChangeShapeType="1"/>
              </p:cNvSpPr>
              <p:nvPr/>
            </p:nvSpPr>
            <p:spPr bwMode="auto">
              <a:xfrm>
                <a:off x="3449" y="1247"/>
                <a:ext cx="232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8151" name="Text Box 7"/>
              <p:cNvSpPr txBox="1">
                <a:spLocks noChangeArrowheads="1"/>
              </p:cNvSpPr>
              <p:nvPr/>
            </p:nvSpPr>
            <p:spPr bwMode="auto">
              <a:xfrm>
                <a:off x="3004" y="1117"/>
                <a:ext cx="468" cy="231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800" b="1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 New Roman" charset="0"/>
                  </a:rPr>
                  <a:t>Beam</a:t>
                </a:r>
                <a:endParaRPr lang="en-US" sz="3200" b="1" u="sng">
                  <a:solidFill>
                    <a:schemeClr val="accent2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2880" y="1056"/>
              <a:ext cx="2808" cy="840"/>
              <a:chOff x="2856" y="984"/>
              <a:chExt cx="2808" cy="840"/>
            </a:xfrm>
          </p:grpSpPr>
          <p:sp>
            <p:nvSpPr>
              <p:cNvPr id="518153" name="Freeform 9"/>
              <p:cNvSpPr>
                <a:spLocks/>
              </p:cNvSpPr>
              <p:nvPr/>
            </p:nvSpPr>
            <p:spPr bwMode="auto">
              <a:xfrm>
                <a:off x="2856" y="1277"/>
                <a:ext cx="2808" cy="67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664" y="11"/>
                  </a:cxn>
                  <a:cxn ang="0">
                    <a:pos x="2808" y="67"/>
                  </a:cxn>
                </a:cxnLst>
                <a:rect l="0" t="0" r="r" b="b"/>
                <a:pathLst>
                  <a:path w="2808" h="67">
                    <a:moveTo>
                      <a:pt x="0" y="3"/>
                    </a:moveTo>
                    <a:cubicBezTo>
                      <a:pt x="598" y="1"/>
                      <a:pt x="1196" y="0"/>
                      <a:pt x="1664" y="11"/>
                    </a:cubicBezTo>
                    <a:cubicBezTo>
                      <a:pt x="2132" y="22"/>
                      <a:pt x="2470" y="44"/>
                      <a:pt x="2808" y="67"/>
                    </a:cubicBezTo>
                  </a:path>
                </a:pathLst>
              </a:custGeom>
              <a:noFill/>
              <a:ln w="19050" cap="flat" cmpd="sng">
                <a:solidFill>
                  <a:srgbClr val="008000"/>
                </a:solidFill>
                <a:prstDash val="solid"/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8154" name="Freeform 10"/>
              <p:cNvSpPr>
                <a:spLocks/>
              </p:cNvSpPr>
              <p:nvPr/>
            </p:nvSpPr>
            <p:spPr bwMode="auto">
              <a:xfrm>
                <a:off x="2936" y="1096"/>
                <a:ext cx="2648" cy="576"/>
              </a:xfrm>
              <a:custGeom>
                <a:avLst/>
                <a:gdLst/>
                <a:ahLst/>
                <a:cxnLst>
                  <a:cxn ang="0">
                    <a:pos x="0" y="528"/>
                  </a:cxn>
                  <a:cxn ang="0">
                    <a:pos x="1168" y="488"/>
                  </a:cxn>
                  <a:cxn ang="0">
                    <a:pos x="2648" y="0"/>
                  </a:cxn>
                </a:cxnLst>
                <a:rect l="0" t="0" r="r" b="b"/>
                <a:pathLst>
                  <a:path w="2648" h="576">
                    <a:moveTo>
                      <a:pt x="0" y="528"/>
                    </a:moveTo>
                    <a:cubicBezTo>
                      <a:pt x="363" y="552"/>
                      <a:pt x="727" y="576"/>
                      <a:pt x="1168" y="488"/>
                    </a:cubicBezTo>
                    <a:cubicBezTo>
                      <a:pt x="1609" y="400"/>
                      <a:pt x="2128" y="200"/>
                      <a:pt x="2648" y="0"/>
                    </a:cubicBezTo>
                  </a:path>
                </a:pathLst>
              </a:custGeom>
              <a:noFill/>
              <a:ln w="19050" cap="flat" cmpd="sng">
                <a:solidFill>
                  <a:srgbClr val="008000"/>
                </a:solidFill>
                <a:prstDash val="solid"/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8155" name="Freeform 11"/>
              <p:cNvSpPr>
                <a:spLocks/>
              </p:cNvSpPr>
              <p:nvPr/>
            </p:nvSpPr>
            <p:spPr bwMode="auto">
              <a:xfrm>
                <a:off x="2888" y="984"/>
                <a:ext cx="2600" cy="1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2600" y="0"/>
                  </a:cxn>
                </a:cxnLst>
                <a:rect l="0" t="0" r="r" b="b"/>
                <a:pathLst>
                  <a:path w="2600" h="16">
                    <a:moveTo>
                      <a:pt x="0" y="16"/>
                    </a:moveTo>
                    <a:cubicBezTo>
                      <a:pt x="0" y="16"/>
                      <a:pt x="1300" y="8"/>
                      <a:pt x="2600" y="0"/>
                    </a:cubicBezTo>
                  </a:path>
                </a:pathLst>
              </a:custGeom>
              <a:noFill/>
              <a:ln w="19050" cap="flat" cmpd="sng">
                <a:solidFill>
                  <a:srgbClr val="008000"/>
                </a:solidFill>
                <a:prstDash val="solid"/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8156" name="Freeform 12"/>
              <p:cNvSpPr>
                <a:spLocks/>
              </p:cNvSpPr>
              <p:nvPr/>
            </p:nvSpPr>
            <p:spPr bwMode="auto">
              <a:xfrm>
                <a:off x="2968" y="1771"/>
                <a:ext cx="2648" cy="53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1984" y="5"/>
                  </a:cxn>
                  <a:cxn ang="0">
                    <a:pos x="2648" y="21"/>
                  </a:cxn>
                </a:cxnLst>
                <a:rect l="0" t="0" r="r" b="b"/>
                <a:pathLst>
                  <a:path w="2648" h="53">
                    <a:moveTo>
                      <a:pt x="0" y="53"/>
                    </a:moveTo>
                    <a:cubicBezTo>
                      <a:pt x="771" y="31"/>
                      <a:pt x="1543" y="10"/>
                      <a:pt x="1984" y="5"/>
                    </a:cubicBezTo>
                    <a:cubicBezTo>
                      <a:pt x="2425" y="0"/>
                      <a:pt x="2536" y="10"/>
                      <a:pt x="2648" y="21"/>
                    </a:cubicBezTo>
                  </a:path>
                </a:pathLst>
              </a:custGeom>
              <a:noFill/>
              <a:ln w="19050" cap="flat" cmpd="sng">
                <a:solidFill>
                  <a:srgbClr val="008000"/>
                </a:solidFill>
                <a:prstDash val="solid"/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5575300" y="1651000"/>
            <a:ext cx="2476500" cy="2616200"/>
            <a:chOff x="3656" y="704"/>
            <a:chExt cx="1560" cy="1648"/>
          </a:xfrm>
        </p:grpSpPr>
        <p:sp>
          <p:nvSpPr>
            <p:cNvPr id="518158" name="Freeform 14"/>
            <p:cNvSpPr>
              <a:spLocks/>
            </p:cNvSpPr>
            <p:nvPr/>
          </p:nvSpPr>
          <p:spPr bwMode="auto">
            <a:xfrm>
              <a:off x="4468" y="704"/>
              <a:ext cx="85" cy="1648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76" y="352"/>
                </a:cxn>
                <a:cxn ang="0">
                  <a:pos x="4" y="1112"/>
                </a:cxn>
                <a:cxn ang="0">
                  <a:pos x="52" y="1648"/>
                </a:cxn>
              </a:cxnLst>
              <a:rect l="0" t="0" r="r" b="b"/>
              <a:pathLst>
                <a:path w="85" h="1648">
                  <a:moveTo>
                    <a:pt x="60" y="0"/>
                  </a:moveTo>
                  <a:cubicBezTo>
                    <a:pt x="72" y="83"/>
                    <a:pt x="85" y="167"/>
                    <a:pt x="76" y="352"/>
                  </a:cubicBezTo>
                  <a:cubicBezTo>
                    <a:pt x="67" y="537"/>
                    <a:pt x="8" y="896"/>
                    <a:pt x="4" y="1112"/>
                  </a:cubicBezTo>
                  <a:cubicBezTo>
                    <a:pt x="0" y="1328"/>
                    <a:pt x="26" y="1488"/>
                    <a:pt x="52" y="1648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8159" name="Freeform 15"/>
            <p:cNvSpPr>
              <a:spLocks/>
            </p:cNvSpPr>
            <p:nvPr/>
          </p:nvSpPr>
          <p:spPr bwMode="auto">
            <a:xfrm>
              <a:off x="4120" y="744"/>
              <a:ext cx="1088" cy="1528"/>
            </a:xfrm>
            <a:custGeom>
              <a:avLst/>
              <a:gdLst/>
              <a:ahLst/>
              <a:cxnLst>
                <a:cxn ang="0">
                  <a:pos x="1088" y="0"/>
                </a:cxn>
                <a:cxn ang="0">
                  <a:pos x="536" y="680"/>
                </a:cxn>
                <a:cxn ang="0">
                  <a:pos x="0" y="1528"/>
                </a:cxn>
              </a:cxnLst>
              <a:rect l="0" t="0" r="r" b="b"/>
              <a:pathLst>
                <a:path w="1088" h="1528">
                  <a:moveTo>
                    <a:pt x="1088" y="0"/>
                  </a:moveTo>
                  <a:cubicBezTo>
                    <a:pt x="902" y="212"/>
                    <a:pt x="717" y="425"/>
                    <a:pt x="536" y="680"/>
                  </a:cubicBezTo>
                  <a:cubicBezTo>
                    <a:pt x="355" y="935"/>
                    <a:pt x="177" y="1231"/>
                    <a:pt x="0" y="1528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8160" name="Freeform 16"/>
            <p:cNvSpPr>
              <a:spLocks/>
            </p:cNvSpPr>
            <p:nvPr/>
          </p:nvSpPr>
          <p:spPr bwMode="auto">
            <a:xfrm>
              <a:off x="4960" y="712"/>
              <a:ext cx="256" cy="16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2" y="816"/>
                </a:cxn>
                <a:cxn ang="0">
                  <a:pos x="256" y="1624"/>
                </a:cxn>
              </a:cxnLst>
              <a:rect l="0" t="0" r="r" b="b"/>
              <a:pathLst>
                <a:path w="256" h="1624">
                  <a:moveTo>
                    <a:pt x="0" y="0"/>
                  </a:moveTo>
                  <a:cubicBezTo>
                    <a:pt x="54" y="272"/>
                    <a:pt x="109" y="545"/>
                    <a:pt x="152" y="816"/>
                  </a:cubicBezTo>
                  <a:cubicBezTo>
                    <a:pt x="195" y="1087"/>
                    <a:pt x="225" y="1355"/>
                    <a:pt x="256" y="1624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8161" name="Freeform 17"/>
            <p:cNvSpPr>
              <a:spLocks/>
            </p:cNvSpPr>
            <p:nvPr/>
          </p:nvSpPr>
          <p:spPr bwMode="auto">
            <a:xfrm>
              <a:off x="3656" y="704"/>
              <a:ext cx="344" cy="1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44" y="1600"/>
                </a:cxn>
              </a:cxnLst>
              <a:rect l="0" t="0" r="r" b="b"/>
              <a:pathLst>
                <a:path w="344" h="1600">
                  <a:moveTo>
                    <a:pt x="0" y="0"/>
                  </a:moveTo>
                  <a:cubicBezTo>
                    <a:pt x="0" y="0"/>
                    <a:pt x="172" y="800"/>
                    <a:pt x="344" y="1600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8162" name="Text Box 18"/>
          <p:cNvSpPr txBox="1">
            <a:spLocks noChangeArrowheads="1"/>
          </p:cNvSpPr>
          <p:nvPr/>
        </p:nvSpPr>
        <p:spPr bwMode="auto">
          <a:xfrm>
            <a:off x="428625" y="3946525"/>
            <a:ext cx="4932363" cy="16160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en-US" sz="2000" b="1" i="1" u="sng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Beam Halo </a:t>
            </a:r>
            <a:r>
              <a:rPr lang="en-US" sz="2000" b="1" i="1" u="sng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Muons</a:t>
            </a:r>
          </a:p>
          <a:p>
            <a:pPr algn="l">
              <a:defRPr/>
            </a:pPr>
            <a:r>
              <a:rPr lang="en-US" sz="2000" dirty="0">
                <a:solidFill>
                  <a:srgbClr val="008000"/>
                </a:solidFill>
                <a:effectLst/>
                <a:latin typeface="Times New Roman" charset="0"/>
              </a:rPr>
              <a:t>Machine induced secondary particles that cross the detector almost horizontally </a:t>
            </a:r>
          </a:p>
          <a:p>
            <a:pPr algn="l">
              <a:defRPr/>
            </a:pPr>
            <a:r>
              <a:rPr lang="en-US" sz="2000" dirty="0" err="1">
                <a:solidFill>
                  <a:schemeClr val="tx2"/>
                </a:solidFill>
                <a:effectLst/>
                <a:latin typeface="Times New Roman" charset="0"/>
                <a:sym typeface="Symbol" charset="2"/>
              </a:rPr>
              <a:t>particular</a:t>
            </a:r>
            <a:r>
              <a:rPr lang="en-US" sz="2000" dirty="0">
                <a:solidFill>
                  <a:schemeClr val="tx2"/>
                </a:solidFill>
                <a:effectLst/>
                <a:latin typeface="Times New Roman" charset="0"/>
                <a:sym typeface="Symbol" charset="2"/>
              </a:rPr>
              <a:t> useful for</a:t>
            </a:r>
            <a:r>
              <a:rPr lang="en-US" sz="2000" dirty="0">
                <a:solidFill>
                  <a:schemeClr val="tx2"/>
                </a:solidFill>
                <a:effectLst/>
                <a:latin typeface="Times New Roman" charset="0"/>
              </a:rPr>
              <a:t> </a:t>
            </a:r>
          </a:p>
          <a:p>
            <a:pPr algn="l">
              <a:defRPr/>
            </a:pPr>
            <a:r>
              <a:rPr lang="en-US" sz="2000" dirty="0">
                <a:solidFill>
                  <a:schemeClr val="tx2"/>
                </a:solidFill>
                <a:effectLst/>
                <a:latin typeface="Times New Roman" charset="0"/>
              </a:rPr>
              <a:t>    alignment and calibration - </a:t>
            </a:r>
            <a:r>
              <a:rPr lang="en-US" sz="2000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endcap</a:t>
            </a:r>
            <a:r>
              <a:rPr lang="en-US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 region.  </a:t>
            </a:r>
            <a:endParaRPr lang="en-US" sz="2000" i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</a:endParaRPr>
          </a:p>
        </p:txBody>
      </p:sp>
      <p:sp>
        <p:nvSpPr>
          <p:cNvPr id="518163" name="Text Box 19"/>
          <p:cNvSpPr txBox="1">
            <a:spLocks noChangeArrowheads="1"/>
          </p:cNvSpPr>
          <p:nvPr/>
        </p:nvSpPr>
        <p:spPr bwMode="auto">
          <a:xfrm>
            <a:off x="441325" y="1160463"/>
            <a:ext cx="3795713" cy="16160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defRPr/>
            </a:pPr>
            <a:r>
              <a:rPr lang="en-US" sz="2000" b="1" i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Cosmic Muons</a:t>
            </a:r>
          </a:p>
          <a:p>
            <a:pPr algn="l">
              <a:defRPr/>
            </a:pPr>
            <a:r>
              <a:rPr lang="en-US" sz="2000" dirty="0">
                <a:solidFill>
                  <a:schemeClr val="accent2"/>
                </a:solidFill>
                <a:effectLst/>
                <a:latin typeface="Times New Roman" charset="0"/>
              </a:rPr>
              <a:t>High energetic muons that traverse </a:t>
            </a:r>
          </a:p>
          <a:p>
            <a:pPr algn="l">
              <a:defRPr/>
            </a:pPr>
            <a:r>
              <a:rPr lang="en-US" sz="2000" dirty="0">
                <a:solidFill>
                  <a:schemeClr val="accent2"/>
                </a:solidFill>
                <a:effectLst/>
                <a:latin typeface="Times New Roman" charset="0"/>
              </a:rPr>
              <a:t>the detector vertically</a:t>
            </a:r>
          </a:p>
          <a:p>
            <a:pPr algn="l">
              <a:defRPr/>
            </a:pPr>
            <a:r>
              <a:rPr lang="en-US" sz="2000" dirty="0" err="1">
                <a:solidFill>
                  <a:schemeClr val="tx2"/>
                </a:solidFill>
                <a:effectLst/>
                <a:latin typeface="Times New Roman" charset="0"/>
                <a:sym typeface="Symbol" charset="2"/>
              </a:rPr>
              <a:t></a:t>
            </a:r>
            <a:r>
              <a:rPr lang="en-US" sz="2000" dirty="0" err="1">
                <a:solidFill>
                  <a:schemeClr val="tx2"/>
                </a:solidFill>
                <a:effectLst/>
                <a:latin typeface="Times New Roman" charset="0"/>
              </a:rPr>
              <a:t>particular</a:t>
            </a:r>
            <a:r>
              <a:rPr lang="en-US" sz="2000" dirty="0">
                <a:solidFill>
                  <a:schemeClr val="tx2"/>
                </a:solidFill>
                <a:effectLst/>
                <a:latin typeface="Times New Roman" charset="0"/>
              </a:rPr>
              <a:t> useful for alignment </a:t>
            </a:r>
          </a:p>
          <a:p>
            <a:pPr algn="l">
              <a:defRPr/>
            </a:pPr>
            <a:r>
              <a:rPr lang="en-US" sz="2000" dirty="0">
                <a:solidFill>
                  <a:schemeClr val="tx2"/>
                </a:solidFill>
                <a:effectLst/>
                <a:latin typeface="Times New Roman" charset="0"/>
              </a:rPr>
              <a:t>    and calibration - </a:t>
            </a:r>
            <a:r>
              <a:rPr lang="en-US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barrel region.</a:t>
            </a:r>
            <a:r>
              <a:rPr lang="en-US" sz="2000" dirty="0">
                <a:solidFill>
                  <a:schemeClr val="tx2"/>
                </a:solidFill>
                <a:effectLst/>
                <a:latin typeface="Times New Roman" charset="0"/>
              </a:rPr>
              <a:t>  </a:t>
            </a:r>
            <a:endParaRPr lang="en-US" sz="2000" dirty="0">
              <a:solidFill>
                <a:schemeClr val="accent2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ransition advTm="33936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762000">
              <a:defRPr/>
            </a:pPr>
            <a:endParaRPr lang="en-US" b="1" dirty="0" smtClean="0"/>
          </a:p>
          <a:p>
            <a:pPr defTabSz="762000">
              <a:defRPr/>
            </a:pPr>
            <a:endParaRPr lang="en-US" dirty="0">
              <a:solidFill>
                <a:srgbClr val="E5F75F"/>
              </a:solidFill>
              <a:effectLst/>
            </a:endParaRPr>
          </a:p>
        </p:txBody>
      </p:sp>
      <p:sp>
        <p:nvSpPr>
          <p:cNvPr id="4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762000">
              <a:defRPr/>
            </a:pPr>
            <a:endParaRPr lang="en-US" sz="1400" dirty="0">
              <a:solidFill>
                <a:schemeClr val="tx1"/>
              </a:solidFill>
              <a:effectLst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819900" y="1066800"/>
            <a:ext cx="2349500" cy="3222625"/>
            <a:chOff x="4296" y="672"/>
            <a:chExt cx="1480" cy="2030"/>
          </a:xfrm>
        </p:grpSpPr>
        <p:pic>
          <p:nvPicPr>
            <p:cNvPr id="41006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96" y="672"/>
              <a:ext cx="1480" cy="203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</p:pic>
        <p:sp>
          <p:nvSpPr>
            <p:cNvPr id="41007" name="Text Box 4"/>
            <p:cNvSpPr txBox="1">
              <a:spLocks noChangeArrowheads="1"/>
            </p:cNvSpPr>
            <p:nvPr/>
          </p:nvSpPr>
          <p:spPr bwMode="auto">
            <a:xfrm>
              <a:off x="4528" y="1211"/>
              <a:ext cx="338" cy="25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tx2"/>
                  </a:solidFill>
                  <a:effectLst/>
                  <a:latin typeface="Times New Roman" charset="0"/>
                </a:rPr>
                <a:t>IP5</a:t>
              </a:r>
            </a:p>
          </p:txBody>
        </p:sp>
      </p:grpSp>
      <p:sp>
        <p:nvSpPr>
          <p:cNvPr id="409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 Cosmic Muons</a:t>
            </a:r>
          </a:p>
        </p:txBody>
      </p:sp>
      <p:pic>
        <p:nvPicPr>
          <p:cNvPr id="40968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100" y="2260600"/>
            <a:ext cx="226695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3276600" y="1143000"/>
            <a:ext cx="2325687" cy="83099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effectLst/>
                <a:latin typeface="Times New Roman" charset="0"/>
              </a:rPr>
              <a:t>Substantial Rates</a:t>
            </a:r>
            <a:endParaRPr lang="en-US" sz="2400" dirty="0">
              <a:solidFill>
                <a:schemeClr val="tx2"/>
              </a:solidFill>
              <a:effectLst/>
              <a:latin typeface="Times New Roman" charset="0"/>
            </a:endParaRPr>
          </a:p>
          <a:p>
            <a:r>
              <a:rPr lang="en-US" sz="2400" dirty="0">
                <a:solidFill>
                  <a:schemeClr val="tx2"/>
                </a:solidFill>
                <a:effectLst/>
                <a:latin typeface="Times New Roman" charset="0"/>
              </a:rPr>
              <a:t> for E</a:t>
            </a:r>
            <a:r>
              <a:rPr lang="en-US" sz="2400" baseline="-25000" dirty="0">
                <a:solidFill>
                  <a:schemeClr val="tx2"/>
                </a:solidFill>
                <a:effectLst/>
                <a:latin typeface="Times New Roman" charset="0"/>
                <a:sym typeface="Symbol" charset="2"/>
              </a:rPr>
              <a:t></a:t>
            </a:r>
            <a:r>
              <a:rPr lang="en-US" sz="2400" dirty="0">
                <a:solidFill>
                  <a:schemeClr val="tx2"/>
                </a:solidFill>
                <a:effectLst/>
                <a:latin typeface="Times New Roman" charset="0"/>
                <a:sym typeface="Symbol" charset="2"/>
              </a:rPr>
              <a:t>&gt;10 </a:t>
            </a:r>
            <a:r>
              <a:rPr lang="en-US" sz="2400" dirty="0" err="1">
                <a:solidFill>
                  <a:schemeClr val="tx2"/>
                </a:solidFill>
                <a:effectLst/>
                <a:latin typeface="Times New Roman" charset="0"/>
                <a:sym typeface="Symbol" charset="2"/>
              </a:rPr>
              <a:t>GeV</a:t>
            </a:r>
            <a:endParaRPr lang="en-US" sz="2400" dirty="0">
              <a:solidFill>
                <a:schemeClr val="tx2"/>
              </a:solidFill>
              <a:effectLst/>
              <a:latin typeface="Times New Roman" charset="0"/>
            </a:endParaRPr>
          </a:p>
        </p:txBody>
      </p:sp>
      <p:graphicFrame>
        <p:nvGraphicFramePr>
          <p:cNvPr id="523274" name="Group 10"/>
          <p:cNvGraphicFramePr>
            <a:graphicFrameLocks noGrp="1"/>
          </p:cNvGraphicFramePr>
          <p:nvPr/>
        </p:nvGraphicFramePr>
        <p:xfrm>
          <a:off x="3124200" y="2438400"/>
          <a:ext cx="3048000" cy="228600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HIT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charset="2"/>
                        </a:rPr>
                        <a:t>1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Rate[Hz]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</a:rPr>
                        <a:t>CMS tot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~1800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</a:rPr>
                        <a:t>Muon only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</a:rPr>
                        <a:t>~1800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</a:rPr>
                        <a:t>calorimeter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</a:rPr>
                        <a:t>~  700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</a:rPr>
                        <a:t>tracker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</a:rPr>
                        <a:t>~    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6832600" y="3124200"/>
            <a:ext cx="2203450" cy="3263900"/>
            <a:chOff x="4304" y="1968"/>
            <a:chExt cx="1388" cy="2056"/>
          </a:xfrm>
        </p:grpSpPr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4304" y="1968"/>
              <a:ext cx="1388" cy="2056"/>
              <a:chOff x="4304" y="1968"/>
              <a:chExt cx="1388" cy="2056"/>
            </a:xfrm>
          </p:grpSpPr>
          <p:pic>
            <p:nvPicPr>
              <p:cNvPr id="41001" name="Picture 3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304" y="2672"/>
                <a:ext cx="1388" cy="135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</p:pic>
          <p:sp>
            <p:nvSpPr>
              <p:cNvPr id="523297" name="Line 33"/>
              <p:cNvSpPr>
                <a:spLocks noChangeShapeType="1"/>
              </p:cNvSpPr>
              <p:nvPr/>
            </p:nvSpPr>
            <p:spPr bwMode="auto">
              <a:xfrm flipH="1">
                <a:off x="4516" y="2512"/>
                <a:ext cx="312" cy="24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23298" name="Line 34"/>
              <p:cNvSpPr>
                <a:spLocks noChangeShapeType="1"/>
              </p:cNvSpPr>
              <p:nvPr/>
            </p:nvSpPr>
            <p:spPr bwMode="auto">
              <a:xfrm>
                <a:off x="5252" y="2512"/>
                <a:ext cx="336" cy="24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23299" name="Line 35"/>
              <p:cNvSpPr>
                <a:spLocks noChangeShapeType="1"/>
              </p:cNvSpPr>
              <p:nvPr/>
            </p:nvSpPr>
            <p:spPr bwMode="auto">
              <a:xfrm flipV="1">
                <a:off x="4828" y="1968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23300" name="Line 36"/>
              <p:cNvSpPr>
                <a:spLocks noChangeShapeType="1"/>
              </p:cNvSpPr>
              <p:nvPr/>
            </p:nvSpPr>
            <p:spPr bwMode="auto">
              <a:xfrm flipV="1">
                <a:off x="5244" y="1984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41000" name="Text Box 37"/>
            <p:cNvSpPr txBox="1">
              <a:spLocks noChangeArrowheads="1"/>
            </p:cNvSpPr>
            <p:nvPr/>
          </p:nvSpPr>
          <p:spPr bwMode="auto">
            <a:xfrm rot="-2483923">
              <a:off x="4395" y="3000"/>
              <a:ext cx="1060" cy="28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chemeClr val="accent2"/>
                  </a:solidFill>
                  <a:effectLst/>
                  <a:latin typeface="Times New Roman" charset="0"/>
                </a:rPr>
                <a:t>Asymmetric distribution</a:t>
              </a:r>
            </a:p>
            <a:p>
              <a:r>
                <a:rPr lang="en-US" sz="1200">
                  <a:solidFill>
                    <a:schemeClr val="accent2"/>
                  </a:solidFill>
                  <a:effectLst/>
                  <a:latin typeface="Times New Roman" charset="0"/>
                </a:rPr>
                <a:t>due to access shaft</a:t>
              </a:r>
            </a:p>
          </p:txBody>
        </p:sp>
      </p:grpSp>
      <p:sp>
        <p:nvSpPr>
          <p:cNvPr id="40991" name="Text Box 38"/>
          <p:cNvSpPr txBox="1">
            <a:spLocks noChangeArrowheads="1"/>
          </p:cNvSpPr>
          <p:nvPr/>
        </p:nvSpPr>
        <p:spPr bwMode="auto">
          <a:xfrm>
            <a:off x="1" y="4800600"/>
            <a:ext cx="6934200" cy="132343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dirty="0">
                <a:solidFill>
                  <a:schemeClr val="accent2"/>
                </a:solidFill>
                <a:effectLst/>
                <a:latin typeface="Times New Roman" charset="0"/>
              </a:rPr>
              <a:t>Cosmic Muons:</a:t>
            </a:r>
          </a:p>
          <a:p>
            <a:pPr algn="l"/>
            <a:r>
              <a:rPr lang="en-US" sz="2000" dirty="0">
                <a:solidFill>
                  <a:schemeClr val="accent2"/>
                </a:solidFill>
                <a:effectLst/>
                <a:latin typeface="Times New Roman" charset="0"/>
              </a:rPr>
              <a:t>Special Topology (traverse whole detector) makes them very </a:t>
            </a:r>
            <a:r>
              <a:rPr lang="en-US" sz="2000" dirty="0" smtClean="0">
                <a:solidFill>
                  <a:schemeClr val="accent2"/>
                </a:solidFill>
                <a:effectLst/>
                <a:latin typeface="Times New Roman" charset="0"/>
              </a:rPr>
              <a:t>attractive for </a:t>
            </a:r>
            <a:r>
              <a:rPr lang="en-US" sz="2000" dirty="0">
                <a:solidFill>
                  <a:schemeClr val="accent2"/>
                </a:solidFill>
                <a:effectLst/>
                <a:latin typeface="Times New Roman" charset="0"/>
              </a:rPr>
              <a:t>various commissioning activities (e.g. alignment, operational</a:t>
            </a:r>
            <a:r>
              <a:rPr lang="en-US" sz="2000" dirty="0" smtClean="0">
                <a:solidFill>
                  <a:schemeClr val="accent2"/>
                </a:solidFill>
                <a:effectLst/>
                <a:latin typeface="Times New Roman" charset="0"/>
              </a:rPr>
              <a:t>  experience </a:t>
            </a:r>
            <a:r>
              <a:rPr lang="en-US" sz="2000" dirty="0">
                <a:solidFill>
                  <a:schemeClr val="accent2"/>
                </a:solidFill>
                <a:effectLst/>
                <a:latin typeface="Times New Roman" charset="0"/>
              </a:rPr>
              <a:t>with high energetic muons, etc … </a:t>
            </a:r>
          </a:p>
        </p:txBody>
      </p: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304800" y="838200"/>
            <a:ext cx="1774825" cy="1046163"/>
            <a:chOff x="2084" y="1032"/>
            <a:chExt cx="1118" cy="659"/>
          </a:xfrm>
        </p:grpSpPr>
        <p:pic>
          <p:nvPicPr>
            <p:cNvPr id="40993" name="Picture 4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84" y="1115"/>
              <a:ext cx="1118" cy="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up 41"/>
            <p:cNvGrpSpPr>
              <a:grpSpLocks/>
            </p:cNvGrpSpPr>
            <p:nvPr/>
          </p:nvGrpSpPr>
          <p:grpSpPr bwMode="auto">
            <a:xfrm>
              <a:off x="2304" y="1032"/>
              <a:ext cx="624" cy="659"/>
              <a:chOff x="3656" y="704"/>
              <a:chExt cx="1560" cy="1648"/>
            </a:xfrm>
          </p:grpSpPr>
          <p:sp>
            <p:nvSpPr>
              <p:cNvPr id="523306" name="Freeform 42"/>
              <p:cNvSpPr>
                <a:spLocks/>
              </p:cNvSpPr>
              <p:nvPr/>
            </p:nvSpPr>
            <p:spPr bwMode="auto">
              <a:xfrm>
                <a:off x="4469" y="704"/>
                <a:ext cx="85" cy="1648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76" y="352"/>
                  </a:cxn>
                  <a:cxn ang="0">
                    <a:pos x="4" y="1112"/>
                  </a:cxn>
                  <a:cxn ang="0">
                    <a:pos x="52" y="1648"/>
                  </a:cxn>
                </a:cxnLst>
                <a:rect l="0" t="0" r="r" b="b"/>
                <a:pathLst>
                  <a:path w="85" h="1648">
                    <a:moveTo>
                      <a:pt x="60" y="0"/>
                    </a:moveTo>
                    <a:cubicBezTo>
                      <a:pt x="72" y="83"/>
                      <a:pt x="85" y="167"/>
                      <a:pt x="76" y="352"/>
                    </a:cubicBezTo>
                    <a:cubicBezTo>
                      <a:pt x="67" y="537"/>
                      <a:pt x="8" y="896"/>
                      <a:pt x="4" y="1112"/>
                    </a:cubicBezTo>
                    <a:cubicBezTo>
                      <a:pt x="0" y="1328"/>
                      <a:pt x="26" y="1488"/>
                      <a:pt x="52" y="1648"/>
                    </a:cubicBezTo>
                  </a:path>
                </a:pathLst>
              </a:custGeom>
              <a:noFill/>
              <a:ln w="19050" cap="flat" cmpd="sng">
                <a:solidFill>
                  <a:srgbClr val="0000FF"/>
                </a:solidFill>
                <a:prstDash val="solid"/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23307" name="Freeform 43"/>
              <p:cNvSpPr>
                <a:spLocks/>
              </p:cNvSpPr>
              <p:nvPr/>
            </p:nvSpPr>
            <p:spPr bwMode="auto">
              <a:xfrm>
                <a:off x="4121" y="744"/>
                <a:ext cx="1088" cy="1528"/>
              </a:xfrm>
              <a:custGeom>
                <a:avLst/>
                <a:gdLst/>
                <a:ahLst/>
                <a:cxnLst>
                  <a:cxn ang="0">
                    <a:pos x="1088" y="0"/>
                  </a:cxn>
                  <a:cxn ang="0">
                    <a:pos x="536" y="680"/>
                  </a:cxn>
                  <a:cxn ang="0">
                    <a:pos x="0" y="1528"/>
                  </a:cxn>
                </a:cxnLst>
                <a:rect l="0" t="0" r="r" b="b"/>
                <a:pathLst>
                  <a:path w="1088" h="1528">
                    <a:moveTo>
                      <a:pt x="1088" y="0"/>
                    </a:moveTo>
                    <a:cubicBezTo>
                      <a:pt x="902" y="212"/>
                      <a:pt x="717" y="425"/>
                      <a:pt x="536" y="680"/>
                    </a:cubicBezTo>
                    <a:cubicBezTo>
                      <a:pt x="355" y="935"/>
                      <a:pt x="177" y="1231"/>
                      <a:pt x="0" y="1528"/>
                    </a:cubicBezTo>
                  </a:path>
                </a:pathLst>
              </a:custGeom>
              <a:noFill/>
              <a:ln w="19050" cap="flat" cmpd="sng">
                <a:solidFill>
                  <a:srgbClr val="0000FF"/>
                </a:solidFill>
                <a:prstDash val="solid"/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23308" name="Freeform 44"/>
              <p:cNvSpPr>
                <a:spLocks/>
              </p:cNvSpPr>
              <p:nvPr/>
            </p:nvSpPr>
            <p:spPr bwMode="auto">
              <a:xfrm>
                <a:off x="4961" y="712"/>
                <a:ext cx="255" cy="1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2" y="816"/>
                  </a:cxn>
                  <a:cxn ang="0">
                    <a:pos x="256" y="1624"/>
                  </a:cxn>
                </a:cxnLst>
                <a:rect l="0" t="0" r="r" b="b"/>
                <a:pathLst>
                  <a:path w="256" h="1624">
                    <a:moveTo>
                      <a:pt x="0" y="0"/>
                    </a:moveTo>
                    <a:cubicBezTo>
                      <a:pt x="54" y="272"/>
                      <a:pt x="109" y="545"/>
                      <a:pt x="152" y="816"/>
                    </a:cubicBezTo>
                    <a:cubicBezTo>
                      <a:pt x="195" y="1087"/>
                      <a:pt x="225" y="1355"/>
                      <a:pt x="256" y="1624"/>
                    </a:cubicBezTo>
                  </a:path>
                </a:pathLst>
              </a:custGeom>
              <a:noFill/>
              <a:ln w="19050" cap="flat" cmpd="sng">
                <a:solidFill>
                  <a:srgbClr val="0000FF"/>
                </a:solidFill>
                <a:prstDash val="solid"/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23309" name="Freeform 45"/>
              <p:cNvSpPr>
                <a:spLocks/>
              </p:cNvSpPr>
              <p:nvPr/>
            </p:nvSpPr>
            <p:spPr bwMode="auto">
              <a:xfrm>
                <a:off x="3656" y="704"/>
                <a:ext cx="345" cy="16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44" y="1600"/>
                  </a:cxn>
                </a:cxnLst>
                <a:rect l="0" t="0" r="r" b="b"/>
                <a:pathLst>
                  <a:path w="344" h="1600">
                    <a:moveTo>
                      <a:pt x="0" y="0"/>
                    </a:moveTo>
                    <a:cubicBezTo>
                      <a:pt x="0" y="0"/>
                      <a:pt x="172" y="800"/>
                      <a:pt x="344" y="1600"/>
                    </a:cubicBezTo>
                  </a:path>
                </a:pathLst>
              </a:custGeom>
              <a:noFill/>
              <a:ln w="19050" cap="flat" cmpd="sng">
                <a:solidFill>
                  <a:srgbClr val="0000FF"/>
                </a:solidFill>
                <a:prstDash val="solid"/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</p:grpSp>
      </p:grpSp>
    </p:spTree>
  </p:cSld>
  <p:clrMapOvr>
    <a:masterClrMapping/>
  </p:clrMapOvr>
  <p:transition advTm="3288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762000">
              <a:defRPr/>
            </a:pPr>
            <a:endParaRPr lang="en-US" b="1" dirty="0" smtClean="0"/>
          </a:p>
          <a:p>
            <a:pPr defTabSz="762000">
              <a:defRPr/>
            </a:pPr>
            <a:endParaRPr lang="en-US" dirty="0">
              <a:solidFill>
                <a:srgbClr val="E5F75F"/>
              </a:solidFill>
              <a:effectLst/>
            </a:endParaRPr>
          </a:p>
        </p:txBody>
      </p:sp>
      <p:sp>
        <p:nvSpPr>
          <p:cNvPr id="5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762000">
              <a:defRPr/>
            </a:pPr>
            <a:endParaRPr lang="en-US" sz="1400" dirty="0">
              <a:solidFill>
                <a:schemeClr val="tx1"/>
              </a:solidFill>
              <a:effectLst/>
            </a:endParaRPr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Beam Halo Muons</a:t>
            </a:r>
          </a:p>
        </p:txBody>
      </p:sp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0" y="685800"/>
            <a:ext cx="8328422" cy="10156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Symbol" charset="2"/>
              <a:buChar char="Þ"/>
            </a:pPr>
            <a:r>
              <a:rPr lang="en-US" sz="2000" b="1" dirty="0">
                <a:solidFill>
                  <a:schemeClr val="accent2"/>
                </a:solidFill>
                <a:effectLst/>
                <a:latin typeface="Times New Roman" charset="0"/>
              </a:rPr>
              <a:t>Beam halo muons are machine induced secondary particles</a:t>
            </a:r>
          </a:p>
          <a:p>
            <a:pPr>
              <a:buFont typeface="Symbol" charset="2"/>
              <a:buNone/>
            </a:pPr>
            <a:r>
              <a:rPr lang="en-US" sz="2000" b="1" dirty="0">
                <a:solidFill>
                  <a:schemeClr val="accent2"/>
                </a:solidFill>
                <a:effectLst/>
                <a:latin typeface="Times New Roman" charset="0"/>
              </a:rPr>
              <a:t> and cross the detector almost horizontally. Thus leaving essentially </a:t>
            </a:r>
            <a:r>
              <a:rPr lang="en-US" sz="2000" b="1" dirty="0" smtClean="0">
                <a:solidFill>
                  <a:schemeClr val="accent2"/>
                </a:solidFill>
                <a:effectLst/>
                <a:latin typeface="Times New Roman" charset="0"/>
              </a:rPr>
              <a:t>signals</a:t>
            </a:r>
          </a:p>
          <a:p>
            <a:pPr>
              <a:buFont typeface="Symbol" charset="2"/>
              <a:buNone/>
            </a:pPr>
            <a:r>
              <a:rPr lang="en-US" sz="2000" b="1" dirty="0" smtClean="0">
                <a:solidFill>
                  <a:schemeClr val="accent2"/>
                </a:solidFill>
                <a:effectLst/>
                <a:latin typeface="Times New Roman" charset="0"/>
              </a:rPr>
              <a:t> </a:t>
            </a:r>
            <a:r>
              <a:rPr lang="en-US" sz="2000" b="1" dirty="0">
                <a:solidFill>
                  <a:schemeClr val="accent2"/>
                </a:solidFill>
                <a:effectLst/>
                <a:latin typeface="Times New Roman" charset="0"/>
              </a:rPr>
              <a:t>in the </a:t>
            </a:r>
            <a:r>
              <a:rPr lang="en-US" sz="2000" b="1" dirty="0" err="1">
                <a:solidFill>
                  <a:schemeClr val="accent2"/>
                </a:solidFill>
                <a:effectLst/>
                <a:latin typeface="Times New Roman" charset="0"/>
              </a:rPr>
              <a:t>endcaps</a:t>
            </a:r>
            <a:r>
              <a:rPr lang="en-US" sz="1600" b="1" dirty="0">
                <a:solidFill>
                  <a:schemeClr val="accent2"/>
                </a:solidFill>
                <a:effectLst/>
                <a:latin typeface="Times New Roman" charset="0"/>
              </a:rPr>
              <a:t>.</a:t>
            </a:r>
            <a:r>
              <a:rPr lang="en-US" sz="1800" dirty="0">
                <a:solidFill>
                  <a:schemeClr val="accent2"/>
                </a:solidFill>
                <a:effectLst/>
                <a:latin typeface="Times New Roman" charset="0"/>
              </a:rPr>
              <a:t> 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204913" y="1666875"/>
            <a:ext cx="2986087" cy="2986088"/>
            <a:chOff x="268288" y="1666875"/>
            <a:chExt cx="2986087" cy="2986088"/>
          </a:xfrm>
        </p:grpSpPr>
        <p:pic>
          <p:nvPicPr>
            <p:cNvPr id="43014" name="Picture 4" descr="E-muons"/>
            <p:cNvPicPr>
              <a:picLocks noChangeAspect="1" noChangeArrowheads="1"/>
            </p:cNvPicPr>
            <p:nvPr/>
          </p:nvPicPr>
          <p:blipFill>
            <a:blip r:embed="rId2"/>
            <a:srcRect l="8350" t="23430" r="13673" b="21463"/>
            <a:stretch>
              <a:fillRect/>
            </a:stretch>
          </p:blipFill>
          <p:spPr bwMode="auto">
            <a:xfrm>
              <a:off x="268288" y="1666875"/>
              <a:ext cx="2986087" cy="2986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17" name="Text Box 7"/>
            <p:cNvSpPr txBox="1">
              <a:spLocks noChangeArrowheads="1"/>
            </p:cNvSpPr>
            <p:nvPr/>
          </p:nvSpPr>
          <p:spPr bwMode="auto">
            <a:xfrm>
              <a:off x="1250950" y="2146300"/>
              <a:ext cx="1031875" cy="4572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chemeClr val="accent2"/>
                  </a:solidFill>
                  <a:effectLst/>
                  <a:latin typeface="Times New Roman" charset="0"/>
                </a:rPr>
                <a:t>Muons</a:t>
              </a:r>
            </a:p>
          </p:txBody>
        </p:sp>
        <p:sp>
          <p:nvSpPr>
            <p:cNvPr id="43018" name="Text Box 8"/>
            <p:cNvSpPr txBox="1">
              <a:spLocks noChangeArrowheads="1"/>
            </p:cNvSpPr>
            <p:nvPr/>
          </p:nvSpPr>
          <p:spPr bwMode="auto">
            <a:xfrm>
              <a:off x="657225" y="3822700"/>
              <a:ext cx="1335088" cy="4572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chemeClr val="accent2"/>
                  </a:solidFill>
                  <a:effectLst/>
                  <a:latin typeface="Times New Roman" charset="0"/>
                </a:rPr>
                <a:t>E in GeV</a:t>
              </a:r>
            </a:p>
          </p:txBody>
        </p:sp>
        <p:sp>
          <p:nvSpPr>
            <p:cNvPr id="525321" name="Line 9"/>
            <p:cNvSpPr>
              <a:spLocks noChangeShapeType="1"/>
            </p:cNvSpPr>
            <p:nvPr/>
          </p:nvSpPr>
          <p:spPr bwMode="auto">
            <a:xfrm>
              <a:off x="2044700" y="4076700"/>
              <a:ext cx="406400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824413" y="1674813"/>
            <a:ext cx="2947987" cy="2995612"/>
            <a:chOff x="3048000" y="1674813"/>
            <a:chExt cx="2947987" cy="2995612"/>
          </a:xfrm>
        </p:grpSpPr>
        <p:pic>
          <p:nvPicPr>
            <p:cNvPr id="43016" name="Picture 6"/>
            <p:cNvPicPr>
              <a:picLocks noChangeAspect="1" noChangeArrowheads="1"/>
            </p:cNvPicPr>
            <p:nvPr/>
          </p:nvPicPr>
          <p:blipFill>
            <a:blip r:embed="rId3"/>
            <a:srcRect l="9895" t="23439" r="14897" b="21663"/>
            <a:stretch>
              <a:fillRect/>
            </a:stretch>
          </p:blipFill>
          <p:spPr bwMode="auto">
            <a:xfrm>
              <a:off x="3048000" y="1674813"/>
              <a:ext cx="2947987" cy="2995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4" name="Group 33"/>
            <p:cNvGrpSpPr/>
            <p:nvPr/>
          </p:nvGrpSpPr>
          <p:grpSpPr>
            <a:xfrm>
              <a:off x="3432175" y="1981200"/>
              <a:ext cx="2130425" cy="2286000"/>
              <a:chOff x="3492500" y="1981200"/>
              <a:chExt cx="2130425" cy="2286000"/>
            </a:xfrm>
          </p:grpSpPr>
          <p:sp>
            <p:nvSpPr>
              <p:cNvPr id="43020" name="Text Box 10"/>
              <p:cNvSpPr txBox="1">
                <a:spLocks noChangeArrowheads="1"/>
              </p:cNvSpPr>
              <p:nvPr/>
            </p:nvSpPr>
            <p:spPr bwMode="auto">
              <a:xfrm>
                <a:off x="4591050" y="1981200"/>
                <a:ext cx="1031875" cy="45720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solidFill>
                      <a:schemeClr val="accent2"/>
                    </a:solidFill>
                    <a:effectLst/>
                    <a:latin typeface="Times New Roman" charset="0"/>
                  </a:rPr>
                  <a:t>Muons</a:t>
                </a:r>
              </a:p>
            </p:txBody>
          </p:sp>
          <p:sp>
            <p:nvSpPr>
              <p:cNvPr id="43021" name="Text Box 11"/>
              <p:cNvSpPr txBox="1">
                <a:spLocks noChangeArrowheads="1"/>
              </p:cNvSpPr>
              <p:nvPr/>
            </p:nvSpPr>
            <p:spPr bwMode="auto">
              <a:xfrm>
                <a:off x="3556000" y="3810000"/>
                <a:ext cx="1223963" cy="45720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solidFill>
                      <a:schemeClr val="accent2"/>
                    </a:solidFill>
                    <a:effectLst/>
                    <a:latin typeface="Times New Roman" charset="0"/>
                  </a:rPr>
                  <a:t>R in cm </a:t>
                </a:r>
              </a:p>
            </p:txBody>
          </p:sp>
          <p:sp>
            <p:nvSpPr>
              <p:cNvPr id="525324" name="Line 12"/>
              <p:cNvSpPr>
                <a:spLocks noChangeShapeType="1"/>
              </p:cNvSpPr>
              <p:nvPr/>
            </p:nvSpPr>
            <p:spPr bwMode="auto">
              <a:xfrm flipV="1">
                <a:off x="4737100" y="4064000"/>
                <a:ext cx="355600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25328" name="Line 16"/>
              <p:cNvSpPr>
                <a:spLocks noChangeShapeType="1"/>
              </p:cNvSpPr>
              <p:nvPr/>
            </p:nvSpPr>
            <p:spPr bwMode="auto">
              <a:xfrm flipV="1">
                <a:off x="3492500" y="2590800"/>
                <a:ext cx="1054100" cy="127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027" name="Text Box 17"/>
              <p:cNvSpPr txBox="1">
                <a:spLocks noChangeArrowheads="1"/>
              </p:cNvSpPr>
              <p:nvPr/>
            </p:nvSpPr>
            <p:spPr bwMode="auto">
              <a:xfrm>
                <a:off x="3630613" y="2709863"/>
                <a:ext cx="949325" cy="24447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>
                    <a:solidFill>
                      <a:schemeClr val="tx2"/>
                    </a:solidFill>
                    <a:effectLst/>
                    <a:latin typeface="Times New Roman" charset="0"/>
                  </a:rPr>
                  <a:t>Rather flat rate</a:t>
                </a:r>
              </a:p>
            </p:txBody>
          </p:sp>
        </p:grpSp>
      </p:grp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7315200" y="228600"/>
            <a:ext cx="1828800" cy="819150"/>
            <a:chOff x="4466" y="3019"/>
            <a:chExt cx="1152" cy="516"/>
          </a:xfrm>
        </p:grpSpPr>
        <p:pic>
          <p:nvPicPr>
            <p:cNvPr id="43055" name="Picture 2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00" y="3019"/>
              <a:ext cx="1118" cy="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4466" y="3107"/>
              <a:ext cx="1123" cy="336"/>
              <a:chOff x="2856" y="984"/>
              <a:chExt cx="2808" cy="840"/>
            </a:xfrm>
          </p:grpSpPr>
          <p:sp>
            <p:nvSpPr>
              <p:cNvPr id="525335" name="Freeform 23"/>
              <p:cNvSpPr>
                <a:spLocks/>
              </p:cNvSpPr>
              <p:nvPr/>
            </p:nvSpPr>
            <p:spPr bwMode="auto">
              <a:xfrm>
                <a:off x="2856" y="1276"/>
                <a:ext cx="2808" cy="68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664" y="11"/>
                  </a:cxn>
                  <a:cxn ang="0">
                    <a:pos x="2808" y="67"/>
                  </a:cxn>
                </a:cxnLst>
                <a:rect l="0" t="0" r="r" b="b"/>
                <a:pathLst>
                  <a:path w="2808" h="67">
                    <a:moveTo>
                      <a:pt x="0" y="3"/>
                    </a:moveTo>
                    <a:cubicBezTo>
                      <a:pt x="598" y="1"/>
                      <a:pt x="1196" y="0"/>
                      <a:pt x="1664" y="11"/>
                    </a:cubicBezTo>
                    <a:cubicBezTo>
                      <a:pt x="2132" y="22"/>
                      <a:pt x="2470" y="44"/>
                      <a:pt x="2808" y="67"/>
                    </a:cubicBezTo>
                  </a:path>
                </a:pathLst>
              </a:custGeom>
              <a:noFill/>
              <a:ln w="19050" cap="flat" cmpd="sng">
                <a:solidFill>
                  <a:srgbClr val="008000"/>
                </a:solidFill>
                <a:prstDash val="solid"/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25336" name="Freeform 24"/>
              <p:cNvSpPr>
                <a:spLocks/>
              </p:cNvSpPr>
              <p:nvPr/>
            </p:nvSpPr>
            <p:spPr bwMode="auto">
              <a:xfrm>
                <a:off x="2936" y="1096"/>
                <a:ext cx="2648" cy="575"/>
              </a:xfrm>
              <a:custGeom>
                <a:avLst/>
                <a:gdLst/>
                <a:ahLst/>
                <a:cxnLst>
                  <a:cxn ang="0">
                    <a:pos x="0" y="528"/>
                  </a:cxn>
                  <a:cxn ang="0">
                    <a:pos x="1168" y="488"/>
                  </a:cxn>
                  <a:cxn ang="0">
                    <a:pos x="2648" y="0"/>
                  </a:cxn>
                </a:cxnLst>
                <a:rect l="0" t="0" r="r" b="b"/>
                <a:pathLst>
                  <a:path w="2648" h="576">
                    <a:moveTo>
                      <a:pt x="0" y="528"/>
                    </a:moveTo>
                    <a:cubicBezTo>
                      <a:pt x="363" y="552"/>
                      <a:pt x="727" y="576"/>
                      <a:pt x="1168" y="488"/>
                    </a:cubicBezTo>
                    <a:cubicBezTo>
                      <a:pt x="1609" y="400"/>
                      <a:pt x="2128" y="200"/>
                      <a:pt x="2648" y="0"/>
                    </a:cubicBezTo>
                  </a:path>
                </a:pathLst>
              </a:custGeom>
              <a:noFill/>
              <a:ln w="19050" cap="flat" cmpd="sng">
                <a:solidFill>
                  <a:srgbClr val="008000"/>
                </a:solidFill>
                <a:prstDash val="solid"/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25337" name="Freeform 25"/>
              <p:cNvSpPr>
                <a:spLocks/>
              </p:cNvSpPr>
              <p:nvPr/>
            </p:nvSpPr>
            <p:spPr bwMode="auto">
              <a:xfrm>
                <a:off x="2889" y="984"/>
                <a:ext cx="2600" cy="15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2600" y="0"/>
                  </a:cxn>
                </a:cxnLst>
                <a:rect l="0" t="0" r="r" b="b"/>
                <a:pathLst>
                  <a:path w="2600" h="16">
                    <a:moveTo>
                      <a:pt x="0" y="16"/>
                    </a:moveTo>
                    <a:cubicBezTo>
                      <a:pt x="0" y="16"/>
                      <a:pt x="1300" y="8"/>
                      <a:pt x="2600" y="0"/>
                    </a:cubicBezTo>
                  </a:path>
                </a:pathLst>
              </a:custGeom>
              <a:noFill/>
              <a:ln w="19050" cap="flat" cmpd="sng">
                <a:solidFill>
                  <a:srgbClr val="008000"/>
                </a:solidFill>
                <a:prstDash val="solid"/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25338" name="Freeform 26"/>
              <p:cNvSpPr>
                <a:spLocks/>
              </p:cNvSpPr>
              <p:nvPr/>
            </p:nvSpPr>
            <p:spPr bwMode="auto">
              <a:xfrm>
                <a:off x="2969" y="1771"/>
                <a:ext cx="2648" cy="53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1984" y="5"/>
                  </a:cxn>
                  <a:cxn ang="0">
                    <a:pos x="2648" y="21"/>
                  </a:cxn>
                </a:cxnLst>
                <a:rect l="0" t="0" r="r" b="b"/>
                <a:pathLst>
                  <a:path w="2648" h="53">
                    <a:moveTo>
                      <a:pt x="0" y="53"/>
                    </a:moveTo>
                    <a:cubicBezTo>
                      <a:pt x="771" y="31"/>
                      <a:pt x="1543" y="10"/>
                      <a:pt x="1984" y="5"/>
                    </a:cubicBezTo>
                    <a:cubicBezTo>
                      <a:pt x="2425" y="0"/>
                      <a:pt x="2536" y="10"/>
                      <a:pt x="2648" y="21"/>
                    </a:cubicBezTo>
                  </a:path>
                </a:pathLst>
              </a:custGeom>
              <a:noFill/>
              <a:ln w="19050" cap="flat" cmpd="sng">
                <a:solidFill>
                  <a:srgbClr val="008000"/>
                </a:solidFill>
                <a:prstDash val="solid"/>
                <a:round/>
                <a:headEnd/>
                <a:tailEnd type="triangl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graphicFrame>
        <p:nvGraphicFramePr>
          <p:cNvPr id="525339" name="Group 27"/>
          <p:cNvGraphicFramePr>
            <a:graphicFrameLocks noGrp="1"/>
          </p:cNvGraphicFramePr>
          <p:nvPr/>
        </p:nvGraphicFramePr>
        <p:xfrm>
          <a:off x="7251700" y="4775200"/>
          <a:ext cx="1562100" cy="1386205"/>
        </p:xfrm>
        <a:graphic>
          <a:graphicData uri="http://schemas.openxmlformats.org/drawingml/2006/table">
            <a:tbl>
              <a:tblPr/>
              <a:tblGrid>
                <a:gridCol w="781050"/>
                <a:gridCol w="78105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N</a:t>
                      </a:r>
                      <a:r>
                        <a:rPr kumimoji="0" lang="en-US" sz="12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HIT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charset="2"/>
                        </a:rPr>
                        <a:t>1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[Hz]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</a:rPr>
                        <a:t>CMS tot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~1000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</a:rPr>
                        <a:t>Muon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</a:rPr>
                        <a:t>~  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</a:rPr>
                        <a:t>Calo.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</a:rPr>
                        <a:t>~  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</a:rPr>
                        <a:t>tracker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</a:rPr>
                        <a:t>~  200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051" name="Text Box 47"/>
          <p:cNvSpPr txBox="1">
            <a:spLocks noChangeArrowheads="1"/>
          </p:cNvSpPr>
          <p:nvPr/>
        </p:nvSpPr>
        <p:spPr bwMode="auto">
          <a:xfrm>
            <a:off x="5013325" y="4754563"/>
            <a:ext cx="18415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>
              <a:solidFill>
                <a:schemeClr val="accent2"/>
              </a:solidFill>
              <a:effectLst/>
              <a:latin typeface="Times New Roman" charset="0"/>
            </a:endParaRPr>
          </a:p>
        </p:txBody>
      </p:sp>
      <p:sp>
        <p:nvSpPr>
          <p:cNvPr id="43053" name="Text Box 49"/>
          <p:cNvSpPr txBox="1">
            <a:spLocks noChangeArrowheads="1"/>
          </p:cNvSpPr>
          <p:nvPr/>
        </p:nvSpPr>
        <p:spPr bwMode="auto">
          <a:xfrm>
            <a:off x="609600" y="4648200"/>
            <a:ext cx="6324600" cy="156966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6600CC"/>
                </a:solidFill>
                <a:effectLst/>
                <a:latin typeface="Times New Roman" charset="0"/>
              </a:rPr>
              <a:t>Substantial Expected Rates for E</a:t>
            </a:r>
            <a:r>
              <a:rPr lang="en-US" sz="2400" baseline="-25000" dirty="0" smtClean="0">
                <a:solidFill>
                  <a:srgbClr val="6600CC"/>
                </a:solidFill>
                <a:effectLst/>
                <a:latin typeface="Times New Roman" charset="0"/>
                <a:sym typeface="Symbol" charset="2"/>
              </a:rPr>
              <a:t></a:t>
            </a:r>
            <a:r>
              <a:rPr lang="en-US" sz="2400" dirty="0" smtClean="0">
                <a:solidFill>
                  <a:srgbClr val="6600CC"/>
                </a:solidFill>
                <a:effectLst/>
                <a:latin typeface="Times New Roman" charset="0"/>
                <a:sym typeface="Symbol" charset="2"/>
              </a:rPr>
              <a:t>&gt;100 </a:t>
            </a:r>
            <a:r>
              <a:rPr lang="en-US" sz="2400" dirty="0" err="1" smtClean="0">
                <a:solidFill>
                  <a:srgbClr val="6600CC"/>
                </a:solidFill>
                <a:effectLst/>
                <a:latin typeface="Times New Roman" charset="0"/>
                <a:sym typeface="Symbol" charset="2"/>
              </a:rPr>
              <a:t>GeV</a:t>
            </a:r>
            <a:endParaRPr lang="en-US" sz="2400" dirty="0" smtClean="0">
              <a:solidFill>
                <a:srgbClr val="6600CC"/>
              </a:solidFill>
              <a:effectLst/>
              <a:latin typeface="Times New Roman" charset="0"/>
              <a:sym typeface="Symbol" charset="2"/>
            </a:endParaRPr>
          </a:p>
          <a:p>
            <a:endParaRPr lang="en-US" sz="2400" dirty="0" smtClean="0">
              <a:solidFill>
                <a:schemeClr val="accent2"/>
              </a:solidFill>
              <a:effectLst/>
              <a:latin typeface="Times New Roman" charset="0"/>
              <a:sym typeface="Symbol" charset="2"/>
            </a:endParaRPr>
          </a:p>
          <a:p>
            <a:r>
              <a:rPr lang="en-US" sz="2400" dirty="0" err="1" smtClean="0">
                <a:solidFill>
                  <a:schemeClr val="accent2"/>
                </a:solidFill>
                <a:effectLst/>
                <a:latin typeface="Times New Roman" charset="0"/>
                <a:sym typeface="Symbol" charset="2"/>
              </a:rPr>
              <a:t></a:t>
            </a:r>
            <a:r>
              <a:rPr lang="en-US" sz="2400" dirty="0" err="1">
                <a:solidFill>
                  <a:schemeClr val="accent2"/>
                </a:solidFill>
                <a:effectLst/>
                <a:latin typeface="Times New Roman" charset="0"/>
                <a:sym typeface="Symbol" charset="2"/>
              </a:rPr>
              <a:t>Very</a:t>
            </a:r>
            <a:r>
              <a:rPr lang="en-US" sz="2400" dirty="0">
                <a:solidFill>
                  <a:schemeClr val="accent2"/>
                </a:solidFill>
                <a:effectLst/>
                <a:latin typeface="Times New Roman" charset="0"/>
                <a:sym typeface="Symbol" charset="2"/>
              </a:rPr>
              <a:t> interesting for several commissioning</a:t>
            </a:r>
          </a:p>
          <a:p>
            <a:r>
              <a:rPr lang="en-US" sz="2400" dirty="0">
                <a:solidFill>
                  <a:schemeClr val="accent2"/>
                </a:solidFill>
                <a:effectLst/>
                <a:latin typeface="Times New Roman" charset="0"/>
                <a:sym typeface="Symbol" charset="2"/>
              </a:rPr>
              <a:t>efforts of the </a:t>
            </a:r>
            <a:r>
              <a:rPr lang="en-US" sz="2400" dirty="0" err="1">
                <a:solidFill>
                  <a:schemeClr val="accent2"/>
                </a:solidFill>
                <a:effectLst/>
                <a:latin typeface="Times New Roman" charset="0"/>
                <a:sym typeface="Symbol" charset="2"/>
              </a:rPr>
              <a:t>endcap</a:t>
            </a:r>
            <a:r>
              <a:rPr lang="en-US" sz="2400" dirty="0">
                <a:solidFill>
                  <a:schemeClr val="accent2"/>
                </a:solidFill>
                <a:effectLst/>
                <a:latin typeface="Times New Roman" charset="0"/>
                <a:sym typeface="Symbol" charset="2"/>
              </a:rPr>
              <a:t> regions </a:t>
            </a:r>
            <a:endParaRPr lang="en-US" sz="2400" dirty="0">
              <a:solidFill>
                <a:schemeClr val="accent2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ransition advTm="139072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ATLAS COSMIC EVENT</a:t>
            </a:r>
            <a:endParaRPr lang="en-US" sz="36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838200"/>
            <a:ext cx="5715000" cy="5871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CMS COSMIC EVENT</a:t>
            </a:r>
            <a:endParaRPr lang="en-US" sz="36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5" name="Picture 5" descr="20 48 42-66404-Picture_405"/>
          <p:cNvPicPr>
            <a:picLocks noChangeAspect="1" noChangeArrowheads="1"/>
          </p:cNvPicPr>
          <p:nvPr/>
        </p:nvPicPr>
        <p:blipFill>
          <a:blip r:embed="rId2"/>
          <a:srcRect t="-22829" b="-22829"/>
          <a:stretch>
            <a:fillRect/>
          </a:stretch>
        </p:blipFill>
        <p:spPr bwMode="auto">
          <a:xfrm>
            <a:off x="0" y="1284288"/>
            <a:ext cx="42418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20 48 41-14773-Picture_404"/>
          <p:cNvPicPr>
            <a:picLocks noChangeAspect="1" noChangeArrowheads="1"/>
          </p:cNvPicPr>
          <p:nvPr/>
        </p:nvPicPr>
        <p:blipFill>
          <a:blip r:embed="rId3"/>
          <a:srcRect t="-22986" b="-22986"/>
          <a:stretch>
            <a:fillRect/>
          </a:stretch>
        </p:blipFill>
        <p:spPr bwMode="auto">
          <a:xfrm>
            <a:off x="4648200" y="1524000"/>
            <a:ext cx="4038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and CMS COSMIC RUN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8402" y="1981200"/>
            <a:ext cx="4445598" cy="3314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57400"/>
            <a:ext cx="4887433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ALIGNMENT</a:t>
            </a:r>
            <a:endParaRPr lang="en-US" sz="36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990600"/>
            <a:ext cx="6250111" cy="4978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TRACKER RESOLUTION</a:t>
            </a:r>
            <a:endParaRPr lang="en-US" sz="36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5" name="Picture 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75475" y="609600"/>
            <a:ext cx="216852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990600"/>
            <a:ext cx="446246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257800" y="12954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CMS</a:t>
            </a:r>
            <a:endParaRPr lang="en-US" sz="3600" dirty="0"/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886200"/>
            <a:ext cx="4279900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97400" y="3756025"/>
            <a:ext cx="4279900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BEAM HALO MUONS IN CMS</a:t>
            </a:r>
            <a:endParaRPr lang="en-US" sz="36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5" name="Picture 5" descr="doublelong_twotrack_r62232_e183188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3238" y="685800"/>
            <a:ext cx="4375150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long_single_r62384_e5619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975" y="685800"/>
            <a:ext cx="3783013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3124200"/>
            <a:ext cx="6427788" cy="3463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05800" y="6553200"/>
            <a:ext cx="838200" cy="304800"/>
          </a:xfrm>
          <a:noFill/>
        </p:spPr>
        <p:txBody>
          <a:bodyPr/>
          <a:lstStyle/>
          <a:p>
            <a:pPr defTabSz="762000"/>
            <a:fld id="{3B70CAA1-22DE-174C-A5F7-BEF06BDF4EC0}" type="slidenum">
              <a:rPr lang="en-US"/>
              <a:pPr defTabSz="762000"/>
              <a:t>3</a:t>
            </a:fld>
            <a:endParaRPr lang="en-US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>
                <a:latin typeface="+mn-lt"/>
              </a:rPr>
              <a:t>Collider Luminosity</a:t>
            </a:r>
            <a:endParaRPr lang="en-US" sz="4000" dirty="0" smtClean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00200" y="1828800"/>
            <a:ext cx="6400800" cy="3375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Luminosity is measured in units of </a:t>
            </a:r>
          </a:p>
          <a:p>
            <a:pPr algn="ctr"/>
            <a:r>
              <a:rPr lang="en-US" sz="3200" dirty="0" smtClean="0">
                <a:latin typeface="+mn-lt"/>
              </a:rPr>
              <a:t>length</a:t>
            </a:r>
            <a:r>
              <a:rPr lang="en-US" sz="3200" baseline="30000" dirty="0" smtClean="0">
                <a:latin typeface="+mn-lt"/>
              </a:rPr>
              <a:t>-2</a:t>
            </a:r>
            <a:r>
              <a:rPr lang="en-US" sz="3200" dirty="0" smtClean="0">
                <a:latin typeface="+mn-lt"/>
              </a:rPr>
              <a:t> * time</a:t>
            </a:r>
            <a:r>
              <a:rPr lang="en-US" sz="3200" baseline="30000" dirty="0" smtClean="0">
                <a:latin typeface="+mn-lt"/>
              </a:rPr>
              <a:t>-1</a:t>
            </a:r>
          </a:p>
          <a:p>
            <a:pPr algn="ctr"/>
            <a:endParaRPr lang="en-US" sz="3200" baseline="30000" dirty="0" smtClean="0">
              <a:latin typeface="+mn-lt"/>
            </a:endParaRPr>
          </a:p>
          <a:p>
            <a:pPr algn="ctr"/>
            <a:r>
              <a:rPr lang="en-US" sz="3200" dirty="0" smtClean="0">
                <a:latin typeface="+mn-lt"/>
              </a:rPr>
              <a:t>Typical collider values are in the range of </a:t>
            </a:r>
          </a:p>
          <a:p>
            <a:pPr algn="ctr"/>
            <a:endParaRPr lang="en-US" sz="3200" dirty="0" smtClean="0">
              <a:latin typeface="+mn-lt"/>
            </a:endParaRPr>
          </a:p>
          <a:p>
            <a:pPr algn="ctr"/>
            <a:r>
              <a:rPr lang="en-US" sz="3200" dirty="0" smtClean="0">
                <a:latin typeface="+mn-lt"/>
              </a:rPr>
              <a:t>10</a:t>
            </a:r>
            <a:r>
              <a:rPr lang="en-US" sz="3200" baseline="30000" dirty="0" smtClean="0">
                <a:latin typeface="+mn-lt"/>
              </a:rPr>
              <a:t>30±units</a:t>
            </a:r>
            <a:r>
              <a:rPr lang="en-US" sz="3200" dirty="0" smtClean="0">
                <a:latin typeface="+mn-lt"/>
              </a:rPr>
              <a:t> cm</a:t>
            </a:r>
            <a:r>
              <a:rPr lang="en-US" sz="3200" baseline="30000" dirty="0" smtClean="0">
                <a:latin typeface="+mn-lt"/>
              </a:rPr>
              <a:t>-2</a:t>
            </a:r>
            <a:r>
              <a:rPr lang="en-US" sz="3200" dirty="0" smtClean="0">
                <a:latin typeface="+mn-lt"/>
              </a:rPr>
              <a:t> sec</a:t>
            </a:r>
            <a:r>
              <a:rPr lang="en-US" sz="3200" baseline="30000" dirty="0" smtClean="0">
                <a:latin typeface="+mn-lt"/>
              </a:rPr>
              <a:t>-1</a:t>
            </a:r>
            <a:endParaRPr lang="en-US" sz="3200" baseline="30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BEAM SPLASH EVENTS</a:t>
            </a:r>
            <a:endParaRPr lang="en-US" sz="36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096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During a test, one bunch of  ~10</a:t>
            </a:r>
            <a:r>
              <a:rPr lang="en-US" sz="2000" baseline="30000" dirty="0" smtClean="0">
                <a:latin typeface="+mn-lt"/>
              </a:rPr>
              <a:t>9</a:t>
            </a:r>
            <a:r>
              <a:rPr lang="en-US" sz="2000" dirty="0" smtClean="0">
                <a:latin typeface="+mn-lt"/>
              </a:rPr>
              <a:t> protons at 450 </a:t>
            </a:r>
            <a:r>
              <a:rPr lang="en-US" sz="2000" dirty="0" err="1" smtClean="0">
                <a:latin typeface="+mn-lt"/>
              </a:rPr>
              <a:t>GeV</a:t>
            </a:r>
            <a:r>
              <a:rPr lang="en-US" sz="2000" dirty="0" smtClean="0">
                <a:latin typeface="+mn-lt"/>
              </a:rPr>
              <a:t> was dumped on a collimator few hundreds meters upstream of the detectors producing ~ 10</a:t>
            </a:r>
            <a:r>
              <a:rPr lang="en-US" sz="2000" baseline="30000" dirty="0" smtClean="0">
                <a:latin typeface="+mn-lt"/>
              </a:rPr>
              <a:t>6</a:t>
            </a:r>
            <a:r>
              <a:rPr lang="en-US" sz="2000" dirty="0" smtClean="0">
                <a:latin typeface="+mn-lt"/>
              </a:rPr>
              <a:t> muons (average energy 30 </a:t>
            </a:r>
            <a:r>
              <a:rPr lang="en-US" sz="2000" dirty="0" err="1" smtClean="0">
                <a:latin typeface="+mn-lt"/>
              </a:rPr>
              <a:t>GeV</a:t>
            </a:r>
            <a:r>
              <a:rPr lang="en-US" sz="2000" dirty="0" smtClean="0">
                <a:latin typeface="+mn-lt"/>
              </a:rPr>
              <a:t>) traversing the detector at the same time</a:t>
            </a:r>
            <a:endParaRPr lang="en-US" sz="20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676400"/>
            <a:ext cx="7518400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Timing of ATLAS TILE CAL</a:t>
            </a:r>
            <a:endParaRPr lang="en-US" sz="36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 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762000"/>
            <a:ext cx="6118382" cy="414191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8600" y="5257801"/>
            <a:ext cx="8686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+mn-lt"/>
              </a:rPr>
              <a:t>The visible discontinuities at Z= 0, ± 3000 mm are due to the uncorrected time differences between the four </a:t>
            </a:r>
            <a:r>
              <a:rPr lang="en-US" sz="2000" dirty="0" err="1" smtClean="0">
                <a:latin typeface="+mn-lt"/>
              </a:rPr>
              <a:t>TileCal</a:t>
            </a:r>
            <a:r>
              <a:rPr lang="en-US" sz="2000" dirty="0" smtClean="0">
                <a:latin typeface="+mn-lt"/>
              </a:rPr>
              <a:t> partitions. This data provided the opportunity to correct this discontinuity. </a:t>
            </a:r>
            <a:endParaRPr lang="en-US" sz="20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1430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Each group was calibrated in time with laser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CONCLUSIONS</a:t>
            </a:r>
            <a:endParaRPr lang="en-US" sz="36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 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1295400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ATLAS and CMS arrived well prepared to the first rendezvous with the beam on the 10</a:t>
            </a:r>
            <a:r>
              <a:rPr lang="en-US" sz="2400" baseline="30000" dirty="0" smtClean="0">
                <a:latin typeface="+mn-lt"/>
              </a:rPr>
              <a:t>th</a:t>
            </a:r>
            <a:r>
              <a:rPr lang="en-US" sz="2400" dirty="0" smtClean="0">
                <a:latin typeface="+mn-lt"/>
              </a:rPr>
              <a:t> of September 2008.  Unfortunately it lasted only few days. Nonetheless the beam halo and beam splash events have been extremely useful to perform first calibrations </a:t>
            </a:r>
          </a:p>
          <a:p>
            <a:endParaRPr lang="en-US" sz="2400" dirty="0" smtClean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Since then the experiments have collected few hundred millions of cosmic rays that have been used for commissioning  and have substantially improved the calibration of the detectors.</a:t>
            </a:r>
          </a:p>
          <a:p>
            <a:endParaRPr lang="en-US" sz="2400" dirty="0" smtClean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In July/August ATLAS and CMS will be again in run with cosmic rays preparing for the second rendezvous with the LHC beam, and this time it will be forever !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CMS ECAL TIMING</a:t>
            </a:r>
            <a:endParaRPr lang="en-US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838200"/>
            <a:ext cx="8305800" cy="5422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STOPPING POWER IN CMS CRYSTALS</a:t>
            </a:r>
            <a:endParaRPr lang="en-US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62000"/>
            <a:ext cx="8153400" cy="57277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Helvetica" pitchFamily="-106" charset="0"/>
                <a:ea typeface="ＭＳ Ｐゴシック" pitchFamily="-106" charset="-128"/>
                <a:cs typeface="ＭＳ Ｐゴシック" pitchFamily="-106" charset="-128"/>
              </a:rPr>
              <a:t>CRAFT Results for Approval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4AE0CC-5A97-DC48-A2D9-45E71EB82B31}" type="slidenum">
              <a:rPr lang="en-US"/>
              <a:pPr/>
              <a:t>35</a:t>
            </a:fld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Strip Tracker Hit resolution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944563"/>
            <a:ext cx="6819900" cy="1884362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en-US" sz="2000"/>
              <a:t>Strip hit resolution in TIB and TOB (after alignment)</a:t>
            </a:r>
            <a:endParaRPr lang="en-US" sz="1600"/>
          </a:p>
          <a:p>
            <a:pPr lvl="1">
              <a:lnSpc>
                <a:spcPct val="90000"/>
              </a:lnSpc>
            </a:pPr>
            <a:r>
              <a:rPr lang="en-US" sz="1600">
                <a:ea typeface="ＭＳ Ｐゴシック" pitchFamily="-106" charset="-128"/>
              </a:rPr>
              <a:t>From comparison of measured and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600">
                <a:ea typeface="ＭＳ Ｐゴシック" pitchFamily="-106" charset="-128"/>
              </a:rPr>
              <a:t>     predicted differences of hit positions in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600">
                <a:ea typeface="ＭＳ Ｐゴシック" pitchFamily="-106" charset="-128"/>
              </a:rPr>
              <a:t>     region of overlap of two modules in a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600">
                <a:ea typeface="ＭＳ Ｐゴシック" pitchFamily="-106" charset="-128"/>
              </a:rPr>
              <a:t>     same detector layer</a:t>
            </a:r>
          </a:p>
          <a:p>
            <a:pPr lvl="1">
              <a:lnSpc>
                <a:spcPct val="90000"/>
              </a:lnSpc>
            </a:pPr>
            <a:endParaRPr lang="en-US" sz="1600">
              <a:ea typeface="ＭＳ Ｐゴシック" pitchFamily="-106" charset="-128"/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en-US" sz="1600">
              <a:ea typeface="ＭＳ Ｐゴシック" pitchFamily="-106" charset="-128"/>
            </a:endParaRPr>
          </a:p>
        </p:txBody>
      </p:sp>
      <p:pic>
        <p:nvPicPr>
          <p:cNvPr id="24663" name="Picture 8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6613" y="1422400"/>
            <a:ext cx="4294187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664" name="Picture 88" descr="pastedGraph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33650" y="4044950"/>
            <a:ext cx="4533900" cy="1765300"/>
          </a:xfrm>
          <a:prstGeom prst="rect">
            <a:avLst/>
          </a:prstGeom>
          <a:noFill/>
        </p:spPr>
      </p:pic>
      <p:sp>
        <p:nvSpPr>
          <p:cNvPr id="24665" name="Rectangle 89"/>
          <p:cNvSpPr>
            <a:spLocks noChangeArrowheads="1"/>
          </p:cNvSpPr>
          <p:nvPr/>
        </p:nvSpPr>
        <p:spPr bwMode="auto">
          <a:xfrm>
            <a:off x="1746250" y="5927725"/>
            <a:ext cx="63627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</a:rPr>
              <a:t>Hit resolution measured on CRAFT data and predicted by the model </a:t>
            </a:r>
          </a:p>
          <a:p>
            <a:r>
              <a:rPr lang="en-US" sz="1600">
                <a:solidFill>
                  <a:srgbClr val="000000"/>
                </a:solidFill>
              </a:rPr>
              <a:t>in the Monte Carlo Simulation, for the different local track angles</a:t>
            </a:r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133600" y="6553200"/>
            <a:ext cx="5791200" cy="381000"/>
          </a:xfrm>
          <a:noFill/>
        </p:spPr>
        <p:txBody>
          <a:bodyPr/>
          <a:lstStyle/>
          <a:p>
            <a:pPr algn="ctr" defTabSz="762000"/>
            <a:fld id="{4222D4FB-E67C-434F-AB26-3D36A0A02F07}" type="slidenum">
              <a:rPr lang="en-US" sz="1400">
                <a:latin typeface="Comic Sans MS" charset="0"/>
              </a:rPr>
              <a:pPr algn="ctr" defTabSz="762000"/>
              <a:t>4</a:t>
            </a:fld>
            <a:endParaRPr lang="en-US" sz="1400">
              <a:latin typeface="Comic Sans MS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>
                <a:latin typeface="+mn-lt"/>
                <a:ea typeface="ＭＳ Ｐゴシック" pitchFamily="-106" charset="-128"/>
                <a:cs typeface="ＭＳ Ｐゴシック" pitchFamily="-106" charset="-128"/>
              </a:rPr>
              <a:t>Search for new phenomena at LHC</a:t>
            </a:r>
          </a:p>
        </p:txBody>
      </p:sp>
      <p:grpSp>
        <p:nvGrpSpPr>
          <p:cNvPr id="15364" name="Group 2"/>
          <p:cNvGrpSpPr>
            <a:grpSpLocks/>
          </p:cNvGrpSpPr>
          <p:nvPr/>
        </p:nvGrpSpPr>
        <p:grpSpPr bwMode="auto">
          <a:xfrm>
            <a:off x="228600" y="838200"/>
            <a:ext cx="3370262" cy="5715000"/>
            <a:chOff x="48" y="528"/>
            <a:chExt cx="3024" cy="3600"/>
          </a:xfrm>
        </p:grpSpPr>
        <p:pic>
          <p:nvPicPr>
            <p:cNvPr id="15366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" y="528"/>
              <a:ext cx="2870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2592" y="528"/>
              <a:ext cx="480" cy="355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867400" y="914400"/>
            <a:ext cx="3276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Luminosity is like money: the more you have the better</a:t>
            </a:r>
            <a:endParaRPr lang="en-US" sz="2400" dirty="0">
              <a:latin typeface="+mn-lt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2819400" y="762000"/>
            <a:ext cx="457200" cy="5257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06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819400" y="1544359"/>
            <a:ext cx="3810000" cy="894041"/>
            <a:chOff x="2819400" y="1853624"/>
            <a:chExt cx="3810000" cy="894041"/>
          </a:xfrm>
        </p:grpSpPr>
        <p:cxnSp>
          <p:nvCxnSpPr>
            <p:cNvPr id="12" name="Straight Arrow Connector 11"/>
            <p:cNvCxnSpPr/>
            <p:nvPr/>
          </p:nvCxnSpPr>
          <p:spPr bwMode="auto">
            <a:xfrm rot="10800000">
              <a:off x="2819400" y="2590800"/>
              <a:ext cx="1524000" cy="1588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2819400" y="1853624"/>
              <a:ext cx="22098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rgbClr val="FF0000"/>
                  </a:solidFill>
                  <a:latin typeface="+mn-lt"/>
                </a:rPr>
                <a:t>10</a:t>
              </a:r>
              <a:r>
                <a:rPr lang="en-US" sz="3200" baseline="30000" dirty="0" smtClean="0">
                  <a:solidFill>
                    <a:srgbClr val="FF0000"/>
                  </a:solidFill>
                  <a:latin typeface="+mn-lt"/>
                </a:rPr>
                <a:t>28 </a:t>
              </a:r>
              <a:r>
                <a:rPr lang="en-US" sz="3200" dirty="0" smtClean="0">
                  <a:solidFill>
                    <a:srgbClr val="FF0000"/>
                  </a:solidFill>
                  <a:latin typeface="+mn-lt"/>
                </a:rPr>
                <a:t>Startup   </a:t>
              </a:r>
              <a:endParaRPr lang="en-US" sz="3200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19600" y="2286000"/>
              <a:ext cx="2209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1 event/</a:t>
              </a:r>
              <a:r>
                <a:rPr lang="en-US" sz="2400" dirty="0" err="1" smtClean="0">
                  <a:solidFill>
                    <a:srgbClr val="FF0000"/>
                  </a:solidFill>
                  <a:latin typeface="+mn-lt"/>
                </a:rPr>
                <a:t>s</a:t>
              </a:r>
              <a:endParaRPr lang="en-US" sz="2400" dirty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819400" y="2438400"/>
            <a:ext cx="3810000" cy="914400"/>
            <a:chOff x="2819400" y="1833265"/>
            <a:chExt cx="3810000" cy="914400"/>
          </a:xfrm>
        </p:grpSpPr>
        <p:cxnSp>
          <p:nvCxnSpPr>
            <p:cNvPr id="17" name="Straight Arrow Connector 16"/>
            <p:cNvCxnSpPr/>
            <p:nvPr/>
          </p:nvCxnSpPr>
          <p:spPr bwMode="auto">
            <a:xfrm rot="10800000">
              <a:off x="2819400" y="2590800"/>
              <a:ext cx="1524000" cy="1588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2819400" y="1833265"/>
              <a:ext cx="31242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rgbClr val="FF0000"/>
                  </a:solidFill>
                  <a:latin typeface="+mn-lt"/>
                </a:rPr>
                <a:t>10</a:t>
              </a:r>
              <a:r>
                <a:rPr lang="en-US" sz="3200" baseline="30000" dirty="0" smtClean="0">
                  <a:solidFill>
                    <a:srgbClr val="FF0000"/>
                  </a:solidFill>
                  <a:latin typeface="+mn-lt"/>
                </a:rPr>
                <a:t>31 </a:t>
              </a:r>
              <a:r>
                <a:rPr lang="en-US" sz="3200" dirty="0" smtClean="0">
                  <a:solidFill>
                    <a:srgbClr val="FF0000"/>
                  </a:solidFill>
                  <a:latin typeface="+mn-lt"/>
                </a:rPr>
                <a:t>First months   </a:t>
              </a:r>
              <a:endParaRPr lang="en-US" sz="3200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419600" y="2286000"/>
              <a:ext cx="2209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1 event/</a:t>
              </a:r>
              <a:r>
                <a:rPr lang="en-US" sz="2400" dirty="0" err="1" smtClean="0">
                  <a:solidFill>
                    <a:srgbClr val="FF0000"/>
                  </a:solidFill>
                  <a:latin typeface="+mn-lt"/>
                </a:rPr>
                <a:t>s</a:t>
              </a:r>
              <a:endParaRPr lang="en-US" sz="2400" dirty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19400" y="2743200"/>
            <a:ext cx="3810000" cy="914400"/>
            <a:chOff x="2819400" y="1833265"/>
            <a:chExt cx="3810000" cy="914400"/>
          </a:xfrm>
        </p:grpSpPr>
        <p:cxnSp>
          <p:nvCxnSpPr>
            <p:cNvPr id="21" name="Straight Arrow Connector 20"/>
            <p:cNvCxnSpPr/>
            <p:nvPr/>
          </p:nvCxnSpPr>
          <p:spPr bwMode="auto">
            <a:xfrm rot="10800000">
              <a:off x="2819400" y="2590800"/>
              <a:ext cx="1524000" cy="1588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2819400" y="1833265"/>
              <a:ext cx="31242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rgbClr val="FF0000"/>
                  </a:solidFill>
                  <a:latin typeface="+mn-lt"/>
                </a:rPr>
                <a:t>10</a:t>
              </a:r>
              <a:r>
                <a:rPr lang="en-US" sz="3200" baseline="30000" dirty="0" smtClean="0">
                  <a:solidFill>
                    <a:srgbClr val="FF0000"/>
                  </a:solidFill>
                  <a:latin typeface="+mn-lt"/>
                </a:rPr>
                <a:t>32 </a:t>
              </a:r>
              <a:r>
                <a:rPr lang="en-US" sz="3200" dirty="0" smtClean="0">
                  <a:solidFill>
                    <a:srgbClr val="FF0000"/>
                  </a:solidFill>
                  <a:latin typeface="+mn-lt"/>
                </a:rPr>
                <a:t>First year</a:t>
              </a:r>
              <a:endParaRPr lang="en-US" sz="3200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19600" y="2286000"/>
              <a:ext cx="2209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1 event/</a:t>
              </a:r>
              <a:r>
                <a:rPr lang="en-US" sz="2400" dirty="0" err="1" smtClean="0">
                  <a:solidFill>
                    <a:srgbClr val="FF0000"/>
                  </a:solidFill>
                  <a:latin typeface="+mn-lt"/>
                </a:rPr>
                <a:t>s</a:t>
              </a:r>
              <a:endParaRPr lang="en-US" sz="2400" dirty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819400" y="3048000"/>
            <a:ext cx="3810000" cy="914400"/>
            <a:chOff x="2819400" y="1833265"/>
            <a:chExt cx="3810000" cy="914400"/>
          </a:xfrm>
        </p:grpSpPr>
        <p:cxnSp>
          <p:nvCxnSpPr>
            <p:cNvPr id="25" name="Straight Arrow Connector 24"/>
            <p:cNvCxnSpPr/>
            <p:nvPr/>
          </p:nvCxnSpPr>
          <p:spPr bwMode="auto">
            <a:xfrm rot="10800000">
              <a:off x="2819400" y="2590800"/>
              <a:ext cx="1524000" cy="1588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>
              <a:off x="2819400" y="1833265"/>
              <a:ext cx="38100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rgbClr val="FF0000"/>
                  </a:solidFill>
                  <a:latin typeface="+mn-lt"/>
                </a:rPr>
                <a:t>10</a:t>
              </a:r>
              <a:r>
                <a:rPr lang="en-US" sz="3200" baseline="30000" dirty="0" smtClean="0">
                  <a:solidFill>
                    <a:srgbClr val="FF0000"/>
                  </a:solidFill>
                  <a:latin typeface="+mn-lt"/>
                </a:rPr>
                <a:t>33 </a:t>
              </a:r>
              <a:r>
                <a:rPr lang="en-US" sz="3200" dirty="0" smtClean="0">
                  <a:solidFill>
                    <a:srgbClr val="FF0000"/>
                  </a:solidFill>
                  <a:latin typeface="+mn-lt"/>
                </a:rPr>
                <a:t>Good machine</a:t>
              </a:r>
              <a:endParaRPr lang="en-US" sz="3200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419600" y="2286000"/>
              <a:ext cx="2209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1 event/</a:t>
              </a:r>
              <a:r>
                <a:rPr lang="en-US" sz="2400" dirty="0" err="1" smtClean="0">
                  <a:solidFill>
                    <a:srgbClr val="FF0000"/>
                  </a:solidFill>
                  <a:latin typeface="+mn-lt"/>
                </a:rPr>
                <a:t>s</a:t>
              </a:r>
              <a:endParaRPr lang="en-US" sz="2400" dirty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819400" y="3276600"/>
            <a:ext cx="3810000" cy="914400"/>
            <a:chOff x="2819400" y="1833265"/>
            <a:chExt cx="3810000" cy="914400"/>
          </a:xfrm>
        </p:grpSpPr>
        <p:cxnSp>
          <p:nvCxnSpPr>
            <p:cNvPr id="29" name="Straight Arrow Connector 28"/>
            <p:cNvCxnSpPr/>
            <p:nvPr/>
          </p:nvCxnSpPr>
          <p:spPr bwMode="auto">
            <a:xfrm rot="10800000">
              <a:off x="2819400" y="2590800"/>
              <a:ext cx="1524000" cy="1588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30" name="TextBox 29"/>
            <p:cNvSpPr txBox="1"/>
            <p:nvPr/>
          </p:nvSpPr>
          <p:spPr>
            <a:xfrm>
              <a:off x="2819400" y="1833265"/>
              <a:ext cx="38100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rgbClr val="FF0000"/>
                  </a:solidFill>
                  <a:latin typeface="+mn-lt"/>
                </a:rPr>
                <a:t>10</a:t>
              </a:r>
              <a:r>
                <a:rPr lang="en-US" sz="3200" baseline="30000" dirty="0" smtClean="0">
                  <a:solidFill>
                    <a:srgbClr val="FF0000"/>
                  </a:solidFill>
                  <a:latin typeface="+mn-lt"/>
                </a:rPr>
                <a:t>34 </a:t>
              </a:r>
              <a:r>
                <a:rPr lang="en-US" sz="3200" dirty="0" smtClean="0">
                  <a:solidFill>
                    <a:srgbClr val="FF0000"/>
                  </a:solidFill>
                  <a:latin typeface="+mn-lt"/>
                </a:rPr>
                <a:t>Design </a:t>
              </a:r>
              <a:r>
                <a:rPr lang="en-US" sz="3200" dirty="0" err="1" smtClean="0">
                  <a:solidFill>
                    <a:srgbClr val="FF0000"/>
                  </a:solidFill>
                  <a:latin typeface="+mn-lt"/>
                </a:rPr>
                <a:t>Lumi</a:t>
              </a:r>
              <a:endParaRPr lang="en-US" sz="3200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419600" y="2286000"/>
              <a:ext cx="2209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+mn-lt"/>
                </a:rPr>
                <a:t>1 event/</a:t>
              </a:r>
              <a:r>
                <a:rPr lang="en-US" sz="2400" dirty="0" err="1" smtClean="0">
                  <a:solidFill>
                    <a:srgbClr val="FF0000"/>
                  </a:solidFill>
                  <a:latin typeface="+mn-lt"/>
                </a:rPr>
                <a:t>s</a:t>
              </a:r>
              <a:endParaRPr lang="en-US" sz="2400" dirty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33" name="Rectangle 32"/>
          <p:cNvSpPr/>
          <p:nvPr/>
        </p:nvSpPr>
        <p:spPr bwMode="auto">
          <a:xfrm>
            <a:off x="1828800" y="762000"/>
            <a:ext cx="83820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How do we measure these phenomena ?</a:t>
            </a:r>
            <a:endParaRPr lang="en-US" sz="36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1001713"/>
            <a:ext cx="8504238" cy="47545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  How physicists go from the "basic ideas of measuring some quantities" to the "design and</a:t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</a:b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constructions and operation of large scale experiments".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0" y="3962400"/>
            <a:ext cx="1981200" cy="1219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943600" y="3962400"/>
            <a:ext cx="1981200" cy="12192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676400" y="4343400"/>
            <a:ext cx="16764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Experiments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248400" y="4343400"/>
            <a:ext cx="13716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Theory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3810000" y="4038600"/>
            <a:ext cx="18288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>
            <a:off x="3733800" y="5181600"/>
            <a:ext cx="17526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343400" y="3352800"/>
            <a:ext cx="5334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?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733800" y="5486400"/>
            <a:ext cx="19050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Falsification</a:t>
            </a:r>
          </a:p>
          <a:p>
            <a:r>
              <a:rPr lang="en-US"/>
              <a:t>Validation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Theory and Experiments</a:t>
            </a:r>
            <a:endParaRPr lang="en-US" sz="36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1295400"/>
            <a:ext cx="8504238" cy="4754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Exp: Particles have masses: …..why 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Theo: Mass is given by the interaction with the Higgs field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Exp: Find the Higgs Boson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Exp:  There are 3 Forces: ……why 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Theo: Super Symmetry unifies the Forces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Exp:   Find the signals of Super Symmetry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detector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" name="Picture 3" descr="decay_ch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957512"/>
            <a:ext cx="6919913" cy="306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990600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New physics will be detected by the production of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NEW PARTICLES</a:t>
            </a:r>
            <a:r>
              <a:rPr lang="en-US" sz="2000" dirty="0" smtClean="0">
                <a:latin typeface="+mn-lt"/>
              </a:rPr>
              <a:t>. These particles will disintegrate in very short time (10</a:t>
            </a:r>
            <a:r>
              <a:rPr lang="en-US" sz="2000" baseline="30000" dirty="0" smtClean="0">
                <a:latin typeface="+mn-lt"/>
              </a:rPr>
              <a:t>-24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s</a:t>
            </a:r>
            <a:r>
              <a:rPr lang="en-US" sz="2000" dirty="0" smtClean="0">
                <a:latin typeface="+mn-lt"/>
              </a:rPr>
              <a:t>) and we will detect their decay products. The particles that we will detect are particles with “long-life-time”. The LHC detectors are designed to record the largest possible amount of information about these final state particles.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CMS SLICE</a:t>
            </a:r>
            <a:endParaRPr lang="en-US" sz="36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90600"/>
            <a:ext cx="8382000" cy="42725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5562600"/>
            <a:ext cx="876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http://cms.web.cern.ch/cms/Resources/Website/Media/Videos/Animations/files/CMS_Slice.swf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+mn-lt"/>
              </a:rPr>
              <a:t>Simulation of an Higgs Boson decay in ATLAS</a:t>
            </a:r>
            <a:endParaRPr lang="en-US" sz="2800" dirty="0">
              <a:latin typeface="+mn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 </a:t>
            </a: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D847B-3878-7F41-B0EA-6C4307D39E3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518" y="838199"/>
            <a:ext cx="7390882" cy="5284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733800" y="61722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n-lt"/>
              </a:rPr>
              <a:t>H</a:t>
            </a:r>
            <a:r>
              <a:rPr lang="en-US" sz="2800" dirty="0" smtClean="0">
                <a:latin typeface="+mn-lt"/>
                <a:sym typeface="Wingdings"/>
              </a:rPr>
              <a:t> ZZ </a:t>
            </a:r>
            <a:r>
              <a:rPr lang="en-US" sz="2800" dirty="0" err="1" smtClean="0">
                <a:latin typeface="+mn-lt"/>
                <a:sym typeface="Wingdings"/>
              </a:rPr>
              <a:t>μμee</a:t>
            </a: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0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42022</TotalTime>
  <Words>1256</Words>
  <Application>Microsoft Office PowerPoint</Application>
  <PresentationFormat>On-screen Show (4:3)</PresentationFormat>
  <Paragraphs>261</Paragraphs>
  <Slides>35</Slides>
  <Notes>6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Default Design</vt:lpstr>
      <vt:lpstr>Equation</vt:lpstr>
      <vt:lpstr>Slide 1</vt:lpstr>
      <vt:lpstr>Collider Luminosity</vt:lpstr>
      <vt:lpstr>Collider Luminosity</vt:lpstr>
      <vt:lpstr>Search for new phenomena at LHC</vt:lpstr>
      <vt:lpstr>How do we measure these phenomena ?</vt:lpstr>
      <vt:lpstr>Theory and Experiments</vt:lpstr>
      <vt:lpstr>Basic detector</vt:lpstr>
      <vt:lpstr>CMS SLICE</vt:lpstr>
      <vt:lpstr>Simulation of an Higgs Boson decay in ATLAS</vt:lpstr>
      <vt:lpstr>Detecting the Higgs Boson</vt:lpstr>
      <vt:lpstr>ATLAS and CMS Physics Program</vt:lpstr>
      <vt:lpstr>What can be done at the beginning ?</vt:lpstr>
      <vt:lpstr>Hadronic Collider variables</vt:lpstr>
      <vt:lpstr>First DAYS</vt:lpstr>
      <vt:lpstr>Minimum Bias Events</vt:lpstr>
      <vt:lpstr>Hard scattering</vt:lpstr>
      <vt:lpstr>First weeks</vt:lpstr>
      <vt:lpstr>JET Production</vt:lpstr>
      <vt:lpstr>W and Z production</vt:lpstr>
      <vt:lpstr>Can we do physics since the beginning ?</vt:lpstr>
      <vt:lpstr>“Pre-Collision Physics Structures”</vt:lpstr>
      <vt:lpstr>  Cosmic Muons</vt:lpstr>
      <vt:lpstr> Beam Halo Muons</vt:lpstr>
      <vt:lpstr>ATLAS COSMIC EVENT</vt:lpstr>
      <vt:lpstr>CMS COSMIC EVENT</vt:lpstr>
      <vt:lpstr>ATLAS and CMS COSMIC RUN</vt:lpstr>
      <vt:lpstr>ALIGNMENT</vt:lpstr>
      <vt:lpstr>TRACKER RESOLUTION</vt:lpstr>
      <vt:lpstr>BEAM HALO MUONS IN CMS</vt:lpstr>
      <vt:lpstr>BEAM SPLASH EVENTS</vt:lpstr>
      <vt:lpstr>Timing of ATLAS TILE CAL</vt:lpstr>
      <vt:lpstr>CONCLUSIONS</vt:lpstr>
      <vt:lpstr>CMS ECAL TIMING</vt:lpstr>
      <vt:lpstr>STOPPING POWER IN CMS CRYSTALS</vt:lpstr>
      <vt:lpstr>Strip Tracker Hit resolution</vt:lpstr>
    </vt:vector>
  </TitlesOfParts>
  <Company>CERN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GIGI</dc:creator>
  <cp:lastModifiedBy>lsaulnie</cp:lastModifiedBy>
  <cp:revision>412</cp:revision>
  <cp:lastPrinted>2001-03-09T21:39:31Z</cp:lastPrinted>
  <dcterms:created xsi:type="dcterms:W3CDTF">2009-06-30T20:09:57Z</dcterms:created>
  <dcterms:modified xsi:type="dcterms:W3CDTF">2009-07-01T12:23:51Z</dcterms:modified>
</cp:coreProperties>
</file>