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Masters/slideMaster13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Default Extension="pdf" ContentType="application/pdf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7" r:id="rId5"/>
    <p:sldMasterId id="2147483709" r:id="rId6"/>
    <p:sldMasterId id="2147483722" r:id="rId7"/>
    <p:sldMasterId id="2147483734" r:id="rId8"/>
    <p:sldMasterId id="2147483747" r:id="rId9"/>
    <p:sldMasterId id="2147483759" r:id="rId10"/>
    <p:sldMasterId id="2147483786" r:id="rId11"/>
    <p:sldMasterId id="2147483798" r:id="rId12"/>
    <p:sldMasterId id="2147483822" r:id="rId13"/>
    <p:sldMasterId id="2147483834" r:id="rId14"/>
    <p:sldMasterId id="2147483846" r:id="rId15"/>
    <p:sldMasterId id="2147483858" r:id="rId16"/>
    <p:sldMasterId id="2147483870" r:id="rId17"/>
    <p:sldMasterId id="2147483882" r:id="rId18"/>
  </p:sldMasterIdLst>
  <p:notesMasterIdLst>
    <p:notesMasterId r:id="rId79"/>
  </p:notesMasterIdLst>
  <p:handoutMasterIdLst>
    <p:handoutMasterId r:id="rId80"/>
  </p:handoutMasterIdLst>
  <p:sldIdLst>
    <p:sldId id="258" r:id="rId19"/>
    <p:sldId id="349" r:id="rId20"/>
    <p:sldId id="259" r:id="rId21"/>
    <p:sldId id="263" r:id="rId22"/>
    <p:sldId id="264" r:id="rId23"/>
    <p:sldId id="280" r:id="rId24"/>
    <p:sldId id="281" r:id="rId25"/>
    <p:sldId id="283" r:id="rId26"/>
    <p:sldId id="284" r:id="rId27"/>
    <p:sldId id="350" r:id="rId28"/>
    <p:sldId id="301" r:id="rId29"/>
    <p:sldId id="302" r:id="rId30"/>
    <p:sldId id="296" r:id="rId31"/>
    <p:sldId id="297" r:id="rId32"/>
    <p:sldId id="299" r:id="rId33"/>
    <p:sldId id="300" r:id="rId34"/>
    <p:sldId id="352" r:id="rId35"/>
    <p:sldId id="347" r:id="rId36"/>
    <p:sldId id="285" r:id="rId37"/>
    <p:sldId id="286" r:id="rId38"/>
    <p:sldId id="370" r:id="rId39"/>
    <p:sldId id="303" r:id="rId40"/>
    <p:sldId id="304" r:id="rId41"/>
    <p:sldId id="305" r:id="rId42"/>
    <p:sldId id="262" r:id="rId43"/>
    <p:sldId id="369" r:id="rId44"/>
    <p:sldId id="307" r:id="rId45"/>
    <p:sldId id="343" r:id="rId46"/>
    <p:sldId id="344" r:id="rId47"/>
    <p:sldId id="345" r:id="rId48"/>
    <p:sldId id="346" r:id="rId49"/>
    <p:sldId id="362" r:id="rId50"/>
    <p:sldId id="364" r:id="rId51"/>
    <p:sldId id="365" r:id="rId52"/>
    <p:sldId id="357" r:id="rId53"/>
    <p:sldId id="308" r:id="rId54"/>
    <p:sldId id="358" r:id="rId55"/>
    <p:sldId id="366" r:id="rId56"/>
    <p:sldId id="360" r:id="rId57"/>
    <p:sldId id="367" r:id="rId58"/>
    <p:sldId id="310" r:id="rId59"/>
    <p:sldId id="356" r:id="rId60"/>
    <p:sldId id="311" r:id="rId61"/>
    <p:sldId id="312" r:id="rId62"/>
    <p:sldId id="355" r:id="rId63"/>
    <p:sldId id="316" r:id="rId64"/>
    <p:sldId id="317" r:id="rId65"/>
    <p:sldId id="319" r:id="rId66"/>
    <p:sldId id="322" r:id="rId67"/>
    <p:sldId id="323" r:id="rId68"/>
    <p:sldId id="325" r:id="rId69"/>
    <p:sldId id="327" r:id="rId70"/>
    <p:sldId id="328" r:id="rId71"/>
    <p:sldId id="354" r:id="rId72"/>
    <p:sldId id="353" r:id="rId73"/>
    <p:sldId id="288" r:id="rId74"/>
    <p:sldId id="289" r:id="rId75"/>
    <p:sldId id="292" r:id="rId76"/>
    <p:sldId id="293" r:id="rId77"/>
    <p:sldId id="295" r:id="rId7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E0027"/>
    <a:srgbClr val="3877B2"/>
    <a:srgbClr val="8BD3F5"/>
    <a:srgbClr val="58BB4F"/>
    <a:srgbClr val="EA3F2E"/>
    <a:srgbClr val="FFFF00"/>
    <a:srgbClr val="2074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4" autoAdjust="0"/>
    <p:restoredTop sz="94660"/>
  </p:normalViewPr>
  <p:slideViewPr>
    <p:cSldViewPr>
      <p:cViewPr varScale="1">
        <p:scale>
          <a:sx n="88" d="100"/>
          <a:sy n="88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slide" Target="slides/slide45.xml"/><Relationship Id="rId68" Type="http://schemas.openxmlformats.org/officeDocument/2006/relationships/slide" Target="slides/slide50.xml"/><Relationship Id="rId76" Type="http://schemas.openxmlformats.org/officeDocument/2006/relationships/slide" Target="slides/slide58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slide" Target="slides/slide48.xml"/><Relationship Id="rId74" Type="http://schemas.openxmlformats.org/officeDocument/2006/relationships/slide" Target="slides/slide56.xml"/><Relationship Id="rId79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3.xml"/><Relationship Id="rId82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slide" Target="slides/slide47.xml"/><Relationship Id="rId73" Type="http://schemas.openxmlformats.org/officeDocument/2006/relationships/slide" Target="slides/slide55.xml"/><Relationship Id="rId78" Type="http://schemas.openxmlformats.org/officeDocument/2006/relationships/slide" Target="slides/slide60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slide" Target="slides/slide46.xml"/><Relationship Id="rId69" Type="http://schemas.openxmlformats.org/officeDocument/2006/relationships/slide" Target="slides/slide51.xml"/><Relationship Id="rId77" Type="http://schemas.openxmlformats.org/officeDocument/2006/relationships/slide" Target="slides/slide5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72" Type="http://schemas.openxmlformats.org/officeDocument/2006/relationships/slide" Target="slides/slide54.xml"/><Relationship Id="rId80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slide" Target="slides/slide49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Relationship Id="rId70" Type="http://schemas.openxmlformats.org/officeDocument/2006/relationships/slide" Target="slides/slide52.xml"/><Relationship Id="rId75" Type="http://schemas.openxmlformats.org/officeDocument/2006/relationships/slide" Target="slides/slide57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C5B5A-7F34-A14A-9724-72F1079D6BAD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0685-413F-0C4A-8C80-28513657E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80156B8-C864-9C41-8A57-43A75F894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156B8-C864-9C41-8A57-43A75F89481E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ECBED-831C-4149-A67F-99767EB3F6B2}" type="slidenum">
              <a:rPr lang="en-GB"/>
              <a:pPr/>
              <a:t>25</a:t>
            </a:fld>
            <a:endParaRPr lang="en-GB"/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18DA430-A813-364B-8E36-B764B6C77911}" type="slidenum">
              <a:rPr lang="en-GB" sz="1200"/>
              <a:pPr algn="r"/>
              <a:t>25</a:t>
            </a:fld>
            <a:endParaRPr lang="en-GB" sz="120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39945A-D4A9-4C8B-BD3E-9C1ED19D6138}" type="slidenum">
              <a:rPr lang="en-GB"/>
              <a:pPr/>
              <a:t>37</a:t>
            </a:fld>
            <a:endParaRPr lang="en-GB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55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55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2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2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3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3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/>
              <a:pPr/>
              <a:t>4</a:t>
            </a:fld>
            <a:endParaRPr lang="en-GB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/>
              <a:pPr algn="r"/>
              <a:t>4</a:t>
            </a:fld>
            <a:endParaRPr lang="en-GB" sz="120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D7C0D7-9C5F-FF43-A293-AEFC0D8A82FE}" type="slidenum">
              <a:rPr lang="en-GB"/>
              <a:pPr/>
              <a:t>5</a:t>
            </a:fld>
            <a:endParaRPr lang="en-GB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9F2DA2C-60FC-BA4E-B602-C36AFC1BB87E}" type="slidenum">
              <a:rPr lang="en-GB" sz="1200"/>
              <a:pPr algn="r"/>
              <a:t>5</a:t>
            </a:fld>
            <a:endParaRPr lang="en-GB" sz="120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D7C0D7-9C5F-FF43-A293-AEFC0D8A82FE}" type="slidenum">
              <a:rPr lang="en-GB"/>
              <a:pPr/>
              <a:t>6</a:t>
            </a:fld>
            <a:endParaRPr lang="en-GB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9F2DA2C-60FC-BA4E-B602-C36AFC1BB87E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10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17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17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92884-B167-44D0-B02E-23841C83EAE1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008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39276"/>
            <a:ext cx="5030278" cy="4289196"/>
          </a:xfrm>
          <a:ln/>
        </p:spPr>
        <p:txBody>
          <a:bodyPr lIns="91918" tIns="45960" rIns="91918" bIns="45960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27093E-B575-4612-9CE1-44AEB9C2B64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69ECB2-8E60-4A83-816A-52454B1F1EBE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D3882B-D3B6-4390-A62C-595E3DABB22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BCDDC7-F768-48BB-B1F0-90650B866442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EF6D94-0A29-4F80-8EFC-124C4181D91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B7F618-41B3-4536-824F-730816AD26C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02F6A8-7785-413C-B174-58783088949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BB46E4-1945-40D4-A063-0A5718531E22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A9B812-0A34-4FB2-BDAE-9A41A2A961A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33BE5B-CEFD-429D-8CAD-2437801245E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625456-F1CA-4911-87A9-20C389B50D2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10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3810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05800" y="6400800"/>
            <a:ext cx="533400" cy="228600"/>
          </a:xfrm>
        </p:spPr>
        <p:txBody>
          <a:bodyPr/>
          <a:lstStyle>
            <a:lvl1pPr>
              <a:defRPr/>
            </a:lvl1pPr>
          </a:lstStyle>
          <a:p>
            <a:fld id="{6D0A76F6-FC41-4740-B44E-CE65D37A18D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9400" y="6400800"/>
            <a:ext cx="4241800" cy="265113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C99C05-D680-4557-B479-9EABF17C00BF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3491D-D90D-4A75-A771-338E5E59A2D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897D93-0D74-4396-B20A-1DAD167BC55D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04417-7029-45EA-AA09-386C5912E0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3B3790-DF24-4760-9C95-C6CBDBD9C288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3AF2C-D185-4E85-B136-E149ED56315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1AE3C9-1F5D-4A13-A8E9-13E3828408FC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1D6A5-33C9-4339-8319-4D9698A51D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5CDA59-6836-4D8A-B17B-2A7D8F3E6B8F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C4D0-D6C2-4D4C-BA54-1085ABF23C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59D399-CFE4-46DA-B816-83EF72627E0D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65C68-1046-4B8B-BFE4-732CC5C58B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DDBB29-9F8D-4924-B58B-B93688426528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70713-0BCA-4AD3-8678-D11035B148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63D08-874A-4B1E-BCC8-36D324E953E4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EB245-3889-4124-8E22-37408B87A7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60ACB0-43EB-4372-BB96-CDE25D706047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459EB-746A-434A-96B9-71586F00762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D3D532-90BD-4637-BC1F-61F0B8B933FF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F399A-0AB4-4A21-9DF1-BB8636310BA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DCAD99-32D3-4521-8A39-F718D09F9048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D5636-6788-482F-B975-EDD5A47CE3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54E1BA-2E77-49AF-88F0-274FC4CFDF8A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B7EAF-16B5-4206-BB1D-700FE8BBD8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ACC1C6-D861-4C60-B6E8-A689CA7BC261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DD624-7E81-4102-B48B-A690F6A700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652812-F768-41AF-9334-300E41085A24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7192D-2615-449C-8B56-A4E94FEEECD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3165E-1B69-48DF-A9AB-8DAC13B8E4A7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BAC86-EAB9-41DB-BE51-7EBC6D60F2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E1F19-E425-4090-B164-85944ECC86A3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933B9-6839-4E2A-BFB2-99D790BF53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E1C574-A0AB-4BEC-BF69-EB2823C2EC09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87A8F-CD81-45DE-9BB0-8441C25B3CA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022EE-390E-4158-8DB6-1242E76EC8B1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7344A-555A-476A-9E1C-8A4F46118A5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CA53C0-29BB-460A-8ED2-161FEF984E5A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010EA-898D-4E5A-B93E-950943EED8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D2FE77-E35C-428B-9E0D-5325FF1996C6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7B59E-64A9-4EEA-85D1-5561AB3C08A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B4F0-517C-435C-BA2D-F6C0573CDB60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20756-A55C-49D9-9C9B-DEA7F433C4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B7C86-FC6C-4C22-954B-34EBC4235040}" type="datetime1">
              <a:rPr lang="en-US">
                <a:solidFill>
                  <a:srgbClr val="000000"/>
                </a:solidFill>
              </a:rPr>
              <a:pPr/>
              <a:t>7/1/2009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C4ADD-86F6-49AA-A407-654E56E970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587B0-505C-4982-B479-4E93D8F38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BB9D8-18FA-47FD-9F84-4FB0CF45F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BF34E-60B1-4F13-98ED-D9EB8E133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0B4C-C347-4A9C-A152-1ED974010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D502E-3F4E-4656-A256-DC8237571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31F67-581B-479D-BCBB-F1CCF086F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4D8BB-6B18-4469-B09B-38B745038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D5D54-97C6-47F4-B07B-BBBA773F3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26C03-7A05-492E-9EE3-332398284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BFEEB-8B36-41D4-B173-549E615BC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00FEE-B7FC-4F55-ADE4-D810C82B1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FF06-A96F-4AC4-9598-EC3298D6DD2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69F00-8D18-468C-8F42-35BFF483C0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4E03F-5331-49B8-B25C-50BCAAC7DF08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AFEDD-09E7-46C9-A8B2-578C5D82F19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8C60E-0BCE-4019-B1EE-7767CFB1BFCD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1E262-EC6F-48AC-B12E-B5D27CF966E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88F51-78A8-4236-AEB3-B7B0038AF492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57F1-CF66-4A71-A365-CF692B5D1F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39218-D7BD-4323-B634-CD661D8ABF6A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4E3-C2BE-463E-B199-020CED649E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CFF00-5A1F-4893-ABB7-984EE5079E62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6D27C-7025-40F5-A04A-5558BBE76C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A348C-79BA-4151-B735-6D487312289D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BAC1F-D6E9-4AD4-99C0-44C89F04B3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4BB81-ADDB-4325-B321-76BA6B49A927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DD297-0273-4A47-A2A2-846B5BF0109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CEA5A-2179-487A-B626-D8DF4468C9DE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5D7F2-2A1F-43C5-B0D3-A150361A562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69050-FBF3-4E3B-9465-14AD3C8F2561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A9C3-25D8-454F-91E8-0C283FBDD65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A516E-8C62-40C2-AFD8-26CABAC68F99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FD031-E45E-4DCD-8B79-DAAFA8198EE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2D7E3-333E-4DF0-9B10-4CF9EC4002E0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74BC-5073-43B5-B3B5-8F23B2ED5F0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83073-6C1E-4CE2-AB92-F5EACFF00277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B5FC7-AA80-4B46-BCB0-39506213B14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E674-34CE-4C86-ADE1-A94F66E80F8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EF71F-0E29-47BD-BC30-6060360D3E9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49A36-DDEF-46A9-9DBA-D3B99D0D4DF0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4A3F9-B665-4519-8BD4-A1697066510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24734-8303-4CE1-A02C-279261223A14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24DD9-9911-463D-912F-0C1E764F92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9B9B3-9C6A-4872-9F5A-EEDCD8A6793F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545D9-DF1B-4D16-BC27-CA712C99D44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5A20F-EFB1-4CD2-B53C-EC6D7A68EB7D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BC113-DF14-4A99-8B81-E56688CFD18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CD991-D750-4289-9A9E-BD6C1BC1EEEB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75A95-5C6F-4522-A874-750B43FE00C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25A3F-A00E-4BED-AC84-C3A01AC7F09E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72608-6347-4C2B-A1EE-EA955B16B04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7386C-2110-4973-9A15-BFB191BE789D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911A-12B6-4E48-8581-09C55EDE6E1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3EEFD-3BBF-4FAC-B5DC-CDB65949FD81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6D46D-75AA-4DB4-B0D2-BC007FC18E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02EF-8423-4ABB-BC03-E82703BF0575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F2BAC-7449-47C5-A6B4-EF8DBF07F8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4F3A9-C4FF-48E6-9E22-99B613AD696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82D6-1817-4A5D-9350-D77A6BF5611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7A37C-AD40-4839-B67C-7D5B88E8B58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5365-A6FA-43BC-9B93-11409EB4DA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E2512-AFBD-422F-872E-0978F808D580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2B124-54E9-4DF5-A638-3D58C4A24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7D940-58F9-45F1-90A7-E918A55DC25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A5884-2626-466B-825B-E9EBF7DA269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76C2-C39B-4652-A474-6B4FE5D2759A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AE26F-E29A-4324-ADCC-C2013A78DF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9A2CD-76C9-4FBE-8B6E-983B8898BEB9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895B-4290-4552-A7FC-66AF089FE9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80281-4076-4CE7-A271-7DDA3A7FA8FF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4A96-8476-43BC-A6B9-BCF6AAB7E9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F21D-78BF-4815-8280-C092317890D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D689A-1FD8-46B3-9692-0652DA3551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9998A-109D-45D9-A928-3B172ED7DEA7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2F028-C1CC-4862-A70C-A17EAED8B83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49FB7-2547-4F83-B380-3AB657BECC2F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6C33-DD7D-42F9-8415-E489BB1655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A8592-83FA-4839-BD8D-63855BCA8FC2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79C55-EBFD-40CC-9881-47EE8332587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A4EB5-EE8A-4894-9166-D90FB7ACDAF2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BFAA-3F33-4170-AA79-B8290BEEA46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5D86-0E72-4024-B0D3-DB8B30B67EF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F6B15-8909-4CC2-BAFB-EAB98A57B9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409C-2E48-43F2-AE84-59012262DAAB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FA962-352F-42C7-99E4-E83995BBC2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0F0F0-CA00-44B3-B88D-90B951D41814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845F2-7F06-4098-9798-4062962B0E7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CC258-D5BE-4D06-87BF-54C7B375CF13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5EB8F-5940-4368-BA58-B49A992311B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42718-4C3A-4426-8C88-74B8F222C6EC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8A010-9385-4DC5-8C59-E75ECC7EFC0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FD2F8-C386-4E70-AE0C-43C9308FE3F8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EC35A-EEC3-4347-8F25-52F454B5C52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BD94C-512F-4C59-A61E-A40DBFD18B6F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E393F-6EA7-422A-B523-8F01074B53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01D0A-C481-49F5-860E-A968F083ADF1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742BB-256D-4478-9A73-BA15E9AB0AD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0B916-5206-4BE2-8948-2D97DEB41818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A46F1-F881-43A5-B3FC-3B9C75C7DA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5978E-8962-4368-84E1-CA8C4F3F15DB}" type="datetime1">
              <a:rPr lang="en-GB">
                <a:solidFill>
                  <a:srgbClr val="000000"/>
                </a:solidFill>
              </a:rPr>
              <a:pPr>
                <a:defRPr/>
              </a:pPr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1F7DF-A3F7-4362-B450-F0562566057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5044BD-1A7A-4A52-B72E-343BAECF27B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5CB57-6162-420E-8568-BA5505DF9AB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A7D32-D901-40AA-A4C3-9ADD8D207E0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FF2729-5A9F-4DD7-97DB-FF3E9F0A57A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D2660C-785A-4673-A704-47517A6CC85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BE889A-EF90-40D9-BF83-4628836CB8C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BAAECF-76F7-4437-B815-0F4F30F1ABC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9F7B7-2CA2-4B6B-8530-A16B8E89006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6618BA-34EF-4822-A678-CC5B0EE841F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2EE817-0E6F-4511-93E7-B80EBAB6272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B8D64-5468-4F5D-85F9-00F8B2CE188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85800" y="6248400"/>
            <a:ext cx="5334000" cy="457200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DB428D-8B54-4F62-9570-C4BA26A45B4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FA167D-9B6E-4563-87FE-44BC8A722A8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6F917C-1567-41FD-9EB3-625342BFCC7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E267C1-3E26-49D6-B96A-40FB4010168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88055-2ADF-4818-8F28-EF7A3B17CEE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3DE6CB-81F3-4E10-9491-F0078D20B69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35CB55-51E2-4F20-8144-EE8AB05867C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31E4A2D-D070-42CF-9E67-DED73D30C13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4CECDF-15D0-4B4C-A198-4AFD166861D9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45FB3-B166-441C-A70E-94B0CB99088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A63AF2-BC0B-4AFE-93D6-4C094E442DD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C8B7F-EA15-45BF-98FC-27B363DA0B7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80A133-C7DF-4637-B83A-F86089291919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142EE-DDD2-4135-A3D6-7C5B2B0429D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610AD-257C-4913-93E0-2198D0A386DB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DF4A7-8809-4C2A-AE12-91C0CC6482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7DE1-5673-438D-A533-2110AEFB0F2D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AA450-0A8E-480F-9890-9A5F39EA89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AB4AF2-4FAC-4D86-818F-4EBB40B91900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B5932-FC07-43D0-88CA-05CD3EFA75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6FE72-1AA5-4709-A552-504AC7B2CCB0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86B47-4028-4946-B71C-05246C1CB6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E09B39-F6FB-44C6-A4D8-2101DA3A615B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0D916-CEE5-4128-87EF-C6585B4CE0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A9DA3-2B00-4FD9-A4AD-9F2F206B0B35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20E7F-2A84-4399-B239-DE0B4EED94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EB3CED-DE25-46DF-885E-9DF3E9C624CD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FF0F8-E205-4687-874E-C890C26112D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4F31A-00ED-490E-88C8-F1AB3FBC4AA3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A5672-BB6B-4F5B-9277-9668E4D41A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17D1B-96A5-4C28-8936-C7480E25CC1F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C4D07-A622-45F1-8224-6EBFA44E8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E7F9BE-92CA-4895-9DC5-6423043F797C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ABB58-0578-4319-81E0-400A84E3219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6BD0FF-C720-4EFC-B1DF-7F61639CC90C}" type="datetime1">
              <a:rPr lang="en-GB">
                <a:solidFill>
                  <a:srgbClr val="000000"/>
                </a:solidFill>
              </a:rPr>
              <a:pPr/>
              <a:t>01/07/2009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43446F-2903-4809-BCBD-E31CC7362E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Relationship Id="rId1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image" Target="../media/image9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67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008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19032071-C318-48E2-9603-FD0760F3E7A2}" type="slidenum"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/>
              <a:t>‹#›</a:t>
            </a:fld>
            <a:endParaRPr lang="de-DE" sz="14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6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400" y="6400800"/>
            <a:ext cx="42418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de-DE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621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78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eaLnBrk="1" hangingPunct="1"/>
            <a:fld id="{4489820A-643C-4E77-AC26-4A23C6741724}" type="datetime1">
              <a:rPr lang="en-US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7/1/2009</a:t>
            </a:fld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978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978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47700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eaLnBrk="1" hangingPunct="1"/>
            <a:fld id="{C00496CD-3480-43B9-AF06-17E63C20D242}" type="slidenum">
              <a:rPr lang="en-US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‹#›</a:t>
            </a:fld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978951" name="Rectangle 7"/>
          <p:cNvSpPr>
            <a:spLocks noChangeArrowheads="1"/>
          </p:cNvSpPr>
          <p:nvPr userDrawn="1"/>
        </p:nvSpPr>
        <p:spPr bwMode="auto">
          <a:xfrm>
            <a:off x="0" y="914400"/>
            <a:ext cx="9144000" cy="52388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322BB"/>
              </a:gs>
            </a:gsLst>
            <a:lin ang="0" scaled="1"/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978952" name="Picture 8" descr="logos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590800" y="6369050"/>
            <a:ext cx="952500" cy="488950"/>
          </a:xfrm>
          <a:prstGeom prst="rect">
            <a:avLst/>
          </a:prstGeom>
          <a:noFill/>
        </p:spPr>
      </p:pic>
      <p:pic>
        <p:nvPicPr>
          <p:cNvPr id="978953" name="Picture 9" descr="ilccolo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0" y="6410325"/>
            <a:ext cx="685800" cy="447675"/>
          </a:xfrm>
          <a:prstGeom prst="rect">
            <a:avLst/>
          </a:prstGeom>
          <a:noFill/>
        </p:spPr>
      </p:pic>
      <p:pic>
        <p:nvPicPr>
          <p:cNvPr id="978954" name="Picture 10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467600" y="6354763"/>
            <a:ext cx="5429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FF00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rgbClr val="0033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76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10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10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fld id="{74086410-C922-4F77-824F-B72DA521AEE2}" type="datetime1"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eaLnBrk="1" hangingPunct="1"/>
              <a:t>7/1/2009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0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0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26B91047-3FB6-46D1-9510-2CCE65D949D1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eaLnBrk="1" hangingPunct="1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0407" name="Rectangle 7"/>
          <p:cNvSpPr>
            <a:spLocks noChangeArrowheads="1"/>
          </p:cNvSpPr>
          <p:nvPr userDrawn="1"/>
        </p:nvSpPr>
        <p:spPr bwMode="auto">
          <a:xfrm>
            <a:off x="1828800" y="1219200"/>
            <a:ext cx="7162800" cy="9207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5CD4FE"/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51040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8900" y="76200"/>
            <a:ext cx="17526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885825"/>
          </a:xfrm>
          <a:prstGeom prst="rect">
            <a:avLst/>
          </a:prstGeom>
          <a:gradFill flip="none" rotWithShape="1">
            <a:gsLst>
              <a:gs pos="1000">
                <a:srgbClr val="FF6600"/>
              </a:gs>
              <a:gs pos="43000">
                <a:srgbClr val="FFC000"/>
              </a:gs>
              <a:gs pos="100000">
                <a:srgbClr val="FFFFFF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1" name="Picture 5" descr="newlhc logo1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1130" y="60156"/>
            <a:ext cx="828675" cy="828675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6388" name="Picture 18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447088" y="157163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 userDrawn="1"/>
        </p:nvSpPr>
        <p:spPr>
          <a:xfrm>
            <a:off x="3067050" y="6591300"/>
            <a:ext cx="30384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000" dirty="0">
                <a:solidFill>
                  <a:srgbClr val="003399"/>
                </a:solidFill>
                <a:latin typeface="Arial Rounded MT Bold" pitchFamily="34" charset="0"/>
                <a:ea typeface="+mn-ea"/>
                <a:cs typeface="+mn-cs"/>
              </a:rPr>
              <a:t>Lyn Evans – EDMS Document 976647</a:t>
            </a:r>
          </a:p>
        </p:txBody>
      </p:sp>
      <p:sp>
        <p:nvSpPr>
          <p:cNvPr id="16390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br>
              <a:rPr lang="en-US" smtClean="0"/>
            </a:br>
            <a:endParaRPr lang="en-US" smtClean="0"/>
          </a:p>
        </p:txBody>
      </p:sp>
      <p:sp>
        <p:nvSpPr>
          <p:cNvPr id="16391" name="Text Placeholder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5113"/>
            <a:ext cx="2133600" cy="136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solidFill>
                  <a:srgbClr val="003399"/>
                </a:solidFill>
                <a:latin typeface="Verdana" pitchFamily="34" charset="0"/>
              </a:defRPr>
            </a:lvl1pPr>
          </a:lstStyle>
          <a:p>
            <a:pPr eaLnBrk="1" hangingPunct="1">
              <a:defRPr/>
            </a:pPr>
            <a:fld id="{D818521C-DEE9-4797-82C8-7C529FCC0479}" type="slidenum">
              <a:rPr lang="en-US"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7/1/2009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24241D1B-2BAF-423E-B0B4-9752E4EA1AD8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01/07/2009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52B30764-CCF2-456D-9CA4-F44EA4872A6B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CB551FB7-2D5C-4689-8606-7B84BB27023F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01/07/2009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7870A8A0-92F8-4C4B-A0B4-C542FD97A39F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214F491-4587-43A8-8BBA-5112A1E10B2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7/1/2009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B086B89-98D0-422D-BA49-36DD1C19FB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48DDC1F9-61D5-4CF8-997D-DDC80C78FD49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01/07/2009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1E3DBF38-0D9C-4C3D-9F94-1067C63DFDE7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B6D4D928-5750-42F7-8B3E-95344F47F620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01/07/2009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2EA08599-6EDA-47EC-BC01-6F2B2647DAC0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48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4899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endParaRPr lang="de-DE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489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225F3728-98FE-46BC-9AEF-6159A516D12C}" type="slidenum"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/>
              <a:t>‹#›</a:t>
            </a:fld>
            <a:endParaRPr lang="de-DE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390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008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3348259D-16BD-4042-8BE6-3B5414C3EF86}" type="slidenum"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/>
              <a:t>‹#›</a:t>
            </a:fld>
            <a:endParaRPr lang="de-DE" sz="14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39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400" y="6400800"/>
            <a:ext cx="42418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de-DE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621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03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/>
            <a:fld id="{CDF94800-8960-459E-99F3-9974773E128B}" type="datetime1">
              <a:rPr lang="en-GB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01/07/2009</a:t>
            </a:fld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/>
            <a:fld id="{8F92E7F2-3411-4A50-B616-6F19D738B995}" type="slidenum">
              <a:rPr lang="en-GB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‹#›</a:t>
            </a:fld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5.wmf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9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9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0.jpe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9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5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4.xml"/><Relationship Id="rId1" Type="http://schemas.openxmlformats.org/officeDocument/2006/relationships/vmlDrawing" Target="../drawings/vmlDrawing3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9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93.xml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13" Type="http://schemas.openxmlformats.org/officeDocument/2006/relationships/image" Target="../media/image82.emf"/><Relationship Id="rId18" Type="http://schemas.openxmlformats.org/officeDocument/2006/relationships/image" Target="../media/image87.emf"/><Relationship Id="rId26" Type="http://schemas.openxmlformats.org/officeDocument/2006/relationships/image" Target="../media/image95.emf"/><Relationship Id="rId3" Type="http://schemas.openxmlformats.org/officeDocument/2006/relationships/image" Target="../media/image72.emf"/><Relationship Id="rId21" Type="http://schemas.openxmlformats.org/officeDocument/2006/relationships/image" Target="../media/image90.emf"/><Relationship Id="rId7" Type="http://schemas.openxmlformats.org/officeDocument/2006/relationships/image" Target="../media/image76.emf"/><Relationship Id="rId12" Type="http://schemas.openxmlformats.org/officeDocument/2006/relationships/image" Target="../media/image81.emf"/><Relationship Id="rId17" Type="http://schemas.openxmlformats.org/officeDocument/2006/relationships/image" Target="../media/image86.emf"/><Relationship Id="rId25" Type="http://schemas.openxmlformats.org/officeDocument/2006/relationships/image" Target="../media/image94.emf"/><Relationship Id="rId33" Type="http://schemas.openxmlformats.org/officeDocument/2006/relationships/image" Target="../media/image102.png"/><Relationship Id="rId2" Type="http://schemas.openxmlformats.org/officeDocument/2006/relationships/image" Target="../media/image71.emf"/><Relationship Id="rId16" Type="http://schemas.openxmlformats.org/officeDocument/2006/relationships/image" Target="../media/image85.emf"/><Relationship Id="rId20" Type="http://schemas.openxmlformats.org/officeDocument/2006/relationships/image" Target="../media/image89.emf"/><Relationship Id="rId29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11" Type="http://schemas.openxmlformats.org/officeDocument/2006/relationships/image" Target="../media/image80.emf"/><Relationship Id="rId24" Type="http://schemas.openxmlformats.org/officeDocument/2006/relationships/image" Target="../media/image93.emf"/><Relationship Id="rId32" Type="http://schemas.openxmlformats.org/officeDocument/2006/relationships/image" Target="../media/image101.emf"/><Relationship Id="rId5" Type="http://schemas.openxmlformats.org/officeDocument/2006/relationships/image" Target="../media/image74.emf"/><Relationship Id="rId15" Type="http://schemas.openxmlformats.org/officeDocument/2006/relationships/image" Target="../media/image84.emf"/><Relationship Id="rId23" Type="http://schemas.openxmlformats.org/officeDocument/2006/relationships/image" Target="../media/image92.emf"/><Relationship Id="rId28" Type="http://schemas.openxmlformats.org/officeDocument/2006/relationships/image" Target="../media/image97.emf"/><Relationship Id="rId10" Type="http://schemas.openxmlformats.org/officeDocument/2006/relationships/image" Target="../media/image79.emf"/><Relationship Id="rId19" Type="http://schemas.openxmlformats.org/officeDocument/2006/relationships/image" Target="../media/image88.emf"/><Relationship Id="rId31" Type="http://schemas.openxmlformats.org/officeDocument/2006/relationships/image" Target="../media/image100.emf"/><Relationship Id="rId4" Type="http://schemas.openxmlformats.org/officeDocument/2006/relationships/image" Target="../media/image73.emf"/><Relationship Id="rId9" Type="http://schemas.openxmlformats.org/officeDocument/2006/relationships/image" Target="../media/image78.emf"/><Relationship Id="rId14" Type="http://schemas.openxmlformats.org/officeDocument/2006/relationships/image" Target="../media/image83.emf"/><Relationship Id="rId22" Type="http://schemas.openxmlformats.org/officeDocument/2006/relationships/image" Target="../media/image91.emf"/><Relationship Id="rId27" Type="http://schemas.openxmlformats.org/officeDocument/2006/relationships/image" Target="../media/image96.emf"/><Relationship Id="rId30" Type="http://schemas.openxmlformats.org/officeDocument/2006/relationships/image" Target="../media/image9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9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9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8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slideLayout" Target="../slideLayouts/slideLayout9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9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2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8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slideLayout" Target="../slideLayouts/slideLayout9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wmf"/><Relationship Id="rId1" Type="http://schemas.openxmlformats.org/officeDocument/2006/relationships/slideLayout" Target="../slideLayouts/slideLayout17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13.png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8.png"/><Relationship Id="rId7" Type="http://schemas.openxmlformats.org/officeDocument/2006/relationships/image" Target="../media/image40.pdf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9.png"/><Relationship Id="rId4" Type="http://schemas.openxmlformats.org/officeDocument/2006/relationships/image" Target="../media/image38.pd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Science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World Collaboration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85720" y="6396335"/>
            <a:ext cx="86870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</a:rPr>
              <a:t>R.-D. Heuer, CERN                      </a:t>
            </a:r>
            <a:r>
              <a:rPr lang="en-US" sz="1800" dirty="0" err="1" smtClean="0">
                <a:solidFill>
                  <a:schemeClr val="accent1"/>
                </a:solidFill>
              </a:rPr>
              <a:t>CERN</a:t>
            </a:r>
            <a:r>
              <a:rPr lang="en-US" sz="1800" dirty="0" smtClean="0">
                <a:solidFill>
                  <a:schemeClr val="accent1"/>
                </a:solidFill>
              </a:rPr>
              <a:t> Summer Student </a:t>
            </a:r>
            <a:r>
              <a:rPr lang="en-US" sz="1800" dirty="0" err="1" smtClean="0">
                <a:solidFill>
                  <a:schemeClr val="accent1"/>
                </a:solidFill>
              </a:rPr>
              <a:t>Programme</a:t>
            </a:r>
            <a:r>
              <a:rPr lang="en-US" sz="1800" dirty="0" smtClean="0">
                <a:solidFill>
                  <a:schemeClr val="accent1"/>
                </a:solidFill>
              </a:rPr>
              <a:t>, July 1, 2009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16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(some)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Feature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Particle Physics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970" name="Text Box 2"/>
          <p:cNvSpPr txBox="1">
            <a:spLocks noChangeArrowheads="1"/>
          </p:cNvSpPr>
          <p:nvPr/>
        </p:nvSpPr>
        <p:spPr bwMode="auto">
          <a:xfrm>
            <a:off x="1692275" y="1052513"/>
            <a:ext cx="63325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Duration of large particle physics projects:</a:t>
            </a:r>
          </a:p>
          <a:p>
            <a:pPr eaLnBrk="1" hangingPunct="1"/>
            <a:endParaRPr lang="de-DE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decade(s)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from  science case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via     concept, R&amp;D, and design 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to      realisation and exploitation</a:t>
            </a:r>
          </a:p>
          <a:p>
            <a:pPr eaLnBrk="1" hangingPunct="1"/>
            <a:endParaRPr lang="de-DE" smtClean="0">
              <a:solidFill>
                <a:srgbClr val="3333CC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Excellent training grounds  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in particle physics, 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accelerator and detector technologies,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computing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91971" name="Text Box 3"/>
          <p:cNvSpPr txBox="1">
            <a:spLocks noChangeArrowheads="1"/>
          </p:cNvSpPr>
          <p:nvPr/>
        </p:nvSpPr>
        <p:spPr bwMode="auto">
          <a:xfrm>
            <a:off x="2124075" y="0"/>
            <a:ext cx="4679950" cy="57943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Features of Particle Physics</a:t>
            </a:r>
            <a:r>
              <a:rPr lang="de-DE" sz="3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</a:t>
            </a:r>
            <a:endParaRPr lang="en-GB" sz="32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299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0"/>
            <a:ext cx="6548437" cy="6669088"/>
          </a:xfrm>
          <a:noFill/>
          <a:ln/>
        </p:spPr>
      </p:pic>
      <p:sp>
        <p:nvSpPr>
          <p:cNvPr id="1492995" name="Text Box 3"/>
          <p:cNvSpPr txBox="1">
            <a:spLocks noChangeArrowheads="1"/>
          </p:cNvSpPr>
          <p:nvPr/>
        </p:nvSpPr>
        <p:spPr bwMode="auto">
          <a:xfrm>
            <a:off x="7885113" y="1700213"/>
            <a:ext cx="8636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1983</a:t>
            </a:r>
            <a:endParaRPr lang="en-GB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92996" name="Text Box 4"/>
          <p:cNvSpPr txBox="1">
            <a:spLocks noChangeArrowheads="1"/>
          </p:cNvSpPr>
          <p:nvPr/>
        </p:nvSpPr>
        <p:spPr bwMode="auto">
          <a:xfrm>
            <a:off x="250825" y="549275"/>
            <a:ext cx="2862263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Duration of Projects</a:t>
            </a:r>
            <a:endParaRPr lang="en-GB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92997" name="Rectangle 5"/>
          <p:cNvSpPr>
            <a:spLocks noChangeArrowheads="1"/>
          </p:cNvSpPr>
          <p:nvPr/>
        </p:nvSpPr>
        <p:spPr bwMode="auto">
          <a:xfrm>
            <a:off x="2339975" y="5157788"/>
            <a:ext cx="6264275" cy="14398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92998" name="AutoShape 6"/>
          <p:cNvSpPr>
            <a:spLocks noChangeArrowheads="1"/>
          </p:cNvSpPr>
          <p:nvPr/>
        </p:nvSpPr>
        <p:spPr bwMode="auto">
          <a:xfrm>
            <a:off x="684213" y="558958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92999" name="Text Box 7"/>
          <p:cNvSpPr txBox="1">
            <a:spLocks noChangeArrowheads="1"/>
          </p:cNvSpPr>
          <p:nvPr/>
        </p:nvSpPr>
        <p:spPr bwMode="auto">
          <a:xfrm rot="-1331696">
            <a:off x="1574800" y="2751138"/>
            <a:ext cx="4897438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First LHC physics workshop 1984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LEP experiments: LoI 1982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93000" name="Text Box 8"/>
          <p:cNvSpPr txBox="1">
            <a:spLocks noChangeArrowheads="1"/>
          </p:cNvSpPr>
          <p:nvPr/>
        </p:nvSpPr>
        <p:spPr bwMode="auto">
          <a:xfrm>
            <a:off x="179388" y="5229225"/>
            <a:ext cx="2151062" cy="1190625"/>
          </a:xfrm>
          <a:prstGeom prst="rect">
            <a:avLst/>
          </a:prstGeom>
          <a:solidFill>
            <a:srgbClr val="F6F8A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driving technology</a:t>
            </a:r>
          </a:p>
          <a:p>
            <a:pPr eaLnBrk="1" hangingPunct="1"/>
            <a:endParaRPr lang="de-DE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long term stability</a:t>
            </a: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and strategy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9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9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2999" grpId="0" animBg="1"/>
      <p:bldP spid="14930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946" name="Text Box 2"/>
          <p:cNvSpPr txBox="1">
            <a:spLocks noChangeArrowheads="1"/>
          </p:cNvSpPr>
          <p:nvPr/>
        </p:nvSpPr>
        <p:spPr bwMode="auto">
          <a:xfrm>
            <a:off x="539750" y="1196975"/>
            <a:ext cx="79025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Interplay and Synergy </a:t>
            </a:r>
          </a:p>
          <a:p>
            <a:pPr eaLnBrk="1" hangingPunct="1"/>
            <a:endParaRPr lang="de-DE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    </a:t>
            </a:r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of different tools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   (accelerators – cosmic rays – reactors . . .)</a:t>
            </a:r>
          </a:p>
          <a:p>
            <a:pPr eaLnBrk="1" hangingPunct="1"/>
            <a:endParaRPr lang="de-DE" smtClean="0">
              <a:solidFill>
                <a:srgbClr val="3333CC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of different facilities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             different initial states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                     </a:t>
            </a:r>
            <a:r>
              <a:rPr lang="de-DE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lepton collider (electron-positron)</a:t>
            </a:r>
          </a:p>
          <a:p>
            <a:pPr eaLnBrk="1" hangingPunct="1"/>
            <a:r>
              <a:rPr lang="de-DE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                                hadron collider (proton-proton)</a:t>
            </a:r>
          </a:p>
          <a:p>
            <a:pPr eaLnBrk="1" hangingPunct="1"/>
            <a:r>
              <a:rPr lang="de-DE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                                lepton-hadron collider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 at the energy frontier: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high collision energy</a:t>
            </a:r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eaLnBrk="1" hangingPunct="1"/>
            <a:r>
              <a:rPr lang="de-DE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            and  intensity frontier: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high reaction rate</a:t>
            </a:r>
            <a:endParaRPr lang="de-DE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90947" name="Text Box 3"/>
          <p:cNvSpPr txBox="1">
            <a:spLocks noChangeArrowheads="1"/>
          </p:cNvSpPr>
          <p:nvPr/>
        </p:nvSpPr>
        <p:spPr bwMode="auto">
          <a:xfrm>
            <a:off x="1763713" y="0"/>
            <a:ext cx="4824412" cy="57943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Features of Particle Physics</a:t>
            </a:r>
            <a:r>
              <a:rPr lang="de-DE" sz="3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</a:t>
            </a:r>
            <a:endParaRPr lang="en-GB" sz="32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186" name="Text Box 2"/>
          <p:cNvSpPr txBox="1">
            <a:spLocks noChangeArrowheads="1"/>
          </p:cNvSpPr>
          <p:nvPr/>
        </p:nvSpPr>
        <p:spPr bwMode="auto">
          <a:xfrm>
            <a:off x="5435600" y="4365625"/>
            <a:ext cx="3455988" cy="2190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possible due to                     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•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precision measurements   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• </a:t>
            </a:r>
            <a:r>
              <a:rPr lang="de-DE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known higher order  electroweak corrections</a:t>
            </a:r>
          </a:p>
          <a:p>
            <a:pPr>
              <a:spcBef>
                <a:spcPct val="50000"/>
              </a:spcBef>
            </a:pPr>
            <a:endParaRPr lang="de-DE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endParaRPr lang="de-DE" sz="18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501187" name="Object 3"/>
          <p:cNvGraphicFramePr>
            <a:graphicFrameLocks noChangeAspect="1"/>
          </p:cNvGraphicFramePr>
          <p:nvPr/>
        </p:nvGraphicFramePr>
        <p:xfrm>
          <a:off x="5867400" y="5661025"/>
          <a:ext cx="2330450" cy="858838"/>
        </p:xfrm>
        <a:graphic>
          <a:graphicData uri="http://schemas.openxmlformats.org/presentationml/2006/ole">
            <p:oleObj spid="_x0000_s5122" name="Formel" r:id="rId3" imgW="1168200" imgH="431640" progId="Equation.3">
              <p:embed/>
            </p:oleObj>
          </a:graphicData>
        </a:graphic>
      </p:graphicFrame>
      <p:sp>
        <p:nvSpPr>
          <p:cNvPr id="1501188" name="Rectangle 4"/>
          <p:cNvSpPr>
            <a:spLocks noChangeArrowheads="1"/>
          </p:cNvSpPr>
          <p:nvPr/>
        </p:nvSpPr>
        <p:spPr bwMode="auto">
          <a:xfrm>
            <a:off x="6300788" y="5661025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89" name="Rectangle 5"/>
          <p:cNvSpPr>
            <a:spLocks noChangeArrowheads="1"/>
          </p:cNvSpPr>
          <p:nvPr/>
        </p:nvSpPr>
        <p:spPr bwMode="auto">
          <a:xfrm>
            <a:off x="7524750" y="5661025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90" name="Text Box 6"/>
          <p:cNvSpPr txBox="1">
            <a:spLocks noChangeArrowheads="1"/>
          </p:cNvSpPr>
          <p:nvPr/>
        </p:nvSpPr>
        <p:spPr bwMode="auto">
          <a:xfrm>
            <a:off x="2339975" y="42211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LEP</a:t>
            </a:r>
          </a:p>
        </p:txBody>
      </p:sp>
      <p:sp>
        <p:nvSpPr>
          <p:cNvPr id="150119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de-DE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Test of the SM at the Level of Quantum Fluctuations</a:t>
            </a:r>
            <a:endParaRPr lang="en-GB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1192" name="Picture 8" descr="seite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11188" y="2852738"/>
            <a:ext cx="3668712" cy="3744912"/>
          </a:xfrm>
          <a:noFill/>
          <a:ln/>
        </p:spPr>
      </p:pic>
      <p:sp>
        <p:nvSpPr>
          <p:cNvPr id="1501193" name="Text Box 9"/>
          <p:cNvSpPr txBox="1">
            <a:spLocks noChangeArrowheads="1"/>
          </p:cNvSpPr>
          <p:nvPr/>
        </p:nvSpPr>
        <p:spPr bwMode="auto">
          <a:xfrm>
            <a:off x="611188" y="2349500"/>
            <a:ext cx="441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indirect determination of the top mass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501194" name="Picture 10" descr="mhiggs_2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5292725" y="692150"/>
            <a:ext cx="3598863" cy="3598863"/>
          </a:xfrm>
          <a:noFill/>
          <a:ln/>
        </p:spPr>
      </p:pic>
      <p:sp>
        <p:nvSpPr>
          <p:cNvPr id="1501195" name="Text Box 11"/>
          <p:cNvSpPr txBox="1">
            <a:spLocks noChangeArrowheads="1"/>
          </p:cNvSpPr>
          <p:nvPr/>
        </p:nvSpPr>
        <p:spPr bwMode="auto">
          <a:xfrm>
            <a:off x="5757863" y="1125538"/>
            <a:ext cx="2787650" cy="701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prediction of the range</a:t>
            </a:r>
          </a:p>
          <a:p>
            <a:pPr eaLnBrk="1" hangingPunct="1"/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       for theHiggs mass</a:t>
            </a:r>
            <a:endParaRPr lang="en-GB" sz="2000" smtClean="0">
              <a:solidFill>
                <a:srgbClr val="3333CC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119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92150"/>
            <a:ext cx="4333875" cy="1085850"/>
          </a:xfrm>
          <a:prstGeom prst="rect">
            <a:avLst/>
          </a:prstGeom>
          <a:noFill/>
        </p:spPr>
      </p:pic>
      <p:sp>
        <p:nvSpPr>
          <p:cNvPr id="1501197" name="Line 13"/>
          <p:cNvSpPr>
            <a:spLocks noChangeShapeType="1"/>
          </p:cNvSpPr>
          <p:nvPr/>
        </p:nvSpPr>
        <p:spPr bwMode="auto">
          <a:xfrm>
            <a:off x="2484438" y="18446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98" name="Line 14"/>
          <p:cNvSpPr>
            <a:spLocks noChangeShapeType="1"/>
          </p:cNvSpPr>
          <p:nvPr/>
        </p:nvSpPr>
        <p:spPr bwMode="auto">
          <a:xfrm>
            <a:off x="4356100" y="1700213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6306" name="Picture 2"/>
          <p:cNvPicPr>
            <a:picLocks noChangeAspect="1" noChangeArrowheads="1"/>
          </p:cNvPicPr>
          <p:nvPr/>
        </p:nvPicPr>
        <p:blipFill>
          <a:blip r:embed="rId2"/>
          <a:srcRect t="4616"/>
          <a:stretch>
            <a:fillRect/>
          </a:stretch>
        </p:blipFill>
        <p:spPr bwMode="auto">
          <a:xfrm>
            <a:off x="1285852" y="714356"/>
            <a:ext cx="7272337" cy="6048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06307" name="Text Box 3"/>
          <p:cNvSpPr txBox="1">
            <a:spLocks noChangeArrowheads="1"/>
          </p:cNvSpPr>
          <p:nvPr/>
        </p:nvSpPr>
        <p:spPr bwMode="auto">
          <a:xfrm>
            <a:off x="684213" y="188913"/>
            <a:ext cx="5905014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dirty="0" smtClean="0">
                <a:solidFill>
                  <a:srgbClr val="000000"/>
                </a:solidFill>
                <a:latin typeface="Arial Black" pitchFamily="34" charset="0"/>
                <a:ea typeface="+mn-ea"/>
                <a:cs typeface="+mn-cs"/>
              </a:rPr>
              <a:t>Status Summer Conferences 2007</a:t>
            </a:r>
            <a:endParaRPr lang="en-GB" dirty="0" smtClean="0">
              <a:solidFill>
                <a:srgbClr val="000000"/>
              </a:solidFill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506308" name="AutoShape 4"/>
          <p:cNvSpPr>
            <a:spLocks noChangeArrowheads="1"/>
          </p:cNvSpPr>
          <p:nvPr/>
        </p:nvSpPr>
        <p:spPr bwMode="auto">
          <a:xfrm>
            <a:off x="5219700" y="3716338"/>
            <a:ext cx="2665413" cy="863600"/>
          </a:xfrm>
          <a:prstGeom prst="leftArrowCallout">
            <a:avLst>
              <a:gd name="adj1" fmla="val 25000"/>
              <a:gd name="adj2" fmla="val 25000"/>
              <a:gd name="adj3" fmla="val 51440"/>
              <a:gd name="adj4" fmla="val 66667"/>
            </a:avLst>
          </a:prstGeom>
          <a:solidFill>
            <a:srgbClr val="FFFF00">
              <a:alpha val="85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Without this point,</a:t>
            </a:r>
          </a:p>
          <a:p>
            <a:pPr algn="ctr"/>
            <a:r>
              <a:rPr lang="en-GB" sz="14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the fit is </a:t>
            </a:r>
            <a:r>
              <a:rPr lang="en-GB" sz="1400" b="1" i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too</a:t>
            </a:r>
            <a:r>
              <a:rPr lang="en-GB" sz="14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good!</a:t>
            </a:r>
          </a:p>
        </p:txBody>
      </p:sp>
      <p:sp>
        <p:nvSpPr>
          <p:cNvPr id="1506309" name="Text Box 5"/>
          <p:cNvSpPr txBox="1">
            <a:spLocks noChangeArrowheads="1"/>
          </p:cNvSpPr>
          <p:nvPr/>
        </p:nvSpPr>
        <p:spPr bwMode="auto">
          <a:xfrm>
            <a:off x="5511800" y="5013325"/>
            <a:ext cx="3632200" cy="1465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however . . .</a:t>
            </a: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. . . one piece missing</a:t>
            </a: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     within Standard Model</a:t>
            </a: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</a:t>
            </a:r>
          </a:p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plus many open questions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0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06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06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0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6308" grpId="0" animBg="1"/>
      <p:bldP spid="150630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258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48641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origin of mass/matter             or                 origin of electroweak symmetry breaking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unification of forces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fundamental symmetry of forces and matter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unification of quantum physics and general relativity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number of space/time dimensions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what is dark matter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what is dark energy</a:t>
            </a:r>
            <a:endParaRPr lang="de-DE" sz="2000" smtClean="0">
              <a:solidFill>
                <a:srgbClr val="FF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4259" name="Picture 3" descr="Abb_2_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052513"/>
            <a:ext cx="2720975" cy="3197225"/>
          </a:xfrm>
          <a:prstGeom prst="rect">
            <a:avLst/>
          </a:prstGeom>
          <a:noFill/>
        </p:spPr>
      </p:pic>
      <p:sp>
        <p:nvSpPr>
          <p:cNvPr id="1504260" name="Rectangle 4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r>
              <a:rPr lang="en-GB" b="1">
                <a:latin typeface="Arial" charset="0"/>
              </a:rPr>
              <a:t>Key Questions of Particle Physics</a:t>
            </a:r>
          </a:p>
        </p:txBody>
      </p:sp>
      <p:sp>
        <p:nvSpPr>
          <p:cNvPr id="1504261" name="Line 5"/>
          <p:cNvSpPr>
            <a:spLocks noChangeShapeType="1"/>
          </p:cNvSpPr>
          <p:nvPr/>
        </p:nvSpPr>
        <p:spPr bwMode="auto">
          <a:xfrm>
            <a:off x="3059113" y="2781300"/>
            <a:ext cx="302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5042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508500"/>
            <a:ext cx="4032250" cy="2184400"/>
          </a:xfrm>
          <a:prstGeom prst="rect">
            <a:avLst/>
          </a:prstGeom>
          <a:noFill/>
        </p:spPr>
      </p:pic>
      <p:sp>
        <p:nvSpPr>
          <p:cNvPr id="1504263" name="Line 7"/>
          <p:cNvSpPr>
            <a:spLocks noChangeShapeType="1"/>
          </p:cNvSpPr>
          <p:nvPr/>
        </p:nvSpPr>
        <p:spPr bwMode="auto">
          <a:xfrm>
            <a:off x="3203575" y="5373688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4264" name="AutoShape 8"/>
          <p:cNvSpPr>
            <a:spLocks/>
          </p:cNvSpPr>
          <p:nvPr/>
        </p:nvSpPr>
        <p:spPr bwMode="auto">
          <a:xfrm>
            <a:off x="2843213" y="4941888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Science 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Particle Physics at </a:t>
            </a:r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CERN: Experiments and Theory</a:t>
            </a:r>
            <a:endParaRPr lang="en-US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and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CERN and the European Strategy for Particle Physics </a:t>
            </a:r>
            <a:endParaRPr lang="en-US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5143504" y="3714752"/>
            <a:ext cx="1857388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391400" cy="609600"/>
          </a:xfrm>
          <a:ln/>
        </p:spPr>
        <p:txBody>
          <a:bodyPr lIns="92075" tIns="46038" rIns="92075" bIns="46038"/>
          <a:lstStyle/>
          <a:p>
            <a:r>
              <a:rPr lang="en-US" sz="2800">
                <a:solidFill>
                  <a:schemeClr val="bg1"/>
                </a:solidFill>
                <a:latin typeface="Verdana" pitchFamily="34" charset="0"/>
              </a:rPr>
              <a:t>Les Machines du CERN</a:t>
            </a:r>
          </a:p>
        </p:txBody>
      </p:sp>
      <p:pic>
        <p:nvPicPr>
          <p:cNvPr id="3686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61975"/>
            <a:ext cx="7877175" cy="6219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4" name="TextBox 3"/>
          <p:cNvSpPr txBox="1"/>
          <p:nvPr/>
        </p:nvSpPr>
        <p:spPr>
          <a:xfrm rot="20732559">
            <a:off x="802414" y="2795844"/>
            <a:ext cx="7101624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emphasis: High energy frontier</a:t>
            </a:r>
          </a:p>
          <a:p>
            <a:r>
              <a:rPr lang="en-US" dirty="0" smtClean="0"/>
              <a:t>But:</a:t>
            </a:r>
          </a:p>
          <a:p>
            <a:r>
              <a:rPr lang="en-US" dirty="0" smtClean="0"/>
              <a:t>rich program of accelerator based particle physics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Fixed Target Physics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Heavy-ion Physics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1371600"/>
            <a:ext cx="4041775" cy="639762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Hadron</a:t>
            </a:r>
            <a:r>
              <a:rPr lang="en-US" dirty="0" smtClean="0">
                <a:solidFill>
                  <a:srgbClr val="002060"/>
                </a:solidFill>
              </a:rPr>
              <a:t> Structure Physics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9" name="Picture 5" descr="COMPASS_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8" t="5420" b="4866"/>
          <a:stretch>
            <a:fillRect/>
          </a:stretch>
        </p:blipFill>
        <p:spPr bwMode="auto">
          <a:xfrm>
            <a:off x="4724400" y="1828800"/>
            <a:ext cx="2743200" cy="190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5181600" y="2438400"/>
            <a:ext cx="2362201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lg" len="lg"/>
            <a:tailEnd type="stealth" w="lg" len="lg"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9750301">
            <a:off x="6203174" y="2742748"/>
            <a:ext cx="67786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60 m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029200" y="5791200"/>
            <a:ext cx="3962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·"/>
            </a:pPr>
            <a:r>
              <a:rPr lang="en-GB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spin </a:t>
            </a:r>
            <a:r>
              <a:rPr lang="en-GB" sz="14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structure of nucleon </a:t>
            </a:r>
            <a:r>
              <a:rPr lang="en-GB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(w/ </a:t>
            </a:r>
            <a:r>
              <a:rPr lang="el-GR" sz="1400" i="1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μ</a:t>
            </a:r>
            <a:r>
              <a:rPr lang="en-US" sz="1400" i="1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beam</a:t>
            </a:r>
            <a:r>
              <a:rPr lang="en-GB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·"/>
            </a:pPr>
            <a:r>
              <a:rPr lang="en-GB" sz="1400" dirty="0" err="1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u</a:t>
            </a:r>
            <a:r>
              <a:rPr lang="en-GB" sz="1400" dirty="0" err="1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ds</a:t>
            </a:r>
            <a:r>
              <a:rPr lang="en-GB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+ g QCD spectroscopy (w/ </a:t>
            </a:r>
            <a:r>
              <a:rPr lang="en-GB" sz="1400" dirty="0" err="1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hadron</a:t>
            </a:r>
            <a:r>
              <a:rPr lang="en-GB" sz="14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beam)</a:t>
            </a:r>
            <a:endParaRPr lang="en-GB" sz="1400" dirty="0">
              <a:solidFill>
                <a:srgbClr val="1F497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2" descr="F2_H1_ZE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t="11488" r="5084" b="1369"/>
          <a:stretch>
            <a:fillRect/>
          </a:stretch>
        </p:blipFill>
        <p:spPr bwMode="auto">
          <a:xfrm>
            <a:off x="6248400" y="3200400"/>
            <a:ext cx="2839791" cy="26072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876800" y="2133600"/>
            <a:ext cx="110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9BBB59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COMPASS</a:t>
            </a:r>
            <a:endParaRPr lang="en-US" sz="1800" dirty="0">
              <a:solidFill>
                <a:srgbClr val="9BBB59">
                  <a:lumMod val="50000"/>
                </a:srgbClr>
              </a:solidFill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/>
        </p:nvGraphicFramePr>
        <p:xfrm>
          <a:off x="228600" y="3581400"/>
          <a:ext cx="4283386" cy="2622550"/>
        </p:xfrm>
        <a:graphic>
          <a:graphicData uri="http://schemas.openxmlformats.org/presentationml/2006/ole">
            <p:oleObj spid="_x0000_s2050" name="Photo Editor Photo" r:id="rId5" imgW="11200000" imgH="6857143" progId="">
              <p:embed/>
            </p:oleObj>
          </a:graphicData>
        </a:graphic>
      </p:graphicFrame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2400" y="228600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Symbol" pitchFamily="18" charset="2"/>
              </a:rPr>
              <a:t></a:t>
            </a:r>
            <a:r>
              <a: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16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Heavy </a:t>
            </a:r>
            <a:r>
              <a:rPr lang="en-GB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ion </a:t>
            </a:r>
            <a:r>
              <a:rPr lang="en-GB" sz="160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fixed-target physics</a:t>
            </a:r>
            <a:endParaRPr lang="en-GB" sz="1600" dirty="0">
              <a:solidFill>
                <a:srgbClr val="1F497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  </a:t>
            </a:r>
            <a:r>
              <a:rPr lang="en-GB" sz="1600" b="1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GB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study of matter at extreme energy density 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  </a:t>
            </a:r>
            <a:r>
              <a:rPr lang="en-GB" sz="1600" b="1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search for state of quasi-free </a:t>
            </a:r>
            <a:r>
              <a:rPr lang="en-US" sz="1600" dirty="0" err="1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partons</a:t>
            </a:r>
            <a:endParaRPr lang="en-US" sz="1600" dirty="0">
              <a:solidFill>
                <a:srgbClr val="1F497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      quarks and gluons </a:t>
            </a: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 </a:t>
            </a:r>
            <a:r>
              <a:rPr lang="en-US" sz="16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quark-gluon plasma (QGP)</a:t>
            </a: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?</a:t>
            </a:r>
            <a:endParaRPr lang="en-US" sz="1600" i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505200" y="4038600"/>
            <a:ext cx="7893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target ion</a:t>
            </a:r>
            <a:endParaRPr lang="en-US" sz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H="1">
            <a:off x="4152900" y="4305300"/>
            <a:ext cx="381000" cy="304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419600" y="4724400"/>
            <a:ext cx="7857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ion beam</a:t>
            </a:r>
            <a:endParaRPr lang="en-US" sz="12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 flipH="1" flipV="1">
            <a:off x="4495800" y="472440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                CERN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Fixed Target Physics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Antiproton Physics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Neutrino Physics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4" name="Content Placeholder 3"/>
          <p:cNvGrpSpPr>
            <a:grpSpLocks noGrp="1"/>
          </p:cNvGrpSpPr>
          <p:nvPr>
            <p:ph sz="quarter" idx="4"/>
          </p:nvPr>
        </p:nvGrpSpPr>
        <p:grpSpPr bwMode="auto">
          <a:xfrm>
            <a:off x="4800600" y="2174875"/>
            <a:ext cx="3429000" cy="2168525"/>
            <a:chOff x="1837" y="119"/>
            <a:chExt cx="3829" cy="1800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224" y="635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fr-FR" sz="160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732 Km</a:t>
              </a:r>
              <a:endParaRPr lang="en-US" sz="160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Picture 5" descr="GS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37" y="119"/>
              <a:ext cx="3829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560" y="799"/>
              <a:ext cx="2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>
                  <a:solidFill>
                    <a:prstClr val="black"/>
                  </a:solidFill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lang="fr-FR" sz="2000" b="1" baseline="-25000">
                  <a:solidFill>
                    <a:prstClr val="black"/>
                  </a:solidFill>
                  <a:latin typeface="Symbol" pitchFamily="18" charset="2"/>
                  <a:ea typeface="+mn-ea"/>
                  <a:cs typeface="+mn-cs"/>
                </a:rPr>
                <a:t>m</a:t>
              </a:r>
              <a:endParaRPr lang="en-GB" sz="2000" b="1" baseline="-2500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604" y="1071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>
                  <a:solidFill>
                    <a:prstClr val="black"/>
                  </a:solidFill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lang="fr-FR" sz="2000" b="1" baseline="-25000">
                  <a:solidFill>
                    <a:prstClr val="black"/>
                  </a:solidFill>
                  <a:latin typeface="Symbol" pitchFamily="18" charset="2"/>
                  <a:ea typeface="+mn-ea"/>
                  <a:cs typeface="+mn-cs"/>
                </a:rPr>
                <a:t>t</a:t>
              </a:r>
              <a:endParaRPr lang="en-GB" sz="2000" b="1" baseline="-2500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077" y="167"/>
              <a:ext cx="3438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CERN NEUTRINOS TO GRAN SASSO</a:t>
              </a:r>
              <a:endParaRPr lang="en-GB" sz="1600" dirty="0">
                <a:solidFill>
                  <a:srgbClr val="FF0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30" y="819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732 Km</a:t>
              </a:r>
              <a:endParaRPr lang="en-US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419600"/>
            <a:ext cx="3262755" cy="224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8229600" y="49530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OPERA</a:t>
            </a:r>
            <a:endParaRPr lang="en-US" sz="1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3000" y="6096000"/>
            <a:ext cx="165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Neutral Current</a:t>
            </a:r>
            <a:endParaRPr lang="en-US" sz="18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01000" y="60198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Charge Current</a:t>
            </a:r>
            <a:endParaRPr lang="en-US" sz="18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Text Box 13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457200" y="2174875"/>
            <a:ext cx="4040188" cy="148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Cold antiprotons</a:t>
            </a:r>
            <a:r>
              <a:rPr lang="en-GB" sz="1100" i="1" dirty="0">
                <a:solidFill>
                  <a:srgbClr val="7030A0"/>
                </a:solidFill>
                <a:sym typeface="Symbol" pitchFamily="18" charset="2"/>
              </a:rPr>
              <a:t> </a:t>
            </a:r>
            <a:endParaRPr lang="en-GB" sz="1100" dirty="0" smtClean="0">
              <a:solidFill>
                <a:srgbClr val="7030A0"/>
              </a:solidFill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(“manufacturing </a:t>
            </a:r>
            <a:r>
              <a:rPr lang="en-GB" sz="1100" dirty="0">
                <a:solidFill>
                  <a:srgbClr val="7030A0"/>
                </a:solidFill>
                <a:sym typeface="Symbol" pitchFamily="18" charset="2"/>
              </a:rPr>
              <a:t>anti-matter”)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1. PS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 </a:t>
            </a:r>
            <a:r>
              <a:rPr lang="en-GB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→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pp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10</a:t>
            </a:r>
            <a:r>
              <a:rPr lang="en-GB" sz="1100" b="1" baseline="30000" dirty="0">
                <a:solidFill>
                  <a:schemeClr val="tx1"/>
                </a:solidFill>
                <a:sym typeface="Symbol" pitchFamily="18" charset="2"/>
              </a:rPr>
              <a:t>-6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/collision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2. AD deceleration + cooling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      </a:t>
            </a:r>
            <a:r>
              <a:rPr lang="en-GB" sz="1100" dirty="0">
                <a:sym typeface="Symbol" pitchFamily="18" charset="2"/>
              </a:rPr>
              <a:t>stochastic + electron</a:t>
            </a:r>
          </a:p>
          <a:p>
            <a:pPr>
              <a:buNone/>
            </a:pP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3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. 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Extraction 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@ ~ 0.1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c</a:t>
            </a:r>
          </a:p>
          <a:p>
            <a:pPr>
              <a:buNone/>
            </a:pPr>
            <a:r>
              <a:rPr lang="en-GB" sz="1100" dirty="0" smtClean="0">
                <a:sym typeface="Symbol" pitchFamily="18" charset="2"/>
              </a:rPr>
              <a:t>4. Produce t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housands </a:t>
            </a:r>
            <a:r>
              <a:rPr lang="en-GB" sz="1100" dirty="0" smtClean="0">
                <a:sym typeface="Symbol" pitchFamily="18" charset="2"/>
              </a:rPr>
              <a:t>of</a:t>
            </a:r>
            <a:r>
              <a:rPr lang="en-GB" sz="1100" i="1" dirty="0" smtClean="0">
                <a:sym typeface="Symbol" pitchFamily="18" charset="2"/>
              </a:rPr>
              <a:t> anti-H</a:t>
            </a:r>
            <a:endParaRPr lang="en-GB" sz="1100" b="1" dirty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3886200"/>
            <a:ext cx="35941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590800" y="2209800"/>
            <a:ext cx="2090637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 smtClean="0">
                <a:solidFill>
                  <a:srgbClr val="7030A0"/>
                </a:solidFill>
                <a:latin typeface="Calibri"/>
                <a:ea typeface="+mn-ea"/>
                <a:cs typeface="Times New Roman" pitchFamily="18" charset="0"/>
              </a:rPr>
              <a:t>Anti</a:t>
            </a:r>
            <a:r>
              <a:rPr lang="en-GB" sz="1100" dirty="0" smtClean="0">
                <a:solidFill>
                  <a:srgbClr val="7030A0"/>
                </a:solidFill>
                <a:latin typeface="Calibri"/>
                <a:ea typeface="+mn-ea"/>
                <a:cs typeface="Times New Roman" pitchFamily="18" charset="0"/>
              </a:rPr>
              <a:t>-</a:t>
            </a:r>
            <a:r>
              <a:rPr lang="en-GB" sz="1100" i="1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n-GB" sz="11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11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annihilations detected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1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11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ATHENA </a:t>
            </a:r>
            <a:r>
              <a:rPr lang="en-GB" sz="11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GB" sz="11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 </a:t>
            </a:r>
            <a:r>
              <a:rPr lang="en-GB" sz="11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ALPHA)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anti</a:t>
            </a:r>
            <a:r>
              <a:rPr lang="en-GB" sz="11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GB" sz="1100" i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H </a:t>
            </a:r>
            <a:r>
              <a:rPr lang="en-GB" sz="11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GB" sz="1100" i="1" dirty="0" err="1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pe</a:t>
            </a:r>
            <a:r>
              <a:rPr lang="en-GB" sz="1100" b="1" baseline="300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n-GB" sz="11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) + matter </a:t>
            </a:r>
            <a:r>
              <a:rPr lang="en-GB" sz="11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  <a:r>
              <a:rPr lang="en-GB" sz="11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l-GR" sz="1100" i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l-GR" sz="1100" i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GB" sz="11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 + </a:t>
            </a:r>
            <a:r>
              <a:rPr lang="en-GB" sz="1100" b="1" i="1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 pitchFamily="18" charset="2"/>
              </a:rPr>
              <a:t></a:t>
            </a:r>
            <a:endParaRPr lang="en-GB" sz="11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5410200" y="60198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8115300" y="56769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Fixed Target Physics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ISOLDE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nTOF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057400"/>
            <a:ext cx="3657600" cy="170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810000"/>
            <a:ext cx="3058818" cy="2328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857620" y="6172200"/>
            <a:ext cx="5208593" cy="553998"/>
          </a:xfrm>
          <a:prstGeom prst="rect">
            <a:avLst/>
          </a:prstGeom>
          <a:solidFill>
            <a:srgbClr val="D2DF5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At </a:t>
            </a:r>
            <a:r>
              <a:rPr lang="en-US" sz="1000" dirty="0" smtClean="0"/>
              <a:t>thermal </a:t>
            </a:r>
            <a:r>
              <a:rPr lang="en-US" sz="1000" dirty="0"/>
              <a:t>energy of </a:t>
            </a:r>
            <a:r>
              <a:rPr lang="en-US" sz="1000" dirty="0" err="1"/>
              <a:t>kT</a:t>
            </a:r>
            <a:r>
              <a:rPr lang="en-US" sz="1000" dirty="0"/>
              <a:t>=30 </a:t>
            </a:r>
            <a:r>
              <a:rPr lang="en-US" sz="1000" dirty="0" err="1"/>
              <a:t>keV</a:t>
            </a:r>
            <a:r>
              <a:rPr lang="en-US" sz="1000" dirty="0"/>
              <a:t> the </a:t>
            </a:r>
            <a:r>
              <a:rPr lang="en-US" sz="1000" dirty="0" err="1"/>
              <a:t>Maxwellian</a:t>
            </a:r>
            <a:r>
              <a:rPr lang="en-US" sz="1000" dirty="0"/>
              <a:t> averaged cross section of this </a:t>
            </a:r>
            <a:r>
              <a:rPr lang="en-US" sz="1000" dirty="0" smtClean="0"/>
              <a:t>151Sm </a:t>
            </a:r>
            <a:r>
              <a:rPr lang="en-US" sz="1000" dirty="0"/>
              <a:t>(</a:t>
            </a:r>
            <a:r>
              <a:rPr lang="en-US" sz="1000" i="1" dirty="0"/>
              <a:t>t</a:t>
            </a:r>
            <a:r>
              <a:rPr lang="en-US" sz="1000" baseline="-25000" dirty="0"/>
              <a:t>1/2</a:t>
            </a:r>
            <a:r>
              <a:rPr lang="en-US" sz="1000" dirty="0"/>
              <a:t>=93 </a:t>
            </a:r>
            <a:r>
              <a:rPr lang="en-US" sz="1000" dirty="0" smtClean="0"/>
              <a:t>yr) was </a:t>
            </a:r>
            <a:r>
              <a:rPr lang="en-US" sz="1000" dirty="0"/>
              <a:t>determined to be 3100±160 </a:t>
            </a:r>
            <a:r>
              <a:rPr lang="en-US" sz="1000" dirty="0" err="1"/>
              <a:t>mb</a:t>
            </a:r>
            <a:r>
              <a:rPr lang="en-US" sz="1000" dirty="0"/>
              <a:t>, significantly larger than theoretical </a:t>
            </a:r>
            <a:r>
              <a:rPr lang="en-US" sz="1000" dirty="0" smtClean="0"/>
              <a:t>predictions. </a:t>
            </a:r>
            <a:r>
              <a:rPr lang="en-US" sz="1000" dirty="0" err="1" smtClean="0"/>
              <a:t>Nucleosynthesis</a:t>
            </a:r>
            <a:r>
              <a:rPr lang="en-US" sz="1000" dirty="0" smtClean="0"/>
              <a:t> in giant branch stars.</a:t>
            </a:r>
            <a:endParaRPr lang="en-US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2438400"/>
            <a:ext cx="4040188" cy="24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271" name="Text Box 7"/>
          <p:cNvSpPr txBox="1">
            <a:spLocks noChangeArrowheads="1"/>
          </p:cNvSpPr>
          <p:nvPr/>
        </p:nvSpPr>
        <p:spPr bwMode="auto">
          <a:xfrm>
            <a:off x="684213" y="333375"/>
            <a:ext cx="635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European Strategy</a:t>
            </a:r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for particle physics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2912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196975"/>
            <a:ext cx="717867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1273" name="Line 9"/>
          <p:cNvSpPr>
            <a:spLocks noChangeShapeType="1"/>
          </p:cNvSpPr>
          <p:nvPr/>
        </p:nvSpPr>
        <p:spPr bwMode="auto">
          <a:xfrm>
            <a:off x="1619250" y="2852738"/>
            <a:ext cx="439261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1274" name="Line 10"/>
          <p:cNvSpPr>
            <a:spLocks noChangeShapeType="1"/>
          </p:cNvSpPr>
          <p:nvPr/>
        </p:nvSpPr>
        <p:spPr bwMode="auto">
          <a:xfrm>
            <a:off x="6877050" y="2492375"/>
            <a:ext cx="863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1275" name="Oval 11"/>
          <p:cNvSpPr>
            <a:spLocks noChangeArrowheads="1"/>
          </p:cNvSpPr>
          <p:nvPr/>
        </p:nvSpPr>
        <p:spPr bwMode="auto">
          <a:xfrm>
            <a:off x="6948488" y="2492375"/>
            <a:ext cx="914400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1276" name="Line 12"/>
          <p:cNvSpPr>
            <a:spLocks noChangeShapeType="1"/>
          </p:cNvSpPr>
          <p:nvPr/>
        </p:nvSpPr>
        <p:spPr bwMode="auto">
          <a:xfrm>
            <a:off x="3348038" y="5157788"/>
            <a:ext cx="33845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996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635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European Strategy</a:t>
            </a:r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for particle physics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65001" name="Text Box 9"/>
          <p:cNvSpPr txBox="1">
            <a:spLocks noChangeArrowheads="1"/>
          </p:cNvSpPr>
          <p:nvPr/>
        </p:nvSpPr>
        <p:spPr bwMode="auto">
          <a:xfrm>
            <a:off x="1042988" y="1989138"/>
            <a:ext cx="6810375" cy="3517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CERN Council Strategy Group established </a:t>
            </a:r>
          </a:p>
          <a:p>
            <a:pPr eaLnBrk="1" hangingPunct="1"/>
            <a:endParaRPr lang="de-DE" sz="28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Open Symposium (Orsay, Jan 31/Feb 1, 2006)</a:t>
            </a:r>
          </a:p>
          <a:p>
            <a:pPr eaLnBrk="1" hangingPunct="1"/>
            <a:endParaRPr lang="de-DE" sz="28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Final Workshop (Zeuthen, May 2006)</a:t>
            </a:r>
          </a:p>
          <a:p>
            <a:pPr eaLnBrk="1" hangingPunct="1"/>
            <a:endParaRPr lang="de-DE" sz="28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Strategy Document approved unanimously </a:t>
            </a: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                           by Council July 14, 2006</a:t>
            </a:r>
            <a:endParaRPr lang="en-GB" sz="28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65002" name="Text Box 10"/>
          <p:cNvSpPr txBox="1">
            <a:spLocks noChangeArrowheads="1"/>
          </p:cNvSpPr>
          <p:nvPr/>
        </p:nvSpPr>
        <p:spPr bwMode="auto">
          <a:xfrm>
            <a:off x="755650" y="1196975"/>
            <a:ext cx="200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process: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316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635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European Strategy</a:t>
            </a:r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for particle physics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17" name="Text Box 5"/>
          <p:cNvSpPr txBox="1">
            <a:spLocks noChangeArrowheads="1"/>
          </p:cNvSpPr>
          <p:nvPr/>
        </p:nvSpPr>
        <p:spPr bwMode="auto">
          <a:xfrm>
            <a:off x="2627313" y="981075"/>
            <a:ext cx="5840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Unanimously approved by CERN Council July 14, 2006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29331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7234237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3320" name="AutoShape 8"/>
          <p:cNvSpPr>
            <a:spLocks noChangeArrowheads="1"/>
          </p:cNvSpPr>
          <p:nvPr/>
        </p:nvSpPr>
        <p:spPr bwMode="auto">
          <a:xfrm>
            <a:off x="5435600" y="3789363"/>
            <a:ext cx="2881313" cy="485775"/>
          </a:xfrm>
          <a:prstGeom prst="rightArrow">
            <a:avLst>
              <a:gd name="adj1" fmla="val 50000"/>
              <a:gd name="adj2" fmla="val 1482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2" name="Text Box 10"/>
          <p:cNvSpPr txBox="1">
            <a:spLocks noChangeArrowheads="1"/>
          </p:cNvSpPr>
          <p:nvPr/>
        </p:nvSpPr>
        <p:spPr bwMode="auto">
          <a:xfrm>
            <a:off x="250825" y="2205038"/>
            <a:ext cx="769938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LHC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4" name="Line 12"/>
          <p:cNvSpPr>
            <a:spLocks noChangeShapeType="1"/>
          </p:cNvSpPr>
          <p:nvPr/>
        </p:nvSpPr>
        <p:spPr bwMode="auto">
          <a:xfrm>
            <a:off x="2195513" y="29241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5" name="Line 13"/>
          <p:cNvSpPr>
            <a:spLocks noChangeShapeType="1"/>
          </p:cNvSpPr>
          <p:nvPr/>
        </p:nvSpPr>
        <p:spPr bwMode="auto">
          <a:xfrm flipV="1">
            <a:off x="2555875" y="3357563"/>
            <a:ext cx="525621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6" name="Line 14"/>
          <p:cNvSpPr>
            <a:spLocks noChangeShapeType="1"/>
          </p:cNvSpPr>
          <p:nvPr/>
        </p:nvSpPr>
        <p:spPr bwMode="auto">
          <a:xfrm>
            <a:off x="1116013" y="3789363"/>
            <a:ext cx="18716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7" name="Line 15"/>
          <p:cNvSpPr>
            <a:spLocks noChangeShapeType="1"/>
          </p:cNvSpPr>
          <p:nvPr/>
        </p:nvSpPr>
        <p:spPr bwMode="auto">
          <a:xfrm>
            <a:off x="3203575" y="414972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93328" name="Text Box 16"/>
          <p:cNvSpPr txBox="1">
            <a:spLocks noChangeArrowheads="1"/>
          </p:cNvSpPr>
          <p:nvPr/>
        </p:nvSpPr>
        <p:spPr bwMode="auto">
          <a:xfrm>
            <a:off x="8039100" y="2420938"/>
            <a:ext cx="110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L~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10</a:t>
            </a:r>
            <a:r>
              <a:rPr lang="de-DE" baseline="30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34</a:t>
            </a:r>
            <a:endParaRPr lang="en-GB" baseline="30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FC8CDF-19C2-184B-AA2D-DC1472109213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22532" name="Picture 2" descr="CERN_picture_sk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>
                <a:solidFill>
                  <a:srgbClr val="FCF933"/>
                </a:solidFill>
                <a:ea typeface="+mj-ea"/>
                <a:cs typeface="+mj-cs"/>
              </a:rPr>
              <a:t>Enter a New Era in Fundamental Science</a:t>
            </a:r>
            <a:endParaRPr lang="en-GB">
              <a:ea typeface="+mj-ea"/>
              <a:cs typeface="+mj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-112" charset="2"/>
              <a:buNone/>
              <a:defRPr/>
            </a:pPr>
            <a:r>
              <a:rPr lang="en-GB" sz="2000">
                <a:solidFill>
                  <a:srgbClr val="FFFFFF"/>
                </a:solidFill>
                <a:ea typeface="+mn-ea"/>
                <a:cs typeface="+mn-cs"/>
              </a:rPr>
              <a:t>Start-up of the Large Hadron Collider (</a:t>
            </a:r>
            <a:r>
              <a:rPr lang="en-GB" sz="2000">
                <a:solidFill>
                  <a:srgbClr val="FCF933"/>
                </a:solidFill>
                <a:ea typeface="+mn-ea"/>
                <a:cs typeface="+mn-cs"/>
              </a:rPr>
              <a:t>LHC</a:t>
            </a:r>
            <a:r>
              <a:rPr lang="en-GB" sz="2000">
                <a:solidFill>
                  <a:srgbClr val="FFFFFF"/>
                </a:solidFill>
                <a:ea typeface="+mn-ea"/>
                <a:cs typeface="+mn-cs"/>
              </a:rPr>
              <a:t>), one of the largest and truly global scientific projects ever, is the most exciting turning point in particle physics.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600">
                <a:solidFill>
                  <a:srgbClr val="FCF933"/>
                </a:solidFill>
              </a:rPr>
              <a:t>Exploration of a new energy frontier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>
                <a:solidFill>
                  <a:srgbClr val="FCF933"/>
                </a:solidFill>
              </a:rPr>
              <a:t>Proton-proton collisions at E</a:t>
            </a:r>
            <a:r>
              <a:rPr lang="en-GB" sz="2600" baseline="-25000">
                <a:solidFill>
                  <a:srgbClr val="FCF933"/>
                </a:solidFill>
              </a:rPr>
              <a:t>CM</a:t>
            </a:r>
            <a:r>
              <a:rPr lang="en-GB" sz="2600">
                <a:solidFill>
                  <a:srgbClr val="FCF933"/>
                </a:solidFill>
              </a:rPr>
              <a:t> = 14 TeV</a:t>
            </a: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146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3101975" y="4648200"/>
            <a:ext cx="20701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800">
                <a:solidFill>
                  <a:srgbClr val="FFFFFF"/>
                </a:solidFill>
              </a:rPr>
              <a:t>LHC ring:</a:t>
            </a:r>
          </a:p>
          <a:p>
            <a:pPr algn="ctr">
              <a:lnSpc>
                <a:spcPct val="90000"/>
              </a:lnSpc>
            </a:pPr>
            <a:r>
              <a:rPr lang="en-GB" sz="1600">
                <a:solidFill>
                  <a:srgbClr val="FFFFFF"/>
                </a:solidFill>
              </a:rPr>
              <a:t>27 km circumference</a:t>
            </a:r>
            <a:endParaRPr lang="en-GB" sz="2000"/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701800"/>
            <a:ext cx="3241675" cy="1727200"/>
            <a:chOff x="336" y="1072"/>
            <a:chExt cx="2042" cy="1088"/>
          </a:xfrm>
        </p:grpSpPr>
        <p:sp>
          <p:nvSpPr>
            <p:cNvPr id="2256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pic>
          <p:nvPicPr>
            <p:cNvPr id="22565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>
                  <a:solidFill>
                    <a:schemeClr val="bg1"/>
                  </a:solidFill>
                  <a:latin typeface="Century Gothic" pitchFamily="-112" charset="0"/>
                </a:rPr>
                <a:t>CMS</a:t>
              </a:r>
              <a:endParaRPr lang="de-CH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2255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255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2560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4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>
                  <a:solidFill>
                    <a:schemeClr val="bg1"/>
                  </a:solidFill>
                  <a:latin typeface="Century Gothic" pitchFamily="-112" charset="0"/>
                </a:rPr>
                <a:t>ALICE</a:t>
              </a:r>
              <a:endParaRPr lang="de-CH" sz="2000">
                <a:solidFill>
                  <a:schemeClr val="bg1"/>
                </a:solidFill>
                <a:latin typeface="Tahoma" pitchFamily="-112" charset="0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0" y="1720850"/>
            <a:ext cx="2244725" cy="1978025"/>
            <a:chOff x="4224" y="1084"/>
            <a:chExt cx="1414" cy="1246"/>
          </a:xfrm>
        </p:grpSpPr>
        <p:grpSp>
          <p:nvGrpSpPr>
            <p:cNvPr id="22550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255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/>
              </a:p>
            </p:txBody>
          </p:sp>
          <p:sp>
            <p:nvSpPr>
              <p:cNvPr id="2255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2556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5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>
                  <a:solidFill>
                    <a:schemeClr val="bg1"/>
                  </a:solidFill>
                  <a:latin typeface="Century Gothic" pitchFamily="-112" charset="0"/>
                </a:rPr>
                <a:t>LHCb</a:t>
              </a:r>
              <a:endParaRPr lang="de-CH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00" y="4724400"/>
            <a:ext cx="3119438" cy="1695450"/>
            <a:chOff x="3600" y="2976"/>
            <a:chExt cx="1965" cy="1068"/>
          </a:xfrm>
        </p:grpSpPr>
        <p:grpSp>
          <p:nvGrpSpPr>
            <p:cNvPr id="22543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2254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/>
              </a:p>
            </p:txBody>
          </p:sp>
          <p:sp>
            <p:nvSpPr>
              <p:cNvPr id="2254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4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2549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44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2545" name="Text Box 96"/>
            <p:cNvSpPr txBox="1">
              <a:spLocks noChangeArrowheads="1"/>
            </p:cNvSpPr>
            <p:nvPr/>
          </p:nvSpPr>
          <p:spPr bwMode="auto">
            <a:xfrm>
              <a:off x="5082" y="3832"/>
              <a:ext cx="4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>
                  <a:solidFill>
                    <a:schemeClr val="tx2"/>
                  </a:solidFill>
                  <a:latin typeface="Century Gothic" pitchFamily="-112" charset="0"/>
                </a:rPr>
                <a:t>ATLAS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3143240" y="142852"/>
            <a:ext cx="57182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Large </a:t>
            </a:r>
            <a:r>
              <a:rPr lang="en-GB" sz="3200" b="1" dirty="0" err="1">
                <a:solidFill>
                  <a:srgbClr val="C00000"/>
                </a:solidFill>
              </a:rPr>
              <a:t>Hadron</a:t>
            </a:r>
            <a:r>
              <a:rPr lang="en-GB" sz="3200" b="1" dirty="0">
                <a:solidFill>
                  <a:srgbClr val="C00000"/>
                </a:solidFill>
              </a:rPr>
              <a:t> </a:t>
            </a:r>
            <a:r>
              <a:rPr lang="en-GB" sz="3200" b="1" dirty="0" smtClean="0">
                <a:solidFill>
                  <a:srgbClr val="C00000"/>
                </a:solidFill>
              </a:rPr>
              <a:t>Collider (LHC)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571472" y="1357298"/>
            <a:ext cx="7250703" cy="4739759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/>
              <a:t>A few characteristics:</a:t>
            </a:r>
          </a:p>
          <a:p>
            <a:endParaRPr lang="en-GB" sz="1800" dirty="0">
              <a:solidFill>
                <a:srgbClr val="FFFF99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The LHC features 1232, 15 m long, 9 T, superconducting dipoles</a:t>
            </a:r>
          </a:p>
          <a:p>
            <a:r>
              <a:rPr lang="en-GB" sz="1800" dirty="0">
                <a:solidFill>
                  <a:srgbClr val="002060"/>
                </a:solidFill>
              </a:rPr>
              <a:t>The tunnel is 27 km in circumference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protons can thus be accelerated to 7 </a:t>
            </a:r>
            <a:r>
              <a:rPr lang="en-GB" sz="1800" dirty="0" err="1">
                <a:solidFill>
                  <a:srgbClr val="002060"/>
                </a:solidFill>
              </a:rPr>
              <a:t>TeV</a:t>
            </a:r>
            <a:r>
              <a:rPr lang="en-GB" sz="1800" dirty="0">
                <a:solidFill>
                  <a:srgbClr val="002060"/>
                </a:solidFill>
              </a:rPr>
              <a:t>, allowing</a:t>
            </a:r>
          </a:p>
          <a:p>
            <a:endParaRPr lang="en-GB" sz="1800" dirty="0">
              <a:solidFill>
                <a:srgbClr val="FFFF99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14 </a:t>
            </a:r>
            <a:r>
              <a:rPr lang="en-GB" b="1" dirty="0" err="1">
                <a:solidFill>
                  <a:srgbClr val="C00000"/>
                </a:solidFill>
              </a:rPr>
              <a:t>TeV</a:t>
            </a:r>
            <a:r>
              <a:rPr lang="en-GB" b="1" dirty="0">
                <a:solidFill>
                  <a:srgbClr val="C00000"/>
                </a:solidFill>
              </a:rPr>
              <a:t> proton-proton collisions</a:t>
            </a:r>
          </a:p>
          <a:p>
            <a:endParaRPr lang="en-GB" sz="2000" b="1" dirty="0">
              <a:solidFill>
                <a:srgbClr val="FFFF99"/>
              </a:solidFill>
            </a:endParaRPr>
          </a:p>
          <a:p>
            <a:r>
              <a:rPr lang="en-GB" sz="1800" dirty="0">
                <a:solidFill>
                  <a:srgbClr val="C00000"/>
                </a:solidFill>
              </a:rPr>
              <a:t>in the </a:t>
            </a:r>
            <a:r>
              <a:rPr lang="en-GB" sz="1800" dirty="0" smtClean="0">
                <a:solidFill>
                  <a:srgbClr val="C00000"/>
                </a:solidFill>
              </a:rPr>
              <a:t>centre-of-mass</a:t>
            </a:r>
            <a:endParaRPr lang="en-GB" sz="1800" dirty="0">
              <a:solidFill>
                <a:srgbClr val="C00000"/>
              </a:solidFill>
            </a:endParaRPr>
          </a:p>
          <a:p>
            <a:endParaRPr lang="en-GB" sz="1800" dirty="0">
              <a:solidFill>
                <a:srgbClr val="FFFF99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The proton beams consist of compact bunches of 10</a:t>
            </a:r>
            <a:r>
              <a:rPr lang="en-GB" sz="1800" baseline="30000" dirty="0">
                <a:solidFill>
                  <a:srgbClr val="002060"/>
                </a:solidFill>
              </a:rPr>
              <a:t>11</a:t>
            </a:r>
            <a:r>
              <a:rPr lang="en-GB" sz="1800" dirty="0">
                <a:solidFill>
                  <a:srgbClr val="002060"/>
                </a:solidFill>
              </a:rPr>
              <a:t> protons each,</a:t>
            </a:r>
          </a:p>
          <a:p>
            <a:r>
              <a:rPr lang="en-GB" sz="1800" dirty="0">
                <a:solidFill>
                  <a:srgbClr val="002060"/>
                </a:solidFill>
              </a:rPr>
              <a:t>25 ns apart, leading to a collision rate normalized to the cross section</a:t>
            </a:r>
          </a:p>
          <a:p>
            <a:r>
              <a:rPr lang="en-GB" sz="1800" dirty="0">
                <a:solidFill>
                  <a:srgbClr val="002060"/>
                </a:solidFill>
              </a:rPr>
              <a:t>of</a:t>
            </a:r>
          </a:p>
          <a:p>
            <a:endParaRPr lang="en-GB" sz="1800" dirty="0">
              <a:solidFill>
                <a:srgbClr val="FFFF99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Luminosity = 10</a:t>
            </a:r>
            <a:r>
              <a:rPr lang="en-GB" b="1" baseline="30000" dirty="0">
                <a:solidFill>
                  <a:srgbClr val="C00000"/>
                </a:solidFill>
              </a:rPr>
              <a:t>34</a:t>
            </a:r>
            <a:r>
              <a:rPr lang="en-GB" b="1" dirty="0">
                <a:solidFill>
                  <a:srgbClr val="C00000"/>
                </a:solidFill>
              </a:rPr>
              <a:t> cm</a:t>
            </a:r>
            <a:r>
              <a:rPr lang="en-GB" b="1" baseline="30000" dirty="0">
                <a:solidFill>
                  <a:srgbClr val="C00000"/>
                </a:solidFill>
              </a:rPr>
              <a:t>-2</a:t>
            </a:r>
            <a:r>
              <a:rPr lang="en-GB" b="1" dirty="0">
                <a:solidFill>
                  <a:srgbClr val="C00000"/>
                </a:solidFill>
              </a:rPr>
              <a:t>s</a:t>
            </a:r>
            <a:r>
              <a:rPr lang="en-GB" b="1" baseline="30000" dirty="0">
                <a:solidFill>
                  <a:srgbClr val="C00000"/>
                </a:solidFill>
              </a:rPr>
              <a:t>-1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7346" name="Picture 2" descr="lh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04813"/>
            <a:ext cx="7162800" cy="4078287"/>
          </a:xfrm>
          <a:prstGeom prst="rect">
            <a:avLst/>
          </a:prstGeom>
          <a:noFill/>
        </p:spPr>
      </p:pic>
      <p:sp>
        <p:nvSpPr>
          <p:cNvPr id="1337347" name="Text Box 3"/>
          <p:cNvSpPr txBox="1">
            <a:spLocks noChangeArrowheads="1"/>
          </p:cNvSpPr>
          <p:nvPr/>
        </p:nvSpPr>
        <p:spPr bwMode="auto">
          <a:xfrm>
            <a:off x="1571604" y="4929198"/>
            <a:ext cx="4727576" cy="14773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First beam around the ring Sept. 10, 2008</a:t>
            </a:r>
          </a:p>
          <a:p>
            <a:pPr eaLnBrk="1" hangingPunct="1"/>
            <a:endParaRPr lang="de-DE" sz="1800" dirty="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Incident Sept. 19, 2008</a:t>
            </a:r>
          </a:p>
          <a:p>
            <a:pPr eaLnBrk="1" hangingPunct="1"/>
            <a:endParaRPr lang="de-DE" sz="1800" dirty="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Inauguration October 21,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734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66750" y="0"/>
            <a:ext cx="7772400" cy="8572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Capture with optimum injection phasing, correct reference</a:t>
            </a:r>
          </a:p>
        </p:txBody>
      </p:sp>
      <p:sp>
        <p:nvSpPr>
          <p:cNvPr id="58371" name="Slide Number Placeholder 2"/>
          <p:cNvSpPr txBox="1">
            <a:spLocks noGrp="1"/>
          </p:cNvSpPr>
          <p:nvPr/>
        </p:nvSpPr>
        <p:spPr bwMode="auto">
          <a:xfrm>
            <a:off x="6553200" y="6615113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9008A62A-3565-4C29-8503-EEAF3C0A46D8}" type="slidenum">
              <a:rPr lang="en-US" sz="900" b="1" smtClean="0">
                <a:solidFill>
                  <a:srgbClr val="003399"/>
                </a:solidFill>
                <a:latin typeface="Verdana" pitchFamily="34" charset="0"/>
                <a:ea typeface="+mn-ea"/>
                <a:cs typeface="+mn-cs"/>
              </a:rPr>
              <a:pPr algn="r" eaLnBrk="1" hangingPunct="1"/>
              <a:t>28</a:t>
            </a:fld>
            <a:endParaRPr lang="en-US" sz="900" b="1" smtClean="0">
              <a:solidFill>
                <a:srgbClr val="003399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8372" name="Footer Placeholder 5"/>
          <p:cNvSpPr txBox="1">
            <a:spLocks/>
          </p:cNvSpPr>
          <p:nvPr/>
        </p:nvSpPr>
        <p:spPr bwMode="auto">
          <a:xfrm>
            <a:off x="0" y="6588125"/>
            <a:ext cx="19431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sz="1000" smtClean="0">
                <a:solidFill>
                  <a:srgbClr val="002774"/>
                </a:solidFill>
                <a:latin typeface="Trebuchet MS" pitchFamily="34" charset="0"/>
                <a:ea typeface="+mn-ea"/>
                <a:cs typeface="Arial" charset="0"/>
              </a:rPr>
              <a:t>Courtesy E. Ciapala</a:t>
            </a:r>
            <a:endParaRPr lang="en-US" sz="1000" smtClean="0">
              <a:solidFill>
                <a:srgbClr val="002774"/>
              </a:solidFill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971550" y="908050"/>
            <a:ext cx="2382838" cy="376238"/>
          </a:xfrm>
          <a:prstGeom prst="rect">
            <a:avLst/>
          </a:prstGeom>
          <a:solidFill>
            <a:srgbClr val="F6F8A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September 10, 2008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583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84313"/>
            <a:ext cx="5832475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42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484313"/>
            <a:ext cx="59340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4202" name="Text Box 10"/>
          <p:cNvSpPr txBox="1">
            <a:spLocks noChangeArrowheads="1"/>
          </p:cNvSpPr>
          <p:nvPr/>
        </p:nvSpPr>
        <p:spPr bwMode="auto">
          <a:xfrm rot="-1131746">
            <a:off x="971550" y="3573463"/>
            <a:ext cx="6673850" cy="1187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Great success for Collider and for Experiments:</a:t>
            </a:r>
          </a:p>
          <a:p>
            <a:pPr eaLnBrk="1" hangingPunct="1"/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                    working well</a:t>
            </a:r>
            <a:endParaRPr lang="en-GB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44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44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20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6438" y="184150"/>
            <a:ext cx="7772400" cy="523875"/>
          </a:xfrm>
        </p:spPr>
        <p:txBody>
          <a:bodyPr anchor="t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kern="1200" dirty="0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I</a:t>
            </a:r>
            <a:r>
              <a:rPr lang="en-GB" kern="1200" dirty="0" err="1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nterconnects</a:t>
            </a: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625" y="1163638"/>
            <a:ext cx="779145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971550" y="908050"/>
            <a:ext cx="2382838" cy="376238"/>
          </a:xfrm>
          <a:prstGeom prst="rect">
            <a:avLst/>
          </a:prstGeom>
          <a:solidFill>
            <a:srgbClr val="F6F8A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September 19, 2008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55739-0754-5442-B865-1F61310F1E3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6388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609600" y="457200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CF933"/>
                </a:solidFill>
                <a:ea typeface="+mj-ea"/>
                <a:cs typeface="+mj-cs"/>
              </a:rPr>
              <a:t>The Mission of CERN</a:t>
            </a:r>
            <a:endParaRPr lang="en-GB"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Push back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Develop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	Medicine - diagnosis and therapy</a:t>
            </a:r>
            <a:endParaRPr lang="en-GB" sz="240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Train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Unite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people from different countries and cultures</a:t>
            </a:r>
            <a:endParaRPr lang="en-GB" sz="200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6399" name="Picture 13" descr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14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6438" y="184150"/>
            <a:ext cx="7772400" cy="523875"/>
          </a:xfrm>
        </p:spPr>
        <p:txBody>
          <a:bodyPr anchor="t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kern="1200" dirty="0" err="1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Busbar</a:t>
            </a:r>
            <a:r>
              <a:rPr lang="en-GB" kern="1200" dirty="0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 splice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1590675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1166813" y="5326063"/>
            <a:ext cx="51625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Specification: resistance below n</a:t>
            </a:r>
            <a:r>
              <a:rPr lang="el-GR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6438" y="184150"/>
            <a:ext cx="7772400" cy="523875"/>
          </a:xfrm>
        </p:spPr>
        <p:txBody>
          <a:bodyPr anchor="t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kern="1200" dirty="0" err="1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Busbar</a:t>
            </a:r>
            <a:r>
              <a:rPr lang="en-GB" kern="1200" dirty="0">
                <a:solidFill>
                  <a:srgbClr val="002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 splice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647700" y="1066800"/>
          <a:ext cx="7788275" cy="5522913"/>
        </p:xfrm>
        <a:graphic>
          <a:graphicData uri="http://schemas.openxmlformats.org/presentationml/2006/ole">
            <p:oleObj spid="_x0000_s9218" name="Visio" r:id="rId3" imgW="6464342" imgH="459936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663575" y="1031875"/>
            <a:ext cx="611257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dirty="0"/>
              <a:t>Two ‘general purpose’  4</a:t>
            </a:r>
            <a:r>
              <a:rPr lang="en-GB" sz="2000" dirty="0">
                <a:sym typeface="Symbol" pitchFamily="18" charset="2"/>
              </a:rPr>
              <a:t></a:t>
            </a:r>
          </a:p>
          <a:p>
            <a:r>
              <a:rPr lang="en-GB" sz="2000" dirty="0"/>
              <a:t>detectors </a:t>
            </a:r>
            <a:r>
              <a:rPr lang="en-GB" sz="2000" dirty="0" smtClean="0"/>
              <a:t>for pp collisions</a:t>
            </a:r>
          </a:p>
          <a:p>
            <a:r>
              <a:rPr lang="en-GB" sz="2000" dirty="0" smtClean="0"/>
              <a:t>at </a:t>
            </a:r>
            <a:r>
              <a:rPr lang="en-GB" sz="2000" dirty="0"/>
              <a:t>high L; some capabilities for </a:t>
            </a:r>
            <a:r>
              <a:rPr lang="en-GB" sz="2000" dirty="0" err="1"/>
              <a:t>PbPb</a:t>
            </a:r>
            <a:endParaRPr lang="en-GB" sz="2000" dirty="0"/>
          </a:p>
          <a:p>
            <a:r>
              <a:rPr lang="en-GB" sz="2000" dirty="0">
                <a:solidFill>
                  <a:srgbClr val="C00000"/>
                </a:solidFill>
              </a:rPr>
              <a:t>ATLAS and CMS</a:t>
            </a:r>
          </a:p>
          <a:p>
            <a:endParaRPr lang="en-GB" sz="2000" dirty="0">
              <a:solidFill>
                <a:srgbClr val="FFFF66"/>
              </a:solidFill>
            </a:endParaRPr>
          </a:p>
          <a:p>
            <a:r>
              <a:rPr lang="en-GB" sz="2000" dirty="0"/>
              <a:t>One dedicated </a:t>
            </a:r>
            <a:r>
              <a:rPr lang="en-GB" sz="2000" dirty="0" err="1"/>
              <a:t>PbPb</a:t>
            </a:r>
            <a:r>
              <a:rPr lang="en-GB" sz="2000" dirty="0"/>
              <a:t> detector with some capabilities</a:t>
            </a:r>
          </a:p>
          <a:p>
            <a:r>
              <a:rPr lang="en-GB" sz="2000" dirty="0"/>
              <a:t>for pp</a:t>
            </a:r>
          </a:p>
          <a:p>
            <a:r>
              <a:rPr lang="en-GB" sz="2000" dirty="0">
                <a:solidFill>
                  <a:srgbClr val="BE0027"/>
                </a:solidFill>
              </a:rPr>
              <a:t>ALICE</a:t>
            </a:r>
          </a:p>
          <a:p>
            <a:endParaRPr lang="en-GB" sz="2000" dirty="0">
              <a:solidFill>
                <a:srgbClr val="FFFF66"/>
              </a:solidFill>
            </a:endParaRPr>
          </a:p>
          <a:p>
            <a:r>
              <a:rPr lang="en-GB" sz="2000" dirty="0"/>
              <a:t>One dedicated detector for studying B mesons</a:t>
            </a:r>
          </a:p>
          <a:p>
            <a:r>
              <a:rPr lang="en-GB" sz="2000" dirty="0"/>
              <a:t>(CP violation; rare decays), </a:t>
            </a:r>
            <a:r>
              <a:rPr lang="en-GB" sz="2000" dirty="0" smtClean="0"/>
              <a:t>produced</a:t>
            </a:r>
            <a:endParaRPr lang="en-GB" sz="2000" dirty="0"/>
          </a:p>
          <a:p>
            <a:r>
              <a:rPr lang="en-GB" sz="2000" dirty="0"/>
              <a:t>in the forward (backward) hemisphere</a:t>
            </a:r>
          </a:p>
          <a:p>
            <a:r>
              <a:rPr lang="en-GB" sz="2000" dirty="0" err="1" smtClean="0">
                <a:solidFill>
                  <a:srgbClr val="C00000"/>
                </a:solidFill>
              </a:rPr>
              <a:t>LHCb</a:t>
            </a:r>
            <a:endParaRPr lang="en-GB" sz="2000" dirty="0" smtClean="0">
              <a:solidFill>
                <a:srgbClr val="C00000"/>
              </a:solidFill>
            </a:endParaRPr>
          </a:p>
          <a:p>
            <a:endParaRPr lang="en-GB" sz="2000" dirty="0" smtClean="0"/>
          </a:p>
          <a:p>
            <a:r>
              <a:rPr lang="en-GB" sz="1800" dirty="0" smtClean="0"/>
              <a:t>Precision </a:t>
            </a:r>
            <a:r>
              <a:rPr lang="en-GB" sz="1800" dirty="0" smtClean="0"/>
              <a:t>(1%) measurement of total cross section</a:t>
            </a:r>
          </a:p>
          <a:p>
            <a:r>
              <a:rPr lang="en-GB" sz="1800" dirty="0" smtClean="0"/>
              <a:t>(and </a:t>
            </a:r>
            <a:r>
              <a:rPr lang="en-GB" sz="1800" dirty="0" smtClean="0"/>
              <a:t>more) </a:t>
            </a:r>
            <a:r>
              <a:rPr lang="en-GB" sz="1800" dirty="0" smtClean="0">
                <a:solidFill>
                  <a:srgbClr val="C00000"/>
                </a:solidFill>
              </a:rPr>
              <a:t>TOTEM </a:t>
            </a:r>
          </a:p>
          <a:p>
            <a:r>
              <a:rPr lang="en-GB" sz="1800" dirty="0" smtClean="0">
                <a:sym typeface="Symbol" pitchFamily="18" charset="2"/>
              </a:rPr>
              <a:t>Study of forward </a:t>
            </a:r>
            <a:r>
              <a:rPr lang="el-GR" sz="1800" dirty="0" smtClean="0">
                <a:sym typeface="Symbol" pitchFamily="18" charset="2"/>
              </a:rPr>
              <a:t>π</a:t>
            </a:r>
            <a:r>
              <a:rPr lang="en-US" sz="1800" baseline="30000" dirty="0" smtClean="0">
                <a:sym typeface="Symbol" pitchFamily="18" charset="2"/>
              </a:rPr>
              <a:t>0</a:t>
            </a:r>
            <a:r>
              <a:rPr lang="en-US" sz="1800" dirty="0" smtClean="0">
                <a:sym typeface="Symbol" pitchFamily="18" charset="2"/>
              </a:rPr>
              <a:t> </a:t>
            </a:r>
            <a:r>
              <a:rPr lang="en-GB" sz="1800" dirty="0" smtClean="0">
                <a:sym typeface="Symbol" pitchFamily="18" charset="2"/>
              </a:rPr>
              <a:t>production </a:t>
            </a:r>
            <a:r>
              <a:rPr lang="en-GB" sz="1800" dirty="0" err="1" smtClean="0">
                <a:solidFill>
                  <a:srgbClr val="C00000"/>
                </a:solidFill>
                <a:sym typeface="Symbol" pitchFamily="18" charset="2"/>
              </a:rPr>
              <a:t>LHCf</a:t>
            </a:r>
            <a:endParaRPr lang="en-GB" sz="1800" dirty="0" smtClean="0">
              <a:solidFill>
                <a:srgbClr val="C00000"/>
              </a:solidFill>
              <a:sym typeface="Symbol" pitchFamily="18" charset="2"/>
            </a:endParaRPr>
          </a:p>
          <a:p>
            <a:endParaRPr lang="en-GB" sz="2000" dirty="0">
              <a:solidFill>
                <a:srgbClr val="C00000"/>
              </a:solidFill>
            </a:endParaRPr>
          </a:p>
        </p:txBody>
      </p:sp>
      <p:graphicFrame>
        <p:nvGraphicFramePr>
          <p:cNvPr id="208901" name="Object 5"/>
          <p:cNvGraphicFramePr>
            <a:graphicFrameLocks noChangeAspect="1"/>
          </p:cNvGraphicFramePr>
          <p:nvPr/>
        </p:nvGraphicFramePr>
        <p:xfrm>
          <a:off x="5715008" y="4214818"/>
          <a:ext cx="1136650" cy="581025"/>
        </p:xfrm>
        <a:graphic>
          <a:graphicData uri="http://schemas.openxmlformats.org/presentationml/2006/ole">
            <p:oleObj spid="_x0000_s312323" name="Equation" r:id="rId3" imgW="596880" imgH="304560" progId="Equation.3">
              <p:embed/>
            </p:oleObj>
          </a:graphicData>
        </a:graphic>
      </p:graphicFrame>
      <p:graphicFrame>
        <p:nvGraphicFramePr>
          <p:cNvPr id="208902" name="Object 6"/>
          <p:cNvGraphicFramePr>
            <a:graphicFrameLocks noChangeAspect="1"/>
          </p:cNvGraphicFramePr>
          <p:nvPr/>
        </p:nvGraphicFramePr>
        <p:xfrm>
          <a:off x="5214942" y="1142984"/>
          <a:ext cx="1397000" cy="576262"/>
        </p:xfrm>
        <a:graphic>
          <a:graphicData uri="http://schemas.openxmlformats.org/presentationml/2006/ole">
            <p:oleObj spid="_x0000_s312324" name="Equation" r:id="rId4" imgW="1168200" imgH="4824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910" y="285728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The Large </a:t>
            </a:r>
            <a:r>
              <a:rPr lang="en-US" sz="2800" b="1" dirty="0" err="1" smtClean="0">
                <a:solidFill>
                  <a:srgbClr val="C00000"/>
                </a:solidFill>
              </a:rPr>
              <a:t>Hadron</a:t>
            </a:r>
            <a:r>
              <a:rPr lang="en-US" sz="2800" b="1" dirty="0" smtClean="0">
                <a:solidFill>
                  <a:srgbClr val="C00000"/>
                </a:solidFill>
              </a:rPr>
              <a:t> Collider - Experiments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422275" y="1219200"/>
            <a:ext cx="8243888" cy="457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Interaction Rate: </a:t>
            </a:r>
            <a:r>
              <a:rPr lang="en-US" sz="1800" b="1" i="1" dirty="0"/>
              <a:t>N=L</a:t>
            </a:r>
            <a:r>
              <a:rPr lang="en-US" sz="1800" b="1" i="1" dirty="0">
                <a:sym typeface="Symbol" pitchFamily="18" charset="2"/>
              </a:rPr>
              <a:t> = 10</a:t>
            </a:r>
            <a:r>
              <a:rPr lang="en-US" sz="1800" b="1" i="1" baseline="30000" dirty="0">
                <a:sym typeface="Symbol" pitchFamily="18" charset="2"/>
              </a:rPr>
              <a:t>34</a:t>
            </a:r>
            <a:r>
              <a:rPr lang="en-US" sz="1800" b="1" i="1" dirty="0">
                <a:sym typeface="Symbol" pitchFamily="18" charset="2"/>
              </a:rPr>
              <a:t> x 100 x 10</a:t>
            </a:r>
            <a:r>
              <a:rPr lang="en-US" sz="1800" b="1" i="1" baseline="30000" dirty="0">
                <a:sym typeface="Symbol" pitchFamily="18" charset="2"/>
              </a:rPr>
              <a:t>-27</a:t>
            </a:r>
            <a:r>
              <a:rPr lang="en-US" sz="1800" b="1" i="1" dirty="0">
                <a:sym typeface="Symbol" pitchFamily="18" charset="2"/>
              </a:rPr>
              <a:t> </a:t>
            </a:r>
            <a:endParaRPr lang="en-US" sz="1800" b="1" dirty="0">
              <a:sym typeface="Symbol" pitchFamily="18" charset="2"/>
            </a:endParaRP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002060"/>
                </a:solidFill>
              </a:rPr>
              <a:t>pp </a:t>
            </a:r>
            <a:r>
              <a:rPr lang="en-US" sz="1800" dirty="0" smtClean="0">
                <a:solidFill>
                  <a:srgbClr val="002060"/>
                </a:solidFill>
              </a:rPr>
              <a:t>interaction rate 10</a:t>
            </a:r>
            <a:r>
              <a:rPr lang="en-US" sz="1800" baseline="30000" dirty="0" smtClean="0">
                <a:solidFill>
                  <a:srgbClr val="002060"/>
                </a:solidFill>
              </a:rPr>
              <a:t>9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interactions/s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data for only ~100 out of the 40 million crossings can be </a:t>
            </a:r>
            <a:r>
              <a:rPr lang="en-US" sz="1800" dirty="0" smtClean="0">
                <a:solidFill>
                  <a:srgbClr val="002060"/>
                </a:solidFill>
              </a:rPr>
              <a:t>recorded per 	sec </a:t>
            </a:r>
            <a:r>
              <a:rPr lang="en-US" sz="1800" dirty="0">
                <a:solidFill>
                  <a:srgbClr val="002060"/>
                </a:solidFill>
              </a:rPr>
              <a:t>(100 – 150 MB/sec)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	</a:t>
            </a:r>
            <a:r>
              <a:rPr lang="en-US" sz="1800" dirty="0" smtClean="0">
                <a:solidFill>
                  <a:srgbClr val="FF3300"/>
                </a:solidFill>
              </a:rPr>
              <a:t>need </a:t>
            </a:r>
            <a:r>
              <a:rPr lang="en-US" sz="1800" dirty="0">
                <a:solidFill>
                  <a:srgbClr val="FF3300"/>
                </a:solidFill>
              </a:rPr>
              <a:t>fast, pipelined, intelligent electronics and sophisticated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3300"/>
                </a:solidFill>
              </a:rPr>
              <a:t>    </a:t>
            </a:r>
            <a:r>
              <a:rPr lang="en-US" sz="1800" dirty="0" smtClean="0">
                <a:solidFill>
                  <a:srgbClr val="FF3300"/>
                </a:solidFill>
              </a:rPr>
              <a:t>data-acquisition</a:t>
            </a:r>
            <a:endParaRPr lang="en-US" sz="1800" dirty="0">
              <a:solidFill>
                <a:srgbClr val="FF3300"/>
              </a:solidFill>
            </a:endParaRPr>
          </a:p>
          <a:p>
            <a:pPr eaLnBrk="0" hangingPunct="0">
              <a:tabLst>
                <a:tab pos="279400" algn="l"/>
                <a:tab pos="3660775" algn="l"/>
              </a:tabLst>
            </a:pPr>
            <a:endParaRPr lang="en-US" sz="1800" dirty="0">
              <a:solidFill>
                <a:srgbClr val="FF3300"/>
              </a:solidFill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Energy and Large Particle Multiplicity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002060"/>
                </a:solidFill>
              </a:rPr>
              <a:t>~ &lt;20&gt; superposed events in each crossing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~ 1000 tracks stream into the detector every 25 ns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need highly granular detectors with good time resolution for low occupancy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  	</a:t>
            </a:r>
            <a:r>
              <a:rPr lang="en-US" sz="1800" dirty="0">
                <a:solidFill>
                  <a:srgbClr val="FF0000"/>
                </a:solidFill>
              </a:rPr>
              <a:t>large detectors,</a:t>
            </a:r>
            <a:r>
              <a:rPr lang="en-US" sz="1800" dirty="0">
                <a:solidFill>
                  <a:srgbClr val="97C1E1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a large number of channels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endParaRPr lang="en-US" sz="1800" b="1" dirty="0">
              <a:solidFill>
                <a:srgbClr val="FF3300"/>
              </a:solidFill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Radiation Levels</a:t>
            </a:r>
            <a:endParaRPr lang="en-US" sz="1800" dirty="0"/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	 </a:t>
            </a:r>
            <a:r>
              <a:rPr lang="en-US" sz="1800" dirty="0">
                <a:solidFill>
                  <a:srgbClr val="002060"/>
                </a:solidFill>
              </a:rPr>
              <a:t>radiation hard (tolerant) detectors and electronics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Experimental Challenge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722313" y="2260600"/>
            <a:ext cx="7745412" cy="4064000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Very good </a:t>
            </a:r>
            <a:r>
              <a:rPr lang="en-US" sz="2000" b="1" dirty="0" err="1">
                <a:solidFill>
                  <a:srgbClr val="002060"/>
                </a:solidFill>
              </a:rPr>
              <a:t>muon</a:t>
            </a:r>
            <a:r>
              <a:rPr lang="en-US" sz="2000" b="1" dirty="0">
                <a:solidFill>
                  <a:srgbClr val="002060"/>
                </a:solidFill>
              </a:rPr>
              <a:t> identification and momentum measurement</a:t>
            </a: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trigger efficiently and measure charge of a few </a:t>
            </a:r>
            <a:r>
              <a:rPr lang="en-US" sz="2000" dirty="0" err="1">
                <a:solidFill>
                  <a:srgbClr val="C00000"/>
                </a:solidFill>
              </a:rPr>
              <a:t>TeV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muons</a:t>
            </a:r>
            <a:endParaRPr lang="en-US" sz="2000" dirty="0">
              <a:solidFill>
                <a:srgbClr val="C00000"/>
              </a:solidFill>
            </a:endParaRP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High energy resolution electromagnetic </a:t>
            </a:r>
            <a:r>
              <a:rPr lang="en-US" sz="2000" b="1" dirty="0" err="1" smtClean="0">
                <a:solidFill>
                  <a:srgbClr val="002060"/>
                </a:solidFill>
              </a:rPr>
              <a:t>calorimetry</a:t>
            </a:r>
            <a:endParaRPr lang="en-US" sz="2000" b="1" dirty="0">
              <a:solidFill>
                <a:srgbClr val="002060"/>
              </a:solidFill>
            </a:endParaRP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~ 0.5% @ E</a:t>
            </a:r>
            <a:r>
              <a:rPr lang="en-US" sz="2000" baseline="-25000" dirty="0">
                <a:solidFill>
                  <a:srgbClr val="C00000"/>
                </a:solidFill>
              </a:rPr>
              <a:t>T</a:t>
            </a:r>
            <a:r>
              <a:rPr lang="en-US" sz="2000" dirty="0">
                <a:solidFill>
                  <a:srgbClr val="C00000"/>
                </a:solidFill>
              </a:rPr>
              <a:t>~50 </a:t>
            </a:r>
            <a:r>
              <a:rPr lang="en-US" sz="2000" dirty="0" err="1">
                <a:solidFill>
                  <a:srgbClr val="C00000"/>
                </a:solidFill>
              </a:rPr>
              <a:t>GeV</a:t>
            </a:r>
            <a:endParaRPr lang="en-US" sz="2000" dirty="0">
              <a:solidFill>
                <a:srgbClr val="C00000"/>
              </a:solidFill>
            </a:endParaRP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Powerful inner tracking systems</a:t>
            </a: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factor 10 better momentum resolution than at LEP</a:t>
            </a: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Hermetic </a:t>
            </a:r>
            <a:r>
              <a:rPr lang="en-US" sz="2000" b="1" dirty="0" err="1">
                <a:solidFill>
                  <a:srgbClr val="002060"/>
                </a:solidFill>
              </a:rPr>
              <a:t>calorimetry</a:t>
            </a:r>
            <a:endParaRPr lang="en-US" sz="2000" b="1" dirty="0">
              <a:solidFill>
                <a:srgbClr val="002060"/>
              </a:solidFill>
            </a:endParaRP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good missing E</a:t>
            </a:r>
            <a:r>
              <a:rPr lang="en-US" sz="2000" baseline="-25000" dirty="0">
                <a:solidFill>
                  <a:srgbClr val="C00000"/>
                </a:solidFill>
              </a:rPr>
              <a:t>T</a:t>
            </a:r>
            <a:r>
              <a:rPr lang="en-US" sz="2000" dirty="0">
                <a:solidFill>
                  <a:srgbClr val="C00000"/>
                </a:solidFill>
              </a:rPr>
              <a:t> resolution</a:t>
            </a: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(Affordable detector)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142844" y="1000108"/>
            <a:ext cx="80714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/>
              <a:t>Follow from requirements to observe Higgs boson whether it is heavy or light,</a:t>
            </a:r>
          </a:p>
          <a:p>
            <a:r>
              <a:rPr lang="en-GB" sz="1800" dirty="0"/>
              <a:t>to observe </a:t>
            </a:r>
            <a:r>
              <a:rPr lang="en-GB" sz="1800" dirty="0" err="1"/>
              <a:t>Supersymmetry</a:t>
            </a:r>
            <a:r>
              <a:rPr lang="en-GB" sz="1800" dirty="0"/>
              <a:t> if it is there (missing energy), to find other new</a:t>
            </a:r>
          </a:p>
          <a:p>
            <a:r>
              <a:rPr lang="en-GB" sz="1800" dirty="0"/>
              <a:t>physics if it is there; all this in the presence of a huge background of</a:t>
            </a:r>
          </a:p>
          <a:p>
            <a:r>
              <a:rPr lang="en-GB" sz="1800" dirty="0"/>
              <a:t>standard processes (QCD)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871538" y="152400"/>
            <a:ext cx="7815262" cy="762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Physics Requirements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CMS_Sl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4808538"/>
          </a:xfrm>
          <a:prstGeom prst="rect">
            <a:avLst/>
          </a:prstGeom>
          <a:noFill/>
        </p:spPr>
      </p:pic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4051300" y="228600"/>
            <a:ext cx="463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‘Generic’ experimental set-up</a:t>
            </a:r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120650" y="570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285720" y="5786454"/>
            <a:ext cx="8060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</a:rPr>
              <a:t>Deflection ~ BL</a:t>
            </a:r>
            <a:r>
              <a:rPr lang="en-GB" sz="1200" baseline="30000" dirty="0">
                <a:solidFill>
                  <a:srgbClr val="C00000"/>
                </a:solidFill>
              </a:rPr>
              <a:t>2</a:t>
            </a:r>
            <a:r>
              <a:rPr lang="en-GB" sz="1200" dirty="0">
                <a:solidFill>
                  <a:srgbClr val="C00000"/>
                </a:solidFill>
              </a:rPr>
              <a:t>/p </a:t>
            </a:r>
            <a:r>
              <a:rPr lang="en-GB" sz="1200" dirty="0">
                <a:solidFill>
                  <a:srgbClr val="C00000"/>
                </a:solidFill>
                <a:sym typeface="Wingdings" pitchFamily="2" charset="2"/>
              </a:rPr>
              <a:t> need high B ( </a:t>
            </a:r>
            <a:r>
              <a:rPr lang="en-GB" sz="1200" dirty="0" err="1">
                <a:solidFill>
                  <a:srgbClr val="C00000"/>
                </a:solidFill>
                <a:sym typeface="Wingdings" pitchFamily="2" charset="2"/>
              </a:rPr>
              <a:t>s.c</a:t>
            </a:r>
            <a:r>
              <a:rPr lang="en-GB" sz="1200" dirty="0">
                <a:solidFill>
                  <a:srgbClr val="C00000"/>
                </a:solidFill>
                <a:sym typeface="Wingdings" pitchFamily="2" charset="2"/>
              </a:rPr>
              <a:t>.) and large magnets; need high resolution position measurements (10 -100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)</a:t>
            </a:r>
          </a:p>
          <a:p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at large p; also energy and position measurement </a:t>
            </a:r>
            <a:r>
              <a:rPr lang="en-GB" sz="1200" dirty="0" smtClean="0">
                <a:solidFill>
                  <a:srgbClr val="C00000"/>
                </a:solidFill>
                <a:sym typeface="Symbol" pitchFamily="18" charset="2"/>
              </a:rPr>
              <a:t>through 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total absorption (photon, electron, </a:t>
            </a:r>
            <a:r>
              <a:rPr lang="en-GB" sz="1200" dirty="0" err="1">
                <a:solidFill>
                  <a:srgbClr val="C00000"/>
                </a:solidFill>
                <a:sym typeface="Symbol" pitchFamily="18" charset="2"/>
              </a:rPr>
              <a:t>hadron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356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6216650" cy="40497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03563" name="Picture 11" descr="cm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9988" y="260350"/>
            <a:ext cx="4164012" cy="62214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3962400" cy="838200"/>
          </a:xfrm>
        </p:spPr>
        <p:txBody>
          <a:bodyPr/>
          <a:lstStyle/>
          <a:p>
            <a:r>
              <a:rPr lang="en-US" dirty="0">
                <a:latin typeface="Arial Black" pitchFamily="34" charset="0"/>
              </a:rPr>
              <a:t>Selectivity - physics</a:t>
            </a:r>
          </a:p>
        </p:txBody>
      </p:sp>
      <p:pic>
        <p:nvPicPr>
          <p:cNvPr id="243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356"/>
            <a:ext cx="419258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280988" y="1600200"/>
            <a:ext cx="4502150" cy="4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b="1" dirty="0">
                <a:solidFill>
                  <a:srgbClr val="FF0000"/>
                </a:solidFill>
              </a:rPr>
              <a:t>Cross sections for various physics processes vary over many orders of magnitude</a:t>
            </a:r>
            <a:endParaRPr lang="en-US" sz="2000" dirty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</a:rPr>
              <a:t>Inelastic: 10</a:t>
            </a:r>
            <a:r>
              <a:rPr lang="en-US" sz="2000" b="1" baseline="30000" dirty="0">
                <a:solidFill>
                  <a:srgbClr val="002060"/>
                </a:solidFill>
              </a:rPr>
              <a:t>9</a:t>
            </a:r>
            <a:r>
              <a:rPr lang="en-US" sz="2000" b="1" dirty="0">
                <a:solidFill>
                  <a:srgbClr val="002060"/>
                </a:solidFill>
              </a:rPr>
              <a:t> Hz</a:t>
            </a: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</a:rPr>
              <a:t>W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 </a:t>
            </a:r>
            <a:r>
              <a:rPr lang="en-US" sz="2000" b="1" dirty="0">
                <a:solidFill>
                  <a:srgbClr val="002060"/>
                </a:solidFill>
              </a:rPr>
              <a:t>l 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: 10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Hz</a:t>
            </a: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t </a:t>
            </a:r>
            <a:r>
              <a:rPr lang="en-US" sz="2000" b="1" dirty="0" err="1">
                <a:solidFill>
                  <a:srgbClr val="002060"/>
                </a:solidFill>
                <a:sym typeface="Symbol" pitchFamily="18" charset="2"/>
              </a:rPr>
              <a:t>t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production: 10 Hz</a:t>
            </a: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Higgs (100 </a:t>
            </a:r>
            <a:r>
              <a:rPr lang="en-US" sz="2000" b="1" dirty="0" err="1">
                <a:solidFill>
                  <a:srgbClr val="002060"/>
                </a:solidFill>
                <a:sym typeface="Symbol" pitchFamily="18" charset="2"/>
              </a:rPr>
              <a:t>GeV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/c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): 0.1 Hz</a:t>
            </a: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Higgs (600 </a:t>
            </a:r>
            <a:r>
              <a:rPr lang="en-US" sz="2000" b="1" dirty="0" err="1">
                <a:solidFill>
                  <a:srgbClr val="002060"/>
                </a:solidFill>
                <a:sym typeface="Symbol" pitchFamily="18" charset="2"/>
              </a:rPr>
              <a:t>GeV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/c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): 10</a:t>
            </a:r>
            <a:r>
              <a:rPr lang="en-US" sz="2000" b="1" baseline="30000" dirty="0">
                <a:solidFill>
                  <a:srgbClr val="002060"/>
                </a:solidFill>
                <a:sym typeface="Symbol" pitchFamily="18" charset="2"/>
              </a:rPr>
              <a:t>–2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Hz</a:t>
            </a:r>
            <a:endParaRPr lang="en-US" sz="2000" dirty="0">
              <a:solidFill>
                <a:srgbClr val="002060"/>
              </a:solidFill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</a:pPr>
            <a:endParaRPr lang="en-US" sz="2000" b="1" dirty="0">
              <a:solidFill>
                <a:srgbClr val="FFFF66"/>
              </a:solidFill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</a:pP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b="1" dirty="0">
                <a:solidFill>
                  <a:srgbClr val="FF0000"/>
                </a:solidFill>
              </a:rPr>
              <a:t>election needed: 1:10</a:t>
            </a:r>
            <a:r>
              <a:rPr lang="en-US" b="1" baseline="30000" dirty="0">
                <a:solidFill>
                  <a:srgbClr val="FF0000"/>
                </a:solidFill>
              </a:rPr>
              <a:t>10–11</a:t>
            </a:r>
            <a:endParaRPr lang="en-US" sz="2000" dirty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</a:rPr>
              <a:t>Before branching fractions...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24" y="714356"/>
            <a:ext cx="3571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458200" cy="4105275"/>
          </a:xfrm>
        </p:spPr>
        <p:txBody>
          <a:bodyPr/>
          <a:lstStyle/>
          <a:p>
            <a:r>
              <a:rPr lang="en-GB" sz="2000" dirty="0">
                <a:latin typeface="Lucida Sans Unicode" pitchFamily="34" charset="0"/>
              </a:rPr>
              <a:t>CERN can only provide ~20% of the required computing capacity</a:t>
            </a:r>
          </a:p>
          <a:p>
            <a:r>
              <a:rPr lang="en-GB" sz="2000" dirty="0">
                <a:latin typeface="Lucida Sans Unicode" pitchFamily="34" charset="0"/>
              </a:rPr>
              <a:t>Therefore, the LHC relies on many computing centres around the world interconnected using Grid technology</a:t>
            </a:r>
          </a:p>
          <a:p>
            <a:r>
              <a:rPr lang="en-GB" sz="2000" dirty="0">
                <a:latin typeface="Lucida Sans Unicode" pitchFamily="34" charset="0"/>
              </a:rPr>
              <a:t>CERN leads two major global Grid projects:</a:t>
            </a:r>
          </a:p>
          <a:p>
            <a:pPr lvl="1">
              <a:buFontTx/>
              <a:buChar char="•"/>
            </a:pPr>
            <a:r>
              <a:rPr lang="en-GB" sz="2000" b="1" dirty="0">
                <a:solidFill>
                  <a:srgbClr val="C00000"/>
                </a:solidFill>
                <a:latin typeface="Lucida Sans Unicode" pitchFamily="34" charset="0"/>
              </a:rPr>
              <a:t>WLCG:</a:t>
            </a:r>
            <a:r>
              <a:rPr lang="en-GB" sz="2000" dirty="0">
                <a:latin typeface="Lucida Sans Unicode" pitchFamily="34" charset="0"/>
              </a:rPr>
              <a:t> World-wide LHC Computing Grid Collaboration</a:t>
            </a:r>
          </a:p>
          <a:p>
            <a:pPr lvl="1">
              <a:buFontTx/>
              <a:buChar char="•"/>
            </a:pPr>
            <a:r>
              <a:rPr lang="en-GB" sz="2000" b="1" dirty="0">
                <a:solidFill>
                  <a:srgbClr val="C00000"/>
                </a:solidFill>
                <a:latin typeface="Lucida Sans Unicode" pitchFamily="34" charset="0"/>
              </a:rPr>
              <a:t>EGEE:</a:t>
            </a:r>
            <a:r>
              <a:rPr lang="en-GB" sz="2000" dirty="0">
                <a:latin typeface="Lucida Sans Unicode" pitchFamily="34" charset="0"/>
              </a:rPr>
              <a:t> Enabling Grid for E-</a:t>
            </a:r>
            <a:r>
              <a:rPr lang="en-GB" sz="2000" dirty="0" err="1">
                <a:latin typeface="Lucida Sans Unicode" pitchFamily="34" charset="0"/>
              </a:rPr>
              <a:t>sciencE</a:t>
            </a:r>
            <a:r>
              <a:rPr lang="en-GB" sz="2000" dirty="0">
                <a:latin typeface="Lucida Sans Unicode" pitchFamily="34" charset="0"/>
              </a:rPr>
              <a:t> project for all sciences</a:t>
            </a:r>
          </a:p>
          <a:p>
            <a:r>
              <a:rPr lang="en-GB" sz="2000" dirty="0">
                <a:latin typeface="Lucida Sans Unicode" pitchFamily="34" charset="0"/>
              </a:rPr>
              <a:t>The LHC Computing Grid project launched a service with 12 sites in 2003. Today 200 sites in 40 countries with 20,000 PCs</a:t>
            </a:r>
          </a:p>
          <a:p>
            <a:r>
              <a:rPr lang="en-GB" sz="2000" dirty="0">
                <a:latin typeface="Lucida Sans Unicode" pitchFamily="34" charset="0"/>
              </a:rPr>
              <a:t>WLCG depends also on OSG and other Grid projects</a:t>
            </a:r>
          </a:p>
        </p:txBody>
      </p:sp>
      <p:pic>
        <p:nvPicPr>
          <p:cNvPr id="228355" name="Picture 3" descr="LCG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3513" y="4757738"/>
            <a:ext cx="1195387" cy="1195387"/>
          </a:xfrm>
          <a:prstGeom prst="rect">
            <a:avLst/>
          </a:prstGeom>
          <a:noFill/>
        </p:spPr>
      </p:pic>
      <p:pic>
        <p:nvPicPr>
          <p:cNvPr id="228356" name="Picture 4" descr="EGEE_white_we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4792663"/>
            <a:ext cx="1868487" cy="1122362"/>
          </a:xfrm>
          <a:prstGeom prst="rect">
            <a:avLst/>
          </a:prstGeom>
          <a:noFill/>
        </p:spPr>
      </p:pic>
      <p:pic>
        <p:nvPicPr>
          <p:cNvPr id="228357" name="Picture 5" descr="os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581525"/>
            <a:ext cx="2713038" cy="1546225"/>
          </a:xfrm>
          <a:prstGeom prst="rect">
            <a:avLst/>
          </a:prstGeom>
          <a:noFill/>
        </p:spPr>
      </p:pic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6435725" y="182563"/>
            <a:ext cx="20521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The GRID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42937" y="990600"/>
            <a:ext cx="8215313" cy="5351463"/>
            <a:chOff x="413" y="712"/>
            <a:chExt cx="5175" cy="3371"/>
          </a:xfrm>
        </p:grpSpPr>
        <p:sp>
          <p:nvSpPr>
            <p:cNvPr id="245764" name="Rectangle 4"/>
            <p:cNvSpPr>
              <a:spLocks noChangeArrowheads="1"/>
            </p:cNvSpPr>
            <p:nvPr/>
          </p:nvSpPr>
          <p:spPr bwMode="auto">
            <a:xfrm>
              <a:off x="1506" y="1824"/>
              <a:ext cx="576" cy="144"/>
            </a:xfrm>
            <a:prstGeom prst="rect">
              <a:avLst/>
            </a:prstGeom>
            <a:solidFill>
              <a:srgbClr val="0698C6"/>
            </a:solidFill>
            <a:ln w="9525">
              <a:solidFill>
                <a:srgbClr val="0698C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65" name="Rectangle 5"/>
            <p:cNvSpPr>
              <a:spLocks noChangeArrowheads="1"/>
            </p:cNvSpPr>
            <p:nvPr/>
          </p:nvSpPr>
          <p:spPr bwMode="auto">
            <a:xfrm>
              <a:off x="2082" y="1824"/>
              <a:ext cx="26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66" name="Text Box 6"/>
            <p:cNvSpPr txBox="1">
              <a:spLocks noChangeArrowheads="1"/>
            </p:cNvSpPr>
            <p:nvPr/>
          </p:nvSpPr>
          <p:spPr bwMode="auto">
            <a:xfrm>
              <a:off x="2082" y="1776"/>
              <a:ext cx="39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  <a:latin typeface="Helvetica" pitchFamily="34" charset="0"/>
                </a:rPr>
                <a:t>LEP</a:t>
              </a:r>
            </a:p>
          </p:txBody>
        </p:sp>
        <p:sp>
          <p:nvSpPr>
            <p:cNvPr id="245767" name="AutoShape 7"/>
            <p:cNvSpPr>
              <a:spLocks noChangeAspect="1" noChangeArrowheads="1" noTextEdit="1"/>
            </p:cNvSpPr>
            <p:nvPr/>
          </p:nvSpPr>
          <p:spPr bwMode="auto">
            <a:xfrm>
              <a:off x="632" y="712"/>
              <a:ext cx="4785" cy="3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768" name="Rectangle 8"/>
            <p:cNvSpPr>
              <a:spLocks noChangeArrowheads="1"/>
            </p:cNvSpPr>
            <p:nvPr/>
          </p:nvSpPr>
          <p:spPr bwMode="auto">
            <a:xfrm>
              <a:off x="1320" y="1242"/>
              <a:ext cx="6" cy="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45769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26" y="1250"/>
              <a:ext cx="339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0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26" y="1250"/>
              <a:ext cx="339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26" y="1711"/>
              <a:ext cx="3390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2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26" y="1711"/>
              <a:ext cx="3390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3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26" y="2169"/>
              <a:ext cx="3390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4" name="Picture 1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26" y="2169"/>
              <a:ext cx="3390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5" name="Picture 1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326" y="1250"/>
              <a:ext cx="339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6" name="Picture 1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326" y="1711"/>
              <a:ext cx="3390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7" name="Picture 1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326" y="2169"/>
              <a:ext cx="3390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8" name="Picture 18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326" y="2241"/>
              <a:ext cx="339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79" name="Picture 19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326" y="2241"/>
              <a:ext cx="339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0" name="Picture 20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26" y="2701"/>
              <a:ext cx="3390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1" name="Picture 21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326" y="2701"/>
              <a:ext cx="3390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2" name="Picture 22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326" y="3160"/>
              <a:ext cx="3390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3" name="Picture 23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326" y="3160"/>
              <a:ext cx="3390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4" name="Picture 24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1326" y="2241"/>
              <a:ext cx="339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5" name="Picture 25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326" y="2701"/>
              <a:ext cx="3390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86" name="Picture 26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326" y="3160"/>
              <a:ext cx="3390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787" name="Rectangle 27"/>
            <p:cNvSpPr>
              <a:spLocks noChangeArrowheads="1"/>
            </p:cNvSpPr>
            <p:nvPr/>
          </p:nvSpPr>
          <p:spPr bwMode="auto">
            <a:xfrm>
              <a:off x="1676" y="3051"/>
              <a:ext cx="4" cy="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45788" name="Picture 28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680" y="3056"/>
              <a:ext cx="273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0" name="Picture 3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419" y="3056"/>
              <a:ext cx="30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1" name="Picture 3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419" y="3056"/>
              <a:ext cx="30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2" name="Picture 32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680" y="3360"/>
              <a:ext cx="273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4" name="Picture 34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419" y="3360"/>
              <a:ext cx="30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5" name="Picture 3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4419" y="3360"/>
              <a:ext cx="30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6" name="Picture 36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1680" y="3569"/>
              <a:ext cx="273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8" name="Picture 38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419" y="3569"/>
              <a:ext cx="30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9" name="Picture 39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419" y="3569"/>
              <a:ext cx="309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0" name="Picture 40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1680" y="3873"/>
              <a:ext cx="273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2" name="Picture 42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4419" y="3873"/>
              <a:ext cx="30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3" name="Picture 43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4419" y="3873"/>
              <a:ext cx="30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4" name="Picture 44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4419" y="3873"/>
              <a:ext cx="30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05" name="Rectangle 45"/>
            <p:cNvSpPr>
              <a:spLocks noChangeArrowheads="1"/>
            </p:cNvSpPr>
            <p:nvPr/>
          </p:nvSpPr>
          <p:spPr bwMode="auto">
            <a:xfrm>
              <a:off x="1417" y="1060"/>
              <a:ext cx="291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500" b="1">
                  <a:solidFill>
                    <a:srgbClr val="FF000C"/>
                  </a:solidFill>
                  <a:latin typeface="Helvetica" pitchFamily="34" charset="0"/>
                </a:rPr>
                <a:t>Natural Width   ­ 0.01          1        10            100   GeV</a:t>
              </a:r>
              <a:endParaRPr lang="en-GB" sz="1800">
                <a:solidFill>
                  <a:srgbClr val="FFFF00"/>
                </a:solidFill>
                <a:latin typeface="Verdana" pitchFamily="34" charset="0"/>
              </a:endParaRPr>
            </a:p>
          </p:txBody>
        </p:sp>
        <p:sp>
          <p:nvSpPr>
            <p:cNvPr id="245806" name="Rectangle 46"/>
            <p:cNvSpPr>
              <a:spLocks noChangeArrowheads="1"/>
            </p:cNvSpPr>
            <p:nvPr/>
          </p:nvSpPr>
          <p:spPr bwMode="auto">
            <a:xfrm>
              <a:off x="4131" y="1060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500" b="1">
                  <a:solidFill>
                    <a:srgbClr val="FF000C"/>
                  </a:solidFill>
                  <a:latin typeface="Helvetica" pitchFamily="34" charset="0"/>
                </a:rPr>
                <a:t> </a:t>
              </a:r>
              <a:endParaRPr lang="en-GB" sz="1800">
                <a:solidFill>
                  <a:srgbClr val="FFFF00"/>
                </a:solidFill>
                <a:latin typeface="Verdana" pitchFamily="34" charset="0"/>
              </a:endParaRPr>
            </a:p>
          </p:txBody>
        </p:sp>
        <p:sp>
          <p:nvSpPr>
            <p:cNvPr id="245807" name="Rectangle 47"/>
            <p:cNvSpPr>
              <a:spLocks noChangeArrowheads="1"/>
            </p:cNvSpPr>
            <p:nvPr/>
          </p:nvSpPr>
          <p:spPr bwMode="auto">
            <a:xfrm>
              <a:off x="413" y="853"/>
              <a:ext cx="517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GB" sz="1400" dirty="0">
                  <a:solidFill>
                    <a:srgbClr val="FF1923"/>
                  </a:solidFill>
                  <a:latin typeface="Verdana" pitchFamily="34" charset="0"/>
                </a:rPr>
                <a:t>At the LHC the SM Higgs provides a good benchmark </a:t>
              </a:r>
              <a:r>
                <a:rPr lang="en-GB" sz="1400" dirty="0" smtClean="0">
                  <a:solidFill>
                    <a:srgbClr val="FF1923"/>
                  </a:solidFill>
                  <a:latin typeface="Verdana" pitchFamily="34" charset="0"/>
                </a:rPr>
                <a:t>for</a:t>
              </a:r>
              <a:r>
                <a:rPr lang="en-GB" sz="1400" dirty="0" smtClean="0">
                  <a:solidFill>
                    <a:srgbClr val="FF1923"/>
                  </a:solidFill>
                  <a:latin typeface="Verdana" pitchFamily="34" charset="0"/>
                </a:rPr>
                <a:t> </a:t>
              </a:r>
              <a:r>
                <a:rPr lang="en-GB" sz="1400" dirty="0">
                  <a:solidFill>
                    <a:srgbClr val="FF1923"/>
                  </a:solidFill>
                  <a:latin typeface="Verdana" pitchFamily="34" charset="0"/>
                </a:rPr>
                <a:t>the performance </a:t>
              </a:r>
              <a:r>
                <a:rPr lang="en-GB" sz="1400" dirty="0" smtClean="0">
                  <a:solidFill>
                    <a:srgbClr val="FF1923"/>
                  </a:solidFill>
                  <a:latin typeface="Verdana" pitchFamily="34" charset="0"/>
                </a:rPr>
                <a:t>of a </a:t>
              </a:r>
              <a:r>
                <a:rPr lang="en-GB" sz="1400" dirty="0">
                  <a:solidFill>
                    <a:srgbClr val="FF1923"/>
                  </a:solidFill>
                  <a:latin typeface="Verdana" pitchFamily="34" charset="0"/>
                </a:rPr>
                <a:t>detector</a:t>
              </a:r>
              <a:endParaRPr lang="en-GB" sz="1400" dirty="0">
                <a:solidFill>
                  <a:srgbClr val="FFFF00"/>
                </a:solidFill>
                <a:latin typeface="Verdana" pitchFamily="34" charset="0"/>
              </a:endParaRPr>
            </a:p>
          </p:txBody>
        </p:sp>
      </p:grpSp>
      <p:pic>
        <p:nvPicPr>
          <p:cNvPr id="245808" name="Picture 48"/>
          <p:cNvPicPr>
            <a:picLocks noChangeAspect="1" noChangeArrowheads="1"/>
          </p:cNvPicPr>
          <p:nvPr/>
        </p:nvPicPr>
        <p:blipFill>
          <a:blip r:embed="rId33"/>
          <a:srcRect b="53189"/>
          <a:stretch>
            <a:fillRect/>
          </a:stretch>
        </p:blipFill>
        <p:spPr bwMode="auto">
          <a:xfrm>
            <a:off x="2643174" y="4714884"/>
            <a:ext cx="24161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9" name="Picture 49"/>
          <p:cNvPicPr>
            <a:picLocks noChangeAspect="1" noChangeArrowheads="1"/>
          </p:cNvPicPr>
          <p:nvPr/>
        </p:nvPicPr>
        <p:blipFill>
          <a:blip r:embed="rId33"/>
          <a:srcRect t="46811"/>
          <a:stretch>
            <a:fillRect/>
          </a:stretch>
        </p:blipFill>
        <p:spPr bwMode="auto">
          <a:xfrm>
            <a:off x="5000628" y="4714884"/>
            <a:ext cx="2428892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4114801" y="2559054"/>
            <a:ext cx="3541713" cy="338138"/>
            <a:chOff x="2592" y="1612"/>
            <a:chExt cx="2231" cy="213"/>
          </a:xfrm>
        </p:grpSpPr>
        <p:sp>
          <p:nvSpPr>
            <p:cNvPr id="245811" name="Line 51"/>
            <p:cNvSpPr>
              <a:spLocks noChangeShapeType="1"/>
            </p:cNvSpPr>
            <p:nvPr/>
          </p:nvSpPr>
          <p:spPr bwMode="auto">
            <a:xfrm flipH="1">
              <a:off x="2592" y="1728"/>
              <a:ext cx="38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12" name="Text Box 52"/>
            <p:cNvSpPr txBox="1">
              <a:spLocks noChangeArrowheads="1"/>
            </p:cNvSpPr>
            <p:nvPr/>
          </p:nvSpPr>
          <p:spPr bwMode="auto">
            <a:xfrm>
              <a:off x="3014" y="1612"/>
              <a:ext cx="180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  <a:latin typeface="Verdana" pitchFamily="34" charset="0"/>
                </a:rPr>
                <a:t>LEP200: </a:t>
              </a:r>
              <a:r>
                <a:rPr lang="en-GB" sz="1600" b="1" dirty="0">
                  <a:solidFill>
                    <a:srgbClr val="FF0000"/>
                  </a:solidFill>
                  <a:latin typeface="Verdana" pitchFamily="34" charset="0"/>
                </a:rPr>
                <a:t>M</a:t>
              </a:r>
              <a:r>
                <a:rPr lang="en-GB" sz="1600" b="1" baseline="-25000" dirty="0">
                  <a:solidFill>
                    <a:srgbClr val="FF0000"/>
                  </a:solidFill>
                  <a:latin typeface="Verdana" pitchFamily="34" charset="0"/>
                </a:rPr>
                <a:t>H</a:t>
              </a:r>
              <a:r>
                <a:rPr lang="en-GB" sz="1600" b="1" dirty="0">
                  <a:solidFill>
                    <a:srgbClr val="FF0000"/>
                  </a:solidFill>
                  <a:latin typeface="Verdana" pitchFamily="34" charset="0"/>
                </a:rPr>
                <a:t>&gt;114.4 </a:t>
              </a:r>
              <a:r>
                <a:rPr lang="en-GB" sz="1600" b="1" dirty="0" err="1">
                  <a:solidFill>
                    <a:srgbClr val="FF0000"/>
                  </a:solidFill>
                  <a:latin typeface="Verdana" pitchFamily="34" charset="0"/>
                </a:rPr>
                <a:t>GeV</a:t>
              </a:r>
              <a:endParaRPr lang="en-GB" sz="1600" b="1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Physics Requirements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BF0137-5FE9-964F-B528-45CDA419129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 eaLnBrk="1" hangingPunct="1"/>
              <a:t>4</a:t>
            </a:fld>
            <a:endParaRPr lang="en-US" sz="1200" b="1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/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152400"/>
            <a:ext cx="525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4400">
                <a:solidFill>
                  <a:srgbClr val="FFFF00"/>
                </a:solidFill>
              </a:rPr>
              <a:t>CERN in Numbers</a:t>
            </a:r>
            <a:endParaRPr lang="en-GB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1600200"/>
            <a:ext cx="35052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chemeClr val="bg1"/>
                </a:solidFill>
              </a:rPr>
              <a:t>2256 staff</a:t>
            </a: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chemeClr val="bg1"/>
                </a:solidFill>
              </a:rPr>
              <a:t>~ 700 other paid personnel</a:t>
            </a: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chemeClr val="bg1"/>
                </a:solidFill>
              </a:rPr>
              <a:t>~ 9500 users</a:t>
            </a:r>
          </a:p>
          <a:p>
            <a:pPr marL="171450" indent="-17145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chemeClr val="bg1"/>
                </a:solidFill>
              </a:rPr>
              <a:t>Budget (2009) 1100 MCHF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505200" y="3886200"/>
            <a:ext cx="5638800" cy="29718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 Member States:</a:t>
            </a:r>
            <a:r>
              <a:rPr lang="en-GB" sz="2000"/>
              <a:t> </a:t>
            </a:r>
            <a:r>
              <a:rPr lang="en-GB" sz="1800">
                <a:solidFill>
                  <a:srgbClr val="FFFFFF"/>
                </a:solidFill>
              </a:rPr>
              <a:t>Austria, Belgium, Bulgaria, the Czech Republic, Denmark, Finland, France, Germany, Greece, Hungary, Italy, Netherlands, Norway, Poland, Portugal, Slovakia, Spain, Sweden, Switzerland and the United Kingdom. </a:t>
            </a:r>
          </a:p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Candidate for Accession to Membership of CERN:</a:t>
            </a:r>
            <a:r>
              <a:rPr lang="en-GB" sz="1800">
                <a:solidFill>
                  <a:srgbClr val="FFFFFF"/>
                </a:solidFill>
              </a:rPr>
              <a:t> Romania</a:t>
            </a:r>
          </a:p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 Observers to Council:</a:t>
            </a:r>
            <a:r>
              <a:rPr lang="en-GB" sz="2000"/>
              <a:t> </a:t>
            </a:r>
            <a:r>
              <a:rPr lang="en-GB" sz="1800">
                <a:solidFill>
                  <a:srgbClr val="FFFFFF"/>
                </a:solidFill>
              </a:rPr>
              <a:t>India, Israel, Japan, the Russian Federation, the United States of America, Turkey, the European Commission and Unesco </a:t>
            </a:r>
          </a:p>
        </p:txBody>
      </p:sp>
      <p:pic>
        <p:nvPicPr>
          <p:cNvPr id="1639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304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5250" y="1295400"/>
            <a:ext cx="4324350" cy="4648200"/>
            <a:chOff x="62" y="288"/>
            <a:chExt cx="2530" cy="2516"/>
          </a:xfrm>
        </p:grpSpPr>
        <p:graphicFrame>
          <p:nvGraphicFramePr>
            <p:cNvPr id="232451" name="Object 3"/>
            <p:cNvGraphicFramePr>
              <a:graphicFrameLocks noChangeAspect="1"/>
            </p:cNvGraphicFramePr>
            <p:nvPr/>
          </p:nvGraphicFramePr>
          <p:xfrm>
            <a:off x="62" y="288"/>
            <a:ext cx="2530" cy="2516"/>
          </p:xfrm>
          <a:graphic>
            <a:graphicData uri="http://schemas.openxmlformats.org/presentationml/2006/ole">
              <p:oleObj spid="_x0000_s314370" name="CorelPhotoPaint.Image.10" r:id="rId3" imgW="6692063" imgH="6653968" progId="">
                <p:embed/>
              </p:oleObj>
            </a:graphicData>
          </a:graphic>
        </p:graphicFrame>
        <p:sp>
          <p:nvSpPr>
            <p:cNvPr id="232452" name="Text Box 4"/>
            <p:cNvSpPr txBox="1">
              <a:spLocks noChangeArrowheads="1"/>
            </p:cNvSpPr>
            <p:nvPr/>
          </p:nvSpPr>
          <p:spPr bwMode="auto">
            <a:xfrm>
              <a:off x="661" y="2271"/>
              <a:ext cx="717" cy="1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sz="1200" baseline="-25000">
                  <a:solidFill>
                    <a:srgbClr val="000000"/>
                  </a:solidFill>
                  <a:latin typeface="Comic Sans MS" pitchFamily="66" charset="0"/>
                </a:rPr>
                <a:t>H</a:t>
              </a:r>
              <a:r>
                <a:rPr lang="en-US" sz="1200">
                  <a:solidFill>
                    <a:srgbClr val="000000"/>
                  </a:solidFill>
                  <a:latin typeface="Comic Sans MS" pitchFamily="66" charset="0"/>
                </a:rPr>
                <a:t> &gt; 114.4 GeV</a:t>
              </a:r>
            </a:p>
          </p:txBody>
        </p:sp>
        <p:sp>
          <p:nvSpPr>
            <p:cNvPr id="232453" name="Line 5"/>
            <p:cNvSpPr>
              <a:spLocks noChangeShapeType="1"/>
            </p:cNvSpPr>
            <p:nvPr/>
          </p:nvSpPr>
          <p:spPr bwMode="auto">
            <a:xfrm>
              <a:off x="720" y="2448"/>
              <a:ext cx="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 noChangeAspect="1"/>
          </p:cNvGrpSpPr>
          <p:nvPr/>
        </p:nvGrpSpPr>
        <p:grpSpPr bwMode="auto">
          <a:xfrm>
            <a:off x="4657725" y="1219200"/>
            <a:ext cx="4368800" cy="4724400"/>
            <a:chOff x="3033" y="495"/>
            <a:chExt cx="2727" cy="2721"/>
          </a:xfrm>
        </p:grpSpPr>
        <p:pic>
          <p:nvPicPr>
            <p:cNvPr id="232455" name="Picture 7" descr="higgs_vbf_30"/>
            <p:cNvPicPr>
              <a:picLocks noChangeAspect="1" noChangeArrowheads="1"/>
            </p:cNvPicPr>
            <p:nvPr/>
          </p:nvPicPr>
          <p:blipFill>
            <a:blip r:embed="rId4"/>
            <a:srcRect t="37575" r="12721"/>
            <a:stretch>
              <a:fillRect/>
            </a:stretch>
          </p:blipFill>
          <p:spPr bwMode="auto">
            <a:xfrm>
              <a:off x="3033" y="495"/>
              <a:ext cx="2727" cy="2721"/>
            </a:xfrm>
            <a:prstGeom prst="rect">
              <a:avLst/>
            </a:prstGeom>
            <a:noFill/>
          </p:spPr>
        </p:pic>
        <p:sp>
          <p:nvSpPr>
            <p:cNvPr id="232456" name="Line 8"/>
            <p:cNvSpPr>
              <a:spLocks noChangeAspect="1" noChangeShapeType="1"/>
            </p:cNvSpPr>
            <p:nvPr/>
          </p:nvSpPr>
          <p:spPr bwMode="auto">
            <a:xfrm>
              <a:off x="3753" y="768"/>
              <a:ext cx="528" cy="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57" name="Line 9"/>
            <p:cNvSpPr>
              <a:spLocks noChangeAspect="1" noChangeShapeType="1"/>
            </p:cNvSpPr>
            <p:nvPr/>
          </p:nvSpPr>
          <p:spPr bwMode="auto">
            <a:xfrm>
              <a:off x="3945" y="1536"/>
              <a:ext cx="0" cy="14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4084638" y="182563"/>
            <a:ext cx="4525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Standard Model Higgs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211" name="Rectangle 3"/>
          <p:cNvSpPr>
            <a:spLocks noChangeArrowheads="1"/>
          </p:cNvSpPr>
          <p:nvPr/>
        </p:nvSpPr>
        <p:spPr bwMode="auto">
          <a:xfrm>
            <a:off x="468313" y="2349500"/>
            <a:ext cx="6769100" cy="3887788"/>
          </a:xfrm>
          <a:prstGeom prst="rect">
            <a:avLst/>
          </a:prstGeom>
          <a:solidFill>
            <a:srgbClr val="F6F8A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Is there a Higgs?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What is the Higgs mass?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Is the Higgs a SM-like weak doublet?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Is the Higgs elementary or composite?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Is the stability of </a:t>
            </a:r>
            <a:r>
              <a:rPr lang="en-US" sz="1800" b="1" i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M</a:t>
            </a:r>
            <a:r>
              <a:rPr lang="en-US" sz="1800" b="1" i="1" baseline="-25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 </a:t>
            </a:r>
            <a:r>
              <a:rPr lang="en-US" sz="1800" b="1" i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/ M</a:t>
            </a:r>
            <a:r>
              <a:rPr lang="en-US" sz="1800" b="1" i="1" baseline="-25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P</a:t>
            </a: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explained by a symmetry or dynamical principle?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Is supersymmetry effective at the weak scale?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Will we discover DM at the LHC?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Are there extra dimensions? Are there new strong forces?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Are there totally unexpected phenomena?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What is the mechanism of EW breaking?</a:t>
            </a:r>
            <a:endParaRPr lang="en-GB" sz="1800" b="1" smtClean="0">
              <a:solidFill>
                <a:srgbClr val="FF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74212" name="Rectangle 4"/>
          <p:cNvSpPr>
            <a:spLocks noChangeArrowheads="1"/>
          </p:cNvSpPr>
          <p:nvPr/>
        </p:nvSpPr>
        <p:spPr bwMode="auto">
          <a:xfrm>
            <a:off x="7272338" y="2349500"/>
            <a:ext cx="1871662" cy="3916363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rgbClr val="FF99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Standard</a:t>
            </a: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r>
              <a:rPr lang="en-GB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Nearly</a:t>
            </a:r>
          </a:p>
          <a:p>
            <a:pPr algn="ctr"/>
            <a:r>
              <a:rPr lang="en-GB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Standard</a:t>
            </a: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ctr"/>
            <a:r>
              <a:rPr lang="en-GB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Not at all</a:t>
            </a:r>
          </a:p>
          <a:p>
            <a:pPr algn="ctr"/>
            <a:r>
              <a:rPr lang="en-GB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Standard</a:t>
            </a:r>
          </a:p>
        </p:txBody>
      </p:sp>
      <p:sp>
        <p:nvSpPr>
          <p:cNvPr id="1374213" name="Text Box 5"/>
          <p:cNvSpPr txBox="1">
            <a:spLocks noChangeArrowheads="1"/>
          </p:cNvSpPr>
          <p:nvPr/>
        </p:nvSpPr>
        <p:spPr bwMode="auto">
          <a:xfrm rot="-1371317">
            <a:off x="1476375" y="3068638"/>
            <a:ext cx="5497513" cy="946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Initial phase of LHC will tell</a:t>
            </a: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which way nature wants us to go</a:t>
            </a:r>
            <a:endParaRPr lang="en-GB" sz="2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37421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476250"/>
            <a:ext cx="88677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4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4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7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7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7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37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4211" grpId="0" animBg="1"/>
      <p:bldP spid="1374212" grpId="0" animBg="1"/>
      <p:bldP spid="13742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11188" y="404813"/>
            <a:ext cx="5497512" cy="946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Initial phase of LHC will tell</a:t>
            </a: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which way nature wants us to go</a:t>
            </a:r>
            <a:endParaRPr lang="en-GB" sz="2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47267" name="Text Box 3"/>
          <p:cNvSpPr txBox="1">
            <a:spLocks noChangeArrowheads="1"/>
          </p:cNvSpPr>
          <p:nvPr/>
        </p:nvSpPr>
        <p:spPr bwMode="auto">
          <a:xfrm>
            <a:off x="684213" y="1700213"/>
            <a:ext cx="63055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2000" u="sng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Possible ways beyond initial LHC:</a:t>
            </a:r>
          </a:p>
          <a:p>
            <a:pPr eaLnBrk="1" hangingPunct="1"/>
            <a:endParaRPr lang="de-DE" sz="2000" u="sng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Luminosity upgrade  (sLHC)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Doubling the energy (DLHC)</a:t>
            </a: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de-DE" sz="2000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new machine, R&amp;D on high field magnets ongoing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Electron-Positron Collider</a:t>
            </a: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de-DE" sz="2000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ILC</a:t>
            </a:r>
          </a:p>
          <a:p>
            <a:pPr eaLnBrk="1" hangingPunct="1"/>
            <a:r>
              <a:rPr lang="de-DE" sz="2000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       CLIC</a:t>
            </a:r>
            <a:r>
              <a:rPr lang="de-DE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i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Electron-Proton Collider</a:t>
            </a:r>
          </a:p>
          <a:p>
            <a:pPr eaLnBrk="1" hangingPunct="1"/>
            <a:r>
              <a:rPr lang="de-DE" sz="2000" i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de-DE" sz="2000" i="1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LHeC</a:t>
            </a:r>
            <a:endParaRPr lang="en-GB" sz="2000" i="1" dirty="0" smtClean="0">
              <a:solidFill>
                <a:srgbClr val="333399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Text Box 2"/>
          <p:cNvSpPr txBox="1">
            <a:spLocks noChangeArrowheads="1"/>
          </p:cNvSpPr>
          <p:nvPr/>
        </p:nvSpPr>
        <p:spPr bwMode="auto">
          <a:xfrm>
            <a:off x="684213" y="333375"/>
            <a:ext cx="635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European Strategy</a:t>
            </a:r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for particle physics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32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7234237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6085" name="AutoShape 5"/>
          <p:cNvSpPr>
            <a:spLocks noChangeArrowheads="1"/>
          </p:cNvSpPr>
          <p:nvPr/>
        </p:nvSpPr>
        <p:spPr bwMode="auto">
          <a:xfrm>
            <a:off x="5651500" y="5805488"/>
            <a:ext cx="2881313" cy="485775"/>
          </a:xfrm>
          <a:prstGeom prst="rightArrow">
            <a:avLst>
              <a:gd name="adj1" fmla="val 50000"/>
              <a:gd name="adj2" fmla="val 1482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6086" name="Text Box 6"/>
          <p:cNvSpPr txBox="1">
            <a:spLocks noChangeArrowheads="1"/>
          </p:cNvSpPr>
          <p:nvPr/>
        </p:nvSpPr>
        <p:spPr bwMode="auto">
          <a:xfrm>
            <a:off x="179388" y="4724400"/>
            <a:ext cx="917575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sLHC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6087" name="Line 7"/>
          <p:cNvSpPr>
            <a:spLocks noChangeShapeType="1"/>
          </p:cNvSpPr>
          <p:nvPr/>
        </p:nvSpPr>
        <p:spPr bwMode="auto">
          <a:xfrm>
            <a:off x="2411413" y="5373688"/>
            <a:ext cx="331311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6088" name="Text Box 8"/>
          <p:cNvSpPr txBox="1">
            <a:spLocks noChangeArrowheads="1"/>
          </p:cNvSpPr>
          <p:nvPr/>
        </p:nvSpPr>
        <p:spPr bwMode="auto">
          <a:xfrm>
            <a:off x="8039100" y="4724400"/>
            <a:ext cx="110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L~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10</a:t>
            </a:r>
            <a:r>
              <a:rPr lang="de-DE" baseline="30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35</a:t>
            </a:r>
            <a:endParaRPr lang="en-GB" baseline="30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6089" name="Oval 9"/>
          <p:cNvSpPr>
            <a:spLocks noChangeArrowheads="1"/>
          </p:cNvSpPr>
          <p:nvPr/>
        </p:nvSpPr>
        <p:spPr bwMode="auto">
          <a:xfrm>
            <a:off x="2987675" y="5876925"/>
            <a:ext cx="914400" cy="5048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6090" name="Text Box 10"/>
          <p:cNvSpPr txBox="1">
            <a:spLocks noChangeArrowheads="1"/>
          </p:cNvSpPr>
          <p:nvPr/>
        </p:nvSpPr>
        <p:spPr bwMode="auto">
          <a:xfrm>
            <a:off x="376238" y="981075"/>
            <a:ext cx="47117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one possible way :   luminosity upgrade</a:t>
            </a:r>
            <a:endParaRPr lang="en-GB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058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795813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will partly be used to gradually increase performance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of LHC, i.e. towards luminosity upgrade (L</a:t>
            </a:r>
            <a:r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~10</a:t>
            </a:r>
            <a:r>
              <a:rPr lang="en-US" baseline="30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35</a:t>
            </a:r>
            <a:r>
              <a:rPr lang="en-US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)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sLHC :</a:t>
            </a:r>
          </a:p>
          <a:p>
            <a:pPr eaLnBrk="1" hangingPunct="1"/>
            <a:endParaRPr lang="de-DE" smtClean="0">
              <a:solidFill>
                <a:srgbClr val="000066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      - </a:t>
            </a:r>
            <a:r>
              <a:rPr lang="de-DE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New inner triplet -&gt; towards L</a:t>
            </a:r>
            <a:r>
              <a:rPr lang="en-US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~2*10</a:t>
            </a:r>
            <a:r>
              <a:rPr lang="en-US" sz="2000" baseline="30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34</a:t>
            </a:r>
            <a:endParaRPr lang="de-DE" sz="2000" smtClean="0">
              <a:solidFill>
                <a:srgbClr val="000066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       - New Linac (Linac4) -&gt; towards L</a:t>
            </a:r>
            <a:r>
              <a:rPr lang="en-US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~5*10</a:t>
            </a:r>
            <a:r>
              <a:rPr lang="en-US" sz="2000" baseline="30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34</a:t>
            </a:r>
            <a:endParaRPr lang="de-DE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   </a:t>
            </a:r>
            <a:r>
              <a:rPr lang="de-DE" sz="2000" b="1" i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construction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can/will start now 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~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 2012/13</a:t>
            </a:r>
            <a:endParaRPr lang="en-US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endParaRPr lang="de-DE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       - New PS (PS2 with double circumference)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       - Superconducting Proton Linac (SPL)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            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start </a:t>
            </a:r>
            <a:r>
              <a:rPr lang="de-DE" sz="2000" b="1" i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design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now, ready for decision 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~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 2011/12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  <a:sym typeface="Wingdings" pitchFamily="2" charset="2"/>
              </a:rPr>
              <a:t>            aimed for </a:t>
            </a:r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~10</a:t>
            </a:r>
            <a:r>
              <a:rPr lang="en-US" sz="2000" baseline="30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35 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around 2016/17 if physics requires 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- </a:t>
            </a:r>
            <a:r>
              <a:rPr lang="en-US" sz="2000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Detector R&amp;D (seed money)</a:t>
            </a:r>
            <a:endParaRPr lang="de-DE" sz="2000" smtClean="0">
              <a:solidFill>
                <a:srgbClr val="000066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endParaRPr lang="de-DE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Important: international collaboration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53059" name="Text Box 3"/>
          <p:cNvSpPr txBox="1">
            <a:spLocks noChangeArrowheads="1"/>
          </p:cNvSpPr>
          <p:nvPr/>
        </p:nvSpPr>
        <p:spPr bwMode="auto">
          <a:xfrm>
            <a:off x="950913" y="573088"/>
            <a:ext cx="716121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CERN 2008 – 2011:  </a:t>
            </a:r>
            <a:r>
              <a:rPr lang="de-DE" smtClean="0">
                <a:solidFill>
                  <a:srgbClr val="000066"/>
                </a:solidFill>
                <a:latin typeface="Comic Sans MS" pitchFamily="66" charset="0"/>
                <a:ea typeface="+mn-ea"/>
                <a:cs typeface="+mn-cs"/>
              </a:rPr>
              <a:t>240 MSFr additional funding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9375"/>
            <a:ext cx="8893175" cy="677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 rot="-1347729">
            <a:off x="1619250" y="3141663"/>
            <a:ext cx="5224463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Detector R&amp;D for sLHC mandatory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Concerted efforts are starting now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429000"/>
            <a:ext cx="6840537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2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620713"/>
            <a:ext cx="6913562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4278" name="Line 6"/>
          <p:cNvSpPr>
            <a:spLocks noChangeShapeType="1"/>
          </p:cNvSpPr>
          <p:nvPr/>
        </p:nvSpPr>
        <p:spPr bwMode="auto">
          <a:xfrm>
            <a:off x="3348038" y="1484313"/>
            <a:ext cx="439261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79" name="Line 7"/>
          <p:cNvSpPr>
            <a:spLocks noChangeShapeType="1"/>
          </p:cNvSpPr>
          <p:nvPr/>
        </p:nvSpPr>
        <p:spPr bwMode="auto">
          <a:xfrm>
            <a:off x="2195513" y="1773238"/>
            <a:ext cx="26638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80" name="Line 8"/>
          <p:cNvSpPr>
            <a:spLocks noChangeShapeType="1"/>
          </p:cNvSpPr>
          <p:nvPr/>
        </p:nvSpPr>
        <p:spPr bwMode="auto">
          <a:xfrm>
            <a:off x="1835150" y="3789363"/>
            <a:ext cx="58324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81" name="Line 9"/>
          <p:cNvSpPr>
            <a:spLocks noChangeShapeType="1"/>
          </p:cNvSpPr>
          <p:nvPr/>
        </p:nvSpPr>
        <p:spPr bwMode="auto">
          <a:xfrm>
            <a:off x="1476375" y="4149725"/>
            <a:ext cx="367188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82" name="Oval 10"/>
          <p:cNvSpPr>
            <a:spLocks noChangeArrowheads="1"/>
          </p:cNvSpPr>
          <p:nvPr/>
        </p:nvSpPr>
        <p:spPr bwMode="auto">
          <a:xfrm>
            <a:off x="5940425" y="1700213"/>
            <a:ext cx="914400" cy="5048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83" name="Oval 11"/>
          <p:cNvSpPr>
            <a:spLocks noChangeArrowheads="1"/>
          </p:cNvSpPr>
          <p:nvPr/>
        </p:nvSpPr>
        <p:spPr bwMode="auto">
          <a:xfrm>
            <a:off x="2916238" y="4076700"/>
            <a:ext cx="914400" cy="5032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4284" name="Text Box 12"/>
          <p:cNvSpPr txBox="1">
            <a:spLocks noChangeArrowheads="1"/>
          </p:cNvSpPr>
          <p:nvPr/>
        </p:nvSpPr>
        <p:spPr bwMode="auto">
          <a:xfrm>
            <a:off x="611188" y="188913"/>
            <a:ext cx="635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The European Strategy</a:t>
            </a:r>
            <a:r>
              <a:rPr lang="de-DE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for particle physics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High Energy Colliders: CLIC  (E</a:t>
            </a:r>
            <a:r>
              <a:rPr lang="en-US" sz="2800" baseline="-25000"/>
              <a:t>cm</a:t>
            </a:r>
            <a:r>
              <a:rPr lang="en-US" sz="2800"/>
              <a:t> up to </a:t>
            </a:r>
            <a:r>
              <a:rPr lang="en-US" sz="2800">
                <a:cs typeface="Arial" charset="0"/>
              </a:rPr>
              <a:t>~ 3TeV</a:t>
            </a:r>
            <a:r>
              <a:rPr lang="en-US" sz="2800"/>
              <a:t>)</a:t>
            </a:r>
            <a:r>
              <a:rPr lang="en-US" sz="2400"/>
              <a:t> </a:t>
            </a:r>
          </a:p>
        </p:txBody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5562600" cy="3170238"/>
          </a:xfrm>
          <a:solidFill>
            <a:srgbClr val="E1F1F3"/>
          </a:solidFill>
        </p:spPr>
        <p:txBody>
          <a:bodyPr/>
          <a:lstStyle/>
          <a:p>
            <a:pPr lvl="1">
              <a:lnSpc>
                <a:spcPct val="73000"/>
              </a:lnSpc>
            </a:pPr>
            <a:r>
              <a:rPr lang="en-US" sz="2000">
                <a:solidFill>
                  <a:srgbClr val="0000FF"/>
                </a:solidFill>
              </a:rPr>
              <a:t>“Compact” collider – total length &lt; 50 km at 3 TeV</a:t>
            </a:r>
          </a:p>
          <a:p>
            <a:pPr lvl="1">
              <a:lnSpc>
                <a:spcPct val="73000"/>
              </a:lnSpc>
            </a:pPr>
            <a:r>
              <a:rPr lang="en-US" sz="2000">
                <a:solidFill>
                  <a:srgbClr val="0000FF"/>
                </a:solidFill>
              </a:rPr>
              <a:t>Normal conducting acceleration structures at high frequency</a:t>
            </a:r>
          </a:p>
          <a:p>
            <a:pPr lvl="1">
              <a:lnSpc>
                <a:spcPct val="73000"/>
              </a:lnSpc>
              <a:buFontTx/>
              <a:buNone/>
            </a:pPr>
            <a:endParaRPr lang="en-US" sz="2000">
              <a:solidFill>
                <a:srgbClr val="0000FF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400">
                <a:solidFill>
                  <a:srgbClr val="FF0000"/>
                </a:solidFill>
              </a:rPr>
              <a:t>Novel Two-Beam Acceleration Scheme</a:t>
            </a:r>
          </a:p>
          <a:p>
            <a:pPr lvl="1">
              <a:lnSpc>
                <a:spcPct val="73000"/>
              </a:lnSpc>
            </a:pPr>
            <a:r>
              <a:rPr lang="en-US" sz="2000">
                <a:solidFill>
                  <a:srgbClr val="0000FF"/>
                </a:solidFill>
              </a:rPr>
              <a:t>Cost effective, reliable, efficient</a:t>
            </a:r>
          </a:p>
          <a:p>
            <a:pPr lvl="1">
              <a:lnSpc>
                <a:spcPct val="73000"/>
              </a:lnSpc>
            </a:pPr>
            <a:r>
              <a:rPr lang="en-US" sz="2000">
                <a:solidFill>
                  <a:srgbClr val="0000FF"/>
                </a:solidFill>
              </a:rPr>
              <a:t>Simple tunnel, no active elements</a:t>
            </a:r>
          </a:p>
          <a:p>
            <a:pPr lvl="1">
              <a:lnSpc>
                <a:spcPct val="73000"/>
              </a:lnSpc>
            </a:pPr>
            <a:r>
              <a:rPr lang="en-US" sz="2000">
                <a:solidFill>
                  <a:srgbClr val="0000FF"/>
                </a:solidFill>
              </a:rPr>
              <a:t>Modular, easy energy upgrade in stages</a:t>
            </a:r>
          </a:p>
        </p:txBody>
      </p:sp>
      <p:sp>
        <p:nvSpPr>
          <p:cNvPr id="1221636" name="Rectangle 4"/>
          <p:cNvSpPr>
            <a:spLocks noChangeArrowheads="1"/>
          </p:cNvSpPr>
          <p:nvPr/>
        </p:nvSpPr>
        <p:spPr bwMode="auto">
          <a:xfrm>
            <a:off x="6915150" y="895350"/>
            <a:ext cx="2228850" cy="6461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21637" name="Rectangle 5"/>
          <p:cNvSpPr>
            <a:spLocks noChangeArrowheads="1"/>
          </p:cNvSpPr>
          <p:nvPr/>
        </p:nvSpPr>
        <p:spPr bwMode="auto">
          <a:xfrm>
            <a:off x="7129463" y="922338"/>
            <a:ext cx="189547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algn="ctr" defTabSz="828675"/>
            <a:r>
              <a:rPr lang="en-US" sz="1600" smtClean="0">
                <a:solidFill>
                  <a:srgbClr val="00187E"/>
                </a:solidFill>
                <a:latin typeface="Arial" charset="0"/>
                <a:ea typeface="+mn-ea"/>
                <a:cs typeface="+mn-cs"/>
              </a:rPr>
              <a:t>CLIC TUNNEL </a:t>
            </a:r>
          </a:p>
          <a:p>
            <a:pPr algn="ctr" defTabSz="828675"/>
            <a:r>
              <a:rPr lang="en-US" sz="1600" smtClean="0">
                <a:solidFill>
                  <a:srgbClr val="00187E"/>
                </a:solidFill>
                <a:latin typeface="Arial" charset="0"/>
                <a:ea typeface="+mn-ea"/>
                <a:cs typeface="+mn-cs"/>
              </a:rPr>
              <a:t>CROSS-SECTION</a:t>
            </a:r>
          </a:p>
        </p:txBody>
      </p:sp>
      <p:pic>
        <p:nvPicPr>
          <p:cNvPr id="12216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7388" y="1628775"/>
            <a:ext cx="3338512" cy="3273425"/>
          </a:xfrm>
          <a:prstGeom prst="rect">
            <a:avLst/>
          </a:prstGeom>
          <a:noFill/>
          <a:ln w="9525" algn="ctr">
            <a:solidFill>
              <a:srgbClr val="00187E"/>
            </a:solidFill>
            <a:miter lim="800000"/>
            <a:headEnd/>
            <a:tailEnd/>
          </a:ln>
          <a:effectLst/>
        </p:spPr>
      </p:pic>
      <p:sp>
        <p:nvSpPr>
          <p:cNvPr id="1221639" name="Rectangle 7"/>
          <p:cNvSpPr>
            <a:spLocks noChangeArrowheads="1"/>
          </p:cNvSpPr>
          <p:nvPr/>
        </p:nvSpPr>
        <p:spPr bwMode="auto">
          <a:xfrm>
            <a:off x="7716838" y="4876800"/>
            <a:ext cx="1446212" cy="320675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algn="ctr" defTabSz="828675"/>
            <a:r>
              <a:rPr lang="en-US" sz="1500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4.5 m diameter</a:t>
            </a:r>
          </a:p>
        </p:txBody>
      </p:sp>
      <p:sp>
        <p:nvSpPr>
          <p:cNvPr id="1221640" name="Line 8"/>
          <p:cNvSpPr>
            <a:spLocks noChangeShapeType="1"/>
          </p:cNvSpPr>
          <p:nvPr/>
        </p:nvSpPr>
        <p:spPr bwMode="auto">
          <a:xfrm>
            <a:off x="8458200" y="4495800"/>
            <a:ext cx="330200" cy="4143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81000" y="4475163"/>
            <a:ext cx="5489575" cy="2382837"/>
            <a:chOff x="266" y="951"/>
            <a:chExt cx="3811" cy="1655"/>
          </a:xfrm>
        </p:grpSpPr>
        <p:sp>
          <p:nvSpPr>
            <p:cNvPr id="122164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66" y="951"/>
              <a:ext cx="3811" cy="1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2469" y="1748"/>
              <a:ext cx="182" cy="81"/>
              <a:chOff x="2469" y="1748"/>
              <a:chExt cx="182" cy="81"/>
            </a:xfrm>
          </p:grpSpPr>
          <p:sp>
            <p:nvSpPr>
              <p:cNvPr id="1221644" name="Line 12"/>
              <p:cNvSpPr>
                <a:spLocks noChangeShapeType="1"/>
              </p:cNvSpPr>
              <p:nvPr/>
            </p:nvSpPr>
            <p:spPr bwMode="auto">
              <a:xfrm flipV="1">
                <a:off x="2523" y="1770"/>
                <a:ext cx="128" cy="2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45" name="Freeform 13"/>
              <p:cNvSpPr>
                <a:spLocks/>
              </p:cNvSpPr>
              <p:nvPr/>
            </p:nvSpPr>
            <p:spPr bwMode="auto">
              <a:xfrm>
                <a:off x="2469" y="1748"/>
                <a:ext cx="88" cy="81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0" y="111"/>
                  </a:cxn>
                  <a:cxn ang="0">
                    <a:pos x="176" y="162"/>
                  </a:cxn>
                  <a:cxn ang="0">
                    <a:pos x="111" y="91"/>
                  </a:cxn>
                  <a:cxn ang="0">
                    <a:pos x="148" y="0"/>
                  </a:cxn>
                </a:cxnLst>
                <a:rect l="0" t="0" r="r" b="b"/>
                <a:pathLst>
                  <a:path w="176" h="162">
                    <a:moveTo>
                      <a:pt x="148" y="0"/>
                    </a:moveTo>
                    <a:lnTo>
                      <a:pt x="0" y="111"/>
                    </a:lnTo>
                    <a:lnTo>
                      <a:pt x="176" y="162"/>
                    </a:lnTo>
                    <a:lnTo>
                      <a:pt x="111" y="91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3027" y="1958"/>
              <a:ext cx="209" cy="81"/>
              <a:chOff x="3027" y="1958"/>
              <a:chExt cx="209" cy="81"/>
            </a:xfrm>
          </p:grpSpPr>
          <p:sp>
            <p:nvSpPr>
              <p:cNvPr id="1221647" name="Line 15"/>
              <p:cNvSpPr>
                <a:spLocks noChangeShapeType="1"/>
              </p:cNvSpPr>
              <p:nvPr/>
            </p:nvSpPr>
            <p:spPr bwMode="auto">
              <a:xfrm flipH="1" flipV="1">
                <a:off x="3027" y="1958"/>
                <a:ext cx="157" cy="4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48" name="Freeform 16"/>
              <p:cNvSpPr>
                <a:spLocks/>
              </p:cNvSpPr>
              <p:nvPr/>
            </p:nvSpPr>
            <p:spPr bwMode="auto">
              <a:xfrm>
                <a:off x="3145" y="1960"/>
                <a:ext cx="91" cy="79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182" y="128"/>
                  </a:cxn>
                  <a:cxn ang="0">
                    <a:pos x="51" y="0"/>
                  </a:cxn>
                  <a:cxn ang="0">
                    <a:pos x="74" y="93"/>
                  </a:cxn>
                  <a:cxn ang="0">
                    <a:pos x="0" y="156"/>
                  </a:cxn>
                </a:cxnLst>
                <a:rect l="0" t="0" r="r" b="b"/>
                <a:pathLst>
                  <a:path w="182" h="156">
                    <a:moveTo>
                      <a:pt x="0" y="156"/>
                    </a:moveTo>
                    <a:lnTo>
                      <a:pt x="182" y="128"/>
                    </a:lnTo>
                    <a:lnTo>
                      <a:pt x="51" y="0"/>
                    </a:lnTo>
                    <a:lnTo>
                      <a:pt x="74" y="93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1649" name="Line 17"/>
            <p:cNvSpPr>
              <a:spLocks noChangeShapeType="1"/>
            </p:cNvSpPr>
            <p:nvPr/>
          </p:nvSpPr>
          <p:spPr bwMode="auto">
            <a:xfrm>
              <a:off x="272" y="1412"/>
              <a:ext cx="3017" cy="972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1650" name="Line 18"/>
            <p:cNvSpPr>
              <a:spLocks noChangeShapeType="1"/>
            </p:cNvSpPr>
            <p:nvPr/>
          </p:nvSpPr>
          <p:spPr bwMode="auto">
            <a:xfrm>
              <a:off x="695" y="1241"/>
              <a:ext cx="2507" cy="423"/>
            </a:xfrm>
            <a:prstGeom prst="line">
              <a:avLst/>
            </a:prstGeom>
            <a:noFill/>
            <a:ln w="11113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745" y="1128"/>
              <a:ext cx="260" cy="257"/>
              <a:chOff x="745" y="1128"/>
              <a:chExt cx="260" cy="257"/>
            </a:xfrm>
          </p:grpSpPr>
          <p:sp>
            <p:nvSpPr>
              <p:cNvPr id="1221652" name="Freeform 20"/>
              <p:cNvSpPr>
                <a:spLocks/>
              </p:cNvSpPr>
              <p:nvPr/>
            </p:nvSpPr>
            <p:spPr bwMode="auto">
              <a:xfrm>
                <a:off x="751" y="1336"/>
                <a:ext cx="92" cy="17"/>
              </a:xfrm>
              <a:custGeom>
                <a:avLst/>
                <a:gdLst/>
                <a:ahLst/>
                <a:cxnLst>
                  <a:cxn ang="0">
                    <a:pos x="173" y="32"/>
                  </a:cxn>
                  <a:cxn ang="0">
                    <a:pos x="185" y="35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173" y="32"/>
                  </a:cxn>
                </a:cxnLst>
                <a:rect l="0" t="0" r="r" b="b"/>
                <a:pathLst>
                  <a:path w="185" h="35">
                    <a:moveTo>
                      <a:pt x="173" y="32"/>
                    </a:moveTo>
                    <a:lnTo>
                      <a:pt x="185" y="35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6A6A6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3" name="Freeform 21"/>
              <p:cNvSpPr>
                <a:spLocks/>
              </p:cNvSpPr>
              <p:nvPr/>
            </p:nvSpPr>
            <p:spPr bwMode="auto">
              <a:xfrm>
                <a:off x="757" y="1337"/>
                <a:ext cx="91" cy="19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83" y="36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83" h="36">
                    <a:moveTo>
                      <a:pt x="173" y="31"/>
                    </a:moveTo>
                    <a:lnTo>
                      <a:pt x="183" y="36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4" name="Freeform 22"/>
              <p:cNvSpPr>
                <a:spLocks/>
              </p:cNvSpPr>
              <p:nvPr/>
            </p:nvSpPr>
            <p:spPr bwMode="auto">
              <a:xfrm>
                <a:off x="762" y="1340"/>
                <a:ext cx="91" cy="20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81" y="40"/>
                  </a:cxn>
                  <a:cxn ang="0">
                    <a:pos x="8" y="8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81" h="40">
                    <a:moveTo>
                      <a:pt x="173" y="31"/>
                    </a:moveTo>
                    <a:lnTo>
                      <a:pt x="181" y="40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5" name="Freeform 23"/>
              <p:cNvSpPr>
                <a:spLocks/>
              </p:cNvSpPr>
              <p:nvPr/>
            </p:nvSpPr>
            <p:spPr bwMode="auto">
              <a:xfrm>
                <a:off x="762" y="1340"/>
                <a:ext cx="89" cy="17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8" y="35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8" h="35">
                    <a:moveTo>
                      <a:pt x="173" y="31"/>
                    </a:moveTo>
                    <a:lnTo>
                      <a:pt x="178" y="3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6" name="Freeform 24"/>
              <p:cNvSpPr>
                <a:spLocks/>
              </p:cNvSpPr>
              <p:nvPr/>
            </p:nvSpPr>
            <p:spPr bwMode="auto">
              <a:xfrm>
                <a:off x="764" y="1341"/>
                <a:ext cx="89" cy="19"/>
              </a:xfrm>
              <a:custGeom>
                <a:avLst/>
                <a:gdLst/>
                <a:ahLst/>
                <a:cxnLst>
                  <a:cxn ang="0">
                    <a:pos x="173" y="32"/>
                  </a:cxn>
                  <a:cxn ang="0">
                    <a:pos x="176" y="37"/>
                  </a:cxn>
                  <a:cxn ang="0">
                    <a:pos x="3" y="5"/>
                  </a:cxn>
                  <a:cxn ang="0">
                    <a:pos x="0" y="0"/>
                  </a:cxn>
                  <a:cxn ang="0">
                    <a:pos x="173" y="32"/>
                  </a:cxn>
                </a:cxnLst>
                <a:rect l="0" t="0" r="r" b="b"/>
                <a:pathLst>
                  <a:path w="176" h="37">
                    <a:moveTo>
                      <a:pt x="173" y="32"/>
                    </a:moveTo>
                    <a:lnTo>
                      <a:pt x="176" y="3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8B8B8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7" name="Freeform 25"/>
              <p:cNvSpPr>
                <a:spLocks/>
              </p:cNvSpPr>
              <p:nvPr/>
            </p:nvSpPr>
            <p:spPr bwMode="auto">
              <a:xfrm>
                <a:off x="766" y="1344"/>
                <a:ext cx="91" cy="21"/>
              </a:xfrm>
              <a:custGeom>
                <a:avLst/>
                <a:gdLst/>
                <a:ahLst/>
                <a:cxnLst>
                  <a:cxn ang="0">
                    <a:pos x="173" y="32"/>
                  </a:cxn>
                  <a:cxn ang="0">
                    <a:pos x="181" y="42"/>
                  </a:cxn>
                  <a:cxn ang="0">
                    <a:pos x="9" y="10"/>
                  </a:cxn>
                  <a:cxn ang="0">
                    <a:pos x="0" y="0"/>
                  </a:cxn>
                  <a:cxn ang="0">
                    <a:pos x="173" y="32"/>
                  </a:cxn>
                </a:cxnLst>
                <a:rect l="0" t="0" r="r" b="b"/>
                <a:pathLst>
                  <a:path w="181" h="42">
                    <a:moveTo>
                      <a:pt x="173" y="32"/>
                    </a:moveTo>
                    <a:lnTo>
                      <a:pt x="181" y="42"/>
                    </a:lnTo>
                    <a:lnTo>
                      <a:pt x="9" y="10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8" name="Freeform 26"/>
              <p:cNvSpPr>
                <a:spLocks/>
              </p:cNvSpPr>
              <p:nvPr/>
            </p:nvSpPr>
            <p:spPr bwMode="auto">
              <a:xfrm>
                <a:off x="766" y="1344"/>
                <a:ext cx="88" cy="17"/>
              </a:xfrm>
              <a:custGeom>
                <a:avLst/>
                <a:gdLst/>
                <a:ahLst/>
                <a:cxnLst>
                  <a:cxn ang="0">
                    <a:pos x="173" y="32"/>
                  </a:cxn>
                  <a:cxn ang="0">
                    <a:pos x="176" y="35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173" y="32"/>
                  </a:cxn>
                </a:cxnLst>
                <a:rect l="0" t="0" r="r" b="b"/>
                <a:pathLst>
                  <a:path w="176" h="35">
                    <a:moveTo>
                      <a:pt x="173" y="32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59" name="Freeform 27"/>
              <p:cNvSpPr>
                <a:spLocks/>
              </p:cNvSpPr>
              <p:nvPr/>
            </p:nvSpPr>
            <p:spPr bwMode="auto">
              <a:xfrm>
                <a:off x="768" y="1346"/>
                <a:ext cx="87" cy="17"/>
              </a:xfrm>
              <a:custGeom>
                <a:avLst/>
                <a:gdLst/>
                <a:ahLst/>
                <a:cxnLst>
                  <a:cxn ang="0">
                    <a:pos x="172" y="32"/>
                  </a:cxn>
                  <a:cxn ang="0">
                    <a:pos x="174" y="3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172" y="32"/>
                  </a:cxn>
                </a:cxnLst>
                <a:rect l="0" t="0" r="r" b="b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0" name="Freeform 28"/>
              <p:cNvSpPr>
                <a:spLocks/>
              </p:cNvSpPr>
              <p:nvPr/>
            </p:nvSpPr>
            <p:spPr bwMode="auto">
              <a:xfrm>
                <a:off x="769" y="1347"/>
                <a:ext cx="88" cy="18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6" y="35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6" h="35">
                    <a:moveTo>
                      <a:pt x="173" y="31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1" name="Freeform 29"/>
              <p:cNvSpPr>
                <a:spLocks/>
              </p:cNvSpPr>
              <p:nvPr/>
            </p:nvSpPr>
            <p:spPr bwMode="auto">
              <a:xfrm>
                <a:off x="770" y="1349"/>
                <a:ext cx="89" cy="22"/>
              </a:xfrm>
              <a:custGeom>
                <a:avLst/>
                <a:gdLst/>
                <a:ahLst/>
                <a:cxnLst>
                  <a:cxn ang="0">
                    <a:pos x="172" y="32"/>
                  </a:cxn>
                  <a:cxn ang="0">
                    <a:pos x="177" y="43"/>
                  </a:cxn>
                  <a:cxn ang="0">
                    <a:pos x="5" y="12"/>
                  </a:cxn>
                  <a:cxn ang="0">
                    <a:pos x="0" y="0"/>
                  </a:cxn>
                  <a:cxn ang="0">
                    <a:pos x="172" y="32"/>
                  </a:cxn>
                </a:cxnLst>
                <a:rect l="0" t="0" r="r" b="b"/>
                <a:pathLst>
                  <a:path w="177" h="43">
                    <a:moveTo>
                      <a:pt x="172" y="32"/>
                    </a:moveTo>
                    <a:lnTo>
                      <a:pt x="177" y="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2" name="Freeform 30"/>
              <p:cNvSpPr>
                <a:spLocks/>
              </p:cNvSpPr>
              <p:nvPr/>
            </p:nvSpPr>
            <p:spPr bwMode="auto">
              <a:xfrm>
                <a:off x="770" y="1349"/>
                <a:ext cx="87" cy="17"/>
              </a:xfrm>
              <a:custGeom>
                <a:avLst/>
                <a:gdLst/>
                <a:ahLst/>
                <a:cxnLst>
                  <a:cxn ang="0">
                    <a:pos x="172" y="32"/>
                  </a:cxn>
                  <a:cxn ang="0">
                    <a:pos x="172" y="33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72" y="32"/>
                  </a:cxn>
                </a:cxnLst>
                <a:rect l="0" t="0" r="r" b="b"/>
                <a:pathLst>
                  <a:path w="172" h="33">
                    <a:moveTo>
                      <a:pt x="172" y="32"/>
                    </a:moveTo>
                    <a:lnTo>
                      <a:pt x="172" y="3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3" name="Freeform 31"/>
              <p:cNvSpPr>
                <a:spLocks/>
              </p:cNvSpPr>
              <p:nvPr/>
            </p:nvSpPr>
            <p:spPr bwMode="auto">
              <a:xfrm>
                <a:off x="771" y="1350"/>
                <a:ext cx="87" cy="17"/>
              </a:xfrm>
              <a:custGeom>
                <a:avLst/>
                <a:gdLst/>
                <a:ahLst/>
                <a:cxnLst>
                  <a:cxn ang="0">
                    <a:pos x="171" y="31"/>
                  </a:cxn>
                  <a:cxn ang="0">
                    <a:pos x="173" y="3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71" y="31"/>
                  </a:cxn>
                </a:cxnLst>
                <a:rect l="0" t="0" r="r" b="b"/>
                <a:pathLst>
                  <a:path w="173" h="34">
                    <a:moveTo>
                      <a:pt x="171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1" y="31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4" name="Freeform 32"/>
              <p:cNvSpPr>
                <a:spLocks/>
              </p:cNvSpPr>
              <p:nvPr/>
            </p:nvSpPr>
            <p:spPr bwMode="auto">
              <a:xfrm>
                <a:off x="771" y="1351"/>
                <a:ext cx="87" cy="18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5" y="3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5" h="35">
                    <a:moveTo>
                      <a:pt x="173" y="31"/>
                    </a:moveTo>
                    <a:lnTo>
                      <a:pt x="175" y="3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5" name="Freeform 33"/>
              <p:cNvSpPr>
                <a:spLocks/>
              </p:cNvSpPr>
              <p:nvPr/>
            </p:nvSpPr>
            <p:spPr bwMode="auto">
              <a:xfrm>
                <a:off x="772" y="1353"/>
                <a:ext cx="87" cy="18"/>
              </a:xfrm>
              <a:custGeom>
                <a:avLst/>
                <a:gdLst/>
                <a:ahLst/>
                <a:cxnLst>
                  <a:cxn ang="0">
                    <a:pos x="173" y="32"/>
                  </a:cxn>
                  <a:cxn ang="0">
                    <a:pos x="174" y="3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73" y="32"/>
                  </a:cxn>
                </a:cxnLst>
                <a:rect l="0" t="0" r="r" b="b"/>
                <a:pathLst>
                  <a:path w="174" h="35">
                    <a:moveTo>
                      <a:pt x="173" y="32"/>
                    </a:moveTo>
                    <a:lnTo>
                      <a:pt x="174" y="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6" name="Freeform 34"/>
              <p:cNvSpPr>
                <a:spLocks/>
              </p:cNvSpPr>
              <p:nvPr/>
            </p:nvSpPr>
            <p:spPr bwMode="auto">
              <a:xfrm>
                <a:off x="773" y="1355"/>
                <a:ext cx="88" cy="22"/>
              </a:xfrm>
              <a:custGeom>
                <a:avLst/>
                <a:gdLst/>
                <a:ahLst/>
                <a:cxnLst>
                  <a:cxn ang="0">
                    <a:pos x="172" y="31"/>
                  </a:cxn>
                  <a:cxn ang="0">
                    <a:pos x="176" y="44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172" y="31"/>
                  </a:cxn>
                </a:cxnLst>
                <a:rect l="0" t="0" r="r" b="b"/>
                <a:pathLst>
                  <a:path w="176" h="44">
                    <a:moveTo>
                      <a:pt x="172" y="31"/>
                    </a:moveTo>
                    <a:lnTo>
                      <a:pt x="176" y="44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7" name="Freeform 35"/>
              <p:cNvSpPr>
                <a:spLocks/>
              </p:cNvSpPr>
              <p:nvPr/>
            </p:nvSpPr>
            <p:spPr bwMode="auto">
              <a:xfrm>
                <a:off x="773" y="1355"/>
                <a:ext cx="86" cy="16"/>
              </a:xfrm>
              <a:custGeom>
                <a:avLst/>
                <a:gdLst/>
                <a:ahLst/>
                <a:cxnLst>
                  <a:cxn ang="0">
                    <a:pos x="172" y="31"/>
                  </a:cxn>
                  <a:cxn ang="0">
                    <a:pos x="172" y="3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72" y="31"/>
                  </a:cxn>
                </a:cxnLst>
                <a:rect l="0" t="0" r="r" b="b"/>
                <a:pathLst>
                  <a:path w="172" h="33">
                    <a:moveTo>
                      <a:pt x="172" y="31"/>
                    </a:moveTo>
                    <a:lnTo>
                      <a:pt x="172" y="3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8" name="Freeform 36"/>
              <p:cNvSpPr>
                <a:spLocks/>
              </p:cNvSpPr>
              <p:nvPr/>
            </p:nvSpPr>
            <p:spPr bwMode="auto">
              <a:xfrm>
                <a:off x="773" y="1356"/>
                <a:ext cx="87" cy="17"/>
              </a:xfrm>
              <a:custGeom>
                <a:avLst/>
                <a:gdLst/>
                <a:ahLst/>
                <a:cxnLst>
                  <a:cxn ang="0">
                    <a:pos x="172" y="32"/>
                  </a:cxn>
                  <a:cxn ang="0">
                    <a:pos x="174" y="3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172" y="32"/>
                  </a:cxn>
                </a:cxnLst>
                <a:rect l="0" t="0" r="r" b="b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69" name="Freeform 37"/>
              <p:cNvSpPr>
                <a:spLocks/>
              </p:cNvSpPr>
              <p:nvPr/>
            </p:nvSpPr>
            <p:spPr bwMode="auto">
              <a:xfrm>
                <a:off x="774" y="1357"/>
                <a:ext cx="86" cy="18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3" y="3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0" name="Freeform 38"/>
              <p:cNvSpPr>
                <a:spLocks/>
              </p:cNvSpPr>
              <p:nvPr/>
            </p:nvSpPr>
            <p:spPr bwMode="auto">
              <a:xfrm>
                <a:off x="774" y="1359"/>
                <a:ext cx="87" cy="17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5" y="33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5" h="33">
                    <a:moveTo>
                      <a:pt x="173" y="31"/>
                    </a:moveTo>
                    <a:lnTo>
                      <a:pt x="175" y="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1" name="Freeform 39"/>
              <p:cNvSpPr>
                <a:spLocks/>
              </p:cNvSpPr>
              <p:nvPr/>
            </p:nvSpPr>
            <p:spPr bwMode="auto">
              <a:xfrm>
                <a:off x="774" y="1360"/>
                <a:ext cx="87" cy="17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3" y="3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2" name="Freeform 40"/>
              <p:cNvSpPr>
                <a:spLocks/>
              </p:cNvSpPr>
              <p:nvPr/>
            </p:nvSpPr>
            <p:spPr bwMode="auto">
              <a:xfrm>
                <a:off x="774" y="1361"/>
                <a:ext cx="88" cy="24"/>
              </a:xfrm>
              <a:custGeom>
                <a:avLst/>
                <a:gdLst/>
                <a:ahLst/>
                <a:cxnLst>
                  <a:cxn ang="0">
                    <a:pos x="173" y="31"/>
                  </a:cxn>
                  <a:cxn ang="0">
                    <a:pos x="174" y="46"/>
                  </a:cxn>
                  <a:cxn ang="0">
                    <a:pos x="2" y="15"/>
                  </a:cxn>
                  <a:cxn ang="0">
                    <a:pos x="0" y="0"/>
                  </a:cxn>
                  <a:cxn ang="0">
                    <a:pos x="173" y="31"/>
                  </a:cxn>
                </a:cxnLst>
                <a:rect l="0" t="0" r="r" b="b"/>
                <a:pathLst>
                  <a:path w="174" h="46">
                    <a:moveTo>
                      <a:pt x="173" y="31"/>
                    </a:moveTo>
                    <a:lnTo>
                      <a:pt x="174" y="4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3" name="Freeform 41"/>
              <p:cNvSpPr>
                <a:spLocks/>
              </p:cNvSpPr>
              <p:nvPr/>
            </p:nvSpPr>
            <p:spPr bwMode="auto">
              <a:xfrm>
                <a:off x="774" y="1143"/>
                <a:ext cx="88" cy="20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3" y="40"/>
                  </a:cxn>
                  <a:cxn ang="0">
                    <a:pos x="0" y="16"/>
                  </a:cxn>
                  <a:cxn ang="0">
                    <a:pos x="2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40">
                    <a:moveTo>
                      <a:pt x="174" y="25"/>
                    </a:moveTo>
                    <a:lnTo>
                      <a:pt x="173" y="40"/>
                    </a:lnTo>
                    <a:lnTo>
                      <a:pt x="0" y="16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4" name="Freeform 42"/>
              <p:cNvSpPr>
                <a:spLocks/>
              </p:cNvSpPr>
              <p:nvPr/>
            </p:nvSpPr>
            <p:spPr bwMode="auto">
              <a:xfrm>
                <a:off x="773" y="1151"/>
                <a:ext cx="88" cy="19"/>
              </a:xfrm>
              <a:custGeom>
                <a:avLst/>
                <a:gdLst/>
                <a:ahLst/>
                <a:cxnLst>
                  <a:cxn ang="0">
                    <a:pos x="176" y="24"/>
                  </a:cxn>
                  <a:cxn ang="0">
                    <a:pos x="172" y="39"/>
                  </a:cxn>
                  <a:cxn ang="0">
                    <a:pos x="0" y="14"/>
                  </a:cxn>
                  <a:cxn ang="0">
                    <a:pos x="3" y="0"/>
                  </a:cxn>
                  <a:cxn ang="0">
                    <a:pos x="176" y="24"/>
                  </a:cxn>
                </a:cxnLst>
                <a:rect l="0" t="0" r="r" b="b"/>
                <a:pathLst>
                  <a:path w="176" h="39">
                    <a:moveTo>
                      <a:pt x="176" y="24"/>
                    </a:moveTo>
                    <a:lnTo>
                      <a:pt x="172" y="39"/>
                    </a:lnTo>
                    <a:lnTo>
                      <a:pt x="0" y="14"/>
                    </a:lnTo>
                    <a:lnTo>
                      <a:pt x="3" y="0"/>
                    </a:lnTo>
                    <a:lnTo>
                      <a:pt x="176" y="2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5" name="Freeform 43"/>
              <p:cNvSpPr>
                <a:spLocks/>
              </p:cNvSpPr>
              <p:nvPr/>
            </p:nvSpPr>
            <p:spPr bwMode="auto">
              <a:xfrm>
                <a:off x="774" y="1151"/>
                <a:ext cx="87" cy="14"/>
              </a:xfrm>
              <a:custGeom>
                <a:avLst/>
                <a:gdLst/>
                <a:ahLst/>
                <a:cxnLst>
                  <a:cxn ang="0">
                    <a:pos x="173" y="24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73" y="24"/>
                  </a:cxn>
                </a:cxnLst>
                <a:rect l="0" t="0" r="r" b="b"/>
                <a:pathLst>
                  <a:path w="173" h="27">
                    <a:moveTo>
                      <a:pt x="173" y="24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6" name="Freeform 44"/>
              <p:cNvSpPr>
                <a:spLocks/>
              </p:cNvSpPr>
              <p:nvPr/>
            </p:nvSpPr>
            <p:spPr bwMode="auto">
              <a:xfrm>
                <a:off x="774" y="1152"/>
                <a:ext cx="87" cy="14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3" y="2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AAA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7" name="Freeform 45"/>
              <p:cNvSpPr>
                <a:spLocks/>
              </p:cNvSpPr>
              <p:nvPr/>
            </p:nvSpPr>
            <p:spPr bwMode="auto">
              <a:xfrm>
                <a:off x="774" y="1154"/>
                <a:ext cx="86" cy="14"/>
              </a:xfrm>
              <a:custGeom>
                <a:avLst/>
                <a:gdLst/>
                <a:ahLst/>
                <a:cxnLst>
                  <a:cxn ang="0">
                    <a:pos x="173" y="25"/>
                  </a:cxn>
                  <a:cxn ang="0">
                    <a:pos x="173" y="2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73" y="25"/>
                  </a:cxn>
                </a:cxnLst>
                <a:rect l="0" t="0" r="r" b="b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8" name="Freeform 46"/>
              <p:cNvSpPr>
                <a:spLocks/>
              </p:cNvSpPr>
              <p:nvPr/>
            </p:nvSpPr>
            <p:spPr bwMode="auto">
              <a:xfrm>
                <a:off x="773" y="1155"/>
                <a:ext cx="87" cy="14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2" y="26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79" name="Freeform 47"/>
              <p:cNvSpPr>
                <a:spLocks/>
              </p:cNvSpPr>
              <p:nvPr/>
            </p:nvSpPr>
            <p:spPr bwMode="auto">
              <a:xfrm>
                <a:off x="773" y="1157"/>
                <a:ext cx="86" cy="13"/>
              </a:xfrm>
              <a:custGeom>
                <a:avLst/>
                <a:gdLst/>
                <a:ahLst/>
                <a:cxnLst>
                  <a:cxn ang="0">
                    <a:pos x="172" y="23"/>
                  </a:cxn>
                  <a:cxn ang="0">
                    <a:pos x="172" y="2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72" y="23"/>
                  </a:cxn>
                </a:cxnLst>
                <a:rect l="0" t="0" r="r" b="b"/>
                <a:pathLst>
                  <a:path w="172" h="27">
                    <a:moveTo>
                      <a:pt x="172" y="23"/>
                    </a:moveTo>
                    <a:lnTo>
                      <a:pt x="172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2" y="23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0" name="Freeform 48"/>
              <p:cNvSpPr>
                <a:spLocks/>
              </p:cNvSpPr>
              <p:nvPr/>
            </p:nvSpPr>
            <p:spPr bwMode="auto">
              <a:xfrm>
                <a:off x="770" y="1158"/>
                <a:ext cx="89" cy="19"/>
              </a:xfrm>
              <a:custGeom>
                <a:avLst/>
                <a:gdLst/>
                <a:ahLst/>
                <a:cxnLst>
                  <a:cxn ang="0">
                    <a:pos x="177" y="25"/>
                  </a:cxn>
                  <a:cxn ang="0">
                    <a:pos x="172" y="38"/>
                  </a:cxn>
                  <a:cxn ang="0">
                    <a:pos x="0" y="15"/>
                  </a:cxn>
                  <a:cxn ang="0">
                    <a:pos x="5" y="0"/>
                  </a:cxn>
                  <a:cxn ang="0">
                    <a:pos x="177" y="25"/>
                  </a:cxn>
                </a:cxnLst>
                <a:rect l="0" t="0" r="r" b="b"/>
                <a:pathLst>
                  <a:path w="177" h="38">
                    <a:moveTo>
                      <a:pt x="177" y="25"/>
                    </a:moveTo>
                    <a:lnTo>
                      <a:pt x="172" y="38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1" name="Freeform 49"/>
              <p:cNvSpPr>
                <a:spLocks/>
              </p:cNvSpPr>
              <p:nvPr/>
            </p:nvSpPr>
            <p:spPr bwMode="auto">
              <a:xfrm>
                <a:off x="772" y="1158"/>
                <a:ext cx="87" cy="14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3" y="2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8">
                    <a:moveTo>
                      <a:pt x="174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2" name="Freeform 50"/>
              <p:cNvSpPr>
                <a:spLocks/>
              </p:cNvSpPr>
              <p:nvPr/>
            </p:nvSpPr>
            <p:spPr bwMode="auto">
              <a:xfrm>
                <a:off x="772" y="1160"/>
                <a:ext cx="86" cy="13"/>
              </a:xfrm>
              <a:custGeom>
                <a:avLst/>
                <a:gdLst/>
                <a:ahLst/>
                <a:cxnLst>
                  <a:cxn ang="0">
                    <a:pos x="173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73" y="25"/>
                  </a:cxn>
                </a:cxnLst>
                <a:rect l="0" t="0" r="r" b="b"/>
                <a:pathLst>
                  <a:path w="173" h="27">
                    <a:moveTo>
                      <a:pt x="173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3" name="Freeform 51"/>
              <p:cNvSpPr>
                <a:spLocks/>
              </p:cNvSpPr>
              <p:nvPr/>
            </p:nvSpPr>
            <p:spPr bwMode="auto">
              <a:xfrm>
                <a:off x="771" y="1160"/>
                <a:ext cx="87" cy="14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3" y="2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6">
                    <a:moveTo>
                      <a:pt x="175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4" name="Freeform 52"/>
              <p:cNvSpPr>
                <a:spLocks/>
              </p:cNvSpPr>
              <p:nvPr/>
            </p:nvSpPr>
            <p:spPr bwMode="auto">
              <a:xfrm>
                <a:off x="771" y="1161"/>
                <a:ext cx="87" cy="14"/>
              </a:xfrm>
              <a:custGeom>
                <a:avLst/>
                <a:gdLst/>
                <a:ahLst/>
                <a:cxnLst>
                  <a:cxn ang="0">
                    <a:pos x="173" y="25"/>
                  </a:cxn>
                  <a:cxn ang="0">
                    <a:pos x="173" y="2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73" y="25"/>
                  </a:cxn>
                </a:cxnLst>
                <a:rect l="0" t="0" r="r" b="b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5" name="Freeform 53"/>
              <p:cNvSpPr>
                <a:spLocks/>
              </p:cNvSpPr>
              <p:nvPr/>
            </p:nvSpPr>
            <p:spPr bwMode="auto">
              <a:xfrm>
                <a:off x="770" y="1163"/>
                <a:ext cx="88" cy="13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2" y="2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6" name="Freeform 54"/>
              <p:cNvSpPr>
                <a:spLocks/>
              </p:cNvSpPr>
              <p:nvPr/>
            </p:nvSpPr>
            <p:spPr bwMode="auto">
              <a:xfrm>
                <a:off x="770" y="1164"/>
                <a:ext cx="87" cy="13"/>
              </a:xfrm>
              <a:custGeom>
                <a:avLst/>
                <a:gdLst/>
                <a:ahLst/>
                <a:cxnLst>
                  <a:cxn ang="0">
                    <a:pos x="172" y="25"/>
                  </a:cxn>
                  <a:cxn ang="0">
                    <a:pos x="172" y="2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72" y="25"/>
                  </a:cxn>
                </a:cxnLst>
                <a:rect l="0" t="0" r="r" b="b"/>
                <a:pathLst>
                  <a:path w="172" h="27">
                    <a:moveTo>
                      <a:pt x="172" y="25"/>
                    </a:moveTo>
                    <a:lnTo>
                      <a:pt x="172" y="2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2" y="25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7" name="Freeform 55"/>
              <p:cNvSpPr>
                <a:spLocks/>
              </p:cNvSpPr>
              <p:nvPr/>
            </p:nvSpPr>
            <p:spPr bwMode="auto">
              <a:xfrm>
                <a:off x="766" y="1165"/>
                <a:ext cx="91" cy="19"/>
              </a:xfrm>
              <a:custGeom>
                <a:avLst/>
                <a:gdLst/>
                <a:ahLst/>
                <a:cxnLst>
                  <a:cxn ang="0">
                    <a:pos x="181" y="23"/>
                  </a:cxn>
                  <a:cxn ang="0">
                    <a:pos x="173" y="36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81" y="23"/>
                  </a:cxn>
                </a:cxnLst>
                <a:rect l="0" t="0" r="r" b="b"/>
                <a:pathLst>
                  <a:path w="181" h="36">
                    <a:moveTo>
                      <a:pt x="181" y="23"/>
                    </a:moveTo>
                    <a:lnTo>
                      <a:pt x="173" y="36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181" y="2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8" name="Freeform 56"/>
              <p:cNvSpPr>
                <a:spLocks/>
              </p:cNvSpPr>
              <p:nvPr/>
            </p:nvSpPr>
            <p:spPr bwMode="auto">
              <a:xfrm>
                <a:off x="769" y="1165"/>
                <a:ext cx="88" cy="14"/>
              </a:xfrm>
              <a:custGeom>
                <a:avLst/>
                <a:gdLst/>
                <a:ahLst/>
                <a:cxnLst>
                  <a:cxn ang="0">
                    <a:pos x="174" y="23"/>
                  </a:cxn>
                  <a:cxn ang="0">
                    <a:pos x="173" y="2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74" y="23"/>
                  </a:cxn>
                </a:cxnLst>
                <a:rect l="0" t="0" r="r" b="b"/>
                <a:pathLst>
                  <a:path w="174" h="26">
                    <a:moveTo>
                      <a:pt x="174" y="23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89" name="Freeform 57"/>
              <p:cNvSpPr>
                <a:spLocks/>
              </p:cNvSpPr>
              <p:nvPr/>
            </p:nvSpPr>
            <p:spPr bwMode="auto">
              <a:xfrm>
                <a:off x="769" y="1166"/>
                <a:ext cx="87" cy="13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0" name="Freeform 58"/>
              <p:cNvSpPr>
                <a:spLocks/>
              </p:cNvSpPr>
              <p:nvPr/>
            </p:nvSpPr>
            <p:spPr bwMode="auto">
              <a:xfrm>
                <a:off x="768" y="1167"/>
                <a:ext cx="87" cy="14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2" y="28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8">
                    <a:moveTo>
                      <a:pt x="174" y="25"/>
                    </a:moveTo>
                    <a:lnTo>
                      <a:pt x="172" y="2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89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1" name="Freeform 59"/>
              <p:cNvSpPr>
                <a:spLocks/>
              </p:cNvSpPr>
              <p:nvPr/>
            </p:nvSpPr>
            <p:spPr bwMode="auto">
              <a:xfrm>
                <a:off x="767" y="1169"/>
                <a:ext cx="87" cy="13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7">
                    <a:moveTo>
                      <a:pt x="174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2" name="Freeform 60"/>
              <p:cNvSpPr>
                <a:spLocks/>
              </p:cNvSpPr>
              <p:nvPr/>
            </p:nvSpPr>
            <p:spPr bwMode="auto">
              <a:xfrm>
                <a:off x="766" y="1170"/>
                <a:ext cx="87" cy="14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3" y="2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3" name="Freeform 61"/>
              <p:cNvSpPr>
                <a:spLocks/>
              </p:cNvSpPr>
              <p:nvPr/>
            </p:nvSpPr>
            <p:spPr bwMode="auto">
              <a:xfrm>
                <a:off x="762" y="1171"/>
                <a:ext cx="91" cy="18"/>
              </a:xfrm>
              <a:custGeom>
                <a:avLst/>
                <a:gdLst/>
                <a:ahLst/>
                <a:cxnLst>
                  <a:cxn ang="0">
                    <a:pos x="181" y="25"/>
                  </a:cxn>
                  <a:cxn ang="0">
                    <a:pos x="173" y="35"/>
                  </a:cxn>
                  <a:cxn ang="0">
                    <a:pos x="0" y="10"/>
                  </a:cxn>
                  <a:cxn ang="0">
                    <a:pos x="8" y="0"/>
                  </a:cxn>
                  <a:cxn ang="0">
                    <a:pos x="181" y="25"/>
                  </a:cxn>
                </a:cxnLst>
                <a:rect l="0" t="0" r="r" b="b"/>
                <a:pathLst>
                  <a:path w="181" h="35">
                    <a:moveTo>
                      <a:pt x="181" y="25"/>
                    </a:moveTo>
                    <a:lnTo>
                      <a:pt x="173" y="3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181" y="2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4" name="Freeform 62"/>
              <p:cNvSpPr>
                <a:spLocks/>
              </p:cNvSpPr>
              <p:nvPr/>
            </p:nvSpPr>
            <p:spPr bwMode="auto">
              <a:xfrm>
                <a:off x="765" y="1171"/>
                <a:ext cx="88" cy="14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2" y="29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9">
                    <a:moveTo>
                      <a:pt x="174" y="25"/>
                    </a:moveTo>
                    <a:lnTo>
                      <a:pt x="172" y="2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5" name="Freeform 63"/>
              <p:cNvSpPr>
                <a:spLocks/>
              </p:cNvSpPr>
              <p:nvPr/>
            </p:nvSpPr>
            <p:spPr bwMode="auto">
              <a:xfrm>
                <a:off x="764" y="1172"/>
                <a:ext cx="88" cy="14"/>
              </a:xfrm>
              <a:custGeom>
                <a:avLst/>
                <a:gdLst/>
                <a:ahLst/>
                <a:cxnLst>
                  <a:cxn ang="0">
                    <a:pos x="174" y="27"/>
                  </a:cxn>
                  <a:cxn ang="0">
                    <a:pos x="173" y="2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74" y="27"/>
                  </a:cxn>
                </a:cxnLst>
                <a:rect l="0" t="0" r="r" b="b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6" name="Freeform 64"/>
              <p:cNvSpPr>
                <a:spLocks/>
              </p:cNvSpPr>
              <p:nvPr/>
            </p:nvSpPr>
            <p:spPr bwMode="auto">
              <a:xfrm>
                <a:off x="763" y="1174"/>
                <a:ext cx="88" cy="14"/>
              </a:xfrm>
              <a:custGeom>
                <a:avLst/>
                <a:gdLst/>
                <a:ahLst/>
                <a:cxnLst>
                  <a:cxn ang="0">
                    <a:pos x="176" y="25"/>
                  </a:cxn>
                  <a:cxn ang="0">
                    <a:pos x="172" y="29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176" y="25"/>
                  </a:cxn>
                </a:cxnLst>
                <a:rect l="0" t="0" r="r" b="b"/>
                <a:pathLst>
                  <a:path w="176" h="29">
                    <a:moveTo>
                      <a:pt x="176" y="25"/>
                    </a:moveTo>
                    <a:lnTo>
                      <a:pt x="172" y="29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8B8B8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7" name="Freeform 65"/>
              <p:cNvSpPr>
                <a:spLocks/>
              </p:cNvSpPr>
              <p:nvPr/>
            </p:nvSpPr>
            <p:spPr bwMode="auto">
              <a:xfrm>
                <a:off x="762" y="1175"/>
                <a:ext cx="87" cy="14"/>
              </a:xfrm>
              <a:custGeom>
                <a:avLst/>
                <a:gdLst/>
                <a:ahLst/>
                <a:cxnLst>
                  <a:cxn ang="0">
                    <a:pos x="174" y="25"/>
                  </a:cxn>
                  <a:cxn ang="0">
                    <a:pos x="173" y="2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74" y="25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8787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8" name="Freeform 66"/>
              <p:cNvSpPr>
                <a:spLocks/>
              </p:cNvSpPr>
              <p:nvPr/>
            </p:nvSpPr>
            <p:spPr bwMode="auto">
              <a:xfrm>
                <a:off x="757" y="1176"/>
                <a:ext cx="91" cy="17"/>
              </a:xfrm>
              <a:custGeom>
                <a:avLst/>
                <a:gdLst/>
                <a:ahLst/>
                <a:cxnLst>
                  <a:cxn ang="0">
                    <a:pos x="183" y="25"/>
                  </a:cxn>
                  <a:cxn ang="0">
                    <a:pos x="173" y="3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183" y="25"/>
                  </a:cxn>
                </a:cxnLst>
                <a:rect l="0" t="0" r="r" b="b"/>
                <a:pathLst>
                  <a:path w="183" h="34">
                    <a:moveTo>
                      <a:pt x="183" y="25"/>
                    </a:moveTo>
                    <a:lnTo>
                      <a:pt x="173" y="34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83" y="2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699" name="Freeform 67"/>
              <p:cNvSpPr>
                <a:spLocks/>
              </p:cNvSpPr>
              <p:nvPr/>
            </p:nvSpPr>
            <p:spPr bwMode="auto">
              <a:xfrm>
                <a:off x="761" y="1176"/>
                <a:ext cx="87" cy="14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1" y="2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9">
                    <a:moveTo>
                      <a:pt x="175" y="25"/>
                    </a:moveTo>
                    <a:lnTo>
                      <a:pt x="171" y="2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0" name="Freeform 68"/>
              <p:cNvSpPr>
                <a:spLocks/>
              </p:cNvSpPr>
              <p:nvPr/>
            </p:nvSpPr>
            <p:spPr bwMode="auto">
              <a:xfrm>
                <a:off x="760" y="1177"/>
                <a:ext cx="87" cy="14"/>
              </a:xfrm>
              <a:custGeom>
                <a:avLst/>
                <a:gdLst/>
                <a:ahLst/>
                <a:cxnLst>
                  <a:cxn ang="0">
                    <a:pos x="174" y="27"/>
                  </a:cxn>
                  <a:cxn ang="0">
                    <a:pos x="173" y="28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74" y="27"/>
                  </a:cxn>
                </a:cxnLst>
                <a:rect l="0" t="0" r="r" b="b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1" name="Freeform 69"/>
              <p:cNvSpPr>
                <a:spLocks/>
              </p:cNvSpPr>
              <p:nvPr/>
            </p:nvSpPr>
            <p:spPr bwMode="auto">
              <a:xfrm>
                <a:off x="758" y="1179"/>
                <a:ext cx="88" cy="13"/>
              </a:xfrm>
              <a:custGeom>
                <a:avLst/>
                <a:gdLst/>
                <a:ahLst/>
                <a:cxnLst>
                  <a:cxn ang="0">
                    <a:pos x="176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76" y="25"/>
                  </a:cxn>
                </a:cxnLst>
                <a:rect l="0" t="0" r="r" b="b"/>
                <a:pathLst>
                  <a:path w="176" h="27">
                    <a:moveTo>
                      <a:pt x="176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2" name="Freeform 70"/>
              <p:cNvSpPr>
                <a:spLocks/>
              </p:cNvSpPr>
              <p:nvPr/>
            </p:nvSpPr>
            <p:spPr bwMode="auto">
              <a:xfrm>
                <a:off x="757" y="1179"/>
                <a:ext cx="87" cy="14"/>
              </a:xfrm>
              <a:custGeom>
                <a:avLst/>
                <a:gdLst/>
                <a:ahLst/>
                <a:cxnLst>
                  <a:cxn ang="0">
                    <a:pos x="175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75" y="25"/>
                  </a:cxn>
                </a:cxnLst>
                <a:rect l="0" t="0" r="r" b="b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7878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3" name="Freeform 71"/>
              <p:cNvSpPr>
                <a:spLocks/>
              </p:cNvSpPr>
              <p:nvPr/>
            </p:nvSpPr>
            <p:spPr bwMode="auto">
              <a:xfrm>
                <a:off x="751" y="1180"/>
                <a:ext cx="92" cy="16"/>
              </a:xfrm>
              <a:custGeom>
                <a:avLst/>
                <a:gdLst/>
                <a:ahLst/>
                <a:cxnLst>
                  <a:cxn ang="0">
                    <a:pos x="185" y="25"/>
                  </a:cxn>
                  <a:cxn ang="0">
                    <a:pos x="173" y="31"/>
                  </a:cxn>
                  <a:cxn ang="0">
                    <a:pos x="0" y="6"/>
                  </a:cxn>
                  <a:cxn ang="0">
                    <a:pos x="12" y="0"/>
                  </a:cxn>
                  <a:cxn ang="0">
                    <a:pos x="185" y="25"/>
                  </a:cxn>
                </a:cxnLst>
                <a:rect l="0" t="0" r="r" b="b"/>
                <a:pathLst>
                  <a:path w="185" h="31">
                    <a:moveTo>
                      <a:pt x="185" y="25"/>
                    </a:moveTo>
                    <a:lnTo>
                      <a:pt x="173" y="31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85" y="25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4" name="Freeform 72"/>
              <p:cNvSpPr>
                <a:spLocks/>
              </p:cNvSpPr>
              <p:nvPr/>
            </p:nvSpPr>
            <p:spPr bwMode="auto">
              <a:xfrm>
                <a:off x="755" y="1180"/>
                <a:ext cx="88" cy="14"/>
              </a:xfrm>
              <a:custGeom>
                <a:avLst/>
                <a:gdLst/>
                <a:ahLst/>
                <a:cxnLst>
                  <a:cxn ang="0">
                    <a:pos x="176" y="25"/>
                  </a:cxn>
                  <a:cxn ang="0">
                    <a:pos x="173" y="28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76" y="25"/>
                  </a:cxn>
                </a:cxnLst>
                <a:rect l="0" t="0" r="r" b="b"/>
                <a:pathLst>
                  <a:path w="176" h="28">
                    <a:moveTo>
                      <a:pt x="176" y="25"/>
                    </a:moveTo>
                    <a:lnTo>
                      <a:pt x="173" y="2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5" name="Freeform 73"/>
              <p:cNvSpPr>
                <a:spLocks/>
              </p:cNvSpPr>
              <p:nvPr/>
            </p:nvSpPr>
            <p:spPr bwMode="auto">
              <a:xfrm>
                <a:off x="753" y="1181"/>
                <a:ext cx="89" cy="14"/>
              </a:xfrm>
              <a:custGeom>
                <a:avLst/>
                <a:gdLst/>
                <a:ahLst/>
                <a:cxnLst>
                  <a:cxn ang="0">
                    <a:pos x="178" y="27"/>
                  </a:cxn>
                  <a:cxn ang="0">
                    <a:pos x="173" y="2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78" y="27"/>
                  </a:cxn>
                </a:cxnLst>
                <a:rect l="0" t="0" r="r" b="b"/>
                <a:pathLst>
                  <a:path w="178" h="29">
                    <a:moveTo>
                      <a:pt x="178" y="27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78" y="27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6" name="Freeform 74"/>
              <p:cNvSpPr>
                <a:spLocks/>
              </p:cNvSpPr>
              <p:nvPr/>
            </p:nvSpPr>
            <p:spPr bwMode="auto">
              <a:xfrm>
                <a:off x="751" y="1183"/>
                <a:ext cx="88" cy="13"/>
              </a:xfrm>
              <a:custGeom>
                <a:avLst/>
                <a:gdLst/>
                <a:ahLst/>
                <a:cxnLst>
                  <a:cxn ang="0">
                    <a:pos x="177" y="25"/>
                  </a:cxn>
                  <a:cxn ang="0">
                    <a:pos x="173" y="26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77" y="25"/>
                  </a:cxn>
                </a:cxnLst>
                <a:rect l="0" t="0" r="r" b="b"/>
                <a:pathLst>
                  <a:path w="177" h="26">
                    <a:moveTo>
                      <a:pt x="177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69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7" name="Freeform 75"/>
              <p:cNvSpPr>
                <a:spLocks/>
              </p:cNvSpPr>
              <p:nvPr/>
            </p:nvSpPr>
            <p:spPr bwMode="auto">
              <a:xfrm>
                <a:off x="745" y="1184"/>
                <a:ext cx="93" cy="14"/>
              </a:xfrm>
              <a:custGeom>
                <a:avLst/>
                <a:gdLst/>
                <a:ahLst/>
                <a:cxnLst>
                  <a:cxn ang="0">
                    <a:pos x="184" y="25"/>
                  </a:cxn>
                  <a:cxn ang="0">
                    <a:pos x="173" y="29"/>
                  </a:cxn>
                  <a:cxn ang="0">
                    <a:pos x="0" y="4"/>
                  </a:cxn>
                  <a:cxn ang="0">
                    <a:pos x="11" y="0"/>
                  </a:cxn>
                  <a:cxn ang="0">
                    <a:pos x="184" y="25"/>
                  </a:cxn>
                </a:cxnLst>
                <a:rect l="0" t="0" r="r" b="b"/>
                <a:pathLst>
                  <a:path w="184" h="29">
                    <a:moveTo>
                      <a:pt x="184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84" y="25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8" name="Freeform 76"/>
              <p:cNvSpPr>
                <a:spLocks/>
              </p:cNvSpPr>
              <p:nvPr/>
            </p:nvSpPr>
            <p:spPr bwMode="auto">
              <a:xfrm>
                <a:off x="748" y="1184"/>
                <a:ext cx="90" cy="13"/>
              </a:xfrm>
              <a:custGeom>
                <a:avLst/>
                <a:gdLst/>
                <a:ahLst/>
                <a:cxnLst>
                  <a:cxn ang="0">
                    <a:pos x="179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6" y="0"/>
                  </a:cxn>
                  <a:cxn ang="0">
                    <a:pos x="179" y="25"/>
                  </a:cxn>
                </a:cxnLst>
                <a:rect l="0" t="0" r="r" b="b"/>
                <a:pathLst>
                  <a:path w="179" h="27">
                    <a:moveTo>
                      <a:pt x="179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79" y="25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09" name="Freeform 77"/>
              <p:cNvSpPr>
                <a:spLocks/>
              </p:cNvSpPr>
              <p:nvPr/>
            </p:nvSpPr>
            <p:spPr bwMode="auto">
              <a:xfrm>
                <a:off x="745" y="1184"/>
                <a:ext cx="89" cy="14"/>
              </a:xfrm>
              <a:custGeom>
                <a:avLst/>
                <a:gdLst/>
                <a:ahLst/>
                <a:cxnLst>
                  <a:cxn ang="0">
                    <a:pos x="178" y="25"/>
                  </a:cxn>
                  <a:cxn ang="0">
                    <a:pos x="173" y="2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78" y="25"/>
                  </a:cxn>
                </a:cxnLst>
                <a:rect l="0" t="0" r="r" b="b"/>
                <a:pathLst>
                  <a:path w="178" h="27">
                    <a:moveTo>
                      <a:pt x="178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78" y="25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10" name="Freeform 78"/>
              <p:cNvSpPr>
                <a:spLocks/>
              </p:cNvSpPr>
              <p:nvPr/>
            </p:nvSpPr>
            <p:spPr bwMode="auto">
              <a:xfrm>
                <a:off x="745" y="1185"/>
                <a:ext cx="87" cy="167"/>
              </a:xfrm>
              <a:custGeom>
                <a:avLst/>
                <a:gdLst/>
                <a:ahLst/>
                <a:cxnLst>
                  <a:cxn ang="0">
                    <a:pos x="173" y="25"/>
                  </a:cxn>
                  <a:cxn ang="0">
                    <a:pos x="173" y="334"/>
                  </a:cxn>
                  <a:cxn ang="0">
                    <a:pos x="0" y="302"/>
                  </a:cxn>
                  <a:cxn ang="0">
                    <a:pos x="0" y="0"/>
                  </a:cxn>
                  <a:cxn ang="0">
                    <a:pos x="173" y="25"/>
                  </a:cxn>
                </a:cxnLst>
                <a:rect l="0" t="0" r="r" b="b"/>
                <a:pathLst>
                  <a:path w="173" h="334">
                    <a:moveTo>
                      <a:pt x="173" y="25"/>
                    </a:moveTo>
                    <a:lnTo>
                      <a:pt x="173" y="334"/>
                    </a:lnTo>
                    <a:lnTo>
                      <a:pt x="0" y="30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11" name="Freeform 79"/>
              <p:cNvSpPr>
                <a:spLocks/>
              </p:cNvSpPr>
              <p:nvPr/>
            </p:nvSpPr>
            <p:spPr bwMode="auto">
              <a:xfrm>
                <a:off x="914" y="1160"/>
                <a:ext cx="91" cy="12"/>
              </a:xfrm>
              <a:custGeom>
                <a:avLst/>
                <a:gdLst/>
                <a:ahLst/>
                <a:cxnLst>
                  <a:cxn ang="0">
                    <a:pos x="183" y="23"/>
                  </a:cxn>
                  <a:cxn ang="0">
                    <a:pos x="173" y="23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183" y="23"/>
                  </a:cxn>
                </a:cxnLst>
                <a:rect l="0" t="0" r="r" b="b"/>
                <a:pathLst>
                  <a:path w="183" h="23">
                    <a:moveTo>
                      <a:pt x="183" y="23"/>
                    </a:moveTo>
                    <a:lnTo>
                      <a:pt x="173" y="2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3" y="23"/>
                    </a:lnTo>
                    <a:close/>
                  </a:path>
                </a:pathLst>
              </a:custGeom>
              <a:solidFill>
                <a:srgbClr val="4E4E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12" name="Freeform 80"/>
              <p:cNvSpPr>
                <a:spLocks/>
              </p:cNvSpPr>
              <p:nvPr/>
            </p:nvSpPr>
            <p:spPr bwMode="auto">
              <a:xfrm>
                <a:off x="775" y="1128"/>
                <a:ext cx="203" cy="27"/>
              </a:xfrm>
              <a:custGeom>
                <a:avLst/>
                <a:gdLst/>
                <a:ahLst/>
                <a:cxnLst>
                  <a:cxn ang="0">
                    <a:pos x="405" y="22"/>
                  </a:cxn>
                  <a:cxn ang="0">
                    <a:pos x="172" y="55"/>
                  </a:cxn>
                  <a:cxn ang="0">
                    <a:pos x="0" y="30"/>
                  </a:cxn>
                  <a:cxn ang="0">
                    <a:pos x="232" y="0"/>
                  </a:cxn>
                  <a:cxn ang="0">
                    <a:pos x="405" y="22"/>
                  </a:cxn>
                </a:cxnLst>
                <a:rect l="0" t="0" r="r" b="b"/>
                <a:pathLst>
                  <a:path w="405" h="55">
                    <a:moveTo>
                      <a:pt x="405" y="22"/>
                    </a:moveTo>
                    <a:lnTo>
                      <a:pt x="172" y="55"/>
                    </a:lnTo>
                    <a:lnTo>
                      <a:pt x="0" y="30"/>
                    </a:lnTo>
                    <a:lnTo>
                      <a:pt x="232" y="0"/>
                    </a:lnTo>
                    <a:lnTo>
                      <a:pt x="405" y="22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13" name="Freeform 81"/>
              <p:cNvSpPr>
                <a:spLocks/>
              </p:cNvSpPr>
              <p:nvPr/>
            </p:nvSpPr>
            <p:spPr bwMode="auto">
              <a:xfrm>
                <a:off x="832" y="1139"/>
                <a:ext cx="173" cy="246"/>
              </a:xfrm>
              <a:custGeom>
                <a:avLst/>
                <a:gdLst/>
                <a:ahLst/>
                <a:cxnLst>
                  <a:cxn ang="0">
                    <a:pos x="59" y="33"/>
                  </a:cxn>
                  <a:cxn ang="0">
                    <a:pos x="58" y="48"/>
                  </a:cxn>
                  <a:cxn ang="0">
                    <a:pos x="54" y="63"/>
                  </a:cxn>
                  <a:cxn ang="0">
                    <a:pos x="49" y="76"/>
                  </a:cxn>
                  <a:cxn ang="0">
                    <a:pos x="41" y="89"/>
                  </a:cxn>
                  <a:cxn ang="0">
                    <a:pos x="33" y="99"/>
                  </a:cxn>
                  <a:cxn ang="0">
                    <a:pos x="23" y="108"/>
                  </a:cxn>
                  <a:cxn ang="0">
                    <a:pos x="11" y="114"/>
                  </a:cxn>
                  <a:cxn ang="0">
                    <a:pos x="0" y="118"/>
                  </a:cxn>
                  <a:cxn ang="0">
                    <a:pos x="0" y="427"/>
                  </a:cxn>
                  <a:cxn ang="0">
                    <a:pos x="11" y="425"/>
                  </a:cxn>
                  <a:cxn ang="0">
                    <a:pos x="23" y="428"/>
                  </a:cxn>
                  <a:cxn ang="0">
                    <a:pos x="33" y="433"/>
                  </a:cxn>
                  <a:cxn ang="0">
                    <a:pos x="41" y="442"/>
                  </a:cxn>
                  <a:cxn ang="0">
                    <a:pos x="49" y="452"/>
                  </a:cxn>
                  <a:cxn ang="0">
                    <a:pos x="54" y="463"/>
                  </a:cxn>
                  <a:cxn ang="0">
                    <a:pos x="58" y="476"/>
                  </a:cxn>
                  <a:cxn ang="0">
                    <a:pos x="59" y="491"/>
                  </a:cxn>
                  <a:cxn ang="0">
                    <a:pos x="292" y="448"/>
                  </a:cxn>
                  <a:cxn ang="0">
                    <a:pos x="292" y="433"/>
                  </a:cxn>
                  <a:cxn ang="0">
                    <a:pos x="295" y="418"/>
                  </a:cxn>
                  <a:cxn ang="0">
                    <a:pos x="300" y="405"/>
                  </a:cxn>
                  <a:cxn ang="0">
                    <a:pos x="307" y="393"/>
                  </a:cxn>
                  <a:cxn ang="0">
                    <a:pos x="317" y="382"/>
                  </a:cxn>
                  <a:cxn ang="0">
                    <a:pos x="325" y="373"/>
                  </a:cxn>
                  <a:cxn ang="0">
                    <a:pos x="337" y="367"/>
                  </a:cxn>
                  <a:cxn ang="0">
                    <a:pos x="347" y="363"/>
                  </a:cxn>
                  <a:cxn ang="0">
                    <a:pos x="347" y="66"/>
                  </a:cxn>
                  <a:cxn ang="0">
                    <a:pos x="337" y="66"/>
                  </a:cxn>
                  <a:cxn ang="0">
                    <a:pos x="325" y="64"/>
                  </a:cxn>
                  <a:cxn ang="0">
                    <a:pos x="317" y="59"/>
                  </a:cxn>
                  <a:cxn ang="0">
                    <a:pos x="307" y="51"/>
                  </a:cxn>
                  <a:cxn ang="0">
                    <a:pos x="300" y="41"/>
                  </a:cxn>
                  <a:cxn ang="0">
                    <a:pos x="295" y="29"/>
                  </a:cxn>
                  <a:cxn ang="0">
                    <a:pos x="292" y="14"/>
                  </a:cxn>
                  <a:cxn ang="0">
                    <a:pos x="292" y="0"/>
                  </a:cxn>
                  <a:cxn ang="0">
                    <a:pos x="59" y="33"/>
                  </a:cxn>
                </a:cxnLst>
                <a:rect l="0" t="0" r="r" b="b"/>
                <a:pathLst>
                  <a:path w="347" h="491">
                    <a:moveTo>
                      <a:pt x="59" y="33"/>
                    </a:moveTo>
                    <a:lnTo>
                      <a:pt x="58" y="48"/>
                    </a:lnTo>
                    <a:lnTo>
                      <a:pt x="54" y="63"/>
                    </a:lnTo>
                    <a:lnTo>
                      <a:pt x="49" y="76"/>
                    </a:lnTo>
                    <a:lnTo>
                      <a:pt x="41" y="89"/>
                    </a:lnTo>
                    <a:lnTo>
                      <a:pt x="33" y="99"/>
                    </a:lnTo>
                    <a:lnTo>
                      <a:pt x="23" y="108"/>
                    </a:lnTo>
                    <a:lnTo>
                      <a:pt x="11" y="114"/>
                    </a:lnTo>
                    <a:lnTo>
                      <a:pt x="0" y="118"/>
                    </a:lnTo>
                    <a:lnTo>
                      <a:pt x="0" y="427"/>
                    </a:lnTo>
                    <a:lnTo>
                      <a:pt x="11" y="425"/>
                    </a:lnTo>
                    <a:lnTo>
                      <a:pt x="23" y="428"/>
                    </a:lnTo>
                    <a:lnTo>
                      <a:pt x="33" y="433"/>
                    </a:lnTo>
                    <a:lnTo>
                      <a:pt x="41" y="442"/>
                    </a:lnTo>
                    <a:lnTo>
                      <a:pt x="49" y="452"/>
                    </a:lnTo>
                    <a:lnTo>
                      <a:pt x="54" y="463"/>
                    </a:lnTo>
                    <a:lnTo>
                      <a:pt x="58" y="476"/>
                    </a:lnTo>
                    <a:lnTo>
                      <a:pt x="59" y="491"/>
                    </a:lnTo>
                    <a:lnTo>
                      <a:pt x="292" y="448"/>
                    </a:lnTo>
                    <a:lnTo>
                      <a:pt x="292" y="433"/>
                    </a:lnTo>
                    <a:lnTo>
                      <a:pt x="295" y="418"/>
                    </a:lnTo>
                    <a:lnTo>
                      <a:pt x="300" y="405"/>
                    </a:lnTo>
                    <a:lnTo>
                      <a:pt x="307" y="393"/>
                    </a:lnTo>
                    <a:lnTo>
                      <a:pt x="317" y="382"/>
                    </a:lnTo>
                    <a:lnTo>
                      <a:pt x="325" y="373"/>
                    </a:lnTo>
                    <a:lnTo>
                      <a:pt x="337" y="367"/>
                    </a:lnTo>
                    <a:lnTo>
                      <a:pt x="347" y="363"/>
                    </a:lnTo>
                    <a:lnTo>
                      <a:pt x="347" y="66"/>
                    </a:lnTo>
                    <a:lnTo>
                      <a:pt x="337" y="66"/>
                    </a:lnTo>
                    <a:lnTo>
                      <a:pt x="325" y="64"/>
                    </a:lnTo>
                    <a:lnTo>
                      <a:pt x="317" y="59"/>
                    </a:lnTo>
                    <a:lnTo>
                      <a:pt x="307" y="51"/>
                    </a:lnTo>
                    <a:lnTo>
                      <a:pt x="300" y="41"/>
                    </a:lnTo>
                    <a:lnTo>
                      <a:pt x="295" y="29"/>
                    </a:lnTo>
                    <a:lnTo>
                      <a:pt x="292" y="14"/>
                    </a:lnTo>
                    <a:lnTo>
                      <a:pt x="292" y="0"/>
                    </a:lnTo>
                    <a:lnTo>
                      <a:pt x="59" y="33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1714" name="Freeform 82"/>
            <p:cNvSpPr>
              <a:spLocks/>
            </p:cNvSpPr>
            <p:nvPr/>
          </p:nvSpPr>
          <p:spPr bwMode="auto">
            <a:xfrm>
              <a:off x="1273" y="1641"/>
              <a:ext cx="282" cy="58"/>
            </a:xfrm>
            <a:custGeom>
              <a:avLst/>
              <a:gdLst/>
              <a:ahLst/>
              <a:cxnLst>
                <a:cxn ang="0">
                  <a:pos x="565" y="38"/>
                </a:cxn>
                <a:cxn ang="0">
                  <a:pos x="560" y="0"/>
                </a:cxn>
                <a:cxn ang="0">
                  <a:pos x="0" y="76"/>
                </a:cxn>
                <a:cxn ang="0">
                  <a:pos x="5" y="114"/>
                </a:cxn>
                <a:cxn ang="0">
                  <a:pos x="565" y="38"/>
                </a:cxn>
              </a:cxnLst>
              <a:rect l="0" t="0" r="r" b="b"/>
              <a:pathLst>
                <a:path w="565" h="114">
                  <a:moveTo>
                    <a:pt x="565" y="38"/>
                  </a:moveTo>
                  <a:lnTo>
                    <a:pt x="560" y="0"/>
                  </a:lnTo>
                  <a:lnTo>
                    <a:pt x="0" y="76"/>
                  </a:lnTo>
                  <a:lnTo>
                    <a:pt x="5" y="114"/>
                  </a:lnTo>
                  <a:lnTo>
                    <a:pt x="565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1715" name="Rectangle 83"/>
            <p:cNvSpPr>
              <a:spLocks noChangeArrowheads="1"/>
            </p:cNvSpPr>
            <p:nvPr/>
          </p:nvSpPr>
          <p:spPr bwMode="auto">
            <a:xfrm>
              <a:off x="1812" y="1098"/>
              <a:ext cx="45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1716" name="Rectangle 84"/>
            <p:cNvSpPr>
              <a:spLocks noChangeArrowheads="1"/>
            </p:cNvSpPr>
            <p:nvPr/>
          </p:nvSpPr>
          <p:spPr bwMode="auto">
            <a:xfrm>
              <a:off x="1939" y="1109"/>
              <a:ext cx="23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QUAD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21717" name="Rectangle 85"/>
            <p:cNvSpPr>
              <a:spLocks noChangeArrowheads="1"/>
            </p:cNvSpPr>
            <p:nvPr/>
          </p:nvSpPr>
          <p:spPr bwMode="auto">
            <a:xfrm>
              <a:off x="732" y="953"/>
              <a:ext cx="44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1718" name="Rectangle 86"/>
            <p:cNvSpPr>
              <a:spLocks noChangeArrowheads="1"/>
            </p:cNvSpPr>
            <p:nvPr/>
          </p:nvSpPr>
          <p:spPr bwMode="auto">
            <a:xfrm>
              <a:off x="858" y="963"/>
              <a:ext cx="23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QUAD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21719" name="Rectangle 87"/>
            <p:cNvSpPr>
              <a:spLocks noChangeArrowheads="1"/>
            </p:cNvSpPr>
            <p:nvPr/>
          </p:nvSpPr>
          <p:spPr bwMode="auto">
            <a:xfrm>
              <a:off x="2548" y="1149"/>
              <a:ext cx="95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1720" name="Rectangle 88"/>
            <p:cNvSpPr>
              <a:spLocks noChangeArrowheads="1"/>
            </p:cNvSpPr>
            <p:nvPr/>
          </p:nvSpPr>
          <p:spPr bwMode="auto">
            <a:xfrm>
              <a:off x="2624" y="1159"/>
              <a:ext cx="834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POWER EXTRACTION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21721" name="Rectangle 89"/>
            <p:cNvSpPr>
              <a:spLocks noChangeArrowheads="1"/>
            </p:cNvSpPr>
            <p:nvPr/>
          </p:nvSpPr>
          <p:spPr bwMode="auto">
            <a:xfrm>
              <a:off x="2799" y="1255"/>
              <a:ext cx="48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STRUCTURE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21722" name="Rectangle 90"/>
            <p:cNvSpPr>
              <a:spLocks noChangeArrowheads="1"/>
            </p:cNvSpPr>
            <p:nvPr/>
          </p:nvSpPr>
          <p:spPr bwMode="auto">
            <a:xfrm>
              <a:off x="3292" y="1978"/>
              <a:ext cx="78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6" name="Group 91"/>
            <p:cNvGrpSpPr>
              <a:grpSpLocks/>
            </p:cNvGrpSpPr>
            <p:nvPr/>
          </p:nvGrpSpPr>
          <p:grpSpPr bwMode="auto">
            <a:xfrm>
              <a:off x="295" y="1385"/>
              <a:ext cx="298" cy="163"/>
              <a:chOff x="295" y="1385"/>
              <a:chExt cx="298" cy="163"/>
            </a:xfrm>
          </p:grpSpPr>
          <p:sp>
            <p:nvSpPr>
              <p:cNvPr id="1221724" name="Freeform 92"/>
              <p:cNvSpPr>
                <a:spLocks/>
              </p:cNvSpPr>
              <p:nvPr/>
            </p:nvSpPr>
            <p:spPr bwMode="auto">
              <a:xfrm>
                <a:off x="319" y="1386"/>
                <a:ext cx="245" cy="77"/>
              </a:xfrm>
              <a:custGeom>
                <a:avLst/>
                <a:gdLst/>
                <a:ahLst/>
                <a:cxnLst>
                  <a:cxn ang="0">
                    <a:pos x="491" y="150"/>
                  </a:cxn>
                  <a:cxn ang="0">
                    <a:pos x="479" y="155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491" y="150"/>
                  </a:cxn>
                </a:cxnLst>
                <a:rect l="0" t="0" r="r" b="b"/>
                <a:pathLst>
                  <a:path w="491" h="155">
                    <a:moveTo>
                      <a:pt x="491" y="150"/>
                    </a:moveTo>
                    <a:lnTo>
                      <a:pt x="479" y="155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491" y="15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25" name="Freeform 93"/>
              <p:cNvSpPr>
                <a:spLocks/>
              </p:cNvSpPr>
              <p:nvPr/>
            </p:nvSpPr>
            <p:spPr bwMode="auto">
              <a:xfrm>
                <a:off x="323" y="1386"/>
                <a:ext cx="241" cy="75"/>
              </a:xfrm>
              <a:custGeom>
                <a:avLst/>
                <a:gdLst/>
                <a:ahLst/>
                <a:cxnLst>
                  <a:cxn ang="0">
                    <a:pos x="482" y="150"/>
                  </a:cxn>
                  <a:cxn ang="0">
                    <a:pos x="477" y="151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482" y="150"/>
                  </a:cxn>
                </a:cxnLst>
                <a:rect l="0" t="0" r="r" b="b"/>
                <a:pathLst>
                  <a:path w="482" h="151">
                    <a:moveTo>
                      <a:pt x="482" y="150"/>
                    </a:moveTo>
                    <a:lnTo>
                      <a:pt x="477" y="151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26" name="Freeform 94"/>
              <p:cNvSpPr>
                <a:spLocks/>
              </p:cNvSpPr>
              <p:nvPr/>
            </p:nvSpPr>
            <p:spPr bwMode="auto">
              <a:xfrm>
                <a:off x="322" y="1386"/>
                <a:ext cx="240" cy="76"/>
              </a:xfrm>
              <a:custGeom>
                <a:avLst/>
                <a:gdLst/>
                <a:ahLst/>
                <a:cxnLst>
                  <a:cxn ang="0">
                    <a:pos x="481" y="149"/>
                  </a:cxn>
                  <a:cxn ang="0">
                    <a:pos x="477" y="151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481" y="149"/>
                  </a:cxn>
                </a:cxnLst>
                <a:rect l="0" t="0" r="r" b="b"/>
                <a:pathLst>
                  <a:path w="481" h="151">
                    <a:moveTo>
                      <a:pt x="481" y="149"/>
                    </a:moveTo>
                    <a:lnTo>
                      <a:pt x="477" y="15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4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27" name="Freeform 95"/>
              <p:cNvSpPr>
                <a:spLocks/>
              </p:cNvSpPr>
              <p:nvPr/>
            </p:nvSpPr>
            <p:spPr bwMode="auto">
              <a:xfrm>
                <a:off x="319" y="1387"/>
                <a:ext cx="241" cy="76"/>
              </a:xfrm>
              <a:custGeom>
                <a:avLst/>
                <a:gdLst/>
                <a:ahLst/>
                <a:cxnLst>
                  <a:cxn ang="0">
                    <a:pos x="482" y="150"/>
                  </a:cxn>
                  <a:cxn ang="0">
                    <a:pos x="479" y="15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482" y="150"/>
                  </a:cxn>
                </a:cxnLst>
                <a:rect l="0" t="0" r="r" b="b"/>
                <a:pathLst>
                  <a:path w="482" h="152">
                    <a:moveTo>
                      <a:pt x="482" y="150"/>
                    </a:moveTo>
                    <a:lnTo>
                      <a:pt x="479" y="15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28" name="Freeform 96"/>
              <p:cNvSpPr>
                <a:spLocks/>
              </p:cNvSpPr>
              <p:nvPr/>
            </p:nvSpPr>
            <p:spPr bwMode="auto">
              <a:xfrm>
                <a:off x="314" y="1387"/>
                <a:ext cx="244" cy="80"/>
              </a:xfrm>
              <a:custGeom>
                <a:avLst/>
                <a:gdLst/>
                <a:ahLst/>
                <a:cxnLst>
                  <a:cxn ang="0">
                    <a:pos x="489" y="152"/>
                  </a:cxn>
                  <a:cxn ang="0">
                    <a:pos x="477" y="160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489" y="152"/>
                  </a:cxn>
                </a:cxnLst>
                <a:rect l="0" t="0" r="r" b="b"/>
                <a:pathLst>
                  <a:path w="489" h="160">
                    <a:moveTo>
                      <a:pt x="489" y="152"/>
                    </a:moveTo>
                    <a:lnTo>
                      <a:pt x="477" y="160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29" name="Freeform 97"/>
              <p:cNvSpPr>
                <a:spLocks/>
              </p:cNvSpPr>
              <p:nvPr/>
            </p:nvSpPr>
            <p:spPr bwMode="auto">
              <a:xfrm>
                <a:off x="318" y="1387"/>
                <a:ext cx="240" cy="77"/>
              </a:xfrm>
              <a:custGeom>
                <a:avLst/>
                <a:gdLst/>
                <a:ahLst/>
                <a:cxnLst>
                  <a:cxn ang="0">
                    <a:pos x="480" y="152"/>
                  </a:cxn>
                  <a:cxn ang="0">
                    <a:pos x="477" y="155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480" y="152"/>
                  </a:cxn>
                </a:cxnLst>
                <a:rect l="0" t="0" r="r" b="b"/>
                <a:pathLst>
                  <a:path w="480" h="155">
                    <a:moveTo>
                      <a:pt x="480" y="152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0" name="Freeform 98"/>
              <p:cNvSpPr>
                <a:spLocks/>
              </p:cNvSpPr>
              <p:nvPr/>
            </p:nvSpPr>
            <p:spPr bwMode="auto">
              <a:xfrm>
                <a:off x="317" y="1389"/>
                <a:ext cx="240" cy="76"/>
              </a:xfrm>
              <a:custGeom>
                <a:avLst/>
                <a:gdLst/>
                <a:ahLst/>
                <a:cxnLst>
                  <a:cxn ang="0">
                    <a:pos x="481" y="151"/>
                  </a:cxn>
                  <a:cxn ang="0">
                    <a:pos x="477" y="153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481" y="151"/>
                  </a:cxn>
                </a:cxnLst>
                <a:rect l="0" t="0" r="r" b="b"/>
                <a:pathLst>
                  <a:path w="481" h="153">
                    <a:moveTo>
                      <a:pt x="481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51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1" name="Freeform 99"/>
              <p:cNvSpPr>
                <a:spLocks/>
              </p:cNvSpPr>
              <p:nvPr/>
            </p:nvSpPr>
            <p:spPr bwMode="auto">
              <a:xfrm>
                <a:off x="315" y="1390"/>
                <a:ext cx="240" cy="76"/>
              </a:xfrm>
              <a:custGeom>
                <a:avLst/>
                <a:gdLst/>
                <a:ahLst/>
                <a:cxnLst>
                  <a:cxn ang="0">
                    <a:pos x="480" y="152"/>
                  </a:cxn>
                  <a:cxn ang="0">
                    <a:pos x="477" y="15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480" y="152"/>
                  </a:cxn>
                </a:cxnLst>
                <a:rect l="0" t="0" r="r" b="b"/>
                <a:pathLst>
                  <a:path w="480" h="153">
                    <a:moveTo>
                      <a:pt x="480" y="152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2" name="Freeform 100"/>
              <p:cNvSpPr>
                <a:spLocks/>
              </p:cNvSpPr>
              <p:nvPr/>
            </p:nvSpPr>
            <p:spPr bwMode="auto">
              <a:xfrm>
                <a:off x="314" y="1391"/>
                <a:ext cx="239" cy="76"/>
              </a:xfrm>
              <a:custGeom>
                <a:avLst/>
                <a:gdLst/>
                <a:ahLst/>
                <a:cxnLst>
                  <a:cxn ang="0">
                    <a:pos x="479" y="151"/>
                  </a:cxn>
                  <a:cxn ang="0">
                    <a:pos x="477" y="15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79" y="151"/>
                  </a:cxn>
                </a:cxnLst>
                <a:rect l="0" t="0" r="r" b="b"/>
                <a:pathLst>
                  <a:path w="479" h="153">
                    <a:moveTo>
                      <a:pt x="479" y="151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3" name="Freeform 101"/>
              <p:cNvSpPr>
                <a:spLocks/>
              </p:cNvSpPr>
              <p:nvPr/>
            </p:nvSpPr>
            <p:spPr bwMode="auto">
              <a:xfrm>
                <a:off x="308" y="1391"/>
                <a:ext cx="245" cy="82"/>
              </a:xfrm>
              <a:custGeom>
                <a:avLst/>
                <a:gdLst/>
                <a:ahLst/>
                <a:cxnLst>
                  <a:cxn ang="0">
                    <a:pos x="488" y="151"/>
                  </a:cxn>
                  <a:cxn ang="0">
                    <a:pos x="477" y="163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488" y="151"/>
                  </a:cxn>
                </a:cxnLst>
                <a:rect l="0" t="0" r="r" b="b"/>
                <a:pathLst>
                  <a:path w="488" h="163">
                    <a:moveTo>
                      <a:pt x="488" y="151"/>
                    </a:moveTo>
                    <a:lnTo>
                      <a:pt x="477" y="163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488" y="151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4" name="Freeform 102"/>
              <p:cNvSpPr>
                <a:spLocks/>
              </p:cNvSpPr>
              <p:nvPr/>
            </p:nvSpPr>
            <p:spPr bwMode="auto">
              <a:xfrm>
                <a:off x="313" y="1391"/>
                <a:ext cx="240" cy="78"/>
              </a:xfrm>
              <a:custGeom>
                <a:avLst/>
                <a:gdLst/>
                <a:ahLst/>
                <a:cxnLst>
                  <a:cxn ang="0">
                    <a:pos x="480" y="151"/>
                  </a:cxn>
                  <a:cxn ang="0">
                    <a:pos x="477" y="154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480" y="151"/>
                  </a:cxn>
                </a:cxnLst>
                <a:rect l="0" t="0" r="r" b="b"/>
                <a:pathLst>
                  <a:path w="480" h="154">
                    <a:moveTo>
                      <a:pt x="480" y="151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0" y="151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5" name="Freeform 103"/>
              <p:cNvSpPr>
                <a:spLocks/>
              </p:cNvSpPr>
              <p:nvPr/>
            </p:nvSpPr>
            <p:spPr bwMode="auto">
              <a:xfrm>
                <a:off x="312" y="1392"/>
                <a:ext cx="239" cy="77"/>
              </a:xfrm>
              <a:custGeom>
                <a:avLst/>
                <a:gdLst/>
                <a:ahLst/>
                <a:cxnLst>
                  <a:cxn ang="0">
                    <a:pos x="479" y="153"/>
                  </a:cxn>
                  <a:cxn ang="0">
                    <a:pos x="477" y="155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79" y="153"/>
                  </a:cxn>
                </a:cxnLst>
                <a:rect l="0" t="0" r="r" b="b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6" name="Freeform 104"/>
              <p:cNvSpPr>
                <a:spLocks/>
              </p:cNvSpPr>
              <p:nvPr/>
            </p:nvSpPr>
            <p:spPr bwMode="auto">
              <a:xfrm>
                <a:off x="311" y="1394"/>
                <a:ext cx="239" cy="76"/>
              </a:xfrm>
              <a:custGeom>
                <a:avLst/>
                <a:gdLst/>
                <a:ahLst/>
                <a:cxnLst>
                  <a:cxn ang="0">
                    <a:pos x="478" y="151"/>
                  </a:cxn>
                  <a:cxn ang="0">
                    <a:pos x="477" y="15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78" y="151"/>
                  </a:cxn>
                </a:cxnLst>
                <a:rect l="0" t="0" r="r" b="b"/>
                <a:pathLst>
                  <a:path w="478" h="153">
                    <a:moveTo>
                      <a:pt x="478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78" y="151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7" name="Freeform 105"/>
              <p:cNvSpPr>
                <a:spLocks/>
              </p:cNvSpPr>
              <p:nvPr/>
            </p:nvSpPr>
            <p:spPr bwMode="auto">
              <a:xfrm>
                <a:off x="310" y="1395"/>
                <a:ext cx="239" cy="77"/>
              </a:xfrm>
              <a:custGeom>
                <a:avLst/>
                <a:gdLst/>
                <a:ahLst/>
                <a:cxnLst>
                  <a:cxn ang="0">
                    <a:pos x="479" y="152"/>
                  </a:cxn>
                  <a:cxn ang="0">
                    <a:pos x="477" y="15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79" y="152"/>
                  </a:cxn>
                </a:cxnLst>
                <a:rect l="0" t="0" r="r" b="b"/>
                <a:pathLst>
                  <a:path w="479" h="155">
                    <a:moveTo>
                      <a:pt x="479" y="152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8" name="Freeform 106"/>
              <p:cNvSpPr>
                <a:spLocks/>
              </p:cNvSpPr>
              <p:nvPr/>
            </p:nvSpPr>
            <p:spPr bwMode="auto">
              <a:xfrm>
                <a:off x="308" y="1395"/>
                <a:ext cx="240" cy="78"/>
              </a:xfrm>
              <a:custGeom>
                <a:avLst/>
                <a:gdLst/>
                <a:ahLst/>
                <a:cxnLst>
                  <a:cxn ang="0">
                    <a:pos x="480" y="153"/>
                  </a:cxn>
                  <a:cxn ang="0">
                    <a:pos x="477" y="15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480" y="153"/>
                  </a:cxn>
                </a:cxnLst>
                <a:rect l="0" t="0" r="r" b="b"/>
                <a:pathLst>
                  <a:path w="480" h="155">
                    <a:moveTo>
                      <a:pt x="480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3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39" name="Freeform 107"/>
              <p:cNvSpPr>
                <a:spLocks/>
              </p:cNvSpPr>
              <p:nvPr/>
            </p:nvSpPr>
            <p:spPr bwMode="auto">
              <a:xfrm>
                <a:off x="304" y="1396"/>
                <a:ext cx="243" cy="83"/>
              </a:xfrm>
              <a:custGeom>
                <a:avLst/>
                <a:gdLst/>
                <a:ahLst/>
                <a:cxnLst>
                  <a:cxn ang="0">
                    <a:pos x="486" y="153"/>
                  </a:cxn>
                  <a:cxn ang="0">
                    <a:pos x="477" y="166"/>
                  </a:cxn>
                  <a:cxn ang="0">
                    <a:pos x="0" y="13"/>
                  </a:cxn>
                  <a:cxn ang="0">
                    <a:pos x="9" y="0"/>
                  </a:cxn>
                  <a:cxn ang="0">
                    <a:pos x="486" y="153"/>
                  </a:cxn>
                </a:cxnLst>
                <a:rect l="0" t="0" r="r" b="b"/>
                <a:pathLst>
                  <a:path w="486" h="166">
                    <a:moveTo>
                      <a:pt x="486" y="153"/>
                    </a:moveTo>
                    <a:lnTo>
                      <a:pt x="477" y="16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486" y="15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0" name="Freeform 108"/>
              <p:cNvSpPr>
                <a:spLocks/>
              </p:cNvSpPr>
              <p:nvPr/>
            </p:nvSpPr>
            <p:spPr bwMode="auto">
              <a:xfrm>
                <a:off x="308" y="1396"/>
                <a:ext cx="239" cy="78"/>
              </a:xfrm>
              <a:custGeom>
                <a:avLst/>
                <a:gdLst/>
                <a:ahLst/>
                <a:cxnLst>
                  <a:cxn ang="0">
                    <a:pos x="477" y="153"/>
                  </a:cxn>
                  <a:cxn ang="0">
                    <a:pos x="477" y="15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7" y="153"/>
                  </a:cxn>
                </a:cxnLst>
                <a:rect l="0" t="0" r="r" b="b"/>
                <a:pathLst>
                  <a:path w="477" h="154">
                    <a:moveTo>
                      <a:pt x="477" y="153"/>
                    </a:moveTo>
                    <a:lnTo>
                      <a:pt x="477" y="15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1" name="Freeform 109"/>
              <p:cNvSpPr>
                <a:spLocks/>
              </p:cNvSpPr>
              <p:nvPr/>
            </p:nvSpPr>
            <p:spPr bwMode="auto">
              <a:xfrm>
                <a:off x="308" y="1398"/>
                <a:ext cx="239" cy="77"/>
              </a:xfrm>
              <a:custGeom>
                <a:avLst/>
                <a:gdLst/>
                <a:ahLst/>
                <a:cxnLst>
                  <a:cxn ang="0">
                    <a:pos x="479" y="151"/>
                  </a:cxn>
                  <a:cxn ang="0">
                    <a:pos x="477" y="15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79" y="151"/>
                  </a:cxn>
                </a:cxnLst>
                <a:rect l="0" t="0" r="r" b="b"/>
                <a:pathLst>
                  <a:path w="479" h="154">
                    <a:moveTo>
                      <a:pt x="479" y="151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2" name="Freeform 110"/>
              <p:cNvSpPr>
                <a:spLocks/>
              </p:cNvSpPr>
              <p:nvPr/>
            </p:nvSpPr>
            <p:spPr bwMode="auto">
              <a:xfrm>
                <a:off x="307" y="1399"/>
                <a:ext cx="239" cy="77"/>
              </a:xfrm>
              <a:custGeom>
                <a:avLst/>
                <a:gdLst/>
                <a:ahLst/>
                <a:cxnLst>
                  <a:cxn ang="0">
                    <a:pos x="479" y="152"/>
                  </a:cxn>
                  <a:cxn ang="0">
                    <a:pos x="477" y="15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479" y="152"/>
                  </a:cxn>
                </a:cxnLst>
                <a:rect l="0" t="0" r="r" b="b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3" name="Freeform 111"/>
              <p:cNvSpPr>
                <a:spLocks/>
              </p:cNvSpPr>
              <p:nvPr/>
            </p:nvSpPr>
            <p:spPr bwMode="auto">
              <a:xfrm>
                <a:off x="306" y="1400"/>
                <a:ext cx="239" cy="77"/>
              </a:xfrm>
              <a:custGeom>
                <a:avLst/>
                <a:gdLst/>
                <a:ahLst/>
                <a:cxnLst>
                  <a:cxn ang="0">
                    <a:pos x="478" y="153"/>
                  </a:cxn>
                  <a:cxn ang="0">
                    <a:pos x="477" y="15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478" y="153"/>
                  </a:cxn>
                </a:cxnLst>
                <a:rect l="0" t="0" r="r" b="b"/>
                <a:pathLst>
                  <a:path w="478" h="155">
                    <a:moveTo>
                      <a:pt x="478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4" name="Freeform 112"/>
              <p:cNvSpPr>
                <a:spLocks/>
              </p:cNvSpPr>
              <p:nvPr/>
            </p:nvSpPr>
            <p:spPr bwMode="auto">
              <a:xfrm>
                <a:off x="305" y="1400"/>
                <a:ext cx="239" cy="79"/>
              </a:xfrm>
              <a:custGeom>
                <a:avLst/>
                <a:gdLst/>
                <a:ahLst/>
                <a:cxnLst>
                  <a:cxn ang="0">
                    <a:pos x="479" y="153"/>
                  </a:cxn>
                  <a:cxn ang="0">
                    <a:pos x="477" y="15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79" y="153"/>
                  </a:cxn>
                </a:cxnLst>
                <a:rect l="0" t="0" r="r" b="b"/>
                <a:pathLst>
                  <a:path w="479" h="156">
                    <a:moveTo>
                      <a:pt x="479" y="153"/>
                    </a:moveTo>
                    <a:lnTo>
                      <a:pt x="477" y="15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5" name="Freeform 113"/>
              <p:cNvSpPr>
                <a:spLocks/>
              </p:cNvSpPr>
              <p:nvPr/>
            </p:nvSpPr>
            <p:spPr bwMode="auto">
              <a:xfrm>
                <a:off x="304" y="1402"/>
                <a:ext cx="239" cy="77"/>
              </a:xfrm>
              <a:custGeom>
                <a:avLst/>
                <a:gdLst/>
                <a:ahLst/>
                <a:cxnLst>
                  <a:cxn ang="0">
                    <a:pos x="479" y="153"/>
                  </a:cxn>
                  <a:cxn ang="0">
                    <a:pos x="477" y="15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79" y="153"/>
                  </a:cxn>
                </a:cxnLst>
                <a:rect l="0" t="0" r="r" b="b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6" name="Freeform 114"/>
              <p:cNvSpPr>
                <a:spLocks/>
              </p:cNvSpPr>
              <p:nvPr/>
            </p:nvSpPr>
            <p:spPr bwMode="auto">
              <a:xfrm>
                <a:off x="301" y="1403"/>
                <a:ext cx="242" cy="84"/>
              </a:xfrm>
              <a:custGeom>
                <a:avLst/>
                <a:gdLst/>
                <a:ahLst/>
                <a:cxnLst>
                  <a:cxn ang="0">
                    <a:pos x="483" y="153"/>
                  </a:cxn>
                  <a:cxn ang="0">
                    <a:pos x="475" y="168"/>
                  </a:cxn>
                  <a:cxn ang="0">
                    <a:pos x="0" y="13"/>
                  </a:cxn>
                  <a:cxn ang="0">
                    <a:pos x="6" y="0"/>
                  </a:cxn>
                  <a:cxn ang="0">
                    <a:pos x="483" y="153"/>
                  </a:cxn>
                </a:cxnLst>
                <a:rect l="0" t="0" r="r" b="b"/>
                <a:pathLst>
                  <a:path w="483" h="168">
                    <a:moveTo>
                      <a:pt x="483" y="153"/>
                    </a:moveTo>
                    <a:lnTo>
                      <a:pt x="475" y="16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483" y="15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7" name="Freeform 115"/>
              <p:cNvSpPr>
                <a:spLocks/>
              </p:cNvSpPr>
              <p:nvPr/>
            </p:nvSpPr>
            <p:spPr bwMode="auto">
              <a:xfrm>
                <a:off x="303" y="1403"/>
                <a:ext cx="240" cy="77"/>
              </a:xfrm>
              <a:custGeom>
                <a:avLst/>
                <a:gdLst/>
                <a:ahLst/>
                <a:cxnLst>
                  <a:cxn ang="0">
                    <a:pos x="478" y="153"/>
                  </a:cxn>
                  <a:cxn ang="0">
                    <a:pos x="477" y="15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478" y="153"/>
                  </a:cxn>
                </a:cxnLst>
                <a:rect l="0" t="0" r="r" b="b"/>
                <a:pathLst>
                  <a:path w="478" h="154">
                    <a:moveTo>
                      <a:pt x="478" y="153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8" name="Freeform 116"/>
              <p:cNvSpPr>
                <a:spLocks/>
              </p:cNvSpPr>
              <p:nvPr/>
            </p:nvSpPr>
            <p:spPr bwMode="auto">
              <a:xfrm>
                <a:off x="303" y="1404"/>
                <a:ext cx="239" cy="78"/>
              </a:xfrm>
              <a:custGeom>
                <a:avLst/>
                <a:gdLst/>
                <a:ahLst/>
                <a:cxnLst>
                  <a:cxn ang="0">
                    <a:pos x="477" y="152"/>
                  </a:cxn>
                  <a:cxn ang="0">
                    <a:pos x="477" y="156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477" y="152"/>
                  </a:cxn>
                </a:cxnLst>
                <a:rect l="0" t="0" r="r" b="b"/>
                <a:pathLst>
                  <a:path w="477" h="156">
                    <a:moveTo>
                      <a:pt x="477" y="152"/>
                    </a:moveTo>
                    <a:lnTo>
                      <a:pt x="477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49" name="Freeform 117"/>
              <p:cNvSpPr>
                <a:spLocks/>
              </p:cNvSpPr>
              <p:nvPr/>
            </p:nvSpPr>
            <p:spPr bwMode="auto">
              <a:xfrm>
                <a:off x="303" y="1405"/>
                <a:ext cx="239" cy="78"/>
              </a:xfrm>
              <a:custGeom>
                <a:avLst/>
                <a:gdLst/>
                <a:ahLst/>
                <a:cxnLst>
                  <a:cxn ang="0">
                    <a:pos x="479" y="155"/>
                  </a:cxn>
                  <a:cxn ang="0">
                    <a:pos x="477" y="156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79" y="155"/>
                  </a:cxn>
                </a:cxnLst>
                <a:rect l="0" t="0" r="r" b="b"/>
                <a:pathLst>
                  <a:path w="479" h="156">
                    <a:moveTo>
                      <a:pt x="479" y="155"/>
                    </a:moveTo>
                    <a:lnTo>
                      <a:pt x="477" y="15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5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0" name="Freeform 118"/>
              <p:cNvSpPr>
                <a:spLocks/>
              </p:cNvSpPr>
              <p:nvPr/>
            </p:nvSpPr>
            <p:spPr bwMode="auto">
              <a:xfrm>
                <a:off x="302" y="1406"/>
                <a:ext cx="239" cy="78"/>
              </a:xfrm>
              <a:custGeom>
                <a:avLst/>
                <a:gdLst/>
                <a:ahLst/>
                <a:cxnLst>
                  <a:cxn ang="0">
                    <a:pos x="479" y="152"/>
                  </a:cxn>
                  <a:cxn ang="0">
                    <a:pos x="477" y="15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479" y="152"/>
                  </a:cxn>
                </a:cxnLst>
                <a:rect l="0" t="0" r="r" b="b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1" name="Freeform 119"/>
              <p:cNvSpPr>
                <a:spLocks/>
              </p:cNvSpPr>
              <p:nvPr/>
            </p:nvSpPr>
            <p:spPr bwMode="auto">
              <a:xfrm>
                <a:off x="302" y="1407"/>
                <a:ext cx="238" cy="77"/>
              </a:xfrm>
              <a:custGeom>
                <a:avLst/>
                <a:gdLst/>
                <a:ahLst/>
                <a:cxnLst>
                  <a:cxn ang="0">
                    <a:pos x="477" y="153"/>
                  </a:cxn>
                  <a:cxn ang="0">
                    <a:pos x="477" y="15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7" y="153"/>
                  </a:cxn>
                </a:cxnLst>
                <a:rect l="0" t="0" r="r" b="b"/>
                <a:pathLst>
                  <a:path w="477" h="155">
                    <a:moveTo>
                      <a:pt x="477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2" name="Freeform 120"/>
              <p:cNvSpPr>
                <a:spLocks/>
              </p:cNvSpPr>
              <p:nvPr/>
            </p:nvSpPr>
            <p:spPr bwMode="auto">
              <a:xfrm>
                <a:off x="301" y="1408"/>
                <a:ext cx="239" cy="78"/>
              </a:xfrm>
              <a:custGeom>
                <a:avLst/>
                <a:gdLst/>
                <a:ahLst/>
                <a:cxnLst>
                  <a:cxn ang="0">
                    <a:pos x="478" y="153"/>
                  </a:cxn>
                  <a:cxn ang="0">
                    <a:pos x="477" y="15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478" y="153"/>
                  </a:cxn>
                </a:cxnLst>
                <a:rect l="0" t="0" r="r" b="b"/>
                <a:pathLst>
                  <a:path w="478" h="156">
                    <a:moveTo>
                      <a:pt x="478" y="153"/>
                    </a:moveTo>
                    <a:lnTo>
                      <a:pt x="477" y="1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3" name="Freeform 121"/>
              <p:cNvSpPr>
                <a:spLocks/>
              </p:cNvSpPr>
              <p:nvPr/>
            </p:nvSpPr>
            <p:spPr bwMode="auto">
              <a:xfrm>
                <a:off x="301" y="1409"/>
                <a:ext cx="238" cy="78"/>
              </a:xfrm>
              <a:custGeom>
                <a:avLst/>
                <a:gdLst/>
                <a:ahLst/>
                <a:cxnLst>
                  <a:cxn ang="0">
                    <a:pos x="477" y="154"/>
                  </a:cxn>
                  <a:cxn ang="0">
                    <a:pos x="475" y="156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477" y="154"/>
                  </a:cxn>
                </a:cxnLst>
                <a:rect l="0" t="0" r="r" b="b"/>
                <a:pathLst>
                  <a:path w="477" h="156">
                    <a:moveTo>
                      <a:pt x="477" y="154"/>
                    </a:moveTo>
                    <a:lnTo>
                      <a:pt x="475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4" name="Freeform 122"/>
              <p:cNvSpPr>
                <a:spLocks/>
              </p:cNvSpPr>
              <p:nvPr/>
            </p:nvSpPr>
            <p:spPr bwMode="auto">
              <a:xfrm>
                <a:off x="298" y="1410"/>
                <a:ext cx="241" cy="85"/>
              </a:xfrm>
              <a:custGeom>
                <a:avLst/>
                <a:gdLst/>
                <a:ahLst/>
                <a:cxnLst>
                  <a:cxn ang="0">
                    <a:pos x="482" y="155"/>
                  </a:cxn>
                  <a:cxn ang="0">
                    <a:pos x="477" y="171"/>
                  </a:cxn>
                  <a:cxn ang="0">
                    <a:pos x="0" y="17"/>
                  </a:cxn>
                  <a:cxn ang="0">
                    <a:pos x="7" y="0"/>
                  </a:cxn>
                  <a:cxn ang="0">
                    <a:pos x="482" y="155"/>
                  </a:cxn>
                </a:cxnLst>
                <a:rect l="0" t="0" r="r" b="b"/>
                <a:pathLst>
                  <a:path w="482" h="171">
                    <a:moveTo>
                      <a:pt x="482" y="155"/>
                    </a:moveTo>
                    <a:lnTo>
                      <a:pt x="477" y="171"/>
                    </a:lnTo>
                    <a:lnTo>
                      <a:pt x="0" y="17"/>
                    </a:lnTo>
                    <a:lnTo>
                      <a:pt x="7" y="0"/>
                    </a:lnTo>
                    <a:lnTo>
                      <a:pt x="482" y="15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5" name="Freeform 123"/>
              <p:cNvSpPr>
                <a:spLocks/>
              </p:cNvSpPr>
              <p:nvPr/>
            </p:nvSpPr>
            <p:spPr bwMode="auto">
              <a:xfrm>
                <a:off x="300" y="1410"/>
                <a:ext cx="239" cy="79"/>
              </a:xfrm>
              <a:custGeom>
                <a:avLst/>
                <a:gdLst/>
                <a:ahLst/>
                <a:cxnLst>
                  <a:cxn ang="0">
                    <a:pos x="477" y="155"/>
                  </a:cxn>
                  <a:cxn ang="0">
                    <a:pos x="477" y="15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77" y="155"/>
                  </a:cxn>
                </a:cxnLst>
                <a:rect l="0" t="0" r="r" b="b"/>
                <a:pathLst>
                  <a:path w="477" h="158">
                    <a:moveTo>
                      <a:pt x="477" y="155"/>
                    </a:moveTo>
                    <a:lnTo>
                      <a:pt x="477" y="1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6" name="Freeform 124"/>
              <p:cNvSpPr>
                <a:spLocks/>
              </p:cNvSpPr>
              <p:nvPr/>
            </p:nvSpPr>
            <p:spPr bwMode="auto">
              <a:xfrm>
                <a:off x="299" y="1411"/>
                <a:ext cx="240" cy="79"/>
              </a:xfrm>
              <a:custGeom>
                <a:avLst/>
                <a:gdLst/>
                <a:ahLst/>
                <a:cxnLst>
                  <a:cxn ang="0">
                    <a:pos x="479" y="154"/>
                  </a:cxn>
                  <a:cxn ang="0">
                    <a:pos x="477" y="15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79" y="154"/>
                  </a:cxn>
                </a:cxnLst>
                <a:rect l="0" t="0" r="r" b="b"/>
                <a:pathLst>
                  <a:path w="479" h="157">
                    <a:moveTo>
                      <a:pt x="479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4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7" name="Freeform 125"/>
              <p:cNvSpPr>
                <a:spLocks/>
              </p:cNvSpPr>
              <p:nvPr/>
            </p:nvSpPr>
            <p:spPr bwMode="auto">
              <a:xfrm>
                <a:off x="298" y="1413"/>
                <a:ext cx="240" cy="79"/>
              </a:xfrm>
              <a:custGeom>
                <a:avLst/>
                <a:gdLst/>
                <a:ahLst/>
                <a:cxnLst>
                  <a:cxn ang="0">
                    <a:pos x="478" y="154"/>
                  </a:cxn>
                  <a:cxn ang="0">
                    <a:pos x="477" y="158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478" y="154"/>
                  </a:cxn>
                </a:cxnLst>
                <a:rect l="0" t="0" r="r" b="b"/>
                <a:pathLst>
                  <a:path w="478" h="158">
                    <a:moveTo>
                      <a:pt x="478" y="154"/>
                    </a:moveTo>
                    <a:lnTo>
                      <a:pt x="477" y="15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78" y="154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8" name="Freeform 126"/>
              <p:cNvSpPr>
                <a:spLocks/>
              </p:cNvSpPr>
              <p:nvPr/>
            </p:nvSpPr>
            <p:spPr bwMode="auto">
              <a:xfrm>
                <a:off x="298" y="1415"/>
                <a:ext cx="239" cy="79"/>
              </a:xfrm>
              <a:custGeom>
                <a:avLst/>
                <a:gdLst/>
                <a:ahLst/>
                <a:cxnLst>
                  <a:cxn ang="0">
                    <a:pos x="477" y="155"/>
                  </a:cxn>
                  <a:cxn ang="0">
                    <a:pos x="475" y="158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7" y="155"/>
                  </a:cxn>
                </a:cxnLst>
                <a:rect l="0" t="0" r="r" b="b"/>
                <a:pathLst>
                  <a:path w="477" h="158">
                    <a:moveTo>
                      <a:pt x="477" y="155"/>
                    </a:moveTo>
                    <a:lnTo>
                      <a:pt x="475" y="15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59" name="Freeform 127"/>
              <p:cNvSpPr>
                <a:spLocks/>
              </p:cNvSpPr>
              <p:nvPr/>
            </p:nvSpPr>
            <p:spPr bwMode="auto">
              <a:xfrm>
                <a:off x="298" y="1416"/>
                <a:ext cx="238" cy="79"/>
              </a:xfrm>
              <a:custGeom>
                <a:avLst/>
                <a:gdLst/>
                <a:ahLst/>
                <a:cxnLst>
                  <a:cxn ang="0">
                    <a:pos x="477" y="154"/>
                  </a:cxn>
                  <a:cxn ang="0">
                    <a:pos x="477" y="15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77" y="154"/>
                  </a:cxn>
                </a:cxnLst>
                <a:rect l="0" t="0" r="r" b="b"/>
                <a:pathLst>
                  <a:path w="477" h="157">
                    <a:moveTo>
                      <a:pt x="477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0" name="Freeform 128"/>
              <p:cNvSpPr>
                <a:spLocks/>
              </p:cNvSpPr>
              <p:nvPr/>
            </p:nvSpPr>
            <p:spPr bwMode="auto">
              <a:xfrm>
                <a:off x="296" y="1418"/>
                <a:ext cx="240" cy="85"/>
              </a:xfrm>
              <a:custGeom>
                <a:avLst/>
                <a:gdLst/>
                <a:ahLst/>
                <a:cxnLst>
                  <a:cxn ang="0">
                    <a:pos x="480" y="154"/>
                  </a:cxn>
                  <a:cxn ang="0">
                    <a:pos x="475" y="171"/>
                  </a:cxn>
                  <a:cxn ang="0">
                    <a:pos x="0" y="16"/>
                  </a:cxn>
                  <a:cxn ang="0">
                    <a:pos x="3" y="0"/>
                  </a:cxn>
                  <a:cxn ang="0">
                    <a:pos x="480" y="154"/>
                  </a:cxn>
                </a:cxnLst>
                <a:rect l="0" t="0" r="r" b="b"/>
                <a:pathLst>
                  <a:path w="480" h="171">
                    <a:moveTo>
                      <a:pt x="480" y="154"/>
                    </a:moveTo>
                    <a:lnTo>
                      <a:pt x="475" y="171"/>
                    </a:lnTo>
                    <a:lnTo>
                      <a:pt x="0" y="16"/>
                    </a:lnTo>
                    <a:lnTo>
                      <a:pt x="3" y="0"/>
                    </a:lnTo>
                    <a:lnTo>
                      <a:pt x="480" y="154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1" name="Freeform 129"/>
              <p:cNvSpPr>
                <a:spLocks/>
              </p:cNvSpPr>
              <p:nvPr/>
            </p:nvSpPr>
            <p:spPr bwMode="auto">
              <a:xfrm>
                <a:off x="295" y="1426"/>
                <a:ext cx="239" cy="87"/>
              </a:xfrm>
              <a:custGeom>
                <a:avLst/>
                <a:gdLst/>
                <a:ahLst/>
                <a:cxnLst>
                  <a:cxn ang="0">
                    <a:pos x="477" y="155"/>
                  </a:cxn>
                  <a:cxn ang="0">
                    <a:pos x="475" y="173"/>
                  </a:cxn>
                  <a:cxn ang="0">
                    <a:pos x="0" y="17"/>
                  </a:cxn>
                  <a:cxn ang="0">
                    <a:pos x="2" y="0"/>
                  </a:cxn>
                  <a:cxn ang="0">
                    <a:pos x="477" y="155"/>
                  </a:cxn>
                </a:cxnLst>
                <a:rect l="0" t="0" r="r" b="b"/>
                <a:pathLst>
                  <a:path w="477" h="173">
                    <a:moveTo>
                      <a:pt x="477" y="155"/>
                    </a:moveTo>
                    <a:lnTo>
                      <a:pt x="475" y="173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2" name="Freeform 130"/>
              <p:cNvSpPr>
                <a:spLocks/>
              </p:cNvSpPr>
              <p:nvPr/>
            </p:nvSpPr>
            <p:spPr bwMode="auto">
              <a:xfrm>
                <a:off x="296" y="1426"/>
                <a:ext cx="238" cy="80"/>
              </a:xfrm>
              <a:custGeom>
                <a:avLst/>
                <a:gdLst/>
                <a:ahLst/>
                <a:cxnLst>
                  <a:cxn ang="0">
                    <a:pos x="475" y="155"/>
                  </a:cxn>
                  <a:cxn ang="0">
                    <a:pos x="475" y="1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5" y="155"/>
                  </a:cxn>
                </a:cxnLst>
                <a:rect l="0" t="0" r="r" b="b"/>
                <a:pathLst>
                  <a:path w="475" h="160">
                    <a:moveTo>
                      <a:pt x="475" y="155"/>
                    </a:moveTo>
                    <a:lnTo>
                      <a:pt x="475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5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3" name="Freeform 131"/>
              <p:cNvSpPr>
                <a:spLocks/>
              </p:cNvSpPr>
              <p:nvPr/>
            </p:nvSpPr>
            <p:spPr bwMode="auto">
              <a:xfrm>
                <a:off x="295" y="1428"/>
                <a:ext cx="239" cy="80"/>
              </a:xfrm>
              <a:custGeom>
                <a:avLst/>
                <a:gdLst/>
                <a:ahLst/>
                <a:cxnLst>
                  <a:cxn ang="0">
                    <a:pos x="477" y="156"/>
                  </a:cxn>
                  <a:cxn ang="0">
                    <a:pos x="477" y="161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477" y="156"/>
                  </a:cxn>
                </a:cxnLst>
                <a:rect l="0" t="0" r="r" b="b"/>
                <a:pathLst>
                  <a:path w="477" h="161">
                    <a:moveTo>
                      <a:pt x="477" y="156"/>
                    </a:moveTo>
                    <a:lnTo>
                      <a:pt x="477" y="16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4" name="Freeform 132"/>
              <p:cNvSpPr>
                <a:spLocks/>
              </p:cNvSpPr>
              <p:nvPr/>
            </p:nvSpPr>
            <p:spPr bwMode="auto">
              <a:xfrm>
                <a:off x="295" y="1430"/>
                <a:ext cx="239" cy="80"/>
              </a:xfrm>
              <a:custGeom>
                <a:avLst/>
                <a:gdLst/>
                <a:ahLst/>
                <a:cxnLst>
                  <a:cxn ang="0">
                    <a:pos x="477" y="156"/>
                  </a:cxn>
                  <a:cxn ang="0">
                    <a:pos x="477" y="15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7" y="156"/>
                  </a:cxn>
                </a:cxnLst>
                <a:rect l="0" t="0" r="r" b="b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5" name="Freeform 133"/>
              <p:cNvSpPr>
                <a:spLocks/>
              </p:cNvSpPr>
              <p:nvPr/>
            </p:nvSpPr>
            <p:spPr bwMode="auto">
              <a:xfrm>
                <a:off x="295" y="1432"/>
                <a:ext cx="239" cy="81"/>
              </a:xfrm>
              <a:custGeom>
                <a:avLst/>
                <a:gdLst/>
                <a:ahLst/>
                <a:cxnLst>
                  <a:cxn ang="0">
                    <a:pos x="477" y="156"/>
                  </a:cxn>
                  <a:cxn ang="0">
                    <a:pos x="475" y="161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477" y="156"/>
                  </a:cxn>
                </a:cxnLst>
                <a:rect l="0" t="0" r="r" b="b"/>
                <a:pathLst>
                  <a:path w="477" h="161">
                    <a:moveTo>
                      <a:pt x="477" y="156"/>
                    </a:moveTo>
                    <a:lnTo>
                      <a:pt x="475" y="1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6" name="Freeform 134"/>
              <p:cNvSpPr>
                <a:spLocks/>
              </p:cNvSpPr>
              <p:nvPr/>
            </p:nvSpPr>
            <p:spPr bwMode="auto">
              <a:xfrm>
                <a:off x="295" y="1435"/>
                <a:ext cx="239" cy="86"/>
              </a:xfrm>
              <a:custGeom>
                <a:avLst/>
                <a:gdLst/>
                <a:ahLst/>
                <a:cxnLst>
                  <a:cxn ang="0">
                    <a:pos x="475" y="156"/>
                  </a:cxn>
                  <a:cxn ang="0">
                    <a:pos x="477" y="173"/>
                  </a:cxn>
                  <a:cxn ang="0">
                    <a:pos x="0" y="17"/>
                  </a:cxn>
                  <a:cxn ang="0">
                    <a:pos x="0" y="0"/>
                  </a:cxn>
                  <a:cxn ang="0">
                    <a:pos x="475" y="156"/>
                  </a:cxn>
                </a:cxnLst>
                <a:rect l="0" t="0" r="r" b="b"/>
                <a:pathLst>
                  <a:path w="477" h="173">
                    <a:moveTo>
                      <a:pt x="475" y="156"/>
                    </a:moveTo>
                    <a:lnTo>
                      <a:pt x="477" y="173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7" name="Freeform 135"/>
              <p:cNvSpPr>
                <a:spLocks/>
              </p:cNvSpPr>
              <p:nvPr/>
            </p:nvSpPr>
            <p:spPr bwMode="auto">
              <a:xfrm>
                <a:off x="295" y="1435"/>
                <a:ext cx="238" cy="79"/>
              </a:xfrm>
              <a:custGeom>
                <a:avLst/>
                <a:gdLst/>
                <a:ahLst/>
                <a:cxnLst>
                  <a:cxn ang="0">
                    <a:pos x="475" y="156"/>
                  </a:cxn>
                  <a:cxn ang="0">
                    <a:pos x="475" y="16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5" y="156"/>
                  </a:cxn>
                </a:cxnLst>
                <a:rect l="0" t="0" r="r" b="b"/>
                <a:pathLst>
                  <a:path w="475" h="160">
                    <a:moveTo>
                      <a:pt x="475" y="156"/>
                    </a:moveTo>
                    <a:lnTo>
                      <a:pt x="475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8" name="Freeform 136"/>
              <p:cNvSpPr>
                <a:spLocks/>
              </p:cNvSpPr>
              <p:nvPr/>
            </p:nvSpPr>
            <p:spPr bwMode="auto">
              <a:xfrm>
                <a:off x="295" y="1436"/>
                <a:ext cx="238" cy="79"/>
              </a:xfrm>
              <a:custGeom>
                <a:avLst/>
                <a:gdLst/>
                <a:ahLst/>
                <a:cxnLst>
                  <a:cxn ang="0">
                    <a:pos x="475" y="157"/>
                  </a:cxn>
                  <a:cxn ang="0">
                    <a:pos x="475" y="15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5" y="157"/>
                  </a:cxn>
                </a:cxnLst>
                <a:rect l="0" t="0" r="r" b="b"/>
                <a:pathLst>
                  <a:path w="475" h="158">
                    <a:moveTo>
                      <a:pt x="475" y="157"/>
                    </a:moveTo>
                    <a:lnTo>
                      <a:pt x="475" y="1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69" name="Freeform 137"/>
              <p:cNvSpPr>
                <a:spLocks/>
              </p:cNvSpPr>
              <p:nvPr/>
            </p:nvSpPr>
            <p:spPr bwMode="auto">
              <a:xfrm>
                <a:off x="295" y="1437"/>
                <a:ext cx="239" cy="80"/>
              </a:xfrm>
              <a:custGeom>
                <a:avLst/>
                <a:gdLst/>
                <a:ahLst/>
                <a:cxnLst>
                  <a:cxn ang="0">
                    <a:pos x="475" y="156"/>
                  </a:cxn>
                  <a:cxn ang="0">
                    <a:pos x="477" y="16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5" y="156"/>
                  </a:cxn>
                </a:cxnLst>
                <a:rect l="0" t="0" r="r" b="b"/>
                <a:pathLst>
                  <a:path w="477" h="160">
                    <a:moveTo>
                      <a:pt x="475" y="156"/>
                    </a:moveTo>
                    <a:lnTo>
                      <a:pt x="477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0" name="Freeform 138"/>
              <p:cNvSpPr>
                <a:spLocks/>
              </p:cNvSpPr>
              <p:nvPr/>
            </p:nvSpPr>
            <p:spPr bwMode="auto">
              <a:xfrm>
                <a:off x="295" y="1439"/>
                <a:ext cx="239" cy="79"/>
              </a:xfrm>
              <a:custGeom>
                <a:avLst/>
                <a:gdLst/>
                <a:ahLst/>
                <a:cxnLst>
                  <a:cxn ang="0">
                    <a:pos x="477" y="157"/>
                  </a:cxn>
                  <a:cxn ang="0">
                    <a:pos x="477" y="16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7" y="157"/>
                  </a:cxn>
                </a:cxnLst>
                <a:rect l="0" t="0" r="r" b="b"/>
                <a:pathLst>
                  <a:path w="477" h="160">
                    <a:moveTo>
                      <a:pt x="477" y="157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7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1" name="Freeform 139"/>
              <p:cNvSpPr>
                <a:spLocks/>
              </p:cNvSpPr>
              <p:nvPr/>
            </p:nvSpPr>
            <p:spPr bwMode="auto">
              <a:xfrm>
                <a:off x="295" y="1440"/>
                <a:ext cx="239" cy="80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77" y="16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2" name="Freeform 140"/>
              <p:cNvSpPr>
                <a:spLocks/>
              </p:cNvSpPr>
              <p:nvPr/>
            </p:nvSpPr>
            <p:spPr bwMode="auto">
              <a:xfrm>
                <a:off x="295" y="1441"/>
                <a:ext cx="239" cy="80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77" y="1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77" h="160">
                    <a:moveTo>
                      <a:pt x="477" y="158"/>
                    </a:moveTo>
                    <a:lnTo>
                      <a:pt x="477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3" name="Freeform 141"/>
              <p:cNvSpPr>
                <a:spLocks/>
              </p:cNvSpPr>
              <p:nvPr/>
            </p:nvSpPr>
            <p:spPr bwMode="auto">
              <a:xfrm>
                <a:off x="295" y="1443"/>
                <a:ext cx="240" cy="85"/>
              </a:xfrm>
              <a:custGeom>
                <a:avLst/>
                <a:gdLst/>
                <a:ahLst/>
                <a:cxnLst>
                  <a:cxn ang="0">
                    <a:pos x="477" y="156"/>
                  </a:cxn>
                  <a:cxn ang="0">
                    <a:pos x="480" y="171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477" y="156"/>
                  </a:cxn>
                </a:cxnLst>
                <a:rect l="0" t="0" r="r" b="b"/>
                <a:pathLst>
                  <a:path w="480" h="171">
                    <a:moveTo>
                      <a:pt x="477" y="156"/>
                    </a:moveTo>
                    <a:lnTo>
                      <a:pt x="480" y="17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4" name="Freeform 142"/>
              <p:cNvSpPr>
                <a:spLocks/>
              </p:cNvSpPr>
              <p:nvPr/>
            </p:nvSpPr>
            <p:spPr bwMode="auto">
              <a:xfrm>
                <a:off x="295" y="1443"/>
                <a:ext cx="239" cy="80"/>
              </a:xfrm>
              <a:custGeom>
                <a:avLst/>
                <a:gdLst/>
                <a:ahLst/>
                <a:cxnLst>
                  <a:cxn ang="0">
                    <a:pos x="477" y="156"/>
                  </a:cxn>
                  <a:cxn ang="0">
                    <a:pos x="477" y="159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477" y="156"/>
                  </a:cxn>
                </a:cxnLst>
                <a:rect l="0" t="0" r="r" b="b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5" name="Freeform 143"/>
              <p:cNvSpPr>
                <a:spLocks/>
              </p:cNvSpPr>
              <p:nvPr/>
            </p:nvSpPr>
            <p:spPr bwMode="auto">
              <a:xfrm>
                <a:off x="296" y="1444"/>
                <a:ext cx="238" cy="80"/>
              </a:xfrm>
              <a:custGeom>
                <a:avLst/>
                <a:gdLst/>
                <a:ahLst/>
                <a:cxnLst>
                  <a:cxn ang="0">
                    <a:pos x="475" y="158"/>
                  </a:cxn>
                  <a:cxn ang="0">
                    <a:pos x="477" y="16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5" y="158"/>
                  </a:cxn>
                </a:cxnLst>
                <a:rect l="0" t="0" r="r" b="b"/>
                <a:pathLst>
                  <a:path w="477" h="162">
                    <a:moveTo>
                      <a:pt x="475" y="158"/>
                    </a:moveTo>
                    <a:lnTo>
                      <a:pt x="477" y="1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6" name="Freeform 144"/>
              <p:cNvSpPr>
                <a:spLocks/>
              </p:cNvSpPr>
              <p:nvPr/>
            </p:nvSpPr>
            <p:spPr bwMode="auto">
              <a:xfrm>
                <a:off x="296" y="1445"/>
                <a:ext cx="238" cy="81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77" y="161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7" name="Freeform 145"/>
              <p:cNvSpPr>
                <a:spLocks/>
              </p:cNvSpPr>
              <p:nvPr/>
            </p:nvSpPr>
            <p:spPr bwMode="auto">
              <a:xfrm>
                <a:off x="297" y="1447"/>
                <a:ext cx="237" cy="81"/>
              </a:xfrm>
              <a:custGeom>
                <a:avLst/>
                <a:gdLst/>
                <a:ahLst/>
                <a:cxnLst>
                  <a:cxn ang="0">
                    <a:pos x="476" y="158"/>
                  </a:cxn>
                  <a:cxn ang="0">
                    <a:pos x="476" y="16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6" y="158"/>
                  </a:cxn>
                </a:cxnLst>
                <a:rect l="0" t="0" r="r" b="b"/>
                <a:pathLst>
                  <a:path w="476" h="161">
                    <a:moveTo>
                      <a:pt x="476" y="158"/>
                    </a:moveTo>
                    <a:lnTo>
                      <a:pt x="476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8" name="Freeform 146"/>
              <p:cNvSpPr>
                <a:spLocks/>
              </p:cNvSpPr>
              <p:nvPr/>
            </p:nvSpPr>
            <p:spPr bwMode="auto">
              <a:xfrm>
                <a:off x="297" y="1449"/>
                <a:ext cx="238" cy="79"/>
              </a:xfrm>
              <a:custGeom>
                <a:avLst/>
                <a:gdLst/>
                <a:ahLst/>
                <a:cxnLst>
                  <a:cxn ang="0">
                    <a:pos x="476" y="158"/>
                  </a:cxn>
                  <a:cxn ang="0">
                    <a:pos x="477" y="16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6" y="158"/>
                  </a:cxn>
                </a:cxnLst>
                <a:rect l="0" t="0" r="r" b="b"/>
                <a:pathLst>
                  <a:path w="477" h="160">
                    <a:moveTo>
                      <a:pt x="476" y="158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79" name="Freeform 147"/>
              <p:cNvSpPr>
                <a:spLocks/>
              </p:cNvSpPr>
              <p:nvPr/>
            </p:nvSpPr>
            <p:spPr bwMode="auto">
              <a:xfrm>
                <a:off x="297" y="1449"/>
                <a:ext cx="241" cy="86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82" y="171"/>
                  </a:cxn>
                  <a:cxn ang="0">
                    <a:pos x="7" y="13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82" h="171">
                    <a:moveTo>
                      <a:pt x="477" y="158"/>
                    </a:moveTo>
                    <a:lnTo>
                      <a:pt x="482" y="171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0" name="Freeform 148"/>
              <p:cNvSpPr>
                <a:spLocks/>
              </p:cNvSpPr>
              <p:nvPr/>
            </p:nvSpPr>
            <p:spPr bwMode="auto">
              <a:xfrm>
                <a:off x="297" y="1449"/>
                <a:ext cx="238" cy="81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77" y="16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1" name="Freeform 149"/>
              <p:cNvSpPr>
                <a:spLocks/>
              </p:cNvSpPr>
              <p:nvPr/>
            </p:nvSpPr>
            <p:spPr bwMode="auto">
              <a:xfrm>
                <a:off x="298" y="1451"/>
                <a:ext cx="238" cy="81"/>
              </a:xfrm>
              <a:custGeom>
                <a:avLst/>
                <a:gdLst/>
                <a:ahLst/>
                <a:cxnLst>
                  <a:cxn ang="0">
                    <a:pos x="475" y="158"/>
                  </a:cxn>
                  <a:cxn ang="0">
                    <a:pos x="477" y="161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475" y="158"/>
                  </a:cxn>
                </a:cxnLst>
                <a:rect l="0" t="0" r="r" b="b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2" name="Freeform 150"/>
              <p:cNvSpPr>
                <a:spLocks/>
              </p:cNvSpPr>
              <p:nvPr/>
            </p:nvSpPr>
            <p:spPr bwMode="auto">
              <a:xfrm>
                <a:off x="298" y="1453"/>
                <a:ext cx="239" cy="80"/>
              </a:xfrm>
              <a:custGeom>
                <a:avLst/>
                <a:gdLst/>
                <a:ahLst/>
                <a:cxnLst>
                  <a:cxn ang="0">
                    <a:pos x="475" y="157"/>
                  </a:cxn>
                  <a:cxn ang="0">
                    <a:pos x="477" y="161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475" y="157"/>
                  </a:cxn>
                </a:cxnLst>
                <a:rect l="0" t="0" r="r" b="b"/>
                <a:pathLst>
                  <a:path w="477" h="161">
                    <a:moveTo>
                      <a:pt x="475" y="157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3" name="Freeform 151"/>
              <p:cNvSpPr>
                <a:spLocks/>
              </p:cNvSpPr>
              <p:nvPr/>
            </p:nvSpPr>
            <p:spPr bwMode="auto">
              <a:xfrm>
                <a:off x="299" y="1454"/>
                <a:ext cx="239" cy="81"/>
              </a:xfrm>
              <a:custGeom>
                <a:avLst/>
                <a:gdLst/>
                <a:ahLst/>
                <a:cxnLst>
                  <a:cxn ang="0">
                    <a:pos x="476" y="158"/>
                  </a:cxn>
                  <a:cxn ang="0">
                    <a:pos x="477" y="16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6" y="158"/>
                  </a:cxn>
                </a:cxnLst>
                <a:rect l="0" t="0" r="r" b="b"/>
                <a:pathLst>
                  <a:path w="477" h="161">
                    <a:moveTo>
                      <a:pt x="476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4" name="Freeform 152"/>
              <p:cNvSpPr>
                <a:spLocks/>
              </p:cNvSpPr>
              <p:nvPr/>
            </p:nvSpPr>
            <p:spPr bwMode="auto">
              <a:xfrm>
                <a:off x="300" y="1456"/>
                <a:ext cx="241" cy="85"/>
              </a:xfrm>
              <a:custGeom>
                <a:avLst/>
                <a:gdLst/>
                <a:ahLst/>
                <a:cxnLst>
                  <a:cxn ang="0">
                    <a:pos x="475" y="158"/>
                  </a:cxn>
                  <a:cxn ang="0">
                    <a:pos x="482" y="170"/>
                  </a:cxn>
                  <a:cxn ang="0">
                    <a:pos x="7" y="10"/>
                  </a:cxn>
                  <a:cxn ang="0">
                    <a:pos x="0" y="0"/>
                  </a:cxn>
                  <a:cxn ang="0">
                    <a:pos x="475" y="158"/>
                  </a:cxn>
                </a:cxnLst>
                <a:rect l="0" t="0" r="r" b="b"/>
                <a:pathLst>
                  <a:path w="482" h="170">
                    <a:moveTo>
                      <a:pt x="475" y="158"/>
                    </a:moveTo>
                    <a:lnTo>
                      <a:pt x="482" y="170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5" name="Freeform 153"/>
              <p:cNvSpPr>
                <a:spLocks/>
              </p:cNvSpPr>
              <p:nvPr/>
            </p:nvSpPr>
            <p:spPr bwMode="auto">
              <a:xfrm>
                <a:off x="300" y="1456"/>
                <a:ext cx="239" cy="81"/>
              </a:xfrm>
              <a:custGeom>
                <a:avLst/>
                <a:gdLst/>
                <a:ahLst/>
                <a:cxnLst>
                  <a:cxn ang="0">
                    <a:pos x="475" y="158"/>
                  </a:cxn>
                  <a:cxn ang="0">
                    <a:pos x="477" y="161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475" y="158"/>
                  </a:cxn>
                </a:cxnLst>
                <a:rect l="0" t="0" r="r" b="b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6" name="Freeform 154"/>
              <p:cNvSpPr>
                <a:spLocks/>
              </p:cNvSpPr>
              <p:nvPr/>
            </p:nvSpPr>
            <p:spPr bwMode="auto">
              <a:xfrm>
                <a:off x="301" y="1458"/>
                <a:ext cx="239" cy="80"/>
              </a:xfrm>
              <a:custGeom>
                <a:avLst/>
                <a:gdLst/>
                <a:ahLst/>
                <a:cxnLst>
                  <a:cxn ang="0">
                    <a:pos x="475" y="157"/>
                  </a:cxn>
                  <a:cxn ang="0">
                    <a:pos x="478" y="161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475" y="157"/>
                  </a:cxn>
                </a:cxnLst>
                <a:rect l="0" t="0" r="r" b="b"/>
                <a:pathLst>
                  <a:path w="478" h="161">
                    <a:moveTo>
                      <a:pt x="475" y="157"/>
                    </a:moveTo>
                    <a:lnTo>
                      <a:pt x="478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7" name="Freeform 155"/>
              <p:cNvSpPr>
                <a:spLocks/>
              </p:cNvSpPr>
              <p:nvPr/>
            </p:nvSpPr>
            <p:spPr bwMode="auto">
              <a:xfrm>
                <a:off x="302" y="1459"/>
                <a:ext cx="239" cy="82"/>
              </a:xfrm>
              <a:custGeom>
                <a:avLst/>
                <a:gdLst/>
                <a:ahLst/>
                <a:cxnLst>
                  <a:cxn ang="0">
                    <a:pos x="477" y="158"/>
                  </a:cxn>
                  <a:cxn ang="0">
                    <a:pos x="479" y="16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77" y="158"/>
                  </a:cxn>
                </a:cxnLst>
                <a:rect l="0" t="0" r="r" b="b"/>
                <a:pathLst>
                  <a:path w="479" h="163">
                    <a:moveTo>
                      <a:pt x="477" y="158"/>
                    </a:moveTo>
                    <a:lnTo>
                      <a:pt x="479" y="16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8" name="Freeform 156"/>
              <p:cNvSpPr>
                <a:spLocks/>
              </p:cNvSpPr>
              <p:nvPr/>
            </p:nvSpPr>
            <p:spPr bwMode="auto">
              <a:xfrm>
                <a:off x="303" y="1461"/>
                <a:ext cx="242" cy="83"/>
              </a:xfrm>
              <a:custGeom>
                <a:avLst/>
                <a:gdLst/>
                <a:ahLst/>
                <a:cxnLst>
                  <a:cxn ang="0">
                    <a:pos x="475" y="160"/>
                  </a:cxn>
                  <a:cxn ang="0">
                    <a:pos x="483" y="166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75" y="160"/>
                  </a:cxn>
                </a:cxnLst>
                <a:rect l="0" t="0" r="r" b="b"/>
                <a:pathLst>
                  <a:path w="483" h="166">
                    <a:moveTo>
                      <a:pt x="475" y="160"/>
                    </a:moveTo>
                    <a:lnTo>
                      <a:pt x="483" y="16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75" y="160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89" name="Freeform 157"/>
              <p:cNvSpPr>
                <a:spLocks/>
              </p:cNvSpPr>
              <p:nvPr/>
            </p:nvSpPr>
            <p:spPr bwMode="auto">
              <a:xfrm>
                <a:off x="308" y="1464"/>
                <a:ext cx="242" cy="83"/>
              </a:xfrm>
              <a:custGeom>
                <a:avLst/>
                <a:gdLst/>
                <a:ahLst/>
                <a:cxnLst>
                  <a:cxn ang="0">
                    <a:pos x="475" y="159"/>
                  </a:cxn>
                  <a:cxn ang="0">
                    <a:pos x="485" y="164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475" y="159"/>
                  </a:cxn>
                </a:cxnLst>
                <a:rect l="0" t="0" r="r" b="b"/>
                <a:pathLst>
                  <a:path w="485" h="164">
                    <a:moveTo>
                      <a:pt x="475" y="159"/>
                    </a:moveTo>
                    <a:lnTo>
                      <a:pt x="485" y="164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475" y="15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0" name="Freeform 158"/>
              <p:cNvSpPr>
                <a:spLocks/>
              </p:cNvSpPr>
              <p:nvPr/>
            </p:nvSpPr>
            <p:spPr bwMode="auto">
              <a:xfrm>
                <a:off x="332" y="1385"/>
                <a:ext cx="244" cy="75"/>
              </a:xfrm>
              <a:custGeom>
                <a:avLst/>
                <a:gdLst/>
                <a:ahLst/>
                <a:cxnLst>
                  <a:cxn ang="0">
                    <a:pos x="489" y="152"/>
                  </a:cxn>
                  <a:cxn ang="0">
                    <a:pos x="477" y="150"/>
                  </a:cxn>
                  <a:cxn ang="0">
                    <a:pos x="0" y="0"/>
                  </a:cxn>
                  <a:cxn ang="0">
                    <a:pos x="12" y="2"/>
                  </a:cxn>
                  <a:cxn ang="0">
                    <a:pos x="489" y="152"/>
                  </a:cxn>
                </a:cxnLst>
                <a:rect l="0" t="0" r="r" b="b"/>
                <a:pathLst>
                  <a:path w="489" h="152">
                    <a:moveTo>
                      <a:pt x="489" y="152"/>
                    </a:moveTo>
                    <a:lnTo>
                      <a:pt x="477" y="15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1" name="Freeform 159"/>
              <p:cNvSpPr>
                <a:spLocks/>
              </p:cNvSpPr>
              <p:nvPr/>
            </p:nvSpPr>
            <p:spPr bwMode="auto">
              <a:xfrm>
                <a:off x="326" y="1385"/>
                <a:ext cx="244" cy="75"/>
              </a:xfrm>
              <a:custGeom>
                <a:avLst/>
                <a:gdLst/>
                <a:ahLst/>
                <a:cxnLst>
                  <a:cxn ang="0">
                    <a:pos x="488" y="150"/>
                  </a:cxn>
                  <a:cxn ang="0">
                    <a:pos x="477" y="152"/>
                  </a:cxn>
                  <a:cxn ang="0">
                    <a:pos x="0" y="2"/>
                  </a:cxn>
                  <a:cxn ang="0">
                    <a:pos x="11" y="0"/>
                  </a:cxn>
                  <a:cxn ang="0">
                    <a:pos x="488" y="150"/>
                  </a:cxn>
                </a:cxnLst>
                <a:rect l="0" t="0" r="r" b="b"/>
                <a:pathLst>
                  <a:path w="488" h="152">
                    <a:moveTo>
                      <a:pt x="488" y="150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11" y="0"/>
                    </a:lnTo>
                    <a:lnTo>
                      <a:pt x="488" y="15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2" name="Freeform 160"/>
              <p:cNvSpPr>
                <a:spLocks/>
              </p:cNvSpPr>
              <p:nvPr/>
            </p:nvSpPr>
            <p:spPr bwMode="auto">
              <a:xfrm>
                <a:off x="328" y="1385"/>
                <a:ext cx="242" cy="75"/>
              </a:xfrm>
              <a:custGeom>
                <a:avLst/>
                <a:gdLst/>
                <a:ahLst/>
                <a:cxnLst>
                  <a:cxn ang="0">
                    <a:pos x="483" y="150"/>
                  </a:cxn>
                  <a:cxn ang="0">
                    <a:pos x="478" y="152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483" y="150"/>
                  </a:cxn>
                </a:cxnLst>
                <a:rect l="0" t="0" r="r" b="b"/>
                <a:pathLst>
                  <a:path w="483" h="152">
                    <a:moveTo>
                      <a:pt x="483" y="150"/>
                    </a:moveTo>
                    <a:lnTo>
                      <a:pt x="478" y="15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483" y="15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3" name="Freeform 161"/>
              <p:cNvSpPr>
                <a:spLocks/>
              </p:cNvSpPr>
              <p:nvPr/>
            </p:nvSpPr>
            <p:spPr bwMode="auto">
              <a:xfrm>
                <a:off x="326" y="1385"/>
                <a:ext cx="242" cy="75"/>
              </a:xfrm>
              <a:custGeom>
                <a:avLst/>
                <a:gdLst/>
                <a:ahLst/>
                <a:cxnLst>
                  <a:cxn ang="0">
                    <a:pos x="483" y="152"/>
                  </a:cxn>
                  <a:cxn ang="0">
                    <a:pos x="477" y="152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483" y="152"/>
                  </a:cxn>
                </a:cxnLst>
                <a:rect l="0" t="0" r="r" b="b"/>
                <a:pathLst>
                  <a:path w="483" h="152">
                    <a:moveTo>
                      <a:pt x="483" y="152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3" y="152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4" name="Freeform 162"/>
              <p:cNvSpPr>
                <a:spLocks/>
              </p:cNvSpPr>
              <p:nvPr/>
            </p:nvSpPr>
            <p:spPr bwMode="auto">
              <a:xfrm>
                <a:off x="533" y="1459"/>
                <a:ext cx="60" cy="89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52" y="7"/>
                  </a:cxn>
                  <a:cxn ang="0">
                    <a:pos x="40" y="15"/>
                  </a:cxn>
                  <a:cxn ang="0">
                    <a:pos x="29" y="27"/>
                  </a:cxn>
                  <a:cxn ang="0">
                    <a:pos x="20" y="40"/>
                  </a:cxn>
                  <a:cxn ang="0">
                    <a:pos x="12" y="55"/>
                  </a:cxn>
                  <a:cxn ang="0">
                    <a:pos x="7" y="71"/>
                  </a:cxn>
                  <a:cxn ang="0">
                    <a:pos x="2" y="88"/>
                  </a:cxn>
                  <a:cxn ang="0">
                    <a:pos x="0" y="106"/>
                  </a:cxn>
                  <a:cxn ang="0">
                    <a:pos x="2" y="123"/>
                  </a:cxn>
                  <a:cxn ang="0">
                    <a:pos x="5" y="138"/>
                  </a:cxn>
                  <a:cxn ang="0">
                    <a:pos x="10" y="151"/>
                  </a:cxn>
                  <a:cxn ang="0">
                    <a:pos x="17" y="163"/>
                  </a:cxn>
                  <a:cxn ang="0">
                    <a:pos x="25" y="169"/>
                  </a:cxn>
                  <a:cxn ang="0">
                    <a:pos x="35" y="174"/>
                  </a:cxn>
                  <a:cxn ang="0">
                    <a:pos x="47" y="176"/>
                  </a:cxn>
                  <a:cxn ang="0">
                    <a:pos x="59" y="174"/>
                  </a:cxn>
                  <a:cxn ang="0">
                    <a:pos x="70" y="168"/>
                  </a:cxn>
                  <a:cxn ang="0">
                    <a:pos x="82" y="159"/>
                  </a:cxn>
                  <a:cxn ang="0">
                    <a:pos x="92" y="149"/>
                  </a:cxn>
                  <a:cxn ang="0">
                    <a:pos x="102" y="136"/>
                  </a:cxn>
                  <a:cxn ang="0">
                    <a:pos x="108" y="121"/>
                  </a:cxn>
                  <a:cxn ang="0">
                    <a:pos x="115" y="105"/>
                  </a:cxn>
                  <a:cxn ang="0">
                    <a:pos x="118" y="88"/>
                  </a:cxn>
                  <a:cxn ang="0">
                    <a:pos x="120" y="70"/>
                  </a:cxn>
                  <a:cxn ang="0">
                    <a:pos x="120" y="53"/>
                  </a:cxn>
                  <a:cxn ang="0">
                    <a:pos x="117" y="38"/>
                  </a:cxn>
                  <a:cxn ang="0">
                    <a:pos x="112" y="25"/>
                  </a:cxn>
                  <a:cxn ang="0">
                    <a:pos x="105" y="15"/>
                  </a:cxn>
                  <a:cxn ang="0">
                    <a:pos x="97" y="7"/>
                  </a:cxn>
                  <a:cxn ang="0">
                    <a:pos x="87" y="2"/>
                  </a:cxn>
                  <a:cxn ang="0">
                    <a:pos x="75" y="0"/>
                  </a:cxn>
                  <a:cxn ang="0">
                    <a:pos x="64" y="2"/>
                  </a:cxn>
                </a:cxnLst>
                <a:rect l="0" t="0" r="r" b="b"/>
                <a:pathLst>
                  <a:path w="120" h="176">
                    <a:moveTo>
                      <a:pt x="64" y="2"/>
                    </a:moveTo>
                    <a:lnTo>
                      <a:pt x="52" y="7"/>
                    </a:lnTo>
                    <a:lnTo>
                      <a:pt x="40" y="15"/>
                    </a:lnTo>
                    <a:lnTo>
                      <a:pt x="29" y="27"/>
                    </a:lnTo>
                    <a:lnTo>
                      <a:pt x="20" y="40"/>
                    </a:lnTo>
                    <a:lnTo>
                      <a:pt x="12" y="55"/>
                    </a:lnTo>
                    <a:lnTo>
                      <a:pt x="7" y="71"/>
                    </a:lnTo>
                    <a:lnTo>
                      <a:pt x="2" y="88"/>
                    </a:lnTo>
                    <a:lnTo>
                      <a:pt x="0" y="106"/>
                    </a:lnTo>
                    <a:lnTo>
                      <a:pt x="2" y="123"/>
                    </a:lnTo>
                    <a:lnTo>
                      <a:pt x="5" y="138"/>
                    </a:lnTo>
                    <a:lnTo>
                      <a:pt x="10" y="151"/>
                    </a:lnTo>
                    <a:lnTo>
                      <a:pt x="17" y="163"/>
                    </a:lnTo>
                    <a:lnTo>
                      <a:pt x="25" y="169"/>
                    </a:lnTo>
                    <a:lnTo>
                      <a:pt x="35" y="174"/>
                    </a:lnTo>
                    <a:lnTo>
                      <a:pt x="47" y="176"/>
                    </a:lnTo>
                    <a:lnTo>
                      <a:pt x="59" y="174"/>
                    </a:lnTo>
                    <a:lnTo>
                      <a:pt x="70" y="168"/>
                    </a:lnTo>
                    <a:lnTo>
                      <a:pt x="82" y="159"/>
                    </a:lnTo>
                    <a:lnTo>
                      <a:pt x="92" y="149"/>
                    </a:lnTo>
                    <a:lnTo>
                      <a:pt x="102" y="136"/>
                    </a:lnTo>
                    <a:lnTo>
                      <a:pt x="108" y="121"/>
                    </a:lnTo>
                    <a:lnTo>
                      <a:pt x="115" y="105"/>
                    </a:lnTo>
                    <a:lnTo>
                      <a:pt x="118" y="88"/>
                    </a:lnTo>
                    <a:lnTo>
                      <a:pt x="120" y="70"/>
                    </a:lnTo>
                    <a:lnTo>
                      <a:pt x="120" y="53"/>
                    </a:lnTo>
                    <a:lnTo>
                      <a:pt x="117" y="38"/>
                    </a:lnTo>
                    <a:lnTo>
                      <a:pt x="112" y="25"/>
                    </a:lnTo>
                    <a:lnTo>
                      <a:pt x="105" y="15"/>
                    </a:lnTo>
                    <a:lnTo>
                      <a:pt x="97" y="7"/>
                    </a:lnTo>
                    <a:lnTo>
                      <a:pt x="87" y="2"/>
                    </a:lnTo>
                    <a:lnTo>
                      <a:pt x="75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1795" name="Freeform 163"/>
            <p:cNvSpPr>
              <a:spLocks/>
            </p:cNvSpPr>
            <p:nvPr/>
          </p:nvSpPr>
          <p:spPr bwMode="auto">
            <a:xfrm>
              <a:off x="2506" y="1901"/>
              <a:ext cx="1000" cy="28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38"/>
                </a:cxn>
                <a:cxn ang="0">
                  <a:pos x="1990" y="562"/>
                </a:cxn>
                <a:cxn ang="0">
                  <a:pos x="2000" y="524"/>
                </a:cxn>
                <a:cxn ang="0">
                  <a:pos x="10" y="0"/>
                </a:cxn>
              </a:cxnLst>
              <a:rect l="0" t="0" r="r" b="b"/>
              <a:pathLst>
                <a:path w="2000" h="562">
                  <a:moveTo>
                    <a:pt x="10" y="0"/>
                  </a:moveTo>
                  <a:lnTo>
                    <a:pt x="0" y="38"/>
                  </a:lnTo>
                  <a:lnTo>
                    <a:pt x="1990" y="562"/>
                  </a:lnTo>
                  <a:lnTo>
                    <a:pt x="2000" y="52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7" name="Group 164"/>
            <p:cNvGrpSpPr>
              <a:grpSpLocks/>
            </p:cNvGrpSpPr>
            <p:nvPr/>
          </p:nvGrpSpPr>
          <p:grpSpPr bwMode="auto">
            <a:xfrm>
              <a:off x="550" y="1482"/>
              <a:ext cx="209" cy="104"/>
              <a:chOff x="550" y="1482"/>
              <a:chExt cx="209" cy="104"/>
            </a:xfrm>
          </p:grpSpPr>
          <p:sp>
            <p:nvSpPr>
              <p:cNvPr id="1221797" name="Freeform 165"/>
              <p:cNvSpPr>
                <a:spLocks/>
              </p:cNvSpPr>
              <p:nvPr/>
            </p:nvSpPr>
            <p:spPr bwMode="auto">
              <a:xfrm>
                <a:off x="564" y="1483"/>
                <a:ext cx="177" cy="56"/>
              </a:xfrm>
              <a:custGeom>
                <a:avLst/>
                <a:gdLst/>
                <a:ahLst/>
                <a:cxnLst>
                  <a:cxn ang="0">
                    <a:pos x="353" y="110"/>
                  </a:cxn>
                  <a:cxn ang="0">
                    <a:pos x="347" y="113"/>
                  </a:cxn>
                  <a:cxn ang="0">
                    <a:pos x="0" y="4"/>
                  </a:cxn>
                  <a:cxn ang="0">
                    <a:pos x="6" y="0"/>
                  </a:cxn>
                  <a:cxn ang="0">
                    <a:pos x="353" y="110"/>
                  </a:cxn>
                </a:cxnLst>
                <a:rect l="0" t="0" r="r" b="b"/>
                <a:pathLst>
                  <a:path w="353" h="113">
                    <a:moveTo>
                      <a:pt x="353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8" name="Freeform 166"/>
              <p:cNvSpPr>
                <a:spLocks/>
              </p:cNvSpPr>
              <p:nvPr/>
            </p:nvSpPr>
            <p:spPr bwMode="auto">
              <a:xfrm>
                <a:off x="566" y="1483"/>
                <a:ext cx="175" cy="55"/>
              </a:xfrm>
              <a:custGeom>
                <a:avLst/>
                <a:gdLst/>
                <a:ahLst/>
                <a:cxnLst>
                  <a:cxn ang="0">
                    <a:pos x="350" y="110"/>
                  </a:cxn>
                  <a:cxn ang="0">
                    <a:pos x="347" y="112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0" y="110"/>
                  </a:cxn>
                </a:cxnLst>
                <a:rect l="0" t="0" r="r" b="b"/>
                <a:pathLst>
                  <a:path w="350" h="112">
                    <a:moveTo>
                      <a:pt x="350" y="110"/>
                    </a:moveTo>
                    <a:lnTo>
                      <a:pt x="347" y="11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799" name="Freeform 167"/>
              <p:cNvSpPr>
                <a:spLocks/>
              </p:cNvSpPr>
              <p:nvPr/>
            </p:nvSpPr>
            <p:spPr bwMode="auto">
              <a:xfrm>
                <a:off x="564" y="1484"/>
                <a:ext cx="176" cy="55"/>
              </a:xfrm>
              <a:custGeom>
                <a:avLst/>
                <a:gdLst/>
                <a:ahLst/>
                <a:cxnLst>
                  <a:cxn ang="0">
                    <a:pos x="350" y="110"/>
                  </a:cxn>
                  <a:cxn ang="0">
                    <a:pos x="347" y="111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0" y="110"/>
                  </a:cxn>
                </a:cxnLst>
                <a:rect l="0" t="0" r="r" b="b"/>
                <a:pathLst>
                  <a:path w="350" h="111">
                    <a:moveTo>
                      <a:pt x="350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0" name="Freeform 168"/>
              <p:cNvSpPr>
                <a:spLocks/>
              </p:cNvSpPr>
              <p:nvPr/>
            </p:nvSpPr>
            <p:spPr bwMode="auto">
              <a:xfrm>
                <a:off x="561" y="1484"/>
                <a:ext cx="177" cy="58"/>
              </a:xfrm>
              <a:custGeom>
                <a:avLst/>
                <a:gdLst/>
                <a:ahLst/>
                <a:cxnLst>
                  <a:cxn ang="0">
                    <a:pos x="354" y="109"/>
                  </a:cxn>
                  <a:cxn ang="0">
                    <a:pos x="347" y="114"/>
                  </a:cxn>
                  <a:cxn ang="0">
                    <a:pos x="0" y="5"/>
                  </a:cxn>
                  <a:cxn ang="0">
                    <a:pos x="7" y="0"/>
                  </a:cxn>
                  <a:cxn ang="0">
                    <a:pos x="354" y="109"/>
                  </a:cxn>
                </a:cxnLst>
                <a:rect l="0" t="0" r="r" b="b"/>
                <a:pathLst>
                  <a:path w="354" h="114">
                    <a:moveTo>
                      <a:pt x="354" y="109"/>
                    </a:moveTo>
                    <a:lnTo>
                      <a:pt x="347" y="114"/>
                    </a:lnTo>
                    <a:lnTo>
                      <a:pt x="0" y="5"/>
                    </a:lnTo>
                    <a:lnTo>
                      <a:pt x="7" y="0"/>
                    </a:lnTo>
                    <a:lnTo>
                      <a:pt x="354" y="10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1" name="Freeform 169"/>
              <p:cNvSpPr>
                <a:spLocks/>
              </p:cNvSpPr>
              <p:nvPr/>
            </p:nvSpPr>
            <p:spPr bwMode="auto">
              <a:xfrm>
                <a:off x="563" y="1484"/>
                <a:ext cx="175" cy="56"/>
              </a:xfrm>
              <a:custGeom>
                <a:avLst/>
                <a:gdLst/>
                <a:ahLst/>
                <a:cxnLst>
                  <a:cxn ang="0">
                    <a:pos x="351" y="109"/>
                  </a:cxn>
                  <a:cxn ang="0">
                    <a:pos x="347" y="111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351" y="109"/>
                  </a:cxn>
                </a:cxnLst>
                <a:rect l="0" t="0" r="r" b="b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2" name="Freeform 170"/>
              <p:cNvSpPr>
                <a:spLocks/>
              </p:cNvSpPr>
              <p:nvPr/>
            </p:nvSpPr>
            <p:spPr bwMode="auto">
              <a:xfrm>
                <a:off x="561" y="1485"/>
                <a:ext cx="175" cy="57"/>
              </a:xfrm>
              <a:custGeom>
                <a:avLst/>
                <a:gdLst/>
                <a:ahLst/>
                <a:cxnLst>
                  <a:cxn ang="0">
                    <a:pos x="350" y="110"/>
                  </a:cxn>
                  <a:cxn ang="0">
                    <a:pos x="347" y="113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350" y="110"/>
                  </a:cxn>
                </a:cxnLst>
                <a:rect l="0" t="0" r="r" b="b"/>
                <a:pathLst>
                  <a:path w="350" h="113">
                    <a:moveTo>
                      <a:pt x="350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3" name="Freeform 171"/>
              <p:cNvSpPr>
                <a:spLocks/>
              </p:cNvSpPr>
              <p:nvPr/>
            </p:nvSpPr>
            <p:spPr bwMode="auto">
              <a:xfrm>
                <a:off x="558" y="1487"/>
                <a:ext cx="177" cy="58"/>
              </a:xfrm>
              <a:custGeom>
                <a:avLst/>
                <a:gdLst/>
                <a:ahLst/>
                <a:cxnLst>
                  <a:cxn ang="0">
                    <a:pos x="352" y="109"/>
                  </a:cxn>
                  <a:cxn ang="0">
                    <a:pos x="346" y="116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352" y="109"/>
                  </a:cxn>
                </a:cxnLst>
                <a:rect l="0" t="0" r="r" b="b"/>
                <a:pathLst>
                  <a:path w="352" h="116">
                    <a:moveTo>
                      <a:pt x="352" y="109"/>
                    </a:moveTo>
                    <a:lnTo>
                      <a:pt x="346" y="116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352" y="109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4" name="Freeform 172"/>
              <p:cNvSpPr>
                <a:spLocks/>
              </p:cNvSpPr>
              <p:nvPr/>
            </p:nvSpPr>
            <p:spPr bwMode="auto">
              <a:xfrm>
                <a:off x="560" y="1487"/>
                <a:ext cx="175" cy="56"/>
              </a:xfrm>
              <a:custGeom>
                <a:avLst/>
                <a:gdLst/>
                <a:ahLst/>
                <a:cxnLst>
                  <a:cxn ang="0">
                    <a:pos x="349" y="109"/>
                  </a:cxn>
                  <a:cxn ang="0">
                    <a:pos x="348" y="11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49" y="109"/>
                  </a:cxn>
                </a:cxnLst>
                <a:rect l="0" t="0" r="r" b="b"/>
                <a:pathLst>
                  <a:path w="349" h="111">
                    <a:moveTo>
                      <a:pt x="349" y="109"/>
                    </a:moveTo>
                    <a:lnTo>
                      <a:pt x="348" y="11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5" name="Freeform 173"/>
              <p:cNvSpPr>
                <a:spLocks/>
              </p:cNvSpPr>
              <p:nvPr/>
            </p:nvSpPr>
            <p:spPr bwMode="auto">
              <a:xfrm>
                <a:off x="559" y="1488"/>
                <a:ext cx="175" cy="55"/>
              </a:xfrm>
              <a:custGeom>
                <a:avLst/>
                <a:gdLst/>
                <a:ahLst/>
                <a:cxnLst>
                  <a:cxn ang="0">
                    <a:pos x="349" y="110"/>
                  </a:cxn>
                  <a:cxn ang="0">
                    <a:pos x="345" y="11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49" y="110"/>
                  </a:cxn>
                </a:cxnLst>
                <a:rect l="0" t="0" r="r" b="b"/>
                <a:pathLst>
                  <a:path w="349" h="112">
                    <a:moveTo>
                      <a:pt x="349" y="110"/>
                    </a:moveTo>
                    <a:lnTo>
                      <a:pt x="345" y="11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6" name="Freeform 174"/>
              <p:cNvSpPr>
                <a:spLocks/>
              </p:cNvSpPr>
              <p:nvPr/>
            </p:nvSpPr>
            <p:spPr bwMode="auto">
              <a:xfrm>
                <a:off x="558" y="1489"/>
                <a:ext cx="174" cy="56"/>
              </a:xfrm>
              <a:custGeom>
                <a:avLst/>
                <a:gdLst/>
                <a:ahLst/>
                <a:cxnLst>
                  <a:cxn ang="0">
                    <a:pos x="347" y="110"/>
                  </a:cxn>
                  <a:cxn ang="0">
                    <a:pos x="346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47" y="110"/>
                  </a:cxn>
                </a:cxnLst>
                <a:rect l="0" t="0" r="r" b="b"/>
                <a:pathLst>
                  <a:path w="347" h="113">
                    <a:moveTo>
                      <a:pt x="347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7" y="110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7" name="Freeform 175"/>
              <p:cNvSpPr>
                <a:spLocks/>
              </p:cNvSpPr>
              <p:nvPr/>
            </p:nvSpPr>
            <p:spPr bwMode="auto">
              <a:xfrm>
                <a:off x="555" y="1489"/>
                <a:ext cx="176" cy="59"/>
              </a:xfrm>
              <a:custGeom>
                <a:avLst/>
                <a:gdLst/>
                <a:ahLst/>
                <a:cxnLst>
                  <a:cxn ang="0">
                    <a:pos x="353" y="111"/>
                  </a:cxn>
                  <a:cxn ang="0">
                    <a:pos x="348" y="118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353" y="111"/>
                  </a:cxn>
                </a:cxnLst>
                <a:rect l="0" t="0" r="r" b="b"/>
                <a:pathLst>
                  <a:path w="353" h="118">
                    <a:moveTo>
                      <a:pt x="353" y="111"/>
                    </a:moveTo>
                    <a:lnTo>
                      <a:pt x="348" y="118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8" name="Freeform 176"/>
              <p:cNvSpPr>
                <a:spLocks/>
              </p:cNvSpPr>
              <p:nvPr/>
            </p:nvSpPr>
            <p:spPr bwMode="auto">
              <a:xfrm>
                <a:off x="557" y="1489"/>
                <a:ext cx="174" cy="57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7" y="113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09" name="Freeform 177"/>
              <p:cNvSpPr>
                <a:spLocks/>
              </p:cNvSpPr>
              <p:nvPr/>
            </p:nvSpPr>
            <p:spPr bwMode="auto">
              <a:xfrm>
                <a:off x="556" y="1490"/>
                <a:ext cx="174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7" y="11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0" name="Freeform 178"/>
              <p:cNvSpPr>
                <a:spLocks/>
              </p:cNvSpPr>
              <p:nvPr/>
            </p:nvSpPr>
            <p:spPr bwMode="auto">
              <a:xfrm>
                <a:off x="555" y="1492"/>
                <a:ext cx="175" cy="56"/>
              </a:xfrm>
              <a:custGeom>
                <a:avLst/>
                <a:gdLst/>
                <a:ahLst/>
                <a:cxnLst>
                  <a:cxn ang="0">
                    <a:pos x="349" y="109"/>
                  </a:cxn>
                  <a:cxn ang="0">
                    <a:pos x="348" y="11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49" y="10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1" name="Freeform 179"/>
              <p:cNvSpPr>
                <a:spLocks/>
              </p:cNvSpPr>
              <p:nvPr/>
            </p:nvSpPr>
            <p:spPr bwMode="auto">
              <a:xfrm>
                <a:off x="553" y="1493"/>
                <a:ext cx="176" cy="60"/>
              </a:xfrm>
              <a:custGeom>
                <a:avLst/>
                <a:gdLst/>
                <a:ahLst/>
                <a:cxnLst>
                  <a:cxn ang="0">
                    <a:pos x="351" y="112"/>
                  </a:cxn>
                  <a:cxn ang="0">
                    <a:pos x="346" y="120"/>
                  </a:cxn>
                  <a:cxn ang="0">
                    <a:pos x="0" y="9"/>
                  </a:cxn>
                  <a:cxn ang="0">
                    <a:pos x="3" y="0"/>
                  </a:cxn>
                  <a:cxn ang="0">
                    <a:pos x="351" y="112"/>
                  </a:cxn>
                </a:cxnLst>
                <a:rect l="0" t="0" r="r" b="b"/>
                <a:pathLst>
                  <a:path w="351" h="120">
                    <a:moveTo>
                      <a:pt x="351" y="112"/>
                    </a:moveTo>
                    <a:lnTo>
                      <a:pt x="346" y="120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2" name="Freeform 180"/>
              <p:cNvSpPr>
                <a:spLocks/>
              </p:cNvSpPr>
              <p:nvPr/>
            </p:nvSpPr>
            <p:spPr bwMode="auto">
              <a:xfrm>
                <a:off x="554" y="1493"/>
                <a:ext cx="175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7" y="115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5">
                    <a:moveTo>
                      <a:pt x="349" y="112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3" name="Freeform 181"/>
              <p:cNvSpPr>
                <a:spLocks/>
              </p:cNvSpPr>
              <p:nvPr/>
            </p:nvSpPr>
            <p:spPr bwMode="auto">
              <a:xfrm>
                <a:off x="554" y="1494"/>
                <a:ext cx="174" cy="57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5" y="11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5" y="11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4" name="Freeform 182"/>
              <p:cNvSpPr>
                <a:spLocks/>
              </p:cNvSpPr>
              <p:nvPr/>
            </p:nvSpPr>
            <p:spPr bwMode="auto">
              <a:xfrm>
                <a:off x="553" y="1495"/>
                <a:ext cx="174" cy="58"/>
              </a:xfrm>
              <a:custGeom>
                <a:avLst/>
                <a:gdLst/>
                <a:ahLst/>
                <a:cxnLst>
                  <a:cxn ang="0">
                    <a:pos x="347" y="112"/>
                  </a:cxn>
                  <a:cxn ang="0">
                    <a:pos x="346" y="115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47" y="112"/>
                  </a:cxn>
                </a:cxnLst>
                <a:rect l="0" t="0" r="r" b="b"/>
                <a:pathLst>
                  <a:path w="347" h="115">
                    <a:moveTo>
                      <a:pt x="347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5" name="Freeform 183"/>
              <p:cNvSpPr>
                <a:spLocks/>
              </p:cNvSpPr>
              <p:nvPr/>
            </p:nvSpPr>
            <p:spPr bwMode="auto">
              <a:xfrm>
                <a:off x="552" y="1497"/>
                <a:ext cx="174" cy="60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5" y="119"/>
                  </a:cxn>
                  <a:cxn ang="0">
                    <a:pos x="0" y="8"/>
                  </a:cxn>
                  <a:cxn ang="0">
                    <a:pos x="3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9">
                    <a:moveTo>
                      <a:pt x="349" y="111"/>
                    </a:moveTo>
                    <a:lnTo>
                      <a:pt x="345" y="119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6" name="Freeform 184"/>
              <p:cNvSpPr>
                <a:spLocks/>
              </p:cNvSpPr>
              <p:nvPr/>
            </p:nvSpPr>
            <p:spPr bwMode="auto">
              <a:xfrm>
                <a:off x="553" y="1497"/>
                <a:ext cx="173" cy="56"/>
              </a:xfrm>
              <a:custGeom>
                <a:avLst/>
                <a:gdLst/>
                <a:ahLst/>
                <a:cxnLst>
                  <a:cxn ang="0">
                    <a:pos x="348" y="111"/>
                  </a:cxn>
                  <a:cxn ang="0">
                    <a:pos x="348" y="11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48" y="111"/>
                  </a:cxn>
                </a:cxnLst>
                <a:rect l="0" t="0" r="r" b="b"/>
                <a:pathLst>
                  <a:path w="348" h="113">
                    <a:moveTo>
                      <a:pt x="348" y="111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7" name="Freeform 185"/>
              <p:cNvSpPr>
                <a:spLocks/>
              </p:cNvSpPr>
              <p:nvPr/>
            </p:nvSpPr>
            <p:spPr bwMode="auto">
              <a:xfrm>
                <a:off x="553" y="1498"/>
                <a:ext cx="173" cy="57"/>
              </a:xfrm>
              <a:custGeom>
                <a:avLst/>
                <a:gdLst/>
                <a:ahLst/>
                <a:cxnLst>
                  <a:cxn ang="0">
                    <a:pos x="348" y="112"/>
                  </a:cxn>
                  <a:cxn ang="0">
                    <a:pos x="346" y="11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48" y="112"/>
                  </a:cxn>
                </a:cxnLst>
                <a:rect l="0" t="0" r="r" b="b"/>
                <a:pathLst>
                  <a:path w="348" h="115">
                    <a:moveTo>
                      <a:pt x="348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8" name="Freeform 186"/>
              <p:cNvSpPr>
                <a:spLocks/>
              </p:cNvSpPr>
              <p:nvPr/>
            </p:nvSpPr>
            <p:spPr bwMode="auto">
              <a:xfrm>
                <a:off x="552" y="1499"/>
                <a:ext cx="173" cy="57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7" y="11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19" name="Freeform 187"/>
              <p:cNvSpPr>
                <a:spLocks/>
              </p:cNvSpPr>
              <p:nvPr/>
            </p:nvSpPr>
            <p:spPr bwMode="auto">
              <a:xfrm>
                <a:off x="552" y="1500"/>
                <a:ext cx="173" cy="57"/>
              </a:xfrm>
              <a:custGeom>
                <a:avLst/>
                <a:gdLst/>
                <a:ahLst/>
                <a:cxnLst>
                  <a:cxn ang="0">
                    <a:pos x="347" y="112"/>
                  </a:cxn>
                  <a:cxn ang="0">
                    <a:pos x="345" y="11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7" y="112"/>
                  </a:cxn>
                </a:cxnLst>
                <a:rect l="0" t="0" r="r" b="b"/>
                <a:pathLst>
                  <a:path w="347" h="113">
                    <a:moveTo>
                      <a:pt x="347" y="112"/>
                    </a:moveTo>
                    <a:lnTo>
                      <a:pt x="345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0" name="Freeform 188"/>
              <p:cNvSpPr>
                <a:spLocks/>
              </p:cNvSpPr>
              <p:nvPr/>
            </p:nvSpPr>
            <p:spPr bwMode="auto">
              <a:xfrm>
                <a:off x="550" y="1501"/>
                <a:ext cx="175" cy="61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8" y="121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21">
                    <a:moveTo>
                      <a:pt x="349" y="111"/>
                    </a:moveTo>
                    <a:lnTo>
                      <a:pt x="348" y="12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1" name="Freeform 189"/>
              <p:cNvSpPr>
                <a:spLocks/>
              </p:cNvSpPr>
              <p:nvPr/>
            </p:nvSpPr>
            <p:spPr bwMode="auto">
              <a:xfrm>
                <a:off x="550" y="1506"/>
                <a:ext cx="174" cy="61"/>
              </a:xfrm>
              <a:custGeom>
                <a:avLst/>
                <a:gdLst/>
                <a:ahLst/>
                <a:cxnLst>
                  <a:cxn ang="0">
                    <a:pos x="348" y="111"/>
                  </a:cxn>
                  <a:cxn ang="0">
                    <a:pos x="346" y="121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48" y="111"/>
                  </a:cxn>
                </a:cxnLst>
                <a:rect l="0" t="0" r="r" b="b"/>
                <a:pathLst>
                  <a:path w="348" h="121">
                    <a:moveTo>
                      <a:pt x="348" y="111"/>
                    </a:moveTo>
                    <a:lnTo>
                      <a:pt x="346" y="121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2" name="Freeform 190"/>
              <p:cNvSpPr>
                <a:spLocks/>
              </p:cNvSpPr>
              <p:nvPr/>
            </p:nvSpPr>
            <p:spPr bwMode="auto">
              <a:xfrm>
                <a:off x="550" y="1506"/>
                <a:ext cx="174" cy="57"/>
              </a:xfrm>
              <a:custGeom>
                <a:avLst/>
                <a:gdLst/>
                <a:ahLst/>
                <a:cxnLst>
                  <a:cxn ang="0">
                    <a:pos x="348" y="111"/>
                  </a:cxn>
                  <a:cxn ang="0">
                    <a:pos x="348" y="11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8" y="111"/>
                  </a:cxn>
                </a:cxnLst>
                <a:rect l="0" t="0" r="r" b="b"/>
                <a:pathLst>
                  <a:path w="348" h="115">
                    <a:moveTo>
                      <a:pt x="348" y="111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3" name="Freeform 191"/>
              <p:cNvSpPr>
                <a:spLocks/>
              </p:cNvSpPr>
              <p:nvPr/>
            </p:nvSpPr>
            <p:spPr bwMode="auto">
              <a:xfrm>
                <a:off x="550" y="1507"/>
                <a:ext cx="174" cy="57"/>
              </a:xfrm>
              <a:custGeom>
                <a:avLst/>
                <a:gdLst/>
                <a:ahLst/>
                <a:cxnLst>
                  <a:cxn ang="0">
                    <a:pos x="348" y="113"/>
                  </a:cxn>
                  <a:cxn ang="0">
                    <a:pos x="346" y="11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8" y="113"/>
                  </a:cxn>
                </a:cxnLst>
                <a:rect l="0" t="0" r="r" b="b"/>
                <a:pathLst>
                  <a:path w="348" h="114">
                    <a:moveTo>
                      <a:pt x="348" y="113"/>
                    </a:moveTo>
                    <a:lnTo>
                      <a:pt x="346" y="1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4" name="Freeform 192"/>
              <p:cNvSpPr>
                <a:spLocks/>
              </p:cNvSpPr>
              <p:nvPr/>
            </p:nvSpPr>
            <p:spPr bwMode="auto">
              <a:xfrm>
                <a:off x="550" y="1508"/>
                <a:ext cx="173" cy="57"/>
              </a:xfrm>
              <a:custGeom>
                <a:avLst/>
                <a:gdLst/>
                <a:ahLst/>
                <a:cxnLst>
                  <a:cxn ang="0">
                    <a:pos x="346" y="111"/>
                  </a:cxn>
                  <a:cxn ang="0">
                    <a:pos x="346" y="11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6" y="111"/>
                  </a:cxn>
                </a:cxnLst>
                <a:rect l="0" t="0" r="r" b="b"/>
                <a:pathLst>
                  <a:path w="346" h="113">
                    <a:moveTo>
                      <a:pt x="346" y="111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5" name="Freeform 193"/>
              <p:cNvSpPr>
                <a:spLocks/>
              </p:cNvSpPr>
              <p:nvPr/>
            </p:nvSpPr>
            <p:spPr bwMode="auto">
              <a:xfrm>
                <a:off x="550" y="1509"/>
                <a:ext cx="173" cy="58"/>
              </a:xfrm>
              <a:custGeom>
                <a:avLst/>
                <a:gdLst/>
                <a:ahLst/>
                <a:cxnLst>
                  <a:cxn ang="0">
                    <a:pos x="346" y="111"/>
                  </a:cxn>
                  <a:cxn ang="0">
                    <a:pos x="346" y="11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46" y="111"/>
                  </a:cxn>
                </a:cxnLst>
                <a:rect l="0" t="0" r="r" b="b"/>
                <a:pathLst>
                  <a:path w="346" h="114">
                    <a:moveTo>
                      <a:pt x="346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6" name="Freeform 194"/>
              <p:cNvSpPr>
                <a:spLocks/>
              </p:cNvSpPr>
              <p:nvPr/>
            </p:nvSpPr>
            <p:spPr bwMode="auto">
              <a:xfrm>
                <a:off x="550" y="1510"/>
                <a:ext cx="173" cy="62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6" y="123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6" h="123">
                    <a:moveTo>
                      <a:pt x="346" y="113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7" name="Freeform 195"/>
              <p:cNvSpPr>
                <a:spLocks/>
              </p:cNvSpPr>
              <p:nvPr/>
            </p:nvSpPr>
            <p:spPr bwMode="auto">
              <a:xfrm>
                <a:off x="550" y="1510"/>
                <a:ext cx="173" cy="58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6" y="11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6" h="117">
                    <a:moveTo>
                      <a:pt x="346" y="113"/>
                    </a:moveTo>
                    <a:lnTo>
                      <a:pt x="346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8" name="Freeform 196"/>
              <p:cNvSpPr>
                <a:spLocks/>
              </p:cNvSpPr>
              <p:nvPr/>
            </p:nvSpPr>
            <p:spPr bwMode="auto">
              <a:xfrm>
                <a:off x="550" y="1512"/>
                <a:ext cx="173" cy="58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6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29" name="Freeform 197"/>
              <p:cNvSpPr>
                <a:spLocks/>
              </p:cNvSpPr>
              <p:nvPr/>
            </p:nvSpPr>
            <p:spPr bwMode="auto">
              <a:xfrm>
                <a:off x="550" y="1513"/>
                <a:ext cx="173" cy="59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6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0" name="Freeform 198"/>
              <p:cNvSpPr>
                <a:spLocks/>
              </p:cNvSpPr>
              <p:nvPr/>
            </p:nvSpPr>
            <p:spPr bwMode="auto">
              <a:xfrm>
                <a:off x="550" y="1515"/>
                <a:ext cx="175" cy="60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9" y="120"/>
                  </a:cxn>
                  <a:cxn ang="0">
                    <a:pos x="2" y="9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9" h="120">
                    <a:moveTo>
                      <a:pt x="346" y="113"/>
                    </a:moveTo>
                    <a:lnTo>
                      <a:pt x="349" y="120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1" name="Freeform 199"/>
              <p:cNvSpPr>
                <a:spLocks/>
              </p:cNvSpPr>
              <p:nvPr/>
            </p:nvSpPr>
            <p:spPr bwMode="auto">
              <a:xfrm>
                <a:off x="550" y="1515"/>
                <a:ext cx="174" cy="57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8" y="11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8" h="115">
                    <a:moveTo>
                      <a:pt x="346" y="113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2" name="Freeform 200"/>
              <p:cNvSpPr>
                <a:spLocks/>
              </p:cNvSpPr>
              <p:nvPr/>
            </p:nvSpPr>
            <p:spPr bwMode="auto">
              <a:xfrm>
                <a:off x="550" y="1516"/>
                <a:ext cx="174" cy="58"/>
              </a:xfrm>
              <a:custGeom>
                <a:avLst/>
                <a:gdLst/>
                <a:ahLst/>
                <a:cxnLst>
                  <a:cxn ang="0">
                    <a:pos x="348" y="113"/>
                  </a:cxn>
                  <a:cxn ang="0">
                    <a:pos x="348" y="1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48" y="113"/>
                  </a:cxn>
                </a:cxnLst>
                <a:rect l="0" t="0" r="r" b="b"/>
                <a:pathLst>
                  <a:path w="348" h="116">
                    <a:moveTo>
                      <a:pt x="348" y="113"/>
                    </a:moveTo>
                    <a:lnTo>
                      <a:pt x="348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3" name="Freeform 201"/>
              <p:cNvSpPr>
                <a:spLocks/>
              </p:cNvSpPr>
              <p:nvPr/>
            </p:nvSpPr>
            <p:spPr bwMode="auto">
              <a:xfrm>
                <a:off x="551" y="1518"/>
                <a:ext cx="174" cy="57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7" y="11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7" h="115">
                    <a:moveTo>
                      <a:pt x="346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4" name="Freeform 202"/>
              <p:cNvSpPr>
                <a:spLocks/>
              </p:cNvSpPr>
              <p:nvPr/>
            </p:nvSpPr>
            <p:spPr bwMode="auto">
              <a:xfrm>
                <a:off x="551" y="1519"/>
                <a:ext cx="174" cy="60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9" y="119"/>
                  </a:cxn>
                  <a:cxn ang="0">
                    <a:pos x="3" y="6"/>
                  </a:cxn>
                  <a:cxn ang="0">
                    <a:pos x="0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9" h="119">
                    <a:moveTo>
                      <a:pt x="347" y="111"/>
                    </a:moveTo>
                    <a:lnTo>
                      <a:pt x="349" y="119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5" name="Freeform 203"/>
              <p:cNvSpPr>
                <a:spLocks/>
              </p:cNvSpPr>
              <p:nvPr/>
            </p:nvSpPr>
            <p:spPr bwMode="auto">
              <a:xfrm>
                <a:off x="551" y="1519"/>
                <a:ext cx="174" cy="58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7" y="1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6">
                    <a:moveTo>
                      <a:pt x="347" y="111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6" name="Freeform 204"/>
              <p:cNvSpPr>
                <a:spLocks/>
              </p:cNvSpPr>
              <p:nvPr/>
            </p:nvSpPr>
            <p:spPr bwMode="auto">
              <a:xfrm>
                <a:off x="552" y="1521"/>
                <a:ext cx="173" cy="58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7" y="116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7" name="Freeform 205"/>
              <p:cNvSpPr>
                <a:spLocks/>
              </p:cNvSpPr>
              <p:nvPr/>
            </p:nvSpPr>
            <p:spPr bwMode="auto">
              <a:xfrm>
                <a:off x="553" y="1523"/>
                <a:ext cx="175" cy="59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51" y="118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51" h="118">
                    <a:moveTo>
                      <a:pt x="346" y="113"/>
                    </a:moveTo>
                    <a:lnTo>
                      <a:pt x="351" y="11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2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8" name="Freeform 206"/>
              <p:cNvSpPr>
                <a:spLocks/>
              </p:cNvSpPr>
              <p:nvPr/>
            </p:nvSpPr>
            <p:spPr bwMode="auto">
              <a:xfrm>
                <a:off x="555" y="1525"/>
                <a:ext cx="179" cy="60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58" y="120"/>
                  </a:cxn>
                  <a:cxn ang="0">
                    <a:pos x="10" y="7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58" h="120">
                    <a:moveTo>
                      <a:pt x="346" y="113"/>
                    </a:moveTo>
                    <a:lnTo>
                      <a:pt x="358" y="120"/>
                    </a:lnTo>
                    <a:lnTo>
                      <a:pt x="10" y="7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39" name="Freeform 207"/>
              <p:cNvSpPr>
                <a:spLocks/>
              </p:cNvSpPr>
              <p:nvPr/>
            </p:nvSpPr>
            <p:spPr bwMode="auto">
              <a:xfrm>
                <a:off x="572" y="1482"/>
                <a:ext cx="176" cy="56"/>
              </a:xfrm>
              <a:custGeom>
                <a:avLst/>
                <a:gdLst/>
                <a:ahLst/>
                <a:cxnLst>
                  <a:cxn ang="0">
                    <a:pos x="353" y="111"/>
                  </a:cxn>
                  <a:cxn ang="0">
                    <a:pos x="348" y="109"/>
                  </a:cxn>
                  <a:cxn ang="0">
                    <a:pos x="0" y="0"/>
                  </a:cxn>
                  <a:cxn ang="0">
                    <a:pos x="7" y="1"/>
                  </a:cxn>
                  <a:cxn ang="0">
                    <a:pos x="353" y="111"/>
                  </a:cxn>
                </a:cxnLst>
                <a:rect l="0" t="0" r="r" b="b"/>
                <a:pathLst>
                  <a:path w="353" h="111">
                    <a:moveTo>
                      <a:pt x="353" y="111"/>
                    </a:moveTo>
                    <a:lnTo>
                      <a:pt x="348" y="109"/>
                    </a:lnTo>
                    <a:lnTo>
                      <a:pt x="0" y="0"/>
                    </a:lnTo>
                    <a:lnTo>
                      <a:pt x="7" y="1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0" name="Freeform 208"/>
              <p:cNvSpPr>
                <a:spLocks/>
              </p:cNvSpPr>
              <p:nvPr/>
            </p:nvSpPr>
            <p:spPr bwMode="auto">
              <a:xfrm>
                <a:off x="568" y="1482"/>
                <a:ext cx="177" cy="56"/>
              </a:xfrm>
              <a:custGeom>
                <a:avLst/>
                <a:gdLst/>
                <a:ahLst/>
                <a:cxnLst>
                  <a:cxn ang="0">
                    <a:pos x="356" y="109"/>
                  </a:cxn>
                  <a:cxn ang="0">
                    <a:pos x="347" y="111"/>
                  </a:cxn>
                  <a:cxn ang="0">
                    <a:pos x="0" y="1"/>
                  </a:cxn>
                  <a:cxn ang="0">
                    <a:pos x="8" y="0"/>
                  </a:cxn>
                  <a:cxn ang="0">
                    <a:pos x="356" y="109"/>
                  </a:cxn>
                </a:cxnLst>
                <a:rect l="0" t="0" r="r" b="b"/>
                <a:pathLst>
                  <a:path w="356" h="111">
                    <a:moveTo>
                      <a:pt x="356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6" y="109"/>
                    </a:lnTo>
                    <a:close/>
                  </a:path>
                </a:pathLst>
              </a:custGeom>
              <a:solidFill>
                <a:srgbClr val="824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1" name="Freeform 209"/>
              <p:cNvSpPr>
                <a:spLocks/>
              </p:cNvSpPr>
              <p:nvPr/>
            </p:nvSpPr>
            <p:spPr bwMode="auto">
              <a:xfrm>
                <a:off x="723" y="1537"/>
                <a:ext cx="36" cy="49"/>
              </a:xfrm>
              <a:custGeom>
                <a:avLst/>
                <a:gdLst/>
                <a:ahLst/>
                <a:cxnLst>
                  <a:cxn ang="0">
                    <a:pos x="36" y="2"/>
                  </a:cxn>
                  <a:cxn ang="0">
                    <a:pos x="30" y="5"/>
                  </a:cxn>
                  <a:cxn ang="0">
                    <a:pos x="23" y="10"/>
                  </a:cxn>
                  <a:cxn ang="0">
                    <a:pos x="17" y="17"/>
                  </a:cxn>
                  <a:cxn ang="0">
                    <a:pos x="12" y="24"/>
                  </a:cxn>
                  <a:cxn ang="0">
                    <a:pos x="7" y="32"/>
                  </a:cxn>
                  <a:cxn ang="0">
                    <a:pos x="3" y="40"/>
                  </a:cxn>
                  <a:cxn ang="0">
                    <a:pos x="2" y="50"/>
                  </a:cxn>
                  <a:cxn ang="0">
                    <a:pos x="0" y="60"/>
                  </a:cxn>
                  <a:cxn ang="0">
                    <a:pos x="0" y="70"/>
                  </a:cxn>
                  <a:cxn ang="0">
                    <a:pos x="3" y="77"/>
                  </a:cxn>
                  <a:cxn ang="0">
                    <a:pos x="5" y="85"/>
                  </a:cxn>
                  <a:cxn ang="0">
                    <a:pos x="10" y="90"/>
                  </a:cxn>
                  <a:cxn ang="0">
                    <a:pos x="15" y="95"/>
                  </a:cxn>
                  <a:cxn ang="0">
                    <a:pos x="22" y="97"/>
                  </a:cxn>
                  <a:cxn ang="0">
                    <a:pos x="26" y="98"/>
                  </a:cxn>
                  <a:cxn ang="0">
                    <a:pos x="35" y="97"/>
                  </a:cxn>
                  <a:cxn ang="0">
                    <a:pos x="41" y="94"/>
                  </a:cxn>
                  <a:cxn ang="0">
                    <a:pos x="48" y="89"/>
                  </a:cxn>
                  <a:cxn ang="0">
                    <a:pos x="55" y="82"/>
                  </a:cxn>
                  <a:cxn ang="0">
                    <a:pos x="60" y="75"/>
                  </a:cxn>
                  <a:cxn ang="0">
                    <a:pos x="65" y="67"/>
                  </a:cxn>
                  <a:cxn ang="0">
                    <a:pos x="68" y="59"/>
                  </a:cxn>
                  <a:cxn ang="0">
                    <a:pos x="70" y="49"/>
                  </a:cxn>
                  <a:cxn ang="0">
                    <a:pos x="71" y="39"/>
                  </a:cxn>
                  <a:cxn ang="0">
                    <a:pos x="70" y="30"/>
                  </a:cxn>
                  <a:cxn ang="0">
                    <a:pos x="68" y="22"/>
                  </a:cxn>
                  <a:cxn ang="0">
                    <a:pos x="65" y="14"/>
                  </a:cxn>
                  <a:cxn ang="0">
                    <a:pos x="61" y="9"/>
                  </a:cxn>
                  <a:cxn ang="0">
                    <a:pos x="56" y="4"/>
                  </a:cxn>
                  <a:cxn ang="0">
                    <a:pos x="50" y="2"/>
                  </a:cxn>
                  <a:cxn ang="0">
                    <a:pos x="45" y="0"/>
                  </a:cxn>
                  <a:cxn ang="0">
                    <a:pos x="36" y="2"/>
                  </a:cxn>
                </a:cxnLst>
                <a:rect l="0" t="0" r="r" b="b"/>
                <a:pathLst>
                  <a:path w="71" h="98">
                    <a:moveTo>
                      <a:pt x="36" y="2"/>
                    </a:moveTo>
                    <a:lnTo>
                      <a:pt x="30" y="5"/>
                    </a:lnTo>
                    <a:lnTo>
                      <a:pt x="23" y="10"/>
                    </a:lnTo>
                    <a:lnTo>
                      <a:pt x="17" y="17"/>
                    </a:lnTo>
                    <a:lnTo>
                      <a:pt x="12" y="24"/>
                    </a:lnTo>
                    <a:lnTo>
                      <a:pt x="7" y="32"/>
                    </a:lnTo>
                    <a:lnTo>
                      <a:pt x="3" y="40"/>
                    </a:lnTo>
                    <a:lnTo>
                      <a:pt x="2" y="50"/>
                    </a:lnTo>
                    <a:lnTo>
                      <a:pt x="0" y="60"/>
                    </a:lnTo>
                    <a:lnTo>
                      <a:pt x="0" y="70"/>
                    </a:lnTo>
                    <a:lnTo>
                      <a:pt x="3" y="77"/>
                    </a:lnTo>
                    <a:lnTo>
                      <a:pt x="5" y="85"/>
                    </a:lnTo>
                    <a:lnTo>
                      <a:pt x="10" y="90"/>
                    </a:lnTo>
                    <a:lnTo>
                      <a:pt x="15" y="95"/>
                    </a:lnTo>
                    <a:lnTo>
                      <a:pt x="22" y="97"/>
                    </a:lnTo>
                    <a:lnTo>
                      <a:pt x="26" y="98"/>
                    </a:lnTo>
                    <a:lnTo>
                      <a:pt x="35" y="97"/>
                    </a:lnTo>
                    <a:lnTo>
                      <a:pt x="41" y="94"/>
                    </a:lnTo>
                    <a:lnTo>
                      <a:pt x="48" y="89"/>
                    </a:lnTo>
                    <a:lnTo>
                      <a:pt x="55" y="82"/>
                    </a:lnTo>
                    <a:lnTo>
                      <a:pt x="60" y="75"/>
                    </a:lnTo>
                    <a:lnTo>
                      <a:pt x="65" y="67"/>
                    </a:lnTo>
                    <a:lnTo>
                      <a:pt x="68" y="59"/>
                    </a:lnTo>
                    <a:lnTo>
                      <a:pt x="70" y="49"/>
                    </a:lnTo>
                    <a:lnTo>
                      <a:pt x="71" y="39"/>
                    </a:lnTo>
                    <a:lnTo>
                      <a:pt x="70" y="30"/>
                    </a:lnTo>
                    <a:lnTo>
                      <a:pt x="68" y="22"/>
                    </a:lnTo>
                    <a:lnTo>
                      <a:pt x="65" y="14"/>
                    </a:lnTo>
                    <a:lnTo>
                      <a:pt x="61" y="9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45" y="0"/>
                    </a:lnTo>
                    <a:lnTo>
                      <a:pt x="36" y="2"/>
                    </a:lnTo>
                    <a:close/>
                  </a:path>
                </a:pathLst>
              </a:custGeom>
              <a:solidFill>
                <a:srgbClr val="79B2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886" y="1220"/>
              <a:ext cx="260" cy="128"/>
              <a:chOff x="886" y="1220"/>
              <a:chExt cx="260" cy="128"/>
            </a:xfrm>
          </p:grpSpPr>
          <p:sp>
            <p:nvSpPr>
              <p:cNvPr id="1221843" name="Freeform 211"/>
              <p:cNvSpPr>
                <a:spLocks/>
              </p:cNvSpPr>
              <p:nvPr/>
            </p:nvSpPr>
            <p:spPr bwMode="auto">
              <a:xfrm>
                <a:off x="913" y="1220"/>
                <a:ext cx="200" cy="29"/>
              </a:xfrm>
              <a:custGeom>
                <a:avLst/>
                <a:gdLst/>
                <a:ahLst/>
                <a:cxnLst>
                  <a:cxn ang="0">
                    <a:pos x="399" y="55"/>
                  </a:cxn>
                  <a:cxn ang="0">
                    <a:pos x="386" y="59"/>
                  </a:cxn>
                  <a:cxn ang="0">
                    <a:pos x="0" y="5"/>
                  </a:cxn>
                  <a:cxn ang="0">
                    <a:pos x="14" y="0"/>
                  </a:cxn>
                  <a:cxn ang="0">
                    <a:pos x="399" y="55"/>
                  </a:cxn>
                </a:cxnLst>
                <a:rect l="0" t="0" r="r" b="b"/>
                <a:pathLst>
                  <a:path w="399" h="59">
                    <a:moveTo>
                      <a:pt x="399" y="55"/>
                    </a:moveTo>
                    <a:lnTo>
                      <a:pt x="386" y="59"/>
                    </a:lnTo>
                    <a:lnTo>
                      <a:pt x="0" y="5"/>
                    </a:lnTo>
                    <a:lnTo>
                      <a:pt x="14" y="0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4" name="Freeform 212"/>
              <p:cNvSpPr>
                <a:spLocks/>
              </p:cNvSpPr>
              <p:nvPr/>
            </p:nvSpPr>
            <p:spPr bwMode="auto">
              <a:xfrm>
                <a:off x="917" y="1220"/>
                <a:ext cx="196" cy="28"/>
              </a:xfrm>
              <a:custGeom>
                <a:avLst/>
                <a:gdLst/>
                <a:ahLst/>
                <a:cxnLst>
                  <a:cxn ang="0">
                    <a:pos x="392" y="55"/>
                  </a:cxn>
                  <a:cxn ang="0">
                    <a:pos x="386" y="57"/>
                  </a:cxn>
                  <a:cxn ang="0">
                    <a:pos x="0" y="2"/>
                  </a:cxn>
                  <a:cxn ang="0">
                    <a:pos x="7" y="0"/>
                  </a:cxn>
                  <a:cxn ang="0">
                    <a:pos x="392" y="55"/>
                  </a:cxn>
                </a:cxnLst>
                <a:rect l="0" t="0" r="r" b="b"/>
                <a:pathLst>
                  <a:path w="392" h="57">
                    <a:moveTo>
                      <a:pt x="392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92" y="55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5" name="Freeform 213"/>
              <p:cNvSpPr>
                <a:spLocks/>
              </p:cNvSpPr>
              <p:nvPr/>
            </p:nvSpPr>
            <p:spPr bwMode="auto">
              <a:xfrm>
                <a:off x="913" y="1221"/>
                <a:ext cx="196" cy="28"/>
              </a:xfrm>
              <a:custGeom>
                <a:avLst/>
                <a:gdLst/>
                <a:ahLst/>
                <a:cxnLst>
                  <a:cxn ang="0">
                    <a:pos x="393" y="55"/>
                  </a:cxn>
                  <a:cxn ang="0">
                    <a:pos x="386" y="5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393" y="55"/>
                  </a:cxn>
                </a:cxnLst>
                <a:rect l="0" t="0" r="r" b="b"/>
                <a:pathLst>
                  <a:path w="393" h="57">
                    <a:moveTo>
                      <a:pt x="393" y="55"/>
                    </a:moveTo>
                    <a:lnTo>
                      <a:pt x="386" y="5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393" y="55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6" name="Freeform 214"/>
              <p:cNvSpPr>
                <a:spLocks/>
              </p:cNvSpPr>
              <p:nvPr/>
            </p:nvSpPr>
            <p:spPr bwMode="auto">
              <a:xfrm>
                <a:off x="907" y="1223"/>
                <a:ext cx="199" cy="30"/>
              </a:xfrm>
              <a:custGeom>
                <a:avLst/>
                <a:gdLst/>
                <a:ahLst/>
                <a:cxnLst>
                  <a:cxn ang="0">
                    <a:pos x="399" y="54"/>
                  </a:cxn>
                  <a:cxn ang="0">
                    <a:pos x="386" y="6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399" y="54"/>
                  </a:cxn>
                </a:cxnLst>
                <a:rect l="0" t="0" r="r" b="b"/>
                <a:pathLst>
                  <a:path w="399" h="62">
                    <a:moveTo>
                      <a:pt x="399" y="54"/>
                    </a:moveTo>
                    <a:lnTo>
                      <a:pt x="386" y="62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399" y="54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7" name="Freeform 215"/>
              <p:cNvSpPr>
                <a:spLocks/>
              </p:cNvSpPr>
              <p:nvPr/>
            </p:nvSpPr>
            <p:spPr bwMode="auto">
              <a:xfrm>
                <a:off x="911" y="1223"/>
                <a:ext cx="195" cy="28"/>
              </a:xfrm>
              <a:custGeom>
                <a:avLst/>
                <a:gdLst/>
                <a:ahLst/>
                <a:cxnLst>
                  <a:cxn ang="0">
                    <a:pos x="391" y="54"/>
                  </a:cxn>
                  <a:cxn ang="0">
                    <a:pos x="386" y="5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391" y="54"/>
                  </a:cxn>
                </a:cxnLst>
                <a:rect l="0" t="0" r="r" b="b"/>
                <a:pathLst>
                  <a:path w="391" h="57">
                    <a:moveTo>
                      <a:pt x="391" y="54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91" y="54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8" name="Freeform 216"/>
              <p:cNvSpPr>
                <a:spLocks/>
              </p:cNvSpPr>
              <p:nvPr/>
            </p:nvSpPr>
            <p:spPr bwMode="auto">
              <a:xfrm>
                <a:off x="909" y="1224"/>
                <a:ext cx="194" cy="28"/>
              </a:xfrm>
              <a:custGeom>
                <a:avLst/>
                <a:gdLst/>
                <a:ahLst/>
                <a:cxnLst>
                  <a:cxn ang="0">
                    <a:pos x="389" y="55"/>
                  </a:cxn>
                  <a:cxn ang="0">
                    <a:pos x="386" y="57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89" y="55"/>
                  </a:cxn>
                </a:cxnLst>
                <a:rect l="0" t="0" r="r" b="b"/>
                <a:pathLst>
                  <a:path w="389" h="57">
                    <a:moveTo>
                      <a:pt x="389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974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49" name="Freeform 217"/>
              <p:cNvSpPr>
                <a:spLocks/>
              </p:cNvSpPr>
              <p:nvPr/>
            </p:nvSpPr>
            <p:spPr bwMode="auto">
              <a:xfrm>
                <a:off x="907" y="1224"/>
                <a:ext cx="195" cy="29"/>
              </a:xfrm>
              <a:custGeom>
                <a:avLst/>
                <a:gdLst/>
                <a:ahLst/>
                <a:cxnLst>
                  <a:cxn ang="0">
                    <a:pos x="391" y="55"/>
                  </a:cxn>
                  <a:cxn ang="0">
                    <a:pos x="386" y="58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391" y="55"/>
                  </a:cxn>
                </a:cxnLst>
                <a:rect l="0" t="0" r="r" b="b"/>
                <a:pathLst>
                  <a:path w="391" h="58">
                    <a:moveTo>
                      <a:pt x="391" y="55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391" y="5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0" name="Freeform 218"/>
              <p:cNvSpPr>
                <a:spLocks/>
              </p:cNvSpPr>
              <p:nvPr/>
            </p:nvSpPr>
            <p:spPr bwMode="auto">
              <a:xfrm>
                <a:off x="901" y="1226"/>
                <a:ext cx="198" cy="32"/>
              </a:xfrm>
              <a:custGeom>
                <a:avLst/>
                <a:gdLst/>
                <a:ahLst/>
                <a:cxnLst>
                  <a:cxn ang="0">
                    <a:pos x="397" y="55"/>
                  </a:cxn>
                  <a:cxn ang="0">
                    <a:pos x="385" y="65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397" y="55"/>
                  </a:cxn>
                </a:cxnLst>
                <a:rect l="0" t="0" r="r" b="b"/>
                <a:pathLst>
                  <a:path w="397" h="65">
                    <a:moveTo>
                      <a:pt x="397" y="55"/>
                    </a:moveTo>
                    <a:lnTo>
                      <a:pt x="385" y="65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397" y="55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1" name="Freeform 219"/>
              <p:cNvSpPr>
                <a:spLocks/>
              </p:cNvSpPr>
              <p:nvPr/>
            </p:nvSpPr>
            <p:spPr bwMode="auto">
              <a:xfrm>
                <a:off x="906" y="1226"/>
                <a:ext cx="193" cy="28"/>
              </a:xfrm>
              <a:custGeom>
                <a:avLst/>
                <a:gdLst/>
                <a:ahLst/>
                <a:cxnLst>
                  <a:cxn ang="0">
                    <a:pos x="388" y="55"/>
                  </a:cxn>
                  <a:cxn ang="0">
                    <a:pos x="386" y="5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88" y="55"/>
                  </a:cxn>
                </a:cxnLst>
                <a:rect l="0" t="0" r="r" b="b"/>
                <a:pathLst>
                  <a:path w="388" h="57">
                    <a:moveTo>
                      <a:pt x="388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2" name="Freeform 220"/>
              <p:cNvSpPr>
                <a:spLocks/>
              </p:cNvSpPr>
              <p:nvPr/>
            </p:nvSpPr>
            <p:spPr bwMode="auto">
              <a:xfrm>
                <a:off x="904" y="1227"/>
                <a:ext cx="194" cy="28"/>
              </a:xfrm>
              <a:custGeom>
                <a:avLst/>
                <a:gdLst/>
                <a:ahLst/>
                <a:cxnLst>
                  <a:cxn ang="0">
                    <a:pos x="389" y="55"/>
                  </a:cxn>
                  <a:cxn ang="0">
                    <a:pos x="387" y="56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89" y="55"/>
                  </a:cxn>
                </a:cxnLst>
                <a:rect l="0" t="0" r="r" b="b"/>
                <a:pathLst>
                  <a:path w="389" h="56">
                    <a:moveTo>
                      <a:pt x="389" y="55"/>
                    </a:moveTo>
                    <a:lnTo>
                      <a:pt x="387" y="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3" name="Freeform 221"/>
              <p:cNvSpPr>
                <a:spLocks/>
              </p:cNvSpPr>
              <p:nvPr/>
            </p:nvSpPr>
            <p:spPr bwMode="auto">
              <a:xfrm>
                <a:off x="903" y="1228"/>
                <a:ext cx="195" cy="29"/>
              </a:xfrm>
              <a:custGeom>
                <a:avLst/>
                <a:gdLst/>
                <a:ahLst/>
                <a:cxnLst>
                  <a:cxn ang="0">
                    <a:pos x="389" y="55"/>
                  </a:cxn>
                  <a:cxn ang="0">
                    <a:pos x="386" y="5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89" y="55"/>
                  </a:cxn>
                </a:cxnLst>
                <a:rect l="0" t="0" r="r" b="b"/>
                <a:pathLst>
                  <a:path w="389" h="58">
                    <a:moveTo>
                      <a:pt x="389" y="55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4" name="Freeform 222"/>
              <p:cNvSpPr>
                <a:spLocks/>
              </p:cNvSpPr>
              <p:nvPr/>
            </p:nvSpPr>
            <p:spPr bwMode="auto">
              <a:xfrm>
                <a:off x="902" y="1229"/>
                <a:ext cx="194" cy="29"/>
              </a:xfrm>
              <a:custGeom>
                <a:avLst/>
                <a:gdLst/>
                <a:ahLst/>
                <a:cxnLst>
                  <a:cxn ang="0">
                    <a:pos x="387" y="54"/>
                  </a:cxn>
                  <a:cxn ang="0">
                    <a:pos x="385" y="5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87" y="54"/>
                  </a:cxn>
                </a:cxnLst>
                <a:rect l="0" t="0" r="r" b="b"/>
                <a:pathLst>
                  <a:path w="387" h="56">
                    <a:moveTo>
                      <a:pt x="387" y="54"/>
                    </a:moveTo>
                    <a:lnTo>
                      <a:pt x="385" y="5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5" name="Freeform 223"/>
              <p:cNvSpPr>
                <a:spLocks/>
              </p:cNvSpPr>
              <p:nvPr/>
            </p:nvSpPr>
            <p:spPr bwMode="auto">
              <a:xfrm>
                <a:off x="901" y="1230"/>
                <a:ext cx="194" cy="28"/>
              </a:xfrm>
              <a:custGeom>
                <a:avLst/>
                <a:gdLst/>
                <a:ahLst/>
                <a:cxnLst>
                  <a:cxn ang="0">
                    <a:pos x="388" y="55"/>
                  </a:cxn>
                  <a:cxn ang="0">
                    <a:pos x="385" y="57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88" y="55"/>
                  </a:cxn>
                </a:cxnLst>
                <a:rect l="0" t="0" r="r" b="b"/>
                <a:pathLst>
                  <a:path w="388" h="57">
                    <a:moveTo>
                      <a:pt x="388" y="55"/>
                    </a:moveTo>
                    <a:lnTo>
                      <a:pt x="385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6" name="Freeform 224"/>
              <p:cNvSpPr>
                <a:spLocks/>
              </p:cNvSpPr>
              <p:nvPr/>
            </p:nvSpPr>
            <p:spPr bwMode="auto">
              <a:xfrm>
                <a:off x="896" y="1231"/>
                <a:ext cx="198" cy="35"/>
              </a:xfrm>
              <a:custGeom>
                <a:avLst/>
                <a:gdLst/>
                <a:ahLst/>
                <a:cxnLst>
                  <a:cxn ang="0">
                    <a:pos x="395" y="55"/>
                  </a:cxn>
                  <a:cxn ang="0">
                    <a:pos x="385" y="70"/>
                  </a:cxn>
                  <a:cxn ang="0">
                    <a:pos x="0" y="13"/>
                  </a:cxn>
                  <a:cxn ang="0">
                    <a:pos x="10" y="0"/>
                  </a:cxn>
                  <a:cxn ang="0">
                    <a:pos x="395" y="55"/>
                  </a:cxn>
                </a:cxnLst>
                <a:rect l="0" t="0" r="r" b="b"/>
                <a:pathLst>
                  <a:path w="395" h="70">
                    <a:moveTo>
                      <a:pt x="395" y="55"/>
                    </a:moveTo>
                    <a:lnTo>
                      <a:pt x="385" y="70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395" y="55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7" name="Freeform 225"/>
              <p:cNvSpPr>
                <a:spLocks/>
              </p:cNvSpPr>
              <p:nvPr/>
            </p:nvSpPr>
            <p:spPr bwMode="auto">
              <a:xfrm>
                <a:off x="900" y="1231"/>
                <a:ext cx="194" cy="29"/>
              </a:xfrm>
              <a:custGeom>
                <a:avLst/>
                <a:gdLst/>
                <a:ahLst/>
                <a:cxnLst>
                  <a:cxn ang="0">
                    <a:pos x="387" y="55"/>
                  </a:cxn>
                  <a:cxn ang="0">
                    <a:pos x="385" y="5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87" y="55"/>
                  </a:cxn>
                </a:cxnLst>
                <a:rect l="0" t="0" r="r" b="b"/>
                <a:pathLst>
                  <a:path w="387" h="58">
                    <a:moveTo>
                      <a:pt x="387" y="55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8" name="Freeform 226"/>
              <p:cNvSpPr>
                <a:spLocks/>
              </p:cNvSpPr>
              <p:nvPr/>
            </p:nvSpPr>
            <p:spPr bwMode="auto">
              <a:xfrm>
                <a:off x="899" y="1232"/>
                <a:ext cx="194" cy="29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6" y="5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59" name="Freeform 227"/>
              <p:cNvSpPr>
                <a:spLocks/>
              </p:cNvSpPr>
              <p:nvPr/>
            </p:nvSpPr>
            <p:spPr bwMode="auto">
              <a:xfrm>
                <a:off x="898" y="1233"/>
                <a:ext cx="194" cy="29"/>
              </a:xfrm>
              <a:custGeom>
                <a:avLst/>
                <a:gdLst/>
                <a:ahLst/>
                <a:cxnLst>
                  <a:cxn ang="0">
                    <a:pos x="387" y="55"/>
                  </a:cxn>
                  <a:cxn ang="0">
                    <a:pos x="385" y="5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87" y="55"/>
                  </a:cxn>
                </a:cxnLst>
                <a:rect l="0" t="0" r="r" b="b"/>
                <a:pathLst>
                  <a:path w="387" h="56">
                    <a:moveTo>
                      <a:pt x="387" y="55"/>
                    </a:moveTo>
                    <a:lnTo>
                      <a:pt x="385" y="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0" name="Freeform 228"/>
              <p:cNvSpPr>
                <a:spLocks/>
              </p:cNvSpPr>
              <p:nvPr/>
            </p:nvSpPr>
            <p:spPr bwMode="auto">
              <a:xfrm>
                <a:off x="897" y="1234"/>
                <a:ext cx="194" cy="29"/>
              </a:xfrm>
              <a:custGeom>
                <a:avLst/>
                <a:gdLst/>
                <a:ahLst/>
                <a:cxnLst>
                  <a:cxn ang="0">
                    <a:pos x="387" y="54"/>
                  </a:cxn>
                  <a:cxn ang="0">
                    <a:pos x="385" y="5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87" y="54"/>
                  </a:cxn>
                </a:cxnLst>
                <a:rect l="0" t="0" r="r" b="b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1" name="Freeform 229"/>
              <p:cNvSpPr>
                <a:spLocks/>
              </p:cNvSpPr>
              <p:nvPr/>
            </p:nvSpPr>
            <p:spPr bwMode="auto">
              <a:xfrm>
                <a:off x="897" y="1235"/>
                <a:ext cx="193" cy="29"/>
              </a:xfrm>
              <a:custGeom>
                <a:avLst/>
                <a:gdLst/>
                <a:ahLst/>
                <a:cxnLst>
                  <a:cxn ang="0">
                    <a:pos x="387" y="57"/>
                  </a:cxn>
                  <a:cxn ang="0">
                    <a:pos x="386" y="5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87" y="57"/>
                  </a:cxn>
                </a:cxnLst>
                <a:rect l="0" t="0" r="r" b="b"/>
                <a:pathLst>
                  <a:path w="387" h="58">
                    <a:moveTo>
                      <a:pt x="387" y="57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2" name="Freeform 230"/>
              <p:cNvSpPr>
                <a:spLocks/>
              </p:cNvSpPr>
              <p:nvPr/>
            </p:nvSpPr>
            <p:spPr bwMode="auto">
              <a:xfrm>
                <a:off x="896" y="1237"/>
                <a:ext cx="193" cy="29"/>
              </a:xfrm>
              <a:custGeom>
                <a:avLst/>
                <a:gdLst/>
                <a:ahLst/>
                <a:cxnLst>
                  <a:cxn ang="0">
                    <a:pos x="387" y="54"/>
                  </a:cxn>
                  <a:cxn ang="0">
                    <a:pos x="385" y="58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87" y="54"/>
                  </a:cxn>
                </a:cxnLst>
                <a:rect l="0" t="0" r="r" b="b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3" name="Freeform 231"/>
              <p:cNvSpPr>
                <a:spLocks/>
              </p:cNvSpPr>
              <p:nvPr/>
            </p:nvSpPr>
            <p:spPr bwMode="auto">
              <a:xfrm>
                <a:off x="892" y="1238"/>
                <a:ext cx="197" cy="35"/>
              </a:xfrm>
              <a:custGeom>
                <a:avLst/>
                <a:gdLst/>
                <a:ahLst/>
                <a:cxnLst>
                  <a:cxn ang="0">
                    <a:pos x="394" y="57"/>
                  </a:cxn>
                  <a:cxn ang="0">
                    <a:pos x="386" y="72"/>
                  </a:cxn>
                  <a:cxn ang="0">
                    <a:pos x="0" y="15"/>
                  </a:cxn>
                  <a:cxn ang="0">
                    <a:pos x="9" y="0"/>
                  </a:cxn>
                  <a:cxn ang="0">
                    <a:pos x="394" y="57"/>
                  </a:cxn>
                </a:cxnLst>
                <a:rect l="0" t="0" r="r" b="b"/>
                <a:pathLst>
                  <a:path w="394" h="72">
                    <a:moveTo>
                      <a:pt x="394" y="57"/>
                    </a:moveTo>
                    <a:lnTo>
                      <a:pt x="386" y="72"/>
                    </a:lnTo>
                    <a:lnTo>
                      <a:pt x="0" y="15"/>
                    </a:lnTo>
                    <a:lnTo>
                      <a:pt x="9" y="0"/>
                    </a:lnTo>
                    <a:lnTo>
                      <a:pt x="394" y="5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4" name="Freeform 232"/>
              <p:cNvSpPr>
                <a:spLocks/>
              </p:cNvSpPr>
              <p:nvPr/>
            </p:nvSpPr>
            <p:spPr bwMode="auto">
              <a:xfrm>
                <a:off x="896" y="1238"/>
                <a:ext cx="193" cy="29"/>
              </a:xfrm>
              <a:custGeom>
                <a:avLst/>
                <a:gdLst/>
                <a:ahLst/>
                <a:cxnLst>
                  <a:cxn ang="0">
                    <a:pos x="385" y="57"/>
                  </a:cxn>
                  <a:cxn ang="0">
                    <a:pos x="385" y="5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85" y="57"/>
                  </a:cxn>
                </a:cxnLst>
                <a:rect l="0" t="0" r="r" b="b"/>
                <a:pathLst>
                  <a:path w="385" h="58">
                    <a:moveTo>
                      <a:pt x="385" y="57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5" name="Freeform 233"/>
              <p:cNvSpPr>
                <a:spLocks/>
              </p:cNvSpPr>
              <p:nvPr/>
            </p:nvSpPr>
            <p:spPr bwMode="auto">
              <a:xfrm>
                <a:off x="895" y="1238"/>
                <a:ext cx="194" cy="30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6" name="Freeform 234"/>
              <p:cNvSpPr>
                <a:spLocks/>
              </p:cNvSpPr>
              <p:nvPr/>
            </p:nvSpPr>
            <p:spPr bwMode="auto">
              <a:xfrm>
                <a:off x="894" y="1240"/>
                <a:ext cx="194" cy="29"/>
              </a:xfrm>
              <a:custGeom>
                <a:avLst/>
                <a:gdLst/>
                <a:ahLst/>
                <a:cxnLst>
                  <a:cxn ang="0">
                    <a:pos x="387" y="55"/>
                  </a:cxn>
                  <a:cxn ang="0">
                    <a:pos x="386" y="5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87" y="55"/>
                  </a:cxn>
                </a:cxnLst>
                <a:rect l="0" t="0" r="r" b="b"/>
                <a:pathLst>
                  <a:path w="387" h="58">
                    <a:moveTo>
                      <a:pt x="387" y="55"/>
                    </a:moveTo>
                    <a:lnTo>
                      <a:pt x="386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7" name="Freeform 235"/>
              <p:cNvSpPr>
                <a:spLocks/>
              </p:cNvSpPr>
              <p:nvPr/>
            </p:nvSpPr>
            <p:spPr bwMode="auto">
              <a:xfrm>
                <a:off x="893" y="1241"/>
                <a:ext cx="194" cy="29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7" y="5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7" y="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8" name="Freeform 236"/>
              <p:cNvSpPr>
                <a:spLocks/>
              </p:cNvSpPr>
              <p:nvPr/>
            </p:nvSpPr>
            <p:spPr bwMode="auto">
              <a:xfrm>
                <a:off x="893" y="1242"/>
                <a:ext cx="194" cy="30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69" name="Freeform 237"/>
              <p:cNvSpPr>
                <a:spLocks/>
              </p:cNvSpPr>
              <p:nvPr/>
            </p:nvSpPr>
            <p:spPr bwMode="auto">
              <a:xfrm>
                <a:off x="892" y="1243"/>
                <a:ext cx="194" cy="30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0" name="Freeform 238"/>
              <p:cNvSpPr>
                <a:spLocks/>
              </p:cNvSpPr>
              <p:nvPr/>
            </p:nvSpPr>
            <p:spPr bwMode="auto">
              <a:xfrm>
                <a:off x="892" y="1244"/>
                <a:ext cx="193" cy="29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6" y="5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1" name="Freeform 239"/>
              <p:cNvSpPr>
                <a:spLocks/>
              </p:cNvSpPr>
              <p:nvPr/>
            </p:nvSpPr>
            <p:spPr bwMode="auto">
              <a:xfrm>
                <a:off x="889" y="1245"/>
                <a:ext cx="195" cy="37"/>
              </a:xfrm>
              <a:custGeom>
                <a:avLst/>
                <a:gdLst/>
                <a:ahLst/>
                <a:cxnLst>
                  <a:cxn ang="0">
                    <a:pos x="391" y="57"/>
                  </a:cxn>
                  <a:cxn ang="0">
                    <a:pos x="386" y="75"/>
                  </a:cxn>
                  <a:cxn ang="0">
                    <a:pos x="0" y="19"/>
                  </a:cxn>
                  <a:cxn ang="0">
                    <a:pos x="5" y="0"/>
                  </a:cxn>
                  <a:cxn ang="0">
                    <a:pos x="391" y="57"/>
                  </a:cxn>
                </a:cxnLst>
                <a:rect l="0" t="0" r="r" b="b"/>
                <a:pathLst>
                  <a:path w="391" h="75">
                    <a:moveTo>
                      <a:pt x="391" y="57"/>
                    </a:moveTo>
                    <a:lnTo>
                      <a:pt x="386" y="75"/>
                    </a:lnTo>
                    <a:lnTo>
                      <a:pt x="0" y="19"/>
                    </a:lnTo>
                    <a:lnTo>
                      <a:pt x="5" y="0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2" name="Freeform 240"/>
              <p:cNvSpPr>
                <a:spLocks/>
              </p:cNvSpPr>
              <p:nvPr/>
            </p:nvSpPr>
            <p:spPr bwMode="auto">
              <a:xfrm>
                <a:off x="892" y="1245"/>
                <a:ext cx="192" cy="30"/>
              </a:xfrm>
              <a:custGeom>
                <a:avLst/>
                <a:gdLst/>
                <a:ahLst/>
                <a:cxnLst>
                  <a:cxn ang="0">
                    <a:pos x="386" y="57"/>
                  </a:cxn>
                  <a:cxn ang="0">
                    <a:pos x="386" y="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6" y="57"/>
                  </a:cxn>
                </a:cxnLst>
                <a:rect l="0" t="0" r="r" b="b"/>
                <a:pathLst>
                  <a:path w="386" h="60">
                    <a:moveTo>
                      <a:pt x="386" y="57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7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3" name="Freeform 241"/>
              <p:cNvSpPr>
                <a:spLocks/>
              </p:cNvSpPr>
              <p:nvPr/>
            </p:nvSpPr>
            <p:spPr bwMode="auto">
              <a:xfrm>
                <a:off x="891" y="1247"/>
                <a:ext cx="193" cy="29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8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4" name="Freeform 242"/>
              <p:cNvSpPr>
                <a:spLocks/>
              </p:cNvSpPr>
              <p:nvPr/>
            </p:nvSpPr>
            <p:spPr bwMode="auto">
              <a:xfrm>
                <a:off x="891" y="1248"/>
                <a:ext cx="193" cy="30"/>
              </a:xfrm>
              <a:custGeom>
                <a:avLst/>
                <a:gdLst/>
                <a:ahLst/>
                <a:cxnLst>
                  <a:cxn ang="0">
                    <a:pos x="385" y="57"/>
                  </a:cxn>
                  <a:cxn ang="0">
                    <a:pos x="385" y="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5" y="57"/>
                  </a:cxn>
                </a:cxnLst>
                <a:rect l="0" t="0" r="r" b="b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5" name="Freeform 243"/>
              <p:cNvSpPr>
                <a:spLocks/>
              </p:cNvSpPr>
              <p:nvPr/>
            </p:nvSpPr>
            <p:spPr bwMode="auto">
              <a:xfrm>
                <a:off x="890" y="1249"/>
                <a:ext cx="194" cy="29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6" name="Freeform 244"/>
              <p:cNvSpPr>
                <a:spLocks/>
              </p:cNvSpPr>
              <p:nvPr/>
            </p:nvSpPr>
            <p:spPr bwMode="auto">
              <a:xfrm>
                <a:off x="890" y="1250"/>
                <a:ext cx="193" cy="30"/>
              </a:xfrm>
              <a:custGeom>
                <a:avLst/>
                <a:gdLst/>
                <a:ahLst/>
                <a:cxnLst>
                  <a:cxn ang="0">
                    <a:pos x="385" y="57"/>
                  </a:cxn>
                  <a:cxn ang="0">
                    <a:pos x="385" y="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5" y="57"/>
                  </a:cxn>
                </a:cxnLst>
                <a:rect l="0" t="0" r="r" b="b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7" name="Freeform 245"/>
              <p:cNvSpPr>
                <a:spLocks/>
              </p:cNvSpPr>
              <p:nvPr/>
            </p:nvSpPr>
            <p:spPr bwMode="auto">
              <a:xfrm>
                <a:off x="889" y="1252"/>
                <a:ext cx="194" cy="30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6" y="59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6" y="5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8" name="Freeform 246"/>
              <p:cNvSpPr>
                <a:spLocks/>
              </p:cNvSpPr>
              <p:nvPr/>
            </p:nvSpPr>
            <p:spPr bwMode="auto">
              <a:xfrm>
                <a:off x="889" y="1253"/>
                <a:ext cx="193" cy="29"/>
              </a:xfrm>
              <a:custGeom>
                <a:avLst/>
                <a:gdLst/>
                <a:ahLst/>
                <a:cxnLst>
                  <a:cxn ang="0">
                    <a:pos x="386" y="58"/>
                  </a:cxn>
                  <a:cxn ang="0">
                    <a:pos x="386" y="6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6" y="58"/>
                  </a:cxn>
                </a:cxnLst>
                <a:rect l="0" t="0" r="r" b="b"/>
                <a:pathLst>
                  <a:path w="386" h="60">
                    <a:moveTo>
                      <a:pt x="386" y="58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79" name="Freeform 247"/>
              <p:cNvSpPr>
                <a:spLocks/>
              </p:cNvSpPr>
              <p:nvPr/>
            </p:nvSpPr>
            <p:spPr bwMode="auto">
              <a:xfrm>
                <a:off x="887" y="1254"/>
                <a:ext cx="195" cy="38"/>
              </a:xfrm>
              <a:custGeom>
                <a:avLst/>
                <a:gdLst/>
                <a:ahLst/>
                <a:cxnLst>
                  <a:cxn ang="0">
                    <a:pos x="391" y="56"/>
                  </a:cxn>
                  <a:cxn ang="0">
                    <a:pos x="386" y="76"/>
                  </a:cxn>
                  <a:cxn ang="0">
                    <a:pos x="0" y="18"/>
                  </a:cxn>
                  <a:cxn ang="0">
                    <a:pos x="5" y="0"/>
                  </a:cxn>
                  <a:cxn ang="0">
                    <a:pos x="391" y="56"/>
                  </a:cxn>
                </a:cxnLst>
                <a:rect l="0" t="0" r="r" b="b"/>
                <a:pathLst>
                  <a:path w="391" h="76">
                    <a:moveTo>
                      <a:pt x="391" y="56"/>
                    </a:moveTo>
                    <a:lnTo>
                      <a:pt x="386" y="76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91" y="56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0" name="Freeform 248"/>
              <p:cNvSpPr>
                <a:spLocks/>
              </p:cNvSpPr>
              <p:nvPr/>
            </p:nvSpPr>
            <p:spPr bwMode="auto">
              <a:xfrm>
                <a:off x="888" y="1254"/>
                <a:ext cx="194" cy="30"/>
              </a:xfrm>
              <a:custGeom>
                <a:avLst/>
                <a:gdLst/>
                <a:ahLst/>
                <a:cxnLst>
                  <a:cxn ang="0">
                    <a:pos x="387" y="56"/>
                  </a:cxn>
                  <a:cxn ang="0">
                    <a:pos x="385" y="59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87" y="56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1" name="Freeform 249"/>
              <p:cNvSpPr>
                <a:spLocks/>
              </p:cNvSpPr>
              <p:nvPr/>
            </p:nvSpPr>
            <p:spPr bwMode="auto">
              <a:xfrm>
                <a:off x="888" y="1255"/>
                <a:ext cx="193" cy="31"/>
              </a:xfrm>
              <a:custGeom>
                <a:avLst/>
                <a:gdLst/>
                <a:ahLst/>
                <a:cxnLst>
                  <a:cxn ang="0">
                    <a:pos x="385" y="58"/>
                  </a:cxn>
                  <a:cxn ang="0">
                    <a:pos x="385" y="62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85" y="58"/>
                  </a:cxn>
                </a:cxnLst>
                <a:rect l="0" t="0" r="r" b="b"/>
                <a:pathLst>
                  <a:path w="385" h="62">
                    <a:moveTo>
                      <a:pt x="385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2" name="Freeform 250"/>
              <p:cNvSpPr>
                <a:spLocks/>
              </p:cNvSpPr>
              <p:nvPr/>
            </p:nvSpPr>
            <p:spPr bwMode="auto">
              <a:xfrm>
                <a:off x="888" y="1257"/>
                <a:ext cx="193" cy="30"/>
              </a:xfrm>
              <a:custGeom>
                <a:avLst/>
                <a:gdLst/>
                <a:ahLst/>
                <a:cxnLst>
                  <a:cxn ang="0">
                    <a:pos x="385" y="59"/>
                  </a:cxn>
                  <a:cxn ang="0">
                    <a:pos x="385" y="6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85" y="59"/>
                  </a:cxn>
                </a:cxnLst>
                <a:rect l="0" t="0" r="r" b="b"/>
                <a:pathLst>
                  <a:path w="385" h="60">
                    <a:moveTo>
                      <a:pt x="385" y="59"/>
                    </a:moveTo>
                    <a:lnTo>
                      <a:pt x="385" y="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3" name="Freeform 251"/>
              <p:cNvSpPr>
                <a:spLocks/>
              </p:cNvSpPr>
              <p:nvPr/>
            </p:nvSpPr>
            <p:spPr bwMode="auto">
              <a:xfrm>
                <a:off x="887" y="1258"/>
                <a:ext cx="194" cy="30"/>
              </a:xfrm>
              <a:custGeom>
                <a:avLst/>
                <a:gdLst/>
                <a:ahLst/>
                <a:cxnLst>
                  <a:cxn ang="0">
                    <a:pos x="387" y="58"/>
                  </a:cxn>
                  <a:cxn ang="0">
                    <a:pos x="385" y="6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87" y="58"/>
                  </a:cxn>
                </a:cxnLst>
                <a:rect l="0" t="0" r="r" b="b"/>
                <a:pathLst>
                  <a:path w="387" h="62">
                    <a:moveTo>
                      <a:pt x="387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4" name="Freeform 252"/>
              <p:cNvSpPr>
                <a:spLocks/>
              </p:cNvSpPr>
              <p:nvPr/>
            </p:nvSpPr>
            <p:spPr bwMode="auto">
              <a:xfrm>
                <a:off x="887" y="1259"/>
                <a:ext cx="193" cy="31"/>
              </a:xfrm>
              <a:custGeom>
                <a:avLst/>
                <a:gdLst/>
                <a:ahLst/>
                <a:cxnLst>
                  <a:cxn ang="0">
                    <a:pos x="385" y="59"/>
                  </a:cxn>
                  <a:cxn ang="0">
                    <a:pos x="385" y="6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5" y="59"/>
                  </a:cxn>
                </a:cxnLst>
                <a:rect l="0" t="0" r="r" b="b"/>
                <a:pathLst>
                  <a:path w="385" h="62">
                    <a:moveTo>
                      <a:pt x="385" y="59"/>
                    </a:moveTo>
                    <a:lnTo>
                      <a:pt x="385" y="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5" name="Freeform 253"/>
              <p:cNvSpPr>
                <a:spLocks/>
              </p:cNvSpPr>
              <p:nvPr/>
            </p:nvSpPr>
            <p:spPr bwMode="auto">
              <a:xfrm>
                <a:off x="887" y="1261"/>
                <a:ext cx="193" cy="30"/>
              </a:xfrm>
              <a:custGeom>
                <a:avLst/>
                <a:gdLst/>
                <a:ahLst/>
                <a:cxnLst>
                  <a:cxn ang="0">
                    <a:pos x="385" y="58"/>
                  </a:cxn>
                  <a:cxn ang="0">
                    <a:pos x="385" y="6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85" y="58"/>
                  </a:cxn>
                </a:cxnLst>
                <a:rect l="0" t="0" r="r" b="b"/>
                <a:pathLst>
                  <a:path w="385" h="60">
                    <a:moveTo>
                      <a:pt x="385" y="58"/>
                    </a:moveTo>
                    <a:lnTo>
                      <a:pt x="385" y="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6" name="Freeform 254"/>
              <p:cNvSpPr>
                <a:spLocks/>
              </p:cNvSpPr>
              <p:nvPr/>
            </p:nvSpPr>
            <p:spPr bwMode="auto">
              <a:xfrm>
                <a:off x="887" y="1262"/>
                <a:ext cx="193" cy="30"/>
              </a:xfrm>
              <a:custGeom>
                <a:avLst/>
                <a:gdLst/>
                <a:ahLst/>
                <a:cxnLst>
                  <a:cxn ang="0">
                    <a:pos x="387" y="59"/>
                  </a:cxn>
                  <a:cxn ang="0">
                    <a:pos x="386" y="62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87" y="59"/>
                  </a:cxn>
                </a:cxnLst>
                <a:rect l="0" t="0" r="r" b="b"/>
                <a:pathLst>
                  <a:path w="387" h="62">
                    <a:moveTo>
                      <a:pt x="387" y="59"/>
                    </a:moveTo>
                    <a:lnTo>
                      <a:pt x="386" y="6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7" name="Freeform 255"/>
              <p:cNvSpPr>
                <a:spLocks/>
              </p:cNvSpPr>
              <p:nvPr/>
            </p:nvSpPr>
            <p:spPr bwMode="auto">
              <a:xfrm>
                <a:off x="886" y="1263"/>
                <a:ext cx="193" cy="39"/>
              </a:xfrm>
              <a:custGeom>
                <a:avLst/>
                <a:gdLst/>
                <a:ahLst/>
                <a:cxnLst>
                  <a:cxn ang="0">
                    <a:pos x="387" y="58"/>
                  </a:cxn>
                  <a:cxn ang="0">
                    <a:pos x="387" y="78"/>
                  </a:cxn>
                  <a:cxn ang="0">
                    <a:pos x="0" y="20"/>
                  </a:cxn>
                  <a:cxn ang="0">
                    <a:pos x="1" y="0"/>
                  </a:cxn>
                  <a:cxn ang="0">
                    <a:pos x="387" y="58"/>
                  </a:cxn>
                </a:cxnLst>
                <a:rect l="0" t="0" r="r" b="b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0" y="2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8" name="Freeform 256"/>
              <p:cNvSpPr>
                <a:spLocks/>
              </p:cNvSpPr>
              <p:nvPr/>
            </p:nvSpPr>
            <p:spPr bwMode="auto">
              <a:xfrm>
                <a:off x="887" y="1263"/>
                <a:ext cx="192" cy="34"/>
              </a:xfrm>
              <a:custGeom>
                <a:avLst/>
                <a:gdLst/>
                <a:ahLst/>
                <a:cxnLst>
                  <a:cxn ang="0">
                    <a:pos x="386" y="58"/>
                  </a:cxn>
                  <a:cxn ang="0">
                    <a:pos x="386" y="68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386" y="58"/>
                  </a:cxn>
                </a:cxnLst>
                <a:rect l="0" t="0" r="r" b="b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89" name="Freeform 257"/>
              <p:cNvSpPr>
                <a:spLocks/>
              </p:cNvSpPr>
              <p:nvPr/>
            </p:nvSpPr>
            <p:spPr bwMode="auto">
              <a:xfrm>
                <a:off x="886" y="1268"/>
                <a:ext cx="193" cy="34"/>
              </a:xfrm>
              <a:custGeom>
                <a:avLst/>
                <a:gdLst/>
                <a:ahLst/>
                <a:cxnLst>
                  <a:cxn ang="0">
                    <a:pos x="387" y="58"/>
                  </a:cxn>
                  <a:cxn ang="0">
                    <a:pos x="387" y="68"/>
                  </a:cxn>
                  <a:cxn ang="0">
                    <a:pos x="0" y="10"/>
                  </a:cxn>
                  <a:cxn ang="0">
                    <a:pos x="1" y="0"/>
                  </a:cxn>
                  <a:cxn ang="0">
                    <a:pos x="387" y="58"/>
                  </a:cxn>
                </a:cxnLst>
                <a:rect l="0" t="0" r="r" b="b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0" y="1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0" name="Freeform 258"/>
              <p:cNvSpPr>
                <a:spLocks/>
              </p:cNvSpPr>
              <p:nvPr/>
            </p:nvSpPr>
            <p:spPr bwMode="auto">
              <a:xfrm>
                <a:off x="886" y="1273"/>
                <a:ext cx="193" cy="39"/>
              </a:xfrm>
              <a:custGeom>
                <a:avLst/>
                <a:gdLst/>
                <a:ahLst/>
                <a:cxnLst>
                  <a:cxn ang="0">
                    <a:pos x="387" y="58"/>
                  </a:cxn>
                  <a:cxn ang="0">
                    <a:pos x="387" y="78"/>
                  </a:cxn>
                  <a:cxn ang="0">
                    <a:pos x="1" y="18"/>
                  </a:cxn>
                  <a:cxn ang="0">
                    <a:pos x="0" y="0"/>
                  </a:cxn>
                  <a:cxn ang="0">
                    <a:pos x="387" y="58"/>
                  </a:cxn>
                </a:cxnLst>
                <a:rect l="0" t="0" r="r" b="b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1" name="Freeform 259"/>
              <p:cNvSpPr>
                <a:spLocks/>
              </p:cNvSpPr>
              <p:nvPr/>
            </p:nvSpPr>
            <p:spPr bwMode="auto">
              <a:xfrm>
                <a:off x="886" y="1273"/>
                <a:ext cx="193" cy="34"/>
              </a:xfrm>
              <a:custGeom>
                <a:avLst/>
                <a:gdLst/>
                <a:ahLst/>
                <a:cxnLst>
                  <a:cxn ang="0">
                    <a:pos x="387" y="58"/>
                  </a:cxn>
                  <a:cxn ang="0">
                    <a:pos x="387" y="68"/>
                  </a:cxn>
                  <a:cxn ang="0">
                    <a:pos x="1" y="10"/>
                  </a:cxn>
                  <a:cxn ang="0">
                    <a:pos x="0" y="0"/>
                  </a:cxn>
                  <a:cxn ang="0">
                    <a:pos x="387" y="58"/>
                  </a:cxn>
                </a:cxnLst>
                <a:rect l="0" t="0" r="r" b="b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2" name="Freeform 260"/>
              <p:cNvSpPr>
                <a:spLocks/>
              </p:cNvSpPr>
              <p:nvPr/>
            </p:nvSpPr>
            <p:spPr bwMode="auto">
              <a:xfrm>
                <a:off x="887" y="1278"/>
                <a:ext cx="192" cy="34"/>
              </a:xfrm>
              <a:custGeom>
                <a:avLst/>
                <a:gdLst/>
                <a:ahLst/>
                <a:cxnLst>
                  <a:cxn ang="0">
                    <a:pos x="386" y="58"/>
                  </a:cxn>
                  <a:cxn ang="0">
                    <a:pos x="386" y="6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86" y="58"/>
                  </a:cxn>
                </a:cxnLst>
                <a:rect l="0" t="0" r="r" b="b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3" name="Freeform 261"/>
              <p:cNvSpPr>
                <a:spLocks/>
              </p:cNvSpPr>
              <p:nvPr/>
            </p:nvSpPr>
            <p:spPr bwMode="auto">
              <a:xfrm>
                <a:off x="887" y="1282"/>
                <a:ext cx="195" cy="40"/>
              </a:xfrm>
              <a:custGeom>
                <a:avLst/>
                <a:gdLst/>
                <a:ahLst/>
                <a:cxnLst>
                  <a:cxn ang="0">
                    <a:pos x="386" y="60"/>
                  </a:cxn>
                  <a:cxn ang="0">
                    <a:pos x="391" y="80"/>
                  </a:cxn>
                  <a:cxn ang="0">
                    <a:pos x="5" y="18"/>
                  </a:cxn>
                  <a:cxn ang="0">
                    <a:pos x="0" y="0"/>
                  </a:cxn>
                  <a:cxn ang="0">
                    <a:pos x="386" y="60"/>
                  </a:cxn>
                </a:cxnLst>
                <a:rect l="0" t="0" r="r" b="b"/>
                <a:pathLst>
                  <a:path w="391" h="80">
                    <a:moveTo>
                      <a:pt x="386" y="60"/>
                    </a:moveTo>
                    <a:lnTo>
                      <a:pt x="391" y="80"/>
                    </a:lnTo>
                    <a:lnTo>
                      <a:pt x="5" y="18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4" name="Freeform 262"/>
              <p:cNvSpPr>
                <a:spLocks/>
              </p:cNvSpPr>
              <p:nvPr/>
            </p:nvSpPr>
            <p:spPr bwMode="auto">
              <a:xfrm>
                <a:off x="887" y="1282"/>
                <a:ext cx="193" cy="32"/>
              </a:xfrm>
              <a:custGeom>
                <a:avLst/>
                <a:gdLst/>
                <a:ahLst/>
                <a:cxnLst>
                  <a:cxn ang="0">
                    <a:pos x="386" y="60"/>
                  </a:cxn>
                  <a:cxn ang="0">
                    <a:pos x="387" y="6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86" y="60"/>
                  </a:cxn>
                </a:cxnLst>
                <a:rect l="0" t="0" r="r" b="b"/>
                <a:pathLst>
                  <a:path w="387" h="63">
                    <a:moveTo>
                      <a:pt x="386" y="60"/>
                    </a:moveTo>
                    <a:lnTo>
                      <a:pt x="387" y="6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5" name="Freeform 263"/>
              <p:cNvSpPr>
                <a:spLocks/>
              </p:cNvSpPr>
              <p:nvPr/>
            </p:nvSpPr>
            <p:spPr bwMode="auto">
              <a:xfrm>
                <a:off x="887" y="1284"/>
                <a:ext cx="193" cy="32"/>
              </a:xfrm>
              <a:custGeom>
                <a:avLst/>
                <a:gdLst/>
                <a:ahLst/>
                <a:cxnLst>
                  <a:cxn ang="0">
                    <a:pos x="385" y="60"/>
                  </a:cxn>
                  <a:cxn ang="0">
                    <a:pos x="385" y="6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85" y="60"/>
                  </a:cxn>
                </a:cxnLst>
                <a:rect l="0" t="0" r="r" b="b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6" name="Freeform 264"/>
              <p:cNvSpPr>
                <a:spLocks/>
              </p:cNvSpPr>
              <p:nvPr/>
            </p:nvSpPr>
            <p:spPr bwMode="auto">
              <a:xfrm>
                <a:off x="887" y="1285"/>
                <a:ext cx="193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5" y="6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7" name="Freeform 265"/>
              <p:cNvSpPr>
                <a:spLocks/>
              </p:cNvSpPr>
              <p:nvPr/>
            </p:nvSpPr>
            <p:spPr bwMode="auto">
              <a:xfrm>
                <a:off x="887" y="1287"/>
                <a:ext cx="194" cy="31"/>
              </a:xfrm>
              <a:custGeom>
                <a:avLst/>
                <a:gdLst/>
                <a:ahLst/>
                <a:cxnLst>
                  <a:cxn ang="0">
                    <a:pos x="385" y="60"/>
                  </a:cxn>
                  <a:cxn ang="0">
                    <a:pos x="387" y="63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385" y="60"/>
                  </a:cxn>
                </a:cxnLst>
                <a:rect l="0" t="0" r="r" b="b"/>
                <a:pathLst>
                  <a:path w="387" h="63">
                    <a:moveTo>
                      <a:pt x="385" y="60"/>
                    </a:moveTo>
                    <a:lnTo>
                      <a:pt x="387" y="6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8" name="Freeform 266"/>
              <p:cNvSpPr>
                <a:spLocks/>
              </p:cNvSpPr>
              <p:nvPr/>
            </p:nvSpPr>
            <p:spPr bwMode="auto">
              <a:xfrm>
                <a:off x="888" y="1287"/>
                <a:ext cx="193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5" y="6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899" name="Freeform 267"/>
              <p:cNvSpPr>
                <a:spLocks/>
              </p:cNvSpPr>
              <p:nvPr/>
            </p:nvSpPr>
            <p:spPr bwMode="auto">
              <a:xfrm>
                <a:off x="888" y="1289"/>
                <a:ext cx="193" cy="32"/>
              </a:xfrm>
              <a:custGeom>
                <a:avLst/>
                <a:gdLst/>
                <a:ahLst/>
                <a:cxnLst>
                  <a:cxn ang="0">
                    <a:pos x="385" y="60"/>
                  </a:cxn>
                  <a:cxn ang="0">
                    <a:pos x="385" y="6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85" y="60"/>
                  </a:cxn>
                </a:cxnLst>
                <a:rect l="0" t="0" r="r" b="b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0" name="Freeform 268"/>
              <p:cNvSpPr>
                <a:spLocks/>
              </p:cNvSpPr>
              <p:nvPr/>
            </p:nvSpPr>
            <p:spPr bwMode="auto">
              <a:xfrm>
                <a:off x="888" y="1290"/>
                <a:ext cx="194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7" y="6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1" name="Freeform 269"/>
              <p:cNvSpPr>
                <a:spLocks/>
              </p:cNvSpPr>
              <p:nvPr/>
            </p:nvSpPr>
            <p:spPr bwMode="auto">
              <a:xfrm>
                <a:off x="889" y="1292"/>
                <a:ext cx="195" cy="38"/>
              </a:xfrm>
              <a:custGeom>
                <a:avLst/>
                <a:gdLst/>
                <a:ahLst/>
                <a:cxnLst>
                  <a:cxn ang="0">
                    <a:pos x="386" y="62"/>
                  </a:cxn>
                  <a:cxn ang="0">
                    <a:pos x="391" y="77"/>
                  </a:cxn>
                  <a:cxn ang="0">
                    <a:pos x="5" y="15"/>
                  </a:cxn>
                  <a:cxn ang="0">
                    <a:pos x="0" y="0"/>
                  </a:cxn>
                  <a:cxn ang="0">
                    <a:pos x="386" y="62"/>
                  </a:cxn>
                </a:cxnLst>
                <a:rect l="0" t="0" r="r" b="b"/>
                <a:pathLst>
                  <a:path w="391" h="77">
                    <a:moveTo>
                      <a:pt x="386" y="62"/>
                    </a:moveTo>
                    <a:lnTo>
                      <a:pt x="391" y="77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2" name="Freeform 270"/>
              <p:cNvSpPr>
                <a:spLocks/>
              </p:cNvSpPr>
              <p:nvPr/>
            </p:nvSpPr>
            <p:spPr bwMode="auto">
              <a:xfrm>
                <a:off x="889" y="1292"/>
                <a:ext cx="193" cy="31"/>
              </a:xfrm>
              <a:custGeom>
                <a:avLst/>
                <a:gdLst/>
                <a:ahLst/>
                <a:cxnLst>
                  <a:cxn ang="0">
                    <a:pos x="386" y="62"/>
                  </a:cxn>
                  <a:cxn ang="0">
                    <a:pos x="386" y="6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6" y="62"/>
                  </a:cxn>
                </a:cxnLst>
                <a:rect l="0" t="0" r="r" b="b"/>
                <a:pathLst>
                  <a:path w="386" h="63">
                    <a:moveTo>
                      <a:pt x="386" y="62"/>
                    </a:moveTo>
                    <a:lnTo>
                      <a:pt x="386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3" name="Freeform 271"/>
              <p:cNvSpPr>
                <a:spLocks/>
              </p:cNvSpPr>
              <p:nvPr/>
            </p:nvSpPr>
            <p:spPr bwMode="auto">
              <a:xfrm>
                <a:off x="889" y="1293"/>
                <a:ext cx="194" cy="32"/>
              </a:xfrm>
              <a:custGeom>
                <a:avLst/>
                <a:gdLst/>
                <a:ahLst/>
                <a:cxnLst>
                  <a:cxn ang="0">
                    <a:pos x="386" y="59"/>
                  </a:cxn>
                  <a:cxn ang="0">
                    <a:pos x="387" y="6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386" y="59"/>
                  </a:cxn>
                </a:cxnLst>
                <a:rect l="0" t="0" r="r" b="b"/>
                <a:pathLst>
                  <a:path w="387" h="63">
                    <a:moveTo>
                      <a:pt x="386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6" y="59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4" name="Freeform 272"/>
              <p:cNvSpPr>
                <a:spLocks/>
              </p:cNvSpPr>
              <p:nvPr/>
            </p:nvSpPr>
            <p:spPr bwMode="auto">
              <a:xfrm>
                <a:off x="890" y="1294"/>
                <a:ext cx="194" cy="32"/>
              </a:xfrm>
              <a:custGeom>
                <a:avLst/>
                <a:gdLst/>
                <a:ahLst/>
                <a:cxnLst>
                  <a:cxn ang="0">
                    <a:pos x="385" y="62"/>
                  </a:cxn>
                  <a:cxn ang="0">
                    <a:pos x="387" y="6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85" y="62"/>
                  </a:cxn>
                </a:cxnLst>
                <a:rect l="0" t="0" r="r" b="b"/>
                <a:pathLst>
                  <a:path w="387" h="63">
                    <a:moveTo>
                      <a:pt x="385" y="62"/>
                    </a:moveTo>
                    <a:lnTo>
                      <a:pt x="387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5" name="Freeform 273"/>
              <p:cNvSpPr>
                <a:spLocks/>
              </p:cNvSpPr>
              <p:nvPr/>
            </p:nvSpPr>
            <p:spPr bwMode="auto">
              <a:xfrm>
                <a:off x="890" y="1296"/>
                <a:ext cx="194" cy="31"/>
              </a:xfrm>
              <a:custGeom>
                <a:avLst/>
                <a:gdLst/>
                <a:ahLst/>
                <a:cxnLst>
                  <a:cxn ang="0">
                    <a:pos x="387" y="59"/>
                  </a:cxn>
                  <a:cxn ang="0">
                    <a:pos x="387" y="6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387" y="59"/>
                  </a:cxn>
                </a:cxnLst>
                <a:rect l="0" t="0" r="r" b="b"/>
                <a:pathLst>
                  <a:path w="387" h="63">
                    <a:moveTo>
                      <a:pt x="387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6" name="Freeform 274"/>
              <p:cNvSpPr>
                <a:spLocks/>
              </p:cNvSpPr>
              <p:nvPr/>
            </p:nvSpPr>
            <p:spPr bwMode="auto">
              <a:xfrm>
                <a:off x="891" y="1297"/>
                <a:ext cx="193" cy="32"/>
              </a:xfrm>
              <a:custGeom>
                <a:avLst/>
                <a:gdLst/>
                <a:ahLst/>
                <a:cxnLst>
                  <a:cxn ang="0">
                    <a:pos x="385" y="62"/>
                  </a:cxn>
                  <a:cxn ang="0">
                    <a:pos x="387" y="6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385" y="62"/>
                  </a:cxn>
                </a:cxnLst>
                <a:rect l="0" t="0" r="r" b="b"/>
                <a:pathLst>
                  <a:path w="387" h="65">
                    <a:moveTo>
                      <a:pt x="385" y="62"/>
                    </a:moveTo>
                    <a:lnTo>
                      <a:pt x="387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7" name="Freeform 275"/>
              <p:cNvSpPr>
                <a:spLocks/>
              </p:cNvSpPr>
              <p:nvPr/>
            </p:nvSpPr>
            <p:spPr bwMode="auto">
              <a:xfrm>
                <a:off x="892" y="1298"/>
                <a:ext cx="192" cy="32"/>
              </a:xfrm>
              <a:custGeom>
                <a:avLst/>
                <a:gdLst/>
                <a:ahLst/>
                <a:cxnLst>
                  <a:cxn ang="0">
                    <a:pos x="386" y="61"/>
                  </a:cxn>
                  <a:cxn ang="0">
                    <a:pos x="386" y="6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86" y="61"/>
                  </a:cxn>
                </a:cxnLst>
                <a:rect l="0" t="0" r="r" b="b"/>
                <a:pathLst>
                  <a:path w="386" h="63">
                    <a:moveTo>
                      <a:pt x="386" y="61"/>
                    </a:moveTo>
                    <a:lnTo>
                      <a:pt x="386" y="6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8" name="Freeform 276"/>
              <p:cNvSpPr>
                <a:spLocks/>
              </p:cNvSpPr>
              <p:nvPr/>
            </p:nvSpPr>
            <p:spPr bwMode="auto">
              <a:xfrm>
                <a:off x="892" y="1299"/>
                <a:ext cx="197" cy="38"/>
              </a:xfrm>
              <a:custGeom>
                <a:avLst/>
                <a:gdLst/>
                <a:ahLst/>
                <a:cxnLst>
                  <a:cxn ang="0">
                    <a:pos x="386" y="62"/>
                  </a:cxn>
                  <a:cxn ang="0">
                    <a:pos x="394" y="77"/>
                  </a:cxn>
                  <a:cxn ang="0">
                    <a:pos x="9" y="14"/>
                  </a:cxn>
                  <a:cxn ang="0">
                    <a:pos x="0" y="0"/>
                  </a:cxn>
                  <a:cxn ang="0">
                    <a:pos x="386" y="62"/>
                  </a:cxn>
                </a:cxnLst>
                <a:rect l="0" t="0" r="r" b="b"/>
                <a:pathLst>
                  <a:path w="394" h="77">
                    <a:moveTo>
                      <a:pt x="386" y="62"/>
                    </a:moveTo>
                    <a:lnTo>
                      <a:pt x="394" y="7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09" name="Freeform 277"/>
              <p:cNvSpPr>
                <a:spLocks/>
              </p:cNvSpPr>
              <p:nvPr/>
            </p:nvSpPr>
            <p:spPr bwMode="auto">
              <a:xfrm>
                <a:off x="892" y="1299"/>
                <a:ext cx="193" cy="33"/>
              </a:xfrm>
              <a:custGeom>
                <a:avLst/>
                <a:gdLst/>
                <a:ahLst/>
                <a:cxnLst>
                  <a:cxn ang="0">
                    <a:pos x="386" y="62"/>
                  </a:cxn>
                  <a:cxn ang="0">
                    <a:pos x="387" y="6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86" y="62"/>
                  </a:cxn>
                </a:cxnLst>
                <a:rect l="0" t="0" r="r" b="b"/>
                <a:pathLst>
                  <a:path w="387" h="65">
                    <a:moveTo>
                      <a:pt x="386" y="62"/>
                    </a:moveTo>
                    <a:lnTo>
                      <a:pt x="387" y="6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0" name="Freeform 278"/>
              <p:cNvSpPr>
                <a:spLocks/>
              </p:cNvSpPr>
              <p:nvPr/>
            </p:nvSpPr>
            <p:spPr bwMode="auto">
              <a:xfrm>
                <a:off x="892" y="1301"/>
                <a:ext cx="194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7" y="64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7" h="64">
                    <a:moveTo>
                      <a:pt x="385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1" name="Freeform 279"/>
              <p:cNvSpPr>
                <a:spLocks/>
              </p:cNvSpPr>
              <p:nvPr/>
            </p:nvSpPr>
            <p:spPr bwMode="auto">
              <a:xfrm>
                <a:off x="893" y="1302"/>
                <a:ext cx="194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7" y="63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7" h="63">
                    <a:moveTo>
                      <a:pt x="385" y="61"/>
                    </a:moveTo>
                    <a:lnTo>
                      <a:pt x="387" y="6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2" name="Freeform 280"/>
              <p:cNvSpPr>
                <a:spLocks/>
              </p:cNvSpPr>
              <p:nvPr/>
            </p:nvSpPr>
            <p:spPr bwMode="auto">
              <a:xfrm>
                <a:off x="894" y="1303"/>
                <a:ext cx="194" cy="33"/>
              </a:xfrm>
              <a:custGeom>
                <a:avLst/>
                <a:gdLst/>
                <a:ahLst/>
                <a:cxnLst>
                  <a:cxn ang="0">
                    <a:pos x="386" y="61"/>
                  </a:cxn>
                  <a:cxn ang="0">
                    <a:pos x="387" y="64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86" y="61"/>
                  </a:cxn>
                </a:cxnLst>
                <a:rect l="0" t="0" r="r" b="b"/>
                <a:pathLst>
                  <a:path w="387" h="64">
                    <a:moveTo>
                      <a:pt x="386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3" name="Freeform 281"/>
              <p:cNvSpPr>
                <a:spLocks/>
              </p:cNvSpPr>
              <p:nvPr/>
            </p:nvSpPr>
            <p:spPr bwMode="auto">
              <a:xfrm>
                <a:off x="895" y="1305"/>
                <a:ext cx="194" cy="32"/>
              </a:xfrm>
              <a:custGeom>
                <a:avLst/>
                <a:gdLst/>
                <a:ahLst/>
                <a:cxnLst>
                  <a:cxn ang="0">
                    <a:pos x="385" y="61"/>
                  </a:cxn>
                  <a:cxn ang="0">
                    <a:pos x="387" y="65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385" y="61"/>
                  </a:cxn>
                </a:cxnLst>
                <a:rect l="0" t="0" r="r" b="b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4" name="Freeform 282"/>
              <p:cNvSpPr>
                <a:spLocks/>
              </p:cNvSpPr>
              <p:nvPr/>
            </p:nvSpPr>
            <p:spPr bwMode="auto">
              <a:xfrm>
                <a:off x="896" y="1306"/>
                <a:ext cx="198" cy="36"/>
              </a:xfrm>
              <a:custGeom>
                <a:avLst/>
                <a:gdLst/>
                <a:ahLst/>
                <a:cxnLst>
                  <a:cxn ang="0">
                    <a:pos x="385" y="63"/>
                  </a:cxn>
                  <a:cxn ang="0">
                    <a:pos x="395" y="73"/>
                  </a:cxn>
                  <a:cxn ang="0">
                    <a:pos x="10" y="11"/>
                  </a:cxn>
                  <a:cxn ang="0">
                    <a:pos x="0" y="0"/>
                  </a:cxn>
                  <a:cxn ang="0">
                    <a:pos x="385" y="63"/>
                  </a:cxn>
                </a:cxnLst>
                <a:rect l="0" t="0" r="r" b="b"/>
                <a:pathLst>
                  <a:path w="395" h="73">
                    <a:moveTo>
                      <a:pt x="385" y="63"/>
                    </a:moveTo>
                    <a:lnTo>
                      <a:pt x="395" y="73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5" name="Freeform 283"/>
              <p:cNvSpPr>
                <a:spLocks/>
              </p:cNvSpPr>
              <p:nvPr/>
            </p:nvSpPr>
            <p:spPr bwMode="auto">
              <a:xfrm>
                <a:off x="896" y="1306"/>
                <a:ext cx="194" cy="33"/>
              </a:xfrm>
              <a:custGeom>
                <a:avLst/>
                <a:gdLst/>
                <a:ahLst/>
                <a:cxnLst>
                  <a:cxn ang="0">
                    <a:pos x="385" y="63"/>
                  </a:cxn>
                  <a:cxn ang="0">
                    <a:pos x="388" y="66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85" y="63"/>
                  </a:cxn>
                </a:cxnLst>
                <a:rect l="0" t="0" r="r" b="b"/>
                <a:pathLst>
                  <a:path w="388" h="66">
                    <a:moveTo>
                      <a:pt x="385" y="63"/>
                    </a:moveTo>
                    <a:lnTo>
                      <a:pt x="388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6" name="Freeform 284"/>
              <p:cNvSpPr>
                <a:spLocks/>
              </p:cNvSpPr>
              <p:nvPr/>
            </p:nvSpPr>
            <p:spPr bwMode="auto">
              <a:xfrm>
                <a:off x="897" y="1307"/>
                <a:ext cx="195" cy="34"/>
              </a:xfrm>
              <a:custGeom>
                <a:avLst/>
                <a:gdLst/>
                <a:ahLst/>
                <a:cxnLst>
                  <a:cxn ang="0">
                    <a:pos x="385" y="63"/>
                  </a:cxn>
                  <a:cxn ang="0">
                    <a:pos x="389" y="66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85" y="63"/>
                  </a:cxn>
                </a:cxnLst>
                <a:rect l="0" t="0" r="r" b="b"/>
                <a:pathLst>
                  <a:path w="389" h="66">
                    <a:moveTo>
                      <a:pt x="385" y="63"/>
                    </a:moveTo>
                    <a:lnTo>
                      <a:pt x="389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7" name="Freeform 285"/>
              <p:cNvSpPr>
                <a:spLocks/>
              </p:cNvSpPr>
              <p:nvPr/>
            </p:nvSpPr>
            <p:spPr bwMode="auto">
              <a:xfrm>
                <a:off x="899" y="1309"/>
                <a:ext cx="195" cy="33"/>
              </a:xfrm>
              <a:custGeom>
                <a:avLst/>
                <a:gdLst/>
                <a:ahLst/>
                <a:cxnLst>
                  <a:cxn ang="0">
                    <a:pos x="386" y="63"/>
                  </a:cxn>
                  <a:cxn ang="0">
                    <a:pos x="389" y="67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386" y="63"/>
                  </a:cxn>
                </a:cxnLst>
                <a:rect l="0" t="0" r="r" b="b"/>
                <a:pathLst>
                  <a:path w="389" h="67">
                    <a:moveTo>
                      <a:pt x="386" y="63"/>
                    </a:moveTo>
                    <a:lnTo>
                      <a:pt x="389" y="6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8" name="Freeform 286"/>
              <p:cNvSpPr>
                <a:spLocks/>
              </p:cNvSpPr>
              <p:nvPr/>
            </p:nvSpPr>
            <p:spPr bwMode="auto">
              <a:xfrm>
                <a:off x="901" y="1312"/>
                <a:ext cx="198" cy="34"/>
              </a:xfrm>
              <a:custGeom>
                <a:avLst/>
                <a:gdLst/>
                <a:ahLst/>
                <a:cxnLst>
                  <a:cxn ang="0">
                    <a:pos x="385" y="62"/>
                  </a:cxn>
                  <a:cxn ang="0">
                    <a:pos x="397" y="70"/>
                  </a:cxn>
                  <a:cxn ang="0">
                    <a:pos x="11" y="7"/>
                  </a:cxn>
                  <a:cxn ang="0">
                    <a:pos x="0" y="0"/>
                  </a:cxn>
                  <a:cxn ang="0">
                    <a:pos x="385" y="62"/>
                  </a:cxn>
                </a:cxnLst>
                <a:rect l="0" t="0" r="r" b="b"/>
                <a:pathLst>
                  <a:path w="397" h="70">
                    <a:moveTo>
                      <a:pt x="385" y="62"/>
                    </a:moveTo>
                    <a:lnTo>
                      <a:pt x="397" y="70"/>
                    </a:lnTo>
                    <a:lnTo>
                      <a:pt x="11" y="7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19" name="Freeform 287"/>
              <p:cNvSpPr>
                <a:spLocks/>
              </p:cNvSpPr>
              <p:nvPr/>
            </p:nvSpPr>
            <p:spPr bwMode="auto">
              <a:xfrm>
                <a:off x="901" y="1312"/>
                <a:ext cx="196" cy="32"/>
              </a:xfrm>
              <a:custGeom>
                <a:avLst/>
                <a:gdLst/>
                <a:ahLst/>
                <a:cxnLst>
                  <a:cxn ang="0">
                    <a:pos x="385" y="62"/>
                  </a:cxn>
                  <a:cxn ang="0">
                    <a:pos x="392" y="65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385" y="62"/>
                  </a:cxn>
                </a:cxnLst>
                <a:rect l="0" t="0" r="r" b="b"/>
                <a:pathLst>
                  <a:path w="392" h="65">
                    <a:moveTo>
                      <a:pt x="385" y="62"/>
                    </a:moveTo>
                    <a:lnTo>
                      <a:pt x="392" y="65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0" name="Freeform 288"/>
              <p:cNvSpPr>
                <a:spLocks/>
              </p:cNvSpPr>
              <p:nvPr/>
            </p:nvSpPr>
            <p:spPr bwMode="auto">
              <a:xfrm>
                <a:off x="904" y="1313"/>
                <a:ext cx="195" cy="33"/>
              </a:xfrm>
              <a:custGeom>
                <a:avLst/>
                <a:gdLst/>
                <a:ahLst/>
                <a:cxnLst>
                  <a:cxn ang="0">
                    <a:pos x="386" y="62"/>
                  </a:cxn>
                  <a:cxn ang="0">
                    <a:pos x="391" y="67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386" y="62"/>
                  </a:cxn>
                </a:cxnLst>
                <a:rect l="0" t="0" r="r" b="b"/>
                <a:pathLst>
                  <a:path w="391" h="67">
                    <a:moveTo>
                      <a:pt x="386" y="62"/>
                    </a:moveTo>
                    <a:lnTo>
                      <a:pt x="391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1" name="Freeform 289"/>
              <p:cNvSpPr>
                <a:spLocks/>
              </p:cNvSpPr>
              <p:nvPr/>
            </p:nvSpPr>
            <p:spPr bwMode="auto">
              <a:xfrm>
                <a:off x="907" y="1315"/>
                <a:ext cx="199" cy="33"/>
              </a:xfrm>
              <a:custGeom>
                <a:avLst/>
                <a:gdLst/>
                <a:ahLst/>
                <a:cxnLst>
                  <a:cxn ang="0">
                    <a:pos x="386" y="63"/>
                  </a:cxn>
                  <a:cxn ang="0">
                    <a:pos x="399" y="66"/>
                  </a:cxn>
                  <a:cxn ang="0">
                    <a:pos x="13" y="3"/>
                  </a:cxn>
                  <a:cxn ang="0">
                    <a:pos x="0" y="0"/>
                  </a:cxn>
                  <a:cxn ang="0">
                    <a:pos x="386" y="63"/>
                  </a:cxn>
                </a:cxnLst>
                <a:rect l="0" t="0" r="r" b="b"/>
                <a:pathLst>
                  <a:path w="399" h="66">
                    <a:moveTo>
                      <a:pt x="386" y="63"/>
                    </a:moveTo>
                    <a:lnTo>
                      <a:pt x="399" y="66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2" name="Freeform 290"/>
              <p:cNvSpPr>
                <a:spLocks/>
              </p:cNvSpPr>
              <p:nvPr/>
            </p:nvSpPr>
            <p:spPr bwMode="auto">
              <a:xfrm>
                <a:off x="920" y="1220"/>
                <a:ext cx="199" cy="28"/>
              </a:xfrm>
              <a:custGeom>
                <a:avLst/>
                <a:gdLst/>
                <a:ahLst/>
                <a:cxnLst>
                  <a:cxn ang="0">
                    <a:pos x="399" y="55"/>
                  </a:cxn>
                  <a:cxn ang="0">
                    <a:pos x="385" y="55"/>
                  </a:cxn>
                  <a:cxn ang="0">
                    <a:pos x="0" y="0"/>
                  </a:cxn>
                  <a:cxn ang="0">
                    <a:pos x="13" y="2"/>
                  </a:cxn>
                  <a:cxn ang="0">
                    <a:pos x="399" y="55"/>
                  </a:cxn>
                </a:cxnLst>
                <a:rect l="0" t="0" r="r" b="b"/>
                <a:pathLst>
                  <a:path w="399" h="55">
                    <a:moveTo>
                      <a:pt x="399" y="55"/>
                    </a:moveTo>
                    <a:lnTo>
                      <a:pt x="385" y="55"/>
                    </a:lnTo>
                    <a:lnTo>
                      <a:pt x="0" y="0"/>
                    </a:lnTo>
                    <a:lnTo>
                      <a:pt x="13" y="2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3" name="Freeform 291"/>
              <p:cNvSpPr>
                <a:spLocks/>
              </p:cNvSpPr>
              <p:nvPr/>
            </p:nvSpPr>
            <p:spPr bwMode="auto">
              <a:xfrm>
                <a:off x="1079" y="1248"/>
                <a:ext cx="67" cy="100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53" y="4"/>
                  </a:cxn>
                  <a:cxn ang="0">
                    <a:pos x="40" y="12"/>
                  </a:cxn>
                  <a:cxn ang="0">
                    <a:pos x="28" y="22"/>
                  </a:cxn>
                  <a:cxn ang="0">
                    <a:pos x="18" y="37"/>
                  </a:cxn>
                  <a:cxn ang="0">
                    <a:pos x="10" y="52"/>
                  </a:cxn>
                  <a:cxn ang="0">
                    <a:pos x="5" y="70"/>
                  </a:cxn>
                  <a:cxn ang="0">
                    <a:pos x="0" y="90"/>
                  </a:cxn>
                  <a:cxn ang="0">
                    <a:pos x="0" y="110"/>
                  </a:cxn>
                  <a:cxn ang="0">
                    <a:pos x="0" y="130"/>
                  </a:cxn>
                  <a:cxn ang="0">
                    <a:pos x="5" y="150"/>
                  </a:cxn>
                  <a:cxn ang="0">
                    <a:pos x="10" y="165"/>
                  </a:cxn>
                  <a:cxn ang="0">
                    <a:pos x="18" y="180"/>
                  </a:cxn>
                  <a:cxn ang="0">
                    <a:pos x="28" y="190"/>
                  </a:cxn>
                  <a:cxn ang="0">
                    <a:pos x="40" y="198"/>
                  </a:cxn>
                  <a:cxn ang="0">
                    <a:pos x="53" y="201"/>
                  </a:cxn>
                  <a:cxn ang="0">
                    <a:pos x="66" y="201"/>
                  </a:cxn>
                  <a:cxn ang="0">
                    <a:pos x="80" y="198"/>
                  </a:cxn>
                  <a:cxn ang="0">
                    <a:pos x="93" y="190"/>
                  </a:cxn>
                  <a:cxn ang="0">
                    <a:pos x="103" y="178"/>
                  </a:cxn>
                  <a:cxn ang="0">
                    <a:pos x="113" y="165"/>
                  </a:cxn>
                  <a:cxn ang="0">
                    <a:pos x="121" y="148"/>
                  </a:cxn>
                  <a:cxn ang="0">
                    <a:pos x="128" y="131"/>
                  </a:cxn>
                  <a:cxn ang="0">
                    <a:pos x="131" y="112"/>
                  </a:cxn>
                  <a:cxn ang="0">
                    <a:pos x="133" y="92"/>
                  </a:cxn>
                  <a:cxn ang="0">
                    <a:pos x="131" y="72"/>
                  </a:cxn>
                  <a:cxn ang="0">
                    <a:pos x="128" y="53"/>
                  </a:cxn>
                  <a:cxn ang="0">
                    <a:pos x="121" y="37"/>
                  </a:cxn>
                  <a:cxn ang="0">
                    <a:pos x="113" y="23"/>
                  </a:cxn>
                  <a:cxn ang="0">
                    <a:pos x="103" y="12"/>
                  </a:cxn>
                  <a:cxn ang="0">
                    <a:pos x="93" y="5"/>
                  </a:cxn>
                  <a:cxn ang="0">
                    <a:pos x="80" y="0"/>
                  </a:cxn>
                  <a:cxn ang="0">
                    <a:pos x="66" y="0"/>
                  </a:cxn>
                </a:cxnLst>
                <a:rect l="0" t="0" r="r" b="b"/>
                <a:pathLst>
                  <a:path w="133" h="201">
                    <a:moveTo>
                      <a:pt x="66" y="0"/>
                    </a:moveTo>
                    <a:lnTo>
                      <a:pt x="53" y="4"/>
                    </a:lnTo>
                    <a:lnTo>
                      <a:pt x="40" y="12"/>
                    </a:lnTo>
                    <a:lnTo>
                      <a:pt x="28" y="22"/>
                    </a:lnTo>
                    <a:lnTo>
                      <a:pt x="18" y="37"/>
                    </a:lnTo>
                    <a:lnTo>
                      <a:pt x="10" y="52"/>
                    </a:lnTo>
                    <a:lnTo>
                      <a:pt x="5" y="70"/>
                    </a:lnTo>
                    <a:lnTo>
                      <a:pt x="0" y="90"/>
                    </a:lnTo>
                    <a:lnTo>
                      <a:pt x="0" y="110"/>
                    </a:lnTo>
                    <a:lnTo>
                      <a:pt x="0" y="130"/>
                    </a:lnTo>
                    <a:lnTo>
                      <a:pt x="5" y="150"/>
                    </a:lnTo>
                    <a:lnTo>
                      <a:pt x="10" y="165"/>
                    </a:lnTo>
                    <a:lnTo>
                      <a:pt x="18" y="180"/>
                    </a:lnTo>
                    <a:lnTo>
                      <a:pt x="28" y="190"/>
                    </a:lnTo>
                    <a:lnTo>
                      <a:pt x="40" y="198"/>
                    </a:lnTo>
                    <a:lnTo>
                      <a:pt x="53" y="201"/>
                    </a:lnTo>
                    <a:lnTo>
                      <a:pt x="66" y="201"/>
                    </a:lnTo>
                    <a:lnTo>
                      <a:pt x="80" y="198"/>
                    </a:lnTo>
                    <a:lnTo>
                      <a:pt x="93" y="190"/>
                    </a:lnTo>
                    <a:lnTo>
                      <a:pt x="103" y="178"/>
                    </a:lnTo>
                    <a:lnTo>
                      <a:pt x="113" y="165"/>
                    </a:lnTo>
                    <a:lnTo>
                      <a:pt x="121" y="148"/>
                    </a:lnTo>
                    <a:lnTo>
                      <a:pt x="128" y="131"/>
                    </a:lnTo>
                    <a:lnTo>
                      <a:pt x="131" y="112"/>
                    </a:lnTo>
                    <a:lnTo>
                      <a:pt x="133" y="92"/>
                    </a:lnTo>
                    <a:lnTo>
                      <a:pt x="131" y="72"/>
                    </a:lnTo>
                    <a:lnTo>
                      <a:pt x="128" y="53"/>
                    </a:lnTo>
                    <a:lnTo>
                      <a:pt x="121" y="37"/>
                    </a:lnTo>
                    <a:lnTo>
                      <a:pt x="113" y="23"/>
                    </a:lnTo>
                    <a:lnTo>
                      <a:pt x="103" y="12"/>
                    </a:lnTo>
                    <a:lnTo>
                      <a:pt x="93" y="5"/>
                    </a:lnTo>
                    <a:lnTo>
                      <a:pt x="80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AB4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292"/>
            <p:cNvGrpSpPr>
              <a:grpSpLocks/>
            </p:cNvGrpSpPr>
            <p:nvPr/>
          </p:nvGrpSpPr>
          <p:grpSpPr bwMode="auto">
            <a:xfrm>
              <a:off x="973" y="1205"/>
              <a:ext cx="776" cy="284"/>
              <a:chOff x="973" y="1205"/>
              <a:chExt cx="776" cy="284"/>
            </a:xfrm>
          </p:grpSpPr>
          <p:sp>
            <p:nvSpPr>
              <p:cNvPr id="1221925" name="Freeform 293"/>
              <p:cNvSpPr>
                <a:spLocks/>
              </p:cNvSpPr>
              <p:nvPr/>
            </p:nvSpPr>
            <p:spPr bwMode="auto">
              <a:xfrm>
                <a:off x="989" y="1214"/>
                <a:ext cx="659" cy="93"/>
              </a:xfrm>
              <a:custGeom>
                <a:avLst/>
                <a:gdLst/>
                <a:ahLst/>
                <a:cxnLst>
                  <a:cxn ang="0">
                    <a:pos x="1317" y="186"/>
                  </a:cxn>
                  <a:cxn ang="0">
                    <a:pos x="1309" y="188"/>
                  </a:cxn>
                  <a:cxn ang="0">
                    <a:pos x="0" y="2"/>
                  </a:cxn>
                  <a:cxn ang="0">
                    <a:pos x="8" y="0"/>
                  </a:cxn>
                  <a:cxn ang="0">
                    <a:pos x="1317" y="186"/>
                  </a:cxn>
                </a:cxnLst>
                <a:rect l="0" t="0" r="r" b="b"/>
                <a:pathLst>
                  <a:path w="1317" h="188">
                    <a:moveTo>
                      <a:pt x="1317" y="186"/>
                    </a:moveTo>
                    <a:lnTo>
                      <a:pt x="1309" y="188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317" y="18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6" name="Freeform 294"/>
              <p:cNvSpPr>
                <a:spLocks/>
              </p:cNvSpPr>
              <p:nvPr/>
            </p:nvSpPr>
            <p:spPr bwMode="auto">
              <a:xfrm>
                <a:off x="985" y="1214"/>
                <a:ext cx="659" cy="96"/>
              </a:xfrm>
              <a:custGeom>
                <a:avLst/>
                <a:gdLst/>
                <a:ahLst/>
                <a:cxnLst>
                  <a:cxn ang="0">
                    <a:pos x="1316" y="186"/>
                  </a:cxn>
                  <a:cxn ang="0">
                    <a:pos x="1308" y="191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1316" y="186"/>
                  </a:cxn>
                </a:cxnLst>
                <a:rect l="0" t="0" r="r" b="b"/>
                <a:pathLst>
                  <a:path w="1316" h="191">
                    <a:moveTo>
                      <a:pt x="1316" y="186"/>
                    </a:moveTo>
                    <a:lnTo>
                      <a:pt x="1308" y="191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1316" y="18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7" name="Freeform 295"/>
              <p:cNvSpPr>
                <a:spLocks/>
              </p:cNvSpPr>
              <p:nvPr/>
            </p:nvSpPr>
            <p:spPr bwMode="auto">
              <a:xfrm>
                <a:off x="987" y="1214"/>
                <a:ext cx="657" cy="94"/>
              </a:xfrm>
              <a:custGeom>
                <a:avLst/>
                <a:gdLst/>
                <a:ahLst/>
                <a:cxnLst>
                  <a:cxn ang="0">
                    <a:pos x="1313" y="186"/>
                  </a:cxn>
                  <a:cxn ang="0">
                    <a:pos x="1310" y="188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313" y="186"/>
                  </a:cxn>
                </a:cxnLst>
                <a:rect l="0" t="0" r="r" b="b"/>
                <a:pathLst>
                  <a:path w="1313" h="188">
                    <a:moveTo>
                      <a:pt x="1313" y="186"/>
                    </a:moveTo>
                    <a:lnTo>
                      <a:pt x="1310" y="18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313" y="18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8" name="Freeform 296"/>
              <p:cNvSpPr>
                <a:spLocks/>
              </p:cNvSpPr>
              <p:nvPr/>
            </p:nvSpPr>
            <p:spPr bwMode="auto">
              <a:xfrm>
                <a:off x="985" y="1215"/>
                <a:ext cx="657" cy="95"/>
              </a:xfrm>
              <a:custGeom>
                <a:avLst/>
                <a:gdLst/>
                <a:ahLst/>
                <a:cxnLst>
                  <a:cxn ang="0">
                    <a:pos x="1313" y="187"/>
                  </a:cxn>
                  <a:cxn ang="0">
                    <a:pos x="1308" y="19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313" y="187"/>
                  </a:cxn>
                </a:cxnLst>
                <a:rect l="0" t="0" r="r" b="b"/>
                <a:pathLst>
                  <a:path w="1313" h="190">
                    <a:moveTo>
                      <a:pt x="1313" y="187"/>
                    </a:moveTo>
                    <a:lnTo>
                      <a:pt x="1308" y="19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313" y="187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29" name="Freeform 297"/>
              <p:cNvSpPr>
                <a:spLocks/>
              </p:cNvSpPr>
              <p:nvPr/>
            </p:nvSpPr>
            <p:spPr bwMode="auto">
              <a:xfrm>
                <a:off x="982" y="1216"/>
                <a:ext cx="657" cy="97"/>
              </a:xfrm>
              <a:custGeom>
                <a:avLst/>
                <a:gdLst/>
                <a:ahLst/>
                <a:cxnLst>
                  <a:cxn ang="0">
                    <a:pos x="1315" y="188"/>
                  </a:cxn>
                  <a:cxn ang="0">
                    <a:pos x="1308" y="194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315" y="188"/>
                  </a:cxn>
                </a:cxnLst>
                <a:rect l="0" t="0" r="r" b="b"/>
                <a:pathLst>
                  <a:path w="1315" h="194">
                    <a:moveTo>
                      <a:pt x="1315" y="188"/>
                    </a:moveTo>
                    <a:lnTo>
                      <a:pt x="1308" y="194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315" y="18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0" name="Freeform 298"/>
              <p:cNvSpPr>
                <a:spLocks/>
              </p:cNvSpPr>
              <p:nvPr/>
            </p:nvSpPr>
            <p:spPr bwMode="auto">
              <a:xfrm>
                <a:off x="984" y="1216"/>
                <a:ext cx="655" cy="95"/>
              </a:xfrm>
              <a:custGeom>
                <a:avLst/>
                <a:gdLst/>
                <a:ahLst/>
                <a:cxnLst>
                  <a:cxn ang="0">
                    <a:pos x="1311" y="188"/>
                  </a:cxn>
                  <a:cxn ang="0">
                    <a:pos x="1309" y="189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311" y="188"/>
                  </a:cxn>
                </a:cxnLst>
                <a:rect l="0" t="0" r="r" b="b"/>
                <a:pathLst>
                  <a:path w="1311" h="189">
                    <a:moveTo>
                      <a:pt x="1311" y="188"/>
                    </a:moveTo>
                    <a:lnTo>
                      <a:pt x="1309" y="18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1" name="Freeform 299"/>
              <p:cNvSpPr>
                <a:spLocks/>
              </p:cNvSpPr>
              <p:nvPr/>
            </p:nvSpPr>
            <p:spPr bwMode="auto">
              <a:xfrm>
                <a:off x="983" y="1218"/>
                <a:ext cx="656" cy="94"/>
              </a:xfrm>
              <a:custGeom>
                <a:avLst/>
                <a:gdLst/>
                <a:ahLst/>
                <a:cxnLst>
                  <a:cxn ang="0">
                    <a:pos x="1311" y="186"/>
                  </a:cxn>
                  <a:cxn ang="0">
                    <a:pos x="1308" y="18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311" y="186"/>
                  </a:cxn>
                </a:cxnLst>
                <a:rect l="0" t="0" r="r" b="b"/>
                <a:pathLst>
                  <a:path w="1311" h="188">
                    <a:moveTo>
                      <a:pt x="1311" y="186"/>
                    </a:moveTo>
                    <a:lnTo>
                      <a:pt x="1308" y="18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1" y="186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2" name="Freeform 300"/>
              <p:cNvSpPr>
                <a:spLocks/>
              </p:cNvSpPr>
              <p:nvPr/>
            </p:nvSpPr>
            <p:spPr bwMode="auto">
              <a:xfrm>
                <a:off x="982" y="1219"/>
                <a:ext cx="655" cy="94"/>
              </a:xfrm>
              <a:custGeom>
                <a:avLst/>
                <a:gdLst/>
                <a:ahLst/>
                <a:cxnLst>
                  <a:cxn ang="0">
                    <a:pos x="1310" y="186"/>
                  </a:cxn>
                  <a:cxn ang="0">
                    <a:pos x="1308" y="18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310" y="186"/>
                  </a:cxn>
                </a:cxnLst>
                <a:rect l="0" t="0" r="r" b="b"/>
                <a:pathLst>
                  <a:path w="1310" h="189">
                    <a:moveTo>
                      <a:pt x="1310" y="186"/>
                    </a:moveTo>
                    <a:lnTo>
                      <a:pt x="1308" y="18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0" y="186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3" name="Freeform 301"/>
              <p:cNvSpPr>
                <a:spLocks/>
              </p:cNvSpPr>
              <p:nvPr/>
            </p:nvSpPr>
            <p:spPr bwMode="auto">
              <a:xfrm>
                <a:off x="979" y="1219"/>
                <a:ext cx="657" cy="98"/>
              </a:xfrm>
              <a:custGeom>
                <a:avLst/>
                <a:gdLst/>
                <a:ahLst/>
                <a:cxnLst>
                  <a:cxn ang="0">
                    <a:pos x="1314" y="187"/>
                  </a:cxn>
                  <a:cxn ang="0">
                    <a:pos x="1307" y="196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1314" y="187"/>
                  </a:cxn>
                </a:cxnLst>
                <a:rect l="0" t="0" r="r" b="b"/>
                <a:pathLst>
                  <a:path w="1314" h="196">
                    <a:moveTo>
                      <a:pt x="1314" y="187"/>
                    </a:moveTo>
                    <a:lnTo>
                      <a:pt x="1307" y="19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314" y="187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4" name="Freeform 302"/>
              <p:cNvSpPr>
                <a:spLocks/>
              </p:cNvSpPr>
              <p:nvPr/>
            </p:nvSpPr>
            <p:spPr bwMode="auto">
              <a:xfrm>
                <a:off x="981" y="1219"/>
                <a:ext cx="655" cy="95"/>
              </a:xfrm>
              <a:custGeom>
                <a:avLst/>
                <a:gdLst/>
                <a:ahLst/>
                <a:cxnLst>
                  <a:cxn ang="0">
                    <a:pos x="1311" y="187"/>
                  </a:cxn>
                  <a:cxn ang="0">
                    <a:pos x="1309" y="189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311" y="187"/>
                  </a:cxn>
                </a:cxnLst>
                <a:rect l="0" t="0" r="r" b="b"/>
                <a:pathLst>
                  <a:path w="1311" h="189">
                    <a:moveTo>
                      <a:pt x="1311" y="187"/>
                    </a:moveTo>
                    <a:lnTo>
                      <a:pt x="1309" y="1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5" name="Freeform 303"/>
              <p:cNvSpPr>
                <a:spLocks/>
              </p:cNvSpPr>
              <p:nvPr/>
            </p:nvSpPr>
            <p:spPr bwMode="auto">
              <a:xfrm>
                <a:off x="980" y="1220"/>
                <a:ext cx="655" cy="96"/>
              </a:xfrm>
              <a:custGeom>
                <a:avLst/>
                <a:gdLst/>
                <a:ahLst/>
                <a:cxnLst>
                  <a:cxn ang="0">
                    <a:pos x="1311" y="188"/>
                  </a:cxn>
                  <a:cxn ang="0">
                    <a:pos x="1310" y="191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311" y="188"/>
                  </a:cxn>
                </a:cxnLst>
                <a:rect l="0" t="0" r="r" b="b"/>
                <a:pathLst>
                  <a:path w="1311" h="191">
                    <a:moveTo>
                      <a:pt x="1311" y="188"/>
                    </a:moveTo>
                    <a:lnTo>
                      <a:pt x="1310" y="19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6" name="Freeform 304"/>
              <p:cNvSpPr>
                <a:spLocks/>
              </p:cNvSpPr>
              <p:nvPr/>
            </p:nvSpPr>
            <p:spPr bwMode="auto">
              <a:xfrm>
                <a:off x="979" y="1222"/>
                <a:ext cx="655" cy="95"/>
              </a:xfrm>
              <a:custGeom>
                <a:avLst/>
                <a:gdLst/>
                <a:ahLst/>
                <a:cxnLst>
                  <a:cxn ang="0">
                    <a:pos x="1311" y="187"/>
                  </a:cxn>
                  <a:cxn ang="0">
                    <a:pos x="1307" y="19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311" y="187"/>
                  </a:cxn>
                </a:cxnLst>
                <a:rect l="0" t="0" r="r" b="b"/>
                <a:pathLst>
                  <a:path w="1311" h="191">
                    <a:moveTo>
                      <a:pt x="1311" y="187"/>
                    </a:moveTo>
                    <a:lnTo>
                      <a:pt x="1307" y="19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7" name="Freeform 305"/>
              <p:cNvSpPr>
                <a:spLocks/>
              </p:cNvSpPr>
              <p:nvPr/>
            </p:nvSpPr>
            <p:spPr bwMode="auto">
              <a:xfrm>
                <a:off x="976" y="1223"/>
                <a:ext cx="657" cy="99"/>
              </a:xfrm>
              <a:custGeom>
                <a:avLst/>
                <a:gdLst/>
                <a:ahLst/>
                <a:cxnLst>
                  <a:cxn ang="0">
                    <a:pos x="1312" y="190"/>
                  </a:cxn>
                  <a:cxn ang="0">
                    <a:pos x="1307" y="200"/>
                  </a:cxn>
                  <a:cxn ang="0">
                    <a:pos x="0" y="9"/>
                  </a:cxn>
                  <a:cxn ang="0">
                    <a:pos x="5" y="0"/>
                  </a:cxn>
                  <a:cxn ang="0">
                    <a:pos x="1312" y="190"/>
                  </a:cxn>
                </a:cxnLst>
                <a:rect l="0" t="0" r="r" b="b"/>
                <a:pathLst>
                  <a:path w="1312" h="200">
                    <a:moveTo>
                      <a:pt x="1312" y="190"/>
                    </a:moveTo>
                    <a:lnTo>
                      <a:pt x="1307" y="200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1312" y="19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8" name="Freeform 306"/>
              <p:cNvSpPr>
                <a:spLocks/>
              </p:cNvSpPr>
              <p:nvPr/>
            </p:nvSpPr>
            <p:spPr bwMode="auto">
              <a:xfrm>
                <a:off x="978" y="1223"/>
                <a:ext cx="655" cy="95"/>
              </a:xfrm>
              <a:custGeom>
                <a:avLst/>
                <a:gdLst/>
                <a:ahLst/>
                <a:cxnLst>
                  <a:cxn ang="0">
                    <a:pos x="1309" y="190"/>
                  </a:cxn>
                  <a:cxn ang="0">
                    <a:pos x="1309" y="19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309" y="190"/>
                  </a:cxn>
                </a:cxnLst>
                <a:rect l="0" t="0" r="r" b="b"/>
                <a:pathLst>
                  <a:path w="1309" h="191">
                    <a:moveTo>
                      <a:pt x="1309" y="190"/>
                    </a:moveTo>
                    <a:lnTo>
                      <a:pt x="1309" y="19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09" y="19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39" name="Freeform 307"/>
              <p:cNvSpPr>
                <a:spLocks/>
              </p:cNvSpPr>
              <p:nvPr/>
            </p:nvSpPr>
            <p:spPr bwMode="auto">
              <a:xfrm>
                <a:off x="978" y="1224"/>
                <a:ext cx="655" cy="96"/>
              </a:xfrm>
              <a:custGeom>
                <a:avLst/>
                <a:gdLst/>
                <a:ahLst/>
                <a:cxnLst>
                  <a:cxn ang="0">
                    <a:pos x="1309" y="189"/>
                  </a:cxn>
                  <a:cxn ang="0">
                    <a:pos x="1308" y="19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309" y="189"/>
                  </a:cxn>
                </a:cxnLst>
                <a:rect l="0" t="0" r="r" b="b"/>
                <a:pathLst>
                  <a:path w="1309" h="193">
                    <a:moveTo>
                      <a:pt x="1309" y="189"/>
                    </a:moveTo>
                    <a:lnTo>
                      <a:pt x="1308" y="19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0" name="Freeform 308"/>
              <p:cNvSpPr>
                <a:spLocks/>
              </p:cNvSpPr>
              <p:nvPr/>
            </p:nvSpPr>
            <p:spPr bwMode="auto">
              <a:xfrm>
                <a:off x="977" y="1224"/>
                <a:ext cx="655" cy="97"/>
              </a:xfrm>
              <a:custGeom>
                <a:avLst/>
                <a:gdLst/>
                <a:ahLst/>
                <a:cxnLst>
                  <a:cxn ang="0">
                    <a:pos x="1310" y="191"/>
                  </a:cxn>
                  <a:cxn ang="0">
                    <a:pos x="1308" y="19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310" y="191"/>
                  </a:cxn>
                </a:cxnLst>
                <a:rect l="0" t="0" r="r" b="b"/>
                <a:pathLst>
                  <a:path w="1310" h="192">
                    <a:moveTo>
                      <a:pt x="1310" y="191"/>
                    </a:moveTo>
                    <a:lnTo>
                      <a:pt x="1308" y="19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1" name="Freeform 309"/>
              <p:cNvSpPr>
                <a:spLocks/>
              </p:cNvSpPr>
              <p:nvPr/>
            </p:nvSpPr>
            <p:spPr bwMode="auto">
              <a:xfrm>
                <a:off x="976" y="1226"/>
                <a:ext cx="655" cy="96"/>
              </a:xfrm>
              <a:custGeom>
                <a:avLst/>
                <a:gdLst/>
                <a:ahLst/>
                <a:cxnLst>
                  <a:cxn ang="0">
                    <a:pos x="1309" y="189"/>
                  </a:cxn>
                  <a:cxn ang="0">
                    <a:pos x="1307" y="19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309" y="189"/>
                  </a:cxn>
                </a:cxnLst>
                <a:rect l="0" t="0" r="r" b="b"/>
                <a:pathLst>
                  <a:path w="1309" h="193">
                    <a:moveTo>
                      <a:pt x="1309" y="189"/>
                    </a:moveTo>
                    <a:lnTo>
                      <a:pt x="1307" y="19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2" name="Freeform 310"/>
              <p:cNvSpPr>
                <a:spLocks/>
              </p:cNvSpPr>
              <p:nvPr/>
            </p:nvSpPr>
            <p:spPr bwMode="auto">
              <a:xfrm>
                <a:off x="975" y="1227"/>
                <a:ext cx="655" cy="100"/>
              </a:xfrm>
              <a:custGeom>
                <a:avLst/>
                <a:gdLst/>
                <a:ahLst/>
                <a:cxnLst>
                  <a:cxn ang="0">
                    <a:pos x="1311" y="191"/>
                  </a:cxn>
                  <a:cxn ang="0">
                    <a:pos x="1308" y="201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1311" y="191"/>
                  </a:cxn>
                </a:cxnLst>
                <a:rect l="0" t="0" r="r" b="b"/>
                <a:pathLst>
                  <a:path w="1311" h="201">
                    <a:moveTo>
                      <a:pt x="1311" y="191"/>
                    </a:moveTo>
                    <a:lnTo>
                      <a:pt x="1308" y="20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3" name="Freeform 311"/>
              <p:cNvSpPr>
                <a:spLocks/>
              </p:cNvSpPr>
              <p:nvPr/>
            </p:nvSpPr>
            <p:spPr bwMode="auto">
              <a:xfrm>
                <a:off x="976" y="1227"/>
                <a:ext cx="654" cy="96"/>
              </a:xfrm>
              <a:custGeom>
                <a:avLst/>
                <a:gdLst/>
                <a:ahLst/>
                <a:cxnLst>
                  <a:cxn ang="0">
                    <a:pos x="1307" y="191"/>
                  </a:cxn>
                  <a:cxn ang="0">
                    <a:pos x="1307" y="192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307" y="191"/>
                  </a:cxn>
                </a:cxnLst>
                <a:rect l="0" t="0" r="r" b="b"/>
                <a:pathLst>
                  <a:path w="1307" h="192">
                    <a:moveTo>
                      <a:pt x="1307" y="191"/>
                    </a:moveTo>
                    <a:lnTo>
                      <a:pt x="1307" y="19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4" name="Freeform 312"/>
              <p:cNvSpPr>
                <a:spLocks/>
              </p:cNvSpPr>
              <p:nvPr/>
            </p:nvSpPr>
            <p:spPr bwMode="auto">
              <a:xfrm>
                <a:off x="976" y="1228"/>
                <a:ext cx="654" cy="97"/>
              </a:xfrm>
              <a:custGeom>
                <a:avLst/>
                <a:gdLst/>
                <a:ahLst/>
                <a:cxnLst>
                  <a:cxn ang="0">
                    <a:pos x="1309" y="191"/>
                  </a:cxn>
                  <a:cxn ang="0">
                    <a:pos x="1308" y="195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309" y="191"/>
                  </a:cxn>
                </a:cxnLst>
                <a:rect l="0" t="0" r="r" b="b"/>
                <a:pathLst>
                  <a:path w="1309" h="195">
                    <a:moveTo>
                      <a:pt x="1309" y="191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5" name="Freeform 313"/>
              <p:cNvSpPr>
                <a:spLocks/>
              </p:cNvSpPr>
              <p:nvPr/>
            </p:nvSpPr>
            <p:spPr bwMode="auto">
              <a:xfrm>
                <a:off x="975" y="1229"/>
                <a:ext cx="654" cy="98"/>
              </a:xfrm>
              <a:custGeom>
                <a:avLst/>
                <a:gdLst/>
                <a:ahLst/>
                <a:cxnLst>
                  <a:cxn ang="0">
                    <a:pos x="1310" y="191"/>
                  </a:cxn>
                  <a:cxn ang="0">
                    <a:pos x="1310" y="19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310" y="191"/>
                  </a:cxn>
                </a:cxnLst>
                <a:rect l="0" t="0" r="r" b="b"/>
                <a:pathLst>
                  <a:path w="1310" h="194">
                    <a:moveTo>
                      <a:pt x="1310" y="191"/>
                    </a:moveTo>
                    <a:lnTo>
                      <a:pt x="1310" y="19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6" name="Freeform 314"/>
              <p:cNvSpPr>
                <a:spLocks/>
              </p:cNvSpPr>
              <p:nvPr/>
            </p:nvSpPr>
            <p:spPr bwMode="auto">
              <a:xfrm>
                <a:off x="975" y="1230"/>
                <a:ext cx="654" cy="97"/>
              </a:xfrm>
              <a:custGeom>
                <a:avLst/>
                <a:gdLst/>
                <a:ahLst/>
                <a:cxnLst>
                  <a:cxn ang="0">
                    <a:pos x="1310" y="193"/>
                  </a:cxn>
                  <a:cxn ang="0">
                    <a:pos x="1308" y="19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310" y="193"/>
                  </a:cxn>
                </a:cxnLst>
                <a:rect l="0" t="0" r="r" b="b"/>
                <a:pathLst>
                  <a:path w="1310" h="195">
                    <a:moveTo>
                      <a:pt x="1310" y="193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10" y="19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7" name="Freeform 315"/>
              <p:cNvSpPr>
                <a:spLocks/>
              </p:cNvSpPr>
              <p:nvPr/>
            </p:nvSpPr>
            <p:spPr bwMode="auto">
              <a:xfrm>
                <a:off x="973" y="1232"/>
                <a:ext cx="656" cy="101"/>
              </a:xfrm>
              <a:custGeom>
                <a:avLst/>
                <a:gdLst/>
                <a:ahLst/>
                <a:cxnLst>
                  <a:cxn ang="0">
                    <a:pos x="1311" y="191"/>
                  </a:cxn>
                  <a:cxn ang="0">
                    <a:pos x="1309" y="202"/>
                  </a:cxn>
                  <a:cxn ang="0">
                    <a:pos x="0" y="10"/>
                  </a:cxn>
                  <a:cxn ang="0">
                    <a:pos x="3" y="0"/>
                  </a:cxn>
                  <a:cxn ang="0">
                    <a:pos x="1311" y="191"/>
                  </a:cxn>
                </a:cxnLst>
                <a:rect l="0" t="0" r="r" b="b"/>
                <a:pathLst>
                  <a:path w="1311" h="202">
                    <a:moveTo>
                      <a:pt x="1311" y="191"/>
                    </a:moveTo>
                    <a:lnTo>
                      <a:pt x="1309" y="202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8" name="Freeform 316"/>
              <p:cNvSpPr>
                <a:spLocks/>
              </p:cNvSpPr>
              <p:nvPr/>
            </p:nvSpPr>
            <p:spPr bwMode="auto">
              <a:xfrm>
                <a:off x="975" y="1232"/>
                <a:ext cx="654" cy="97"/>
              </a:xfrm>
              <a:custGeom>
                <a:avLst/>
                <a:gdLst/>
                <a:ahLst/>
                <a:cxnLst>
                  <a:cxn ang="0">
                    <a:pos x="1308" y="191"/>
                  </a:cxn>
                  <a:cxn ang="0">
                    <a:pos x="1308" y="19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308" y="191"/>
                  </a:cxn>
                </a:cxnLst>
                <a:rect l="0" t="0" r="r" b="b"/>
                <a:pathLst>
                  <a:path w="1308" h="194">
                    <a:moveTo>
                      <a:pt x="1308" y="191"/>
                    </a:moveTo>
                    <a:lnTo>
                      <a:pt x="1308" y="19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8" y="191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49" name="Freeform 317"/>
              <p:cNvSpPr>
                <a:spLocks/>
              </p:cNvSpPr>
              <p:nvPr/>
            </p:nvSpPr>
            <p:spPr bwMode="auto">
              <a:xfrm>
                <a:off x="974" y="1233"/>
                <a:ext cx="655" cy="97"/>
              </a:xfrm>
              <a:custGeom>
                <a:avLst/>
                <a:gdLst/>
                <a:ahLst/>
                <a:cxnLst>
                  <a:cxn ang="0">
                    <a:pos x="1309" y="193"/>
                  </a:cxn>
                  <a:cxn ang="0">
                    <a:pos x="1309" y="19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309" y="193"/>
                  </a:cxn>
                </a:cxnLst>
                <a:rect l="0" t="0" r="r" b="b"/>
                <a:pathLst>
                  <a:path w="1309" h="195">
                    <a:moveTo>
                      <a:pt x="1309" y="193"/>
                    </a:moveTo>
                    <a:lnTo>
                      <a:pt x="1309" y="19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0" name="Freeform 318"/>
              <p:cNvSpPr>
                <a:spLocks/>
              </p:cNvSpPr>
              <p:nvPr/>
            </p:nvSpPr>
            <p:spPr bwMode="auto">
              <a:xfrm>
                <a:off x="974" y="1233"/>
                <a:ext cx="655" cy="98"/>
              </a:xfrm>
              <a:custGeom>
                <a:avLst/>
                <a:gdLst/>
                <a:ahLst/>
                <a:cxnLst>
                  <a:cxn ang="0">
                    <a:pos x="1309" y="193"/>
                  </a:cxn>
                  <a:cxn ang="0">
                    <a:pos x="1307" y="19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309" y="193"/>
                  </a:cxn>
                </a:cxnLst>
                <a:rect l="0" t="0" r="r" b="b"/>
                <a:pathLst>
                  <a:path w="1309" h="194">
                    <a:moveTo>
                      <a:pt x="1309" y="193"/>
                    </a:moveTo>
                    <a:lnTo>
                      <a:pt x="1307" y="19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1" name="Freeform 319"/>
              <p:cNvSpPr>
                <a:spLocks/>
              </p:cNvSpPr>
              <p:nvPr/>
            </p:nvSpPr>
            <p:spPr bwMode="auto">
              <a:xfrm>
                <a:off x="974" y="1234"/>
                <a:ext cx="654" cy="98"/>
              </a:xfrm>
              <a:custGeom>
                <a:avLst/>
                <a:gdLst/>
                <a:ahLst/>
                <a:cxnLst>
                  <a:cxn ang="0">
                    <a:pos x="1307" y="192"/>
                  </a:cxn>
                  <a:cxn ang="0">
                    <a:pos x="1307" y="196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307" y="192"/>
                  </a:cxn>
                </a:cxnLst>
                <a:rect l="0" t="0" r="r" b="b"/>
                <a:pathLst>
                  <a:path w="1307" h="196">
                    <a:moveTo>
                      <a:pt x="1307" y="192"/>
                    </a:moveTo>
                    <a:lnTo>
                      <a:pt x="1307" y="19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2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2" name="Freeform 320"/>
              <p:cNvSpPr>
                <a:spLocks/>
              </p:cNvSpPr>
              <p:nvPr/>
            </p:nvSpPr>
            <p:spPr bwMode="auto">
              <a:xfrm>
                <a:off x="973" y="1235"/>
                <a:ext cx="655" cy="98"/>
              </a:xfrm>
              <a:custGeom>
                <a:avLst/>
                <a:gdLst/>
                <a:ahLst/>
                <a:cxnLst>
                  <a:cxn ang="0">
                    <a:pos x="1309" y="195"/>
                  </a:cxn>
                  <a:cxn ang="0">
                    <a:pos x="1309" y="196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309" y="195"/>
                  </a:cxn>
                </a:cxnLst>
                <a:rect l="0" t="0" r="r" b="b"/>
                <a:pathLst>
                  <a:path w="1309" h="196">
                    <a:moveTo>
                      <a:pt x="1309" y="195"/>
                    </a:moveTo>
                    <a:lnTo>
                      <a:pt x="1309" y="19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3" name="Freeform 321"/>
              <p:cNvSpPr>
                <a:spLocks/>
              </p:cNvSpPr>
              <p:nvPr/>
            </p:nvSpPr>
            <p:spPr bwMode="auto">
              <a:xfrm>
                <a:off x="973" y="1237"/>
                <a:ext cx="655" cy="103"/>
              </a:xfrm>
              <a:custGeom>
                <a:avLst/>
                <a:gdLst/>
                <a:ahLst/>
                <a:cxnLst>
                  <a:cxn ang="0">
                    <a:pos x="1309" y="192"/>
                  </a:cxn>
                  <a:cxn ang="0">
                    <a:pos x="1308" y="206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1309" y="192"/>
                  </a:cxn>
                </a:cxnLst>
                <a:rect l="0" t="0" r="r" b="b"/>
                <a:pathLst>
                  <a:path w="1309" h="206">
                    <a:moveTo>
                      <a:pt x="1309" y="192"/>
                    </a:moveTo>
                    <a:lnTo>
                      <a:pt x="1308" y="206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4" name="Freeform 322"/>
              <p:cNvSpPr>
                <a:spLocks/>
              </p:cNvSpPr>
              <p:nvPr/>
            </p:nvSpPr>
            <p:spPr bwMode="auto">
              <a:xfrm>
                <a:off x="973" y="1237"/>
                <a:ext cx="655" cy="100"/>
              </a:xfrm>
              <a:custGeom>
                <a:avLst/>
                <a:gdLst/>
                <a:ahLst/>
                <a:cxnLst>
                  <a:cxn ang="0">
                    <a:pos x="1309" y="192"/>
                  </a:cxn>
                  <a:cxn ang="0">
                    <a:pos x="1308" y="199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309" y="192"/>
                  </a:cxn>
                </a:cxnLst>
                <a:rect l="0" t="0" r="r" b="b"/>
                <a:pathLst>
                  <a:path w="1309" h="199">
                    <a:moveTo>
                      <a:pt x="1309" y="192"/>
                    </a:moveTo>
                    <a:lnTo>
                      <a:pt x="1308" y="199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5" name="Freeform 323"/>
              <p:cNvSpPr>
                <a:spLocks/>
              </p:cNvSpPr>
              <p:nvPr/>
            </p:nvSpPr>
            <p:spPr bwMode="auto">
              <a:xfrm>
                <a:off x="973" y="1239"/>
                <a:ext cx="654" cy="101"/>
              </a:xfrm>
              <a:custGeom>
                <a:avLst/>
                <a:gdLst/>
                <a:ahLst/>
                <a:cxnLst>
                  <a:cxn ang="0">
                    <a:pos x="1308" y="194"/>
                  </a:cxn>
                  <a:cxn ang="0">
                    <a:pos x="1308" y="201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308" y="194"/>
                  </a:cxn>
                </a:cxnLst>
                <a:rect l="0" t="0" r="r" b="b"/>
                <a:pathLst>
                  <a:path w="1308" h="201">
                    <a:moveTo>
                      <a:pt x="1308" y="194"/>
                    </a:moveTo>
                    <a:lnTo>
                      <a:pt x="1308" y="20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194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6" name="Freeform 324"/>
              <p:cNvSpPr>
                <a:spLocks/>
              </p:cNvSpPr>
              <p:nvPr/>
            </p:nvSpPr>
            <p:spPr bwMode="auto">
              <a:xfrm>
                <a:off x="973" y="1242"/>
                <a:ext cx="654" cy="220"/>
              </a:xfrm>
              <a:custGeom>
                <a:avLst/>
                <a:gdLst/>
                <a:ahLst/>
                <a:cxnLst>
                  <a:cxn ang="0">
                    <a:pos x="1308" y="196"/>
                  </a:cxn>
                  <a:cxn ang="0">
                    <a:pos x="1308" y="440"/>
                  </a:cxn>
                  <a:cxn ang="0">
                    <a:pos x="0" y="209"/>
                  </a:cxn>
                  <a:cxn ang="0">
                    <a:pos x="0" y="0"/>
                  </a:cxn>
                  <a:cxn ang="0">
                    <a:pos x="1308" y="196"/>
                  </a:cxn>
                </a:cxnLst>
                <a:rect l="0" t="0" r="r" b="b"/>
                <a:pathLst>
                  <a:path w="1308" h="440">
                    <a:moveTo>
                      <a:pt x="1308" y="196"/>
                    </a:moveTo>
                    <a:lnTo>
                      <a:pt x="1308" y="440"/>
                    </a:lnTo>
                    <a:lnTo>
                      <a:pt x="0" y="209"/>
                    </a:lnTo>
                    <a:lnTo>
                      <a:pt x="0" y="0"/>
                    </a:lnTo>
                    <a:lnTo>
                      <a:pt x="1308" y="19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7" name="Freeform 325"/>
              <p:cNvSpPr>
                <a:spLocks/>
              </p:cNvSpPr>
              <p:nvPr/>
            </p:nvSpPr>
            <p:spPr bwMode="auto">
              <a:xfrm>
                <a:off x="973" y="1346"/>
                <a:ext cx="655" cy="122"/>
              </a:xfrm>
              <a:custGeom>
                <a:avLst/>
                <a:gdLst/>
                <a:ahLst/>
                <a:cxnLst>
                  <a:cxn ang="0">
                    <a:pos x="1308" y="231"/>
                  </a:cxn>
                  <a:cxn ang="0">
                    <a:pos x="1309" y="243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1308" y="231"/>
                  </a:cxn>
                </a:cxnLst>
                <a:rect l="0" t="0" r="r" b="b"/>
                <a:pathLst>
                  <a:path w="1309" h="243">
                    <a:moveTo>
                      <a:pt x="1308" y="231"/>
                    </a:moveTo>
                    <a:lnTo>
                      <a:pt x="1309" y="243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8" name="Freeform 326"/>
              <p:cNvSpPr>
                <a:spLocks/>
              </p:cNvSpPr>
              <p:nvPr/>
            </p:nvSpPr>
            <p:spPr bwMode="auto">
              <a:xfrm>
                <a:off x="973" y="1346"/>
                <a:ext cx="654" cy="119"/>
              </a:xfrm>
              <a:custGeom>
                <a:avLst/>
                <a:gdLst/>
                <a:ahLst/>
                <a:cxnLst>
                  <a:cxn ang="0">
                    <a:pos x="1308" y="231"/>
                  </a:cxn>
                  <a:cxn ang="0">
                    <a:pos x="1308" y="238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1308" y="231"/>
                  </a:cxn>
                </a:cxnLst>
                <a:rect l="0" t="0" r="r" b="b"/>
                <a:pathLst>
                  <a:path w="1308" h="238">
                    <a:moveTo>
                      <a:pt x="1308" y="231"/>
                    </a:moveTo>
                    <a:lnTo>
                      <a:pt x="1308" y="238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59" name="Freeform 327"/>
              <p:cNvSpPr>
                <a:spLocks/>
              </p:cNvSpPr>
              <p:nvPr/>
            </p:nvSpPr>
            <p:spPr bwMode="auto">
              <a:xfrm>
                <a:off x="973" y="1350"/>
                <a:ext cx="655" cy="118"/>
              </a:xfrm>
              <a:custGeom>
                <a:avLst/>
                <a:gdLst/>
                <a:ahLst/>
                <a:cxnLst>
                  <a:cxn ang="0">
                    <a:pos x="1308" y="231"/>
                  </a:cxn>
                  <a:cxn ang="0">
                    <a:pos x="1309" y="236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308" y="231"/>
                  </a:cxn>
                </a:cxnLst>
                <a:rect l="0" t="0" r="r" b="b"/>
                <a:pathLst>
                  <a:path w="1309" h="236">
                    <a:moveTo>
                      <a:pt x="1308" y="231"/>
                    </a:moveTo>
                    <a:lnTo>
                      <a:pt x="1309" y="23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0" name="Freeform 328"/>
              <p:cNvSpPr>
                <a:spLocks/>
              </p:cNvSpPr>
              <p:nvPr/>
            </p:nvSpPr>
            <p:spPr bwMode="auto">
              <a:xfrm>
                <a:off x="973" y="1352"/>
                <a:ext cx="656" cy="122"/>
              </a:xfrm>
              <a:custGeom>
                <a:avLst/>
                <a:gdLst/>
                <a:ahLst/>
                <a:cxnLst>
                  <a:cxn ang="0">
                    <a:pos x="1309" y="231"/>
                  </a:cxn>
                  <a:cxn ang="0">
                    <a:pos x="1311" y="242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309" y="231"/>
                  </a:cxn>
                </a:cxnLst>
                <a:rect l="0" t="0" r="r" b="b"/>
                <a:pathLst>
                  <a:path w="1311" h="242">
                    <a:moveTo>
                      <a:pt x="1309" y="231"/>
                    </a:moveTo>
                    <a:lnTo>
                      <a:pt x="1311" y="242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1" name="Freeform 329"/>
              <p:cNvSpPr>
                <a:spLocks/>
              </p:cNvSpPr>
              <p:nvPr/>
            </p:nvSpPr>
            <p:spPr bwMode="auto">
              <a:xfrm>
                <a:off x="973" y="1352"/>
                <a:ext cx="655" cy="117"/>
              </a:xfrm>
              <a:custGeom>
                <a:avLst/>
                <a:gdLst/>
                <a:ahLst/>
                <a:cxnLst>
                  <a:cxn ang="0">
                    <a:pos x="1309" y="231"/>
                  </a:cxn>
                  <a:cxn ang="0">
                    <a:pos x="1309" y="234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1309" y="231"/>
                  </a:cxn>
                </a:cxnLst>
                <a:rect l="0" t="0" r="r" b="b"/>
                <a:pathLst>
                  <a:path w="1309" h="234">
                    <a:moveTo>
                      <a:pt x="1309" y="231"/>
                    </a:moveTo>
                    <a:lnTo>
                      <a:pt x="1309" y="23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2" name="Freeform 330"/>
              <p:cNvSpPr>
                <a:spLocks/>
              </p:cNvSpPr>
              <p:nvPr/>
            </p:nvSpPr>
            <p:spPr bwMode="auto">
              <a:xfrm>
                <a:off x="974" y="1353"/>
                <a:ext cx="654" cy="118"/>
              </a:xfrm>
              <a:custGeom>
                <a:avLst/>
                <a:gdLst/>
                <a:ahLst/>
                <a:cxnLst>
                  <a:cxn ang="0">
                    <a:pos x="1307" y="233"/>
                  </a:cxn>
                  <a:cxn ang="0">
                    <a:pos x="1307" y="236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307" y="233"/>
                  </a:cxn>
                </a:cxnLst>
                <a:rect l="0" t="0" r="r" b="b"/>
                <a:pathLst>
                  <a:path w="1307" h="236">
                    <a:moveTo>
                      <a:pt x="1307" y="233"/>
                    </a:moveTo>
                    <a:lnTo>
                      <a:pt x="1307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7" y="23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3" name="Freeform 331"/>
              <p:cNvSpPr>
                <a:spLocks/>
              </p:cNvSpPr>
              <p:nvPr/>
            </p:nvSpPr>
            <p:spPr bwMode="auto">
              <a:xfrm>
                <a:off x="974" y="1355"/>
                <a:ext cx="655" cy="117"/>
              </a:xfrm>
              <a:custGeom>
                <a:avLst/>
                <a:gdLst/>
                <a:ahLst/>
                <a:cxnLst>
                  <a:cxn ang="0">
                    <a:pos x="1307" y="232"/>
                  </a:cxn>
                  <a:cxn ang="0">
                    <a:pos x="1309" y="234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1307" y="232"/>
                  </a:cxn>
                </a:cxnLst>
                <a:rect l="0" t="0" r="r" b="b"/>
                <a:pathLst>
                  <a:path w="1309" h="234">
                    <a:moveTo>
                      <a:pt x="1307" y="232"/>
                    </a:moveTo>
                    <a:lnTo>
                      <a:pt x="1309" y="234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307" y="232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4" name="Freeform 332"/>
              <p:cNvSpPr>
                <a:spLocks/>
              </p:cNvSpPr>
              <p:nvPr/>
            </p:nvSpPr>
            <p:spPr bwMode="auto">
              <a:xfrm>
                <a:off x="975" y="1356"/>
                <a:ext cx="654" cy="118"/>
              </a:xfrm>
              <a:custGeom>
                <a:avLst/>
                <a:gdLst/>
                <a:ahLst/>
                <a:cxnLst>
                  <a:cxn ang="0">
                    <a:pos x="1308" y="233"/>
                  </a:cxn>
                  <a:cxn ang="0">
                    <a:pos x="1308" y="236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308" y="233"/>
                  </a:cxn>
                </a:cxnLst>
                <a:rect l="0" t="0" r="r" b="b"/>
                <a:pathLst>
                  <a:path w="1308" h="236">
                    <a:moveTo>
                      <a:pt x="1308" y="233"/>
                    </a:moveTo>
                    <a:lnTo>
                      <a:pt x="1308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5" name="Freeform 333"/>
              <p:cNvSpPr>
                <a:spLocks/>
              </p:cNvSpPr>
              <p:nvPr/>
            </p:nvSpPr>
            <p:spPr bwMode="auto">
              <a:xfrm>
                <a:off x="975" y="1357"/>
                <a:ext cx="655" cy="122"/>
              </a:xfrm>
              <a:custGeom>
                <a:avLst/>
                <a:gdLst/>
                <a:ahLst/>
                <a:cxnLst>
                  <a:cxn ang="0">
                    <a:pos x="1308" y="232"/>
                  </a:cxn>
                  <a:cxn ang="0">
                    <a:pos x="1311" y="242"/>
                  </a:cxn>
                  <a:cxn ang="0">
                    <a:pos x="4" y="8"/>
                  </a:cxn>
                  <a:cxn ang="0">
                    <a:pos x="0" y="0"/>
                  </a:cxn>
                  <a:cxn ang="0">
                    <a:pos x="1308" y="232"/>
                  </a:cxn>
                </a:cxnLst>
                <a:rect l="0" t="0" r="r" b="b"/>
                <a:pathLst>
                  <a:path w="1311" h="242">
                    <a:moveTo>
                      <a:pt x="1308" y="232"/>
                    </a:moveTo>
                    <a:lnTo>
                      <a:pt x="1311" y="242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6" name="Freeform 334"/>
              <p:cNvSpPr>
                <a:spLocks/>
              </p:cNvSpPr>
              <p:nvPr/>
            </p:nvSpPr>
            <p:spPr bwMode="auto">
              <a:xfrm>
                <a:off x="975" y="1357"/>
                <a:ext cx="654" cy="118"/>
              </a:xfrm>
              <a:custGeom>
                <a:avLst/>
                <a:gdLst/>
                <a:ahLst/>
                <a:cxnLst>
                  <a:cxn ang="0">
                    <a:pos x="1308" y="232"/>
                  </a:cxn>
                  <a:cxn ang="0">
                    <a:pos x="1310" y="235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1308" y="232"/>
                  </a:cxn>
                </a:cxnLst>
                <a:rect l="0" t="0" r="r" b="b"/>
                <a:pathLst>
                  <a:path w="1310" h="235">
                    <a:moveTo>
                      <a:pt x="1308" y="232"/>
                    </a:moveTo>
                    <a:lnTo>
                      <a:pt x="1310" y="23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7" name="Freeform 335"/>
              <p:cNvSpPr>
                <a:spLocks/>
              </p:cNvSpPr>
              <p:nvPr/>
            </p:nvSpPr>
            <p:spPr bwMode="auto">
              <a:xfrm>
                <a:off x="976" y="1358"/>
                <a:ext cx="654" cy="119"/>
              </a:xfrm>
              <a:custGeom>
                <a:avLst/>
                <a:gdLst/>
                <a:ahLst/>
                <a:cxnLst>
                  <a:cxn ang="0">
                    <a:pos x="1308" y="234"/>
                  </a:cxn>
                  <a:cxn ang="0">
                    <a:pos x="1309" y="238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308" y="234"/>
                  </a:cxn>
                </a:cxnLst>
                <a:rect l="0" t="0" r="r" b="b"/>
                <a:pathLst>
                  <a:path w="1309" h="238">
                    <a:moveTo>
                      <a:pt x="1308" y="234"/>
                    </a:moveTo>
                    <a:lnTo>
                      <a:pt x="1309" y="23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8" name="Freeform 336"/>
              <p:cNvSpPr>
                <a:spLocks/>
              </p:cNvSpPr>
              <p:nvPr/>
            </p:nvSpPr>
            <p:spPr bwMode="auto">
              <a:xfrm>
                <a:off x="976" y="1360"/>
                <a:ext cx="654" cy="119"/>
              </a:xfrm>
              <a:custGeom>
                <a:avLst/>
                <a:gdLst/>
                <a:ahLst/>
                <a:cxnLst>
                  <a:cxn ang="0">
                    <a:pos x="1309" y="234"/>
                  </a:cxn>
                  <a:cxn ang="0">
                    <a:pos x="1309" y="237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309" y="234"/>
                  </a:cxn>
                </a:cxnLst>
                <a:rect l="0" t="0" r="r" b="b"/>
                <a:pathLst>
                  <a:path w="1309" h="237">
                    <a:moveTo>
                      <a:pt x="1309" y="234"/>
                    </a:moveTo>
                    <a:lnTo>
                      <a:pt x="1309" y="23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309" y="234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69" name="Freeform 337"/>
              <p:cNvSpPr>
                <a:spLocks/>
              </p:cNvSpPr>
              <p:nvPr/>
            </p:nvSpPr>
            <p:spPr bwMode="auto">
              <a:xfrm>
                <a:off x="976" y="1361"/>
                <a:ext cx="657" cy="122"/>
              </a:xfrm>
              <a:custGeom>
                <a:avLst/>
                <a:gdLst/>
                <a:ahLst/>
                <a:cxnLst>
                  <a:cxn ang="0">
                    <a:pos x="1307" y="234"/>
                  </a:cxn>
                  <a:cxn ang="0">
                    <a:pos x="1312" y="242"/>
                  </a:cxn>
                  <a:cxn ang="0">
                    <a:pos x="5" y="7"/>
                  </a:cxn>
                  <a:cxn ang="0">
                    <a:pos x="0" y="0"/>
                  </a:cxn>
                  <a:cxn ang="0">
                    <a:pos x="1307" y="234"/>
                  </a:cxn>
                </a:cxnLst>
                <a:rect l="0" t="0" r="r" b="b"/>
                <a:pathLst>
                  <a:path w="1312" h="242">
                    <a:moveTo>
                      <a:pt x="1307" y="234"/>
                    </a:moveTo>
                    <a:lnTo>
                      <a:pt x="1312" y="242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0" name="Freeform 338"/>
              <p:cNvSpPr>
                <a:spLocks/>
              </p:cNvSpPr>
              <p:nvPr/>
            </p:nvSpPr>
            <p:spPr bwMode="auto">
              <a:xfrm>
                <a:off x="976" y="1361"/>
                <a:ext cx="655" cy="118"/>
              </a:xfrm>
              <a:custGeom>
                <a:avLst/>
                <a:gdLst/>
                <a:ahLst/>
                <a:cxnLst>
                  <a:cxn ang="0">
                    <a:pos x="1307" y="234"/>
                  </a:cxn>
                  <a:cxn ang="0">
                    <a:pos x="1309" y="236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307" y="234"/>
                  </a:cxn>
                </a:cxnLst>
                <a:rect l="0" t="0" r="r" b="b"/>
                <a:pathLst>
                  <a:path w="1309" h="236">
                    <a:moveTo>
                      <a:pt x="1307" y="234"/>
                    </a:moveTo>
                    <a:lnTo>
                      <a:pt x="1309" y="23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1" name="Freeform 339"/>
              <p:cNvSpPr>
                <a:spLocks/>
              </p:cNvSpPr>
              <p:nvPr/>
            </p:nvSpPr>
            <p:spPr bwMode="auto">
              <a:xfrm>
                <a:off x="977" y="1362"/>
                <a:ext cx="655" cy="119"/>
              </a:xfrm>
              <a:custGeom>
                <a:avLst/>
                <a:gdLst/>
                <a:ahLst/>
                <a:cxnLst>
                  <a:cxn ang="0">
                    <a:pos x="1308" y="234"/>
                  </a:cxn>
                  <a:cxn ang="0">
                    <a:pos x="1310" y="237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1308" y="234"/>
                  </a:cxn>
                </a:cxnLst>
                <a:rect l="0" t="0" r="r" b="b"/>
                <a:pathLst>
                  <a:path w="1310" h="237">
                    <a:moveTo>
                      <a:pt x="1308" y="234"/>
                    </a:moveTo>
                    <a:lnTo>
                      <a:pt x="1310" y="237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2" name="Freeform 340"/>
              <p:cNvSpPr>
                <a:spLocks/>
              </p:cNvSpPr>
              <p:nvPr/>
            </p:nvSpPr>
            <p:spPr bwMode="auto">
              <a:xfrm>
                <a:off x="978" y="1363"/>
                <a:ext cx="655" cy="120"/>
              </a:xfrm>
              <a:custGeom>
                <a:avLst/>
                <a:gdLst/>
                <a:ahLst/>
                <a:cxnLst>
                  <a:cxn ang="0">
                    <a:pos x="1308" y="236"/>
                  </a:cxn>
                  <a:cxn ang="0">
                    <a:pos x="1309" y="239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308" y="236"/>
                  </a:cxn>
                </a:cxnLst>
                <a:rect l="0" t="0" r="r" b="b"/>
                <a:pathLst>
                  <a:path w="1309" h="239">
                    <a:moveTo>
                      <a:pt x="1308" y="236"/>
                    </a:moveTo>
                    <a:lnTo>
                      <a:pt x="1309" y="23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3" name="Freeform 341"/>
              <p:cNvSpPr>
                <a:spLocks/>
              </p:cNvSpPr>
              <p:nvPr/>
            </p:nvSpPr>
            <p:spPr bwMode="auto">
              <a:xfrm>
                <a:off x="979" y="1365"/>
                <a:ext cx="657" cy="121"/>
              </a:xfrm>
              <a:custGeom>
                <a:avLst/>
                <a:gdLst/>
                <a:ahLst/>
                <a:cxnLst>
                  <a:cxn ang="0">
                    <a:pos x="1307" y="235"/>
                  </a:cxn>
                  <a:cxn ang="0">
                    <a:pos x="1314" y="242"/>
                  </a:cxn>
                  <a:cxn ang="0">
                    <a:pos x="6" y="4"/>
                  </a:cxn>
                  <a:cxn ang="0">
                    <a:pos x="0" y="0"/>
                  </a:cxn>
                  <a:cxn ang="0">
                    <a:pos x="1307" y="235"/>
                  </a:cxn>
                </a:cxnLst>
                <a:rect l="0" t="0" r="r" b="b"/>
                <a:pathLst>
                  <a:path w="1314" h="242">
                    <a:moveTo>
                      <a:pt x="1307" y="235"/>
                    </a:moveTo>
                    <a:lnTo>
                      <a:pt x="1314" y="242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4" name="Freeform 342"/>
              <p:cNvSpPr>
                <a:spLocks/>
              </p:cNvSpPr>
              <p:nvPr/>
            </p:nvSpPr>
            <p:spPr bwMode="auto">
              <a:xfrm>
                <a:off x="979" y="1365"/>
                <a:ext cx="655" cy="119"/>
              </a:xfrm>
              <a:custGeom>
                <a:avLst/>
                <a:gdLst/>
                <a:ahLst/>
                <a:cxnLst>
                  <a:cxn ang="0">
                    <a:pos x="1307" y="235"/>
                  </a:cxn>
                  <a:cxn ang="0">
                    <a:pos x="1311" y="239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1307" y="235"/>
                  </a:cxn>
                </a:cxnLst>
                <a:rect l="0" t="0" r="r" b="b"/>
                <a:pathLst>
                  <a:path w="1311" h="239">
                    <a:moveTo>
                      <a:pt x="1307" y="235"/>
                    </a:moveTo>
                    <a:lnTo>
                      <a:pt x="1311" y="239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5" name="Freeform 343"/>
              <p:cNvSpPr>
                <a:spLocks/>
              </p:cNvSpPr>
              <p:nvPr/>
            </p:nvSpPr>
            <p:spPr bwMode="auto">
              <a:xfrm>
                <a:off x="981" y="1366"/>
                <a:ext cx="655" cy="120"/>
              </a:xfrm>
              <a:custGeom>
                <a:avLst/>
                <a:gdLst/>
                <a:ahLst/>
                <a:cxnLst>
                  <a:cxn ang="0">
                    <a:pos x="1308" y="236"/>
                  </a:cxn>
                  <a:cxn ang="0">
                    <a:pos x="1311" y="239"/>
                  </a:cxn>
                  <a:cxn ang="0">
                    <a:pos x="3" y="1"/>
                  </a:cxn>
                  <a:cxn ang="0">
                    <a:pos x="0" y="0"/>
                  </a:cxn>
                  <a:cxn ang="0">
                    <a:pos x="1308" y="236"/>
                  </a:cxn>
                </a:cxnLst>
                <a:rect l="0" t="0" r="r" b="b"/>
                <a:pathLst>
                  <a:path w="1311" h="239">
                    <a:moveTo>
                      <a:pt x="1308" y="236"/>
                    </a:moveTo>
                    <a:lnTo>
                      <a:pt x="1311" y="239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6" name="Freeform 344"/>
              <p:cNvSpPr>
                <a:spLocks/>
              </p:cNvSpPr>
              <p:nvPr/>
            </p:nvSpPr>
            <p:spPr bwMode="auto">
              <a:xfrm>
                <a:off x="982" y="1367"/>
                <a:ext cx="657" cy="121"/>
              </a:xfrm>
              <a:custGeom>
                <a:avLst/>
                <a:gdLst/>
                <a:ahLst/>
                <a:cxnLst>
                  <a:cxn ang="0">
                    <a:pos x="1308" y="238"/>
                  </a:cxn>
                  <a:cxn ang="0">
                    <a:pos x="1315" y="241"/>
                  </a:cxn>
                  <a:cxn ang="0">
                    <a:pos x="7" y="5"/>
                  </a:cxn>
                  <a:cxn ang="0">
                    <a:pos x="0" y="0"/>
                  </a:cxn>
                  <a:cxn ang="0">
                    <a:pos x="1308" y="238"/>
                  </a:cxn>
                </a:cxnLst>
                <a:rect l="0" t="0" r="r" b="b"/>
                <a:pathLst>
                  <a:path w="1315" h="241">
                    <a:moveTo>
                      <a:pt x="1308" y="238"/>
                    </a:moveTo>
                    <a:lnTo>
                      <a:pt x="1315" y="24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308" y="23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7" name="Freeform 345"/>
              <p:cNvSpPr>
                <a:spLocks/>
              </p:cNvSpPr>
              <p:nvPr/>
            </p:nvSpPr>
            <p:spPr bwMode="auto">
              <a:xfrm>
                <a:off x="985" y="1370"/>
                <a:ext cx="659" cy="119"/>
              </a:xfrm>
              <a:custGeom>
                <a:avLst/>
                <a:gdLst/>
                <a:ahLst/>
                <a:cxnLst>
                  <a:cxn ang="0">
                    <a:pos x="1308" y="236"/>
                  </a:cxn>
                  <a:cxn ang="0">
                    <a:pos x="1316" y="240"/>
                  </a:cxn>
                  <a:cxn ang="0">
                    <a:pos x="7" y="2"/>
                  </a:cxn>
                  <a:cxn ang="0">
                    <a:pos x="0" y="0"/>
                  </a:cxn>
                  <a:cxn ang="0">
                    <a:pos x="1308" y="236"/>
                  </a:cxn>
                </a:cxnLst>
                <a:rect l="0" t="0" r="r" b="b"/>
                <a:pathLst>
                  <a:path w="1316" h="240">
                    <a:moveTo>
                      <a:pt x="1308" y="236"/>
                    </a:moveTo>
                    <a:lnTo>
                      <a:pt x="1316" y="240"/>
                    </a:lnTo>
                    <a:lnTo>
                      <a:pt x="7" y="2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8" name="Freeform 346"/>
              <p:cNvSpPr>
                <a:spLocks/>
              </p:cNvSpPr>
              <p:nvPr/>
            </p:nvSpPr>
            <p:spPr bwMode="auto">
              <a:xfrm>
                <a:off x="1073" y="1205"/>
                <a:ext cx="660" cy="91"/>
              </a:xfrm>
              <a:custGeom>
                <a:avLst/>
                <a:gdLst/>
                <a:ahLst/>
                <a:cxnLst>
                  <a:cxn ang="0">
                    <a:pos x="1321" y="182"/>
                  </a:cxn>
                  <a:cxn ang="0">
                    <a:pos x="1313" y="18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321" y="182"/>
                  </a:cxn>
                </a:cxnLst>
                <a:rect l="0" t="0" r="r" b="b"/>
                <a:pathLst>
                  <a:path w="1321" h="182">
                    <a:moveTo>
                      <a:pt x="1321" y="182"/>
                    </a:moveTo>
                    <a:lnTo>
                      <a:pt x="1313" y="18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321" y="182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79" name="Freeform 347"/>
              <p:cNvSpPr>
                <a:spLocks/>
              </p:cNvSpPr>
              <p:nvPr/>
            </p:nvSpPr>
            <p:spPr bwMode="auto">
              <a:xfrm>
                <a:off x="993" y="1205"/>
                <a:ext cx="736" cy="102"/>
              </a:xfrm>
              <a:custGeom>
                <a:avLst/>
                <a:gdLst/>
                <a:ahLst/>
                <a:cxnLst>
                  <a:cxn ang="0">
                    <a:pos x="1472" y="180"/>
                  </a:cxn>
                  <a:cxn ang="0">
                    <a:pos x="1309" y="203"/>
                  </a:cxn>
                  <a:cxn ang="0">
                    <a:pos x="0" y="17"/>
                  </a:cxn>
                  <a:cxn ang="0">
                    <a:pos x="159" y="0"/>
                  </a:cxn>
                  <a:cxn ang="0">
                    <a:pos x="1472" y="180"/>
                  </a:cxn>
                </a:cxnLst>
                <a:rect l="0" t="0" r="r" b="b"/>
                <a:pathLst>
                  <a:path w="1472" h="203">
                    <a:moveTo>
                      <a:pt x="1472" y="180"/>
                    </a:moveTo>
                    <a:lnTo>
                      <a:pt x="1309" y="203"/>
                    </a:lnTo>
                    <a:lnTo>
                      <a:pt x="0" y="17"/>
                    </a:lnTo>
                    <a:lnTo>
                      <a:pt x="159" y="0"/>
                    </a:lnTo>
                    <a:lnTo>
                      <a:pt x="1472" y="180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0" name="Freeform 348"/>
              <p:cNvSpPr>
                <a:spLocks/>
              </p:cNvSpPr>
              <p:nvPr/>
            </p:nvSpPr>
            <p:spPr bwMode="auto">
              <a:xfrm>
                <a:off x="1627" y="1295"/>
                <a:ext cx="122" cy="194"/>
              </a:xfrm>
              <a:custGeom>
                <a:avLst/>
                <a:gdLst/>
                <a:ahLst/>
                <a:cxnLst>
                  <a:cxn ang="0">
                    <a:pos x="41" y="23"/>
                  </a:cxn>
                  <a:cxn ang="0">
                    <a:pos x="33" y="25"/>
                  </a:cxn>
                  <a:cxn ang="0">
                    <a:pos x="25" y="30"/>
                  </a:cxn>
                  <a:cxn ang="0">
                    <a:pos x="18" y="36"/>
                  </a:cxn>
                  <a:cxn ang="0">
                    <a:pos x="11" y="45"/>
                  </a:cxn>
                  <a:cxn ang="0">
                    <a:pos x="6" y="55"/>
                  </a:cxn>
                  <a:cxn ang="0">
                    <a:pos x="3" y="65"/>
                  </a:cxn>
                  <a:cxn ang="0">
                    <a:pos x="1" y="76"/>
                  </a:cxn>
                  <a:cxn ang="0">
                    <a:pos x="0" y="90"/>
                  </a:cxn>
                  <a:cxn ang="0">
                    <a:pos x="0" y="334"/>
                  </a:cxn>
                  <a:cxn ang="0">
                    <a:pos x="1" y="346"/>
                  </a:cxn>
                  <a:cxn ang="0">
                    <a:pos x="3" y="357"/>
                  </a:cxn>
                  <a:cxn ang="0">
                    <a:pos x="6" y="367"/>
                  </a:cxn>
                  <a:cxn ang="0">
                    <a:pos x="11" y="375"/>
                  </a:cxn>
                  <a:cxn ang="0">
                    <a:pos x="18" y="382"/>
                  </a:cxn>
                  <a:cxn ang="0">
                    <a:pos x="25" y="385"/>
                  </a:cxn>
                  <a:cxn ang="0">
                    <a:pos x="33" y="389"/>
                  </a:cxn>
                  <a:cxn ang="0">
                    <a:pos x="41" y="389"/>
                  </a:cxn>
                  <a:cxn ang="0">
                    <a:pos x="204" y="360"/>
                  </a:cxn>
                  <a:cxn ang="0">
                    <a:pos x="212" y="357"/>
                  </a:cxn>
                  <a:cxn ang="0">
                    <a:pos x="221" y="352"/>
                  </a:cxn>
                  <a:cxn ang="0">
                    <a:pos x="227" y="346"/>
                  </a:cxn>
                  <a:cxn ang="0">
                    <a:pos x="232" y="337"/>
                  </a:cxn>
                  <a:cxn ang="0">
                    <a:pos x="237" y="327"/>
                  </a:cxn>
                  <a:cxn ang="0">
                    <a:pos x="241" y="317"/>
                  </a:cxn>
                  <a:cxn ang="0">
                    <a:pos x="244" y="306"/>
                  </a:cxn>
                  <a:cxn ang="0">
                    <a:pos x="244" y="294"/>
                  </a:cxn>
                  <a:cxn ang="0">
                    <a:pos x="244" y="55"/>
                  </a:cxn>
                  <a:cxn ang="0">
                    <a:pos x="244" y="43"/>
                  </a:cxn>
                  <a:cxn ang="0">
                    <a:pos x="241" y="31"/>
                  </a:cxn>
                  <a:cxn ang="0">
                    <a:pos x="237" y="23"/>
                  </a:cxn>
                  <a:cxn ang="0">
                    <a:pos x="232" y="15"/>
                  </a:cxn>
                  <a:cxn ang="0">
                    <a:pos x="227" y="8"/>
                  </a:cxn>
                  <a:cxn ang="0">
                    <a:pos x="221" y="3"/>
                  </a:cxn>
                  <a:cxn ang="0">
                    <a:pos x="212" y="2"/>
                  </a:cxn>
                  <a:cxn ang="0">
                    <a:pos x="204" y="0"/>
                  </a:cxn>
                  <a:cxn ang="0">
                    <a:pos x="41" y="23"/>
                  </a:cxn>
                </a:cxnLst>
                <a:rect l="0" t="0" r="r" b="b"/>
                <a:pathLst>
                  <a:path w="244" h="389">
                    <a:moveTo>
                      <a:pt x="41" y="23"/>
                    </a:moveTo>
                    <a:lnTo>
                      <a:pt x="33" y="25"/>
                    </a:lnTo>
                    <a:lnTo>
                      <a:pt x="25" y="30"/>
                    </a:lnTo>
                    <a:lnTo>
                      <a:pt x="18" y="36"/>
                    </a:lnTo>
                    <a:lnTo>
                      <a:pt x="11" y="45"/>
                    </a:lnTo>
                    <a:lnTo>
                      <a:pt x="6" y="55"/>
                    </a:lnTo>
                    <a:lnTo>
                      <a:pt x="3" y="65"/>
                    </a:lnTo>
                    <a:lnTo>
                      <a:pt x="1" y="76"/>
                    </a:lnTo>
                    <a:lnTo>
                      <a:pt x="0" y="90"/>
                    </a:lnTo>
                    <a:lnTo>
                      <a:pt x="0" y="334"/>
                    </a:lnTo>
                    <a:lnTo>
                      <a:pt x="1" y="346"/>
                    </a:lnTo>
                    <a:lnTo>
                      <a:pt x="3" y="357"/>
                    </a:lnTo>
                    <a:lnTo>
                      <a:pt x="6" y="367"/>
                    </a:lnTo>
                    <a:lnTo>
                      <a:pt x="11" y="375"/>
                    </a:lnTo>
                    <a:lnTo>
                      <a:pt x="18" y="382"/>
                    </a:lnTo>
                    <a:lnTo>
                      <a:pt x="25" y="385"/>
                    </a:lnTo>
                    <a:lnTo>
                      <a:pt x="33" y="389"/>
                    </a:lnTo>
                    <a:lnTo>
                      <a:pt x="41" y="389"/>
                    </a:lnTo>
                    <a:lnTo>
                      <a:pt x="204" y="360"/>
                    </a:lnTo>
                    <a:lnTo>
                      <a:pt x="212" y="357"/>
                    </a:lnTo>
                    <a:lnTo>
                      <a:pt x="221" y="352"/>
                    </a:lnTo>
                    <a:lnTo>
                      <a:pt x="227" y="346"/>
                    </a:lnTo>
                    <a:lnTo>
                      <a:pt x="232" y="337"/>
                    </a:lnTo>
                    <a:lnTo>
                      <a:pt x="237" y="327"/>
                    </a:lnTo>
                    <a:lnTo>
                      <a:pt x="241" y="317"/>
                    </a:lnTo>
                    <a:lnTo>
                      <a:pt x="244" y="306"/>
                    </a:lnTo>
                    <a:lnTo>
                      <a:pt x="244" y="294"/>
                    </a:lnTo>
                    <a:lnTo>
                      <a:pt x="244" y="55"/>
                    </a:lnTo>
                    <a:lnTo>
                      <a:pt x="244" y="43"/>
                    </a:lnTo>
                    <a:lnTo>
                      <a:pt x="241" y="31"/>
                    </a:lnTo>
                    <a:lnTo>
                      <a:pt x="237" y="23"/>
                    </a:lnTo>
                    <a:lnTo>
                      <a:pt x="232" y="15"/>
                    </a:lnTo>
                    <a:lnTo>
                      <a:pt x="227" y="8"/>
                    </a:lnTo>
                    <a:lnTo>
                      <a:pt x="221" y="3"/>
                    </a:lnTo>
                    <a:lnTo>
                      <a:pt x="212" y="2"/>
                    </a:lnTo>
                    <a:lnTo>
                      <a:pt x="204" y="0"/>
                    </a:lnTo>
                    <a:lnTo>
                      <a:pt x="41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349"/>
            <p:cNvGrpSpPr>
              <a:grpSpLocks/>
            </p:cNvGrpSpPr>
            <p:nvPr/>
          </p:nvGrpSpPr>
          <p:grpSpPr bwMode="auto">
            <a:xfrm>
              <a:off x="1654" y="1335"/>
              <a:ext cx="327" cy="164"/>
              <a:chOff x="1654" y="1335"/>
              <a:chExt cx="327" cy="164"/>
            </a:xfrm>
          </p:grpSpPr>
          <p:sp>
            <p:nvSpPr>
              <p:cNvPr id="1221982" name="Freeform 350"/>
              <p:cNvSpPr>
                <a:spLocks/>
              </p:cNvSpPr>
              <p:nvPr/>
            </p:nvSpPr>
            <p:spPr bwMode="auto">
              <a:xfrm>
                <a:off x="1693" y="1336"/>
                <a:ext cx="245" cy="34"/>
              </a:xfrm>
              <a:custGeom>
                <a:avLst/>
                <a:gdLst/>
                <a:ahLst/>
                <a:cxnLst>
                  <a:cxn ang="0">
                    <a:pos x="488" y="67"/>
                  </a:cxn>
                  <a:cxn ang="0">
                    <a:pos x="480" y="68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488" y="67"/>
                  </a:cxn>
                </a:cxnLst>
                <a:rect l="0" t="0" r="r" b="b"/>
                <a:pathLst>
                  <a:path w="488" h="68">
                    <a:moveTo>
                      <a:pt x="488" y="67"/>
                    </a:moveTo>
                    <a:lnTo>
                      <a:pt x="480" y="68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488" y="67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3" name="Freeform 351"/>
              <p:cNvSpPr>
                <a:spLocks/>
              </p:cNvSpPr>
              <p:nvPr/>
            </p:nvSpPr>
            <p:spPr bwMode="auto">
              <a:xfrm>
                <a:off x="1689" y="1337"/>
                <a:ext cx="244" cy="34"/>
              </a:xfrm>
              <a:custGeom>
                <a:avLst/>
                <a:gdLst/>
                <a:ahLst/>
                <a:cxnLst>
                  <a:cxn ang="0">
                    <a:pos x="489" y="66"/>
                  </a:cxn>
                  <a:cxn ang="0">
                    <a:pos x="479" y="70"/>
                  </a:cxn>
                  <a:cxn ang="0">
                    <a:pos x="0" y="2"/>
                  </a:cxn>
                  <a:cxn ang="0">
                    <a:pos x="9" y="0"/>
                  </a:cxn>
                  <a:cxn ang="0">
                    <a:pos x="489" y="66"/>
                  </a:cxn>
                </a:cxnLst>
                <a:rect l="0" t="0" r="r" b="b"/>
                <a:pathLst>
                  <a:path w="489" h="70">
                    <a:moveTo>
                      <a:pt x="489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489" y="6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4" name="Freeform 352"/>
              <p:cNvSpPr>
                <a:spLocks/>
              </p:cNvSpPr>
              <p:nvPr/>
            </p:nvSpPr>
            <p:spPr bwMode="auto">
              <a:xfrm>
                <a:off x="1685" y="1337"/>
                <a:ext cx="243" cy="37"/>
              </a:xfrm>
              <a:custGeom>
                <a:avLst/>
                <a:gdLst/>
                <a:ahLst/>
                <a:cxnLst>
                  <a:cxn ang="0">
                    <a:pos x="487" y="68"/>
                  </a:cxn>
                  <a:cxn ang="0">
                    <a:pos x="479" y="73"/>
                  </a:cxn>
                  <a:cxn ang="0">
                    <a:pos x="0" y="5"/>
                  </a:cxn>
                  <a:cxn ang="0">
                    <a:pos x="8" y="0"/>
                  </a:cxn>
                  <a:cxn ang="0">
                    <a:pos x="487" y="68"/>
                  </a:cxn>
                </a:cxnLst>
                <a:rect l="0" t="0" r="r" b="b"/>
                <a:pathLst>
                  <a:path w="487" h="73">
                    <a:moveTo>
                      <a:pt x="487" y="68"/>
                    </a:moveTo>
                    <a:lnTo>
                      <a:pt x="479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5" name="Freeform 353"/>
              <p:cNvSpPr>
                <a:spLocks/>
              </p:cNvSpPr>
              <p:nvPr/>
            </p:nvSpPr>
            <p:spPr bwMode="auto">
              <a:xfrm>
                <a:off x="1688" y="1337"/>
                <a:ext cx="240" cy="35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9" y="69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6" name="Freeform 354"/>
              <p:cNvSpPr>
                <a:spLocks/>
              </p:cNvSpPr>
              <p:nvPr/>
            </p:nvSpPr>
            <p:spPr bwMode="auto">
              <a:xfrm>
                <a:off x="1685" y="1339"/>
                <a:ext cx="242" cy="35"/>
              </a:xfrm>
              <a:custGeom>
                <a:avLst/>
                <a:gdLst/>
                <a:ahLst/>
                <a:cxnLst>
                  <a:cxn ang="0">
                    <a:pos x="484" y="66"/>
                  </a:cxn>
                  <a:cxn ang="0">
                    <a:pos x="479" y="70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484" y="66"/>
                  </a:cxn>
                </a:cxnLst>
                <a:rect l="0" t="0" r="r" b="b"/>
                <a:pathLst>
                  <a:path w="484" h="70">
                    <a:moveTo>
                      <a:pt x="484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4" y="66"/>
                    </a:lnTo>
                    <a:close/>
                  </a:path>
                </a:pathLst>
              </a:custGeom>
              <a:solidFill>
                <a:srgbClr val="95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7" name="Freeform 355"/>
              <p:cNvSpPr>
                <a:spLocks/>
              </p:cNvSpPr>
              <p:nvPr/>
            </p:nvSpPr>
            <p:spPr bwMode="auto">
              <a:xfrm>
                <a:off x="1681" y="1340"/>
                <a:ext cx="243" cy="36"/>
              </a:xfrm>
              <a:custGeom>
                <a:avLst/>
                <a:gdLst/>
                <a:ahLst/>
                <a:cxnLst>
                  <a:cxn ang="0">
                    <a:pos x="487" y="68"/>
                  </a:cxn>
                  <a:cxn ang="0">
                    <a:pos x="480" y="73"/>
                  </a:cxn>
                  <a:cxn ang="0">
                    <a:pos x="0" y="5"/>
                  </a:cxn>
                  <a:cxn ang="0">
                    <a:pos x="8" y="0"/>
                  </a:cxn>
                  <a:cxn ang="0">
                    <a:pos x="487" y="68"/>
                  </a:cxn>
                </a:cxnLst>
                <a:rect l="0" t="0" r="r" b="b"/>
                <a:pathLst>
                  <a:path w="487" h="73">
                    <a:moveTo>
                      <a:pt x="487" y="68"/>
                    </a:moveTo>
                    <a:lnTo>
                      <a:pt x="480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8" name="Freeform 356"/>
              <p:cNvSpPr>
                <a:spLocks/>
              </p:cNvSpPr>
              <p:nvPr/>
            </p:nvSpPr>
            <p:spPr bwMode="auto">
              <a:xfrm>
                <a:off x="1683" y="1340"/>
                <a:ext cx="241" cy="35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8" y="69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8" y="6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89" name="Freeform 357"/>
              <p:cNvSpPr>
                <a:spLocks/>
              </p:cNvSpPr>
              <p:nvPr/>
            </p:nvSpPr>
            <p:spPr bwMode="auto">
              <a:xfrm>
                <a:off x="1681" y="1341"/>
                <a:ext cx="242" cy="35"/>
              </a:xfrm>
              <a:custGeom>
                <a:avLst/>
                <a:gdLst/>
                <a:ahLst/>
                <a:cxnLst>
                  <a:cxn ang="0">
                    <a:pos x="483" y="68"/>
                  </a:cxn>
                  <a:cxn ang="0">
                    <a:pos x="480" y="72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483" y="68"/>
                  </a:cxn>
                </a:cxnLst>
                <a:rect l="0" t="0" r="r" b="b"/>
                <a:pathLst>
                  <a:path w="483" h="72">
                    <a:moveTo>
                      <a:pt x="483" y="68"/>
                    </a:moveTo>
                    <a:lnTo>
                      <a:pt x="480" y="72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483" y="68"/>
                    </a:lnTo>
                    <a:close/>
                  </a:path>
                </a:pathLst>
              </a:custGeom>
              <a:solidFill>
                <a:srgbClr val="A0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0" name="Freeform 358"/>
              <p:cNvSpPr>
                <a:spLocks/>
              </p:cNvSpPr>
              <p:nvPr/>
            </p:nvSpPr>
            <p:spPr bwMode="auto">
              <a:xfrm>
                <a:off x="1678" y="1342"/>
                <a:ext cx="243" cy="38"/>
              </a:xfrm>
              <a:custGeom>
                <a:avLst/>
                <a:gdLst/>
                <a:ahLst/>
                <a:cxnLst>
                  <a:cxn ang="0">
                    <a:pos x="487" y="68"/>
                  </a:cxn>
                  <a:cxn ang="0">
                    <a:pos x="479" y="74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487" y="68"/>
                  </a:cxn>
                </a:cxnLst>
                <a:rect l="0" t="0" r="r" b="b"/>
                <a:pathLst>
                  <a:path w="487" h="74">
                    <a:moveTo>
                      <a:pt x="487" y="68"/>
                    </a:moveTo>
                    <a:lnTo>
                      <a:pt x="479" y="74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1" name="Freeform 359"/>
              <p:cNvSpPr>
                <a:spLocks/>
              </p:cNvSpPr>
              <p:nvPr/>
            </p:nvSpPr>
            <p:spPr bwMode="auto">
              <a:xfrm>
                <a:off x="1680" y="1342"/>
                <a:ext cx="241" cy="35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9" y="69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2" name="Freeform 360"/>
              <p:cNvSpPr>
                <a:spLocks/>
              </p:cNvSpPr>
              <p:nvPr/>
            </p:nvSpPr>
            <p:spPr bwMode="auto">
              <a:xfrm>
                <a:off x="1678" y="1343"/>
                <a:ext cx="241" cy="35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80" y="7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8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3" name="Freeform 361"/>
              <p:cNvSpPr>
                <a:spLocks/>
              </p:cNvSpPr>
              <p:nvPr/>
            </p:nvSpPr>
            <p:spPr bwMode="auto">
              <a:xfrm>
                <a:off x="1678" y="1344"/>
                <a:ext cx="241" cy="36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9" y="71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4" name="Freeform 362"/>
              <p:cNvSpPr>
                <a:spLocks/>
              </p:cNvSpPr>
              <p:nvPr/>
            </p:nvSpPr>
            <p:spPr bwMode="auto">
              <a:xfrm>
                <a:off x="1674" y="1346"/>
                <a:ext cx="243" cy="37"/>
              </a:xfrm>
              <a:custGeom>
                <a:avLst/>
                <a:gdLst/>
                <a:ahLst/>
                <a:cxnLst>
                  <a:cxn ang="0">
                    <a:pos x="485" y="68"/>
                  </a:cxn>
                  <a:cxn ang="0">
                    <a:pos x="478" y="75"/>
                  </a:cxn>
                  <a:cxn ang="0">
                    <a:pos x="0" y="7"/>
                  </a:cxn>
                  <a:cxn ang="0">
                    <a:pos x="6" y="0"/>
                  </a:cxn>
                  <a:cxn ang="0">
                    <a:pos x="485" y="68"/>
                  </a:cxn>
                </a:cxnLst>
                <a:rect l="0" t="0" r="r" b="b"/>
                <a:pathLst>
                  <a:path w="485" h="75">
                    <a:moveTo>
                      <a:pt x="485" y="68"/>
                    </a:moveTo>
                    <a:lnTo>
                      <a:pt x="478" y="75"/>
                    </a:lnTo>
                    <a:lnTo>
                      <a:pt x="0" y="7"/>
                    </a:lnTo>
                    <a:lnTo>
                      <a:pt x="6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5" name="Freeform 363"/>
              <p:cNvSpPr>
                <a:spLocks/>
              </p:cNvSpPr>
              <p:nvPr/>
            </p:nvSpPr>
            <p:spPr bwMode="auto">
              <a:xfrm>
                <a:off x="1676" y="1346"/>
                <a:ext cx="241" cy="35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80" y="7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6" name="Freeform 364"/>
              <p:cNvSpPr>
                <a:spLocks/>
              </p:cNvSpPr>
              <p:nvPr/>
            </p:nvSpPr>
            <p:spPr bwMode="auto">
              <a:xfrm>
                <a:off x="1675" y="1346"/>
                <a:ext cx="241" cy="36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9" y="7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7" name="Freeform 365"/>
              <p:cNvSpPr>
                <a:spLocks/>
              </p:cNvSpPr>
              <p:nvPr/>
            </p:nvSpPr>
            <p:spPr bwMode="auto">
              <a:xfrm>
                <a:off x="1674" y="1347"/>
                <a:ext cx="240" cy="36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8" y="71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8" name="Freeform 366"/>
              <p:cNvSpPr>
                <a:spLocks/>
              </p:cNvSpPr>
              <p:nvPr/>
            </p:nvSpPr>
            <p:spPr bwMode="auto">
              <a:xfrm>
                <a:off x="1671" y="1349"/>
                <a:ext cx="243" cy="38"/>
              </a:xfrm>
              <a:custGeom>
                <a:avLst/>
                <a:gdLst/>
                <a:ahLst/>
                <a:cxnLst>
                  <a:cxn ang="0">
                    <a:pos x="485" y="68"/>
                  </a:cxn>
                  <a:cxn ang="0">
                    <a:pos x="478" y="76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485" y="68"/>
                  </a:cxn>
                </a:cxnLst>
                <a:rect l="0" t="0" r="r" b="b"/>
                <a:pathLst>
                  <a:path w="485" h="76">
                    <a:moveTo>
                      <a:pt x="485" y="68"/>
                    </a:moveTo>
                    <a:lnTo>
                      <a:pt x="478" y="76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1999" name="Freeform 367"/>
              <p:cNvSpPr>
                <a:spLocks/>
              </p:cNvSpPr>
              <p:nvPr/>
            </p:nvSpPr>
            <p:spPr bwMode="auto">
              <a:xfrm>
                <a:off x="1673" y="1349"/>
                <a:ext cx="241" cy="36"/>
              </a:xfrm>
              <a:custGeom>
                <a:avLst/>
                <a:gdLst/>
                <a:ahLst/>
                <a:cxnLst>
                  <a:cxn ang="0">
                    <a:pos x="482" y="68"/>
                  </a:cxn>
                  <a:cxn ang="0">
                    <a:pos x="479" y="71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482" y="68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0" name="Freeform 368"/>
              <p:cNvSpPr>
                <a:spLocks/>
              </p:cNvSpPr>
              <p:nvPr/>
            </p:nvSpPr>
            <p:spPr bwMode="auto">
              <a:xfrm>
                <a:off x="1672" y="1350"/>
                <a:ext cx="240" cy="36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8" y="73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1" name="Freeform 369"/>
              <p:cNvSpPr>
                <a:spLocks/>
              </p:cNvSpPr>
              <p:nvPr/>
            </p:nvSpPr>
            <p:spPr bwMode="auto">
              <a:xfrm>
                <a:off x="1671" y="1351"/>
                <a:ext cx="240" cy="36"/>
              </a:xfrm>
              <a:custGeom>
                <a:avLst/>
                <a:gdLst/>
                <a:ahLst/>
                <a:cxnLst>
                  <a:cxn ang="0">
                    <a:pos x="480" y="70"/>
                  </a:cxn>
                  <a:cxn ang="0">
                    <a:pos x="478" y="71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0" y="70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2" name="Freeform 370"/>
              <p:cNvSpPr>
                <a:spLocks/>
              </p:cNvSpPr>
              <p:nvPr/>
            </p:nvSpPr>
            <p:spPr bwMode="auto">
              <a:xfrm>
                <a:off x="1668" y="1353"/>
                <a:ext cx="242" cy="39"/>
              </a:xfrm>
              <a:custGeom>
                <a:avLst/>
                <a:gdLst/>
                <a:ahLst/>
                <a:cxnLst>
                  <a:cxn ang="0">
                    <a:pos x="485" y="68"/>
                  </a:cxn>
                  <a:cxn ang="0">
                    <a:pos x="479" y="78"/>
                  </a:cxn>
                  <a:cxn ang="0">
                    <a:pos x="0" y="9"/>
                  </a:cxn>
                  <a:cxn ang="0">
                    <a:pos x="7" y="0"/>
                  </a:cxn>
                  <a:cxn ang="0">
                    <a:pos x="485" y="68"/>
                  </a:cxn>
                </a:cxnLst>
                <a:rect l="0" t="0" r="r" b="b"/>
                <a:pathLst>
                  <a:path w="485" h="78">
                    <a:moveTo>
                      <a:pt x="485" y="68"/>
                    </a:moveTo>
                    <a:lnTo>
                      <a:pt x="479" y="78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3" name="Freeform 371"/>
              <p:cNvSpPr>
                <a:spLocks/>
              </p:cNvSpPr>
              <p:nvPr/>
            </p:nvSpPr>
            <p:spPr bwMode="auto">
              <a:xfrm>
                <a:off x="1670" y="1353"/>
                <a:ext cx="240" cy="36"/>
              </a:xfrm>
              <a:custGeom>
                <a:avLst/>
                <a:gdLst/>
                <a:ahLst/>
                <a:cxnLst>
                  <a:cxn ang="0">
                    <a:pos x="480" y="68"/>
                  </a:cxn>
                  <a:cxn ang="0">
                    <a:pos x="479" y="7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0" y="68"/>
                  </a:cxn>
                </a:cxnLst>
                <a:rect l="0" t="0" r="r" b="b"/>
                <a:pathLst>
                  <a:path w="480" h="72">
                    <a:moveTo>
                      <a:pt x="480" y="68"/>
                    </a:moveTo>
                    <a:lnTo>
                      <a:pt x="479" y="7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68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4" name="Freeform 372"/>
              <p:cNvSpPr>
                <a:spLocks/>
              </p:cNvSpPr>
              <p:nvPr/>
            </p:nvSpPr>
            <p:spPr bwMode="auto">
              <a:xfrm>
                <a:off x="1669" y="1354"/>
                <a:ext cx="240" cy="36"/>
              </a:xfrm>
              <a:custGeom>
                <a:avLst/>
                <a:gdLst/>
                <a:ahLst/>
                <a:cxnLst>
                  <a:cxn ang="0">
                    <a:pos x="480" y="70"/>
                  </a:cxn>
                  <a:cxn ang="0">
                    <a:pos x="478" y="71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480" y="70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5" name="Freeform 373"/>
              <p:cNvSpPr>
                <a:spLocks/>
              </p:cNvSpPr>
              <p:nvPr/>
            </p:nvSpPr>
            <p:spPr bwMode="auto">
              <a:xfrm>
                <a:off x="1668" y="1355"/>
                <a:ext cx="241" cy="36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8" y="7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6" name="Freeform 374"/>
              <p:cNvSpPr>
                <a:spLocks/>
              </p:cNvSpPr>
              <p:nvPr/>
            </p:nvSpPr>
            <p:spPr bwMode="auto">
              <a:xfrm>
                <a:off x="1668" y="1356"/>
                <a:ext cx="240" cy="36"/>
              </a:xfrm>
              <a:custGeom>
                <a:avLst/>
                <a:gdLst/>
                <a:ahLst/>
                <a:cxnLst>
                  <a:cxn ang="0">
                    <a:pos x="480" y="70"/>
                  </a:cxn>
                  <a:cxn ang="0">
                    <a:pos x="479" y="7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0" y="70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7" name="Freeform 375"/>
              <p:cNvSpPr>
                <a:spLocks/>
              </p:cNvSpPr>
              <p:nvPr/>
            </p:nvSpPr>
            <p:spPr bwMode="auto">
              <a:xfrm>
                <a:off x="1664" y="1357"/>
                <a:ext cx="243" cy="40"/>
              </a:xfrm>
              <a:custGeom>
                <a:avLst/>
                <a:gdLst/>
                <a:ahLst/>
                <a:cxnLst>
                  <a:cxn ang="0">
                    <a:pos x="485" y="69"/>
                  </a:cxn>
                  <a:cxn ang="0">
                    <a:pos x="480" y="79"/>
                  </a:cxn>
                  <a:cxn ang="0">
                    <a:pos x="0" y="10"/>
                  </a:cxn>
                  <a:cxn ang="0">
                    <a:pos x="6" y="0"/>
                  </a:cxn>
                  <a:cxn ang="0">
                    <a:pos x="485" y="69"/>
                  </a:cxn>
                </a:cxnLst>
                <a:rect l="0" t="0" r="r" b="b"/>
                <a:pathLst>
                  <a:path w="485" h="79">
                    <a:moveTo>
                      <a:pt x="485" y="69"/>
                    </a:moveTo>
                    <a:lnTo>
                      <a:pt x="480" y="79"/>
                    </a:lnTo>
                    <a:lnTo>
                      <a:pt x="0" y="10"/>
                    </a:lnTo>
                    <a:lnTo>
                      <a:pt x="6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8" name="Freeform 376"/>
              <p:cNvSpPr>
                <a:spLocks/>
              </p:cNvSpPr>
              <p:nvPr/>
            </p:nvSpPr>
            <p:spPr bwMode="auto">
              <a:xfrm>
                <a:off x="1667" y="1357"/>
                <a:ext cx="240" cy="36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8" y="7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09" name="Freeform 377"/>
              <p:cNvSpPr>
                <a:spLocks/>
              </p:cNvSpPr>
              <p:nvPr/>
            </p:nvSpPr>
            <p:spPr bwMode="auto">
              <a:xfrm>
                <a:off x="1666" y="1358"/>
                <a:ext cx="240" cy="37"/>
              </a:xfrm>
              <a:custGeom>
                <a:avLst/>
                <a:gdLst/>
                <a:ahLst/>
                <a:cxnLst>
                  <a:cxn ang="0">
                    <a:pos x="480" y="70"/>
                  </a:cxn>
                  <a:cxn ang="0">
                    <a:pos x="478" y="7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80" y="70"/>
                  </a:cxn>
                </a:cxnLst>
                <a:rect l="0" t="0" r="r" b="b"/>
                <a:pathLst>
                  <a:path w="480" h="73">
                    <a:moveTo>
                      <a:pt x="480" y="70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0" name="Freeform 378"/>
              <p:cNvSpPr>
                <a:spLocks/>
              </p:cNvSpPr>
              <p:nvPr/>
            </p:nvSpPr>
            <p:spPr bwMode="auto">
              <a:xfrm>
                <a:off x="1665" y="1360"/>
                <a:ext cx="240" cy="35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9" y="7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9" y="7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1" name="Freeform 379"/>
              <p:cNvSpPr>
                <a:spLocks/>
              </p:cNvSpPr>
              <p:nvPr/>
            </p:nvSpPr>
            <p:spPr bwMode="auto">
              <a:xfrm>
                <a:off x="1664" y="1361"/>
                <a:ext cx="240" cy="36"/>
              </a:xfrm>
              <a:custGeom>
                <a:avLst/>
                <a:gdLst/>
                <a:ahLst/>
                <a:cxnLst>
                  <a:cxn ang="0">
                    <a:pos x="480" y="70"/>
                  </a:cxn>
                  <a:cxn ang="0">
                    <a:pos x="480" y="73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480" y="70"/>
                  </a:cxn>
                </a:cxnLst>
                <a:rect l="0" t="0" r="r" b="b"/>
                <a:pathLst>
                  <a:path w="480" h="73">
                    <a:moveTo>
                      <a:pt x="480" y="70"/>
                    </a:moveTo>
                    <a:lnTo>
                      <a:pt x="480" y="7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2" name="Freeform 380"/>
              <p:cNvSpPr>
                <a:spLocks/>
              </p:cNvSpPr>
              <p:nvPr/>
            </p:nvSpPr>
            <p:spPr bwMode="auto">
              <a:xfrm>
                <a:off x="1662" y="1362"/>
                <a:ext cx="242" cy="40"/>
              </a:xfrm>
              <a:custGeom>
                <a:avLst/>
                <a:gdLst/>
                <a:ahLst/>
                <a:cxnLst>
                  <a:cxn ang="0">
                    <a:pos x="485" y="69"/>
                  </a:cxn>
                  <a:cxn ang="0">
                    <a:pos x="478" y="79"/>
                  </a:cxn>
                  <a:cxn ang="0">
                    <a:pos x="0" y="9"/>
                  </a:cxn>
                  <a:cxn ang="0">
                    <a:pos x="5" y="0"/>
                  </a:cxn>
                  <a:cxn ang="0">
                    <a:pos x="485" y="69"/>
                  </a:cxn>
                </a:cxnLst>
                <a:rect l="0" t="0" r="r" b="b"/>
                <a:pathLst>
                  <a:path w="485" h="79">
                    <a:moveTo>
                      <a:pt x="485" y="69"/>
                    </a:moveTo>
                    <a:lnTo>
                      <a:pt x="478" y="79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3" name="Freeform 381"/>
              <p:cNvSpPr>
                <a:spLocks/>
              </p:cNvSpPr>
              <p:nvPr/>
            </p:nvSpPr>
            <p:spPr bwMode="auto">
              <a:xfrm>
                <a:off x="1664" y="1362"/>
                <a:ext cx="240" cy="37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8" y="7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4" name="Freeform 382"/>
              <p:cNvSpPr>
                <a:spLocks/>
              </p:cNvSpPr>
              <p:nvPr/>
            </p:nvSpPr>
            <p:spPr bwMode="auto">
              <a:xfrm>
                <a:off x="1663" y="1363"/>
                <a:ext cx="241" cy="37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8" y="7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5" name="Freeform 383"/>
              <p:cNvSpPr>
                <a:spLocks/>
              </p:cNvSpPr>
              <p:nvPr/>
            </p:nvSpPr>
            <p:spPr bwMode="auto">
              <a:xfrm>
                <a:off x="1663" y="1365"/>
                <a:ext cx="240" cy="36"/>
              </a:xfrm>
              <a:custGeom>
                <a:avLst/>
                <a:gdLst/>
                <a:ahLst/>
                <a:cxnLst>
                  <a:cxn ang="0">
                    <a:pos x="480" y="69"/>
                  </a:cxn>
                  <a:cxn ang="0">
                    <a:pos x="479" y="7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480" y="6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6" name="Freeform 384"/>
              <p:cNvSpPr>
                <a:spLocks/>
              </p:cNvSpPr>
              <p:nvPr/>
            </p:nvSpPr>
            <p:spPr bwMode="auto">
              <a:xfrm>
                <a:off x="1662" y="1366"/>
                <a:ext cx="240" cy="36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8" y="73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7" name="Freeform 385"/>
              <p:cNvSpPr>
                <a:spLocks/>
              </p:cNvSpPr>
              <p:nvPr/>
            </p:nvSpPr>
            <p:spPr bwMode="auto">
              <a:xfrm>
                <a:off x="1660" y="1367"/>
                <a:ext cx="241" cy="41"/>
              </a:xfrm>
              <a:custGeom>
                <a:avLst/>
                <a:gdLst/>
                <a:ahLst/>
                <a:cxnLst>
                  <a:cxn ang="0">
                    <a:pos x="482" y="70"/>
                  </a:cxn>
                  <a:cxn ang="0">
                    <a:pos x="479" y="82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482" y="70"/>
                  </a:cxn>
                </a:cxnLst>
                <a:rect l="0" t="0" r="r" b="b"/>
                <a:pathLst>
                  <a:path w="482" h="82">
                    <a:moveTo>
                      <a:pt x="482" y="70"/>
                    </a:moveTo>
                    <a:lnTo>
                      <a:pt x="479" y="82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82" y="70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8" name="Freeform 386"/>
              <p:cNvSpPr>
                <a:spLocks/>
              </p:cNvSpPr>
              <p:nvPr/>
            </p:nvSpPr>
            <p:spPr bwMode="auto">
              <a:xfrm>
                <a:off x="1662" y="1367"/>
                <a:ext cx="239" cy="37"/>
              </a:xfrm>
              <a:custGeom>
                <a:avLst/>
                <a:gdLst/>
                <a:ahLst/>
                <a:cxnLst>
                  <a:cxn ang="0">
                    <a:pos x="478" y="70"/>
                  </a:cxn>
                  <a:cxn ang="0">
                    <a:pos x="478" y="7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8" y="70"/>
                  </a:cxn>
                </a:cxnLst>
                <a:rect l="0" t="0" r="r" b="b"/>
                <a:pathLst>
                  <a:path w="478" h="74">
                    <a:moveTo>
                      <a:pt x="478" y="70"/>
                    </a:moveTo>
                    <a:lnTo>
                      <a:pt x="478" y="7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0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19" name="Freeform 387"/>
              <p:cNvSpPr>
                <a:spLocks/>
              </p:cNvSpPr>
              <p:nvPr/>
            </p:nvSpPr>
            <p:spPr bwMode="auto">
              <a:xfrm>
                <a:off x="1661" y="1368"/>
                <a:ext cx="240" cy="37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8" y="7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0" name="Freeform 388"/>
              <p:cNvSpPr>
                <a:spLocks/>
              </p:cNvSpPr>
              <p:nvPr/>
            </p:nvSpPr>
            <p:spPr bwMode="auto">
              <a:xfrm>
                <a:off x="1661" y="1369"/>
                <a:ext cx="239" cy="37"/>
              </a:xfrm>
              <a:custGeom>
                <a:avLst/>
                <a:gdLst/>
                <a:ahLst/>
                <a:cxnLst>
                  <a:cxn ang="0">
                    <a:pos x="478" y="71"/>
                  </a:cxn>
                  <a:cxn ang="0">
                    <a:pos x="478" y="7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8" y="71"/>
                  </a:cxn>
                </a:cxnLst>
                <a:rect l="0" t="0" r="r" b="b"/>
                <a:pathLst>
                  <a:path w="478" h="75">
                    <a:moveTo>
                      <a:pt x="478" y="71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1" name="Freeform 389"/>
              <p:cNvSpPr>
                <a:spLocks/>
              </p:cNvSpPr>
              <p:nvPr/>
            </p:nvSpPr>
            <p:spPr bwMode="auto">
              <a:xfrm>
                <a:off x="1660" y="1371"/>
                <a:ext cx="240" cy="36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9" y="7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9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A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2" name="Freeform 390"/>
              <p:cNvSpPr>
                <a:spLocks/>
              </p:cNvSpPr>
              <p:nvPr/>
            </p:nvSpPr>
            <p:spPr bwMode="auto">
              <a:xfrm>
                <a:off x="1660" y="1371"/>
                <a:ext cx="239" cy="37"/>
              </a:xfrm>
              <a:custGeom>
                <a:avLst/>
                <a:gdLst/>
                <a:ahLst/>
                <a:cxnLst>
                  <a:cxn ang="0">
                    <a:pos x="479" y="71"/>
                  </a:cxn>
                  <a:cxn ang="0">
                    <a:pos x="479" y="7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479" y="71"/>
                  </a:cxn>
                </a:cxnLst>
                <a:rect l="0" t="0" r="r" b="b"/>
                <a:pathLst>
                  <a:path w="479" h="73">
                    <a:moveTo>
                      <a:pt x="479" y="71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9" y="71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3" name="Freeform 391"/>
              <p:cNvSpPr>
                <a:spLocks/>
              </p:cNvSpPr>
              <p:nvPr/>
            </p:nvSpPr>
            <p:spPr bwMode="auto">
              <a:xfrm>
                <a:off x="1658" y="1372"/>
                <a:ext cx="241" cy="43"/>
              </a:xfrm>
              <a:custGeom>
                <a:avLst/>
                <a:gdLst/>
                <a:ahLst/>
                <a:cxnLst>
                  <a:cxn ang="0">
                    <a:pos x="482" y="72"/>
                  </a:cxn>
                  <a:cxn ang="0">
                    <a:pos x="478" y="85"/>
                  </a:cxn>
                  <a:cxn ang="0">
                    <a:pos x="0" y="12"/>
                  </a:cxn>
                  <a:cxn ang="0">
                    <a:pos x="3" y="0"/>
                  </a:cxn>
                  <a:cxn ang="0">
                    <a:pos x="482" y="72"/>
                  </a:cxn>
                </a:cxnLst>
                <a:rect l="0" t="0" r="r" b="b"/>
                <a:pathLst>
                  <a:path w="482" h="85">
                    <a:moveTo>
                      <a:pt x="482" y="72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2" y="7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4" name="Freeform 392"/>
              <p:cNvSpPr>
                <a:spLocks/>
              </p:cNvSpPr>
              <p:nvPr/>
            </p:nvSpPr>
            <p:spPr bwMode="auto">
              <a:xfrm>
                <a:off x="1659" y="1372"/>
                <a:ext cx="240" cy="38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8" y="75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5" name="Freeform 393"/>
              <p:cNvSpPr>
                <a:spLocks/>
              </p:cNvSpPr>
              <p:nvPr/>
            </p:nvSpPr>
            <p:spPr bwMode="auto">
              <a:xfrm>
                <a:off x="1659" y="1374"/>
                <a:ext cx="240" cy="36"/>
              </a:xfrm>
              <a:custGeom>
                <a:avLst/>
                <a:gdLst/>
                <a:ahLst/>
                <a:cxnLst>
                  <a:cxn ang="0">
                    <a:pos x="478" y="71"/>
                  </a:cxn>
                  <a:cxn ang="0">
                    <a:pos x="478" y="7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478" y="71"/>
                  </a:cxn>
                </a:cxnLst>
                <a:rect l="0" t="0" r="r" b="b"/>
                <a:pathLst>
                  <a:path w="478" h="73">
                    <a:moveTo>
                      <a:pt x="478" y="71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6" name="Freeform 394"/>
              <p:cNvSpPr>
                <a:spLocks/>
              </p:cNvSpPr>
              <p:nvPr/>
            </p:nvSpPr>
            <p:spPr bwMode="auto">
              <a:xfrm>
                <a:off x="1658" y="1375"/>
                <a:ext cx="241" cy="37"/>
              </a:xfrm>
              <a:custGeom>
                <a:avLst/>
                <a:gdLst/>
                <a:ahLst/>
                <a:cxnLst>
                  <a:cxn ang="0">
                    <a:pos x="480" y="72"/>
                  </a:cxn>
                  <a:cxn ang="0">
                    <a:pos x="478" y="7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80" y="72"/>
                  </a:cxn>
                </a:cxnLst>
                <a:rect l="0" t="0" r="r" b="b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7" name="Freeform 395"/>
              <p:cNvSpPr>
                <a:spLocks/>
              </p:cNvSpPr>
              <p:nvPr/>
            </p:nvSpPr>
            <p:spPr bwMode="auto">
              <a:xfrm>
                <a:off x="1658" y="1376"/>
                <a:ext cx="240" cy="37"/>
              </a:xfrm>
              <a:custGeom>
                <a:avLst/>
                <a:gdLst/>
                <a:ahLst/>
                <a:cxnLst>
                  <a:cxn ang="0">
                    <a:pos x="478" y="73"/>
                  </a:cxn>
                  <a:cxn ang="0">
                    <a:pos x="478" y="7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8" y="73"/>
                  </a:cxn>
                </a:cxnLst>
                <a:rect l="0" t="0" r="r" b="b"/>
                <a:pathLst>
                  <a:path w="478" h="75">
                    <a:moveTo>
                      <a:pt x="478" y="73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8" name="Freeform 396"/>
              <p:cNvSpPr>
                <a:spLocks/>
              </p:cNvSpPr>
              <p:nvPr/>
            </p:nvSpPr>
            <p:spPr bwMode="auto">
              <a:xfrm>
                <a:off x="1658" y="1377"/>
                <a:ext cx="240" cy="38"/>
              </a:xfrm>
              <a:custGeom>
                <a:avLst/>
                <a:gdLst/>
                <a:ahLst/>
                <a:cxnLst>
                  <a:cxn ang="0">
                    <a:pos x="478" y="72"/>
                  </a:cxn>
                  <a:cxn ang="0">
                    <a:pos x="478" y="7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8" y="72"/>
                  </a:cxn>
                </a:cxnLst>
                <a:rect l="0" t="0" r="r" b="b"/>
                <a:pathLst>
                  <a:path w="478" h="75">
                    <a:moveTo>
                      <a:pt x="478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2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29" name="Freeform 397"/>
              <p:cNvSpPr>
                <a:spLocks/>
              </p:cNvSpPr>
              <p:nvPr/>
            </p:nvSpPr>
            <p:spPr bwMode="auto">
              <a:xfrm>
                <a:off x="1657" y="1378"/>
                <a:ext cx="241" cy="42"/>
              </a:xfrm>
              <a:custGeom>
                <a:avLst/>
                <a:gdLst/>
                <a:ahLst/>
                <a:cxnLst>
                  <a:cxn ang="0">
                    <a:pos x="481" y="73"/>
                  </a:cxn>
                  <a:cxn ang="0">
                    <a:pos x="478" y="85"/>
                  </a:cxn>
                  <a:cxn ang="0">
                    <a:pos x="0" y="12"/>
                  </a:cxn>
                  <a:cxn ang="0">
                    <a:pos x="3" y="0"/>
                  </a:cxn>
                  <a:cxn ang="0">
                    <a:pos x="481" y="73"/>
                  </a:cxn>
                </a:cxnLst>
                <a:rect l="0" t="0" r="r" b="b"/>
                <a:pathLst>
                  <a:path w="481" h="85">
                    <a:moveTo>
                      <a:pt x="481" y="73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0" name="Freeform 398"/>
              <p:cNvSpPr>
                <a:spLocks/>
              </p:cNvSpPr>
              <p:nvPr/>
            </p:nvSpPr>
            <p:spPr bwMode="auto">
              <a:xfrm>
                <a:off x="1658" y="1378"/>
                <a:ext cx="240" cy="37"/>
              </a:xfrm>
              <a:custGeom>
                <a:avLst/>
                <a:gdLst/>
                <a:ahLst/>
                <a:cxnLst>
                  <a:cxn ang="0">
                    <a:pos x="480" y="73"/>
                  </a:cxn>
                  <a:cxn ang="0">
                    <a:pos x="479" y="75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0" y="73"/>
                  </a:cxn>
                </a:cxnLst>
                <a:rect l="0" t="0" r="r" b="b"/>
                <a:pathLst>
                  <a:path w="480" h="75">
                    <a:moveTo>
                      <a:pt x="480" y="73"/>
                    </a:moveTo>
                    <a:lnTo>
                      <a:pt x="479" y="7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1" name="Freeform 399"/>
              <p:cNvSpPr>
                <a:spLocks/>
              </p:cNvSpPr>
              <p:nvPr/>
            </p:nvSpPr>
            <p:spPr bwMode="auto">
              <a:xfrm>
                <a:off x="1658" y="1380"/>
                <a:ext cx="239" cy="37"/>
              </a:xfrm>
              <a:custGeom>
                <a:avLst/>
                <a:gdLst/>
                <a:ahLst/>
                <a:cxnLst>
                  <a:cxn ang="0">
                    <a:pos x="479" y="72"/>
                  </a:cxn>
                  <a:cxn ang="0">
                    <a:pos x="479" y="7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9" y="72"/>
                  </a:cxn>
                </a:cxnLst>
                <a:rect l="0" t="0" r="r" b="b"/>
                <a:pathLst>
                  <a:path w="479" h="75">
                    <a:moveTo>
                      <a:pt x="479" y="72"/>
                    </a:moveTo>
                    <a:lnTo>
                      <a:pt x="479" y="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2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2" name="Freeform 400"/>
              <p:cNvSpPr>
                <a:spLocks/>
              </p:cNvSpPr>
              <p:nvPr/>
            </p:nvSpPr>
            <p:spPr bwMode="auto">
              <a:xfrm>
                <a:off x="1657" y="1381"/>
                <a:ext cx="240" cy="38"/>
              </a:xfrm>
              <a:custGeom>
                <a:avLst/>
                <a:gdLst/>
                <a:ahLst/>
                <a:cxnLst>
                  <a:cxn ang="0">
                    <a:pos x="480" y="71"/>
                  </a:cxn>
                  <a:cxn ang="0">
                    <a:pos x="478" y="75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80" y="71"/>
                  </a:cxn>
                </a:cxnLst>
                <a:rect l="0" t="0" r="r" b="b"/>
                <a:pathLst>
                  <a:path w="480" h="75">
                    <a:moveTo>
                      <a:pt x="480" y="71"/>
                    </a:moveTo>
                    <a:lnTo>
                      <a:pt x="478" y="75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71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3" name="Freeform 401"/>
              <p:cNvSpPr>
                <a:spLocks/>
              </p:cNvSpPr>
              <p:nvPr/>
            </p:nvSpPr>
            <p:spPr bwMode="auto">
              <a:xfrm>
                <a:off x="1657" y="1382"/>
                <a:ext cx="239" cy="38"/>
              </a:xfrm>
              <a:custGeom>
                <a:avLst/>
                <a:gdLst/>
                <a:ahLst/>
                <a:cxnLst>
                  <a:cxn ang="0">
                    <a:pos x="478" y="74"/>
                  </a:cxn>
                  <a:cxn ang="0">
                    <a:pos x="478" y="7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8" y="74"/>
                  </a:cxn>
                </a:cxnLst>
                <a:rect l="0" t="0" r="r" b="b"/>
                <a:pathLst>
                  <a:path w="478" h="77">
                    <a:moveTo>
                      <a:pt x="478" y="74"/>
                    </a:moveTo>
                    <a:lnTo>
                      <a:pt x="478" y="7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4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4" name="Freeform 402"/>
              <p:cNvSpPr>
                <a:spLocks/>
              </p:cNvSpPr>
              <p:nvPr/>
            </p:nvSpPr>
            <p:spPr bwMode="auto">
              <a:xfrm>
                <a:off x="1655" y="1384"/>
                <a:ext cx="241" cy="43"/>
              </a:xfrm>
              <a:custGeom>
                <a:avLst/>
                <a:gdLst/>
                <a:ahLst/>
                <a:cxnLst>
                  <a:cxn ang="0">
                    <a:pos x="482" y="73"/>
                  </a:cxn>
                  <a:cxn ang="0">
                    <a:pos x="481" y="86"/>
                  </a:cxn>
                  <a:cxn ang="0">
                    <a:pos x="0" y="11"/>
                  </a:cxn>
                  <a:cxn ang="0">
                    <a:pos x="4" y="0"/>
                  </a:cxn>
                  <a:cxn ang="0">
                    <a:pos x="482" y="73"/>
                  </a:cxn>
                </a:cxnLst>
                <a:rect l="0" t="0" r="r" b="b"/>
                <a:pathLst>
                  <a:path w="482" h="86">
                    <a:moveTo>
                      <a:pt x="482" y="73"/>
                    </a:moveTo>
                    <a:lnTo>
                      <a:pt x="481" y="86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482" y="7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5" name="Freeform 403"/>
              <p:cNvSpPr>
                <a:spLocks/>
              </p:cNvSpPr>
              <p:nvPr/>
            </p:nvSpPr>
            <p:spPr bwMode="auto">
              <a:xfrm>
                <a:off x="1656" y="1384"/>
                <a:ext cx="240" cy="39"/>
              </a:xfrm>
              <a:custGeom>
                <a:avLst/>
                <a:gdLst/>
                <a:ahLst/>
                <a:cxnLst>
                  <a:cxn ang="0">
                    <a:pos x="480" y="73"/>
                  </a:cxn>
                  <a:cxn ang="0">
                    <a:pos x="479" y="7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0" y="73"/>
                  </a:cxn>
                </a:cxnLst>
                <a:rect l="0" t="0" r="r" b="b"/>
                <a:pathLst>
                  <a:path w="480" h="78">
                    <a:moveTo>
                      <a:pt x="480" y="73"/>
                    </a:moveTo>
                    <a:lnTo>
                      <a:pt x="479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6" name="Freeform 404"/>
              <p:cNvSpPr>
                <a:spLocks/>
              </p:cNvSpPr>
              <p:nvPr/>
            </p:nvSpPr>
            <p:spPr bwMode="auto">
              <a:xfrm>
                <a:off x="1656" y="1386"/>
                <a:ext cx="239" cy="39"/>
              </a:xfrm>
              <a:custGeom>
                <a:avLst/>
                <a:gdLst/>
                <a:ahLst/>
                <a:cxnLst>
                  <a:cxn ang="0">
                    <a:pos x="479" y="75"/>
                  </a:cxn>
                  <a:cxn ang="0">
                    <a:pos x="479" y="78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479" y="75"/>
                  </a:cxn>
                </a:cxnLst>
                <a:rect l="0" t="0" r="r" b="b"/>
                <a:pathLst>
                  <a:path w="479" h="78">
                    <a:moveTo>
                      <a:pt x="479" y="75"/>
                    </a:moveTo>
                    <a:lnTo>
                      <a:pt x="479" y="7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9" y="75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7" name="Freeform 405"/>
              <p:cNvSpPr>
                <a:spLocks/>
              </p:cNvSpPr>
              <p:nvPr/>
            </p:nvSpPr>
            <p:spPr bwMode="auto">
              <a:xfrm>
                <a:off x="1655" y="1388"/>
                <a:ext cx="240" cy="39"/>
              </a:xfrm>
              <a:custGeom>
                <a:avLst/>
                <a:gdLst/>
                <a:ahLst/>
                <a:cxnLst>
                  <a:cxn ang="0">
                    <a:pos x="481" y="73"/>
                  </a:cxn>
                  <a:cxn ang="0">
                    <a:pos x="481" y="7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481" y="73"/>
                  </a:cxn>
                </a:cxnLst>
                <a:rect l="0" t="0" r="r" b="b"/>
                <a:pathLst>
                  <a:path w="481" h="78">
                    <a:moveTo>
                      <a:pt x="481" y="73"/>
                    </a:moveTo>
                    <a:lnTo>
                      <a:pt x="481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8" name="Freeform 406"/>
              <p:cNvSpPr>
                <a:spLocks/>
              </p:cNvSpPr>
              <p:nvPr/>
            </p:nvSpPr>
            <p:spPr bwMode="auto">
              <a:xfrm>
                <a:off x="1655" y="1390"/>
                <a:ext cx="240" cy="44"/>
              </a:xfrm>
              <a:custGeom>
                <a:avLst/>
                <a:gdLst/>
                <a:ahLst/>
                <a:cxnLst>
                  <a:cxn ang="0">
                    <a:pos x="481" y="75"/>
                  </a:cxn>
                  <a:cxn ang="0">
                    <a:pos x="479" y="88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481" y="75"/>
                  </a:cxn>
                </a:cxnLst>
                <a:rect l="0" t="0" r="r" b="b"/>
                <a:pathLst>
                  <a:path w="481" h="88">
                    <a:moveTo>
                      <a:pt x="481" y="75"/>
                    </a:moveTo>
                    <a:lnTo>
                      <a:pt x="479" y="88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481" y="75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39" name="Freeform 407"/>
              <p:cNvSpPr>
                <a:spLocks/>
              </p:cNvSpPr>
              <p:nvPr/>
            </p:nvSpPr>
            <p:spPr bwMode="auto">
              <a:xfrm>
                <a:off x="1654" y="1396"/>
                <a:ext cx="240" cy="44"/>
              </a:xfrm>
              <a:custGeom>
                <a:avLst/>
                <a:gdLst/>
                <a:ahLst/>
                <a:cxnLst>
                  <a:cxn ang="0">
                    <a:pos x="480" y="74"/>
                  </a:cxn>
                  <a:cxn ang="0">
                    <a:pos x="478" y="88"/>
                  </a:cxn>
                  <a:cxn ang="0">
                    <a:pos x="0" y="13"/>
                  </a:cxn>
                  <a:cxn ang="0">
                    <a:pos x="1" y="0"/>
                  </a:cxn>
                  <a:cxn ang="0">
                    <a:pos x="480" y="74"/>
                  </a:cxn>
                </a:cxnLst>
                <a:rect l="0" t="0" r="r" b="b"/>
                <a:pathLst>
                  <a:path w="480" h="88">
                    <a:moveTo>
                      <a:pt x="480" y="74"/>
                    </a:moveTo>
                    <a:lnTo>
                      <a:pt x="478" y="88"/>
                    </a:lnTo>
                    <a:lnTo>
                      <a:pt x="0" y="13"/>
                    </a:lnTo>
                    <a:lnTo>
                      <a:pt x="1" y="0"/>
                    </a:lnTo>
                    <a:lnTo>
                      <a:pt x="480" y="7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0" name="Freeform 408"/>
              <p:cNvSpPr>
                <a:spLocks/>
              </p:cNvSpPr>
              <p:nvPr/>
            </p:nvSpPr>
            <p:spPr bwMode="auto">
              <a:xfrm>
                <a:off x="1654" y="1403"/>
                <a:ext cx="240" cy="44"/>
              </a:xfrm>
              <a:custGeom>
                <a:avLst/>
                <a:gdLst/>
                <a:ahLst/>
                <a:cxnLst>
                  <a:cxn ang="0">
                    <a:pos x="478" y="75"/>
                  </a:cxn>
                  <a:cxn ang="0">
                    <a:pos x="480" y="88"/>
                  </a:cxn>
                  <a:cxn ang="0">
                    <a:pos x="1" y="12"/>
                  </a:cxn>
                  <a:cxn ang="0">
                    <a:pos x="0" y="0"/>
                  </a:cxn>
                  <a:cxn ang="0">
                    <a:pos x="478" y="75"/>
                  </a:cxn>
                </a:cxnLst>
                <a:rect l="0" t="0" r="r" b="b"/>
                <a:pathLst>
                  <a:path w="480" h="88">
                    <a:moveTo>
                      <a:pt x="478" y="75"/>
                    </a:moveTo>
                    <a:lnTo>
                      <a:pt x="480" y="88"/>
                    </a:lnTo>
                    <a:lnTo>
                      <a:pt x="1" y="12"/>
                    </a:lnTo>
                    <a:lnTo>
                      <a:pt x="0" y="0"/>
                    </a:lnTo>
                    <a:lnTo>
                      <a:pt x="478" y="75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1" name="Freeform 409"/>
              <p:cNvSpPr>
                <a:spLocks/>
              </p:cNvSpPr>
              <p:nvPr/>
            </p:nvSpPr>
            <p:spPr bwMode="auto">
              <a:xfrm>
                <a:off x="1655" y="1409"/>
                <a:ext cx="240" cy="44"/>
              </a:xfrm>
              <a:custGeom>
                <a:avLst/>
                <a:gdLst/>
                <a:ahLst/>
                <a:cxnLst>
                  <a:cxn ang="0">
                    <a:pos x="479" y="76"/>
                  </a:cxn>
                  <a:cxn ang="0">
                    <a:pos x="481" y="88"/>
                  </a:cxn>
                  <a:cxn ang="0">
                    <a:pos x="0" y="11"/>
                  </a:cxn>
                  <a:cxn ang="0">
                    <a:pos x="0" y="0"/>
                  </a:cxn>
                  <a:cxn ang="0">
                    <a:pos x="479" y="76"/>
                  </a:cxn>
                </a:cxnLst>
                <a:rect l="0" t="0" r="r" b="b"/>
                <a:pathLst>
                  <a:path w="481" h="88">
                    <a:moveTo>
                      <a:pt x="479" y="76"/>
                    </a:moveTo>
                    <a:lnTo>
                      <a:pt x="481" y="88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2" name="Freeform 410"/>
              <p:cNvSpPr>
                <a:spLocks/>
              </p:cNvSpPr>
              <p:nvPr/>
            </p:nvSpPr>
            <p:spPr bwMode="auto">
              <a:xfrm>
                <a:off x="1655" y="1415"/>
                <a:ext cx="241" cy="44"/>
              </a:xfrm>
              <a:custGeom>
                <a:avLst/>
                <a:gdLst/>
                <a:ahLst/>
                <a:cxnLst>
                  <a:cxn ang="0">
                    <a:pos x="481" y="77"/>
                  </a:cxn>
                  <a:cxn ang="0">
                    <a:pos x="482" y="90"/>
                  </a:cxn>
                  <a:cxn ang="0">
                    <a:pos x="4" y="12"/>
                  </a:cxn>
                  <a:cxn ang="0">
                    <a:pos x="0" y="0"/>
                  </a:cxn>
                  <a:cxn ang="0">
                    <a:pos x="481" y="77"/>
                  </a:cxn>
                </a:cxnLst>
                <a:rect l="0" t="0" r="r" b="b"/>
                <a:pathLst>
                  <a:path w="482" h="90">
                    <a:moveTo>
                      <a:pt x="481" y="77"/>
                    </a:moveTo>
                    <a:lnTo>
                      <a:pt x="482" y="90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3" name="Freeform 411"/>
              <p:cNvSpPr>
                <a:spLocks/>
              </p:cNvSpPr>
              <p:nvPr/>
            </p:nvSpPr>
            <p:spPr bwMode="auto">
              <a:xfrm>
                <a:off x="1655" y="1415"/>
                <a:ext cx="240" cy="40"/>
              </a:xfrm>
              <a:custGeom>
                <a:avLst/>
                <a:gdLst/>
                <a:ahLst/>
                <a:cxnLst>
                  <a:cxn ang="0">
                    <a:pos x="481" y="77"/>
                  </a:cxn>
                  <a:cxn ang="0">
                    <a:pos x="481" y="82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481" y="77"/>
                  </a:cxn>
                </a:cxnLst>
                <a:rect l="0" t="0" r="r" b="b"/>
                <a:pathLst>
                  <a:path w="481" h="82">
                    <a:moveTo>
                      <a:pt x="481" y="77"/>
                    </a:moveTo>
                    <a:lnTo>
                      <a:pt x="481" y="82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4" name="Freeform 412"/>
              <p:cNvSpPr>
                <a:spLocks/>
              </p:cNvSpPr>
              <p:nvPr/>
            </p:nvSpPr>
            <p:spPr bwMode="auto">
              <a:xfrm>
                <a:off x="1656" y="1417"/>
                <a:ext cx="239" cy="40"/>
              </a:xfrm>
              <a:custGeom>
                <a:avLst/>
                <a:gdLst/>
                <a:ahLst/>
                <a:cxnLst>
                  <a:cxn ang="0">
                    <a:pos x="479" y="77"/>
                  </a:cxn>
                  <a:cxn ang="0">
                    <a:pos x="479" y="8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9" y="77"/>
                  </a:cxn>
                </a:cxnLst>
                <a:rect l="0" t="0" r="r" b="b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5" name="Freeform 413"/>
              <p:cNvSpPr>
                <a:spLocks/>
              </p:cNvSpPr>
              <p:nvPr/>
            </p:nvSpPr>
            <p:spPr bwMode="auto">
              <a:xfrm>
                <a:off x="1656" y="1419"/>
                <a:ext cx="240" cy="40"/>
              </a:xfrm>
              <a:custGeom>
                <a:avLst/>
                <a:gdLst/>
                <a:ahLst/>
                <a:cxnLst>
                  <a:cxn ang="0">
                    <a:pos x="479" y="76"/>
                  </a:cxn>
                  <a:cxn ang="0">
                    <a:pos x="480" y="8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9" y="76"/>
                  </a:cxn>
                </a:cxnLst>
                <a:rect l="0" t="0" r="r" b="b"/>
                <a:pathLst>
                  <a:path w="480" h="81">
                    <a:moveTo>
                      <a:pt x="479" y="76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6" name="Freeform 414"/>
              <p:cNvSpPr>
                <a:spLocks/>
              </p:cNvSpPr>
              <p:nvPr/>
            </p:nvSpPr>
            <p:spPr bwMode="auto">
              <a:xfrm>
                <a:off x="1657" y="1420"/>
                <a:ext cx="241" cy="45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1" y="90"/>
                  </a:cxn>
                  <a:cxn ang="0">
                    <a:pos x="3" y="11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1" h="90">
                    <a:moveTo>
                      <a:pt x="478" y="78"/>
                    </a:moveTo>
                    <a:lnTo>
                      <a:pt x="481" y="90"/>
                    </a:lnTo>
                    <a:lnTo>
                      <a:pt x="3" y="1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7" name="Freeform 415"/>
              <p:cNvSpPr>
                <a:spLocks/>
              </p:cNvSpPr>
              <p:nvPr/>
            </p:nvSpPr>
            <p:spPr bwMode="auto">
              <a:xfrm>
                <a:off x="1657" y="1420"/>
                <a:ext cx="239" cy="41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78" y="8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8" name="Freeform 416"/>
              <p:cNvSpPr>
                <a:spLocks/>
              </p:cNvSpPr>
              <p:nvPr/>
            </p:nvSpPr>
            <p:spPr bwMode="auto">
              <a:xfrm>
                <a:off x="1657" y="1422"/>
                <a:ext cx="240" cy="40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0" y="80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49" name="Freeform 417"/>
              <p:cNvSpPr>
                <a:spLocks/>
              </p:cNvSpPr>
              <p:nvPr/>
            </p:nvSpPr>
            <p:spPr bwMode="auto">
              <a:xfrm>
                <a:off x="1658" y="1424"/>
                <a:ext cx="239" cy="40"/>
              </a:xfrm>
              <a:custGeom>
                <a:avLst/>
                <a:gdLst/>
                <a:ahLst/>
                <a:cxnLst>
                  <a:cxn ang="0">
                    <a:pos x="479" y="77"/>
                  </a:cxn>
                  <a:cxn ang="0">
                    <a:pos x="479" y="8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79" y="77"/>
                  </a:cxn>
                </a:cxnLst>
                <a:rect l="0" t="0" r="r" b="b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0" name="Freeform 418"/>
              <p:cNvSpPr>
                <a:spLocks/>
              </p:cNvSpPr>
              <p:nvPr/>
            </p:nvSpPr>
            <p:spPr bwMode="auto">
              <a:xfrm>
                <a:off x="1658" y="1425"/>
                <a:ext cx="240" cy="40"/>
              </a:xfrm>
              <a:custGeom>
                <a:avLst/>
                <a:gdLst/>
                <a:ahLst/>
                <a:cxnLst>
                  <a:cxn ang="0">
                    <a:pos x="479" y="78"/>
                  </a:cxn>
                  <a:cxn ang="0">
                    <a:pos x="480" y="82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9" y="78"/>
                  </a:cxn>
                </a:cxnLst>
                <a:rect l="0" t="0" r="r" b="b"/>
                <a:pathLst>
                  <a:path w="480" h="82">
                    <a:moveTo>
                      <a:pt x="479" y="78"/>
                    </a:moveTo>
                    <a:lnTo>
                      <a:pt x="480" y="8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1" name="Freeform 419"/>
              <p:cNvSpPr>
                <a:spLocks/>
              </p:cNvSpPr>
              <p:nvPr/>
            </p:nvSpPr>
            <p:spPr bwMode="auto">
              <a:xfrm>
                <a:off x="1658" y="1426"/>
                <a:ext cx="241" cy="44"/>
              </a:xfrm>
              <a:custGeom>
                <a:avLst/>
                <a:gdLst/>
                <a:ahLst/>
                <a:cxnLst>
                  <a:cxn ang="0">
                    <a:pos x="478" y="79"/>
                  </a:cxn>
                  <a:cxn ang="0">
                    <a:pos x="482" y="89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478" y="79"/>
                  </a:cxn>
                </a:cxnLst>
                <a:rect l="0" t="0" r="r" b="b"/>
                <a:pathLst>
                  <a:path w="482" h="89">
                    <a:moveTo>
                      <a:pt x="478" y="79"/>
                    </a:moveTo>
                    <a:lnTo>
                      <a:pt x="482" y="89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2" name="Freeform 420"/>
              <p:cNvSpPr>
                <a:spLocks/>
              </p:cNvSpPr>
              <p:nvPr/>
            </p:nvSpPr>
            <p:spPr bwMode="auto">
              <a:xfrm>
                <a:off x="1658" y="1426"/>
                <a:ext cx="240" cy="40"/>
              </a:xfrm>
              <a:custGeom>
                <a:avLst/>
                <a:gdLst/>
                <a:ahLst/>
                <a:cxnLst>
                  <a:cxn ang="0">
                    <a:pos x="478" y="79"/>
                  </a:cxn>
                  <a:cxn ang="0">
                    <a:pos x="478" y="8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8" y="79"/>
                  </a:cxn>
                </a:cxnLst>
                <a:rect l="0" t="0" r="r" b="b"/>
                <a:pathLst>
                  <a:path w="478" h="80">
                    <a:moveTo>
                      <a:pt x="478" y="79"/>
                    </a:moveTo>
                    <a:lnTo>
                      <a:pt x="478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3" name="Freeform 421"/>
              <p:cNvSpPr>
                <a:spLocks/>
              </p:cNvSpPr>
              <p:nvPr/>
            </p:nvSpPr>
            <p:spPr bwMode="auto">
              <a:xfrm>
                <a:off x="1658" y="1428"/>
                <a:ext cx="241" cy="40"/>
              </a:xfrm>
              <a:custGeom>
                <a:avLst/>
                <a:gdLst/>
                <a:ahLst/>
                <a:cxnLst>
                  <a:cxn ang="0">
                    <a:pos x="478" y="76"/>
                  </a:cxn>
                  <a:cxn ang="0">
                    <a:pos x="480" y="80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478" y="76"/>
                  </a:cxn>
                </a:cxnLst>
                <a:rect l="0" t="0" r="r" b="b"/>
                <a:pathLst>
                  <a:path w="480" h="80">
                    <a:moveTo>
                      <a:pt x="478" y="76"/>
                    </a:moveTo>
                    <a:lnTo>
                      <a:pt x="480" y="80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8" y="76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4" name="Freeform 422"/>
              <p:cNvSpPr>
                <a:spLocks/>
              </p:cNvSpPr>
              <p:nvPr/>
            </p:nvSpPr>
            <p:spPr bwMode="auto">
              <a:xfrm>
                <a:off x="1659" y="1429"/>
                <a:ext cx="240" cy="40"/>
              </a:xfrm>
              <a:custGeom>
                <a:avLst/>
                <a:gdLst/>
                <a:ahLst/>
                <a:cxnLst>
                  <a:cxn ang="0">
                    <a:pos x="478" y="79"/>
                  </a:cxn>
                  <a:cxn ang="0">
                    <a:pos x="478" y="8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478" y="79"/>
                  </a:cxn>
                </a:cxnLst>
                <a:rect l="0" t="0" r="r" b="b"/>
                <a:pathLst>
                  <a:path w="478" h="82">
                    <a:moveTo>
                      <a:pt x="478" y="79"/>
                    </a:moveTo>
                    <a:lnTo>
                      <a:pt x="478" y="8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5" name="Freeform 423"/>
              <p:cNvSpPr>
                <a:spLocks/>
              </p:cNvSpPr>
              <p:nvPr/>
            </p:nvSpPr>
            <p:spPr bwMode="auto">
              <a:xfrm>
                <a:off x="1659" y="1430"/>
                <a:ext cx="240" cy="40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0" y="80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6" name="Freeform 424"/>
              <p:cNvSpPr>
                <a:spLocks/>
              </p:cNvSpPr>
              <p:nvPr/>
            </p:nvSpPr>
            <p:spPr bwMode="auto">
              <a:xfrm>
                <a:off x="1660" y="1431"/>
                <a:ext cx="241" cy="44"/>
              </a:xfrm>
              <a:custGeom>
                <a:avLst/>
                <a:gdLst/>
                <a:ahLst/>
                <a:cxnLst>
                  <a:cxn ang="0">
                    <a:pos x="479" y="79"/>
                  </a:cxn>
                  <a:cxn ang="0">
                    <a:pos x="482" y="88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479" y="79"/>
                  </a:cxn>
                </a:cxnLst>
                <a:rect l="0" t="0" r="r" b="b"/>
                <a:pathLst>
                  <a:path w="482" h="88">
                    <a:moveTo>
                      <a:pt x="479" y="79"/>
                    </a:moveTo>
                    <a:lnTo>
                      <a:pt x="482" y="88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7" name="Freeform 425"/>
              <p:cNvSpPr>
                <a:spLocks/>
              </p:cNvSpPr>
              <p:nvPr/>
            </p:nvSpPr>
            <p:spPr bwMode="auto">
              <a:xfrm>
                <a:off x="1660" y="1431"/>
                <a:ext cx="240" cy="41"/>
              </a:xfrm>
              <a:custGeom>
                <a:avLst/>
                <a:gdLst/>
                <a:ahLst/>
                <a:cxnLst>
                  <a:cxn ang="0">
                    <a:pos x="479" y="79"/>
                  </a:cxn>
                  <a:cxn ang="0">
                    <a:pos x="480" y="82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479" y="79"/>
                  </a:cxn>
                </a:cxnLst>
                <a:rect l="0" t="0" r="r" b="b"/>
                <a:pathLst>
                  <a:path w="480" h="82">
                    <a:moveTo>
                      <a:pt x="479" y="79"/>
                    </a:moveTo>
                    <a:lnTo>
                      <a:pt x="480" y="82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8" name="Freeform 426"/>
              <p:cNvSpPr>
                <a:spLocks/>
              </p:cNvSpPr>
              <p:nvPr/>
            </p:nvSpPr>
            <p:spPr bwMode="auto">
              <a:xfrm>
                <a:off x="1661" y="1433"/>
                <a:ext cx="240" cy="41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0" y="8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0" h="81">
                    <a:moveTo>
                      <a:pt x="478" y="78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59" name="Freeform 427"/>
              <p:cNvSpPr>
                <a:spLocks/>
              </p:cNvSpPr>
              <p:nvPr/>
            </p:nvSpPr>
            <p:spPr bwMode="auto">
              <a:xfrm>
                <a:off x="1662" y="1435"/>
                <a:ext cx="239" cy="40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78" y="8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0" name="Freeform 428"/>
              <p:cNvSpPr>
                <a:spLocks/>
              </p:cNvSpPr>
              <p:nvPr/>
            </p:nvSpPr>
            <p:spPr bwMode="auto">
              <a:xfrm>
                <a:off x="1662" y="1436"/>
                <a:ext cx="242" cy="44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5" y="88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5" h="88">
                    <a:moveTo>
                      <a:pt x="478" y="78"/>
                    </a:moveTo>
                    <a:lnTo>
                      <a:pt x="485" y="88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1" name="Freeform 429"/>
              <p:cNvSpPr>
                <a:spLocks/>
              </p:cNvSpPr>
              <p:nvPr/>
            </p:nvSpPr>
            <p:spPr bwMode="auto">
              <a:xfrm>
                <a:off x="1662" y="1436"/>
                <a:ext cx="240" cy="41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0" y="82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2" name="Freeform 430"/>
              <p:cNvSpPr>
                <a:spLocks/>
              </p:cNvSpPr>
              <p:nvPr/>
            </p:nvSpPr>
            <p:spPr bwMode="auto">
              <a:xfrm>
                <a:off x="1663" y="1438"/>
                <a:ext cx="241" cy="41"/>
              </a:xfrm>
              <a:custGeom>
                <a:avLst/>
                <a:gdLst/>
                <a:ahLst/>
                <a:cxnLst>
                  <a:cxn ang="0">
                    <a:pos x="479" y="78"/>
                  </a:cxn>
                  <a:cxn ang="0">
                    <a:pos x="482" y="8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9" y="78"/>
                  </a:cxn>
                </a:cxnLst>
                <a:rect l="0" t="0" r="r" b="b"/>
                <a:pathLst>
                  <a:path w="482" h="81">
                    <a:moveTo>
                      <a:pt x="479" y="78"/>
                    </a:moveTo>
                    <a:lnTo>
                      <a:pt x="482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3" name="Freeform 431"/>
              <p:cNvSpPr>
                <a:spLocks/>
              </p:cNvSpPr>
              <p:nvPr/>
            </p:nvSpPr>
            <p:spPr bwMode="auto">
              <a:xfrm>
                <a:off x="1663" y="1440"/>
                <a:ext cx="241" cy="40"/>
              </a:xfrm>
              <a:custGeom>
                <a:avLst/>
                <a:gdLst/>
                <a:ahLst/>
                <a:cxnLst>
                  <a:cxn ang="0">
                    <a:pos x="480" y="78"/>
                  </a:cxn>
                  <a:cxn ang="0">
                    <a:pos x="482" y="81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480" y="78"/>
                  </a:cxn>
                </a:cxnLst>
                <a:rect l="0" t="0" r="r" b="b"/>
                <a:pathLst>
                  <a:path w="482" h="81">
                    <a:moveTo>
                      <a:pt x="480" y="78"/>
                    </a:moveTo>
                    <a:lnTo>
                      <a:pt x="482" y="81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80" y="7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4" name="Freeform 432"/>
              <p:cNvSpPr>
                <a:spLocks/>
              </p:cNvSpPr>
              <p:nvPr/>
            </p:nvSpPr>
            <p:spPr bwMode="auto">
              <a:xfrm>
                <a:off x="1664" y="1440"/>
                <a:ext cx="243" cy="44"/>
              </a:xfrm>
              <a:custGeom>
                <a:avLst/>
                <a:gdLst/>
                <a:ahLst/>
                <a:cxnLst>
                  <a:cxn ang="0">
                    <a:pos x="480" y="79"/>
                  </a:cxn>
                  <a:cxn ang="0">
                    <a:pos x="485" y="88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480" y="79"/>
                  </a:cxn>
                </a:cxnLst>
                <a:rect l="0" t="0" r="r" b="b"/>
                <a:pathLst>
                  <a:path w="485" h="88">
                    <a:moveTo>
                      <a:pt x="480" y="79"/>
                    </a:moveTo>
                    <a:lnTo>
                      <a:pt x="485" y="88"/>
                    </a:lnTo>
                    <a:lnTo>
                      <a:pt x="6" y="8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5" name="Freeform 433"/>
              <p:cNvSpPr>
                <a:spLocks/>
              </p:cNvSpPr>
              <p:nvPr/>
            </p:nvSpPr>
            <p:spPr bwMode="auto">
              <a:xfrm>
                <a:off x="1664" y="1440"/>
                <a:ext cx="241" cy="42"/>
              </a:xfrm>
              <a:custGeom>
                <a:avLst/>
                <a:gdLst/>
                <a:ahLst/>
                <a:cxnLst>
                  <a:cxn ang="0">
                    <a:pos x="480" y="79"/>
                  </a:cxn>
                  <a:cxn ang="0">
                    <a:pos x="481" y="83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480" y="79"/>
                  </a:cxn>
                </a:cxnLst>
                <a:rect l="0" t="0" r="r" b="b"/>
                <a:pathLst>
                  <a:path w="481" h="83">
                    <a:moveTo>
                      <a:pt x="480" y="79"/>
                    </a:moveTo>
                    <a:lnTo>
                      <a:pt x="481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6" name="Freeform 434"/>
              <p:cNvSpPr>
                <a:spLocks/>
              </p:cNvSpPr>
              <p:nvPr/>
            </p:nvSpPr>
            <p:spPr bwMode="auto">
              <a:xfrm>
                <a:off x="1666" y="1442"/>
                <a:ext cx="240" cy="41"/>
              </a:xfrm>
              <a:custGeom>
                <a:avLst/>
                <a:gdLst/>
                <a:ahLst/>
                <a:cxnLst>
                  <a:cxn ang="0">
                    <a:pos x="478" y="80"/>
                  </a:cxn>
                  <a:cxn ang="0">
                    <a:pos x="480" y="8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478" y="80"/>
                  </a:cxn>
                </a:cxnLst>
                <a:rect l="0" t="0" r="r" b="b"/>
                <a:pathLst>
                  <a:path w="480" h="81">
                    <a:moveTo>
                      <a:pt x="478" y="80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7" name="Freeform 435"/>
              <p:cNvSpPr>
                <a:spLocks/>
              </p:cNvSpPr>
              <p:nvPr/>
            </p:nvSpPr>
            <p:spPr bwMode="auto">
              <a:xfrm>
                <a:off x="1667" y="1444"/>
                <a:ext cx="240" cy="40"/>
              </a:xfrm>
              <a:custGeom>
                <a:avLst/>
                <a:gdLst/>
                <a:ahLst/>
                <a:cxnLst>
                  <a:cxn ang="0">
                    <a:pos x="478" y="78"/>
                  </a:cxn>
                  <a:cxn ang="0">
                    <a:pos x="480" y="8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478" y="78"/>
                  </a:cxn>
                </a:cxnLst>
                <a:rect l="0" t="0" r="r" b="b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8" name="Freeform 436"/>
              <p:cNvSpPr>
                <a:spLocks/>
              </p:cNvSpPr>
              <p:nvPr/>
            </p:nvSpPr>
            <p:spPr bwMode="auto">
              <a:xfrm>
                <a:off x="1668" y="1445"/>
                <a:ext cx="242" cy="43"/>
              </a:xfrm>
              <a:custGeom>
                <a:avLst/>
                <a:gdLst/>
                <a:ahLst/>
                <a:cxnLst>
                  <a:cxn ang="0">
                    <a:pos x="479" y="80"/>
                  </a:cxn>
                  <a:cxn ang="0">
                    <a:pos x="485" y="86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479" y="80"/>
                  </a:cxn>
                </a:cxnLst>
                <a:rect l="0" t="0" r="r" b="b"/>
                <a:pathLst>
                  <a:path w="485" h="86">
                    <a:moveTo>
                      <a:pt x="479" y="80"/>
                    </a:moveTo>
                    <a:lnTo>
                      <a:pt x="485" y="86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69" name="Freeform 437"/>
              <p:cNvSpPr>
                <a:spLocks/>
              </p:cNvSpPr>
              <p:nvPr/>
            </p:nvSpPr>
            <p:spPr bwMode="auto">
              <a:xfrm>
                <a:off x="1668" y="1445"/>
                <a:ext cx="241" cy="41"/>
              </a:xfrm>
              <a:custGeom>
                <a:avLst/>
                <a:gdLst/>
                <a:ahLst/>
                <a:cxnLst>
                  <a:cxn ang="0">
                    <a:pos x="479" y="80"/>
                  </a:cxn>
                  <a:cxn ang="0">
                    <a:pos x="482" y="8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79" y="80"/>
                  </a:cxn>
                </a:cxnLst>
                <a:rect l="0" t="0" r="r" b="b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0" name="Freeform 438"/>
              <p:cNvSpPr>
                <a:spLocks/>
              </p:cNvSpPr>
              <p:nvPr/>
            </p:nvSpPr>
            <p:spPr bwMode="auto">
              <a:xfrm>
                <a:off x="1669" y="1446"/>
                <a:ext cx="241" cy="42"/>
              </a:xfrm>
              <a:custGeom>
                <a:avLst/>
                <a:gdLst/>
                <a:ahLst/>
                <a:cxnLst>
                  <a:cxn ang="0">
                    <a:pos x="478" y="80"/>
                  </a:cxn>
                  <a:cxn ang="0">
                    <a:pos x="481" y="83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478" y="80"/>
                  </a:cxn>
                </a:cxnLst>
                <a:rect l="0" t="0" r="r" b="b"/>
                <a:pathLst>
                  <a:path w="481" h="83">
                    <a:moveTo>
                      <a:pt x="478" y="80"/>
                    </a:moveTo>
                    <a:lnTo>
                      <a:pt x="481" y="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1" name="Freeform 439"/>
              <p:cNvSpPr>
                <a:spLocks/>
              </p:cNvSpPr>
              <p:nvPr/>
            </p:nvSpPr>
            <p:spPr bwMode="auto">
              <a:xfrm>
                <a:off x="1671" y="1448"/>
                <a:ext cx="243" cy="43"/>
              </a:xfrm>
              <a:custGeom>
                <a:avLst/>
                <a:gdLst/>
                <a:ahLst/>
                <a:cxnLst>
                  <a:cxn ang="0">
                    <a:pos x="478" y="79"/>
                  </a:cxn>
                  <a:cxn ang="0">
                    <a:pos x="485" y="86"/>
                  </a:cxn>
                  <a:cxn ang="0">
                    <a:pos x="7" y="6"/>
                  </a:cxn>
                  <a:cxn ang="0">
                    <a:pos x="0" y="0"/>
                  </a:cxn>
                  <a:cxn ang="0">
                    <a:pos x="478" y="79"/>
                  </a:cxn>
                </a:cxnLst>
                <a:rect l="0" t="0" r="r" b="b"/>
                <a:pathLst>
                  <a:path w="485" h="86">
                    <a:moveTo>
                      <a:pt x="478" y="79"/>
                    </a:moveTo>
                    <a:lnTo>
                      <a:pt x="485" y="86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2" name="Freeform 440"/>
              <p:cNvSpPr>
                <a:spLocks/>
              </p:cNvSpPr>
              <p:nvPr/>
            </p:nvSpPr>
            <p:spPr bwMode="auto">
              <a:xfrm>
                <a:off x="1671" y="1448"/>
                <a:ext cx="241" cy="41"/>
              </a:xfrm>
              <a:custGeom>
                <a:avLst/>
                <a:gdLst/>
                <a:ahLst/>
                <a:cxnLst>
                  <a:cxn ang="0">
                    <a:pos x="478" y="79"/>
                  </a:cxn>
                  <a:cxn ang="0">
                    <a:pos x="482" y="83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478" y="79"/>
                  </a:cxn>
                </a:cxnLst>
                <a:rect l="0" t="0" r="r" b="b"/>
                <a:pathLst>
                  <a:path w="482" h="83">
                    <a:moveTo>
                      <a:pt x="478" y="79"/>
                    </a:moveTo>
                    <a:lnTo>
                      <a:pt x="482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3" name="Freeform 441"/>
              <p:cNvSpPr>
                <a:spLocks/>
              </p:cNvSpPr>
              <p:nvPr/>
            </p:nvSpPr>
            <p:spPr bwMode="auto">
              <a:xfrm>
                <a:off x="1673" y="1449"/>
                <a:ext cx="241" cy="42"/>
              </a:xfrm>
              <a:custGeom>
                <a:avLst/>
                <a:gdLst/>
                <a:ahLst/>
                <a:cxnLst>
                  <a:cxn ang="0">
                    <a:pos x="479" y="80"/>
                  </a:cxn>
                  <a:cxn ang="0">
                    <a:pos x="482" y="8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79" y="80"/>
                  </a:cxn>
                </a:cxnLst>
                <a:rect l="0" t="0" r="r" b="b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4" name="Freeform 442"/>
              <p:cNvSpPr>
                <a:spLocks/>
              </p:cNvSpPr>
              <p:nvPr/>
            </p:nvSpPr>
            <p:spPr bwMode="auto">
              <a:xfrm>
                <a:off x="1674" y="1451"/>
                <a:ext cx="243" cy="43"/>
              </a:xfrm>
              <a:custGeom>
                <a:avLst/>
                <a:gdLst/>
                <a:ahLst/>
                <a:cxnLst>
                  <a:cxn ang="0">
                    <a:pos x="478" y="80"/>
                  </a:cxn>
                  <a:cxn ang="0">
                    <a:pos x="485" y="87"/>
                  </a:cxn>
                  <a:cxn ang="0">
                    <a:pos x="6" y="5"/>
                  </a:cxn>
                  <a:cxn ang="0">
                    <a:pos x="0" y="0"/>
                  </a:cxn>
                  <a:cxn ang="0">
                    <a:pos x="478" y="80"/>
                  </a:cxn>
                </a:cxnLst>
                <a:rect l="0" t="0" r="r" b="b"/>
                <a:pathLst>
                  <a:path w="485" h="87">
                    <a:moveTo>
                      <a:pt x="478" y="80"/>
                    </a:moveTo>
                    <a:lnTo>
                      <a:pt x="485" y="87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5" name="Freeform 443"/>
              <p:cNvSpPr>
                <a:spLocks/>
              </p:cNvSpPr>
              <p:nvPr/>
            </p:nvSpPr>
            <p:spPr bwMode="auto">
              <a:xfrm>
                <a:off x="1678" y="1454"/>
                <a:ext cx="243" cy="42"/>
              </a:xfrm>
              <a:custGeom>
                <a:avLst/>
                <a:gdLst/>
                <a:ahLst/>
                <a:cxnLst>
                  <a:cxn ang="0">
                    <a:pos x="479" y="82"/>
                  </a:cxn>
                  <a:cxn ang="0">
                    <a:pos x="487" y="85"/>
                  </a:cxn>
                  <a:cxn ang="0">
                    <a:pos x="7" y="5"/>
                  </a:cxn>
                  <a:cxn ang="0">
                    <a:pos x="0" y="0"/>
                  </a:cxn>
                  <a:cxn ang="0">
                    <a:pos x="479" y="82"/>
                  </a:cxn>
                </a:cxnLst>
                <a:rect l="0" t="0" r="r" b="b"/>
                <a:pathLst>
                  <a:path w="487" h="85">
                    <a:moveTo>
                      <a:pt x="479" y="82"/>
                    </a:moveTo>
                    <a:lnTo>
                      <a:pt x="487" y="85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479" y="82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6" name="Freeform 444"/>
              <p:cNvSpPr>
                <a:spLocks/>
              </p:cNvSpPr>
              <p:nvPr/>
            </p:nvSpPr>
            <p:spPr bwMode="auto">
              <a:xfrm>
                <a:off x="1681" y="1456"/>
                <a:ext cx="243" cy="42"/>
              </a:xfrm>
              <a:custGeom>
                <a:avLst/>
                <a:gdLst/>
                <a:ahLst/>
                <a:cxnLst>
                  <a:cxn ang="0">
                    <a:pos x="480" y="80"/>
                  </a:cxn>
                  <a:cxn ang="0">
                    <a:pos x="487" y="83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480" y="80"/>
                  </a:cxn>
                </a:cxnLst>
                <a:rect l="0" t="0" r="r" b="b"/>
                <a:pathLst>
                  <a:path w="487" h="83">
                    <a:moveTo>
                      <a:pt x="480" y="80"/>
                    </a:moveTo>
                    <a:lnTo>
                      <a:pt x="487" y="83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480" y="80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7" name="Freeform 445"/>
              <p:cNvSpPr>
                <a:spLocks/>
              </p:cNvSpPr>
              <p:nvPr/>
            </p:nvSpPr>
            <p:spPr bwMode="auto">
              <a:xfrm>
                <a:off x="1685" y="1458"/>
                <a:ext cx="243" cy="41"/>
              </a:xfrm>
              <a:custGeom>
                <a:avLst/>
                <a:gdLst/>
                <a:ahLst/>
                <a:cxnLst>
                  <a:cxn ang="0">
                    <a:pos x="479" y="79"/>
                  </a:cxn>
                  <a:cxn ang="0">
                    <a:pos x="487" y="81"/>
                  </a:cxn>
                  <a:cxn ang="0">
                    <a:pos x="8" y="1"/>
                  </a:cxn>
                  <a:cxn ang="0">
                    <a:pos x="0" y="0"/>
                  </a:cxn>
                  <a:cxn ang="0">
                    <a:pos x="479" y="79"/>
                  </a:cxn>
                </a:cxnLst>
                <a:rect l="0" t="0" r="r" b="b"/>
                <a:pathLst>
                  <a:path w="487" h="81">
                    <a:moveTo>
                      <a:pt x="479" y="79"/>
                    </a:moveTo>
                    <a:lnTo>
                      <a:pt x="487" y="81"/>
                    </a:lnTo>
                    <a:lnTo>
                      <a:pt x="8" y="1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8" name="Freeform 446"/>
              <p:cNvSpPr>
                <a:spLocks/>
              </p:cNvSpPr>
              <p:nvPr/>
            </p:nvSpPr>
            <p:spPr bwMode="auto">
              <a:xfrm>
                <a:off x="1702" y="1335"/>
                <a:ext cx="244" cy="34"/>
              </a:xfrm>
              <a:custGeom>
                <a:avLst/>
                <a:gdLst/>
                <a:ahLst/>
                <a:cxnLst>
                  <a:cxn ang="0">
                    <a:pos x="487" y="68"/>
                  </a:cxn>
                  <a:cxn ang="0">
                    <a:pos x="479" y="68"/>
                  </a:cxn>
                  <a:cxn ang="0">
                    <a:pos x="0" y="0"/>
                  </a:cxn>
                  <a:cxn ang="0">
                    <a:pos x="8" y="1"/>
                  </a:cxn>
                  <a:cxn ang="0">
                    <a:pos x="487" y="68"/>
                  </a:cxn>
                </a:cxnLst>
                <a:rect l="0" t="0" r="r" b="b"/>
                <a:pathLst>
                  <a:path w="487" h="68">
                    <a:moveTo>
                      <a:pt x="487" y="68"/>
                    </a:moveTo>
                    <a:lnTo>
                      <a:pt x="479" y="68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79" name="Freeform 447"/>
              <p:cNvSpPr>
                <a:spLocks/>
              </p:cNvSpPr>
              <p:nvPr/>
            </p:nvSpPr>
            <p:spPr bwMode="auto">
              <a:xfrm>
                <a:off x="1698" y="1335"/>
                <a:ext cx="244" cy="34"/>
              </a:xfrm>
              <a:custGeom>
                <a:avLst/>
                <a:gdLst/>
                <a:ahLst/>
                <a:cxnLst>
                  <a:cxn ang="0">
                    <a:pos x="487" y="68"/>
                  </a:cxn>
                  <a:cxn ang="0">
                    <a:pos x="478" y="68"/>
                  </a:cxn>
                  <a:cxn ang="0">
                    <a:pos x="0" y="1"/>
                  </a:cxn>
                  <a:cxn ang="0">
                    <a:pos x="8" y="0"/>
                  </a:cxn>
                  <a:cxn ang="0">
                    <a:pos x="487" y="68"/>
                  </a:cxn>
                </a:cxnLst>
                <a:rect l="0" t="0" r="r" b="b"/>
                <a:pathLst>
                  <a:path w="487" h="68">
                    <a:moveTo>
                      <a:pt x="487" y="68"/>
                    </a:moveTo>
                    <a:lnTo>
                      <a:pt x="478" y="68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0" name="Freeform 448"/>
              <p:cNvSpPr>
                <a:spLocks/>
              </p:cNvSpPr>
              <p:nvPr/>
            </p:nvSpPr>
            <p:spPr bwMode="auto">
              <a:xfrm>
                <a:off x="1894" y="1369"/>
                <a:ext cx="87" cy="130"/>
              </a:xfrm>
              <a:custGeom>
                <a:avLst/>
                <a:gdLst/>
                <a:ahLst/>
                <a:cxnLst>
                  <a:cxn ang="0">
                    <a:pos x="80" y="1"/>
                  </a:cxn>
                  <a:cxn ang="0">
                    <a:pos x="62" y="10"/>
                  </a:cxn>
                  <a:cxn ang="0">
                    <a:pos x="47" y="21"/>
                  </a:cxn>
                  <a:cxn ang="0">
                    <a:pos x="33" y="36"/>
                  </a:cxn>
                  <a:cxn ang="0">
                    <a:pos x="22" y="56"/>
                  </a:cxn>
                  <a:cxn ang="0">
                    <a:pos x="12" y="78"/>
                  </a:cxn>
                  <a:cxn ang="0">
                    <a:pos x="5" y="103"/>
                  </a:cxn>
                  <a:cxn ang="0">
                    <a:pos x="2" y="129"/>
                  </a:cxn>
                  <a:cxn ang="0">
                    <a:pos x="2" y="156"/>
                  </a:cxn>
                  <a:cxn ang="0">
                    <a:pos x="5" y="181"/>
                  </a:cxn>
                  <a:cxn ang="0">
                    <a:pos x="12" y="203"/>
                  </a:cxn>
                  <a:cxn ang="0">
                    <a:pos x="22" y="222"/>
                  </a:cxn>
                  <a:cxn ang="0">
                    <a:pos x="33" y="237"/>
                  </a:cxn>
                  <a:cxn ang="0">
                    <a:pos x="47" y="251"/>
                  </a:cxn>
                  <a:cxn ang="0">
                    <a:pos x="62" y="257"/>
                  </a:cxn>
                  <a:cxn ang="0">
                    <a:pos x="80" y="259"/>
                  </a:cxn>
                  <a:cxn ang="0">
                    <a:pos x="97" y="257"/>
                  </a:cxn>
                  <a:cxn ang="0">
                    <a:pos x="113" y="249"/>
                  </a:cxn>
                  <a:cxn ang="0">
                    <a:pos x="130" y="237"/>
                  </a:cxn>
                  <a:cxn ang="0">
                    <a:pos x="143" y="221"/>
                  </a:cxn>
                  <a:cxn ang="0">
                    <a:pos x="155" y="201"/>
                  </a:cxn>
                  <a:cxn ang="0">
                    <a:pos x="163" y="179"/>
                  </a:cxn>
                  <a:cxn ang="0">
                    <a:pos x="170" y="156"/>
                  </a:cxn>
                  <a:cxn ang="0">
                    <a:pos x="173" y="129"/>
                  </a:cxn>
                  <a:cxn ang="0">
                    <a:pos x="173" y="104"/>
                  </a:cxn>
                  <a:cxn ang="0">
                    <a:pos x="170" y="80"/>
                  </a:cxn>
                  <a:cxn ang="0">
                    <a:pos x="163" y="56"/>
                  </a:cxn>
                  <a:cxn ang="0">
                    <a:pos x="155" y="38"/>
                  </a:cxn>
                  <a:cxn ang="0">
                    <a:pos x="143" y="21"/>
                  </a:cxn>
                  <a:cxn ang="0">
                    <a:pos x="130" y="10"/>
                  </a:cxn>
                  <a:cxn ang="0">
                    <a:pos x="113" y="1"/>
                  </a:cxn>
                  <a:cxn ang="0">
                    <a:pos x="97" y="0"/>
                  </a:cxn>
                </a:cxnLst>
                <a:rect l="0" t="0" r="r" b="b"/>
                <a:pathLst>
                  <a:path w="175" h="259">
                    <a:moveTo>
                      <a:pt x="88" y="0"/>
                    </a:moveTo>
                    <a:lnTo>
                      <a:pt x="80" y="1"/>
                    </a:lnTo>
                    <a:lnTo>
                      <a:pt x="70" y="5"/>
                    </a:lnTo>
                    <a:lnTo>
                      <a:pt x="62" y="10"/>
                    </a:lnTo>
                    <a:lnTo>
                      <a:pt x="55" y="15"/>
                    </a:lnTo>
                    <a:lnTo>
                      <a:pt x="47" y="21"/>
                    </a:lnTo>
                    <a:lnTo>
                      <a:pt x="40" y="28"/>
                    </a:lnTo>
                    <a:lnTo>
                      <a:pt x="33" y="36"/>
                    </a:lnTo>
                    <a:lnTo>
                      <a:pt x="27" y="46"/>
                    </a:lnTo>
                    <a:lnTo>
                      <a:pt x="22" y="56"/>
                    </a:lnTo>
                    <a:lnTo>
                      <a:pt x="15" y="66"/>
                    </a:lnTo>
                    <a:lnTo>
                      <a:pt x="12" y="78"/>
                    </a:lnTo>
                    <a:lnTo>
                      <a:pt x="8" y="91"/>
                    </a:lnTo>
                    <a:lnTo>
                      <a:pt x="5" y="103"/>
                    </a:lnTo>
                    <a:lnTo>
                      <a:pt x="4" y="116"/>
                    </a:lnTo>
                    <a:lnTo>
                      <a:pt x="2" y="129"/>
                    </a:lnTo>
                    <a:lnTo>
                      <a:pt x="0" y="143"/>
                    </a:lnTo>
                    <a:lnTo>
                      <a:pt x="2" y="156"/>
                    </a:lnTo>
                    <a:lnTo>
                      <a:pt x="4" y="168"/>
                    </a:lnTo>
                    <a:lnTo>
                      <a:pt x="5" y="181"/>
                    </a:lnTo>
                    <a:lnTo>
                      <a:pt x="8" y="193"/>
                    </a:lnTo>
                    <a:lnTo>
                      <a:pt x="12" y="203"/>
                    </a:lnTo>
                    <a:lnTo>
                      <a:pt x="15" y="212"/>
                    </a:lnTo>
                    <a:lnTo>
                      <a:pt x="22" y="222"/>
                    </a:lnTo>
                    <a:lnTo>
                      <a:pt x="27" y="231"/>
                    </a:lnTo>
                    <a:lnTo>
                      <a:pt x="33" y="237"/>
                    </a:lnTo>
                    <a:lnTo>
                      <a:pt x="40" y="244"/>
                    </a:lnTo>
                    <a:lnTo>
                      <a:pt x="47" y="251"/>
                    </a:lnTo>
                    <a:lnTo>
                      <a:pt x="55" y="254"/>
                    </a:lnTo>
                    <a:lnTo>
                      <a:pt x="62" y="257"/>
                    </a:lnTo>
                    <a:lnTo>
                      <a:pt x="70" y="259"/>
                    </a:lnTo>
                    <a:lnTo>
                      <a:pt x="80" y="259"/>
                    </a:lnTo>
                    <a:lnTo>
                      <a:pt x="88" y="259"/>
                    </a:lnTo>
                    <a:lnTo>
                      <a:pt x="97" y="257"/>
                    </a:lnTo>
                    <a:lnTo>
                      <a:pt x="105" y="254"/>
                    </a:lnTo>
                    <a:lnTo>
                      <a:pt x="113" y="249"/>
                    </a:lnTo>
                    <a:lnTo>
                      <a:pt x="121" y="244"/>
                    </a:lnTo>
                    <a:lnTo>
                      <a:pt x="130" y="237"/>
                    </a:lnTo>
                    <a:lnTo>
                      <a:pt x="136" y="229"/>
                    </a:lnTo>
                    <a:lnTo>
                      <a:pt x="143" y="221"/>
                    </a:lnTo>
                    <a:lnTo>
                      <a:pt x="150" y="211"/>
                    </a:lnTo>
                    <a:lnTo>
                      <a:pt x="155" y="201"/>
                    </a:lnTo>
                    <a:lnTo>
                      <a:pt x="160" y="191"/>
                    </a:lnTo>
                    <a:lnTo>
                      <a:pt x="163" y="179"/>
                    </a:lnTo>
                    <a:lnTo>
                      <a:pt x="168" y="168"/>
                    </a:lnTo>
                    <a:lnTo>
                      <a:pt x="170" y="156"/>
                    </a:lnTo>
                    <a:lnTo>
                      <a:pt x="173" y="143"/>
                    </a:lnTo>
                    <a:lnTo>
                      <a:pt x="173" y="129"/>
                    </a:lnTo>
                    <a:lnTo>
                      <a:pt x="175" y="116"/>
                    </a:lnTo>
                    <a:lnTo>
                      <a:pt x="173" y="104"/>
                    </a:lnTo>
                    <a:lnTo>
                      <a:pt x="173" y="91"/>
                    </a:lnTo>
                    <a:lnTo>
                      <a:pt x="170" y="80"/>
                    </a:lnTo>
                    <a:lnTo>
                      <a:pt x="168" y="68"/>
                    </a:lnTo>
                    <a:lnTo>
                      <a:pt x="163" y="56"/>
                    </a:lnTo>
                    <a:lnTo>
                      <a:pt x="160" y="46"/>
                    </a:lnTo>
                    <a:lnTo>
                      <a:pt x="155" y="38"/>
                    </a:lnTo>
                    <a:lnTo>
                      <a:pt x="150" y="30"/>
                    </a:lnTo>
                    <a:lnTo>
                      <a:pt x="143" y="21"/>
                    </a:lnTo>
                    <a:lnTo>
                      <a:pt x="136" y="15"/>
                    </a:lnTo>
                    <a:lnTo>
                      <a:pt x="130" y="10"/>
                    </a:lnTo>
                    <a:lnTo>
                      <a:pt x="121" y="5"/>
                    </a:lnTo>
                    <a:lnTo>
                      <a:pt x="113" y="1"/>
                    </a:lnTo>
                    <a:lnTo>
                      <a:pt x="105" y="0"/>
                    </a:lnTo>
                    <a:lnTo>
                      <a:pt x="97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7AB4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449"/>
            <p:cNvGrpSpPr>
              <a:grpSpLocks/>
            </p:cNvGrpSpPr>
            <p:nvPr/>
          </p:nvGrpSpPr>
          <p:grpSpPr bwMode="auto">
            <a:xfrm>
              <a:off x="1774" y="1256"/>
              <a:ext cx="403" cy="382"/>
              <a:chOff x="1774" y="1256"/>
              <a:chExt cx="403" cy="382"/>
            </a:xfrm>
          </p:grpSpPr>
          <p:sp>
            <p:nvSpPr>
              <p:cNvPr id="1222082" name="Freeform 450"/>
              <p:cNvSpPr>
                <a:spLocks/>
              </p:cNvSpPr>
              <p:nvPr/>
            </p:nvSpPr>
            <p:spPr bwMode="auto">
              <a:xfrm>
                <a:off x="1791" y="1562"/>
                <a:ext cx="159" cy="35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17" y="70"/>
                  </a:cxn>
                  <a:cxn ang="0">
                    <a:pos x="15" y="9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17" h="70">
                    <a:moveTo>
                      <a:pt x="302" y="63"/>
                    </a:moveTo>
                    <a:lnTo>
                      <a:pt x="317" y="70"/>
                    </a:lnTo>
                    <a:lnTo>
                      <a:pt x="15" y="9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3" name="Freeform 451"/>
              <p:cNvSpPr>
                <a:spLocks/>
              </p:cNvSpPr>
              <p:nvPr/>
            </p:nvSpPr>
            <p:spPr bwMode="auto">
              <a:xfrm>
                <a:off x="1799" y="1566"/>
                <a:ext cx="158" cy="36"/>
              </a:xfrm>
              <a:custGeom>
                <a:avLst/>
                <a:gdLst/>
                <a:ahLst/>
                <a:cxnLst>
                  <a:cxn ang="0">
                    <a:pos x="302" y="61"/>
                  </a:cxn>
                  <a:cxn ang="0">
                    <a:pos x="315" y="73"/>
                  </a:cxn>
                  <a:cxn ang="0">
                    <a:pos x="13" y="10"/>
                  </a:cxn>
                  <a:cxn ang="0">
                    <a:pos x="0" y="0"/>
                  </a:cxn>
                  <a:cxn ang="0">
                    <a:pos x="302" y="61"/>
                  </a:cxn>
                </a:cxnLst>
                <a:rect l="0" t="0" r="r" b="b"/>
                <a:pathLst>
                  <a:path w="315" h="73">
                    <a:moveTo>
                      <a:pt x="302" y="61"/>
                    </a:moveTo>
                    <a:lnTo>
                      <a:pt x="315" y="73"/>
                    </a:lnTo>
                    <a:lnTo>
                      <a:pt x="13" y="10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4" name="Freeform 452"/>
              <p:cNvSpPr>
                <a:spLocks/>
              </p:cNvSpPr>
              <p:nvPr/>
            </p:nvSpPr>
            <p:spPr bwMode="auto">
              <a:xfrm>
                <a:off x="1799" y="1566"/>
                <a:ext cx="154" cy="32"/>
              </a:xfrm>
              <a:custGeom>
                <a:avLst/>
                <a:gdLst/>
                <a:ahLst/>
                <a:cxnLst>
                  <a:cxn ang="0">
                    <a:pos x="302" y="61"/>
                  </a:cxn>
                  <a:cxn ang="0">
                    <a:pos x="307" y="64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02" y="61"/>
                  </a:cxn>
                </a:cxnLst>
                <a:rect l="0" t="0" r="r" b="b"/>
                <a:pathLst>
                  <a:path w="307" h="64">
                    <a:moveTo>
                      <a:pt x="302" y="61"/>
                    </a:moveTo>
                    <a:lnTo>
                      <a:pt x="307" y="6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5" name="Freeform 453"/>
              <p:cNvSpPr>
                <a:spLocks/>
              </p:cNvSpPr>
              <p:nvPr/>
            </p:nvSpPr>
            <p:spPr bwMode="auto">
              <a:xfrm>
                <a:off x="1801" y="1567"/>
                <a:ext cx="153" cy="33"/>
              </a:xfrm>
              <a:custGeom>
                <a:avLst/>
                <a:gdLst/>
                <a:ahLst/>
                <a:cxnLst>
                  <a:cxn ang="0">
                    <a:pos x="304" y="61"/>
                  </a:cxn>
                  <a:cxn ang="0">
                    <a:pos x="307" y="65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304" y="61"/>
                  </a:cxn>
                </a:cxnLst>
                <a:rect l="0" t="0" r="r" b="b"/>
                <a:pathLst>
                  <a:path w="307" h="65">
                    <a:moveTo>
                      <a:pt x="304" y="61"/>
                    </a:moveTo>
                    <a:lnTo>
                      <a:pt x="307" y="6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304" y="61"/>
                    </a:lnTo>
                    <a:close/>
                  </a:path>
                </a:pathLst>
              </a:custGeom>
              <a:solidFill>
                <a:srgbClr val="8888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6" name="Freeform 454"/>
              <p:cNvSpPr>
                <a:spLocks/>
              </p:cNvSpPr>
              <p:nvPr/>
            </p:nvSpPr>
            <p:spPr bwMode="auto">
              <a:xfrm>
                <a:off x="1803" y="1569"/>
                <a:ext cx="154" cy="33"/>
              </a:xfrm>
              <a:custGeom>
                <a:avLst/>
                <a:gdLst/>
                <a:ahLst/>
                <a:cxnLst>
                  <a:cxn ang="0">
                    <a:pos x="302" y="62"/>
                  </a:cxn>
                  <a:cxn ang="0">
                    <a:pos x="307" y="67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302" y="62"/>
                  </a:cxn>
                </a:cxnLst>
                <a:rect l="0" t="0" r="r" b="b"/>
                <a:pathLst>
                  <a:path w="307" h="67">
                    <a:moveTo>
                      <a:pt x="302" y="62"/>
                    </a:moveTo>
                    <a:lnTo>
                      <a:pt x="307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02" y="62"/>
                    </a:lnTo>
                    <a:close/>
                  </a:path>
                </a:pathLst>
              </a:custGeom>
              <a:solidFill>
                <a:srgbClr val="8D8D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7" name="Freeform 455"/>
              <p:cNvSpPr>
                <a:spLocks/>
              </p:cNvSpPr>
              <p:nvPr/>
            </p:nvSpPr>
            <p:spPr bwMode="auto">
              <a:xfrm>
                <a:off x="1806" y="1571"/>
                <a:ext cx="156" cy="38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12" y="76"/>
                  </a:cxn>
                  <a:cxn ang="0">
                    <a:pos x="10" y="13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12" h="76">
                    <a:moveTo>
                      <a:pt x="302" y="63"/>
                    </a:moveTo>
                    <a:lnTo>
                      <a:pt x="312" y="76"/>
                    </a:lnTo>
                    <a:lnTo>
                      <a:pt x="10" y="1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8" name="Freeform 456"/>
              <p:cNvSpPr>
                <a:spLocks/>
              </p:cNvSpPr>
              <p:nvPr/>
            </p:nvSpPr>
            <p:spPr bwMode="auto">
              <a:xfrm>
                <a:off x="1806" y="1571"/>
                <a:ext cx="152" cy="33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6" y="6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6" h="66">
                    <a:moveTo>
                      <a:pt x="302" y="63"/>
                    </a:moveTo>
                    <a:lnTo>
                      <a:pt x="306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89" name="Freeform 457"/>
              <p:cNvSpPr>
                <a:spLocks/>
              </p:cNvSpPr>
              <p:nvPr/>
            </p:nvSpPr>
            <p:spPr bwMode="auto">
              <a:xfrm>
                <a:off x="1806" y="1572"/>
                <a:ext cx="153" cy="34"/>
              </a:xfrm>
              <a:custGeom>
                <a:avLst/>
                <a:gdLst/>
                <a:ahLst/>
                <a:cxnLst>
                  <a:cxn ang="0">
                    <a:pos x="304" y="63"/>
                  </a:cxn>
                  <a:cxn ang="0">
                    <a:pos x="305" y="66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04" y="63"/>
                  </a:cxn>
                </a:cxnLst>
                <a:rect l="0" t="0" r="r" b="b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0" name="Freeform 458"/>
              <p:cNvSpPr>
                <a:spLocks/>
              </p:cNvSpPr>
              <p:nvPr/>
            </p:nvSpPr>
            <p:spPr bwMode="auto">
              <a:xfrm>
                <a:off x="1808" y="1574"/>
                <a:ext cx="153" cy="33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6" y="67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6" h="67">
                    <a:moveTo>
                      <a:pt x="302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7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1" name="Freeform 459"/>
              <p:cNvSpPr>
                <a:spLocks/>
              </p:cNvSpPr>
              <p:nvPr/>
            </p:nvSpPr>
            <p:spPr bwMode="auto">
              <a:xfrm>
                <a:off x="1809" y="1576"/>
                <a:ext cx="153" cy="33"/>
              </a:xfrm>
              <a:custGeom>
                <a:avLst/>
                <a:gdLst/>
                <a:ahLst/>
                <a:cxnLst>
                  <a:cxn ang="0">
                    <a:pos x="304" y="63"/>
                  </a:cxn>
                  <a:cxn ang="0">
                    <a:pos x="305" y="66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04" y="63"/>
                  </a:cxn>
                </a:cxnLst>
                <a:rect l="0" t="0" r="r" b="b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2" name="Freeform 460"/>
              <p:cNvSpPr>
                <a:spLocks/>
              </p:cNvSpPr>
              <p:nvPr/>
            </p:nvSpPr>
            <p:spPr bwMode="auto">
              <a:xfrm>
                <a:off x="1811" y="1577"/>
                <a:ext cx="155" cy="40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11" y="80"/>
                  </a:cxn>
                  <a:cxn ang="0">
                    <a:pos x="8" y="16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11" h="80">
                    <a:moveTo>
                      <a:pt x="302" y="63"/>
                    </a:moveTo>
                    <a:lnTo>
                      <a:pt x="311" y="80"/>
                    </a:lnTo>
                    <a:lnTo>
                      <a:pt x="8" y="16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3" name="Freeform 461"/>
              <p:cNvSpPr>
                <a:spLocks/>
              </p:cNvSpPr>
              <p:nvPr/>
            </p:nvSpPr>
            <p:spPr bwMode="auto">
              <a:xfrm>
                <a:off x="1811" y="1577"/>
                <a:ext cx="152" cy="34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4" y="6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4" name="Freeform 462"/>
              <p:cNvSpPr>
                <a:spLocks/>
              </p:cNvSpPr>
              <p:nvPr/>
            </p:nvSpPr>
            <p:spPr bwMode="auto">
              <a:xfrm>
                <a:off x="1811" y="1579"/>
                <a:ext cx="152" cy="33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4" y="6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5" name="Freeform 463"/>
              <p:cNvSpPr>
                <a:spLocks/>
              </p:cNvSpPr>
              <p:nvPr/>
            </p:nvSpPr>
            <p:spPr bwMode="auto">
              <a:xfrm>
                <a:off x="1812" y="1581"/>
                <a:ext cx="152" cy="32"/>
              </a:xfrm>
              <a:custGeom>
                <a:avLst/>
                <a:gdLst/>
                <a:ahLst/>
                <a:cxnLst>
                  <a:cxn ang="0">
                    <a:pos x="303" y="61"/>
                  </a:cxn>
                  <a:cxn ang="0">
                    <a:pos x="304" y="6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03" y="61"/>
                  </a:cxn>
                </a:cxnLst>
                <a:rect l="0" t="0" r="r" b="b"/>
                <a:pathLst>
                  <a:path w="304" h="64">
                    <a:moveTo>
                      <a:pt x="303" y="61"/>
                    </a:moveTo>
                    <a:lnTo>
                      <a:pt x="304" y="6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03" y="61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6" name="Freeform 464"/>
              <p:cNvSpPr>
                <a:spLocks/>
              </p:cNvSpPr>
              <p:nvPr/>
            </p:nvSpPr>
            <p:spPr bwMode="auto">
              <a:xfrm>
                <a:off x="1812" y="1582"/>
                <a:ext cx="153" cy="33"/>
              </a:xfrm>
              <a:custGeom>
                <a:avLst/>
                <a:gdLst/>
                <a:ahLst/>
                <a:cxnLst>
                  <a:cxn ang="0">
                    <a:pos x="304" y="63"/>
                  </a:cxn>
                  <a:cxn ang="0">
                    <a:pos x="306" y="67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04" y="63"/>
                  </a:cxn>
                </a:cxnLst>
                <a:rect l="0" t="0" r="r" b="b"/>
                <a:pathLst>
                  <a:path w="306" h="67">
                    <a:moveTo>
                      <a:pt x="304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7" name="Freeform 465"/>
              <p:cNvSpPr>
                <a:spLocks/>
              </p:cNvSpPr>
              <p:nvPr/>
            </p:nvSpPr>
            <p:spPr bwMode="auto">
              <a:xfrm>
                <a:off x="1813" y="1583"/>
                <a:ext cx="152" cy="33"/>
              </a:xfrm>
              <a:custGeom>
                <a:avLst/>
                <a:gdLst/>
                <a:ahLst/>
                <a:cxnLst>
                  <a:cxn ang="0">
                    <a:pos x="304" y="63"/>
                  </a:cxn>
                  <a:cxn ang="0">
                    <a:pos x="304" y="6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04" y="63"/>
                  </a:cxn>
                </a:cxnLst>
                <a:rect l="0" t="0" r="r" b="b"/>
                <a:pathLst>
                  <a:path w="304" h="66">
                    <a:moveTo>
                      <a:pt x="304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2A2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8" name="Freeform 466"/>
              <p:cNvSpPr>
                <a:spLocks/>
              </p:cNvSpPr>
              <p:nvPr/>
            </p:nvSpPr>
            <p:spPr bwMode="auto">
              <a:xfrm>
                <a:off x="1814" y="1585"/>
                <a:ext cx="152" cy="32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4" y="65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099" name="Freeform 467"/>
              <p:cNvSpPr>
                <a:spLocks/>
              </p:cNvSpPr>
              <p:nvPr/>
            </p:nvSpPr>
            <p:spPr bwMode="auto">
              <a:xfrm>
                <a:off x="1815" y="1586"/>
                <a:ext cx="153" cy="41"/>
              </a:xfrm>
              <a:custGeom>
                <a:avLst/>
                <a:gdLst/>
                <a:ahLst/>
                <a:cxnLst>
                  <a:cxn ang="0">
                    <a:pos x="303" y="64"/>
                  </a:cxn>
                  <a:cxn ang="0">
                    <a:pos x="308" y="84"/>
                  </a:cxn>
                  <a:cxn ang="0">
                    <a:pos x="5" y="20"/>
                  </a:cxn>
                  <a:cxn ang="0">
                    <a:pos x="0" y="0"/>
                  </a:cxn>
                  <a:cxn ang="0">
                    <a:pos x="303" y="64"/>
                  </a:cxn>
                </a:cxnLst>
                <a:rect l="0" t="0" r="r" b="b"/>
                <a:pathLst>
                  <a:path w="308" h="84">
                    <a:moveTo>
                      <a:pt x="303" y="64"/>
                    </a:moveTo>
                    <a:lnTo>
                      <a:pt x="308" y="84"/>
                    </a:lnTo>
                    <a:lnTo>
                      <a:pt x="5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0" name="Freeform 468"/>
              <p:cNvSpPr>
                <a:spLocks/>
              </p:cNvSpPr>
              <p:nvPr/>
            </p:nvSpPr>
            <p:spPr bwMode="auto">
              <a:xfrm>
                <a:off x="1815" y="1586"/>
                <a:ext cx="152" cy="34"/>
              </a:xfrm>
              <a:custGeom>
                <a:avLst/>
                <a:gdLst/>
                <a:ahLst/>
                <a:cxnLst>
                  <a:cxn ang="0">
                    <a:pos x="303" y="64"/>
                  </a:cxn>
                  <a:cxn ang="0">
                    <a:pos x="304" y="6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03" y="64"/>
                  </a:cxn>
                </a:cxnLst>
                <a:rect l="0" t="0" r="r" b="b"/>
                <a:pathLst>
                  <a:path w="304" h="69">
                    <a:moveTo>
                      <a:pt x="303" y="64"/>
                    </a:moveTo>
                    <a:lnTo>
                      <a:pt x="304" y="6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1" name="Freeform 469"/>
              <p:cNvSpPr>
                <a:spLocks/>
              </p:cNvSpPr>
              <p:nvPr/>
            </p:nvSpPr>
            <p:spPr bwMode="auto">
              <a:xfrm>
                <a:off x="1815" y="1587"/>
                <a:ext cx="152" cy="34"/>
              </a:xfrm>
              <a:custGeom>
                <a:avLst/>
                <a:gdLst/>
                <a:ahLst/>
                <a:cxnLst>
                  <a:cxn ang="0">
                    <a:pos x="304" y="65"/>
                  </a:cxn>
                  <a:cxn ang="0">
                    <a:pos x="304" y="68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304" y="65"/>
                  </a:cxn>
                </a:cxnLst>
                <a:rect l="0" t="0" r="r" b="b"/>
                <a:pathLst>
                  <a:path w="304" h="68">
                    <a:moveTo>
                      <a:pt x="304" y="65"/>
                    </a:moveTo>
                    <a:lnTo>
                      <a:pt x="304" y="68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2" name="Freeform 470"/>
              <p:cNvSpPr>
                <a:spLocks/>
              </p:cNvSpPr>
              <p:nvPr/>
            </p:nvSpPr>
            <p:spPr bwMode="auto">
              <a:xfrm>
                <a:off x="1815" y="1590"/>
                <a:ext cx="153" cy="33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4" y="6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3" name="Freeform 471"/>
              <p:cNvSpPr>
                <a:spLocks/>
              </p:cNvSpPr>
              <p:nvPr/>
            </p:nvSpPr>
            <p:spPr bwMode="auto">
              <a:xfrm>
                <a:off x="1816" y="1592"/>
                <a:ext cx="152" cy="34"/>
              </a:xfrm>
              <a:custGeom>
                <a:avLst/>
                <a:gdLst/>
                <a:ahLst/>
                <a:cxnLst>
                  <a:cxn ang="0">
                    <a:pos x="302" y="63"/>
                  </a:cxn>
                  <a:cxn ang="0">
                    <a:pos x="304" y="68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02" y="63"/>
                  </a:cxn>
                </a:cxnLst>
                <a:rect l="0" t="0" r="r" b="b"/>
                <a:pathLst>
                  <a:path w="304" h="68">
                    <a:moveTo>
                      <a:pt x="302" y="63"/>
                    </a:moveTo>
                    <a:lnTo>
                      <a:pt x="304" y="6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4" name="Freeform 472"/>
              <p:cNvSpPr>
                <a:spLocks/>
              </p:cNvSpPr>
              <p:nvPr/>
            </p:nvSpPr>
            <p:spPr bwMode="auto">
              <a:xfrm>
                <a:off x="1816" y="1593"/>
                <a:ext cx="152" cy="34"/>
              </a:xfrm>
              <a:custGeom>
                <a:avLst/>
                <a:gdLst/>
                <a:ahLst/>
                <a:cxnLst>
                  <a:cxn ang="0">
                    <a:pos x="304" y="65"/>
                  </a:cxn>
                  <a:cxn ang="0">
                    <a:pos x="304" y="69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304" y="65"/>
                  </a:cxn>
                </a:cxnLst>
                <a:rect l="0" t="0" r="r" b="b"/>
                <a:pathLst>
                  <a:path w="304" h="69">
                    <a:moveTo>
                      <a:pt x="304" y="65"/>
                    </a:moveTo>
                    <a:lnTo>
                      <a:pt x="304" y="69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5" name="Freeform 473"/>
              <p:cNvSpPr>
                <a:spLocks/>
              </p:cNvSpPr>
              <p:nvPr/>
            </p:nvSpPr>
            <p:spPr bwMode="auto">
              <a:xfrm>
                <a:off x="1817" y="1596"/>
                <a:ext cx="152" cy="42"/>
              </a:xfrm>
              <a:custGeom>
                <a:avLst/>
                <a:gdLst/>
                <a:ahLst/>
                <a:cxnLst>
                  <a:cxn ang="0">
                    <a:pos x="303" y="64"/>
                  </a:cxn>
                  <a:cxn ang="0">
                    <a:pos x="304" y="85"/>
                  </a:cxn>
                  <a:cxn ang="0">
                    <a:pos x="2" y="20"/>
                  </a:cxn>
                  <a:cxn ang="0">
                    <a:pos x="0" y="0"/>
                  </a:cxn>
                  <a:cxn ang="0">
                    <a:pos x="303" y="64"/>
                  </a:cxn>
                </a:cxnLst>
                <a:rect l="0" t="0" r="r" b="b"/>
                <a:pathLst>
                  <a:path w="304" h="85">
                    <a:moveTo>
                      <a:pt x="303" y="64"/>
                    </a:moveTo>
                    <a:lnTo>
                      <a:pt x="304" y="85"/>
                    </a:lnTo>
                    <a:lnTo>
                      <a:pt x="2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6" name="Freeform 474"/>
              <p:cNvSpPr>
                <a:spLocks/>
              </p:cNvSpPr>
              <p:nvPr/>
            </p:nvSpPr>
            <p:spPr bwMode="auto">
              <a:xfrm>
                <a:off x="1817" y="1278"/>
                <a:ext cx="152" cy="33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3" y="66"/>
                  </a:cxn>
                  <a:cxn ang="0">
                    <a:pos x="0" y="22"/>
                  </a:cxn>
                  <a:cxn ang="0">
                    <a:pos x="2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66">
                    <a:moveTo>
                      <a:pt x="304" y="43"/>
                    </a:moveTo>
                    <a:lnTo>
                      <a:pt x="303" y="66"/>
                    </a:lnTo>
                    <a:lnTo>
                      <a:pt x="0" y="2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7" name="Freeform 475"/>
              <p:cNvSpPr>
                <a:spLocks/>
              </p:cNvSpPr>
              <p:nvPr/>
            </p:nvSpPr>
            <p:spPr bwMode="auto">
              <a:xfrm>
                <a:off x="1815" y="1288"/>
                <a:ext cx="153" cy="33"/>
              </a:xfrm>
              <a:custGeom>
                <a:avLst/>
                <a:gdLst/>
                <a:ahLst/>
                <a:cxnLst>
                  <a:cxn ang="0">
                    <a:pos x="308" y="44"/>
                  </a:cxn>
                  <a:cxn ang="0">
                    <a:pos x="303" y="64"/>
                  </a:cxn>
                  <a:cxn ang="0">
                    <a:pos x="0" y="21"/>
                  </a:cxn>
                  <a:cxn ang="0">
                    <a:pos x="5" y="0"/>
                  </a:cxn>
                  <a:cxn ang="0">
                    <a:pos x="308" y="44"/>
                  </a:cxn>
                </a:cxnLst>
                <a:rect l="0" t="0" r="r" b="b"/>
                <a:pathLst>
                  <a:path w="308" h="64">
                    <a:moveTo>
                      <a:pt x="308" y="44"/>
                    </a:moveTo>
                    <a:lnTo>
                      <a:pt x="303" y="64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308" y="4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8" name="Freeform 476"/>
              <p:cNvSpPr>
                <a:spLocks/>
              </p:cNvSpPr>
              <p:nvPr/>
            </p:nvSpPr>
            <p:spPr bwMode="auto">
              <a:xfrm>
                <a:off x="1816" y="1288"/>
                <a:ext cx="152" cy="24"/>
              </a:xfrm>
              <a:custGeom>
                <a:avLst/>
                <a:gdLst/>
                <a:ahLst/>
                <a:cxnLst>
                  <a:cxn ang="0">
                    <a:pos x="304" y="44"/>
                  </a:cxn>
                  <a:cxn ang="0">
                    <a:pos x="304" y="48"/>
                  </a:cxn>
                  <a:cxn ang="0">
                    <a:pos x="0" y="5"/>
                  </a:cxn>
                  <a:cxn ang="0">
                    <a:pos x="1" y="0"/>
                  </a:cxn>
                  <a:cxn ang="0">
                    <a:pos x="304" y="44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09" name="Freeform 477"/>
              <p:cNvSpPr>
                <a:spLocks/>
              </p:cNvSpPr>
              <p:nvPr/>
            </p:nvSpPr>
            <p:spPr bwMode="auto">
              <a:xfrm>
                <a:off x="1816" y="1291"/>
                <a:ext cx="152" cy="24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2" y="48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48">
                    <a:moveTo>
                      <a:pt x="304" y="43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AAA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0" name="Freeform 478"/>
              <p:cNvSpPr>
                <a:spLocks/>
              </p:cNvSpPr>
              <p:nvPr/>
            </p:nvSpPr>
            <p:spPr bwMode="auto">
              <a:xfrm>
                <a:off x="1815" y="1292"/>
                <a:ext cx="153" cy="25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2" y="48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1" name="Freeform 479"/>
              <p:cNvSpPr>
                <a:spLocks/>
              </p:cNvSpPr>
              <p:nvPr/>
            </p:nvSpPr>
            <p:spPr bwMode="auto">
              <a:xfrm>
                <a:off x="1815" y="1295"/>
                <a:ext cx="152" cy="24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4" y="4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48">
                    <a:moveTo>
                      <a:pt x="304" y="43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2" name="Freeform 480"/>
              <p:cNvSpPr>
                <a:spLocks/>
              </p:cNvSpPr>
              <p:nvPr/>
            </p:nvSpPr>
            <p:spPr bwMode="auto">
              <a:xfrm>
                <a:off x="1815" y="1297"/>
                <a:ext cx="152" cy="24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3" y="48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3" y="4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3" name="Freeform 481"/>
              <p:cNvSpPr>
                <a:spLocks/>
              </p:cNvSpPr>
              <p:nvPr/>
            </p:nvSpPr>
            <p:spPr bwMode="auto">
              <a:xfrm>
                <a:off x="1811" y="1299"/>
                <a:ext cx="155" cy="32"/>
              </a:xfrm>
              <a:custGeom>
                <a:avLst/>
                <a:gdLst/>
                <a:ahLst/>
                <a:cxnLst>
                  <a:cxn ang="0">
                    <a:pos x="311" y="43"/>
                  </a:cxn>
                  <a:cxn ang="0">
                    <a:pos x="302" y="63"/>
                  </a:cxn>
                  <a:cxn ang="0">
                    <a:pos x="0" y="19"/>
                  </a:cxn>
                  <a:cxn ang="0">
                    <a:pos x="8" y="0"/>
                  </a:cxn>
                  <a:cxn ang="0">
                    <a:pos x="311" y="43"/>
                  </a:cxn>
                </a:cxnLst>
                <a:rect l="0" t="0" r="r" b="b"/>
                <a:pathLst>
                  <a:path w="311" h="63">
                    <a:moveTo>
                      <a:pt x="311" y="43"/>
                    </a:moveTo>
                    <a:lnTo>
                      <a:pt x="302" y="63"/>
                    </a:lnTo>
                    <a:lnTo>
                      <a:pt x="0" y="19"/>
                    </a:lnTo>
                    <a:lnTo>
                      <a:pt x="8" y="0"/>
                    </a:lnTo>
                    <a:lnTo>
                      <a:pt x="311" y="43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4" name="Freeform 482"/>
              <p:cNvSpPr>
                <a:spLocks/>
              </p:cNvSpPr>
              <p:nvPr/>
            </p:nvSpPr>
            <p:spPr bwMode="auto">
              <a:xfrm>
                <a:off x="1814" y="1299"/>
                <a:ext cx="152" cy="23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4" y="4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5" name="Freeform 483"/>
              <p:cNvSpPr>
                <a:spLocks/>
              </p:cNvSpPr>
              <p:nvPr/>
            </p:nvSpPr>
            <p:spPr bwMode="auto">
              <a:xfrm>
                <a:off x="1814" y="1300"/>
                <a:ext cx="152" cy="23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2" y="4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6" name="Freeform 484"/>
              <p:cNvSpPr>
                <a:spLocks/>
              </p:cNvSpPr>
              <p:nvPr/>
            </p:nvSpPr>
            <p:spPr bwMode="auto">
              <a:xfrm>
                <a:off x="1813" y="1302"/>
                <a:ext cx="152" cy="23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2" y="4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7" name="Freeform 485"/>
              <p:cNvSpPr>
                <a:spLocks/>
              </p:cNvSpPr>
              <p:nvPr/>
            </p:nvSpPr>
            <p:spPr bwMode="auto">
              <a:xfrm>
                <a:off x="1812" y="1302"/>
                <a:ext cx="152" cy="24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4" y="4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2A2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8" name="Freeform 486"/>
              <p:cNvSpPr>
                <a:spLocks/>
              </p:cNvSpPr>
              <p:nvPr/>
            </p:nvSpPr>
            <p:spPr bwMode="auto">
              <a:xfrm>
                <a:off x="1812" y="1304"/>
                <a:ext cx="152" cy="23"/>
              </a:xfrm>
              <a:custGeom>
                <a:avLst/>
                <a:gdLst/>
                <a:ahLst/>
                <a:cxnLst>
                  <a:cxn ang="0">
                    <a:pos x="304" y="43"/>
                  </a:cxn>
                  <a:cxn ang="0">
                    <a:pos x="303" y="4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04" y="43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3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19" name="Freeform 487"/>
              <p:cNvSpPr>
                <a:spLocks/>
              </p:cNvSpPr>
              <p:nvPr/>
            </p:nvSpPr>
            <p:spPr bwMode="auto">
              <a:xfrm>
                <a:off x="1811" y="1305"/>
                <a:ext cx="152" cy="23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4" y="4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0" name="Freeform 488"/>
              <p:cNvSpPr>
                <a:spLocks/>
              </p:cNvSpPr>
              <p:nvPr/>
            </p:nvSpPr>
            <p:spPr bwMode="auto">
              <a:xfrm>
                <a:off x="1811" y="1306"/>
                <a:ext cx="152" cy="24"/>
              </a:xfrm>
              <a:custGeom>
                <a:avLst/>
                <a:gdLst/>
                <a:ahLst/>
                <a:cxnLst>
                  <a:cxn ang="0">
                    <a:pos x="304" y="44"/>
                  </a:cxn>
                  <a:cxn ang="0">
                    <a:pos x="302" y="48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04" y="44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1" name="Freeform 489"/>
              <p:cNvSpPr>
                <a:spLocks/>
              </p:cNvSpPr>
              <p:nvPr/>
            </p:nvSpPr>
            <p:spPr bwMode="auto">
              <a:xfrm>
                <a:off x="1811" y="1307"/>
                <a:ext cx="152" cy="24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2" y="4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2" name="Freeform 490"/>
              <p:cNvSpPr>
                <a:spLocks/>
              </p:cNvSpPr>
              <p:nvPr/>
            </p:nvSpPr>
            <p:spPr bwMode="auto">
              <a:xfrm>
                <a:off x="1806" y="1308"/>
                <a:ext cx="156" cy="32"/>
              </a:xfrm>
              <a:custGeom>
                <a:avLst/>
                <a:gdLst/>
                <a:ahLst/>
                <a:cxnLst>
                  <a:cxn ang="0">
                    <a:pos x="312" y="44"/>
                  </a:cxn>
                  <a:cxn ang="0">
                    <a:pos x="302" y="63"/>
                  </a:cxn>
                  <a:cxn ang="0">
                    <a:pos x="0" y="18"/>
                  </a:cxn>
                  <a:cxn ang="0">
                    <a:pos x="10" y="0"/>
                  </a:cxn>
                  <a:cxn ang="0">
                    <a:pos x="312" y="44"/>
                  </a:cxn>
                </a:cxnLst>
                <a:rect l="0" t="0" r="r" b="b"/>
                <a:pathLst>
                  <a:path w="312" h="63">
                    <a:moveTo>
                      <a:pt x="312" y="44"/>
                    </a:moveTo>
                    <a:lnTo>
                      <a:pt x="302" y="63"/>
                    </a:lnTo>
                    <a:lnTo>
                      <a:pt x="0" y="18"/>
                    </a:lnTo>
                    <a:lnTo>
                      <a:pt x="10" y="0"/>
                    </a:lnTo>
                    <a:lnTo>
                      <a:pt x="312" y="44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3" name="Freeform 491"/>
              <p:cNvSpPr>
                <a:spLocks/>
              </p:cNvSpPr>
              <p:nvPr/>
            </p:nvSpPr>
            <p:spPr bwMode="auto">
              <a:xfrm>
                <a:off x="1810" y="1308"/>
                <a:ext cx="152" cy="24"/>
              </a:xfrm>
              <a:custGeom>
                <a:avLst/>
                <a:gdLst/>
                <a:ahLst/>
                <a:cxnLst>
                  <a:cxn ang="0">
                    <a:pos x="304" y="44"/>
                  </a:cxn>
                  <a:cxn ang="0">
                    <a:pos x="304" y="4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04" y="44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4" name="Freeform 492"/>
              <p:cNvSpPr>
                <a:spLocks/>
              </p:cNvSpPr>
              <p:nvPr/>
            </p:nvSpPr>
            <p:spPr bwMode="auto">
              <a:xfrm>
                <a:off x="1809" y="1310"/>
                <a:ext cx="153" cy="23"/>
              </a:xfrm>
              <a:custGeom>
                <a:avLst/>
                <a:gdLst/>
                <a:ahLst/>
                <a:cxnLst>
                  <a:cxn ang="0">
                    <a:pos x="305" y="45"/>
                  </a:cxn>
                  <a:cxn ang="0">
                    <a:pos x="304" y="4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05" y="45"/>
                  </a:cxn>
                </a:cxnLst>
                <a:rect l="0" t="0" r="r" b="b"/>
                <a:pathLst>
                  <a:path w="305" h="46">
                    <a:moveTo>
                      <a:pt x="305" y="45"/>
                    </a:moveTo>
                    <a:lnTo>
                      <a:pt x="304" y="4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5" y="45"/>
                    </a:lnTo>
                    <a:close/>
                  </a:path>
                </a:pathLst>
              </a:custGeom>
              <a:solidFill>
                <a:srgbClr val="9B9B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5" name="Freeform 493"/>
              <p:cNvSpPr>
                <a:spLocks/>
              </p:cNvSpPr>
              <p:nvPr/>
            </p:nvSpPr>
            <p:spPr bwMode="auto">
              <a:xfrm>
                <a:off x="1809" y="1311"/>
                <a:ext cx="152" cy="23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2" y="4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7">
                    <a:moveTo>
                      <a:pt x="304" y="45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6" name="Freeform 494"/>
              <p:cNvSpPr>
                <a:spLocks/>
              </p:cNvSpPr>
              <p:nvPr/>
            </p:nvSpPr>
            <p:spPr bwMode="auto">
              <a:xfrm>
                <a:off x="1808" y="1312"/>
                <a:ext cx="152" cy="24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2" y="4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89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7" name="Freeform 495"/>
              <p:cNvSpPr>
                <a:spLocks/>
              </p:cNvSpPr>
              <p:nvPr/>
            </p:nvSpPr>
            <p:spPr bwMode="auto">
              <a:xfrm>
                <a:off x="1807" y="1312"/>
                <a:ext cx="152" cy="25"/>
              </a:xfrm>
              <a:custGeom>
                <a:avLst/>
                <a:gdLst/>
                <a:ahLst/>
                <a:cxnLst>
                  <a:cxn ang="0">
                    <a:pos x="304" y="46"/>
                  </a:cxn>
                  <a:cxn ang="0">
                    <a:pos x="303" y="4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04" y="46"/>
                  </a:cxn>
                </a:cxnLst>
                <a:rect l="0" t="0" r="r" b="b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97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8" name="Freeform 496"/>
              <p:cNvSpPr>
                <a:spLocks/>
              </p:cNvSpPr>
              <p:nvPr/>
            </p:nvSpPr>
            <p:spPr bwMode="auto">
              <a:xfrm>
                <a:off x="1806" y="1314"/>
                <a:ext cx="152" cy="23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4" y="4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7">
                    <a:moveTo>
                      <a:pt x="304" y="45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29" name="Freeform 497"/>
              <p:cNvSpPr>
                <a:spLocks/>
              </p:cNvSpPr>
              <p:nvPr/>
            </p:nvSpPr>
            <p:spPr bwMode="auto">
              <a:xfrm>
                <a:off x="1806" y="1315"/>
                <a:ext cx="152" cy="24"/>
              </a:xfrm>
              <a:custGeom>
                <a:avLst/>
                <a:gdLst/>
                <a:ahLst/>
                <a:cxnLst>
                  <a:cxn ang="0">
                    <a:pos x="306" y="45"/>
                  </a:cxn>
                  <a:cxn ang="0">
                    <a:pos x="304" y="4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06" y="45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0" name="Freeform 498"/>
              <p:cNvSpPr>
                <a:spLocks/>
              </p:cNvSpPr>
              <p:nvPr/>
            </p:nvSpPr>
            <p:spPr bwMode="auto">
              <a:xfrm>
                <a:off x="1806" y="1316"/>
                <a:ext cx="152" cy="24"/>
              </a:xfrm>
              <a:custGeom>
                <a:avLst/>
                <a:gdLst/>
                <a:ahLst/>
                <a:cxnLst>
                  <a:cxn ang="0">
                    <a:pos x="304" y="47"/>
                  </a:cxn>
                  <a:cxn ang="0">
                    <a:pos x="302" y="4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04" y="47"/>
                  </a:cxn>
                </a:cxnLst>
                <a:rect l="0" t="0" r="r" b="b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1" name="Freeform 499"/>
              <p:cNvSpPr>
                <a:spLocks/>
              </p:cNvSpPr>
              <p:nvPr/>
            </p:nvSpPr>
            <p:spPr bwMode="auto">
              <a:xfrm>
                <a:off x="1799" y="1317"/>
                <a:ext cx="158" cy="30"/>
              </a:xfrm>
              <a:custGeom>
                <a:avLst/>
                <a:gdLst/>
                <a:ahLst/>
                <a:cxnLst>
                  <a:cxn ang="0">
                    <a:pos x="315" y="45"/>
                  </a:cxn>
                  <a:cxn ang="0">
                    <a:pos x="302" y="60"/>
                  </a:cxn>
                  <a:cxn ang="0">
                    <a:pos x="0" y="15"/>
                  </a:cxn>
                  <a:cxn ang="0">
                    <a:pos x="13" y="0"/>
                  </a:cxn>
                  <a:cxn ang="0">
                    <a:pos x="315" y="45"/>
                  </a:cxn>
                </a:cxnLst>
                <a:rect l="0" t="0" r="r" b="b"/>
                <a:pathLst>
                  <a:path w="315" h="60">
                    <a:moveTo>
                      <a:pt x="315" y="45"/>
                    </a:moveTo>
                    <a:lnTo>
                      <a:pt x="302" y="60"/>
                    </a:lnTo>
                    <a:lnTo>
                      <a:pt x="0" y="15"/>
                    </a:lnTo>
                    <a:lnTo>
                      <a:pt x="13" y="0"/>
                    </a:lnTo>
                    <a:lnTo>
                      <a:pt x="315" y="4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2" name="Freeform 500"/>
              <p:cNvSpPr>
                <a:spLocks/>
              </p:cNvSpPr>
              <p:nvPr/>
            </p:nvSpPr>
            <p:spPr bwMode="auto">
              <a:xfrm>
                <a:off x="1805" y="1317"/>
                <a:ext cx="152" cy="24"/>
              </a:xfrm>
              <a:custGeom>
                <a:avLst/>
                <a:gdLst/>
                <a:ahLst/>
                <a:cxnLst>
                  <a:cxn ang="0">
                    <a:pos x="304" y="45"/>
                  </a:cxn>
                  <a:cxn ang="0">
                    <a:pos x="303" y="4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04" y="45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3" y="4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3" name="Freeform 501"/>
              <p:cNvSpPr>
                <a:spLocks/>
              </p:cNvSpPr>
              <p:nvPr/>
            </p:nvSpPr>
            <p:spPr bwMode="auto">
              <a:xfrm>
                <a:off x="1803" y="1318"/>
                <a:ext cx="153" cy="24"/>
              </a:xfrm>
              <a:custGeom>
                <a:avLst/>
                <a:gdLst/>
                <a:ahLst/>
                <a:cxnLst>
                  <a:cxn ang="0">
                    <a:pos x="306" y="45"/>
                  </a:cxn>
                  <a:cxn ang="0">
                    <a:pos x="304" y="49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06" y="45"/>
                  </a:cxn>
                </a:cxnLst>
                <a:rect l="0" t="0" r="r" b="b"/>
                <a:pathLst>
                  <a:path w="306" h="49">
                    <a:moveTo>
                      <a:pt x="306" y="45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090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4" name="Freeform 502"/>
              <p:cNvSpPr>
                <a:spLocks/>
              </p:cNvSpPr>
              <p:nvPr/>
            </p:nvSpPr>
            <p:spPr bwMode="auto">
              <a:xfrm>
                <a:off x="1802" y="1319"/>
                <a:ext cx="153" cy="24"/>
              </a:xfrm>
              <a:custGeom>
                <a:avLst/>
                <a:gdLst/>
                <a:ahLst/>
                <a:cxnLst>
                  <a:cxn ang="0">
                    <a:pos x="306" y="47"/>
                  </a:cxn>
                  <a:cxn ang="0">
                    <a:pos x="304" y="4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06" y="47"/>
                  </a:cxn>
                </a:cxnLst>
                <a:rect l="0" t="0" r="r" b="b"/>
                <a:pathLst>
                  <a:path w="306" h="48">
                    <a:moveTo>
                      <a:pt x="306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5" name="Freeform 503"/>
              <p:cNvSpPr>
                <a:spLocks/>
              </p:cNvSpPr>
              <p:nvPr/>
            </p:nvSpPr>
            <p:spPr bwMode="auto">
              <a:xfrm>
                <a:off x="1801" y="1320"/>
                <a:ext cx="153" cy="24"/>
              </a:xfrm>
              <a:custGeom>
                <a:avLst/>
                <a:gdLst/>
                <a:ahLst/>
                <a:cxnLst>
                  <a:cxn ang="0">
                    <a:pos x="305" y="46"/>
                  </a:cxn>
                  <a:cxn ang="0">
                    <a:pos x="304" y="48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305" y="46"/>
                  </a:cxn>
                </a:cxnLst>
                <a:rect l="0" t="0" r="r" b="b"/>
                <a:pathLst>
                  <a:path w="305" h="48">
                    <a:moveTo>
                      <a:pt x="305" y="46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05" y="46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6" name="Freeform 504"/>
              <p:cNvSpPr>
                <a:spLocks/>
              </p:cNvSpPr>
              <p:nvPr/>
            </p:nvSpPr>
            <p:spPr bwMode="auto">
              <a:xfrm>
                <a:off x="1801" y="1322"/>
                <a:ext cx="152" cy="24"/>
              </a:xfrm>
              <a:custGeom>
                <a:avLst/>
                <a:gdLst/>
                <a:ahLst/>
                <a:cxnLst>
                  <a:cxn ang="0">
                    <a:pos x="306" y="45"/>
                  </a:cxn>
                  <a:cxn ang="0">
                    <a:pos x="302" y="4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06" y="45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7" name="Freeform 505"/>
              <p:cNvSpPr>
                <a:spLocks/>
              </p:cNvSpPr>
              <p:nvPr/>
            </p:nvSpPr>
            <p:spPr bwMode="auto">
              <a:xfrm>
                <a:off x="1800" y="1322"/>
                <a:ext cx="152" cy="24"/>
              </a:xfrm>
              <a:custGeom>
                <a:avLst/>
                <a:gdLst/>
                <a:ahLst/>
                <a:cxnLst>
                  <a:cxn ang="0">
                    <a:pos x="304" y="46"/>
                  </a:cxn>
                  <a:cxn ang="0">
                    <a:pos x="303" y="4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04" y="46"/>
                  </a:cxn>
                </a:cxnLst>
                <a:rect l="0" t="0" r="r" b="b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8888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8" name="Freeform 506"/>
              <p:cNvSpPr>
                <a:spLocks/>
              </p:cNvSpPr>
              <p:nvPr/>
            </p:nvSpPr>
            <p:spPr bwMode="auto">
              <a:xfrm>
                <a:off x="1799" y="1323"/>
                <a:ext cx="152" cy="24"/>
              </a:xfrm>
              <a:custGeom>
                <a:avLst/>
                <a:gdLst/>
                <a:ahLst/>
                <a:cxnLst>
                  <a:cxn ang="0">
                    <a:pos x="304" y="47"/>
                  </a:cxn>
                  <a:cxn ang="0">
                    <a:pos x="302" y="49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304" y="47"/>
                  </a:cxn>
                </a:cxnLst>
                <a:rect l="0" t="0" r="r" b="b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86868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39" name="Freeform 507"/>
              <p:cNvSpPr>
                <a:spLocks/>
              </p:cNvSpPr>
              <p:nvPr/>
            </p:nvSpPr>
            <p:spPr bwMode="auto">
              <a:xfrm>
                <a:off x="1791" y="1325"/>
                <a:ext cx="159" cy="29"/>
              </a:xfrm>
              <a:custGeom>
                <a:avLst/>
                <a:gdLst/>
                <a:ahLst/>
                <a:cxnLst>
                  <a:cxn ang="0">
                    <a:pos x="317" y="45"/>
                  </a:cxn>
                  <a:cxn ang="0">
                    <a:pos x="302" y="58"/>
                  </a:cxn>
                  <a:cxn ang="0">
                    <a:pos x="0" y="11"/>
                  </a:cxn>
                  <a:cxn ang="0">
                    <a:pos x="15" y="0"/>
                  </a:cxn>
                  <a:cxn ang="0">
                    <a:pos x="317" y="45"/>
                  </a:cxn>
                </a:cxnLst>
                <a:rect l="0" t="0" r="r" b="b"/>
                <a:pathLst>
                  <a:path w="317" h="58">
                    <a:moveTo>
                      <a:pt x="317" y="45"/>
                    </a:moveTo>
                    <a:lnTo>
                      <a:pt x="302" y="58"/>
                    </a:lnTo>
                    <a:lnTo>
                      <a:pt x="0" y="11"/>
                    </a:lnTo>
                    <a:lnTo>
                      <a:pt x="15" y="0"/>
                    </a:lnTo>
                    <a:lnTo>
                      <a:pt x="317" y="4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0" name="Freeform 508"/>
              <p:cNvSpPr>
                <a:spLocks/>
              </p:cNvSpPr>
              <p:nvPr/>
            </p:nvSpPr>
            <p:spPr bwMode="auto">
              <a:xfrm>
                <a:off x="1797" y="1325"/>
                <a:ext cx="153" cy="24"/>
              </a:xfrm>
              <a:custGeom>
                <a:avLst/>
                <a:gdLst/>
                <a:ahLst/>
                <a:cxnLst>
                  <a:cxn ang="0">
                    <a:pos x="306" y="45"/>
                  </a:cxn>
                  <a:cxn ang="0">
                    <a:pos x="305" y="48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306" y="45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5" y="4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1" name="Freeform 509"/>
              <p:cNvSpPr>
                <a:spLocks/>
              </p:cNvSpPr>
              <p:nvPr/>
            </p:nvSpPr>
            <p:spPr bwMode="auto">
              <a:xfrm>
                <a:off x="1796" y="1326"/>
                <a:ext cx="153" cy="24"/>
              </a:xfrm>
              <a:custGeom>
                <a:avLst/>
                <a:gdLst/>
                <a:ahLst/>
                <a:cxnLst>
                  <a:cxn ang="0">
                    <a:pos x="306" y="47"/>
                  </a:cxn>
                  <a:cxn ang="0">
                    <a:pos x="302" y="49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06" y="47"/>
                  </a:cxn>
                </a:cxnLst>
                <a:rect l="0" t="0" r="r" b="b"/>
                <a:pathLst>
                  <a:path w="306" h="49">
                    <a:moveTo>
                      <a:pt x="306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181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2" name="Freeform 510"/>
              <p:cNvSpPr>
                <a:spLocks/>
              </p:cNvSpPr>
              <p:nvPr/>
            </p:nvSpPr>
            <p:spPr bwMode="auto">
              <a:xfrm>
                <a:off x="1795" y="1327"/>
                <a:ext cx="153" cy="24"/>
              </a:xfrm>
              <a:custGeom>
                <a:avLst/>
                <a:gdLst/>
                <a:ahLst/>
                <a:cxnLst>
                  <a:cxn ang="0">
                    <a:pos x="306" y="47"/>
                  </a:cxn>
                  <a:cxn ang="0">
                    <a:pos x="305" y="48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306" y="47"/>
                  </a:cxn>
                </a:cxnLst>
                <a:rect l="0" t="0" r="r" b="b"/>
                <a:pathLst>
                  <a:path w="306" h="48">
                    <a:moveTo>
                      <a:pt x="306" y="47"/>
                    </a:moveTo>
                    <a:lnTo>
                      <a:pt x="305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3" name="Freeform 511"/>
              <p:cNvSpPr>
                <a:spLocks/>
              </p:cNvSpPr>
              <p:nvPr/>
            </p:nvSpPr>
            <p:spPr bwMode="auto">
              <a:xfrm>
                <a:off x="1794" y="1327"/>
                <a:ext cx="153" cy="24"/>
              </a:xfrm>
              <a:custGeom>
                <a:avLst/>
                <a:gdLst/>
                <a:ahLst/>
                <a:cxnLst>
                  <a:cxn ang="0">
                    <a:pos x="306" y="46"/>
                  </a:cxn>
                  <a:cxn ang="0">
                    <a:pos x="302" y="48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06" y="46"/>
                  </a:cxn>
                </a:cxnLst>
                <a:rect l="0" t="0" r="r" b="b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4" name="Freeform 512"/>
              <p:cNvSpPr>
                <a:spLocks/>
              </p:cNvSpPr>
              <p:nvPr/>
            </p:nvSpPr>
            <p:spPr bwMode="auto">
              <a:xfrm>
                <a:off x="1792" y="1328"/>
                <a:ext cx="153" cy="25"/>
              </a:xfrm>
              <a:custGeom>
                <a:avLst/>
                <a:gdLst/>
                <a:ahLst/>
                <a:cxnLst>
                  <a:cxn ang="0">
                    <a:pos x="306" y="47"/>
                  </a:cxn>
                  <a:cxn ang="0">
                    <a:pos x="305" y="50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306" y="47"/>
                  </a:cxn>
                </a:cxnLst>
                <a:rect l="0" t="0" r="r" b="b"/>
                <a:pathLst>
                  <a:path w="306" h="50">
                    <a:moveTo>
                      <a:pt x="306" y="47"/>
                    </a:moveTo>
                    <a:lnTo>
                      <a:pt x="305" y="5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A7A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5" name="Freeform 513"/>
              <p:cNvSpPr>
                <a:spLocks/>
              </p:cNvSpPr>
              <p:nvPr/>
            </p:nvSpPr>
            <p:spPr bwMode="auto">
              <a:xfrm>
                <a:off x="1791" y="1330"/>
                <a:ext cx="153" cy="24"/>
              </a:xfrm>
              <a:custGeom>
                <a:avLst/>
                <a:gdLst/>
                <a:ahLst/>
                <a:cxnLst>
                  <a:cxn ang="0">
                    <a:pos x="306" y="46"/>
                  </a:cxn>
                  <a:cxn ang="0">
                    <a:pos x="302" y="48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06" y="46"/>
                  </a:cxn>
                </a:cxnLst>
                <a:rect l="0" t="0" r="r" b="b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6" name="Freeform 514"/>
              <p:cNvSpPr>
                <a:spLocks/>
              </p:cNvSpPr>
              <p:nvPr/>
            </p:nvSpPr>
            <p:spPr bwMode="auto">
              <a:xfrm>
                <a:off x="1783" y="1331"/>
                <a:ext cx="160" cy="27"/>
              </a:xfrm>
              <a:custGeom>
                <a:avLst/>
                <a:gdLst/>
                <a:ahLst/>
                <a:cxnLst>
                  <a:cxn ang="0">
                    <a:pos x="319" y="47"/>
                  </a:cxn>
                  <a:cxn ang="0">
                    <a:pos x="303" y="55"/>
                  </a:cxn>
                  <a:cxn ang="0">
                    <a:pos x="0" y="9"/>
                  </a:cxn>
                  <a:cxn ang="0">
                    <a:pos x="17" y="0"/>
                  </a:cxn>
                  <a:cxn ang="0">
                    <a:pos x="319" y="47"/>
                  </a:cxn>
                </a:cxnLst>
                <a:rect l="0" t="0" r="r" b="b"/>
                <a:pathLst>
                  <a:path w="319" h="55">
                    <a:moveTo>
                      <a:pt x="319" y="47"/>
                    </a:moveTo>
                    <a:lnTo>
                      <a:pt x="303" y="55"/>
                    </a:lnTo>
                    <a:lnTo>
                      <a:pt x="0" y="9"/>
                    </a:lnTo>
                    <a:lnTo>
                      <a:pt x="17" y="0"/>
                    </a:lnTo>
                    <a:lnTo>
                      <a:pt x="319" y="47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7" name="Freeform 515"/>
              <p:cNvSpPr>
                <a:spLocks/>
              </p:cNvSpPr>
              <p:nvPr/>
            </p:nvSpPr>
            <p:spPr bwMode="auto">
              <a:xfrm>
                <a:off x="1789" y="1331"/>
                <a:ext cx="154" cy="24"/>
              </a:xfrm>
              <a:custGeom>
                <a:avLst/>
                <a:gdLst/>
                <a:ahLst/>
                <a:cxnLst>
                  <a:cxn ang="0">
                    <a:pos x="307" y="47"/>
                  </a:cxn>
                  <a:cxn ang="0">
                    <a:pos x="304" y="49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307" y="47"/>
                  </a:cxn>
                </a:cxnLst>
                <a:rect l="0" t="0" r="r" b="b"/>
                <a:pathLst>
                  <a:path w="307" h="49">
                    <a:moveTo>
                      <a:pt x="307" y="47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7" y="47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8" name="Freeform 516"/>
              <p:cNvSpPr>
                <a:spLocks/>
              </p:cNvSpPr>
              <p:nvPr/>
            </p:nvSpPr>
            <p:spPr bwMode="auto">
              <a:xfrm>
                <a:off x="1787" y="1332"/>
                <a:ext cx="154" cy="24"/>
              </a:xfrm>
              <a:custGeom>
                <a:avLst/>
                <a:gdLst/>
                <a:ahLst/>
                <a:cxnLst>
                  <a:cxn ang="0">
                    <a:pos x="308" y="47"/>
                  </a:cxn>
                  <a:cxn ang="0">
                    <a:pos x="303" y="48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308" y="47"/>
                  </a:cxn>
                </a:cxnLst>
                <a:rect l="0" t="0" r="r" b="b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49" name="Freeform 517"/>
              <p:cNvSpPr>
                <a:spLocks/>
              </p:cNvSpPr>
              <p:nvPr/>
            </p:nvSpPr>
            <p:spPr bwMode="auto">
              <a:xfrm>
                <a:off x="1786" y="1332"/>
                <a:ext cx="152" cy="25"/>
              </a:xfrm>
              <a:custGeom>
                <a:avLst/>
                <a:gdLst/>
                <a:ahLst/>
                <a:cxnLst>
                  <a:cxn ang="0">
                    <a:pos x="306" y="46"/>
                  </a:cxn>
                  <a:cxn ang="0">
                    <a:pos x="303" y="50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306" y="46"/>
                  </a:cxn>
                </a:cxnLst>
                <a:rect l="0" t="0" r="r" b="b"/>
                <a:pathLst>
                  <a:path w="306" h="50">
                    <a:moveTo>
                      <a:pt x="306" y="46"/>
                    </a:moveTo>
                    <a:lnTo>
                      <a:pt x="303" y="5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6C6C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0" name="Freeform 518"/>
              <p:cNvSpPr>
                <a:spLocks/>
              </p:cNvSpPr>
              <p:nvPr/>
            </p:nvSpPr>
            <p:spPr bwMode="auto">
              <a:xfrm>
                <a:off x="1783" y="1334"/>
                <a:ext cx="154" cy="24"/>
              </a:xfrm>
              <a:custGeom>
                <a:avLst/>
                <a:gdLst/>
                <a:ahLst/>
                <a:cxnLst>
                  <a:cxn ang="0">
                    <a:pos x="308" y="47"/>
                  </a:cxn>
                  <a:cxn ang="0">
                    <a:pos x="303" y="48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308" y="47"/>
                  </a:cxn>
                </a:cxnLst>
                <a:rect l="0" t="0" r="r" b="b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6868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1" name="Freeform 519"/>
              <p:cNvSpPr>
                <a:spLocks/>
              </p:cNvSpPr>
              <p:nvPr/>
            </p:nvSpPr>
            <p:spPr bwMode="auto">
              <a:xfrm>
                <a:off x="1774" y="1335"/>
                <a:ext cx="160" cy="26"/>
              </a:xfrm>
              <a:custGeom>
                <a:avLst/>
                <a:gdLst/>
                <a:ahLst/>
                <a:cxnLst>
                  <a:cxn ang="0">
                    <a:pos x="321" y="46"/>
                  </a:cxn>
                  <a:cxn ang="0">
                    <a:pos x="304" y="51"/>
                  </a:cxn>
                  <a:cxn ang="0">
                    <a:pos x="0" y="5"/>
                  </a:cxn>
                  <a:cxn ang="0">
                    <a:pos x="18" y="0"/>
                  </a:cxn>
                  <a:cxn ang="0">
                    <a:pos x="321" y="46"/>
                  </a:cxn>
                </a:cxnLst>
                <a:rect l="0" t="0" r="r" b="b"/>
                <a:pathLst>
                  <a:path w="321" h="51">
                    <a:moveTo>
                      <a:pt x="321" y="46"/>
                    </a:moveTo>
                    <a:lnTo>
                      <a:pt x="304" y="51"/>
                    </a:lnTo>
                    <a:lnTo>
                      <a:pt x="0" y="5"/>
                    </a:lnTo>
                    <a:lnTo>
                      <a:pt x="18" y="0"/>
                    </a:lnTo>
                    <a:lnTo>
                      <a:pt x="321" y="4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2" name="Freeform 520"/>
              <p:cNvSpPr>
                <a:spLocks/>
              </p:cNvSpPr>
              <p:nvPr/>
            </p:nvSpPr>
            <p:spPr bwMode="auto">
              <a:xfrm>
                <a:off x="1780" y="1335"/>
                <a:ext cx="154" cy="24"/>
              </a:xfrm>
              <a:custGeom>
                <a:avLst/>
                <a:gdLst/>
                <a:ahLst/>
                <a:cxnLst>
                  <a:cxn ang="0">
                    <a:pos x="309" y="46"/>
                  </a:cxn>
                  <a:cxn ang="0">
                    <a:pos x="304" y="48"/>
                  </a:cxn>
                  <a:cxn ang="0">
                    <a:pos x="0" y="1"/>
                  </a:cxn>
                  <a:cxn ang="0">
                    <a:pos x="6" y="0"/>
                  </a:cxn>
                  <a:cxn ang="0">
                    <a:pos x="309" y="46"/>
                  </a:cxn>
                </a:cxnLst>
                <a:rect l="0" t="0" r="r" b="b"/>
                <a:pathLst>
                  <a:path w="309" h="48">
                    <a:moveTo>
                      <a:pt x="309" y="46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309" y="4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3" name="Freeform 521"/>
              <p:cNvSpPr>
                <a:spLocks/>
              </p:cNvSpPr>
              <p:nvPr/>
            </p:nvSpPr>
            <p:spPr bwMode="auto">
              <a:xfrm>
                <a:off x="1777" y="1336"/>
                <a:ext cx="155" cy="24"/>
              </a:xfrm>
              <a:custGeom>
                <a:avLst/>
                <a:gdLst/>
                <a:ahLst/>
                <a:cxnLst>
                  <a:cxn ang="0">
                    <a:pos x="309" y="47"/>
                  </a:cxn>
                  <a:cxn ang="0">
                    <a:pos x="302" y="49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309" y="47"/>
                  </a:cxn>
                </a:cxnLst>
                <a:rect l="0" t="0" r="r" b="b"/>
                <a:pathLst>
                  <a:path w="309" h="49">
                    <a:moveTo>
                      <a:pt x="309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4" name="Freeform 522"/>
              <p:cNvSpPr>
                <a:spLocks/>
              </p:cNvSpPr>
              <p:nvPr/>
            </p:nvSpPr>
            <p:spPr bwMode="auto">
              <a:xfrm>
                <a:off x="1774" y="1337"/>
                <a:ext cx="154" cy="24"/>
              </a:xfrm>
              <a:custGeom>
                <a:avLst/>
                <a:gdLst/>
                <a:ahLst/>
                <a:cxnLst>
                  <a:cxn ang="0">
                    <a:pos x="309" y="47"/>
                  </a:cxn>
                  <a:cxn ang="0">
                    <a:pos x="304" y="48"/>
                  </a:cxn>
                  <a:cxn ang="0">
                    <a:pos x="0" y="2"/>
                  </a:cxn>
                  <a:cxn ang="0">
                    <a:pos x="7" y="0"/>
                  </a:cxn>
                  <a:cxn ang="0">
                    <a:pos x="309" y="47"/>
                  </a:cxn>
                </a:cxnLst>
                <a:rect l="0" t="0" r="r" b="b"/>
                <a:pathLst>
                  <a:path w="309" h="48">
                    <a:moveTo>
                      <a:pt x="309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5D5D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5" name="Freeform 523"/>
              <p:cNvSpPr>
                <a:spLocks/>
              </p:cNvSpPr>
              <p:nvPr/>
            </p:nvSpPr>
            <p:spPr bwMode="auto">
              <a:xfrm>
                <a:off x="1774" y="1337"/>
                <a:ext cx="152" cy="255"/>
              </a:xfrm>
              <a:custGeom>
                <a:avLst/>
                <a:gdLst/>
                <a:ahLst/>
                <a:cxnLst>
                  <a:cxn ang="0">
                    <a:pos x="304" y="46"/>
                  </a:cxn>
                  <a:cxn ang="0">
                    <a:pos x="304" y="508"/>
                  </a:cxn>
                  <a:cxn ang="0">
                    <a:pos x="0" y="447"/>
                  </a:cxn>
                  <a:cxn ang="0">
                    <a:pos x="0" y="0"/>
                  </a:cxn>
                  <a:cxn ang="0">
                    <a:pos x="304" y="46"/>
                  </a:cxn>
                </a:cxnLst>
                <a:rect l="0" t="0" r="r" b="b"/>
                <a:pathLst>
                  <a:path w="304" h="508">
                    <a:moveTo>
                      <a:pt x="304" y="46"/>
                    </a:moveTo>
                    <a:lnTo>
                      <a:pt x="304" y="508"/>
                    </a:lnTo>
                    <a:lnTo>
                      <a:pt x="0" y="447"/>
                    </a:lnTo>
                    <a:lnTo>
                      <a:pt x="0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6" name="Freeform 524"/>
              <p:cNvSpPr>
                <a:spLocks/>
              </p:cNvSpPr>
              <p:nvPr/>
            </p:nvSpPr>
            <p:spPr bwMode="auto">
              <a:xfrm>
                <a:off x="2017" y="1302"/>
                <a:ext cx="160" cy="21"/>
              </a:xfrm>
              <a:custGeom>
                <a:avLst/>
                <a:gdLst/>
                <a:ahLst/>
                <a:cxnLst>
                  <a:cxn ang="0">
                    <a:pos x="319" y="43"/>
                  </a:cxn>
                  <a:cxn ang="0">
                    <a:pos x="304" y="43"/>
                  </a:cxn>
                  <a:cxn ang="0">
                    <a:pos x="0" y="2"/>
                  </a:cxn>
                  <a:cxn ang="0">
                    <a:pos x="16" y="0"/>
                  </a:cxn>
                  <a:cxn ang="0">
                    <a:pos x="319" y="43"/>
                  </a:cxn>
                </a:cxnLst>
                <a:rect l="0" t="0" r="r" b="b"/>
                <a:pathLst>
                  <a:path w="319" h="43">
                    <a:moveTo>
                      <a:pt x="319" y="43"/>
                    </a:moveTo>
                    <a:lnTo>
                      <a:pt x="304" y="43"/>
                    </a:lnTo>
                    <a:lnTo>
                      <a:pt x="0" y="2"/>
                    </a:lnTo>
                    <a:lnTo>
                      <a:pt x="16" y="0"/>
                    </a:lnTo>
                    <a:lnTo>
                      <a:pt x="319" y="43"/>
                    </a:lnTo>
                    <a:close/>
                  </a:path>
                </a:pathLst>
              </a:custGeom>
              <a:solidFill>
                <a:srgbClr val="4E4E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7" name="Freeform 525"/>
              <p:cNvSpPr>
                <a:spLocks/>
              </p:cNvSpPr>
              <p:nvPr/>
            </p:nvSpPr>
            <p:spPr bwMode="auto">
              <a:xfrm>
                <a:off x="1818" y="1256"/>
                <a:ext cx="319" cy="43"/>
              </a:xfrm>
              <a:custGeom>
                <a:avLst/>
                <a:gdLst/>
                <a:ahLst/>
                <a:cxnLst>
                  <a:cxn ang="0">
                    <a:pos x="638" y="40"/>
                  </a:cxn>
                  <a:cxn ang="0">
                    <a:pos x="302" y="86"/>
                  </a:cxn>
                  <a:cxn ang="0">
                    <a:pos x="0" y="43"/>
                  </a:cxn>
                  <a:cxn ang="0">
                    <a:pos x="334" y="0"/>
                  </a:cxn>
                  <a:cxn ang="0">
                    <a:pos x="638" y="40"/>
                  </a:cxn>
                </a:cxnLst>
                <a:rect l="0" t="0" r="r" b="b"/>
                <a:pathLst>
                  <a:path w="638" h="86">
                    <a:moveTo>
                      <a:pt x="638" y="40"/>
                    </a:moveTo>
                    <a:lnTo>
                      <a:pt x="302" y="86"/>
                    </a:lnTo>
                    <a:lnTo>
                      <a:pt x="0" y="43"/>
                    </a:lnTo>
                    <a:lnTo>
                      <a:pt x="334" y="0"/>
                    </a:lnTo>
                    <a:lnTo>
                      <a:pt x="638" y="40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58" name="Freeform 526"/>
              <p:cNvSpPr>
                <a:spLocks/>
              </p:cNvSpPr>
              <p:nvPr/>
            </p:nvSpPr>
            <p:spPr bwMode="auto">
              <a:xfrm>
                <a:off x="1926" y="1276"/>
                <a:ext cx="251" cy="362"/>
              </a:xfrm>
              <a:custGeom>
                <a:avLst/>
                <a:gdLst/>
                <a:ahLst/>
                <a:cxnLst>
                  <a:cxn ang="0">
                    <a:pos x="86" y="46"/>
                  </a:cxn>
                  <a:cxn ang="0">
                    <a:pos x="85" y="69"/>
                  </a:cxn>
                  <a:cxn ang="0">
                    <a:pos x="80" y="89"/>
                  </a:cxn>
                  <a:cxn ang="0">
                    <a:pos x="71" y="109"/>
                  </a:cxn>
                  <a:cxn ang="0">
                    <a:pos x="61" y="128"/>
                  </a:cxn>
                  <a:cxn ang="0">
                    <a:pos x="48" y="143"/>
                  </a:cxn>
                  <a:cxn ang="0">
                    <a:pos x="33" y="156"/>
                  </a:cxn>
                  <a:cxn ang="0">
                    <a:pos x="17" y="164"/>
                  </a:cxn>
                  <a:cxn ang="0">
                    <a:pos x="0" y="169"/>
                  </a:cxn>
                  <a:cxn ang="0">
                    <a:pos x="0" y="631"/>
                  </a:cxn>
                  <a:cxn ang="0">
                    <a:pos x="17" y="631"/>
                  </a:cxn>
                  <a:cxn ang="0">
                    <a:pos x="33" y="634"/>
                  </a:cxn>
                  <a:cxn ang="0">
                    <a:pos x="48" y="641"/>
                  </a:cxn>
                  <a:cxn ang="0">
                    <a:pos x="61" y="653"/>
                  </a:cxn>
                  <a:cxn ang="0">
                    <a:pos x="71" y="666"/>
                  </a:cxn>
                  <a:cxn ang="0">
                    <a:pos x="80" y="683"/>
                  </a:cxn>
                  <a:cxn ang="0">
                    <a:pos x="85" y="703"/>
                  </a:cxn>
                  <a:cxn ang="0">
                    <a:pos x="86" y="724"/>
                  </a:cxn>
                  <a:cxn ang="0">
                    <a:pos x="422" y="654"/>
                  </a:cxn>
                  <a:cxn ang="0">
                    <a:pos x="424" y="633"/>
                  </a:cxn>
                  <a:cxn ang="0">
                    <a:pos x="429" y="613"/>
                  </a:cxn>
                  <a:cxn ang="0">
                    <a:pos x="435" y="593"/>
                  </a:cxn>
                  <a:cxn ang="0">
                    <a:pos x="445" y="575"/>
                  </a:cxn>
                  <a:cxn ang="0">
                    <a:pos x="457" y="560"/>
                  </a:cxn>
                  <a:cxn ang="0">
                    <a:pos x="472" y="548"/>
                  </a:cxn>
                  <a:cxn ang="0">
                    <a:pos x="487" y="538"/>
                  </a:cxn>
                  <a:cxn ang="0">
                    <a:pos x="502" y="533"/>
                  </a:cxn>
                  <a:cxn ang="0">
                    <a:pos x="502" y="94"/>
                  </a:cxn>
                  <a:cxn ang="0">
                    <a:pos x="487" y="94"/>
                  </a:cxn>
                  <a:cxn ang="0">
                    <a:pos x="472" y="91"/>
                  </a:cxn>
                  <a:cxn ang="0">
                    <a:pos x="457" y="83"/>
                  </a:cxn>
                  <a:cxn ang="0">
                    <a:pos x="445" y="71"/>
                  </a:cxn>
                  <a:cxn ang="0">
                    <a:pos x="435" y="58"/>
                  </a:cxn>
                  <a:cxn ang="0">
                    <a:pos x="429" y="41"/>
                  </a:cxn>
                  <a:cxn ang="0">
                    <a:pos x="424" y="21"/>
                  </a:cxn>
                  <a:cxn ang="0">
                    <a:pos x="422" y="0"/>
                  </a:cxn>
                  <a:cxn ang="0">
                    <a:pos x="86" y="46"/>
                  </a:cxn>
                </a:cxnLst>
                <a:rect l="0" t="0" r="r" b="b"/>
                <a:pathLst>
                  <a:path w="502" h="724">
                    <a:moveTo>
                      <a:pt x="86" y="46"/>
                    </a:moveTo>
                    <a:lnTo>
                      <a:pt x="85" y="69"/>
                    </a:lnTo>
                    <a:lnTo>
                      <a:pt x="80" y="89"/>
                    </a:lnTo>
                    <a:lnTo>
                      <a:pt x="71" y="109"/>
                    </a:lnTo>
                    <a:lnTo>
                      <a:pt x="61" y="128"/>
                    </a:lnTo>
                    <a:lnTo>
                      <a:pt x="48" y="143"/>
                    </a:lnTo>
                    <a:lnTo>
                      <a:pt x="33" y="156"/>
                    </a:lnTo>
                    <a:lnTo>
                      <a:pt x="17" y="164"/>
                    </a:lnTo>
                    <a:lnTo>
                      <a:pt x="0" y="169"/>
                    </a:lnTo>
                    <a:lnTo>
                      <a:pt x="0" y="631"/>
                    </a:lnTo>
                    <a:lnTo>
                      <a:pt x="17" y="631"/>
                    </a:lnTo>
                    <a:lnTo>
                      <a:pt x="33" y="634"/>
                    </a:lnTo>
                    <a:lnTo>
                      <a:pt x="48" y="641"/>
                    </a:lnTo>
                    <a:lnTo>
                      <a:pt x="61" y="653"/>
                    </a:lnTo>
                    <a:lnTo>
                      <a:pt x="71" y="666"/>
                    </a:lnTo>
                    <a:lnTo>
                      <a:pt x="80" y="683"/>
                    </a:lnTo>
                    <a:lnTo>
                      <a:pt x="85" y="703"/>
                    </a:lnTo>
                    <a:lnTo>
                      <a:pt x="86" y="724"/>
                    </a:lnTo>
                    <a:lnTo>
                      <a:pt x="422" y="654"/>
                    </a:lnTo>
                    <a:lnTo>
                      <a:pt x="424" y="633"/>
                    </a:lnTo>
                    <a:lnTo>
                      <a:pt x="429" y="613"/>
                    </a:lnTo>
                    <a:lnTo>
                      <a:pt x="435" y="593"/>
                    </a:lnTo>
                    <a:lnTo>
                      <a:pt x="445" y="575"/>
                    </a:lnTo>
                    <a:lnTo>
                      <a:pt x="457" y="560"/>
                    </a:lnTo>
                    <a:lnTo>
                      <a:pt x="472" y="548"/>
                    </a:lnTo>
                    <a:lnTo>
                      <a:pt x="487" y="538"/>
                    </a:lnTo>
                    <a:lnTo>
                      <a:pt x="502" y="533"/>
                    </a:lnTo>
                    <a:lnTo>
                      <a:pt x="502" y="94"/>
                    </a:lnTo>
                    <a:lnTo>
                      <a:pt x="487" y="94"/>
                    </a:lnTo>
                    <a:lnTo>
                      <a:pt x="472" y="91"/>
                    </a:lnTo>
                    <a:lnTo>
                      <a:pt x="457" y="83"/>
                    </a:lnTo>
                    <a:lnTo>
                      <a:pt x="445" y="71"/>
                    </a:lnTo>
                    <a:lnTo>
                      <a:pt x="435" y="58"/>
                    </a:lnTo>
                    <a:lnTo>
                      <a:pt x="429" y="41"/>
                    </a:lnTo>
                    <a:lnTo>
                      <a:pt x="424" y="21"/>
                    </a:lnTo>
                    <a:lnTo>
                      <a:pt x="422" y="0"/>
                    </a:lnTo>
                    <a:lnTo>
                      <a:pt x="86" y="46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527"/>
            <p:cNvGrpSpPr>
              <a:grpSpLocks/>
            </p:cNvGrpSpPr>
            <p:nvPr/>
          </p:nvGrpSpPr>
          <p:grpSpPr bwMode="auto">
            <a:xfrm>
              <a:off x="2005" y="1390"/>
              <a:ext cx="498" cy="205"/>
              <a:chOff x="2005" y="1390"/>
              <a:chExt cx="498" cy="205"/>
            </a:xfrm>
          </p:grpSpPr>
          <p:sp>
            <p:nvSpPr>
              <p:cNvPr id="1222160" name="Freeform 528"/>
              <p:cNvSpPr>
                <a:spLocks/>
              </p:cNvSpPr>
              <p:nvPr/>
            </p:nvSpPr>
            <p:spPr bwMode="auto">
              <a:xfrm>
                <a:off x="2052" y="1391"/>
                <a:ext cx="399" cy="55"/>
              </a:xfrm>
              <a:custGeom>
                <a:avLst/>
                <a:gdLst/>
                <a:ahLst/>
                <a:cxnLst>
                  <a:cxn ang="0">
                    <a:pos x="797" y="110"/>
                  </a:cxn>
                  <a:cxn ang="0">
                    <a:pos x="787" y="111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797" y="110"/>
                  </a:cxn>
                </a:cxnLst>
                <a:rect l="0" t="0" r="r" b="b"/>
                <a:pathLst>
                  <a:path w="797" h="111">
                    <a:moveTo>
                      <a:pt x="797" y="110"/>
                    </a:moveTo>
                    <a:lnTo>
                      <a:pt x="787" y="111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797" y="110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1" name="Freeform 529"/>
              <p:cNvSpPr>
                <a:spLocks/>
              </p:cNvSpPr>
              <p:nvPr/>
            </p:nvSpPr>
            <p:spPr bwMode="auto">
              <a:xfrm>
                <a:off x="2046" y="1391"/>
                <a:ext cx="400" cy="58"/>
              </a:xfrm>
              <a:custGeom>
                <a:avLst/>
                <a:gdLst/>
                <a:ahLst/>
                <a:cxnLst>
                  <a:cxn ang="0">
                    <a:pos x="799" y="109"/>
                  </a:cxn>
                  <a:cxn ang="0">
                    <a:pos x="789" y="114"/>
                  </a:cxn>
                  <a:cxn ang="0">
                    <a:pos x="0" y="3"/>
                  </a:cxn>
                  <a:cxn ang="0">
                    <a:pos x="12" y="0"/>
                  </a:cxn>
                  <a:cxn ang="0">
                    <a:pos x="799" y="109"/>
                  </a:cxn>
                </a:cxnLst>
                <a:rect l="0" t="0" r="r" b="b"/>
                <a:pathLst>
                  <a:path w="799" h="114">
                    <a:moveTo>
                      <a:pt x="799" y="109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799" y="109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2" name="Freeform 530"/>
              <p:cNvSpPr>
                <a:spLocks/>
              </p:cNvSpPr>
              <p:nvPr/>
            </p:nvSpPr>
            <p:spPr bwMode="auto">
              <a:xfrm>
                <a:off x="2049" y="1391"/>
                <a:ext cx="397" cy="56"/>
              </a:xfrm>
              <a:custGeom>
                <a:avLst/>
                <a:gdLst/>
                <a:ahLst/>
                <a:cxnLst>
                  <a:cxn ang="0">
                    <a:pos x="794" y="109"/>
                  </a:cxn>
                  <a:cxn ang="0">
                    <a:pos x="789" y="111"/>
                  </a:cxn>
                  <a:cxn ang="0">
                    <a:pos x="0" y="1"/>
                  </a:cxn>
                  <a:cxn ang="0">
                    <a:pos x="7" y="0"/>
                  </a:cxn>
                  <a:cxn ang="0">
                    <a:pos x="794" y="109"/>
                  </a:cxn>
                </a:cxnLst>
                <a:rect l="0" t="0" r="r" b="b"/>
                <a:pathLst>
                  <a:path w="794" h="111">
                    <a:moveTo>
                      <a:pt x="794" y="109"/>
                    </a:moveTo>
                    <a:lnTo>
                      <a:pt x="789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794" y="109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3" name="Freeform 531"/>
              <p:cNvSpPr>
                <a:spLocks/>
              </p:cNvSpPr>
              <p:nvPr/>
            </p:nvSpPr>
            <p:spPr bwMode="auto">
              <a:xfrm>
                <a:off x="2046" y="1392"/>
                <a:ext cx="398" cy="57"/>
              </a:xfrm>
              <a:custGeom>
                <a:avLst/>
                <a:gdLst/>
                <a:ahLst/>
                <a:cxnLst>
                  <a:cxn ang="0">
                    <a:pos x="794" y="110"/>
                  </a:cxn>
                  <a:cxn ang="0">
                    <a:pos x="789" y="113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794" y="110"/>
                  </a:cxn>
                </a:cxnLst>
                <a:rect l="0" t="0" r="r" b="b"/>
                <a:pathLst>
                  <a:path w="794" h="113">
                    <a:moveTo>
                      <a:pt x="794" y="110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0"/>
                    </a:lnTo>
                    <a:close/>
                  </a:path>
                </a:pathLst>
              </a:custGeom>
              <a:solidFill>
                <a:srgbClr val="89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4" name="Freeform 532"/>
              <p:cNvSpPr>
                <a:spLocks/>
              </p:cNvSpPr>
              <p:nvPr/>
            </p:nvSpPr>
            <p:spPr bwMode="auto">
              <a:xfrm>
                <a:off x="2041" y="1393"/>
                <a:ext cx="400" cy="58"/>
              </a:xfrm>
              <a:custGeom>
                <a:avLst/>
                <a:gdLst/>
                <a:ahLst/>
                <a:cxnLst>
                  <a:cxn ang="0">
                    <a:pos x="799" y="111"/>
                  </a:cxn>
                  <a:cxn ang="0">
                    <a:pos x="789" y="116"/>
                  </a:cxn>
                  <a:cxn ang="0">
                    <a:pos x="0" y="5"/>
                  </a:cxn>
                  <a:cxn ang="0">
                    <a:pos x="10" y="0"/>
                  </a:cxn>
                  <a:cxn ang="0">
                    <a:pos x="799" y="111"/>
                  </a:cxn>
                </a:cxnLst>
                <a:rect l="0" t="0" r="r" b="b"/>
                <a:pathLst>
                  <a:path w="799" h="116">
                    <a:moveTo>
                      <a:pt x="799" y="111"/>
                    </a:moveTo>
                    <a:lnTo>
                      <a:pt x="789" y="116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799" y="111"/>
                    </a:lnTo>
                    <a:close/>
                  </a:path>
                </a:pathLst>
              </a:custGeom>
              <a:solidFill>
                <a:srgbClr val="8F4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5" name="Freeform 533"/>
              <p:cNvSpPr>
                <a:spLocks/>
              </p:cNvSpPr>
              <p:nvPr/>
            </p:nvSpPr>
            <p:spPr bwMode="auto">
              <a:xfrm>
                <a:off x="2044" y="1393"/>
                <a:ext cx="397" cy="56"/>
              </a:xfrm>
              <a:custGeom>
                <a:avLst/>
                <a:gdLst/>
                <a:ahLst/>
                <a:cxnLst>
                  <a:cxn ang="0">
                    <a:pos x="794" y="111"/>
                  </a:cxn>
                  <a:cxn ang="0">
                    <a:pos x="789" y="113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794" y="111"/>
                  </a:cxn>
                </a:cxnLst>
                <a:rect l="0" t="0" r="r" b="b"/>
                <a:pathLst>
                  <a:path w="794" h="113">
                    <a:moveTo>
                      <a:pt x="794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8F4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6" name="Freeform 534"/>
              <p:cNvSpPr>
                <a:spLocks/>
              </p:cNvSpPr>
              <p:nvPr/>
            </p:nvSpPr>
            <p:spPr bwMode="auto">
              <a:xfrm>
                <a:off x="2041" y="1394"/>
                <a:ext cx="398" cy="57"/>
              </a:xfrm>
              <a:custGeom>
                <a:avLst/>
                <a:gdLst/>
                <a:ahLst/>
                <a:cxnLst>
                  <a:cxn ang="0">
                    <a:pos x="794" y="111"/>
                  </a:cxn>
                  <a:cxn ang="0">
                    <a:pos x="789" y="114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794" y="111"/>
                  </a:cxn>
                </a:cxnLst>
                <a:rect l="0" t="0" r="r" b="b"/>
                <a:pathLst>
                  <a:path w="794" h="114">
                    <a:moveTo>
                      <a:pt x="794" y="111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94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7" name="Freeform 535"/>
              <p:cNvSpPr>
                <a:spLocks/>
              </p:cNvSpPr>
              <p:nvPr/>
            </p:nvSpPr>
            <p:spPr bwMode="auto">
              <a:xfrm>
                <a:off x="2037" y="1395"/>
                <a:ext cx="399" cy="59"/>
              </a:xfrm>
              <a:custGeom>
                <a:avLst/>
                <a:gdLst/>
                <a:ahLst/>
                <a:cxnLst>
                  <a:cxn ang="0">
                    <a:pos x="797" y="111"/>
                  </a:cxn>
                  <a:cxn ang="0">
                    <a:pos x="787" y="116"/>
                  </a:cxn>
                  <a:cxn ang="0">
                    <a:pos x="0" y="5"/>
                  </a:cxn>
                  <a:cxn ang="0">
                    <a:pos x="8" y="0"/>
                  </a:cxn>
                  <a:cxn ang="0">
                    <a:pos x="797" y="111"/>
                  </a:cxn>
                </a:cxnLst>
                <a:rect l="0" t="0" r="r" b="b"/>
                <a:pathLst>
                  <a:path w="797" h="116">
                    <a:moveTo>
                      <a:pt x="797" y="111"/>
                    </a:moveTo>
                    <a:lnTo>
                      <a:pt x="787" y="116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8" name="Freeform 536"/>
              <p:cNvSpPr>
                <a:spLocks/>
              </p:cNvSpPr>
              <p:nvPr/>
            </p:nvSpPr>
            <p:spPr bwMode="auto">
              <a:xfrm>
                <a:off x="2040" y="1395"/>
                <a:ext cx="396" cy="57"/>
              </a:xfrm>
              <a:custGeom>
                <a:avLst/>
                <a:gdLst/>
                <a:ahLst/>
                <a:cxnLst>
                  <a:cxn ang="0">
                    <a:pos x="792" y="111"/>
                  </a:cxn>
                  <a:cxn ang="0">
                    <a:pos x="789" y="11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792" y="111"/>
                  </a:cxn>
                </a:cxnLst>
                <a:rect l="0" t="0" r="r" b="b"/>
                <a:pathLst>
                  <a:path w="792" h="113">
                    <a:moveTo>
                      <a:pt x="792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2" y="111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69" name="Freeform 537"/>
              <p:cNvSpPr>
                <a:spLocks/>
              </p:cNvSpPr>
              <p:nvPr/>
            </p:nvSpPr>
            <p:spPr bwMode="auto">
              <a:xfrm>
                <a:off x="2039" y="1396"/>
                <a:ext cx="395" cy="57"/>
              </a:xfrm>
              <a:custGeom>
                <a:avLst/>
                <a:gdLst/>
                <a:ahLst/>
                <a:cxnLst>
                  <a:cxn ang="0">
                    <a:pos x="791" y="111"/>
                  </a:cxn>
                  <a:cxn ang="0">
                    <a:pos x="788" y="11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791" y="111"/>
                  </a:cxn>
                </a:cxnLst>
                <a:rect l="0" t="0" r="r" b="b"/>
                <a:pathLst>
                  <a:path w="791" h="113">
                    <a:moveTo>
                      <a:pt x="791" y="111"/>
                    </a:moveTo>
                    <a:lnTo>
                      <a:pt x="78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9C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0" name="Freeform 538"/>
              <p:cNvSpPr>
                <a:spLocks/>
              </p:cNvSpPr>
              <p:nvPr/>
            </p:nvSpPr>
            <p:spPr bwMode="auto">
              <a:xfrm>
                <a:off x="2037" y="1397"/>
                <a:ext cx="396" cy="57"/>
              </a:xfrm>
              <a:custGeom>
                <a:avLst/>
                <a:gdLst/>
                <a:ahLst/>
                <a:cxnLst>
                  <a:cxn ang="0">
                    <a:pos x="791" y="112"/>
                  </a:cxn>
                  <a:cxn ang="0">
                    <a:pos x="787" y="11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791" y="112"/>
                  </a:cxn>
                </a:cxnLst>
                <a:rect l="0" t="0" r="r" b="b"/>
                <a:pathLst>
                  <a:path w="791" h="113">
                    <a:moveTo>
                      <a:pt x="791" y="112"/>
                    </a:moveTo>
                    <a:lnTo>
                      <a:pt x="78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2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1" name="Freeform 539"/>
              <p:cNvSpPr>
                <a:spLocks/>
              </p:cNvSpPr>
              <p:nvPr/>
            </p:nvSpPr>
            <p:spPr bwMode="auto">
              <a:xfrm>
                <a:off x="2032" y="1398"/>
                <a:ext cx="399" cy="60"/>
              </a:xfrm>
              <a:custGeom>
                <a:avLst/>
                <a:gdLst/>
                <a:ahLst/>
                <a:cxnLst>
                  <a:cxn ang="0">
                    <a:pos x="797" y="111"/>
                  </a:cxn>
                  <a:cxn ang="0">
                    <a:pos x="787" y="120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797" y="111"/>
                  </a:cxn>
                </a:cxnLst>
                <a:rect l="0" t="0" r="r" b="b"/>
                <a:pathLst>
                  <a:path w="797" h="120">
                    <a:moveTo>
                      <a:pt x="797" y="111"/>
                    </a:moveTo>
                    <a:lnTo>
                      <a:pt x="787" y="120"/>
                    </a:lnTo>
                    <a:lnTo>
                      <a:pt x="0" y="7"/>
                    </a:lnTo>
                    <a:lnTo>
                      <a:pt x="10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2" name="Freeform 540"/>
              <p:cNvSpPr>
                <a:spLocks/>
              </p:cNvSpPr>
              <p:nvPr/>
            </p:nvSpPr>
            <p:spPr bwMode="auto">
              <a:xfrm>
                <a:off x="2036" y="1398"/>
                <a:ext cx="395" cy="57"/>
              </a:xfrm>
              <a:custGeom>
                <a:avLst/>
                <a:gdLst/>
                <a:ahLst/>
                <a:cxnLst>
                  <a:cxn ang="0">
                    <a:pos x="791" y="111"/>
                  </a:cxn>
                  <a:cxn ang="0">
                    <a:pos x="788" y="11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791" y="111"/>
                  </a:cxn>
                </a:cxnLst>
                <a:rect l="0" t="0" r="r" b="b"/>
                <a:pathLst>
                  <a:path w="791" h="115">
                    <a:moveTo>
                      <a:pt x="791" y="111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3" name="Freeform 541"/>
              <p:cNvSpPr>
                <a:spLocks/>
              </p:cNvSpPr>
              <p:nvPr/>
            </p:nvSpPr>
            <p:spPr bwMode="auto">
              <a:xfrm>
                <a:off x="2034" y="1399"/>
                <a:ext cx="395" cy="57"/>
              </a:xfrm>
              <a:custGeom>
                <a:avLst/>
                <a:gdLst/>
                <a:ahLst/>
                <a:cxnLst>
                  <a:cxn ang="0">
                    <a:pos x="791" y="113"/>
                  </a:cxn>
                  <a:cxn ang="0">
                    <a:pos x="788" y="114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791" y="113"/>
                  </a:cxn>
                </a:cxnLst>
                <a:rect l="0" t="0" r="r" b="b"/>
                <a:pathLst>
                  <a:path w="791" h="114">
                    <a:moveTo>
                      <a:pt x="791" y="113"/>
                    </a:moveTo>
                    <a:lnTo>
                      <a:pt x="788" y="114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3"/>
                    </a:lnTo>
                    <a:close/>
                  </a:path>
                </a:pathLst>
              </a:custGeom>
              <a:solidFill>
                <a:srgbClr val="A6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4" name="Freeform 542"/>
              <p:cNvSpPr>
                <a:spLocks/>
              </p:cNvSpPr>
              <p:nvPr/>
            </p:nvSpPr>
            <p:spPr bwMode="auto">
              <a:xfrm>
                <a:off x="2032" y="1400"/>
                <a:ext cx="396" cy="58"/>
              </a:xfrm>
              <a:custGeom>
                <a:avLst/>
                <a:gdLst/>
                <a:ahLst/>
                <a:cxnLst>
                  <a:cxn ang="0">
                    <a:pos x="791" y="111"/>
                  </a:cxn>
                  <a:cxn ang="0">
                    <a:pos x="787" y="11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791" y="111"/>
                  </a:cxn>
                </a:cxnLst>
                <a:rect l="0" t="0" r="r" b="b"/>
                <a:pathLst>
                  <a:path w="791" h="115">
                    <a:moveTo>
                      <a:pt x="791" y="111"/>
                    </a:moveTo>
                    <a:lnTo>
                      <a:pt x="787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5" name="Freeform 543"/>
              <p:cNvSpPr>
                <a:spLocks/>
              </p:cNvSpPr>
              <p:nvPr/>
            </p:nvSpPr>
            <p:spPr bwMode="auto">
              <a:xfrm>
                <a:off x="2028" y="1401"/>
                <a:ext cx="398" cy="61"/>
              </a:xfrm>
              <a:custGeom>
                <a:avLst/>
                <a:gdLst/>
                <a:ahLst/>
                <a:cxnLst>
                  <a:cxn ang="0">
                    <a:pos x="796" y="113"/>
                  </a:cxn>
                  <a:cxn ang="0">
                    <a:pos x="788" y="121"/>
                  </a:cxn>
                  <a:cxn ang="0">
                    <a:pos x="0" y="8"/>
                  </a:cxn>
                  <a:cxn ang="0">
                    <a:pos x="9" y="0"/>
                  </a:cxn>
                  <a:cxn ang="0">
                    <a:pos x="796" y="113"/>
                  </a:cxn>
                </a:cxnLst>
                <a:rect l="0" t="0" r="r" b="b"/>
                <a:pathLst>
                  <a:path w="796" h="121">
                    <a:moveTo>
                      <a:pt x="796" y="113"/>
                    </a:moveTo>
                    <a:lnTo>
                      <a:pt x="788" y="121"/>
                    </a:lnTo>
                    <a:lnTo>
                      <a:pt x="0" y="8"/>
                    </a:lnTo>
                    <a:lnTo>
                      <a:pt x="9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6" name="Freeform 544"/>
              <p:cNvSpPr>
                <a:spLocks/>
              </p:cNvSpPr>
              <p:nvPr/>
            </p:nvSpPr>
            <p:spPr bwMode="auto">
              <a:xfrm>
                <a:off x="2032" y="1401"/>
                <a:ext cx="394" cy="58"/>
              </a:xfrm>
              <a:custGeom>
                <a:avLst/>
                <a:gdLst/>
                <a:ahLst/>
                <a:cxnLst>
                  <a:cxn ang="0">
                    <a:pos x="789" y="113"/>
                  </a:cxn>
                  <a:cxn ang="0">
                    <a:pos x="788" y="11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789" y="113"/>
                  </a:cxn>
                </a:cxnLst>
                <a:rect l="0" t="0" r="r" b="b"/>
                <a:pathLst>
                  <a:path w="789" h="114">
                    <a:moveTo>
                      <a:pt x="789" y="113"/>
                    </a:moveTo>
                    <a:lnTo>
                      <a:pt x="788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7" name="Freeform 545"/>
              <p:cNvSpPr>
                <a:spLocks/>
              </p:cNvSpPr>
              <p:nvPr/>
            </p:nvSpPr>
            <p:spPr bwMode="auto">
              <a:xfrm>
                <a:off x="2031" y="1402"/>
                <a:ext cx="394" cy="58"/>
              </a:xfrm>
              <a:custGeom>
                <a:avLst/>
                <a:gdLst/>
                <a:ahLst/>
                <a:cxnLst>
                  <a:cxn ang="0">
                    <a:pos x="790" y="113"/>
                  </a:cxn>
                  <a:cxn ang="0">
                    <a:pos x="788" y="11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90" y="113"/>
                  </a:cxn>
                </a:cxnLst>
                <a:rect l="0" t="0" r="r" b="b"/>
                <a:pathLst>
                  <a:path w="790" h="117">
                    <a:moveTo>
                      <a:pt x="790" y="113"/>
                    </a:moveTo>
                    <a:lnTo>
                      <a:pt x="788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8" name="Freeform 546"/>
              <p:cNvSpPr>
                <a:spLocks/>
              </p:cNvSpPr>
              <p:nvPr/>
            </p:nvSpPr>
            <p:spPr bwMode="auto">
              <a:xfrm>
                <a:off x="2029" y="1403"/>
                <a:ext cx="395" cy="58"/>
              </a:xfrm>
              <a:custGeom>
                <a:avLst/>
                <a:gdLst/>
                <a:ahLst/>
                <a:cxnLst>
                  <a:cxn ang="0">
                    <a:pos x="791" y="115"/>
                  </a:cxn>
                  <a:cxn ang="0">
                    <a:pos x="788" y="116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791" y="115"/>
                  </a:cxn>
                </a:cxnLst>
                <a:rect l="0" t="0" r="r" b="b"/>
                <a:pathLst>
                  <a:path w="791" h="116">
                    <a:moveTo>
                      <a:pt x="791" y="115"/>
                    </a:moveTo>
                    <a:lnTo>
                      <a:pt x="788" y="11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79" name="Freeform 547"/>
              <p:cNvSpPr>
                <a:spLocks/>
              </p:cNvSpPr>
              <p:nvPr/>
            </p:nvSpPr>
            <p:spPr bwMode="auto">
              <a:xfrm>
                <a:off x="2028" y="1405"/>
                <a:ext cx="395" cy="57"/>
              </a:xfrm>
              <a:custGeom>
                <a:avLst/>
                <a:gdLst/>
                <a:ahLst/>
                <a:cxnLst>
                  <a:cxn ang="0">
                    <a:pos x="790" y="113"/>
                  </a:cxn>
                  <a:cxn ang="0">
                    <a:pos x="788" y="11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90" y="113"/>
                  </a:cxn>
                </a:cxnLst>
                <a:rect l="0" t="0" r="r" b="b"/>
                <a:pathLst>
                  <a:path w="790" h="115">
                    <a:moveTo>
                      <a:pt x="790" y="113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0" name="Freeform 548"/>
              <p:cNvSpPr>
                <a:spLocks/>
              </p:cNvSpPr>
              <p:nvPr/>
            </p:nvSpPr>
            <p:spPr bwMode="auto">
              <a:xfrm>
                <a:off x="2024" y="1405"/>
                <a:ext cx="398" cy="62"/>
              </a:xfrm>
              <a:custGeom>
                <a:avLst/>
                <a:gdLst/>
                <a:ahLst/>
                <a:cxnLst>
                  <a:cxn ang="0">
                    <a:pos x="796" y="113"/>
                  </a:cxn>
                  <a:cxn ang="0">
                    <a:pos x="788" y="1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796" y="113"/>
                  </a:cxn>
                </a:cxnLst>
                <a:rect l="0" t="0" r="r" b="b"/>
                <a:pathLst>
                  <a:path w="796" h="123">
                    <a:moveTo>
                      <a:pt x="796" y="113"/>
                    </a:moveTo>
                    <a:lnTo>
                      <a:pt x="788" y="1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1" name="Freeform 549"/>
              <p:cNvSpPr>
                <a:spLocks/>
              </p:cNvSpPr>
              <p:nvPr/>
            </p:nvSpPr>
            <p:spPr bwMode="auto">
              <a:xfrm>
                <a:off x="2027" y="1405"/>
                <a:ext cx="395" cy="59"/>
              </a:xfrm>
              <a:custGeom>
                <a:avLst/>
                <a:gdLst/>
                <a:ahLst/>
                <a:cxnLst>
                  <a:cxn ang="0">
                    <a:pos x="789" y="113"/>
                  </a:cxn>
                  <a:cxn ang="0">
                    <a:pos x="787" y="11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789" y="113"/>
                  </a:cxn>
                </a:cxnLst>
                <a:rect l="0" t="0" r="r" b="b"/>
                <a:pathLst>
                  <a:path w="789" h="116">
                    <a:moveTo>
                      <a:pt x="789" y="113"/>
                    </a:moveTo>
                    <a:lnTo>
                      <a:pt x="787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2" name="Freeform 550"/>
              <p:cNvSpPr>
                <a:spLocks/>
              </p:cNvSpPr>
              <p:nvPr/>
            </p:nvSpPr>
            <p:spPr bwMode="auto">
              <a:xfrm>
                <a:off x="2026" y="1406"/>
                <a:ext cx="395" cy="58"/>
              </a:xfrm>
              <a:custGeom>
                <a:avLst/>
                <a:gdLst/>
                <a:ahLst/>
                <a:cxnLst>
                  <a:cxn ang="0">
                    <a:pos x="791" y="114"/>
                  </a:cxn>
                  <a:cxn ang="0">
                    <a:pos x="790" y="116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791" y="114"/>
                  </a:cxn>
                </a:cxnLst>
                <a:rect l="0" t="0" r="r" b="b"/>
                <a:pathLst>
                  <a:path w="791" h="116">
                    <a:moveTo>
                      <a:pt x="791" y="114"/>
                    </a:moveTo>
                    <a:lnTo>
                      <a:pt x="790" y="11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791" y="114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3" name="Freeform 551"/>
              <p:cNvSpPr>
                <a:spLocks/>
              </p:cNvSpPr>
              <p:nvPr/>
            </p:nvSpPr>
            <p:spPr bwMode="auto">
              <a:xfrm>
                <a:off x="2025" y="1407"/>
                <a:ext cx="395" cy="59"/>
              </a:xfrm>
              <a:custGeom>
                <a:avLst/>
                <a:gdLst/>
                <a:ahLst/>
                <a:cxnLst>
                  <a:cxn ang="0">
                    <a:pos x="791" y="115"/>
                  </a:cxn>
                  <a:cxn ang="0">
                    <a:pos x="787" y="11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791" y="115"/>
                  </a:cxn>
                </a:cxnLst>
                <a:rect l="0" t="0" r="r" b="b"/>
                <a:pathLst>
                  <a:path w="791" h="118">
                    <a:moveTo>
                      <a:pt x="791" y="115"/>
                    </a:moveTo>
                    <a:lnTo>
                      <a:pt x="787" y="11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4" name="Freeform 552"/>
              <p:cNvSpPr>
                <a:spLocks/>
              </p:cNvSpPr>
              <p:nvPr/>
            </p:nvSpPr>
            <p:spPr bwMode="auto">
              <a:xfrm>
                <a:off x="2024" y="1409"/>
                <a:ext cx="395" cy="58"/>
              </a:xfrm>
              <a:custGeom>
                <a:avLst/>
                <a:gdLst/>
                <a:ahLst/>
                <a:cxnLst>
                  <a:cxn ang="0">
                    <a:pos x="789" y="114"/>
                  </a:cxn>
                  <a:cxn ang="0">
                    <a:pos x="788" y="11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789" y="114"/>
                  </a:cxn>
                </a:cxnLst>
                <a:rect l="0" t="0" r="r" b="b"/>
                <a:pathLst>
                  <a:path w="789" h="116">
                    <a:moveTo>
                      <a:pt x="789" y="114"/>
                    </a:moveTo>
                    <a:lnTo>
                      <a:pt x="788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5" name="Freeform 553"/>
              <p:cNvSpPr>
                <a:spLocks/>
              </p:cNvSpPr>
              <p:nvPr/>
            </p:nvSpPr>
            <p:spPr bwMode="auto">
              <a:xfrm>
                <a:off x="2021" y="1410"/>
                <a:ext cx="397" cy="62"/>
              </a:xfrm>
              <a:custGeom>
                <a:avLst/>
                <a:gdLst/>
                <a:ahLst/>
                <a:cxnLst>
                  <a:cxn ang="0">
                    <a:pos x="795" y="115"/>
                  </a:cxn>
                  <a:cxn ang="0">
                    <a:pos x="788" y="125"/>
                  </a:cxn>
                  <a:cxn ang="0">
                    <a:pos x="0" y="10"/>
                  </a:cxn>
                  <a:cxn ang="0">
                    <a:pos x="7" y="0"/>
                  </a:cxn>
                  <a:cxn ang="0">
                    <a:pos x="795" y="115"/>
                  </a:cxn>
                </a:cxnLst>
                <a:rect l="0" t="0" r="r" b="b"/>
                <a:pathLst>
                  <a:path w="795" h="125">
                    <a:moveTo>
                      <a:pt x="795" y="115"/>
                    </a:moveTo>
                    <a:lnTo>
                      <a:pt x="788" y="125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795" y="11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6" name="Freeform 554"/>
              <p:cNvSpPr>
                <a:spLocks/>
              </p:cNvSpPr>
              <p:nvPr/>
            </p:nvSpPr>
            <p:spPr bwMode="auto">
              <a:xfrm>
                <a:off x="2023" y="1410"/>
                <a:ext cx="395" cy="59"/>
              </a:xfrm>
              <a:custGeom>
                <a:avLst/>
                <a:gdLst/>
                <a:ahLst/>
                <a:cxnLst>
                  <a:cxn ang="0">
                    <a:pos x="790" y="115"/>
                  </a:cxn>
                  <a:cxn ang="0">
                    <a:pos x="788" y="11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790" y="115"/>
                  </a:cxn>
                </a:cxnLst>
                <a:rect l="0" t="0" r="r" b="b"/>
                <a:pathLst>
                  <a:path w="790" h="118">
                    <a:moveTo>
                      <a:pt x="790" y="115"/>
                    </a:moveTo>
                    <a:lnTo>
                      <a:pt x="788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1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7" name="Freeform 555"/>
              <p:cNvSpPr>
                <a:spLocks/>
              </p:cNvSpPr>
              <p:nvPr/>
            </p:nvSpPr>
            <p:spPr bwMode="auto">
              <a:xfrm>
                <a:off x="2022" y="1411"/>
                <a:ext cx="395" cy="58"/>
              </a:xfrm>
              <a:custGeom>
                <a:avLst/>
                <a:gdLst/>
                <a:ahLst/>
                <a:cxnLst>
                  <a:cxn ang="0">
                    <a:pos x="789" y="114"/>
                  </a:cxn>
                  <a:cxn ang="0">
                    <a:pos x="787" y="11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89" y="114"/>
                  </a:cxn>
                </a:cxnLst>
                <a:rect l="0" t="0" r="r" b="b"/>
                <a:pathLst>
                  <a:path w="789" h="116">
                    <a:moveTo>
                      <a:pt x="789" y="114"/>
                    </a:moveTo>
                    <a:lnTo>
                      <a:pt x="787" y="11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8" name="Freeform 556"/>
              <p:cNvSpPr>
                <a:spLocks/>
              </p:cNvSpPr>
              <p:nvPr/>
            </p:nvSpPr>
            <p:spPr bwMode="auto">
              <a:xfrm>
                <a:off x="2022" y="1412"/>
                <a:ext cx="394" cy="59"/>
              </a:xfrm>
              <a:custGeom>
                <a:avLst/>
                <a:gdLst/>
                <a:ahLst/>
                <a:cxnLst>
                  <a:cxn ang="0">
                    <a:pos x="789" y="115"/>
                  </a:cxn>
                  <a:cxn ang="0">
                    <a:pos x="788" y="11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89" y="115"/>
                  </a:cxn>
                </a:cxnLst>
                <a:rect l="0" t="0" r="r" b="b"/>
                <a:pathLst>
                  <a:path w="789" h="118">
                    <a:moveTo>
                      <a:pt x="789" y="115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89" name="Freeform 557"/>
              <p:cNvSpPr>
                <a:spLocks/>
              </p:cNvSpPr>
              <p:nvPr/>
            </p:nvSpPr>
            <p:spPr bwMode="auto">
              <a:xfrm>
                <a:off x="2021" y="1413"/>
                <a:ext cx="394" cy="59"/>
              </a:xfrm>
              <a:custGeom>
                <a:avLst/>
                <a:gdLst/>
                <a:ahLst/>
                <a:cxnLst>
                  <a:cxn ang="0">
                    <a:pos x="790" y="116"/>
                  </a:cxn>
                  <a:cxn ang="0">
                    <a:pos x="788" y="11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790" y="116"/>
                  </a:cxn>
                </a:cxnLst>
                <a:rect l="0" t="0" r="r" b="b"/>
                <a:pathLst>
                  <a:path w="790" h="118">
                    <a:moveTo>
                      <a:pt x="790" y="116"/>
                    </a:moveTo>
                    <a:lnTo>
                      <a:pt x="788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0" name="Freeform 558"/>
              <p:cNvSpPr>
                <a:spLocks/>
              </p:cNvSpPr>
              <p:nvPr/>
            </p:nvSpPr>
            <p:spPr bwMode="auto">
              <a:xfrm>
                <a:off x="2017" y="1415"/>
                <a:ext cx="398" cy="63"/>
              </a:xfrm>
              <a:custGeom>
                <a:avLst/>
                <a:gdLst/>
                <a:ahLst/>
                <a:cxnLst>
                  <a:cxn ang="0">
                    <a:pos x="796" y="115"/>
                  </a:cxn>
                  <a:cxn ang="0">
                    <a:pos x="789" y="126"/>
                  </a:cxn>
                  <a:cxn ang="0">
                    <a:pos x="0" y="10"/>
                  </a:cxn>
                  <a:cxn ang="0">
                    <a:pos x="8" y="0"/>
                  </a:cxn>
                  <a:cxn ang="0">
                    <a:pos x="796" y="115"/>
                  </a:cxn>
                </a:cxnLst>
                <a:rect l="0" t="0" r="r" b="b"/>
                <a:pathLst>
                  <a:path w="796" h="126">
                    <a:moveTo>
                      <a:pt x="796" y="115"/>
                    </a:moveTo>
                    <a:lnTo>
                      <a:pt x="789" y="126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796" y="11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1" name="Freeform 559"/>
              <p:cNvSpPr>
                <a:spLocks/>
              </p:cNvSpPr>
              <p:nvPr/>
            </p:nvSpPr>
            <p:spPr bwMode="auto">
              <a:xfrm>
                <a:off x="2020" y="1415"/>
                <a:ext cx="395" cy="59"/>
              </a:xfrm>
              <a:custGeom>
                <a:avLst/>
                <a:gdLst/>
                <a:ahLst/>
                <a:cxnLst>
                  <a:cxn ang="0">
                    <a:pos x="789" y="115"/>
                  </a:cxn>
                  <a:cxn ang="0">
                    <a:pos x="787" y="11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789" y="115"/>
                  </a:cxn>
                </a:cxnLst>
                <a:rect l="0" t="0" r="r" b="b"/>
                <a:pathLst>
                  <a:path w="789" h="118">
                    <a:moveTo>
                      <a:pt x="789" y="115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2" name="Freeform 560"/>
              <p:cNvSpPr>
                <a:spLocks/>
              </p:cNvSpPr>
              <p:nvPr/>
            </p:nvSpPr>
            <p:spPr bwMode="auto">
              <a:xfrm>
                <a:off x="2019" y="1415"/>
                <a:ext cx="395" cy="59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8" y="11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18">
                    <a:moveTo>
                      <a:pt x="789" y="116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3" name="Freeform 561"/>
              <p:cNvSpPr>
                <a:spLocks/>
              </p:cNvSpPr>
              <p:nvPr/>
            </p:nvSpPr>
            <p:spPr bwMode="auto">
              <a:xfrm>
                <a:off x="2018" y="1416"/>
                <a:ext cx="395" cy="60"/>
              </a:xfrm>
              <a:custGeom>
                <a:avLst/>
                <a:gdLst/>
                <a:ahLst/>
                <a:cxnLst>
                  <a:cxn ang="0">
                    <a:pos x="790" y="116"/>
                  </a:cxn>
                  <a:cxn ang="0">
                    <a:pos x="788" y="119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790" y="116"/>
                  </a:cxn>
                </a:cxnLst>
                <a:rect l="0" t="0" r="r" b="b"/>
                <a:pathLst>
                  <a:path w="790" h="119">
                    <a:moveTo>
                      <a:pt x="790" y="116"/>
                    </a:moveTo>
                    <a:lnTo>
                      <a:pt x="788" y="11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A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4" name="Freeform 562"/>
              <p:cNvSpPr>
                <a:spLocks/>
              </p:cNvSpPr>
              <p:nvPr/>
            </p:nvSpPr>
            <p:spPr bwMode="auto">
              <a:xfrm>
                <a:off x="2017" y="1418"/>
                <a:ext cx="395" cy="59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7" y="11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18">
                    <a:moveTo>
                      <a:pt x="789" y="116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5" name="Freeform 563"/>
              <p:cNvSpPr>
                <a:spLocks/>
              </p:cNvSpPr>
              <p:nvPr/>
            </p:nvSpPr>
            <p:spPr bwMode="auto">
              <a:xfrm>
                <a:off x="2017" y="1419"/>
                <a:ext cx="394" cy="59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9" y="117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17">
                    <a:moveTo>
                      <a:pt x="789" y="116"/>
                    </a:moveTo>
                    <a:lnTo>
                      <a:pt x="789" y="11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6" name="Freeform 564"/>
              <p:cNvSpPr>
                <a:spLocks/>
              </p:cNvSpPr>
              <p:nvPr/>
            </p:nvSpPr>
            <p:spPr bwMode="auto">
              <a:xfrm>
                <a:off x="2014" y="1420"/>
                <a:ext cx="397" cy="64"/>
              </a:xfrm>
              <a:custGeom>
                <a:avLst/>
                <a:gdLst/>
                <a:ahLst/>
                <a:cxnLst>
                  <a:cxn ang="0">
                    <a:pos x="794" y="116"/>
                  </a:cxn>
                  <a:cxn ang="0">
                    <a:pos x="788" y="130"/>
                  </a:cxn>
                  <a:cxn ang="0">
                    <a:pos x="0" y="12"/>
                  </a:cxn>
                  <a:cxn ang="0">
                    <a:pos x="5" y="0"/>
                  </a:cxn>
                  <a:cxn ang="0">
                    <a:pos x="794" y="116"/>
                  </a:cxn>
                </a:cxnLst>
                <a:rect l="0" t="0" r="r" b="b"/>
                <a:pathLst>
                  <a:path w="794" h="130">
                    <a:moveTo>
                      <a:pt x="794" y="116"/>
                    </a:moveTo>
                    <a:lnTo>
                      <a:pt x="788" y="130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794" y="11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7" name="Freeform 565"/>
              <p:cNvSpPr>
                <a:spLocks/>
              </p:cNvSpPr>
              <p:nvPr/>
            </p:nvSpPr>
            <p:spPr bwMode="auto">
              <a:xfrm>
                <a:off x="2017" y="1420"/>
                <a:ext cx="394" cy="59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8" y="12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8" name="Freeform 566"/>
              <p:cNvSpPr>
                <a:spLocks/>
              </p:cNvSpPr>
              <p:nvPr/>
            </p:nvSpPr>
            <p:spPr bwMode="auto">
              <a:xfrm>
                <a:off x="2016" y="1421"/>
                <a:ext cx="394" cy="59"/>
              </a:xfrm>
              <a:custGeom>
                <a:avLst/>
                <a:gdLst/>
                <a:ahLst/>
                <a:cxnLst>
                  <a:cxn ang="0">
                    <a:pos x="790" y="117"/>
                  </a:cxn>
                  <a:cxn ang="0">
                    <a:pos x="788" y="11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90" y="117"/>
                  </a:cxn>
                </a:cxnLst>
                <a:rect l="0" t="0" r="r" b="b"/>
                <a:pathLst>
                  <a:path w="790" h="118">
                    <a:moveTo>
                      <a:pt x="790" y="117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7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199" name="Freeform 567"/>
              <p:cNvSpPr>
                <a:spLocks/>
              </p:cNvSpPr>
              <p:nvPr/>
            </p:nvSpPr>
            <p:spPr bwMode="auto">
              <a:xfrm>
                <a:off x="2015" y="1422"/>
                <a:ext cx="395" cy="60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7" y="120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7" y="1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0" name="Freeform 568"/>
              <p:cNvSpPr>
                <a:spLocks/>
              </p:cNvSpPr>
              <p:nvPr/>
            </p:nvSpPr>
            <p:spPr bwMode="auto">
              <a:xfrm>
                <a:off x="2015" y="1423"/>
                <a:ext cx="394" cy="60"/>
              </a:xfrm>
              <a:custGeom>
                <a:avLst/>
                <a:gdLst/>
                <a:ahLst/>
                <a:cxnLst>
                  <a:cxn ang="0">
                    <a:pos x="787" y="118"/>
                  </a:cxn>
                  <a:cxn ang="0">
                    <a:pos x="787" y="11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7" y="118"/>
                  </a:cxn>
                </a:cxnLst>
                <a:rect l="0" t="0" r="r" b="b"/>
                <a:pathLst>
                  <a:path w="787" h="119">
                    <a:moveTo>
                      <a:pt x="787" y="118"/>
                    </a:moveTo>
                    <a:lnTo>
                      <a:pt x="787" y="1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1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1" name="Freeform 569"/>
              <p:cNvSpPr>
                <a:spLocks/>
              </p:cNvSpPr>
              <p:nvPr/>
            </p:nvSpPr>
            <p:spPr bwMode="auto">
              <a:xfrm>
                <a:off x="2014" y="1425"/>
                <a:ext cx="395" cy="59"/>
              </a:xfrm>
              <a:custGeom>
                <a:avLst/>
                <a:gdLst/>
                <a:ahLst/>
                <a:cxnLst>
                  <a:cxn ang="0">
                    <a:pos x="789" y="116"/>
                  </a:cxn>
                  <a:cxn ang="0">
                    <a:pos x="788" y="12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89" y="116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2" name="Freeform 570"/>
              <p:cNvSpPr>
                <a:spLocks/>
              </p:cNvSpPr>
              <p:nvPr/>
            </p:nvSpPr>
            <p:spPr bwMode="auto">
              <a:xfrm>
                <a:off x="2012" y="1425"/>
                <a:ext cx="396" cy="66"/>
              </a:xfrm>
              <a:custGeom>
                <a:avLst/>
                <a:gdLst/>
                <a:ahLst/>
                <a:cxnLst>
                  <a:cxn ang="0">
                    <a:pos x="793" y="118"/>
                  </a:cxn>
                  <a:cxn ang="0">
                    <a:pos x="788" y="131"/>
                  </a:cxn>
                  <a:cxn ang="0">
                    <a:pos x="0" y="11"/>
                  </a:cxn>
                  <a:cxn ang="0">
                    <a:pos x="5" y="0"/>
                  </a:cxn>
                  <a:cxn ang="0">
                    <a:pos x="793" y="118"/>
                  </a:cxn>
                </a:cxnLst>
                <a:rect l="0" t="0" r="r" b="b"/>
                <a:pathLst>
                  <a:path w="793" h="131">
                    <a:moveTo>
                      <a:pt x="793" y="118"/>
                    </a:moveTo>
                    <a:lnTo>
                      <a:pt x="788" y="13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793" y="118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3" name="Freeform 571"/>
              <p:cNvSpPr>
                <a:spLocks/>
              </p:cNvSpPr>
              <p:nvPr/>
            </p:nvSpPr>
            <p:spPr bwMode="auto">
              <a:xfrm>
                <a:off x="2013" y="1425"/>
                <a:ext cx="395" cy="60"/>
              </a:xfrm>
              <a:custGeom>
                <a:avLst/>
                <a:gdLst/>
                <a:ahLst/>
                <a:cxnLst>
                  <a:cxn ang="0">
                    <a:pos x="790" y="118"/>
                  </a:cxn>
                  <a:cxn ang="0">
                    <a:pos x="788" y="119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790" y="118"/>
                  </a:cxn>
                </a:cxnLst>
                <a:rect l="0" t="0" r="r" b="b"/>
                <a:pathLst>
                  <a:path w="790" h="119">
                    <a:moveTo>
                      <a:pt x="790" y="118"/>
                    </a:moveTo>
                    <a:lnTo>
                      <a:pt x="788" y="11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0" y="118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4" name="Freeform 572"/>
              <p:cNvSpPr>
                <a:spLocks/>
              </p:cNvSpPr>
              <p:nvPr/>
            </p:nvSpPr>
            <p:spPr bwMode="auto">
              <a:xfrm>
                <a:off x="2013" y="1426"/>
                <a:ext cx="394" cy="61"/>
              </a:xfrm>
              <a:custGeom>
                <a:avLst/>
                <a:gdLst/>
                <a:ahLst/>
                <a:cxnLst>
                  <a:cxn ang="0">
                    <a:pos x="788" y="118"/>
                  </a:cxn>
                  <a:cxn ang="0">
                    <a:pos x="788" y="12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788" y="118"/>
                  </a:cxn>
                </a:cxnLst>
                <a:rect l="0" t="0" r="r" b="b"/>
                <a:pathLst>
                  <a:path w="788" h="122">
                    <a:moveTo>
                      <a:pt x="788" y="118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5" name="Freeform 573"/>
              <p:cNvSpPr>
                <a:spLocks/>
              </p:cNvSpPr>
              <p:nvPr/>
            </p:nvSpPr>
            <p:spPr bwMode="auto">
              <a:xfrm>
                <a:off x="2012" y="1428"/>
                <a:ext cx="395" cy="61"/>
              </a:xfrm>
              <a:custGeom>
                <a:avLst/>
                <a:gdLst/>
                <a:ahLst/>
                <a:cxnLst>
                  <a:cxn ang="0">
                    <a:pos x="789" y="118"/>
                  </a:cxn>
                  <a:cxn ang="0">
                    <a:pos x="787" y="12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89" y="118"/>
                  </a:cxn>
                </a:cxnLst>
                <a:rect l="0" t="0" r="r" b="b"/>
                <a:pathLst>
                  <a:path w="789" h="121">
                    <a:moveTo>
                      <a:pt x="789" y="118"/>
                    </a:moveTo>
                    <a:lnTo>
                      <a:pt x="787" y="12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8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6" name="Freeform 574"/>
              <p:cNvSpPr>
                <a:spLocks/>
              </p:cNvSpPr>
              <p:nvPr/>
            </p:nvSpPr>
            <p:spPr bwMode="auto">
              <a:xfrm>
                <a:off x="2012" y="1429"/>
                <a:ext cx="394" cy="60"/>
              </a:xfrm>
              <a:custGeom>
                <a:avLst/>
                <a:gdLst/>
                <a:ahLst/>
                <a:cxnLst>
                  <a:cxn ang="0">
                    <a:pos x="789" y="120"/>
                  </a:cxn>
                  <a:cxn ang="0">
                    <a:pos x="788" y="122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789" y="120"/>
                  </a:cxn>
                </a:cxnLst>
                <a:rect l="0" t="0" r="r" b="b"/>
                <a:pathLst>
                  <a:path w="789" h="122">
                    <a:moveTo>
                      <a:pt x="789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7" name="Freeform 575"/>
              <p:cNvSpPr>
                <a:spLocks/>
              </p:cNvSpPr>
              <p:nvPr/>
            </p:nvSpPr>
            <p:spPr bwMode="auto">
              <a:xfrm>
                <a:off x="2012" y="1430"/>
                <a:ext cx="393" cy="61"/>
              </a:xfrm>
              <a:custGeom>
                <a:avLst/>
                <a:gdLst/>
                <a:ahLst/>
                <a:cxnLst>
                  <a:cxn ang="0">
                    <a:pos x="788" y="118"/>
                  </a:cxn>
                  <a:cxn ang="0">
                    <a:pos x="788" y="12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788" y="118"/>
                  </a:cxn>
                </a:cxnLst>
                <a:rect l="0" t="0" r="r" b="b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8" name="Freeform 576"/>
              <p:cNvSpPr>
                <a:spLocks/>
              </p:cNvSpPr>
              <p:nvPr/>
            </p:nvSpPr>
            <p:spPr bwMode="auto">
              <a:xfrm>
                <a:off x="2009" y="1431"/>
                <a:ext cx="396" cy="67"/>
              </a:xfrm>
              <a:custGeom>
                <a:avLst/>
                <a:gdLst/>
                <a:ahLst/>
                <a:cxnLst>
                  <a:cxn ang="0">
                    <a:pos x="793" y="120"/>
                  </a:cxn>
                  <a:cxn ang="0">
                    <a:pos x="788" y="133"/>
                  </a:cxn>
                  <a:cxn ang="0">
                    <a:pos x="0" y="14"/>
                  </a:cxn>
                  <a:cxn ang="0">
                    <a:pos x="5" y="0"/>
                  </a:cxn>
                  <a:cxn ang="0">
                    <a:pos x="793" y="120"/>
                  </a:cxn>
                </a:cxnLst>
                <a:rect l="0" t="0" r="r" b="b"/>
                <a:pathLst>
                  <a:path w="793" h="133">
                    <a:moveTo>
                      <a:pt x="793" y="120"/>
                    </a:moveTo>
                    <a:lnTo>
                      <a:pt x="788" y="133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793" y="120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09" name="Freeform 577"/>
              <p:cNvSpPr>
                <a:spLocks/>
              </p:cNvSpPr>
              <p:nvPr/>
            </p:nvSpPr>
            <p:spPr bwMode="auto">
              <a:xfrm>
                <a:off x="2011" y="1431"/>
                <a:ext cx="394" cy="61"/>
              </a:xfrm>
              <a:custGeom>
                <a:avLst/>
                <a:gdLst/>
                <a:ahLst/>
                <a:cxnLst>
                  <a:cxn ang="0">
                    <a:pos x="790" y="120"/>
                  </a:cxn>
                  <a:cxn ang="0">
                    <a:pos x="788" y="122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790" y="120"/>
                  </a:cxn>
                </a:cxnLst>
                <a:rect l="0" t="0" r="r" b="b"/>
                <a:pathLst>
                  <a:path w="790" h="122">
                    <a:moveTo>
                      <a:pt x="790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20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0" name="Freeform 578"/>
              <p:cNvSpPr>
                <a:spLocks/>
              </p:cNvSpPr>
              <p:nvPr/>
            </p:nvSpPr>
            <p:spPr bwMode="auto">
              <a:xfrm>
                <a:off x="2011" y="1433"/>
                <a:ext cx="394" cy="61"/>
              </a:xfrm>
              <a:custGeom>
                <a:avLst/>
                <a:gdLst/>
                <a:ahLst/>
                <a:cxnLst>
                  <a:cxn ang="0">
                    <a:pos x="788" y="118"/>
                  </a:cxn>
                  <a:cxn ang="0">
                    <a:pos x="788" y="12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788" y="118"/>
                  </a:cxn>
                </a:cxnLst>
                <a:rect l="0" t="0" r="r" b="b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1" name="Freeform 579"/>
              <p:cNvSpPr>
                <a:spLocks/>
              </p:cNvSpPr>
              <p:nvPr/>
            </p:nvSpPr>
            <p:spPr bwMode="auto">
              <a:xfrm>
                <a:off x="2010" y="1434"/>
                <a:ext cx="395" cy="61"/>
              </a:xfrm>
              <a:custGeom>
                <a:avLst/>
                <a:gdLst/>
                <a:ahLst/>
                <a:cxnLst>
                  <a:cxn ang="0">
                    <a:pos x="789" y="120"/>
                  </a:cxn>
                  <a:cxn ang="0">
                    <a:pos x="787" y="123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789" y="120"/>
                  </a:cxn>
                </a:cxnLst>
                <a:rect l="0" t="0" r="r" b="b"/>
                <a:pathLst>
                  <a:path w="789" h="123">
                    <a:moveTo>
                      <a:pt x="789" y="120"/>
                    </a:moveTo>
                    <a:lnTo>
                      <a:pt x="787" y="12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2" name="Freeform 580"/>
              <p:cNvSpPr>
                <a:spLocks/>
              </p:cNvSpPr>
              <p:nvPr/>
            </p:nvSpPr>
            <p:spPr bwMode="auto">
              <a:xfrm>
                <a:off x="2010" y="1435"/>
                <a:ext cx="394" cy="61"/>
              </a:xfrm>
              <a:custGeom>
                <a:avLst/>
                <a:gdLst/>
                <a:ahLst/>
                <a:cxnLst>
                  <a:cxn ang="0">
                    <a:pos x="787" y="119"/>
                  </a:cxn>
                  <a:cxn ang="0">
                    <a:pos x="786" y="12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787" y="119"/>
                  </a:cxn>
                </a:cxnLst>
                <a:rect l="0" t="0" r="r" b="b"/>
                <a:pathLst>
                  <a:path w="787" h="121">
                    <a:moveTo>
                      <a:pt x="787" y="119"/>
                    </a:moveTo>
                    <a:lnTo>
                      <a:pt x="786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7" y="119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3" name="Freeform 581"/>
              <p:cNvSpPr>
                <a:spLocks/>
              </p:cNvSpPr>
              <p:nvPr/>
            </p:nvSpPr>
            <p:spPr bwMode="auto">
              <a:xfrm>
                <a:off x="2009" y="1436"/>
                <a:ext cx="394" cy="62"/>
              </a:xfrm>
              <a:custGeom>
                <a:avLst/>
                <a:gdLst/>
                <a:ahLst/>
                <a:cxnLst>
                  <a:cxn ang="0">
                    <a:pos x="788" y="120"/>
                  </a:cxn>
                  <a:cxn ang="0">
                    <a:pos x="788" y="12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788" y="120"/>
                  </a:cxn>
                </a:cxnLst>
                <a:rect l="0" t="0" r="r" b="b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4" name="Freeform 582"/>
              <p:cNvSpPr>
                <a:spLocks/>
              </p:cNvSpPr>
              <p:nvPr/>
            </p:nvSpPr>
            <p:spPr bwMode="auto">
              <a:xfrm>
                <a:off x="2007" y="1438"/>
                <a:ext cx="396" cy="67"/>
              </a:xfrm>
              <a:custGeom>
                <a:avLst/>
                <a:gdLst/>
                <a:ahLst/>
                <a:cxnLst>
                  <a:cxn ang="0">
                    <a:pos x="791" y="119"/>
                  </a:cxn>
                  <a:cxn ang="0">
                    <a:pos x="787" y="134"/>
                  </a:cxn>
                  <a:cxn ang="0">
                    <a:pos x="0" y="13"/>
                  </a:cxn>
                  <a:cxn ang="0">
                    <a:pos x="3" y="0"/>
                  </a:cxn>
                  <a:cxn ang="0">
                    <a:pos x="791" y="119"/>
                  </a:cxn>
                </a:cxnLst>
                <a:rect l="0" t="0" r="r" b="b"/>
                <a:pathLst>
                  <a:path w="791" h="134">
                    <a:moveTo>
                      <a:pt x="791" y="119"/>
                    </a:moveTo>
                    <a:lnTo>
                      <a:pt x="787" y="13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1" y="119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5" name="Freeform 583"/>
              <p:cNvSpPr>
                <a:spLocks/>
              </p:cNvSpPr>
              <p:nvPr/>
            </p:nvSpPr>
            <p:spPr bwMode="auto">
              <a:xfrm>
                <a:off x="2008" y="1438"/>
                <a:ext cx="395" cy="61"/>
              </a:xfrm>
              <a:custGeom>
                <a:avLst/>
                <a:gdLst/>
                <a:ahLst/>
                <a:cxnLst>
                  <a:cxn ang="0">
                    <a:pos x="790" y="119"/>
                  </a:cxn>
                  <a:cxn ang="0">
                    <a:pos x="788" y="12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790" y="119"/>
                  </a:cxn>
                </a:cxnLst>
                <a:rect l="0" t="0" r="r" b="b"/>
                <a:pathLst>
                  <a:path w="790" h="123">
                    <a:moveTo>
                      <a:pt x="790" y="119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9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6" name="Freeform 584"/>
              <p:cNvSpPr>
                <a:spLocks/>
              </p:cNvSpPr>
              <p:nvPr/>
            </p:nvSpPr>
            <p:spPr bwMode="auto">
              <a:xfrm>
                <a:off x="2008" y="1440"/>
                <a:ext cx="394" cy="61"/>
              </a:xfrm>
              <a:custGeom>
                <a:avLst/>
                <a:gdLst/>
                <a:ahLst/>
                <a:cxnLst>
                  <a:cxn ang="0">
                    <a:pos x="788" y="120"/>
                  </a:cxn>
                  <a:cxn ang="0">
                    <a:pos x="788" y="12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8" y="120"/>
                  </a:cxn>
                </a:cxnLst>
                <a:rect l="0" t="0" r="r" b="b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7" name="Freeform 585"/>
              <p:cNvSpPr>
                <a:spLocks/>
              </p:cNvSpPr>
              <p:nvPr/>
            </p:nvSpPr>
            <p:spPr bwMode="auto">
              <a:xfrm>
                <a:off x="2007" y="1441"/>
                <a:ext cx="395" cy="62"/>
              </a:xfrm>
              <a:custGeom>
                <a:avLst/>
                <a:gdLst/>
                <a:ahLst/>
                <a:cxnLst>
                  <a:cxn ang="0">
                    <a:pos x="789" y="120"/>
                  </a:cxn>
                  <a:cxn ang="0">
                    <a:pos x="787" y="125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789" y="120"/>
                  </a:cxn>
                </a:cxnLst>
                <a:rect l="0" t="0" r="r" b="b"/>
                <a:pathLst>
                  <a:path w="789" h="125">
                    <a:moveTo>
                      <a:pt x="789" y="120"/>
                    </a:moveTo>
                    <a:lnTo>
                      <a:pt x="787" y="12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8" name="Freeform 586"/>
              <p:cNvSpPr>
                <a:spLocks/>
              </p:cNvSpPr>
              <p:nvPr/>
            </p:nvSpPr>
            <p:spPr bwMode="auto">
              <a:xfrm>
                <a:off x="2007" y="1443"/>
                <a:ext cx="394" cy="62"/>
              </a:xfrm>
              <a:custGeom>
                <a:avLst/>
                <a:gdLst/>
                <a:ahLst/>
                <a:cxnLst>
                  <a:cxn ang="0">
                    <a:pos x="787" y="121"/>
                  </a:cxn>
                  <a:cxn ang="0">
                    <a:pos x="787" y="12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7" y="121"/>
                  </a:cxn>
                </a:cxnLst>
                <a:rect l="0" t="0" r="r" b="b"/>
                <a:pathLst>
                  <a:path w="787" h="124">
                    <a:moveTo>
                      <a:pt x="787" y="121"/>
                    </a:moveTo>
                    <a:lnTo>
                      <a:pt x="787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21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19" name="Freeform 587"/>
              <p:cNvSpPr>
                <a:spLocks/>
              </p:cNvSpPr>
              <p:nvPr/>
            </p:nvSpPr>
            <p:spPr bwMode="auto">
              <a:xfrm>
                <a:off x="2006" y="1445"/>
                <a:ext cx="395" cy="68"/>
              </a:xfrm>
              <a:custGeom>
                <a:avLst/>
                <a:gdLst/>
                <a:ahLst/>
                <a:cxnLst>
                  <a:cxn ang="0">
                    <a:pos x="790" y="121"/>
                  </a:cxn>
                  <a:cxn ang="0">
                    <a:pos x="787" y="136"/>
                  </a:cxn>
                  <a:cxn ang="0">
                    <a:pos x="0" y="13"/>
                  </a:cxn>
                  <a:cxn ang="0">
                    <a:pos x="3" y="0"/>
                  </a:cxn>
                  <a:cxn ang="0">
                    <a:pos x="790" y="121"/>
                  </a:cxn>
                </a:cxnLst>
                <a:rect l="0" t="0" r="r" b="b"/>
                <a:pathLst>
                  <a:path w="790" h="136">
                    <a:moveTo>
                      <a:pt x="790" y="121"/>
                    </a:moveTo>
                    <a:lnTo>
                      <a:pt x="787" y="136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0" y="12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0" name="Freeform 588"/>
              <p:cNvSpPr>
                <a:spLocks/>
              </p:cNvSpPr>
              <p:nvPr/>
            </p:nvSpPr>
            <p:spPr bwMode="auto">
              <a:xfrm>
                <a:off x="2007" y="1445"/>
                <a:ext cx="394" cy="63"/>
              </a:xfrm>
              <a:custGeom>
                <a:avLst/>
                <a:gdLst/>
                <a:ahLst/>
                <a:cxnLst>
                  <a:cxn ang="0">
                    <a:pos x="789" y="121"/>
                  </a:cxn>
                  <a:cxn ang="0">
                    <a:pos x="788" y="12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789" y="121"/>
                  </a:cxn>
                </a:cxnLst>
                <a:rect l="0" t="0" r="r" b="b"/>
                <a:pathLst>
                  <a:path w="789" h="126">
                    <a:moveTo>
                      <a:pt x="789" y="121"/>
                    </a:moveTo>
                    <a:lnTo>
                      <a:pt x="788" y="12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89" y="12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1" name="Freeform 589"/>
              <p:cNvSpPr>
                <a:spLocks/>
              </p:cNvSpPr>
              <p:nvPr/>
            </p:nvSpPr>
            <p:spPr bwMode="auto">
              <a:xfrm>
                <a:off x="2007" y="1446"/>
                <a:ext cx="393" cy="64"/>
              </a:xfrm>
              <a:custGeom>
                <a:avLst/>
                <a:gdLst/>
                <a:ahLst/>
                <a:cxnLst>
                  <a:cxn ang="0">
                    <a:pos x="788" y="123"/>
                  </a:cxn>
                  <a:cxn ang="0">
                    <a:pos x="788" y="128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788" y="123"/>
                  </a:cxn>
                </a:cxnLst>
                <a:rect l="0" t="0" r="r" b="b"/>
                <a:pathLst>
                  <a:path w="788" h="128">
                    <a:moveTo>
                      <a:pt x="788" y="123"/>
                    </a:moveTo>
                    <a:lnTo>
                      <a:pt x="788" y="12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788" y="12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2" name="Freeform 590"/>
              <p:cNvSpPr>
                <a:spLocks/>
              </p:cNvSpPr>
              <p:nvPr/>
            </p:nvSpPr>
            <p:spPr bwMode="auto">
              <a:xfrm>
                <a:off x="2006" y="1449"/>
                <a:ext cx="394" cy="64"/>
              </a:xfrm>
              <a:custGeom>
                <a:avLst/>
                <a:gdLst/>
                <a:ahLst/>
                <a:cxnLst>
                  <a:cxn ang="0">
                    <a:pos x="789" y="123"/>
                  </a:cxn>
                  <a:cxn ang="0">
                    <a:pos x="787" y="128"/>
                  </a:cxn>
                  <a:cxn ang="0">
                    <a:pos x="0" y="5"/>
                  </a:cxn>
                  <a:cxn ang="0">
                    <a:pos x="1" y="0"/>
                  </a:cxn>
                  <a:cxn ang="0">
                    <a:pos x="789" y="123"/>
                  </a:cxn>
                </a:cxnLst>
                <a:rect l="0" t="0" r="r" b="b"/>
                <a:pathLst>
                  <a:path w="789" h="128">
                    <a:moveTo>
                      <a:pt x="789" y="123"/>
                    </a:moveTo>
                    <a:lnTo>
                      <a:pt x="787" y="12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3" name="Freeform 591"/>
              <p:cNvSpPr>
                <a:spLocks/>
              </p:cNvSpPr>
              <p:nvPr/>
            </p:nvSpPr>
            <p:spPr bwMode="auto">
              <a:xfrm>
                <a:off x="2005" y="1451"/>
                <a:ext cx="395" cy="69"/>
              </a:xfrm>
              <a:custGeom>
                <a:avLst/>
                <a:gdLst/>
                <a:ahLst/>
                <a:cxnLst>
                  <a:cxn ang="0">
                    <a:pos x="789" y="123"/>
                  </a:cxn>
                  <a:cxn ang="0">
                    <a:pos x="787" y="138"/>
                  </a:cxn>
                  <a:cxn ang="0">
                    <a:pos x="0" y="14"/>
                  </a:cxn>
                  <a:cxn ang="0">
                    <a:pos x="2" y="0"/>
                  </a:cxn>
                  <a:cxn ang="0">
                    <a:pos x="789" y="123"/>
                  </a:cxn>
                </a:cxnLst>
                <a:rect l="0" t="0" r="r" b="b"/>
                <a:pathLst>
                  <a:path w="789" h="138">
                    <a:moveTo>
                      <a:pt x="789" y="123"/>
                    </a:moveTo>
                    <a:lnTo>
                      <a:pt x="787" y="138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4" name="Freeform 592"/>
              <p:cNvSpPr>
                <a:spLocks/>
              </p:cNvSpPr>
              <p:nvPr/>
            </p:nvSpPr>
            <p:spPr bwMode="auto">
              <a:xfrm>
                <a:off x="2006" y="1451"/>
                <a:ext cx="394" cy="65"/>
              </a:xfrm>
              <a:custGeom>
                <a:avLst/>
                <a:gdLst/>
                <a:ahLst/>
                <a:cxnLst>
                  <a:cxn ang="0">
                    <a:pos x="787" y="123"/>
                  </a:cxn>
                  <a:cxn ang="0">
                    <a:pos x="787" y="130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787" y="123"/>
                  </a:cxn>
                </a:cxnLst>
                <a:rect l="0" t="0" r="r" b="b"/>
                <a:pathLst>
                  <a:path w="787" h="130">
                    <a:moveTo>
                      <a:pt x="787" y="123"/>
                    </a:moveTo>
                    <a:lnTo>
                      <a:pt x="787" y="130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3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5" name="Freeform 593"/>
              <p:cNvSpPr>
                <a:spLocks/>
              </p:cNvSpPr>
              <p:nvPr/>
            </p:nvSpPr>
            <p:spPr bwMode="auto">
              <a:xfrm>
                <a:off x="2005" y="1454"/>
                <a:ext cx="395" cy="66"/>
              </a:xfrm>
              <a:custGeom>
                <a:avLst/>
                <a:gdLst/>
                <a:ahLst/>
                <a:cxnLst>
                  <a:cxn ang="0">
                    <a:pos x="789" y="123"/>
                  </a:cxn>
                  <a:cxn ang="0">
                    <a:pos x="787" y="131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789" y="123"/>
                  </a:cxn>
                </a:cxnLst>
                <a:rect l="0" t="0" r="r" b="b"/>
                <a:pathLst>
                  <a:path w="789" h="131">
                    <a:moveTo>
                      <a:pt x="789" y="123"/>
                    </a:moveTo>
                    <a:lnTo>
                      <a:pt x="787" y="131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6" name="Freeform 594"/>
              <p:cNvSpPr>
                <a:spLocks/>
              </p:cNvSpPr>
              <p:nvPr/>
            </p:nvSpPr>
            <p:spPr bwMode="auto">
              <a:xfrm>
                <a:off x="2005" y="1458"/>
                <a:ext cx="394" cy="70"/>
              </a:xfrm>
              <a:custGeom>
                <a:avLst/>
                <a:gdLst/>
                <a:ahLst/>
                <a:cxnLst>
                  <a:cxn ang="0">
                    <a:pos x="787" y="124"/>
                  </a:cxn>
                  <a:cxn ang="0">
                    <a:pos x="787" y="139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787" y="124"/>
                  </a:cxn>
                </a:cxnLst>
                <a:rect l="0" t="0" r="r" b="b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7" name="Freeform 595"/>
              <p:cNvSpPr>
                <a:spLocks/>
              </p:cNvSpPr>
              <p:nvPr/>
            </p:nvSpPr>
            <p:spPr bwMode="auto">
              <a:xfrm>
                <a:off x="2005" y="1465"/>
                <a:ext cx="394" cy="70"/>
              </a:xfrm>
              <a:custGeom>
                <a:avLst/>
                <a:gdLst/>
                <a:ahLst/>
                <a:cxnLst>
                  <a:cxn ang="0">
                    <a:pos x="787" y="124"/>
                  </a:cxn>
                  <a:cxn ang="0">
                    <a:pos x="787" y="139"/>
                  </a:cxn>
                  <a:cxn ang="0">
                    <a:pos x="0" y="13"/>
                  </a:cxn>
                  <a:cxn ang="0">
                    <a:pos x="0" y="0"/>
                  </a:cxn>
                  <a:cxn ang="0">
                    <a:pos x="787" y="124"/>
                  </a:cxn>
                </a:cxnLst>
                <a:rect l="0" t="0" r="r" b="b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8" name="Freeform 596"/>
              <p:cNvSpPr>
                <a:spLocks/>
              </p:cNvSpPr>
              <p:nvPr/>
            </p:nvSpPr>
            <p:spPr bwMode="auto">
              <a:xfrm>
                <a:off x="2005" y="1472"/>
                <a:ext cx="395" cy="71"/>
              </a:xfrm>
              <a:custGeom>
                <a:avLst/>
                <a:gdLst/>
                <a:ahLst/>
                <a:cxnLst>
                  <a:cxn ang="0">
                    <a:pos x="787" y="126"/>
                  </a:cxn>
                  <a:cxn ang="0">
                    <a:pos x="789" y="141"/>
                  </a:cxn>
                  <a:cxn ang="0">
                    <a:pos x="2" y="13"/>
                  </a:cxn>
                  <a:cxn ang="0">
                    <a:pos x="0" y="0"/>
                  </a:cxn>
                  <a:cxn ang="0">
                    <a:pos x="787" y="126"/>
                  </a:cxn>
                </a:cxnLst>
                <a:rect l="0" t="0" r="r" b="b"/>
                <a:pathLst>
                  <a:path w="789" h="141">
                    <a:moveTo>
                      <a:pt x="787" y="126"/>
                    </a:moveTo>
                    <a:lnTo>
                      <a:pt x="789" y="141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29" name="Freeform 597"/>
              <p:cNvSpPr>
                <a:spLocks/>
              </p:cNvSpPr>
              <p:nvPr/>
            </p:nvSpPr>
            <p:spPr bwMode="auto">
              <a:xfrm>
                <a:off x="2005" y="1472"/>
                <a:ext cx="395" cy="67"/>
              </a:xfrm>
              <a:custGeom>
                <a:avLst/>
                <a:gdLst/>
                <a:ahLst/>
                <a:cxnLst>
                  <a:cxn ang="0">
                    <a:pos x="787" y="126"/>
                  </a:cxn>
                  <a:cxn ang="0">
                    <a:pos x="789" y="134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787" y="126"/>
                  </a:cxn>
                </a:cxnLst>
                <a:rect l="0" t="0" r="r" b="b"/>
                <a:pathLst>
                  <a:path w="789" h="134">
                    <a:moveTo>
                      <a:pt x="787" y="126"/>
                    </a:moveTo>
                    <a:lnTo>
                      <a:pt x="789" y="134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0" name="Freeform 598"/>
              <p:cNvSpPr>
                <a:spLocks/>
              </p:cNvSpPr>
              <p:nvPr/>
            </p:nvSpPr>
            <p:spPr bwMode="auto">
              <a:xfrm>
                <a:off x="2006" y="1475"/>
                <a:ext cx="394" cy="68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87" y="13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87" h="135">
                    <a:moveTo>
                      <a:pt x="787" y="128"/>
                    </a:moveTo>
                    <a:lnTo>
                      <a:pt x="787" y="135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1" name="Freeform 599"/>
              <p:cNvSpPr>
                <a:spLocks/>
              </p:cNvSpPr>
              <p:nvPr/>
            </p:nvSpPr>
            <p:spPr bwMode="auto">
              <a:xfrm>
                <a:off x="2006" y="1479"/>
                <a:ext cx="395" cy="70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90" y="141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90" h="141">
                    <a:moveTo>
                      <a:pt x="787" y="128"/>
                    </a:moveTo>
                    <a:lnTo>
                      <a:pt x="790" y="14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2" name="Freeform 600"/>
              <p:cNvSpPr>
                <a:spLocks/>
              </p:cNvSpPr>
              <p:nvPr/>
            </p:nvSpPr>
            <p:spPr bwMode="auto">
              <a:xfrm>
                <a:off x="2006" y="1479"/>
                <a:ext cx="394" cy="66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89" y="133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89" h="133">
                    <a:moveTo>
                      <a:pt x="787" y="128"/>
                    </a:moveTo>
                    <a:lnTo>
                      <a:pt x="789" y="133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3" name="Freeform 601"/>
              <p:cNvSpPr>
                <a:spLocks/>
              </p:cNvSpPr>
              <p:nvPr/>
            </p:nvSpPr>
            <p:spPr bwMode="auto">
              <a:xfrm>
                <a:off x="2007" y="1481"/>
                <a:ext cx="393" cy="67"/>
              </a:xfrm>
              <a:custGeom>
                <a:avLst/>
                <a:gdLst/>
                <a:ahLst/>
                <a:cxnLst>
                  <a:cxn ang="0">
                    <a:pos x="788" y="128"/>
                  </a:cxn>
                  <a:cxn ang="0">
                    <a:pos x="788" y="13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8" y="128"/>
                  </a:cxn>
                </a:cxnLst>
                <a:rect l="0" t="0" r="r" b="b"/>
                <a:pathLst>
                  <a:path w="788" h="133">
                    <a:moveTo>
                      <a:pt x="788" y="128"/>
                    </a:moveTo>
                    <a:lnTo>
                      <a:pt x="788" y="13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4" name="Freeform 602"/>
              <p:cNvSpPr>
                <a:spLocks/>
              </p:cNvSpPr>
              <p:nvPr/>
            </p:nvSpPr>
            <p:spPr bwMode="auto">
              <a:xfrm>
                <a:off x="2007" y="1483"/>
                <a:ext cx="394" cy="66"/>
              </a:xfrm>
              <a:custGeom>
                <a:avLst/>
                <a:gdLst/>
                <a:ahLst/>
                <a:cxnLst>
                  <a:cxn ang="0">
                    <a:pos x="788" y="130"/>
                  </a:cxn>
                  <a:cxn ang="0">
                    <a:pos x="789" y="133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788" y="130"/>
                  </a:cxn>
                </a:cxnLst>
                <a:rect l="0" t="0" r="r" b="b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5" name="Freeform 603"/>
              <p:cNvSpPr>
                <a:spLocks/>
              </p:cNvSpPr>
              <p:nvPr/>
            </p:nvSpPr>
            <p:spPr bwMode="auto">
              <a:xfrm>
                <a:off x="2007" y="1485"/>
                <a:ext cx="396" cy="71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91" y="142"/>
                  </a:cxn>
                  <a:cxn ang="0">
                    <a:pos x="3" y="12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91" h="142">
                    <a:moveTo>
                      <a:pt x="787" y="128"/>
                    </a:moveTo>
                    <a:lnTo>
                      <a:pt x="791" y="142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6" name="Freeform 604"/>
              <p:cNvSpPr>
                <a:spLocks/>
              </p:cNvSpPr>
              <p:nvPr/>
            </p:nvSpPr>
            <p:spPr bwMode="auto">
              <a:xfrm>
                <a:off x="2007" y="1485"/>
                <a:ext cx="394" cy="66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87" y="13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87" h="132">
                    <a:moveTo>
                      <a:pt x="787" y="128"/>
                    </a:moveTo>
                    <a:lnTo>
                      <a:pt x="787" y="13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7" name="Freeform 605"/>
              <p:cNvSpPr>
                <a:spLocks/>
              </p:cNvSpPr>
              <p:nvPr/>
            </p:nvSpPr>
            <p:spPr bwMode="auto">
              <a:xfrm>
                <a:off x="2007" y="1487"/>
                <a:ext cx="395" cy="66"/>
              </a:xfrm>
              <a:custGeom>
                <a:avLst/>
                <a:gdLst/>
                <a:ahLst/>
                <a:cxnLst>
                  <a:cxn ang="0">
                    <a:pos x="787" y="128"/>
                  </a:cxn>
                  <a:cxn ang="0">
                    <a:pos x="789" y="131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787" y="128"/>
                  </a:cxn>
                </a:cxnLst>
                <a:rect l="0" t="0" r="r" b="b"/>
                <a:pathLst>
                  <a:path w="789" h="131">
                    <a:moveTo>
                      <a:pt x="787" y="128"/>
                    </a:moveTo>
                    <a:lnTo>
                      <a:pt x="789" y="13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8" name="Freeform 606"/>
              <p:cNvSpPr>
                <a:spLocks/>
              </p:cNvSpPr>
              <p:nvPr/>
            </p:nvSpPr>
            <p:spPr bwMode="auto">
              <a:xfrm>
                <a:off x="2008" y="1489"/>
                <a:ext cx="394" cy="65"/>
              </a:xfrm>
              <a:custGeom>
                <a:avLst/>
                <a:gdLst/>
                <a:ahLst/>
                <a:cxnLst>
                  <a:cxn ang="0">
                    <a:pos x="788" y="128"/>
                  </a:cxn>
                  <a:cxn ang="0">
                    <a:pos x="788" y="131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788" y="128"/>
                  </a:cxn>
                </a:cxnLst>
                <a:rect l="0" t="0" r="r" b="b"/>
                <a:pathLst>
                  <a:path w="788" h="131">
                    <a:moveTo>
                      <a:pt x="788" y="128"/>
                    </a:moveTo>
                    <a:lnTo>
                      <a:pt x="788" y="13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39" name="Freeform 607"/>
              <p:cNvSpPr>
                <a:spLocks/>
              </p:cNvSpPr>
              <p:nvPr/>
            </p:nvSpPr>
            <p:spPr bwMode="auto">
              <a:xfrm>
                <a:off x="2008" y="1489"/>
                <a:ext cx="395" cy="67"/>
              </a:xfrm>
              <a:custGeom>
                <a:avLst/>
                <a:gdLst/>
                <a:ahLst/>
                <a:cxnLst>
                  <a:cxn ang="0">
                    <a:pos x="788" y="129"/>
                  </a:cxn>
                  <a:cxn ang="0">
                    <a:pos x="790" y="13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788" y="129"/>
                  </a:cxn>
                </a:cxnLst>
                <a:rect l="0" t="0" r="r" b="b"/>
                <a:pathLst>
                  <a:path w="790" h="133">
                    <a:moveTo>
                      <a:pt x="788" y="129"/>
                    </a:moveTo>
                    <a:lnTo>
                      <a:pt x="790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29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0" name="Freeform 608"/>
              <p:cNvSpPr>
                <a:spLocks/>
              </p:cNvSpPr>
              <p:nvPr/>
            </p:nvSpPr>
            <p:spPr bwMode="auto">
              <a:xfrm>
                <a:off x="2009" y="1491"/>
                <a:ext cx="396" cy="71"/>
              </a:xfrm>
              <a:custGeom>
                <a:avLst/>
                <a:gdLst/>
                <a:ahLst/>
                <a:cxnLst>
                  <a:cxn ang="0">
                    <a:pos x="788" y="130"/>
                  </a:cxn>
                  <a:cxn ang="0">
                    <a:pos x="793" y="143"/>
                  </a:cxn>
                  <a:cxn ang="0">
                    <a:pos x="5" y="12"/>
                  </a:cxn>
                  <a:cxn ang="0">
                    <a:pos x="0" y="0"/>
                  </a:cxn>
                  <a:cxn ang="0">
                    <a:pos x="788" y="130"/>
                  </a:cxn>
                </a:cxnLst>
                <a:rect l="0" t="0" r="r" b="b"/>
                <a:pathLst>
                  <a:path w="793" h="143">
                    <a:moveTo>
                      <a:pt x="788" y="130"/>
                    </a:moveTo>
                    <a:lnTo>
                      <a:pt x="793" y="1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1" name="Freeform 609"/>
              <p:cNvSpPr>
                <a:spLocks/>
              </p:cNvSpPr>
              <p:nvPr/>
            </p:nvSpPr>
            <p:spPr bwMode="auto">
              <a:xfrm>
                <a:off x="2009" y="1491"/>
                <a:ext cx="395" cy="67"/>
              </a:xfrm>
              <a:custGeom>
                <a:avLst/>
                <a:gdLst/>
                <a:ahLst/>
                <a:cxnLst>
                  <a:cxn ang="0">
                    <a:pos x="788" y="130"/>
                  </a:cxn>
                  <a:cxn ang="0">
                    <a:pos x="789" y="13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788" y="130"/>
                  </a:cxn>
                </a:cxnLst>
                <a:rect l="0" t="0" r="r" b="b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2" name="Freeform 610"/>
              <p:cNvSpPr>
                <a:spLocks/>
              </p:cNvSpPr>
              <p:nvPr/>
            </p:nvSpPr>
            <p:spPr bwMode="auto">
              <a:xfrm>
                <a:off x="2010" y="1493"/>
                <a:ext cx="394" cy="66"/>
              </a:xfrm>
              <a:custGeom>
                <a:avLst/>
                <a:gdLst/>
                <a:ahLst/>
                <a:cxnLst>
                  <a:cxn ang="0">
                    <a:pos x="787" y="130"/>
                  </a:cxn>
                  <a:cxn ang="0">
                    <a:pos x="787" y="13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787" y="130"/>
                  </a:cxn>
                </a:cxnLst>
                <a:rect l="0" t="0" r="r" b="b"/>
                <a:pathLst>
                  <a:path w="787" h="133">
                    <a:moveTo>
                      <a:pt x="787" y="130"/>
                    </a:moveTo>
                    <a:lnTo>
                      <a:pt x="787" y="13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30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3" name="Freeform 611"/>
              <p:cNvSpPr>
                <a:spLocks/>
              </p:cNvSpPr>
              <p:nvPr/>
            </p:nvSpPr>
            <p:spPr bwMode="auto">
              <a:xfrm>
                <a:off x="2010" y="1494"/>
                <a:ext cx="395" cy="67"/>
              </a:xfrm>
              <a:custGeom>
                <a:avLst/>
                <a:gdLst/>
                <a:ahLst/>
                <a:cxnLst>
                  <a:cxn ang="0">
                    <a:pos x="787" y="129"/>
                  </a:cxn>
                  <a:cxn ang="0">
                    <a:pos x="789" y="133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787" y="129"/>
                  </a:cxn>
                </a:cxnLst>
                <a:rect l="0" t="0" r="r" b="b"/>
                <a:pathLst>
                  <a:path w="789" h="133">
                    <a:moveTo>
                      <a:pt x="787" y="129"/>
                    </a:moveTo>
                    <a:lnTo>
                      <a:pt x="789" y="13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787" y="129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4" name="Freeform 612"/>
              <p:cNvSpPr>
                <a:spLocks/>
              </p:cNvSpPr>
              <p:nvPr/>
            </p:nvSpPr>
            <p:spPr bwMode="auto">
              <a:xfrm>
                <a:off x="2011" y="1495"/>
                <a:ext cx="394" cy="67"/>
              </a:xfrm>
              <a:custGeom>
                <a:avLst/>
                <a:gdLst/>
                <a:ahLst/>
                <a:cxnLst>
                  <a:cxn ang="0">
                    <a:pos x="788" y="132"/>
                  </a:cxn>
                  <a:cxn ang="0">
                    <a:pos x="790" y="13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788" y="132"/>
                  </a:cxn>
                </a:cxnLst>
                <a:rect l="0" t="0" r="r" b="b"/>
                <a:pathLst>
                  <a:path w="790" h="135">
                    <a:moveTo>
                      <a:pt x="788" y="132"/>
                    </a:moveTo>
                    <a:lnTo>
                      <a:pt x="790" y="1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5" name="Freeform 613"/>
              <p:cNvSpPr>
                <a:spLocks/>
              </p:cNvSpPr>
              <p:nvPr/>
            </p:nvSpPr>
            <p:spPr bwMode="auto">
              <a:xfrm>
                <a:off x="2012" y="1497"/>
                <a:ext cx="396" cy="71"/>
              </a:xfrm>
              <a:custGeom>
                <a:avLst/>
                <a:gdLst/>
                <a:ahLst/>
                <a:cxnLst>
                  <a:cxn ang="0">
                    <a:pos x="788" y="131"/>
                  </a:cxn>
                  <a:cxn ang="0">
                    <a:pos x="793" y="143"/>
                  </a:cxn>
                  <a:cxn ang="0">
                    <a:pos x="5" y="10"/>
                  </a:cxn>
                  <a:cxn ang="0">
                    <a:pos x="0" y="0"/>
                  </a:cxn>
                  <a:cxn ang="0">
                    <a:pos x="788" y="131"/>
                  </a:cxn>
                </a:cxnLst>
                <a:rect l="0" t="0" r="r" b="b"/>
                <a:pathLst>
                  <a:path w="793" h="143">
                    <a:moveTo>
                      <a:pt x="788" y="131"/>
                    </a:moveTo>
                    <a:lnTo>
                      <a:pt x="793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6" name="Freeform 614"/>
              <p:cNvSpPr>
                <a:spLocks/>
              </p:cNvSpPr>
              <p:nvPr/>
            </p:nvSpPr>
            <p:spPr bwMode="auto">
              <a:xfrm>
                <a:off x="2012" y="1497"/>
                <a:ext cx="393" cy="67"/>
              </a:xfrm>
              <a:custGeom>
                <a:avLst/>
                <a:gdLst/>
                <a:ahLst/>
                <a:cxnLst>
                  <a:cxn ang="0">
                    <a:pos x="788" y="131"/>
                  </a:cxn>
                  <a:cxn ang="0">
                    <a:pos x="788" y="13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788" y="131"/>
                  </a:cxn>
                </a:cxnLst>
                <a:rect l="0" t="0" r="r" b="b"/>
                <a:pathLst>
                  <a:path w="788" h="134">
                    <a:moveTo>
                      <a:pt x="788" y="131"/>
                    </a:moveTo>
                    <a:lnTo>
                      <a:pt x="788" y="1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7" name="Freeform 615"/>
              <p:cNvSpPr>
                <a:spLocks/>
              </p:cNvSpPr>
              <p:nvPr/>
            </p:nvSpPr>
            <p:spPr bwMode="auto">
              <a:xfrm>
                <a:off x="2012" y="1499"/>
                <a:ext cx="394" cy="66"/>
              </a:xfrm>
              <a:custGeom>
                <a:avLst/>
                <a:gdLst/>
                <a:ahLst/>
                <a:cxnLst>
                  <a:cxn ang="0">
                    <a:pos x="788" y="131"/>
                  </a:cxn>
                  <a:cxn ang="0">
                    <a:pos x="789" y="133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788" y="131"/>
                  </a:cxn>
                </a:cxnLst>
                <a:rect l="0" t="0" r="r" b="b"/>
                <a:pathLst>
                  <a:path w="789" h="133">
                    <a:moveTo>
                      <a:pt x="788" y="131"/>
                    </a:moveTo>
                    <a:lnTo>
                      <a:pt x="789" y="1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8" name="Freeform 616"/>
              <p:cNvSpPr>
                <a:spLocks/>
              </p:cNvSpPr>
              <p:nvPr/>
            </p:nvSpPr>
            <p:spPr bwMode="auto">
              <a:xfrm>
                <a:off x="2012" y="1499"/>
                <a:ext cx="395" cy="68"/>
              </a:xfrm>
              <a:custGeom>
                <a:avLst/>
                <a:gdLst/>
                <a:ahLst/>
                <a:cxnLst>
                  <a:cxn ang="0">
                    <a:pos x="787" y="131"/>
                  </a:cxn>
                  <a:cxn ang="0">
                    <a:pos x="789" y="134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787" y="131"/>
                  </a:cxn>
                </a:cxnLst>
                <a:rect l="0" t="0" r="r" b="b"/>
                <a:pathLst>
                  <a:path w="789" h="134">
                    <a:moveTo>
                      <a:pt x="787" y="131"/>
                    </a:moveTo>
                    <a:lnTo>
                      <a:pt x="789" y="13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49" name="Freeform 617"/>
              <p:cNvSpPr>
                <a:spLocks/>
              </p:cNvSpPr>
              <p:nvPr/>
            </p:nvSpPr>
            <p:spPr bwMode="auto">
              <a:xfrm>
                <a:off x="2013" y="1501"/>
                <a:ext cx="395" cy="67"/>
              </a:xfrm>
              <a:custGeom>
                <a:avLst/>
                <a:gdLst/>
                <a:ahLst/>
                <a:cxnLst>
                  <a:cxn ang="0">
                    <a:pos x="788" y="131"/>
                  </a:cxn>
                  <a:cxn ang="0">
                    <a:pos x="790" y="135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788" y="131"/>
                  </a:cxn>
                </a:cxnLst>
                <a:rect l="0" t="0" r="r" b="b"/>
                <a:pathLst>
                  <a:path w="790" h="135">
                    <a:moveTo>
                      <a:pt x="788" y="131"/>
                    </a:moveTo>
                    <a:lnTo>
                      <a:pt x="790" y="13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0" name="Freeform 618"/>
              <p:cNvSpPr>
                <a:spLocks/>
              </p:cNvSpPr>
              <p:nvPr/>
            </p:nvSpPr>
            <p:spPr bwMode="auto">
              <a:xfrm>
                <a:off x="2014" y="1502"/>
                <a:ext cx="397" cy="71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4" y="143"/>
                  </a:cxn>
                  <a:cxn ang="0">
                    <a:pos x="5" y="10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4" h="143">
                    <a:moveTo>
                      <a:pt x="788" y="133"/>
                    </a:moveTo>
                    <a:lnTo>
                      <a:pt x="794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1" name="Freeform 619"/>
              <p:cNvSpPr>
                <a:spLocks/>
              </p:cNvSpPr>
              <p:nvPr/>
            </p:nvSpPr>
            <p:spPr bwMode="auto">
              <a:xfrm>
                <a:off x="2014" y="1502"/>
                <a:ext cx="395" cy="68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89" y="13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89" h="136">
                    <a:moveTo>
                      <a:pt x="788" y="133"/>
                    </a:moveTo>
                    <a:lnTo>
                      <a:pt x="789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2" name="Freeform 620"/>
              <p:cNvSpPr>
                <a:spLocks/>
              </p:cNvSpPr>
              <p:nvPr/>
            </p:nvSpPr>
            <p:spPr bwMode="auto">
              <a:xfrm>
                <a:off x="2015" y="1503"/>
                <a:ext cx="395" cy="69"/>
              </a:xfrm>
              <a:custGeom>
                <a:avLst/>
                <a:gdLst/>
                <a:ahLst/>
                <a:cxnLst>
                  <a:cxn ang="0">
                    <a:pos x="787" y="133"/>
                  </a:cxn>
                  <a:cxn ang="0">
                    <a:pos x="789" y="136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787" y="133"/>
                  </a:cxn>
                </a:cxnLst>
                <a:rect l="0" t="0" r="r" b="b"/>
                <a:pathLst>
                  <a:path w="789" h="136">
                    <a:moveTo>
                      <a:pt x="787" y="133"/>
                    </a:moveTo>
                    <a:lnTo>
                      <a:pt x="789" y="13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3" name="Freeform 621"/>
              <p:cNvSpPr>
                <a:spLocks/>
              </p:cNvSpPr>
              <p:nvPr/>
            </p:nvSpPr>
            <p:spPr bwMode="auto">
              <a:xfrm>
                <a:off x="2016" y="1505"/>
                <a:ext cx="395" cy="68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1" y="137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4" name="Freeform 622"/>
              <p:cNvSpPr>
                <a:spLocks/>
              </p:cNvSpPr>
              <p:nvPr/>
            </p:nvSpPr>
            <p:spPr bwMode="auto">
              <a:xfrm>
                <a:off x="2017" y="1507"/>
                <a:ext cx="398" cy="71"/>
              </a:xfrm>
              <a:custGeom>
                <a:avLst/>
                <a:gdLst/>
                <a:ahLst/>
                <a:cxnLst>
                  <a:cxn ang="0">
                    <a:pos x="789" y="133"/>
                  </a:cxn>
                  <a:cxn ang="0">
                    <a:pos x="796" y="143"/>
                  </a:cxn>
                  <a:cxn ang="0">
                    <a:pos x="8" y="10"/>
                  </a:cxn>
                  <a:cxn ang="0">
                    <a:pos x="0" y="0"/>
                  </a:cxn>
                  <a:cxn ang="0">
                    <a:pos x="789" y="133"/>
                  </a:cxn>
                </a:cxnLst>
                <a:rect l="0" t="0" r="r" b="b"/>
                <a:pathLst>
                  <a:path w="796" h="143">
                    <a:moveTo>
                      <a:pt x="789" y="133"/>
                    </a:moveTo>
                    <a:lnTo>
                      <a:pt x="796" y="14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5" name="Freeform 623"/>
              <p:cNvSpPr>
                <a:spLocks/>
              </p:cNvSpPr>
              <p:nvPr/>
            </p:nvSpPr>
            <p:spPr bwMode="auto">
              <a:xfrm>
                <a:off x="2017" y="1507"/>
                <a:ext cx="395" cy="68"/>
              </a:xfrm>
              <a:custGeom>
                <a:avLst/>
                <a:gdLst/>
                <a:ahLst/>
                <a:cxnLst>
                  <a:cxn ang="0">
                    <a:pos x="789" y="133"/>
                  </a:cxn>
                  <a:cxn ang="0">
                    <a:pos x="791" y="136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789" y="133"/>
                  </a:cxn>
                </a:cxnLst>
                <a:rect l="0" t="0" r="r" b="b"/>
                <a:pathLst>
                  <a:path w="791" h="136">
                    <a:moveTo>
                      <a:pt x="789" y="133"/>
                    </a:moveTo>
                    <a:lnTo>
                      <a:pt x="791" y="13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6" name="Freeform 624"/>
              <p:cNvSpPr>
                <a:spLocks/>
              </p:cNvSpPr>
              <p:nvPr/>
            </p:nvSpPr>
            <p:spPr bwMode="auto">
              <a:xfrm>
                <a:off x="2018" y="1508"/>
                <a:ext cx="395" cy="69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0" y="13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0" h="136">
                    <a:moveTo>
                      <a:pt x="788" y="133"/>
                    </a:moveTo>
                    <a:lnTo>
                      <a:pt x="790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7" name="Freeform 625"/>
              <p:cNvSpPr>
                <a:spLocks/>
              </p:cNvSpPr>
              <p:nvPr/>
            </p:nvSpPr>
            <p:spPr bwMode="auto">
              <a:xfrm>
                <a:off x="2019" y="1510"/>
                <a:ext cx="396" cy="68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1" y="137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8" name="Freeform 626"/>
              <p:cNvSpPr>
                <a:spLocks/>
              </p:cNvSpPr>
              <p:nvPr/>
            </p:nvSpPr>
            <p:spPr bwMode="auto">
              <a:xfrm>
                <a:off x="2021" y="1512"/>
                <a:ext cx="397" cy="70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5" y="141"/>
                  </a:cxn>
                  <a:cxn ang="0">
                    <a:pos x="7" y="6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5" h="141">
                    <a:moveTo>
                      <a:pt x="788" y="133"/>
                    </a:moveTo>
                    <a:lnTo>
                      <a:pt x="795" y="141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59" name="Freeform 627"/>
              <p:cNvSpPr>
                <a:spLocks/>
              </p:cNvSpPr>
              <p:nvPr/>
            </p:nvSpPr>
            <p:spPr bwMode="auto">
              <a:xfrm>
                <a:off x="2021" y="1512"/>
                <a:ext cx="395" cy="69"/>
              </a:xfrm>
              <a:custGeom>
                <a:avLst/>
                <a:gdLst/>
                <a:ahLst/>
                <a:cxnLst>
                  <a:cxn ang="0">
                    <a:pos x="788" y="133"/>
                  </a:cxn>
                  <a:cxn ang="0">
                    <a:pos x="791" y="138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788" y="133"/>
                  </a:cxn>
                </a:cxnLst>
                <a:rect l="0" t="0" r="r" b="b"/>
                <a:pathLst>
                  <a:path w="791" h="138">
                    <a:moveTo>
                      <a:pt x="788" y="133"/>
                    </a:moveTo>
                    <a:lnTo>
                      <a:pt x="791" y="138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0" name="Freeform 628"/>
              <p:cNvSpPr>
                <a:spLocks/>
              </p:cNvSpPr>
              <p:nvPr/>
            </p:nvSpPr>
            <p:spPr bwMode="auto">
              <a:xfrm>
                <a:off x="2022" y="1513"/>
                <a:ext cx="396" cy="69"/>
              </a:xfrm>
              <a:custGeom>
                <a:avLst/>
                <a:gdLst/>
                <a:ahLst/>
                <a:cxnLst>
                  <a:cxn ang="0">
                    <a:pos x="787" y="135"/>
                  </a:cxn>
                  <a:cxn ang="0">
                    <a:pos x="791" y="138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787" y="135"/>
                  </a:cxn>
                </a:cxnLst>
                <a:rect l="0" t="0" r="r" b="b"/>
                <a:pathLst>
                  <a:path w="791" h="138">
                    <a:moveTo>
                      <a:pt x="787" y="135"/>
                    </a:moveTo>
                    <a:lnTo>
                      <a:pt x="791" y="13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7" y="13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1" name="Freeform 629"/>
              <p:cNvSpPr>
                <a:spLocks/>
              </p:cNvSpPr>
              <p:nvPr/>
            </p:nvSpPr>
            <p:spPr bwMode="auto">
              <a:xfrm>
                <a:off x="2024" y="1515"/>
                <a:ext cx="398" cy="71"/>
              </a:xfrm>
              <a:custGeom>
                <a:avLst/>
                <a:gdLst/>
                <a:ahLst/>
                <a:cxnLst>
                  <a:cxn ang="0">
                    <a:pos x="788" y="135"/>
                  </a:cxn>
                  <a:cxn ang="0">
                    <a:pos x="796" y="141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788" y="135"/>
                  </a:cxn>
                </a:cxnLst>
                <a:rect l="0" t="0" r="r" b="b"/>
                <a:pathLst>
                  <a:path w="796" h="141">
                    <a:moveTo>
                      <a:pt x="788" y="135"/>
                    </a:moveTo>
                    <a:lnTo>
                      <a:pt x="796" y="141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2" name="Freeform 630"/>
              <p:cNvSpPr>
                <a:spLocks/>
              </p:cNvSpPr>
              <p:nvPr/>
            </p:nvSpPr>
            <p:spPr bwMode="auto">
              <a:xfrm>
                <a:off x="2024" y="1515"/>
                <a:ext cx="396" cy="69"/>
              </a:xfrm>
              <a:custGeom>
                <a:avLst/>
                <a:gdLst/>
                <a:ahLst/>
                <a:cxnLst>
                  <a:cxn ang="0">
                    <a:pos x="788" y="135"/>
                  </a:cxn>
                  <a:cxn ang="0">
                    <a:pos x="793" y="138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788" y="135"/>
                  </a:cxn>
                </a:cxnLst>
                <a:rect l="0" t="0" r="r" b="b"/>
                <a:pathLst>
                  <a:path w="793" h="138">
                    <a:moveTo>
                      <a:pt x="788" y="135"/>
                    </a:moveTo>
                    <a:lnTo>
                      <a:pt x="793" y="13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3" name="Freeform 631"/>
              <p:cNvSpPr>
                <a:spLocks/>
              </p:cNvSpPr>
              <p:nvPr/>
            </p:nvSpPr>
            <p:spPr bwMode="auto">
              <a:xfrm>
                <a:off x="2026" y="1517"/>
                <a:ext cx="396" cy="69"/>
              </a:xfrm>
              <a:custGeom>
                <a:avLst/>
                <a:gdLst/>
                <a:ahLst/>
                <a:cxnLst>
                  <a:cxn ang="0">
                    <a:pos x="790" y="134"/>
                  </a:cxn>
                  <a:cxn ang="0">
                    <a:pos x="793" y="137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790" y="134"/>
                  </a:cxn>
                </a:cxnLst>
                <a:rect l="0" t="0" r="r" b="b"/>
                <a:pathLst>
                  <a:path w="793" h="137">
                    <a:moveTo>
                      <a:pt x="790" y="134"/>
                    </a:moveTo>
                    <a:lnTo>
                      <a:pt x="793" y="13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790" y="134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4" name="Freeform 632"/>
              <p:cNvSpPr>
                <a:spLocks/>
              </p:cNvSpPr>
              <p:nvPr/>
            </p:nvSpPr>
            <p:spPr bwMode="auto">
              <a:xfrm>
                <a:off x="2028" y="1518"/>
                <a:ext cx="398" cy="71"/>
              </a:xfrm>
              <a:custGeom>
                <a:avLst/>
                <a:gdLst/>
                <a:ahLst/>
                <a:cxnLst>
                  <a:cxn ang="0">
                    <a:pos x="788" y="134"/>
                  </a:cxn>
                  <a:cxn ang="0">
                    <a:pos x="796" y="141"/>
                  </a:cxn>
                  <a:cxn ang="0">
                    <a:pos x="9" y="7"/>
                  </a:cxn>
                  <a:cxn ang="0">
                    <a:pos x="0" y="0"/>
                  </a:cxn>
                  <a:cxn ang="0">
                    <a:pos x="788" y="134"/>
                  </a:cxn>
                </a:cxnLst>
                <a:rect l="0" t="0" r="r" b="b"/>
                <a:pathLst>
                  <a:path w="796" h="141">
                    <a:moveTo>
                      <a:pt x="788" y="134"/>
                    </a:moveTo>
                    <a:lnTo>
                      <a:pt x="796" y="141"/>
                    </a:lnTo>
                    <a:lnTo>
                      <a:pt x="9" y="7"/>
                    </a:lnTo>
                    <a:lnTo>
                      <a:pt x="0" y="0"/>
                    </a:lnTo>
                    <a:lnTo>
                      <a:pt x="788" y="134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5" name="Freeform 633"/>
              <p:cNvSpPr>
                <a:spLocks/>
              </p:cNvSpPr>
              <p:nvPr/>
            </p:nvSpPr>
            <p:spPr bwMode="auto">
              <a:xfrm>
                <a:off x="2032" y="1522"/>
                <a:ext cx="399" cy="70"/>
              </a:xfrm>
              <a:custGeom>
                <a:avLst/>
                <a:gdLst/>
                <a:ahLst/>
                <a:cxnLst>
                  <a:cxn ang="0">
                    <a:pos x="787" y="134"/>
                  </a:cxn>
                  <a:cxn ang="0">
                    <a:pos x="797" y="139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787" y="134"/>
                  </a:cxn>
                </a:cxnLst>
                <a:rect l="0" t="0" r="r" b="b"/>
                <a:pathLst>
                  <a:path w="797" h="139">
                    <a:moveTo>
                      <a:pt x="787" y="134"/>
                    </a:moveTo>
                    <a:lnTo>
                      <a:pt x="797" y="139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6" name="Freeform 634"/>
              <p:cNvSpPr>
                <a:spLocks/>
              </p:cNvSpPr>
              <p:nvPr/>
            </p:nvSpPr>
            <p:spPr bwMode="auto">
              <a:xfrm>
                <a:off x="2037" y="1524"/>
                <a:ext cx="404" cy="70"/>
              </a:xfrm>
              <a:custGeom>
                <a:avLst/>
                <a:gdLst/>
                <a:ahLst/>
                <a:cxnLst>
                  <a:cxn ang="0">
                    <a:pos x="787" y="134"/>
                  </a:cxn>
                  <a:cxn ang="0">
                    <a:pos x="807" y="139"/>
                  </a:cxn>
                  <a:cxn ang="0">
                    <a:pos x="18" y="5"/>
                  </a:cxn>
                  <a:cxn ang="0">
                    <a:pos x="0" y="0"/>
                  </a:cxn>
                  <a:cxn ang="0">
                    <a:pos x="787" y="134"/>
                  </a:cxn>
                </a:cxnLst>
                <a:rect l="0" t="0" r="r" b="b"/>
                <a:pathLst>
                  <a:path w="807" h="139">
                    <a:moveTo>
                      <a:pt x="787" y="134"/>
                    </a:moveTo>
                    <a:lnTo>
                      <a:pt x="807" y="139"/>
                    </a:lnTo>
                    <a:lnTo>
                      <a:pt x="18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7" name="Freeform 635"/>
              <p:cNvSpPr>
                <a:spLocks/>
              </p:cNvSpPr>
              <p:nvPr/>
            </p:nvSpPr>
            <p:spPr bwMode="auto">
              <a:xfrm>
                <a:off x="2062" y="1390"/>
                <a:ext cx="400" cy="55"/>
              </a:xfrm>
              <a:custGeom>
                <a:avLst/>
                <a:gdLst/>
                <a:ahLst/>
                <a:cxnLst>
                  <a:cxn ang="0">
                    <a:pos x="800" y="112"/>
                  </a:cxn>
                  <a:cxn ang="0">
                    <a:pos x="790" y="112"/>
                  </a:cxn>
                  <a:cxn ang="0">
                    <a:pos x="0" y="0"/>
                  </a:cxn>
                  <a:cxn ang="0">
                    <a:pos x="10" y="2"/>
                  </a:cxn>
                  <a:cxn ang="0">
                    <a:pos x="800" y="112"/>
                  </a:cxn>
                </a:cxnLst>
                <a:rect l="0" t="0" r="r" b="b"/>
                <a:pathLst>
                  <a:path w="800" h="112">
                    <a:moveTo>
                      <a:pt x="800" y="112"/>
                    </a:moveTo>
                    <a:lnTo>
                      <a:pt x="790" y="112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800" y="112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8" name="Freeform 636"/>
              <p:cNvSpPr>
                <a:spLocks/>
              </p:cNvSpPr>
              <p:nvPr/>
            </p:nvSpPr>
            <p:spPr bwMode="auto">
              <a:xfrm>
                <a:off x="2057" y="1390"/>
                <a:ext cx="400" cy="55"/>
              </a:xfrm>
              <a:custGeom>
                <a:avLst/>
                <a:gdLst/>
                <a:ahLst/>
                <a:cxnLst>
                  <a:cxn ang="0">
                    <a:pos x="799" y="112"/>
                  </a:cxn>
                  <a:cxn ang="0">
                    <a:pos x="787" y="112"/>
                  </a:cxn>
                  <a:cxn ang="0">
                    <a:pos x="0" y="2"/>
                  </a:cxn>
                  <a:cxn ang="0">
                    <a:pos x="9" y="0"/>
                  </a:cxn>
                  <a:cxn ang="0">
                    <a:pos x="799" y="112"/>
                  </a:cxn>
                </a:cxnLst>
                <a:rect l="0" t="0" r="r" b="b"/>
                <a:pathLst>
                  <a:path w="799" h="112">
                    <a:moveTo>
                      <a:pt x="799" y="112"/>
                    </a:moveTo>
                    <a:lnTo>
                      <a:pt x="787" y="112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799" y="112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69" name="Freeform 637"/>
              <p:cNvSpPr>
                <a:spLocks/>
              </p:cNvSpPr>
              <p:nvPr/>
            </p:nvSpPr>
            <p:spPr bwMode="auto">
              <a:xfrm>
                <a:off x="2399" y="1445"/>
                <a:ext cx="104" cy="150"/>
              </a:xfrm>
              <a:custGeom>
                <a:avLst/>
                <a:gdLst/>
                <a:ahLst/>
                <a:cxnLst>
                  <a:cxn ang="0">
                    <a:pos x="95" y="1"/>
                  </a:cxn>
                  <a:cxn ang="0">
                    <a:pos x="75" y="11"/>
                  </a:cxn>
                  <a:cxn ang="0">
                    <a:pos x="55" y="25"/>
                  </a:cxn>
                  <a:cxn ang="0">
                    <a:pos x="39" y="43"/>
                  </a:cxn>
                  <a:cxn ang="0">
                    <a:pos x="25" y="64"/>
                  </a:cxn>
                  <a:cxn ang="0">
                    <a:pos x="14" y="91"/>
                  </a:cxn>
                  <a:cxn ang="0">
                    <a:pos x="5" y="119"/>
                  </a:cxn>
                  <a:cxn ang="0">
                    <a:pos x="0" y="149"/>
                  </a:cxn>
                  <a:cxn ang="0">
                    <a:pos x="0" y="179"/>
                  </a:cxn>
                  <a:cxn ang="0">
                    <a:pos x="5" y="207"/>
                  </a:cxn>
                  <a:cxn ang="0">
                    <a:pos x="14" y="234"/>
                  </a:cxn>
                  <a:cxn ang="0">
                    <a:pos x="25" y="256"/>
                  </a:cxn>
                  <a:cxn ang="0">
                    <a:pos x="39" y="274"/>
                  </a:cxn>
                  <a:cxn ang="0">
                    <a:pos x="55" y="287"/>
                  </a:cxn>
                  <a:cxn ang="0">
                    <a:pos x="75" y="295"/>
                  </a:cxn>
                  <a:cxn ang="0">
                    <a:pos x="95" y="299"/>
                  </a:cxn>
                  <a:cxn ang="0">
                    <a:pos x="117" y="294"/>
                  </a:cxn>
                  <a:cxn ang="0">
                    <a:pos x="137" y="285"/>
                  </a:cxn>
                  <a:cxn ang="0">
                    <a:pos x="155" y="271"/>
                  </a:cxn>
                  <a:cxn ang="0">
                    <a:pos x="172" y="252"/>
                  </a:cxn>
                  <a:cxn ang="0">
                    <a:pos x="187" y="231"/>
                  </a:cxn>
                  <a:cxn ang="0">
                    <a:pos x="197" y="206"/>
                  </a:cxn>
                  <a:cxn ang="0">
                    <a:pos x="205" y="177"/>
                  </a:cxn>
                  <a:cxn ang="0">
                    <a:pos x="208" y="148"/>
                  </a:cxn>
                  <a:cxn ang="0">
                    <a:pos x="208" y="118"/>
                  </a:cxn>
                  <a:cxn ang="0">
                    <a:pos x="205" y="89"/>
                  </a:cxn>
                  <a:cxn ang="0">
                    <a:pos x="197" y="64"/>
                  </a:cxn>
                  <a:cxn ang="0">
                    <a:pos x="187" y="43"/>
                  </a:cxn>
                  <a:cxn ang="0">
                    <a:pos x="172" y="25"/>
                  </a:cxn>
                  <a:cxn ang="0">
                    <a:pos x="155" y="11"/>
                  </a:cxn>
                  <a:cxn ang="0">
                    <a:pos x="137" y="3"/>
                  </a:cxn>
                  <a:cxn ang="0">
                    <a:pos x="117" y="0"/>
                  </a:cxn>
                </a:cxnLst>
                <a:rect l="0" t="0" r="r" b="b"/>
                <a:pathLst>
                  <a:path w="210" h="299">
                    <a:moveTo>
                      <a:pt x="105" y="0"/>
                    </a:moveTo>
                    <a:lnTo>
                      <a:pt x="95" y="1"/>
                    </a:lnTo>
                    <a:lnTo>
                      <a:pt x="85" y="6"/>
                    </a:lnTo>
                    <a:lnTo>
                      <a:pt x="75" y="11"/>
                    </a:lnTo>
                    <a:lnTo>
                      <a:pt x="65" y="16"/>
                    </a:lnTo>
                    <a:lnTo>
                      <a:pt x="55" y="25"/>
                    </a:lnTo>
                    <a:lnTo>
                      <a:pt x="47" y="33"/>
                    </a:lnTo>
                    <a:lnTo>
                      <a:pt x="39" y="43"/>
                    </a:lnTo>
                    <a:lnTo>
                      <a:pt x="32" y="53"/>
                    </a:lnTo>
                    <a:lnTo>
                      <a:pt x="25" y="64"/>
                    </a:lnTo>
                    <a:lnTo>
                      <a:pt x="19" y="78"/>
                    </a:lnTo>
                    <a:lnTo>
                      <a:pt x="14" y="91"/>
                    </a:lnTo>
                    <a:lnTo>
                      <a:pt x="9" y="104"/>
                    </a:lnTo>
                    <a:lnTo>
                      <a:pt x="5" y="119"/>
                    </a:lnTo>
                    <a:lnTo>
                      <a:pt x="2" y="134"/>
                    </a:lnTo>
                    <a:lnTo>
                      <a:pt x="0" y="149"/>
                    </a:lnTo>
                    <a:lnTo>
                      <a:pt x="0" y="164"/>
                    </a:lnTo>
                    <a:lnTo>
                      <a:pt x="0" y="179"/>
                    </a:lnTo>
                    <a:lnTo>
                      <a:pt x="2" y="194"/>
                    </a:lnTo>
                    <a:lnTo>
                      <a:pt x="5" y="207"/>
                    </a:lnTo>
                    <a:lnTo>
                      <a:pt x="9" y="221"/>
                    </a:lnTo>
                    <a:lnTo>
                      <a:pt x="14" y="234"/>
                    </a:lnTo>
                    <a:lnTo>
                      <a:pt x="19" y="246"/>
                    </a:lnTo>
                    <a:lnTo>
                      <a:pt x="25" y="256"/>
                    </a:lnTo>
                    <a:lnTo>
                      <a:pt x="32" y="266"/>
                    </a:lnTo>
                    <a:lnTo>
                      <a:pt x="39" y="274"/>
                    </a:lnTo>
                    <a:lnTo>
                      <a:pt x="47" y="280"/>
                    </a:lnTo>
                    <a:lnTo>
                      <a:pt x="55" y="287"/>
                    </a:lnTo>
                    <a:lnTo>
                      <a:pt x="65" y="292"/>
                    </a:lnTo>
                    <a:lnTo>
                      <a:pt x="75" y="295"/>
                    </a:lnTo>
                    <a:lnTo>
                      <a:pt x="85" y="297"/>
                    </a:lnTo>
                    <a:lnTo>
                      <a:pt x="95" y="299"/>
                    </a:lnTo>
                    <a:lnTo>
                      <a:pt x="105" y="297"/>
                    </a:lnTo>
                    <a:lnTo>
                      <a:pt x="117" y="294"/>
                    </a:lnTo>
                    <a:lnTo>
                      <a:pt x="127" y="290"/>
                    </a:lnTo>
                    <a:lnTo>
                      <a:pt x="137" y="285"/>
                    </a:lnTo>
                    <a:lnTo>
                      <a:pt x="147" y="279"/>
                    </a:lnTo>
                    <a:lnTo>
                      <a:pt x="155" y="271"/>
                    </a:lnTo>
                    <a:lnTo>
                      <a:pt x="163" y="262"/>
                    </a:lnTo>
                    <a:lnTo>
                      <a:pt x="172" y="252"/>
                    </a:lnTo>
                    <a:lnTo>
                      <a:pt x="180" y="242"/>
                    </a:lnTo>
                    <a:lnTo>
                      <a:pt x="187" y="231"/>
                    </a:lnTo>
                    <a:lnTo>
                      <a:pt x="192" y="217"/>
                    </a:lnTo>
                    <a:lnTo>
                      <a:pt x="197" y="206"/>
                    </a:lnTo>
                    <a:lnTo>
                      <a:pt x="202" y="191"/>
                    </a:lnTo>
                    <a:lnTo>
                      <a:pt x="205" y="177"/>
                    </a:lnTo>
                    <a:lnTo>
                      <a:pt x="208" y="163"/>
                    </a:lnTo>
                    <a:lnTo>
                      <a:pt x="208" y="148"/>
                    </a:lnTo>
                    <a:lnTo>
                      <a:pt x="210" y="133"/>
                    </a:lnTo>
                    <a:lnTo>
                      <a:pt x="208" y="118"/>
                    </a:lnTo>
                    <a:lnTo>
                      <a:pt x="208" y="104"/>
                    </a:lnTo>
                    <a:lnTo>
                      <a:pt x="205" y="89"/>
                    </a:lnTo>
                    <a:lnTo>
                      <a:pt x="202" y="76"/>
                    </a:lnTo>
                    <a:lnTo>
                      <a:pt x="197" y="64"/>
                    </a:lnTo>
                    <a:lnTo>
                      <a:pt x="192" y="53"/>
                    </a:lnTo>
                    <a:lnTo>
                      <a:pt x="187" y="43"/>
                    </a:lnTo>
                    <a:lnTo>
                      <a:pt x="180" y="33"/>
                    </a:lnTo>
                    <a:lnTo>
                      <a:pt x="172" y="25"/>
                    </a:lnTo>
                    <a:lnTo>
                      <a:pt x="163" y="18"/>
                    </a:lnTo>
                    <a:lnTo>
                      <a:pt x="155" y="11"/>
                    </a:lnTo>
                    <a:lnTo>
                      <a:pt x="147" y="6"/>
                    </a:lnTo>
                    <a:lnTo>
                      <a:pt x="137" y="3"/>
                    </a:lnTo>
                    <a:lnTo>
                      <a:pt x="127" y="0"/>
                    </a:lnTo>
                    <a:lnTo>
                      <a:pt x="117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638"/>
            <p:cNvGrpSpPr>
              <a:grpSpLocks/>
            </p:cNvGrpSpPr>
            <p:nvPr/>
          </p:nvGrpSpPr>
          <p:grpSpPr bwMode="auto">
            <a:xfrm>
              <a:off x="2226" y="1375"/>
              <a:ext cx="1430" cy="520"/>
              <a:chOff x="2226" y="1375"/>
              <a:chExt cx="1430" cy="520"/>
            </a:xfrm>
          </p:grpSpPr>
          <p:sp>
            <p:nvSpPr>
              <p:cNvPr id="1222271" name="Freeform 639"/>
              <p:cNvSpPr>
                <a:spLocks/>
              </p:cNvSpPr>
              <p:nvPr/>
            </p:nvSpPr>
            <p:spPr bwMode="auto">
              <a:xfrm>
                <a:off x="2253" y="1386"/>
                <a:ext cx="1227" cy="174"/>
              </a:xfrm>
              <a:custGeom>
                <a:avLst/>
                <a:gdLst/>
                <a:ahLst/>
                <a:cxnLst>
                  <a:cxn ang="0">
                    <a:pos x="2456" y="346"/>
                  </a:cxn>
                  <a:cxn ang="0">
                    <a:pos x="2441" y="349"/>
                  </a:cxn>
                  <a:cxn ang="0">
                    <a:pos x="0" y="3"/>
                  </a:cxn>
                  <a:cxn ang="0">
                    <a:pos x="15" y="0"/>
                  </a:cxn>
                  <a:cxn ang="0">
                    <a:pos x="2456" y="346"/>
                  </a:cxn>
                </a:cxnLst>
                <a:rect l="0" t="0" r="r" b="b"/>
                <a:pathLst>
                  <a:path w="2456" h="349">
                    <a:moveTo>
                      <a:pt x="2456" y="346"/>
                    </a:moveTo>
                    <a:lnTo>
                      <a:pt x="2441" y="349"/>
                    </a:lnTo>
                    <a:lnTo>
                      <a:pt x="0" y="3"/>
                    </a:lnTo>
                    <a:lnTo>
                      <a:pt x="15" y="0"/>
                    </a:lnTo>
                    <a:lnTo>
                      <a:pt x="2456" y="34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2" name="Freeform 640"/>
              <p:cNvSpPr>
                <a:spLocks/>
              </p:cNvSpPr>
              <p:nvPr/>
            </p:nvSpPr>
            <p:spPr bwMode="auto">
              <a:xfrm>
                <a:off x="2256" y="1386"/>
                <a:ext cx="1224" cy="173"/>
              </a:xfrm>
              <a:custGeom>
                <a:avLst/>
                <a:gdLst/>
                <a:ahLst/>
                <a:cxnLst>
                  <a:cxn ang="0">
                    <a:pos x="2449" y="346"/>
                  </a:cxn>
                  <a:cxn ang="0">
                    <a:pos x="2441" y="347"/>
                  </a:cxn>
                  <a:cxn ang="0">
                    <a:pos x="0" y="2"/>
                  </a:cxn>
                  <a:cxn ang="0">
                    <a:pos x="8" y="0"/>
                  </a:cxn>
                  <a:cxn ang="0">
                    <a:pos x="2449" y="346"/>
                  </a:cxn>
                </a:cxnLst>
                <a:rect l="0" t="0" r="r" b="b"/>
                <a:pathLst>
                  <a:path w="2449" h="347">
                    <a:moveTo>
                      <a:pt x="2449" y="346"/>
                    </a:moveTo>
                    <a:lnTo>
                      <a:pt x="2441" y="347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2449" y="34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3" name="Freeform 641"/>
              <p:cNvSpPr>
                <a:spLocks/>
              </p:cNvSpPr>
              <p:nvPr/>
            </p:nvSpPr>
            <p:spPr bwMode="auto">
              <a:xfrm>
                <a:off x="2253" y="1386"/>
                <a:ext cx="1223" cy="174"/>
              </a:xfrm>
              <a:custGeom>
                <a:avLst/>
                <a:gdLst/>
                <a:ahLst/>
                <a:cxnLst>
                  <a:cxn ang="0">
                    <a:pos x="2448" y="345"/>
                  </a:cxn>
                  <a:cxn ang="0">
                    <a:pos x="2441" y="347"/>
                  </a:cxn>
                  <a:cxn ang="0">
                    <a:pos x="0" y="1"/>
                  </a:cxn>
                  <a:cxn ang="0">
                    <a:pos x="7" y="0"/>
                  </a:cxn>
                  <a:cxn ang="0">
                    <a:pos x="2448" y="345"/>
                  </a:cxn>
                </a:cxnLst>
                <a:rect l="0" t="0" r="r" b="b"/>
                <a:pathLst>
                  <a:path w="2448" h="347">
                    <a:moveTo>
                      <a:pt x="2448" y="345"/>
                    </a:moveTo>
                    <a:lnTo>
                      <a:pt x="2441" y="347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2448" y="345"/>
                    </a:lnTo>
                    <a:close/>
                  </a:path>
                </a:pathLst>
              </a:custGeom>
              <a:solidFill>
                <a:srgbClr val="8A4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4" name="Freeform 642"/>
              <p:cNvSpPr>
                <a:spLocks/>
              </p:cNvSpPr>
              <p:nvPr/>
            </p:nvSpPr>
            <p:spPr bwMode="auto">
              <a:xfrm>
                <a:off x="2247" y="1387"/>
                <a:ext cx="1226" cy="177"/>
              </a:xfrm>
              <a:custGeom>
                <a:avLst/>
                <a:gdLst/>
                <a:ahLst/>
                <a:cxnLst>
                  <a:cxn ang="0">
                    <a:pos x="2453" y="346"/>
                  </a:cxn>
                  <a:cxn ang="0">
                    <a:pos x="2440" y="354"/>
                  </a:cxn>
                  <a:cxn ang="0">
                    <a:pos x="0" y="5"/>
                  </a:cxn>
                  <a:cxn ang="0">
                    <a:pos x="12" y="0"/>
                  </a:cxn>
                  <a:cxn ang="0">
                    <a:pos x="2453" y="346"/>
                  </a:cxn>
                </a:cxnLst>
                <a:rect l="0" t="0" r="r" b="b"/>
                <a:pathLst>
                  <a:path w="2453" h="354">
                    <a:moveTo>
                      <a:pt x="2453" y="346"/>
                    </a:moveTo>
                    <a:lnTo>
                      <a:pt x="2440" y="354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2453" y="34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5" name="Freeform 643"/>
              <p:cNvSpPr>
                <a:spLocks/>
              </p:cNvSpPr>
              <p:nvPr/>
            </p:nvSpPr>
            <p:spPr bwMode="auto">
              <a:xfrm>
                <a:off x="2251" y="1387"/>
                <a:ext cx="1222" cy="175"/>
              </a:xfrm>
              <a:custGeom>
                <a:avLst/>
                <a:gdLst/>
                <a:ahLst/>
                <a:cxnLst>
                  <a:cxn ang="0">
                    <a:pos x="2444" y="346"/>
                  </a:cxn>
                  <a:cxn ang="0">
                    <a:pos x="2441" y="349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2444" y="346"/>
                  </a:cxn>
                </a:cxnLst>
                <a:rect l="0" t="0" r="r" b="b"/>
                <a:pathLst>
                  <a:path w="2444" h="349">
                    <a:moveTo>
                      <a:pt x="2444" y="346"/>
                    </a:moveTo>
                    <a:lnTo>
                      <a:pt x="2441" y="3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4" y="34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6" name="Freeform 644"/>
              <p:cNvSpPr>
                <a:spLocks/>
              </p:cNvSpPr>
              <p:nvPr/>
            </p:nvSpPr>
            <p:spPr bwMode="auto">
              <a:xfrm>
                <a:off x="2249" y="1388"/>
                <a:ext cx="1222" cy="174"/>
              </a:xfrm>
              <a:custGeom>
                <a:avLst/>
                <a:gdLst/>
                <a:ahLst/>
                <a:cxnLst>
                  <a:cxn ang="0">
                    <a:pos x="2445" y="347"/>
                  </a:cxn>
                  <a:cxn ang="0">
                    <a:pos x="2441" y="349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2445" y="347"/>
                  </a:cxn>
                </a:cxnLst>
                <a:rect l="0" t="0" r="r" b="b"/>
                <a:pathLst>
                  <a:path w="2445" h="349">
                    <a:moveTo>
                      <a:pt x="2445" y="347"/>
                    </a:moveTo>
                    <a:lnTo>
                      <a:pt x="2441" y="34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445" y="347"/>
                    </a:lnTo>
                    <a:close/>
                  </a:path>
                </a:pathLst>
              </a:custGeom>
              <a:solidFill>
                <a:srgbClr val="95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7" name="Freeform 645"/>
              <p:cNvSpPr>
                <a:spLocks/>
              </p:cNvSpPr>
              <p:nvPr/>
            </p:nvSpPr>
            <p:spPr bwMode="auto">
              <a:xfrm>
                <a:off x="2248" y="1388"/>
                <a:ext cx="1222" cy="175"/>
              </a:xfrm>
              <a:custGeom>
                <a:avLst/>
                <a:gdLst/>
                <a:ahLst/>
                <a:cxnLst>
                  <a:cxn ang="0">
                    <a:pos x="2442" y="349"/>
                  </a:cxn>
                  <a:cxn ang="0">
                    <a:pos x="2439" y="351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442" y="349"/>
                  </a:cxn>
                </a:cxnLst>
                <a:rect l="0" t="0" r="r" b="b"/>
                <a:pathLst>
                  <a:path w="2442" h="351">
                    <a:moveTo>
                      <a:pt x="2442" y="349"/>
                    </a:moveTo>
                    <a:lnTo>
                      <a:pt x="2439" y="35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2" y="349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8" name="Freeform 646"/>
              <p:cNvSpPr>
                <a:spLocks/>
              </p:cNvSpPr>
              <p:nvPr/>
            </p:nvSpPr>
            <p:spPr bwMode="auto">
              <a:xfrm>
                <a:off x="2247" y="1389"/>
                <a:ext cx="1221" cy="175"/>
              </a:xfrm>
              <a:custGeom>
                <a:avLst/>
                <a:gdLst/>
                <a:ahLst/>
                <a:cxnLst>
                  <a:cxn ang="0">
                    <a:pos x="2443" y="349"/>
                  </a:cxn>
                  <a:cxn ang="0">
                    <a:pos x="2440" y="350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2443" y="349"/>
                  </a:cxn>
                </a:cxnLst>
                <a:rect l="0" t="0" r="r" b="b"/>
                <a:pathLst>
                  <a:path w="2443" h="350">
                    <a:moveTo>
                      <a:pt x="2443" y="349"/>
                    </a:moveTo>
                    <a:lnTo>
                      <a:pt x="2440" y="35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79" name="Freeform 647"/>
              <p:cNvSpPr>
                <a:spLocks/>
              </p:cNvSpPr>
              <p:nvPr/>
            </p:nvSpPr>
            <p:spPr bwMode="auto">
              <a:xfrm>
                <a:off x="2241" y="1390"/>
                <a:ext cx="1225" cy="180"/>
              </a:xfrm>
              <a:custGeom>
                <a:avLst/>
                <a:gdLst/>
                <a:ahLst/>
                <a:cxnLst>
                  <a:cxn ang="0">
                    <a:pos x="2451" y="349"/>
                  </a:cxn>
                  <a:cxn ang="0">
                    <a:pos x="2437" y="361"/>
                  </a:cxn>
                  <a:cxn ang="0">
                    <a:pos x="0" y="9"/>
                  </a:cxn>
                  <a:cxn ang="0">
                    <a:pos x="11" y="0"/>
                  </a:cxn>
                  <a:cxn ang="0">
                    <a:pos x="2451" y="349"/>
                  </a:cxn>
                </a:cxnLst>
                <a:rect l="0" t="0" r="r" b="b"/>
                <a:pathLst>
                  <a:path w="2451" h="361">
                    <a:moveTo>
                      <a:pt x="2451" y="349"/>
                    </a:moveTo>
                    <a:lnTo>
                      <a:pt x="2437" y="361"/>
                    </a:lnTo>
                    <a:lnTo>
                      <a:pt x="0" y="9"/>
                    </a:lnTo>
                    <a:lnTo>
                      <a:pt x="11" y="0"/>
                    </a:lnTo>
                    <a:lnTo>
                      <a:pt x="2451" y="34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0" name="Freeform 648"/>
              <p:cNvSpPr>
                <a:spLocks/>
              </p:cNvSpPr>
              <p:nvPr/>
            </p:nvSpPr>
            <p:spPr bwMode="auto">
              <a:xfrm>
                <a:off x="2245" y="1390"/>
                <a:ext cx="1221" cy="176"/>
              </a:xfrm>
              <a:custGeom>
                <a:avLst/>
                <a:gdLst/>
                <a:ahLst/>
                <a:cxnLst>
                  <a:cxn ang="0">
                    <a:pos x="2443" y="349"/>
                  </a:cxn>
                  <a:cxn ang="0">
                    <a:pos x="2439" y="35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2443" y="349"/>
                  </a:cxn>
                </a:cxnLst>
                <a:rect l="0" t="0" r="r" b="b"/>
                <a:pathLst>
                  <a:path w="2443" h="353">
                    <a:moveTo>
                      <a:pt x="2443" y="349"/>
                    </a:moveTo>
                    <a:lnTo>
                      <a:pt x="2439" y="3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1" name="Freeform 649"/>
              <p:cNvSpPr>
                <a:spLocks/>
              </p:cNvSpPr>
              <p:nvPr/>
            </p:nvSpPr>
            <p:spPr bwMode="auto">
              <a:xfrm>
                <a:off x="2244" y="1391"/>
                <a:ext cx="1221" cy="176"/>
              </a:xfrm>
              <a:custGeom>
                <a:avLst/>
                <a:gdLst/>
                <a:ahLst/>
                <a:cxnLst>
                  <a:cxn ang="0">
                    <a:pos x="2441" y="351"/>
                  </a:cxn>
                  <a:cxn ang="0">
                    <a:pos x="2440" y="35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41" y="351"/>
                  </a:cxn>
                </a:cxnLst>
                <a:rect l="0" t="0" r="r" b="b"/>
                <a:pathLst>
                  <a:path w="2441" h="352">
                    <a:moveTo>
                      <a:pt x="2441" y="351"/>
                    </a:moveTo>
                    <a:lnTo>
                      <a:pt x="2440" y="35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1" y="351"/>
                    </a:lnTo>
                    <a:close/>
                  </a:path>
                </a:pathLst>
              </a:custGeom>
              <a:solidFill>
                <a:srgbClr val="A8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2" name="Freeform 650"/>
              <p:cNvSpPr>
                <a:spLocks/>
              </p:cNvSpPr>
              <p:nvPr/>
            </p:nvSpPr>
            <p:spPr bwMode="auto">
              <a:xfrm>
                <a:off x="2243" y="1391"/>
                <a:ext cx="1221" cy="177"/>
              </a:xfrm>
              <a:custGeom>
                <a:avLst/>
                <a:gdLst/>
                <a:ahLst/>
                <a:cxnLst>
                  <a:cxn ang="0">
                    <a:pos x="2441" y="350"/>
                  </a:cxn>
                  <a:cxn ang="0">
                    <a:pos x="2437" y="354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441" y="350"/>
                  </a:cxn>
                </a:cxnLst>
                <a:rect l="0" t="0" r="r" b="b"/>
                <a:pathLst>
                  <a:path w="2441" h="354">
                    <a:moveTo>
                      <a:pt x="2441" y="350"/>
                    </a:moveTo>
                    <a:lnTo>
                      <a:pt x="2437" y="35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41" y="350"/>
                    </a:lnTo>
                    <a:close/>
                  </a:path>
                </a:pathLst>
              </a:custGeom>
              <a:solidFill>
                <a:srgbClr val="AC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3" name="Freeform 651"/>
              <p:cNvSpPr>
                <a:spLocks/>
              </p:cNvSpPr>
              <p:nvPr/>
            </p:nvSpPr>
            <p:spPr bwMode="auto">
              <a:xfrm>
                <a:off x="2242" y="1392"/>
                <a:ext cx="1220" cy="177"/>
              </a:xfrm>
              <a:custGeom>
                <a:avLst/>
                <a:gdLst/>
                <a:ahLst/>
                <a:cxnLst>
                  <a:cxn ang="0">
                    <a:pos x="2441" y="353"/>
                  </a:cxn>
                  <a:cxn ang="0">
                    <a:pos x="2440" y="354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2441" y="353"/>
                  </a:cxn>
                </a:cxnLst>
                <a:rect l="0" t="0" r="r" b="b"/>
                <a:pathLst>
                  <a:path w="2441" h="354">
                    <a:moveTo>
                      <a:pt x="2441" y="353"/>
                    </a:moveTo>
                    <a:lnTo>
                      <a:pt x="2440" y="35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441" y="353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4" name="Freeform 652"/>
              <p:cNvSpPr>
                <a:spLocks/>
              </p:cNvSpPr>
              <p:nvPr/>
            </p:nvSpPr>
            <p:spPr bwMode="auto">
              <a:xfrm>
                <a:off x="2241" y="1393"/>
                <a:ext cx="1220" cy="177"/>
              </a:xfrm>
              <a:custGeom>
                <a:avLst/>
                <a:gdLst/>
                <a:ahLst/>
                <a:cxnLst>
                  <a:cxn ang="0">
                    <a:pos x="2441" y="352"/>
                  </a:cxn>
                  <a:cxn ang="0">
                    <a:pos x="2437" y="35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441" y="352"/>
                  </a:cxn>
                </a:cxnLst>
                <a:rect l="0" t="0" r="r" b="b"/>
                <a:pathLst>
                  <a:path w="2441" h="354">
                    <a:moveTo>
                      <a:pt x="2441" y="352"/>
                    </a:moveTo>
                    <a:lnTo>
                      <a:pt x="2437" y="3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1" y="352"/>
                    </a:lnTo>
                    <a:close/>
                  </a:path>
                </a:pathLst>
              </a:custGeom>
              <a:solidFill>
                <a:srgbClr val="B4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5" name="Freeform 653"/>
              <p:cNvSpPr>
                <a:spLocks/>
              </p:cNvSpPr>
              <p:nvPr/>
            </p:nvSpPr>
            <p:spPr bwMode="auto">
              <a:xfrm>
                <a:off x="2236" y="1394"/>
                <a:ext cx="1224" cy="183"/>
              </a:xfrm>
              <a:custGeom>
                <a:avLst/>
                <a:gdLst/>
                <a:ahLst/>
                <a:cxnLst>
                  <a:cxn ang="0">
                    <a:pos x="2447" y="352"/>
                  </a:cxn>
                  <a:cxn ang="0">
                    <a:pos x="2436" y="367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2447" y="352"/>
                  </a:cxn>
                </a:cxnLst>
                <a:rect l="0" t="0" r="r" b="b"/>
                <a:pathLst>
                  <a:path w="2447" h="367">
                    <a:moveTo>
                      <a:pt x="2447" y="352"/>
                    </a:moveTo>
                    <a:lnTo>
                      <a:pt x="2436" y="367"/>
                    </a:lnTo>
                    <a:lnTo>
                      <a:pt x="0" y="11"/>
                    </a:lnTo>
                    <a:lnTo>
                      <a:pt x="10" y="0"/>
                    </a:lnTo>
                    <a:lnTo>
                      <a:pt x="2447" y="35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6" name="Freeform 654"/>
              <p:cNvSpPr>
                <a:spLocks/>
              </p:cNvSpPr>
              <p:nvPr/>
            </p:nvSpPr>
            <p:spPr bwMode="auto">
              <a:xfrm>
                <a:off x="2240" y="1394"/>
                <a:ext cx="1220" cy="178"/>
              </a:xfrm>
              <a:custGeom>
                <a:avLst/>
                <a:gdLst/>
                <a:ahLst/>
                <a:cxnLst>
                  <a:cxn ang="0">
                    <a:pos x="2439" y="352"/>
                  </a:cxn>
                  <a:cxn ang="0">
                    <a:pos x="2438" y="355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2439" y="352"/>
                  </a:cxn>
                </a:cxnLst>
                <a:rect l="0" t="0" r="r" b="b"/>
                <a:pathLst>
                  <a:path w="2439" h="355">
                    <a:moveTo>
                      <a:pt x="2439" y="352"/>
                    </a:moveTo>
                    <a:lnTo>
                      <a:pt x="2438" y="35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39" y="35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7" name="Freeform 655"/>
              <p:cNvSpPr>
                <a:spLocks/>
              </p:cNvSpPr>
              <p:nvPr/>
            </p:nvSpPr>
            <p:spPr bwMode="auto">
              <a:xfrm>
                <a:off x="2239" y="1395"/>
                <a:ext cx="1220" cy="177"/>
              </a:xfrm>
              <a:custGeom>
                <a:avLst/>
                <a:gdLst/>
                <a:ahLst/>
                <a:cxnLst>
                  <a:cxn ang="0">
                    <a:pos x="2440" y="354"/>
                  </a:cxn>
                  <a:cxn ang="0">
                    <a:pos x="2438" y="35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40" y="354"/>
                  </a:cxn>
                </a:cxnLst>
                <a:rect l="0" t="0" r="r" b="b"/>
                <a:pathLst>
                  <a:path w="2440" h="356">
                    <a:moveTo>
                      <a:pt x="2440" y="354"/>
                    </a:moveTo>
                    <a:lnTo>
                      <a:pt x="2438" y="3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8" name="Freeform 656"/>
              <p:cNvSpPr>
                <a:spLocks/>
              </p:cNvSpPr>
              <p:nvPr/>
            </p:nvSpPr>
            <p:spPr bwMode="auto">
              <a:xfrm>
                <a:off x="2238" y="1395"/>
                <a:ext cx="1220" cy="179"/>
              </a:xfrm>
              <a:custGeom>
                <a:avLst/>
                <a:gdLst/>
                <a:ahLst/>
                <a:cxnLst>
                  <a:cxn ang="0">
                    <a:pos x="2439" y="354"/>
                  </a:cxn>
                  <a:cxn ang="0">
                    <a:pos x="2437" y="35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439" y="354"/>
                  </a:cxn>
                </a:cxnLst>
                <a:rect l="0" t="0" r="r" b="b"/>
                <a:pathLst>
                  <a:path w="2439" h="357">
                    <a:moveTo>
                      <a:pt x="2439" y="354"/>
                    </a:moveTo>
                    <a:lnTo>
                      <a:pt x="2437" y="35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9" y="354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89" name="Freeform 657"/>
              <p:cNvSpPr>
                <a:spLocks/>
              </p:cNvSpPr>
              <p:nvPr/>
            </p:nvSpPr>
            <p:spPr bwMode="auto">
              <a:xfrm>
                <a:off x="2238" y="1396"/>
                <a:ext cx="1219" cy="179"/>
              </a:xfrm>
              <a:custGeom>
                <a:avLst/>
                <a:gdLst/>
                <a:ahLst/>
                <a:cxnLst>
                  <a:cxn ang="0">
                    <a:pos x="2439" y="355"/>
                  </a:cxn>
                  <a:cxn ang="0">
                    <a:pos x="2438" y="35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2439" y="355"/>
                  </a:cxn>
                </a:cxnLst>
                <a:rect l="0" t="0" r="r" b="b"/>
                <a:pathLst>
                  <a:path w="2439" h="357">
                    <a:moveTo>
                      <a:pt x="2439" y="355"/>
                    </a:moveTo>
                    <a:lnTo>
                      <a:pt x="2438" y="3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0" name="Freeform 658"/>
              <p:cNvSpPr>
                <a:spLocks/>
              </p:cNvSpPr>
              <p:nvPr/>
            </p:nvSpPr>
            <p:spPr bwMode="auto">
              <a:xfrm>
                <a:off x="2237" y="1398"/>
                <a:ext cx="1219" cy="179"/>
              </a:xfrm>
              <a:custGeom>
                <a:avLst/>
                <a:gdLst/>
                <a:ahLst/>
                <a:cxnLst>
                  <a:cxn ang="0">
                    <a:pos x="2440" y="354"/>
                  </a:cxn>
                  <a:cxn ang="0">
                    <a:pos x="2438" y="35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40" y="354"/>
                  </a:cxn>
                </a:cxnLst>
                <a:rect l="0" t="0" r="r" b="b"/>
                <a:pathLst>
                  <a:path w="2440" h="357">
                    <a:moveTo>
                      <a:pt x="2440" y="354"/>
                    </a:moveTo>
                    <a:lnTo>
                      <a:pt x="2438" y="3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1" name="Freeform 659"/>
              <p:cNvSpPr>
                <a:spLocks/>
              </p:cNvSpPr>
              <p:nvPr/>
            </p:nvSpPr>
            <p:spPr bwMode="auto">
              <a:xfrm>
                <a:off x="2236" y="1399"/>
                <a:ext cx="1220" cy="178"/>
              </a:xfrm>
              <a:custGeom>
                <a:avLst/>
                <a:gdLst/>
                <a:ahLst/>
                <a:cxnLst>
                  <a:cxn ang="0">
                    <a:pos x="2439" y="355"/>
                  </a:cxn>
                  <a:cxn ang="0">
                    <a:pos x="2436" y="35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439" y="355"/>
                  </a:cxn>
                </a:cxnLst>
                <a:rect l="0" t="0" r="r" b="b"/>
                <a:pathLst>
                  <a:path w="2439" h="357">
                    <a:moveTo>
                      <a:pt x="2439" y="355"/>
                    </a:moveTo>
                    <a:lnTo>
                      <a:pt x="2436" y="35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2" name="Freeform 660"/>
              <p:cNvSpPr>
                <a:spLocks/>
              </p:cNvSpPr>
              <p:nvPr/>
            </p:nvSpPr>
            <p:spPr bwMode="auto">
              <a:xfrm>
                <a:off x="2232" y="1400"/>
                <a:ext cx="1222" cy="187"/>
              </a:xfrm>
              <a:custGeom>
                <a:avLst/>
                <a:gdLst/>
                <a:ahLst/>
                <a:cxnLst>
                  <a:cxn ang="0">
                    <a:pos x="2445" y="356"/>
                  </a:cxn>
                  <a:cxn ang="0">
                    <a:pos x="2436" y="374"/>
                  </a:cxn>
                  <a:cxn ang="0">
                    <a:pos x="0" y="12"/>
                  </a:cxn>
                  <a:cxn ang="0">
                    <a:pos x="9" y="0"/>
                  </a:cxn>
                  <a:cxn ang="0">
                    <a:pos x="2445" y="356"/>
                  </a:cxn>
                </a:cxnLst>
                <a:rect l="0" t="0" r="r" b="b"/>
                <a:pathLst>
                  <a:path w="2445" h="374">
                    <a:moveTo>
                      <a:pt x="2445" y="356"/>
                    </a:moveTo>
                    <a:lnTo>
                      <a:pt x="2436" y="374"/>
                    </a:lnTo>
                    <a:lnTo>
                      <a:pt x="0" y="12"/>
                    </a:lnTo>
                    <a:lnTo>
                      <a:pt x="9" y="0"/>
                    </a:lnTo>
                    <a:lnTo>
                      <a:pt x="2445" y="356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3" name="Freeform 661"/>
              <p:cNvSpPr>
                <a:spLocks/>
              </p:cNvSpPr>
              <p:nvPr/>
            </p:nvSpPr>
            <p:spPr bwMode="auto">
              <a:xfrm>
                <a:off x="2235" y="1400"/>
                <a:ext cx="1219" cy="179"/>
              </a:xfrm>
              <a:custGeom>
                <a:avLst/>
                <a:gdLst/>
                <a:ahLst/>
                <a:cxnLst>
                  <a:cxn ang="0">
                    <a:pos x="2438" y="356"/>
                  </a:cxn>
                  <a:cxn ang="0">
                    <a:pos x="2438" y="35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38" y="356"/>
                  </a:cxn>
                </a:cxnLst>
                <a:rect l="0" t="0" r="r" b="b"/>
                <a:pathLst>
                  <a:path w="2438" h="359">
                    <a:moveTo>
                      <a:pt x="2438" y="356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56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4" name="Freeform 662"/>
              <p:cNvSpPr>
                <a:spLocks/>
              </p:cNvSpPr>
              <p:nvPr/>
            </p:nvSpPr>
            <p:spPr bwMode="auto">
              <a:xfrm>
                <a:off x="2234" y="1400"/>
                <a:ext cx="1220" cy="180"/>
              </a:xfrm>
              <a:custGeom>
                <a:avLst/>
                <a:gdLst/>
                <a:ahLst/>
                <a:cxnLst>
                  <a:cxn ang="0">
                    <a:pos x="2440" y="357"/>
                  </a:cxn>
                  <a:cxn ang="0">
                    <a:pos x="2438" y="35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40" y="357"/>
                  </a:cxn>
                </a:cxnLst>
                <a:rect l="0" t="0" r="r" b="b"/>
                <a:pathLst>
                  <a:path w="2440" h="359">
                    <a:moveTo>
                      <a:pt x="2440" y="357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7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5" name="Freeform 663"/>
              <p:cNvSpPr>
                <a:spLocks/>
              </p:cNvSpPr>
              <p:nvPr/>
            </p:nvSpPr>
            <p:spPr bwMode="auto">
              <a:xfrm>
                <a:off x="2234" y="1401"/>
                <a:ext cx="1219" cy="181"/>
              </a:xfrm>
              <a:custGeom>
                <a:avLst/>
                <a:gdLst/>
                <a:ahLst/>
                <a:cxnLst>
                  <a:cxn ang="0">
                    <a:pos x="2438" y="357"/>
                  </a:cxn>
                  <a:cxn ang="0">
                    <a:pos x="2436" y="36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8" y="357"/>
                  </a:cxn>
                </a:cxnLst>
                <a:rect l="0" t="0" r="r" b="b"/>
                <a:pathLst>
                  <a:path w="2438" h="360">
                    <a:moveTo>
                      <a:pt x="2438" y="357"/>
                    </a:moveTo>
                    <a:lnTo>
                      <a:pt x="2436" y="3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5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6" name="Freeform 664"/>
              <p:cNvSpPr>
                <a:spLocks/>
              </p:cNvSpPr>
              <p:nvPr/>
            </p:nvSpPr>
            <p:spPr bwMode="auto">
              <a:xfrm>
                <a:off x="2233" y="1402"/>
                <a:ext cx="1219" cy="181"/>
              </a:xfrm>
              <a:custGeom>
                <a:avLst/>
                <a:gdLst/>
                <a:ahLst/>
                <a:cxnLst>
                  <a:cxn ang="0">
                    <a:pos x="2437" y="359"/>
                  </a:cxn>
                  <a:cxn ang="0">
                    <a:pos x="2436" y="36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437" y="359"/>
                  </a:cxn>
                </a:cxnLst>
                <a:rect l="0" t="0" r="r" b="b"/>
                <a:pathLst>
                  <a:path w="2437" h="363">
                    <a:moveTo>
                      <a:pt x="2437" y="359"/>
                    </a:moveTo>
                    <a:lnTo>
                      <a:pt x="2436" y="3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5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7" name="Freeform 665"/>
              <p:cNvSpPr>
                <a:spLocks/>
              </p:cNvSpPr>
              <p:nvPr/>
            </p:nvSpPr>
            <p:spPr bwMode="auto">
              <a:xfrm>
                <a:off x="2233" y="1403"/>
                <a:ext cx="1218" cy="181"/>
              </a:xfrm>
              <a:custGeom>
                <a:avLst/>
                <a:gdLst/>
                <a:ahLst/>
                <a:cxnLst>
                  <a:cxn ang="0">
                    <a:pos x="2438" y="361"/>
                  </a:cxn>
                  <a:cxn ang="0">
                    <a:pos x="2438" y="36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38" y="361"/>
                  </a:cxn>
                </a:cxnLst>
                <a:rect l="0" t="0" r="r" b="b"/>
                <a:pathLst>
                  <a:path w="2438" h="362">
                    <a:moveTo>
                      <a:pt x="2438" y="361"/>
                    </a:moveTo>
                    <a:lnTo>
                      <a:pt x="2438" y="36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8" name="Freeform 666"/>
              <p:cNvSpPr>
                <a:spLocks/>
              </p:cNvSpPr>
              <p:nvPr/>
            </p:nvSpPr>
            <p:spPr bwMode="auto">
              <a:xfrm>
                <a:off x="2232" y="1404"/>
                <a:ext cx="1219" cy="182"/>
              </a:xfrm>
              <a:custGeom>
                <a:avLst/>
                <a:gdLst/>
                <a:ahLst/>
                <a:cxnLst>
                  <a:cxn ang="0">
                    <a:pos x="2440" y="360"/>
                  </a:cxn>
                  <a:cxn ang="0">
                    <a:pos x="2438" y="36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2440" y="360"/>
                  </a:cxn>
                </a:cxnLst>
                <a:rect l="0" t="0" r="r" b="b"/>
                <a:pathLst>
                  <a:path w="2440" h="363">
                    <a:moveTo>
                      <a:pt x="2440" y="360"/>
                    </a:moveTo>
                    <a:lnTo>
                      <a:pt x="2438" y="36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40" y="36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299" name="Freeform 667"/>
              <p:cNvSpPr>
                <a:spLocks/>
              </p:cNvSpPr>
              <p:nvPr/>
            </p:nvSpPr>
            <p:spPr bwMode="auto">
              <a:xfrm>
                <a:off x="2232" y="1405"/>
                <a:ext cx="1219" cy="182"/>
              </a:xfrm>
              <a:custGeom>
                <a:avLst/>
                <a:gdLst/>
                <a:ahLst/>
                <a:cxnLst>
                  <a:cxn ang="0">
                    <a:pos x="2438" y="362"/>
                  </a:cxn>
                  <a:cxn ang="0">
                    <a:pos x="2436" y="36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8" y="362"/>
                  </a:cxn>
                </a:cxnLst>
                <a:rect l="0" t="0" r="r" b="b"/>
                <a:pathLst>
                  <a:path w="2438" h="364">
                    <a:moveTo>
                      <a:pt x="2438" y="362"/>
                    </a:moveTo>
                    <a:lnTo>
                      <a:pt x="2436" y="36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0" name="Freeform 668"/>
              <p:cNvSpPr>
                <a:spLocks/>
              </p:cNvSpPr>
              <p:nvPr/>
            </p:nvSpPr>
            <p:spPr bwMode="auto">
              <a:xfrm>
                <a:off x="2228" y="1405"/>
                <a:ext cx="1222" cy="192"/>
              </a:xfrm>
              <a:custGeom>
                <a:avLst/>
                <a:gdLst/>
                <a:ahLst/>
                <a:cxnLst>
                  <a:cxn ang="0">
                    <a:pos x="2442" y="362"/>
                  </a:cxn>
                  <a:cxn ang="0">
                    <a:pos x="2436" y="382"/>
                  </a:cxn>
                  <a:cxn ang="0">
                    <a:pos x="0" y="15"/>
                  </a:cxn>
                  <a:cxn ang="0">
                    <a:pos x="6" y="0"/>
                  </a:cxn>
                  <a:cxn ang="0">
                    <a:pos x="2442" y="362"/>
                  </a:cxn>
                </a:cxnLst>
                <a:rect l="0" t="0" r="r" b="b"/>
                <a:pathLst>
                  <a:path w="2442" h="382">
                    <a:moveTo>
                      <a:pt x="2442" y="362"/>
                    </a:moveTo>
                    <a:lnTo>
                      <a:pt x="2436" y="382"/>
                    </a:lnTo>
                    <a:lnTo>
                      <a:pt x="0" y="15"/>
                    </a:lnTo>
                    <a:lnTo>
                      <a:pt x="6" y="0"/>
                    </a:lnTo>
                    <a:lnTo>
                      <a:pt x="2442" y="36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1" name="Freeform 669"/>
              <p:cNvSpPr>
                <a:spLocks/>
              </p:cNvSpPr>
              <p:nvPr/>
            </p:nvSpPr>
            <p:spPr bwMode="auto">
              <a:xfrm>
                <a:off x="2231" y="1405"/>
                <a:ext cx="1219" cy="183"/>
              </a:xfrm>
              <a:custGeom>
                <a:avLst/>
                <a:gdLst/>
                <a:ahLst/>
                <a:cxnLst>
                  <a:cxn ang="0">
                    <a:pos x="2437" y="362"/>
                  </a:cxn>
                  <a:cxn ang="0">
                    <a:pos x="2437" y="36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437" y="362"/>
                  </a:cxn>
                </a:cxnLst>
                <a:rect l="0" t="0" r="r" b="b"/>
                <a:pathLst>
                  <a:path w="2437" h="365">
                    <a:moveTo>
                      <a:pt x="2437" y="362"/>
                    </a:moveTo>
                    <a:lnTo>
                      <a:pt x="2437" y="36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6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2" name="Freeform 670"/>
              <p:cNvSpPr>
                <a:spLocks/>
              </p:cNvSpPr>
              <p:nvPr/>
            </p:nvSpPr>
            <p:spPr bwMode="auto">
              <a:xfrm>
                <a:off x="2231" y="1406"/>
                <a:ext cx="1219" cy="183"/>
              </a:xfrm>
              <a:custGeom>
                <a:avLst/>
                <a:gdLst/>
                <a:ahLst/>
                <a:cxnLst>
                  <a:cxn ang="0">
                    <a:pos x="2437" y="363"/>
                  </a:cxn>
                  <a:cxn ang="0">
                    <a:pos x="2436" y="36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437" y="363"/>
                  </a:cxn>
                </a:cxnLst>
                <a:rect l="0" t="0" r="r" b="b"/>
                <a:pathLst>
                  <a:path w="2437" h="365">
                    <a:moveTo>
                      <a:pt x="2437" y="363"/>
                    </a:moveTo>
                    <a:lnTo>
                      <a:pt x="2436" y="3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7" y="363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3" name="Freeform 671"/>
              <p:cNvSpPr>
                <a:spLocks/>
              </p:cNvSpPr>
              <p:nvPr/>
            </p:nvSpPr>
            <p:spPr bwMode="auto">
              <a:xfrm>
                <a:off x="2230" y="1408"/>
                <a:ext cx="1219" cy="182"/>
              </a:xfrm>
              <a:custGeom>
                <a:avLst/>
                <a:gdLst/>
                <a:ahLst/>
                <a:cxnLst>
                  <a:cxn ang="0">
                    <a:pos x="2438" y="362"/>
                  </a:cxn>
                  <a:cxn ang="0">
                    <a:pos x="2438" y="36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38" y="362"/>
                  </a:cxn>
                </a:cxnLst>
                <a:rect l="0" t="0" r="r" b="b"/>
                <a:pathLst>
                  <a:path w="2438" h="364">
                    <a:moveTo>
                      <a:pt x="2438" y="362"/>
                    </a:moveTo>
                    <a:lnTo>
                      <a:pt x="2438" y="3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4" name="Freeform 672"/>
              <p:cNvSpPr>
                <a:spLocks/>
              </p:cNvSpPr>
              <p:nvPr/>
            </p:nvSpPr>
            <p:spPr bwMode="auto">
              <a:xfrm>
                <a:off x="2230" y="1409"/>
                <a:ext cx="1219" cy="183"/>
              </a:xfrm>
              <a:custGeom>
                <a:avLst/>
                <a:gdLst/>
                <a:ahLst/>
                <a:cxnLst>
                  <a:cxn ang="0">
                    <a:pos x="2438" y="362"/>
                  </a:cxn>
                  <a:cxn ang="0">
                    <a:pos x="2436" y="365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8" y="362"/>
                  </a:cxn>
                </a:cxnLst>
                <a:rect l="0" t="0" r="r" b="b"/>
                <a:pathLst>
                  <a:path w="2438" h="365">
                    <a:moveTo>
                      <a:pt x="2438" y="362"/>
                    </a:moveTo>
                    <a:lnTo>
                      <a:pt x="2436" y="36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5" name="Freeform 673"/>
              <p:cNvSpPr>
                <a:spLocks/>
              </p:cNvSpPr>
              <p:nvPr/>
            </p:nvSpPr>
            <p:spPr bwMode="auto">
              <a:xfrm>
                <a:off x="2229" y="1410"/>
                <a:ext cx="1219" cy="182"/>
              </a:xfrm>
              <a:custGeom>
                <a:avLst/>
                <a:gdLst/>
                <a:ahLst/>
                <a:cxnLst>
                  <a:cxn ang="0">
                    <a:pos x="2438" y="364"/>
                  </a:cxn>
                  <a:cxn ang="0">
                    <a:pos x="2436" y="36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438" y="364"/>
                  </a:cxn>
                </a:cxnLst>
                <a:rect l="0" t="0" r="r" b="b"/>
                <a:pathLst>
                  <a:path w="2438" h="366">
                    <a:moveTo>
                      <a:pt x="2438" y="364"/>
                    </a:moveTo>
                    <a:lnTo>
                      <a:pt x="2436" y="36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4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6" name="Freeform 674"/>
              <p:cNvSpPr>
                <a:spLocks/>
              </p:cNvSpPr>
              <p:nvPr/>
            </p:nvSpPr>
            <p:spPr bwMode="auto">
              <a:xfrm>
                <a:off x="2229" y="1410"/>
                <a:ext cx="1218" cy="184"/>
              </a:xfrm>
              <a:custGeom>
                <a:avLst/>
                <a:gdLst/>
                <a:ahLst/>
                <a:cxnLst>
                  <a:cxn ang="0">
                    <a:pos x="2436" y="364"/>
                  </a:cxn>
                  <a:cxn ang="0">
                    <a:pos x="2436" y="36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6" y="364"/>
                  </a:cxn>
                </a:cxnLst>
                <a:rect l="0" t="0" r="r" b="b"/>
                <a:pathLst>
                  <a:path w="2436" h="367">
                    <a:moveTo>
                      <a:pt x="2436" y="364"/>
                    </a:moveTo>
                    <a:lnTo>
                      <a:pt x="2436" y="36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4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7" name="Freeform 675"/>
              <p:cNvSpPr>
                <a:spLocks/>
              </p:cNvSpPr>
              <p:nvPr/>
            </p:nvSpPr>
            <p:spPr bwMode="auto">
              <a:xfrm>
                <a:off x="2228" y="1411"/>
                <a:ext cx="1219" cy="184"/>
              </a:xfrm>
              <a:custGeom>
                <a:avLst/>
                <a:gdLst/>
                <a:ahLst/>
                <a:cxnLst>
                  <a:cxn ang="0">
                    <a:pos x="2437" y="365"/>
                  </a:cxn>
                  <a:cxn ang="0">
                    <a:pos x="2436" y="36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437" y="365"/>
                  </a:cxn>
                </a:cxnLst>
                <a:rect l="0" t="0" r="r" b="b"/>
                <a:pathLst>
                  <a:path w="2437" h="367">
                    <a:moveTo>
                      <a:pt x="2437" y="365"/>
                    </a:moveTo>
                    <a:lnTo>
                      <a:pt x="2436" y="36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7" y="365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8" name="Freeform 676"/>
              <p:cNvSpPr>
                <a:spLocks/>
              </p:cNvSpPr>
              <p:nvPr/>
            </p:nvSpPr>
            <p:spPr bwMode="auto">
              <a:xfrm>
                <a:off x="2228" y="1412"/>
                <a:ext cx="1218" cy="185"/>
              </a:xfrm>
              <a:custGeom>
                <a:avLst/>
                <a:gdLst/>
                <a:ahLst/>
                <a:cxnLst>
                  <a:cxn ang="0">
                    <a:pos x="2436" y="366"/>
                  </a:cxn>
                  <a:cxn ang="0">
                    <a:pos x="2436" y="369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6" y="366"/>
                  </a:cxn>
                </a:cxnLst>
                <a:rect l="0" t="0" r="r" b="b"/>
                <a:pathLst>
                  <a:path w="2436" h="369">
                    <a:moveTo>
                      <a:pt x="2436" y="366"/>
                    </a:moveTo>
                    <a:lnTo>
                      <a:pt x="2436" y="36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6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09" name="Freeform 677"/>
              <p:cNvSpPr>
                <a:spLocks/>
              </p:cNvSpPr>
              <p:nvPr/>
            </p:nvSpPr>
            <p:spPr bwMode="auto">
              <a:xfrm>
                <a:off x="2227" y="1413"/>
                <a:ext cx="1219" cy="194"/>
              </a:xfrm>
              <a:custGeom>
                <a:avLst/>
                <a:gdLst/>
                <a:ahLst/>
                <a:cxnLst>
                  <a:cxn ang="0">
                    <a:pos x="2440" y="367"/>
                  </a:cxn>
                  <a:cxn ang="0">
                    <a:pos x="2435" y="389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2440" y="367"/>
                  </a:cxn>
                </a:cxnLst>
                <a:rect l="0" t="0" r="r" b="b"/>
                <a:pathLst>
                  <a:path w="2440" h="389">
                    <a:moveTo>
                      <a:pt x="2440" y="367"/>
                    </a:moveTo>
                    <a:lnTo>
                      <a:pt x="2435" y="38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2440" y="367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0" name="Freeform 678"/>
              <p:cNvSpPr>
                <a:spLocks/>
              </p:cNvSpPr>
              <p:nvPr/>
            </p:nvSpPr>
            <p:spPr bwMode="auto">
              <a:xfrm>
                <a:off x="2228" y="1413"/>
                <a:ext cx="1218" cy="185"/>
              </a:xfrm>
              <a:custGeom>
                <a:avLst/>
                <a:gdLst/>
                <a:ahLst/>
                <a:cxnLst>
                  <a:cxn ang="0">
                    <a:pos x="2436" y="367"/>
                  </a:cxn>
                  <a:cxn ang="0">
                    <a:pos x="2436" y="37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6" y="367"/>
                  </a:cxn>
                </a:cxnLst>
                <a:rect l="0" t="0" r="r" b="b"/>
                <a:pathLst>
                  <a:path w="2436" h="370">
                    <a:moveTo>
                      <a:pt x="2436" y="367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7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1" name="Freeform 679"/>
              <p:cNvSpPr>
                <a:spLocks/>
              </p:cNvSpPr>
              <p:nvPr/>
            </p:nvSpPr>
            <p:spPr bwMode="auto">
              <a:xfrm>
                <a:off x="2228" y="1414"/>
                <a:ext cx="1218" cy="186"/>
              </a:xfrm>
              <a:custGeom>
                <a:avLst/>
                <a:gdLst/>
                <a:ahLst/>
                <a:cxnLst>
                  <a:cxn ang="0">
                    <a:pos x="2438" y="368"/>
                  </a:cxn>
                  <a:cxn ang="0">
                    <a:pos x="2436" y="37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2438" y="368"/>
                  </a:cxn>
                </a:cxnLst>
                <a:rect l="0" t="0" r="r" b="b"/>
                <a:pathLst>
                  <a:path w="2438" h="372">
                    <a:moveTo>
                      <a:pt x="2438" y="368"/>
                    </a:moveTo>
                    <a:lnTo>
                      <a:pt x="2436" y="37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8" y="368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2" name="Freeform 680"/>
              <p:cNvSpPr>
                <a:spLocks/>
              </p:cNvSpPr>
              <p:nvPr/>
            </p:nvSpPr>
            <p:spPr bwMode="auto">
              <a:xfrm>
                <a:off x="2228" y="1415"/>
                <a:ext cx="1218" cy="186"/>
              </a:xfrm>
              <a:custGeom>
                <a:avLst/>
                <a:gdLst/>
                <a:ahLst/>
                <a:cxnLst>
                  <a:cxn ang="0">
                    <a:pos x="2436" y="369"/>
                  </a:cxn>
                  <a:cxn ang="0">
                    <a:pos x="2436" y="37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6" y="369"/>
                  </a:cxn>
                </a:cxnLst>
                <a:rect l="0" t="0" r="r" b="b"/>
                <a:pathLst>
                  <a:path w="2436" h="370">
                    <a:moveTo>
                      <a:pt x="2436" y="369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3" name="Freeform 681"/>
              <p:cNvSpPr>
                <a:spLocks/>
              </p:cNvSpPr>
              <p:nvPr/>
            </p:nvSpPr>
            <p:spPr bwMode="auto">
              <a:xfrm>
                <a:off x="2228" y="1416"/>
                <a:ext cx="1218" cy="186"/>
              </a:xfrm>
              <a:custGeom>
                <a:avLst/>
                <a:gdLst/>
                <a:ahLst/>
                <a:cxnLst>
                  <a:cxn ang="0">
                    <a:pos x="2436" y="368"/>
                  </a:cxn>
                  <a:cxn ang="0">
                    <a:pos x="2434" y="372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6" y="368"/>
                  </a:cxn>
                </a:cxnLst>
                <a:rect l="0" t="0" r="r" b="b"/>
                <a:pathLst>
                  <a:path w="2436" h="372">
                    <a:moveTo>
                      <a:pt x="2436" y="368"/>
                    </a:moveTo>
                    <a:lnTo>
                      <a:pt x="2434" y="37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68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4" name="Freeform 682"/>
              <p:cNvSpPr>
                <a:spLocks/>
              </p:cNvSpPr>
              <p:nvPr/>
            </p:nvSpPr>
            <p:spPr bwMode="auto">
              <a:xfrm>
                <a:off x="2227" y="1417"/>
                <a:ext cx="1218" cy="187"/>
              </a:xfrm>
              <a:custGeom>
                <a:avLst/>
                <a:gdLst/>
                <a:ahLst/>
                <a:cxnLst>
                  <a:cxn ang="0">
                    <a:pos x="2436" y="371"/>
                  </a:cxn>
                  <a:cxn ang="0">
                    <a:pos x="2436" y="37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2436" y="371"/>
                  </a:cxn>
                </a:cxnLst>
                <a:rect l="0" t="0" r="r" b="b"/>
                <a:pathLst>
                  <a:path w="2436" h="374">
                    <a:moveTo>
                      <a:pt x="2436" y="371"/>
                    </a:moveTo>
                    <a:lnTo>
                      <a:pt x="2436" y="37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436" y="37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5" name="Freeform 683"/>
              <p:cNvSpPr>
                <a:spLocks/>
              </p:cNvSpPr>
              <p:nvPr/>
            </p:nvSpPr>
            <p:spPr bwMode="auto">
              <a:xfrm>
                <a:off x="2227" y="1419"/>
                <a:ext cx="1218" cy="187"/>
              </a:xfrm>
              <a:custGeom>
                <a:avLst/>
                <a:gdLst/>
                <a:ahLst/>
                <a:cxnLst>
                  <a:cxn ang="0">
                    <a:pos x="2436" y="370"/>
                  </a:cxn>
                  <a:cxn ang="0">
                    <a:pos x="2436" y="37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6" y="370"/>
                  </a:cxn>
                </a:cxnLst>
                <a:rect l="0" t="0" r="r" b="b"/>
                <a:pathLst>
                  <a:path w="2436" h="373">
                    <a:moveTo>
                      <a:pt x="2436" y="370"/>
                    </a:moveTo>
                    <a:lnTo>
                      <a:pt x="2436" y="3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7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6" name="Freeform 684"/>
              <p:cNvSpPr>
                <a:spLocks/>
              </p:cNvSpPr>
              <p:nvPr/>
            </p:nvSpPr>
            <p:spPr bwMode="auto">
              <a:xfrm>
                <a:off x="2227" y="1420"/>
                <a:ext cx="1218" cy="187"/>
              </a:xfrm>
              <a:custGeom>
                <a:avLst/>
                <a:gdLst/>
                <a:ahLst/>
                <a:cxnLst>
                  <a:cxn ang="0">
                    <a:pos x="2436" y="372"/>
                  </a:cxn>
                  <a:cxn ang="0">
                    <a:pos x="2435" y="37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6" y="372"/>
                  </a:cxn>
                </a:cxnLst>
                <a:rect l="0" t="0" r="r" b="b"/>
                <a:pathLst>
                  <a:path w="2436" h="376">
                    <a:moveTo>
                      <a:pt x="2436" y="372"/>
                    </a:moveTo>
                    <a:lnTo>
                      <a:pt x="2435" y="37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7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7" name="Freeform 685"/>
              <p:cNvSpPr>
                <a:spLocks/>
              </p:cNvSpPr>
              <p:nvPr/>
            </p:nvSpPr>
            <p:spPr bwMode="auto">
              <a:xfrm>
                <a:off x="2226" y="1420"/>
                <a:ext cx="1218" cy="198"/>
              </a:xfrm>
              <a:custGeom>
                <a:avLst/>
                <a:gdLst/>
                <a:ahLst/>
                <a:cxnLst>
                  <a:cxn ang="0">
                    <a:pos x="2436" y="374"/>
                  </a:cxn>
                  <a:cxn ang="0">
                    <a:pos x="2434" y="395"/>
                  </a:cxn>
                  <a:cxn ang="0">
                    <a:pos x="0" y="16"/>
                  </a:cxn>
                  <a:cxn ang="0">
                    <a:pos x="1" y="0"/>
                  </a:cxn>
                  <a:cxn ang="0">
                    <a:pos x="2436" y="374"/>
                  </a:cxn>
                </a:cxnLst>
                <a:rect l="0" t="0" r="r" b="b"/>
                <a:pathLst>
                  <a:path w="2436" h="395">
                    <a:moveTo>
                      <a:pt x="2436" y="374"/>
                    </a:moveTo>
                    <a:lnTo>
                      <a:pt x="2434" y="395"/>
                    </a:lnTo>
                    <a:lnTo>
                      <a:pt x="0" y="16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8" name="Freeform 686"/>
              <p:cNvSpPr>
                <a:spLocks/>
              </p:cNvSpPr>
              <p:nvPr/>
            </p:nvSpPr>
            <p:spPr bwMode="auto">
              <a:xfrm>
                <a:off x="2226" y="1420"/>
                <a:ext cx="1218" cy="193"/>
              </a:xfrm>
              <a:custGeom>
                <a:avLst/>
                <a:gdLst/>
                <a:ahLst/>
                <a:cxnLst>
                  <a:cxn ang="0">
                    <a:pos x="2436" y="374"/>
                  </a:cxn>
                  <a:cxn ang="0">
                    <a:pos x="2436" y="385"/>
                  </a:cxn>
                  <a:cxn ang="0">
                    <a:pos x="0" y="8"/>
                  </a:cxn>
                  <a:cxn ang="0">
                    <a:pos x="1" y="0"/>
                  </a:cxn>
                  <a:cxn ang="0">
                    <a:pos x="2436" y="374"/>
                  </a:cxn>
                </a:cxnLst>
                <a:rect l="0" t="0" r="r" b="b"/>
                <a:pathLst>
                  <a:path w="2436" h="385">
                    <a:moveTo>
                      <a:pt x="2436" y="374"/>
                    </a:moveTo>
                    <a:lnTo>
                      <a:pt x="2436" y="385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19" name="Freeform 687"/>
              <p:cNvSpPr>
                <a:spLocks/>
              </p:cNvSpPr>
              <p:nvPr/>
            </p:nvSpPr>
            <p:spPr bwMode="auto">
              <a:xfrm>
                <a:off x="2226" y="1425"/>
                <a:ext cx="1218" cy="193"/>
              </a:xfrm>
              <a:custGeom>
                <a:avLst/>
                <a:gdLst/>
                <a:ahLst/>
                <a:cxnLst>
                  <a:cxn ang="0">
                    <a:pos x="2436" y="377"/>
                  </a:cxn>
                  <a:cxn ang="0">
                    <a:pos x="2434" y="387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2436" y="377"/>
                  </a:cxn>
                </a:cxnLst>
                <a:rect l="0" t="0" r="r" b="b"/>
                <a:pathLst>
                  <a:path w="2436" h="387">
                    <a:moveTo>
                      <a:pt x="2436" y="377"/>
                    </a:moveTo>
                    <a:lnTo>
                      <a:pt x="2434" y="3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2436" y="377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0" name="Freeform 688"/>
              <p:cNvSpPr>
                <a:spLocks/>
              </p:cNvSpPr>
              <p:nvPr/>
            </p:nvSpPr>
            <p:spPr bwMode="auto">
              <a:xfrm>
                <a:off x="2226" y="1429"/>
                <a:ext cx="1217" cy="418"/>
              </a:xfrm>
              <a:custGeom>
                <a:avLst/>
                <a:gdLst/>
                <a:ahLst/>
                <a:cxnLst>
                  <a:cxn ang="0">
                    <a:pos x="2434" y="379"/>
                  </a:cxn>
                  <a:cxn ang="0">
                    <a:pos x="2434" y="836"/>
                  </a:cxn>
                  <a:cxn ang="0">
                    <a:pos x="0" y="339"/>
                  </a:cxn>
                  <a:cxn ang="0">
                    <a:pos x="0" y="0"/>
                  </a:cxn>
                  <a:cxn ang="0">
                    <a:pos x="2434" y="379"/>
                  </a:cxn>
                </a:cxnLst>
                <a:rect l="0" t="0" r="r" b="b"/>
                <a:pathLst>
                  <a:path w="2434" h="836">
                    <a:moveTo>
                      <a:pt x="2434" y="379"/>
                    </a:moveTo>
                    <a:lnTo>
                      <a:pt x="2434" y="836"/>
                    </a:lnTo>
                    <a:lnTo>
                      <a:pt x="0" y="339"/>
                    </a:lnTo>
                    <a:lnTo>
                      <a:pt x="0" y="0"/>
                    </a:lnTo>
                    <a:lnTo>
                      <a:pt x="2434" y="37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1" name="Freeform 689"/>
              <p:cNvSpPr>
                <a:spLocks/>
              </p:cNvSpPr>
              <p:nvPr/>
            </p:nvSpPr>
            <p:spPr bwMode="auto">
              <a:xfrm>
                <a:off x="2226" y="1598"/>
                <a:ext cx="1218" cy="260"/>
              </a:xfrm>
              <a:custGeom>
                <a:avLst/>
                <a:gdLst/>
                <a:ahLst/>
                <a:cxnLst>
                  <a:cxn ang="0">
                    <a:pos x="2434" y="497"/>
                  </a:cxn>
                  <a:cxn ang="0">
                    <a:pos x="2436" y="521"/>
                  </a:cxn>
                  <a:cxn ang="0">
                    <a:pos x="1" y="15"/>
                  </a:cxn>
                  <a:cxn ang="0">
                    <a:pos x="0" y="0"/>
                  </a:cxn>
                  <a:cxn ang="0">
                    <a:pos x="2434" y="497"/>
                  </a:cxn>
                </a:cxnLst>
                <a:rect l="0" t="0" r="r" b="b"/>
                <a:pathLst>
                  <a:path w="2436" h="521">
                    <a:moveTo>
                      <a:pt x="2434" y="497"/>
                    </a:moveTo>
                    <a:lnTo>
                      <a:pt x="2436" y="521"/>
                    </a:lnTo>
                    <a:lnTo>
                      <a:pt x="1" y="15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2" name="Freeform 690"/>
              <p:cNvSpPr>
                <a:spLocks/>
              </p:cNvSpPr>
              <p:nvPr/>
            </p:nvSpPr>
            <p:spPr bwMode="auto">
              <a:xfrm>
                <a:off x="2226" y="1598"/>
                <a:ext cx="1218" cy="254"/>
              </a:xfrm>
              <a:custGeom>
                <a:avLst/>
                <a:gdLst/>
                <a:ahLst/>
                <a:cxnLst>
                  <a:cxn ang="0">
                    <a:pos x="2434" y="497"/>
                  </a:cxn>
                  <a:cxn ang="0">
                    <a:pos x="2436" y="509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2434" y="497"/>
                  </a:cxn>
                </a:cxnLst>
                <a:rect l="0" t="0" r="r" b="b"/>
                <a:pathLst>
                  <a:path w="2436" h="509">
                    <a:moveTo>
                      <a:pt x="2434" y="497"/>
                    </a:moveTo>
                    <a:lnTo>
                      <a:pt x="2436" y="50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3" name="Freeform 691"/>
              <p:cNvSpPr>
                <a:spLocks/>
              </p:cNvSpPr>
              <p:nvPr/>
            </p:nvSpPr>
            <p:spPr bwMode="auto">
              <a:xfrm>
                <a:off x="2226" y="1602"/>
                <a:ext cx="1218" cy="256"/>
              </a:xfrm>
              <a:custGeom>
                <a:avLst/>
                <a:gdLst/>
                <a:ahLst/>
                <a:cxnLst>
                  <a:cxn ang="0">
                    <a:pos x="2436" y="502"/>
                  </a:cxn>
                  <a:cxn ang="0">
                    <a:pos x="2436" y="514"/>
                  </a:cxn>
                  <a:cxn ang="0">
                    <a:pos x="1" y="8"/>
                  </a:cxn>
                  <a:cxn ang="0">
                    <a:pos x="0" y="0"/>
                  </a:cxn>
                  <a:cxn ang="0">
                    <a:pos x="2436" y="502"/>
                  </a:cxn>
                </a:cxnLst>
                <a:rect l="0" t="0" r="r" b="b"/>
                <a:pathLst>
                  <a:path w="2436" h="514">
                    <a:moveTo>
                      <a:pt x="2436" y="502"/>
                    </a:moveTo>
                    <a:lnTo>
                      <a:pt x="2436" y="514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2436" y="502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4" name="Freeform 692"/>
              <p:cNvSpPr>
                <a:spLocks/>
              </p:cNvSpPr>
              <p:nvPr/>
            </p:nvSpPr>
            <p:spPr bwMode="auto">
              <a:xfrm>
                <a:off x="2227" y="1606"/>
                <a:ext cx="1219" cy="262"/>
              </a:xfrm>
              <a:custGeom>
                <a:avLst/>
                <a:gdLst/>
                <a:ahLst/>
                <a:cxnLst>
                  <a:cxn ang="0">
                    <a:pos x="2435" y="506"/>
                  </a:cxn>
                  <a:cxn ang="0">
                    <a:pos x="2440" y="525"/>
                  </a:cxn>
                  <a:cxn ang="0">
                    <a:pos x="4" y="15"/>
                  </a:cxn>
                  <a:cxn ang="0">
                    <a:pos x="0" y="0"/>
                  </a:cxn>
                  <a:cxn ang="0">
                    <a:pos x="2435" y="506"/>
                  </a:cxn>
                </a:cxnLst>
                <a:rect l="0" t="0" r="r" b="b"/>
                <a:pathLst>
                  <a:path w="2440" h="525">
                    <a:moveTo>
                      <a:pt x="2435" y="506"/>
                    </a:moveTo>
                    <a:lnTo>
                      <a:pt x="2440" y="525"/>
                    </a:lnTo>
                    <a:lnTo>
                      <a:pt x="4" y="15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5" name="Freeform 693"/>
              <p:cNvSpPr>
                <a:spLocks/>
              </p:cNvSpPr>
              <p:nvPr/>
            </p:nvSpPr>
            <p:spPr bwMode="auto">
              <a:xfrm>
                <a:off x="2227" y="1606"/>
                <a:ext cx="1218" cy="253"/>
              </a:xfrm>
              <a:custGeom>
                <a:avLst/>
                <a:gdLst/>
                <a:ahLst/>
                <a:cxnLst>
                  <a:cxn ang="0">
                    <a:pos x="2435" y="506"/>
                  </a:cxn>
                  <a:cxn ang="0">
                    <a:pos x="2436" y="50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2435" y="506"/>
                  </a:cxn>
                </a:cxnLst>
                <a:rect l="0" t="0" r="r" b="b"/>
                <a:pathLst>
                  <a:path w="2436" h="507">
                    <a:moveTo>
                      <a:pt x="2435" y="506"/>
                    </a:moveTo>
                    <a:lnTo>
                      <a:pt x="2436" y="50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6" name="Freeform 694"/>
              <p:cNvSpPr>
                <a:spLocks/>
              </p:cNvSpPr>
              <p:nvPr/>
            </p:nvSpPr>
            <p:spPr bwMode="auto">
              <a:xfrm>
                <a:off x="2227" y="1607"/>
                <a:ext cx="1218" cy="254"/>
              </a:xfrm>
              <a:custGeom>
                <a:avLst/>
                <a:gdLst/>
                <a:ahLst/>
                <a:cxnLst>
                  <a:cxn ang="0">
                    <a:pos x="2436" y="503"/>
                  </a:cxn>
                  <a:cxn ang="0">
                    <a:pos x="2436" y="507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6" y="503"/>
                  </a:cxn>
                </a:cxnLst>
                <a:rect l="0" t="0" r="r" b="b"/>
                <a:pathLst>
                  <a:path w="2436" h="507">
                    <a:moveTo>
                      <a:pt x="2436" y="503"/>
                    </a:moveTo>
                    <a:lnTo>
                      <a:pt x="2436" y="507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3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7" name="Freeform 695"/>
              <p:cNvSpPr>
                <a:spLocks/>
              </p:cNvSpPr>
              <p:nvPr/>
            </p:nvSpPr>
            <p:spPr bwMode="auto">
              <a:xfrm>
                <a:off x="2227" y="1608"/>
                <a:ext cx="1218" cy="254"/>
              </a:xfrm>
              <a:custGeom>
                <a:avLst/>
                <a:gdLst/>
                <a:ahLst/>
                <a:cxnLst>
                  <a:cxn ang="0">
                    <a:pos x="2436" y="506"/>
                  </a:cxn>
                  <a:cxn ang="0">
                    <a:pos x="2436" y="509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436" y="506"/>
                  </a:cxn>
                </a:cxnLst>
                <a:rect l="0" t="0" r="r" b="b"/>
                <a:pathLst>
                  <a:path w="2436" h="509">
                    <a:moveTo>
                      <a:pt x="2436" y="506"/>
                    </a:moveTo>
                    <a:lnTo>
                      <a:pt x="2436" y="50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8" name="Freeform 696"/>
              <p:cNvSpPr>
                <a:spLocks/>
              </p:cNvSpPr>
              <p:nvPr/>
            </p:nvSpPr>
            <p:spPr bwMode="auto">
              <a:xfrm>
                <a:off x="2228" y="1609"/>
                <a:ext cx="1218" cy="254"/>
              </a:xfrm>
              <a:custGeom>
                <a:avLst/>
                <a:gdLst/>
                <a:ahLst/>
                <a:cxnLst>
                  <a:cxn ang="0">
                    <a:pos x="2434" y="507"/>
                  </a:cxn>
                  <a:cxn ang="0">
                    <a:pos x="2436" y="50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434" y="507"/>
                  </a:cxn>
                </a:cxnLst>
                <a:rect l="0" t="0" r="r" b="b"/>
                <a:pathLst>
                  <a:path w="2436" h="508">
                    <a:moveTo>
                      <a:pt x="2434" y="507"/>
                    </a:moveTo>
                    <a:lnTo>
                      <a:pt x="2436" y="50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4" y="507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29" name="Freeform 697"/>
              <p:cNvSpPr>
                <a:spLocks/>
              </p:cNvSpPr>
              <p:nvPr/>
            </p:nvSpPr>
            <p:spPr bwMode="auto">
              <a:xfrm>
                <a:off x="2228" y="1610"/>
                <a:ext cx="1218" cy="255"/>
              </a:xfrm>
              <a:custGeom>
                <a:avLst/>
                <a:gdLst/>
                <a:ahLst/>
                <a:cxnLst>
                  <a:cxn ang="0">
                    <a:pos x="2436" y="506"/>
                  </a:cxn>
                  <a:cxn ang="0">
                    <a:pos x="2436" y="51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436" y="506"/>
                  </a:cxn>
                </a:cxnLst>
                <a:rect l="0" t="0" r="r" b="b"/>
                <a:pathLst>
                  <a:path w="2436" h="510">
                    <a:moveTo>
                      <a:pt x="2436" y="506"/>
                    </a:moveTo>
                    <a:lnTo>
                      <a:pt x="2436" y="51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0" name="Freeform 698"/>
              <p:cNvSpPr>
                <a:spLocks/>
              </p:cNvSpPr>
              <p:nvPr/>
            </p:nvSpPr>
            <p:spPr bwMode="auto">
              <a:xfrm>
                <a:off x="2228" y="1612"/>
                <a:ext cx="1218" cy="255"/>
              </a:xfrm>
              <a:custGeom>
                <a:avLst/>
                <a:gdLst/>
                <a:ahLst/>
                <a:cxnLst>
                  <a:cxn ang="0">
                    <a:pos x="2436" y="507"/>
                  </a:cxn>
                  <a:cxn ang="0">
                    <a:pos x="2438" y="510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436" y="507"/>
                  </a:cxn>
                </a:cxnLst>
                <a:rect l="0" t="0" r="r" b="b"/>
                <a:pathLst>
                  <a:path w="2438" h="510">
                    <a:moveTo>
                      <a:pt x="2436" y="507"/>
                    </a:moveTo>
                    <a:lnTo>
                      <a:pt x="2438" y="51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7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1" name="Freeform 699"/>
              <p:cNvSpPr>
                <a:spLocks/>
              </p:cNvSpPr>
              <p:nvPr/>
            </p:nvSpPr>
            <p:spPr bwMode="auto">
              <a:xfrm>
                <a:off x="2228" y="1612"/>
                <a:ext cx="1218" cy="256"/>
              </a:xfrm>
              <a:custGeom>
                <a:avLst/>
                <a:gdLst/>
                <a:ahLst/>
                <a:cxnLst>
                  <a:cxn ang="0">
                    <a:pos x="2436" y="508"/>
                  </a:cxn>
                  <a:cxn ang="0">
                    <a:pos x="2436" y="51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6" y="508"/>
                  </a:cxn>
                </a:cxnLst>
                <a:rect l="0" t="0" r="r" b="b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2" name="Freeform 700"/>
              <p:cNvSpPr>
                <a:spLocks/>
              </p:cNvSpPr>
              <p:nvPr/>
            </p:nvSpPr>
            <p:spPr bwMode="auto">
              <a:xfrm>
                <a:off x="2228" y="1613"/>
                <a:ext cx="1222" cy="264"/>
              </a:xfrm>
              <a:custGeom>
                <a:avLst/>
                <a:gdLst/>
                <a:ahLst/>
                <a:cxnLst>
                  <a:cxn ang="0">
                    <a:pos x="2436" y="510"/>
                  </a:cxn>
                  <a:cxn ang="0">
                    <a:pos x="2442" y="527"/>
                  </a:cxn>
                  <a:cxn ang="0">
                    <a:pos x="6" y="14"/>
                  </a:cxn>
                  <a:cxn ang="0">
                    <a:pos x="0" y="0"/>
                  </a:cxn>
                  <a:cxn ang="0">
                    <a:pos x="2436" y="510"/>
                  </a:cxn>
                </a:cxnLst>
                <a:rect l="0" t="0" r="r" b="b"/>
                <a:pathLst>
                  <a:path w="2442" h="527">
                    <a:moveTo>
                      <a:pt x="2436" y="510"/>
                    </a:moveTo>
                    <a:lnTo>
                      <a:pt x="2442" y="52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3" name="Freeform 701"/>
              <p:cNvSpPr>
                <a:spLocks/>
              </p:cNvSpPr>
              <p:nvPr/>
            </p:nvSpPr>
            <p:spPr bwMode="auto">
              <a:xfrm>
                <a:off x="2228" y="1613"/>
                <a:ext cx="1219" cy="256"/>
              </a:xfrm>
              <a:custGeom>
                <a:avLst/>
                <a:gdLst/>
                <a:ahLst/>
                <a:cxnLst>
                  <a:cxn ang="0">
                    <a:pos x="2436" y="510"/>
                  </a:cxn>
                  <a:cxn ang="0">
                    <a:pos x="2437" y="512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2436" y="510"/>
                  </a:cxn>
                </a:cxnLst>
                <a:rect l="0" t="0" r="r" b="b"/>
                <a:pathLst>
                  <a:path w="2437" h="512">
                    <a:moveTo>
                      <a:pt x="2436" y="510"/>
                    </a:moveTo>
                    <a:lnTo>
                      <a:pt x="2437" y="51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4" name="Freeform 702"/>
              <p:cNvSpPr>
                <a:spLocks/>
              </p:cNvSpPr>
              <p:nvPr/>
            </p:nvSpPr>
            <p:spPr bwMode="auto">
              <a:xfrm>
                <a:off x="2229" y="1615"/>
                <a:ext cx="1218" cy="256"/>
              </a:xfrm>
              <a:custGeom>
                <a:avLst/>
                <a:gdLst/>
                <a:ahLst/>
                <a:cxnLst>
                  <a:cxn ang="0">
                    <a:pos x="2436" y="508"/>
                  </a:cxn>
                  <a:cxn ang="0">
                    <a:pos x="2436" y="51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2436" y="508"/>
                  </a:cxn>
                </a:cxnLst>
                <a:rect l="0" t="0" r="r" b="b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5" name="Freeform 703"/>
              <p:cNvSpPr>
                <a:spLocks/>
              </p:cNvSpPr>
              <p:nvPr/>
            </p:nvSpPr>
            <p:spPr bwMode="auto">
              <a:xfrm>
                <a:off x="2229" y="1616"/>
                <a:ext cx="1219" cy="256"/>
              </a:xfrm>
              <a:custGeom>
                <a:avLst/>
                <a:gdLst/>
                <a:ahLst/>
                <a:cxnLst>
                  <a:cxn ang="0">
                    <a:pos x="2436" y="510"/>
                  </a:cxn>
                  <a:cxn ang="0">
                    <a:pos x="2438" y="51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436" y="510"/>
                  </a:cxn>
                </a:cxnLst>
                <a:rect l="0" t="0" r="r" b="b"/>
                <a:pathLst>
                  <a:path w="2438" h="514">
                    <a:moveTo>
                      <a:pt x="2436" y="510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6" name="Freeform 704"/>
              <p:cNvSpPr>
                <a:spLocks/>
              </p:cNvSpPr>
              <p:nvPr/>
            </p:nvSpPr>
            <p:spPr bwMode="auto">
              <a:xfrm>
                <a:off x="2230" y="1616"/>
                <a:ext cx="1219" cy="258"/>
              </a:xfrm>
              <a:custGeom>
                <a:avLst/>
                <a:gdLst/>
                <a:ahLst/>
                <a:cxnLst>
                  <a:cxn ang="0">
                    <a:pos x="2436" y="512"/>
                  </a:cxn>
                  <a:cxn ang="0">
                    <a:pos x="2438" y="51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436" y="512"/>
                  </a:cxn>
                </a:cxnLst>
                <a:rect l="0" t="0" r="r" b="b"/>
                <a:pathLst>
                  <a:path w="2438" h="515">
                    <a:moveTo>
                      <a:pt x="2436" y="512"/>
                    </a:moveTo>
                    <a:lnTo>
                      <a:pt x="2438" y="5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7" name="Freeform 705"/>
              <p:cNvSpPr>
                <a:spLocks/>
              </p:cNvSpPr>
              <p:nvPr/>
            </p:nvSpPr>
            <p:spPr bwMode="auto">
              <a:xfrm>
                <a:off x="2230" y="1618"/>
                <a:ext cx="1219" cy="257"/>
              </a:xfrm>
              <a:custGeom>
                <a:avLst/>
                <a:gdLst/>
                <a:ahLst/>
                <a:cxnLst>
                  <a:cxn ang="0">
                    <a:pos x="2438" y="512"/>
                  </a:cxn>
                  <a:cxn ang="0">
                    <a:pos x="2438" y="51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438" y="512"/>
                  </a:cxn>
                </a:cxnLst>
                <a:rect l="0" t="0" r="r" b="b"/>
                <a:pathLst>
                  <a:path w="2438" h="514">
                    <a:moveTo>
                      <a:pt x="2438" y="512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8" y="512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8" name="Freeform 706"/>
              <p:cNvSpPr>
                <a:spLocks/>
              </p:cNvSpPr>
              <p:nvPr/>
            </p:nvSpPr>
            <p:spPr bwMode="auto">
              <a:xfrm>
                <a:off x="2231" y="1619"/>
                <a:ext cx="1219" cy="258"/>
              </a:xfrm>
              <a:custGeom>
                <a:avLst/>
                <a:gdLst/>
                <a:ahLst/>
                <a:cxnLst>
                  <a:cxn ang="0">
                    <a:pos x="2436" y="512"/>
                  </a:cxn>
                  <a:cxn ang="0">
                    <a:pos x="2437" y="515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436" y="512"/>
                  </a:cxn>
                </a:cxnLst>
                <a:rect l="0" t="0" r="r" b="b"/>
                <a:pathLst>
                  <a:path w="2437" h="515">
                    <a:moveTo>
                      <a:pt x="2436" y="512"/>
                    </a:moveTo>
                    <a:lnTo>
                      <a:pt x="2437" y="515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39" name="Freeform 707"/>
              <p:cNvSpPr>
                <a:spLocks/>
              </p:cNvSpPr>
              <p:nvPr/>
            </p:nvSpPr>
            <p:spPr bwMode="auto">
              <a:xfrm>
                <a:off x="2232" y="1620"/>
                <a:ext cx="1222" cy="264"/>
              </a:xfrm>
              <a:custGeom>
                <a:avLst/>
                <a:gdLst/>
                <a:ahLst/>
                <a:cxnLst>
                  <a:cxn ang="0">
                    <a:pos x="2436" y="513"/>
                  </a:cxn>
                  <a:cxn ang="0">
                    <a:pos x="2445" y="528"/>
                  </a:cxn>
                  <a:cxn ang="0">
                    <a:pos x="9" y="11"/>
                  </a:cxn>
                  <a:cxn ang="0">
                    <a:pos x="0" y="0"/>
                  </a:cxn>
                  <a:cxn ang="0">
                    <a:pos x="2436" y="513"/>
                  </a:cxn>
                </a:cxnLst>
                <a:rect l="0" t="0" r="r" b="b"/>
                <a:pathLst>
                  <a:path w="2445" h="528">
                    <a:moveTo>
                      <a:pt x="2436" y="513"/>
                    </a:moveTo>
                    <a:lnTo>
                      <a:pt x="2445" y="528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0" name="Freeform 708"/>
              <p:cNvSpPr>
                <a:spLocks/>
              </p:cNvSpPr>
              <p:nvPr/>
            </p:nvSpPr>
            <p:spPr bwMode="auto">
              <a:xfrm>
                <a:off x="2232" y="1620"/>
                <a:ext cx="1219" cy="258"/>
              </a:xfrm>
              <a:custGeom>
                <a:avLst/>
                <a:gdLst/>
                <a:ahLst/>
                <a:cxnLst>
                  <a:cxn ang="0">
                    <a:pos x="2436" y="513"/>
                  </a:cxn>
                  <a:cxn ang="0">
                    <a:pos x="2438" y="5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436" y="513"/>
                  </a:cxn>
                </a:cxnLst>
                <a:rect l="0" t="0" r="r" b="b"/>
                <a:pathLst>
                  <a:path w="2438" h="516">
                    <a:moveTo>
                      <a:pt x="2436" y="513"/>
                    </a:moveTo>
                    <a:lnTo>
                      <a:pt x="2438" y="5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1" name="Freeform 709"/>
              <p:cNvSpPr>
                <a:spLocks/>
              </p:cNvSpPr>
              <p:nvPr/>
            </p:nvSpPr>
            <p:spPr bwMode="auto">
              <a:xfrm>
                <a:off x="2233" y="1621"/>
                <a:ext cx="1218" cy="258"/>
              </a:xfrm>
              <a:custGeom>
                <a:avLst/>
                <a:gdLst/>
                <a:ahLst/>
                <a:cxnLst>
                  <a:cxn ang="0">
                    <a:pos x="2436" y="513"/>
                  </a:cxn>
                  <a:cxn ang="0">
                    <a:pos x="2438" y="515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436" y="513"/>
                  </a:cxn>
                </a:cxnLst>
                <a:rect l="0" t="0" r="r" b="b"/>
                <a:pathLst>
                  <a:path w="2438" h="515">
                    <a:moveTo>
                      <a:pt x="2436" y="513"/>
                    </a:moveTo>
                    <a:lnTo>
                      <a:pt x="2438" y="51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2" name="Freeform 710"/>
              <p:cNvSpPr>
                <a:spLocks/>
              </p:cNvSpPr>
              <p:nvPr/>
            </p:nvSpPr>
            <p:spPr bwMode="auto">
              <a:xfrm>
                <a:off x="2233" y="1622"/>
                <a:ext cx="1219" cy="259"/>
              </a:xfrm>
              <a:custGeom>
                <a:avLst/>
                <a:gdLst/>
                <a:ahLst/>
                <a:cxnLst>
                  <a:cxn ang="0">
                    <a:pos x="2436" y="513"/>
                  </a:cxn>
                  <a:cxn ang="0">
                    <a:pos x="2437" y="516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2436" y="513"/>
                  </a:cxn>
                </a:cxnLst>
                <a:rect l="0" t="0" r="r" b="b"/>
                <a:pathLst>
                  <a:path w="2437" h="516">
                    <a:moveTo>
                      <a:pt x="2436" y="513"/>
                    </a:moveTo>
                    <a:lnTo>
                      <a:pt x="2437" y="516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3" name="Freeform 711"/>
              <p:cNvSpPr>
                <a:spLocks/>
              </p:cNvSpPr>
              <p:nvPr/>
            </p:nvSpPr>
            <p:spPr bwMode="auto">
              <a:xfrm>
                <a:off x="2234" y="1623"/>
                <a:ext cx="1219" cy="259"/>
              </a:xfrm>
              <a:custGeom>
                <a:avLst/>
                <a:gdLst/>
                <a:ahLst/>
                <a:cxnLst>
                  <a:cxn ang="0">
                    <a:pos x="2436" y="515"/>
                  </a:cxn>
                  <a:cxn ang="0">
                    <a:pos x="2438" y="519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2436" y="515"/>
                  </a:cxn>
                </a:cxnLst>
                <a:rect l="0" t="0" r="r" b="b"/>
                <a:pathLst>
                  <a:path w="2438" h="519">
                    <a:moveTo>
                      <a:pt x="2436" y="515"/>
                    </a:moveTo>
                    <a:lnTo>
                      <a:pt x="2438" y="5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4" name="Freeform 712"/>
              <p:cNvSpPr>
                <a:spLocks/>
              </p:cNvSpPr>
              <p:nvPr/>
            </p:nvSpPr>
            <p:spPr bwMode="auto">
              <a:xfrm>
                <a:off x="2235" y="1625"/>
                <a:ext cx="1219" cy="259"/>
              </a:xfrm>
              <a:custGeom>
                <a:avLst/>
                <a:gdLst/>
                <a:ahLst/>
                <a:cxnLst>
                  <a:cxn ang="0">
                    <a:pos x="2436" y="515"/>
                  </a:cxn>
                  <a:cxn ang="0">
                    <a:pos x="2438" y="518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436" y="515"/>
                  </a:cxn>
                </a:cxnLst>
                <a:rect l="0" t="0" r="r" b="b"/>
                <a:pathLst>
                  <a:path w="2438" h="518">
                    <a:moveTo>
                      <a:pt x="2436" y="515"/>
                    </a:moveTo>
                    <a:lnTo>
                      <a:pt x="2438" y="5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5" name="Freeform 713"/>
              <p:cNvSpPr>
                <a:spLocks/>
              </p:cNvSpPr>
              <p:nvPr/>
            </p:nvSpPr>
            <p:spPr bwMode="auto">
              <a:xfrm>
                <a:off x="2236" y="1626"/>
                <a:ext cx="1224" cy="263"/>
              </a:xfrm>
              <a:custGeom>
                <a:avLst/>
                <a:gdLst/>
                <a:ahLst/>
                <a:cxnLst>
                  <a:cxn ang="0">
                    <a:pos x="2436" y="517"/>
                  </a:cxn>
                  <a:cxn ang="0">
                    <a:pos x="2447" y="527"/>
                  </a:cxn>
                  <a:cxn ang="0">
                    <a:pos x="10" y="9"/>
                  </a:cxn>
                  <a:cxn ang="0">
                    <a:pos x="0" y="0"/>
                  </a:cxn>
                  <a:cxn ang="0">
                    <a:pos x="2436" y="517"/>
                  </a:cxn>
                </a:cxnLst>
                <a:rect l="0" t="0" r="r" b="b"/>
                <a:pathLst>
                  <a:path w="2447" h="527">
                    <a:moveTo>
                      <a:pt x="2436" y="517"/>
                    </a:moveTo>
                    <a:lnTo>
                      <a:pt x="2447" y="527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6" name="Freeform 714"/>
              <p:cNvSpPr>
                <a:spLocks/>
              </p:cNvSpPr>
              <p:nvPr/>
            </p:nvSpPr>
            <p:spPr bwMode="auto">
              <a:xfrm>
                <a:off x="2236" y="1626"/>
                <a:ext cx="1220" cy="260"/>
              </a:xfrm>
              <a:custGeom>
                <a:avLst/>
                <a:gdLst/>
                <a:ahLst/>
                <a:cxnLst>
                  <a:cxn ang="0">
                    <a:pos x="2436" y="517"/>
                  </a:cxn>
                  <a:cxn ang="0">
                    <a:pos x="2441" y="520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2436" y="517"/>
                  </a:cxn>
                </a:cxnLst>
                <a:rect l="0" t="0" r="r" b="b"/>
                <a:pathLst>
                  <a:path w="2441" h="520">
                    <a:moveTo>
                      <a:pt x="2436" y="517"/>
                    </a:moveTo>
                    <a:lnTo>
                      <a:pt x="2441" y="520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7" name="Freeform 715"/>
              <p:cNvSpPr>
                <a:spLocks/>
              </p:cNvSpPr>
              <p:nvPr/>
            </p:nvSpPr>
            <p:spPr bwMode="auto">
              <a:xfrm>
                <a:off x="2238" y="1627"/>
                <a:ext cx="1220" cy="260"/>
              </a:xfrm>
              <a:custGeom>
                <a:avLst/>
                <a:gdLst/>
                <a:ahLst/>
                <a:cxnLst>
                  <a:cxn ang="0">
                    <a:pos x="2438" y="516"/>
                  </a:cxn>
                  <a:cxn ang="0">
                    <a:pos x="2441" y="520"/>
                  </a:cxn>
                  <a:cxn ang="0">
                    <a:pos x="3" y="1"/>
                  </a:cxn>
                  <a:cxn ang="0">
                    <a:pos x="0" y="0"/>
                  </a:cxn>
                  <a:cxn ang="0">
                    <a:pos x="2438" y="516"/>
                  </a:cxn>
                </a:cxnLst>
                <a:rect l="0" t="0" r="r" b="b"/>
                <a:pathLst>
                  <a:path w="2441" h="520">
                    <a:moveTo>
                      <a:pt x="2438" y="516"/>
                    </a:moveTo>
                    <a:lnTo>
                      <a:pt x="2441" y="52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438" y="516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8" name="Freeform 716"/>
              <p:cNvSpPr>
                <a:spLocks/>
              </p:cNvSpPr>
              <p:nvPr/>
            </p:nvSpPr>
            <p:spPr bwMode="auto">
              <a:xfrm>
                <a:off x="2239" y="1628"/>
                <a:ext cx="1221" cy="261"/>
              </a:xfrm>
              <a:custGeom>
                <a:avLst/>
                <a:gdLst/>
                <a:ahLst/>
                <a:cxnLst>
                  <a:cxn ang="0">
                    <a:pos x="2438" y="519"/>
                  </a:cxn>
                  <a:cxn ang="0">
                    <a:pos x="2441" y="522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438" y="519"/>
                  </a:cxn>
                </a:cxnLst>
                <a:rect l="0" t="0" r="r" b="b"/>
                <a:pathLst>
                  <a:path w="2441" h="522">
                    <a:moveTo>
                      <a:pt x="2438" y="519"/>
                    </a:moveTo>
                    <a:lnTo>
                      <a:pt x="2441" y="5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438" y="519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49" name="Freeform 717"/>
              <p:cNvSpPr>
                <a:spLocks/>
              </p:cNvSpPr>
              <p:nvPr/>
            </p:nvSpPr>
            <p:spPr bwMode="auto">
              <a:xfrm>
                <a:off x="2241" y="1630"/>
                <a:ext cx="1225" cy="263"/>
              </a:xfrm>
              <a:custGeom>
                <a:avLst/>
                <a:gdLst/>
                <a:ahLst/>
                <a:cxnLst>
                  <a:cxn ang="0">
                    <a:pos x="2437" y="518"/>
                  </a:cxn>
                  <a:cxn ang="0">
                    <a:pos x="2451" y="526"/>
                  </a:cxn>
                  <a:cxn ang="0">
                    <a:pos x="11" y="6"/>
                  </a:cxn>
                  <a:cxn ang="0">
                    <a:pos x="0" y="0"/>
                  </a:cxn>
                  <a:cxn ang="0">
                    <a:pos x="2437" y="518"/>
                  </a:cxn>
                </a:cxnLst>
                <a:rect l="0" t="0" r="r" b="b"/>
                <a:pathLst>
                  <a:path w="2451" h="526">
                    <a:moveTo>
                      <a:pt x="2437" y="518"/>
                    </a:moveTo>
                    <a:lnTo>
                      <a:pt x="2451" y="52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0" name="Freeform 718"/>
              <p:cNvSpPr>
                <a:spLocks/>
              </p:cNvSpPr>
              <p:nvPr/>
            </p:nvSpPr>
            <p:spPr bwMode="auto">
              <a:xfrm>
                <a:off x="2241" y="1630"/>
                <a:ext cx="1222" cy="261"/>
              </a:xfrm>
              <a:custGeom>
                <a:avLst/>
                <a:gdLst/>
                <a:ahLst/>
                <a:cxnLst>
                  <a:cxn ang="0">
                    <a:pos x="2437" y="518"/>
                  </a:cxn>
                  <a:cxn ang="0">
                    <a:pos x="2444" y="523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2437" y="518"/>
                  </a:cxn>
                </a:cxnLst>
                <a:rect l="0" t="0" r="r" b="b"/>
                <a:pathLst>
                  <a:path w="2444" h="523">
                    <a:moveTo>
                      <a:pt x="2437" y="518"/>
                    </a:moveTo>
                    <a:lnTo>
                      <a:pt x="2444" y="52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1" name="Freeform 719"/>
              <p:cNvSpPr>
                <a:spLocks/>
              </p:cNvSpPr>
              <p:nvPr/>
            </p:nvSpPr>
            <p:spPr bwMode="auto">
              <a:xfrm>
                <a:off x="2243" y="1631"/>
                <a:ext cx="1223" cy="262"/>
              </a:xfrm>
              <a:custGeom>
                <a:avLst/>
                <a:gdLst/>
                <a:ahLst/>
                <a:cxnLst>
                  <a:cxn ang="0">
                    <a:pos x="2439" y="520"/>
                  </a:cxn>
                  <a:cxn ang="0">
                    <a:pos x="2446" y="523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2439" y="520"/>
                  </a:cxn>
                </a:cxnLst>
                <a:rect l="0" t="0" r="r" b="b"/>
                <a:pathLst>
                  <a:path w="2446" h="523">
                    <a:moveTo>
                      <a:pt x="2439" y="520"/>
                    </a:moveTo>
                    <a:lnTo>
                      <a:pt x="2446" y="523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2439" y="520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2" name="Freeform 720"/>
              <p:cNvSpPr>
                <a:spLocks/>
              </p:cNvSpPr>
              <p:nvPr/>
            </p:nvSpPr>
            <p:spPr bwMode="auto">
              <a:xfrm>
                <a:off x="2247" y="1633"/>
                <a:ext cx="1226" cy="262"/>
              </a:xfrm>
              <a:custGeom>
                <a:avLst/>
                <a:gdLst/>
                <a:ahLst/>
                <a:cxnLst>
                  <a:cxn ang="0">
                    <a:pos x="2440" y="520"/>
                  </a:cxn>
                  <a:cxn ang="0">
                    <a:pos x="2453" y="524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2440" y="520"/>
                  </a:cxn>
                </a:cxnLst>
                <a:rect l="0" t="0" r="r" b="b"/>
                <a:pathLst>
                  <a:path w="2453" h="524">
                    <a:moveTo>
                      <a:pt x="2440" y="520"/>
                    </a:moveTo>
                    <a:lnTo>
                      <a:pt x="2453" y="524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2440" y="520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3" name="Freeform 721"/>
              <p:cNvSpPr>
                <a:spLocks/>
              </p:cNvSpPr>
              <p:nvPr/>
            </p:nvSpPr>
            <p:spPr bwMode="auto">
              <a:xfrm>
                <a:off x="2391" y="1375"/>
                <a:ext cx="1237" cy="164"/>
              </a:xfrm>
              <a:custGeom>
                <a:avLst/>
                <a:gdLst/>
                <a:ahLst/>
                <a:cxnLst>
                  <a:cxn ang="0">
                    <a:pos x="2474" y="329"/>
                  </a:cxn>
                  <a:cxn ang="0">
                    <a:pos x="2460" y="329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2474" y="329"/>
                  </a:cxn>
                </a:cxnLst>
                <a:rect l="0" t="0" r="r" b="b"/>
                <a:pathLst>
                  <a:path w="2474" h="329">
                    <a:moveTo>
                      <a:pt x="2474" y="329"/>
                    </a:moveTo>
                    <a:lnTo>
                      <a:pt x="2460" y="329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2474" y="329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4" name="Freeform 722"/>
              <p:cNvSpPr>
                <a:spLocks/>
              </p:cNvSpPr>
              <p:nvPr/>
            </p:nvSpPr>
            <p:spPr bwMode="auto">
              <a:xfrm>
                <a:off x="2260" y="1375"/>
                <a:ext cx="1362" cy="183"/>
              </a:xfrm>
              <a:custGeom>
                <a:avLst/>
                <a:gdLst/>
                <a:ahLst/>
                <a:cxnLst>
                  <a:cxn ang="0">
                    <a:pos x="2723" y="329"/>
                  </a:cxn>
                  <a:cxn ang="0">
                    <a:pos x="2441" y="368"/>
                  </a:cxn>
                  <a:cxn ang="0">
                    <a:pos x="0" y="22"/>
                  </a:cxn>
                  <a:cxn ang="0">
                    <a:pos x="263" y="0"/>
                  </a:cxn>
                  <a:cxn ang="0">
                    <a:pos x="2723" y="329"/>
                  </a:cxn>
                </a:cxnLst>
                <a:rect l="0" t="0" r="r" b="b"/>
                <a:pathLst>
                  <a:path w="2723" h="368">
                    <a:moveTo>
                      <a:pt x="2723" y="329"/>
                    </a:moveTo>
                    <a:lnTo>
                      <a:pt x="2441" y="368"/>
                    </a:lnTo>
                    <a:lnTo>
                      <a:pt x="0" y="22"/>
                    </a:lnTo>
                    <a:lnTo>
                      <a:pt x="263" y="0"/>
                    </a:lnTo>
                    <a:lnTo>
                      <a:pt x="2723" y="329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55" name="Freeform 723"/>
              <p:cNvSpPr>
                <a:spLocks/>
              </p:cNvSpPr>
              <p:nvPr/>
            </p:nvSpPr>
            <p:spPr bwMode="auto">
              <a:xfrm>
                <a:off x="3443" y="1539"/>
                <a:ext cx="213" cy="356"/>
              </a:xfrm>
              <a:custGeom>
                <a:avLst/>
                <a:gdLst/>
                <a:ahLst/>
                <a:cxnLst>
                  <a:cxn ang="0">
                    <a:pos x="75" y="39"/>
                  </a:cxn>
                  <a:cxn ang="0">
                    <a:pos x="60" y="42"/>
                  </a:cxn>
                  <a:cxn ang="0">
                    <a:pos x="47" y="50"/>
                  </a:cxn>
                  <a:cxn ang="0">
                    <a:pos x="33" y="62"/>
                  </a:cxn>
                  <a:cxn ang="0">
                    <a:pos x="22" y="77"/>
                  </a:cxn>
                  <a:cxn ang="0">
                    <a:pos x="13" y="95"/>
                  </a:cxn>
                  <a:cxn ang="0">
                    <a:pos x="7" y="115"/>
                  </a:cxn>
                  <a:cxn ang="0">
                    <a:pos x="2" y="137"/>
                  </a:cxn>
                  <a:cxn ang="0">
                    <a:pos x="0" y="158"/>
                  </a:cxn>
                  <a:cxn ang="0">
                    <a:pos x="0" y="615"/>
                  </a:cxn>
                  <a:cxn ang="0">
                    <a:pos x="2" y="639"/>
                  </a:cxn>
                  <a:cxn ang="0">
                    <a:pos x="7" y="658"/>
                  </a:cxn>
                  <a:cxn ang="0">
                    <a:pos x="13" y="675"/>
                  </a:cxn>
                  <a:cxn ang="0">
                    <a:pos x="22" y="690"/>
                  </a:cxn>
                  <a:cxn ang="0">
                    <a:pos x="33" y="700"/>
                  </a:cxn>
                  <a:cxn ang="0">
                    <a:pos x="47" y="708"/>
                  </a:cxn>
                  <a:cxn ang="0">
                    <a:pos x="60" y="712"/>
                  </a:cxn>
                  <a:cxn ang="0">
                    <a:pos x="75" y="712"/>
                  </a:cxn>
                  <a:cxn ang="0">
                    <a:pos x="357" y="653"/>
                  </a:cxn>
                  <a:cxn ang="0">
                    <a:pos x="371" y="648"/>
                  </a:cxn>
                  <a:cxn ang="0">
                    <a:pos x="384" y="639"/>
                  </a:cxn>
                  <a:cxn ang="0">
                    <a:pos x="396" y="627"/>
                  </a:cxn>
                  <a:cxn ang="0">
                    <a:pos x="406" y="612"/>
                  </a:cxn>
                  <a:cxn ang="0">
                    <a:pos x="414" y="595"/>
                  </a:cxn>
                  <a:cxn ang="0">
                    <a:pos x="421" y="575"/>
                  </a:cxn>
                  <a:cxn ang="0">
                    <a:pos x="424" y="555"/>
                  </a:cxn>
                  <a:cxn ang="0">
                    <a:pos x="426" y="534"/>
                  </a:cxn>
                  <a:cxn ang="0">
                    <a:pos x="426" y="97"/>
                  </a:cxn>
                  <a:cxn ang="0">
                    <a:pos x="424" y="75"/>
                  </a:cxn>
                  <a:cxn ang="0">
                    <a:pos x="421" y="55"/>
                  </a:cxn>
                  <a:cxn ang="0">
                    <a:pos x="414" y="39"/>
                  </a:cxn>
                  <a:cxn ang="0">
                    <a:pos x="406" y="24"/>
                  </a:cxn>
                  <a:cxn ang="0">
                    <a:pos x="396" y="12"/>
                  </a:cxn>
                  <a:cxn ang="0">
                    <a:pos x="384" y="4"/>
                  </a:cxn>
                  <a:cxn ang="0">
                    <a:pos x="371" y="0"/>
                  </a:cxn>
                  <a:cxn ang="0">
                    <a:pos x="357" y="0"/>
                  </a:cxn>
                  <a:cxn ang="0">
                    <a:pos x="75" y="39"/>
                  </a:cxn>
                </a:cxnLst>
                <a:rect l="0" t="0" r="r" b="b"/>
                <a:pathLst>
                  <a:path w="426" h="712">
                    <a:moveTo>
                      <a:pt x="75" y="39"/>
                    </a:moveTo>
                    <a:lnTo>
                      <a:pt x="60" y="42"/>
                    </a:lnTo>
                    <a:lnTo>
                      <a:pt x="47" y="50"/>
                    </a:lnTo>
                    <a:lnTo>
                      <a:pt x="33" y="62"/>
                    </a:lnTo>
                    <a:lnTo>
                      <a:pt x="22" y="77"/>
                    </a:lnTo>
                    <a:lnTo>
                      <a:pt x="13" y="95"/>
                    </a:lnTo>
                    <a:lnTo>
                      <a:pt x="7" y="115"/>
                    </a:lnTo>
                    <a:lnTo>
                      <a:pt x="2" y="137"/>
                    </a:lnTo>
                    <a:lnTo>
                      <a:pt x="0" y="158"/>
                    </a:lnTo>
                    <a:lnTo>
                      <a:pt x="0" y="615"/>
                    </a:lnTo>
                    <a:lnTo>
                      <a:pt x="2" y="639"/>
                    </a:lnTo>
                    <a:lnTo>
                      <a:pt x="7" y="658"/>
                    </a:lnTo>
                    <a:lnTo>
                      <a:pt x="13" y="675"/>
                    </a:lnTo>
                    <a:lnTo>
                      <a:pt x="22" y="690"/>
                    </a:lnTo>
                    <a:lnTo>
                      <a:pt x="33" y="700"/>
                    </a:lnTo>
                    <a:lnTo>
                      <a:pt x="47" y="708"/>
                    </a:lnTo>
                    <a:lnTo>
                      <a:pt x="60" y="712"/>
                    </a:lnTo>
                    <a:lnTo>
                      <a:pt x="75" y="712"/>
                    </a:lnTo>
                    <a:lnTo>
                      <a:pt x="357" y="653"/>
                    </a:lnTo>
                    <a:lnTo>
                      <a:pt x="371" y="648"/>
                    </a:lnTo>
                    <a:lnTo>
                      <a:pt x="384" y="639"/>
                    </a:lnTo>
                    <a:lnTo>
                      <a:pt x="396" y="627"/>
                    </a:lnTo>
                    <a:lnTo>
                      <a:pt x="406" y="612"/>
                    </a:lnTo>
                    <a:lnTo>
                      <a:pt x="414" y="595"/>
                    </a:lnTo>
                    <a:lnTo>
                      <a:pt x="421" y="575"/>
                    </a:lnTo>
                    <a:lnTo>
                      <a:pt x="424" y="555"/>
                    </a:lnTo>
                    <a:lnTo>
                      <a:pt x="426" y="534"/>
                    </a:lnTo>
                    <a:lnTo>
                      <a:pt x="426" y="97"/>
                    </a:lnTo>
                    <a:lnTo>
                      <a:pt x="424" y="75"/>
                    </a:lnTo>
                    <a:lnTo>
                      <a:pt x="421" y="55"/>
                    </a:lnTo>
                    <a:lnTo>
                      <a:pt x="414" y="39"/>
                    </a:lnTo>
                    <a:lnTo>
                      <a:pt x="406" y="24"/>
                    </a:lnTo>
                    <a:lnTo>
                      <a:pt x="396" y="12"/>
                    </a:lnTo>
                    <a:lnTo>
                      <a:pt x="384" y="4"/>
                    </a:lnTo>
                    <a:lnTo>
                      <a:pt x="371" y="0"/>
                    </a:lnTo>
                    <a:lnTo>
                      <a:pt x="357" y="0"/>
                    </a:lnTo>
                    <a:lnTo>
                      <a:pt x="75" y="39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2356" name="Freeform 724"/>
            <p:cNvSpPr>
              <a:spLocks/>
            </p:cNvSpPr>
            <p:nvPr/>
          </p:nvSpPr>
          <p:spPr bwMode="auto">
            <a:xfrm>
              <a:off x="2499" y="1720"/>
              <a:ext cx="917" cy="201"/>
            </a:xfrm>
            <a:custGeom>
              <a:avLst/>
              <a:gdLst/>
              <a:ahLst/>
              <a:cxnLst>
                <a:cxn ang="0">
                  <a:pos x="1834" y="38"/>
                </a:cxn>
                <a:cxn ang="0">
                  <a:pos x="1826" y="0"/>
                </a:cxn>
                <a:cxn ang="0">
                  <a:pos x="0" y="362"/>
                </a:cxn>
                <a:cxn ang="0">
                  <a:pos x="8" y="400"/>
                </a:cxn>
                <a:cxn ang="0">
                  <a:pos x="1834" y="38"/>
                </a:cxn>
              </a:cxnLst>
              <a:rect l="0" t="0" r="r" b="b"/>
              <a:pathLst>
                <a:path w="1834" h="400">
                  <a:moveTo>
                    <a:pt x="1834" y="38"/>
                  </a:moveTo>
                  <a:lnTo>
                    <a:pt x="1826" y="0"/>
                  </a:lnTo>
                  <a:lnTo>
                    <a:pt x="0" y="362"/>
                  </a:lnTo>
                  <a:lnTo>
                    <a:pt x="8" y="400"/>
                  </a:lnTo>
                  <a:lnTo>
                    <a:pt x="1834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2357" name="Freeform 725"/>
            <p:cNvSpPr>
              <a:spLocks/>
            </p:cNvSpPr>
            <p:nvPr/>
          </p:nvSpPr>
          <p:spPr bwMode="auto">
            <a:xfrm>
              <a:off x="2094" y="1710"/>
              <a:ext cx="1239" cy="250"/>
            </a:xfrm>
            <a:custGeom>
              <a:avLst/>
              <a:gdLst/>
              <a:ahLst/>
              <a:cxnLst>
                <a:cxn ang="0">
                  <a:pos x="2479" y="38"/>
                </a:cxn>
                <a:cxn ang="0">
                  <a:pos x="2472" y="0"/>
                </a:cxn>
                <a:cxn ang="0">
                  <a:pos x="0" y="462"/>
                </a:cxn>
                <a:cxn ang="0">
                  <a:pos x="6" y="500"/>
                </a:cxn>
                <a:cxn ang="0">
                  <a:pos x="2479" y="38"/>
                </a:cxn>
              </a:cxnLst>
              <a:rect l="0" t="0" r="r" b="b"/>
              <a:pathLst>
                <a:path w="2479" h="500">
                  <a:moveTo>
                    <a:pt x="2479" y="38"/>
                  </a:moveTo>
                  <a:lnTo>
                    <a:pt x="2472" y="0"/>
                  </a:lnTo>
                  <a:lnTo>
                    <a:pt x="0" y="462"/>
                  </a:lnTo>
                  <a:lnTo>
                    <a:pt x="6" y="500"/>
                  </a:lnTo>
                  <a:lnTo>
                    <a:pt x="2479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2358" name="Freeform 726"/>
            <p:cNvSpPr>
              <a:spLocks/>
            </p:cNvSpPr>
            <p:nvPr/>
          </p:nvSpPr>
          <p:spPr bwMode="auto">
            <a:xfrm>
              <a:off x="673" y="1386"/>
              <a:ext cx="875" cy="131"/>
            </a:xfrm>
            <a:custGeom>
              <a:avLst/>
              <a:gdLst/>
              <a:ahLst/>
              <a:cxnLst>
                <a:cxn ang="0">
                  <a:pos x="1750" y="38"/>
                </a:cxn>
                <a:cxn ang="0">
                  <a:pos x="1745" y="0"/>
                </a:cxn>
                <a:cxn ang="0">
                  <a:pos x="0" y="222"/>
                </a:cxn>
                <a:cxn ang="0">
                  <a:pos x="5" y="261"/>
                </a:cxn>
                <a:cxn ang="0">
                  <a:pos x="1750" y="38"/>
                </a:cxn>
              </a:cxnLst>
              <a:rect l="0" t="0" r="r" b="b"/>
              <a:pathLst>
                <a:path w="1750" h="261">
                  <a:moveTo>
                    <a:pt x="1750" y="38"/>
                  </a:moveTo>
                  <a:lnTo>
                    <a:pt x="1745" y="0"/>
                  </a:lnTo>
                  <a:lnTo>
                    <a:pt x="0" y="222"/>
                  </a:lnTo>
                  <a:lnTo>
                    <a:pt x="5" y="261"/>
                  </a:lnTo>
                  <a:lnTo>
                    <a:pt x="1750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2359" name="Freeform 727"/>
            <p:cNvSpPr>
              <a:spLocks/>
            </p:cNvSpPr>
            <p:nvPr/>
          </p:nvSpPr>
          <p:spPr bwMode="auto">
            <a:xfrm>
              <a:off x="985" y="1403"/>
              <a:ext cx="627" cy="106"/>
            </a:xfrm>
            <a:custGeom>
              <a:avLst/>
              <a:gdLst/>
              <a:ahLst/>
              <a:cxnLst>
                <a:cxn ang="0">
                  <a:pos x="1255" y="38"/>
                </a:cxn>
                <a:cxn ang="0">
                  <a:pos x="1250" y="0"/>
                </a:cxn>
                <a:cxn ang="0">
                  <a:pos x="0" y="174"/>
                </a:cxn>
                <a:cxn ang="0">
                  <a:pos x="5" y="213"/>
                </a:cxn>
                <a:cxn ang="0">
                  <a:pos x="1255" y="38"/>
                </a:cxn>
              </a:cxnLst>
              <a:rect l="0" t="0" r="r" b="b"/>
              <a:pathLst>
                <a:path w="1255" h="213">
                  <a:moveTo>
                    <a:pt x="1255" y="38"/>
                  </a:moveTo>
                  <a:lnTo>
                    <a:pt x="1250" y="0"/>
                  </a:lnTo>
                  <a:lnTo>
                    <a:pt x="0" y="174"/>
                  </a:lnTo>
                  <a:lnTo>
                    <a:pt x="5" y="213"/>
                  </a:lnTo>
                  <a:lnTo>
                    <a:pt x="1255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2360" name="Freeform 728"/>
            <p:cNvSpPr>
              <a:spLocks/>
            </p:cNvSpPr>
            <p:nvPr/>
          </p:nvSpPr>
          <p:spPr bwMode="auto">
            <a:xfrm>
              <a:off x="987" y="1491"/>
              <a:ext cx="555" cy="1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38"/>
                </a:cxn>
                <a:cxn ang="0">
                  <a:pos x="1100" y="332"/>
                </a:cxn>
                <a:cxn ang="0">
                  <a:pos x="1110" y="294"/>
                </a:cxn>
                <a:cxn ang="0">
                  <a:pos x="10" y="0"/>
                </a:cxn>
              </a:cxnLst>
              <a:rect l="0" t="0" r="r" b="b"/>
              <a:pathLst>
                <a:path w="1110" h="332">
                  <a:moveTo>
                    <a:pt x="10" y="0"/>
                  </a:moveTo>
                  <a:lnTo>
                    <a:pt x="0" y="38"/>
                  </a:lnTo>
                  <a:lnTo>
                    <a:pt x="1100" y="332"/>
                  </a:lnTo>
                  <a:lnTo>
                    <a:pt x="1110" y="29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14" name="Group 729"/>
            <p:cNvGrpSpPr>
              <a:grpSpLocks/>
            </p:cNvGrpSpPr>
            <p:nvPr/>
          </p:nvGrpSpPr>
          <p:grpSpPr bwMode="auto">
            <a:xfrm>
              <a:off x="607" y="1482"/>
              <a:ext cx="492" cy="230"/>
              <a:chOff x="607" y="1482"/>
              <a:chExt cx="492" cy="230"/>
            </a:xfrm>
          </p:grpSpPr>
          <p:sp>
            <p:nvSpPr>
              <p:cNvPr id="1222362" name="Freeform 730"/>
              <p:cNvSpPr>
                <a:spLocks/>
              </p:cNvSpPr>
              <p:nvPr/>
            </p:nvSpPr>
            <p:spPr bwMode="auto">
              <a:xfrm>
                <a:off x="641" y="1482"/>
                <a:ext cx="414" cy="129"/>
              </a:xfrm>
              <a:custGeom>
                <a:avLst/>
                <a:gdLst/>
                <a:ahLst/>
                <a:cxnLst>
                  <a:cxn ang="0">
                    <a:pos x="830" y="252"/>
                  </a:cxn>
                  <a:cxn ang="0">
                    <a:pos x="813" y="257"/>
                  </a:cxn>
                  <a:cxn ang="0">
                    <a:pos x="0" y="3"/>
                  </a:cxn>
                  <a:cxn ang="0">
                    <a:pos x="17" y="0"/>
                  </a:cxn>
                  <a:cxn ang="0">
                    <a:pos x="830" y="252"/>
                  </a:cxn>
                </a:cxnLst>
                <a:rect l="0" t="0" r="r" b="b"/>
                <a:pathLst>
                  <a:path w="830" h="257">
                    <a:moveTo>
                      <a:pt x="830" y="252"/>
                    </a:moveTo>
                    <a:lnTo>
                      <a:pt x="813" y="257"/>
                    </a:lnTo>
                    <a:lnTo>
                      <a:pt x="0" y="3"/>
                    </a:lnTo>
                    <a:lnTo>
                      <a:pt x="17" y="0"/>
                    </a:lnTo>
                    <a:lnTo>
                      <a:pt x="830" y="25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3" name="Freeform 731"/>
              <p:cNvSpPr>
                <a:spLocks/>
              </p:cNvSpPr>
              <p:nvPr/>
            </p:nvSpPr>
            <p:spPr bwMode="auto">
              <a:xfrm>
                <a:off x="647" y="1482"/>
                <a:ext cx="408" cy="127"/>
              </a:xfrm>
              <a:custGeom>
                <a:avLst/>
                <a:gdLst/>
                <a:ahLst/>
                <a:cxnLst>
                  <a:cxn ang="0">
                    <a:pos x="818" y="252"/>
                  </a:cxn>
                  <a:cxn ang="0">
                    <a:pos x="814" y="254"/>
                  </a:cxn>
                  <a:cxn ang="0">
                    <a:pos x="0" y="1"/>
                  </a:cxn>
                  <a:cxn ang="0">
                    <a:pos x="5" y="0"/>
                  </a:cxn>
                  <a:cxn ang="0">
                    <a:pos x="818" y="252"/>
                  </a:cxn>
                </a:cxnLst>
                <a:rect l="0" t="0" r="r" b="b"/>
                <a:pathLst>
                  <a:path w="818" h="254">
                    <a:moveTo>
                      <a:pt x="818" y="252"/>
                    </a:moveTo>
                    <a:lnTo>
                      <a:pt x="814" y="254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818" y="25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4" name="Freeform 732"/>
              <p:cNvSpPr>
                <a:spLocks/>
              </p:cNvSpPr>
              <p:nvPr/>
            </p:nvSpPr>
            <p:spPr bwMode="auto">
              <a:xfrm>
                <a:off x="645" y="1483"/>
                <a:ext cx="409" cy="126"/>
              </a:xfrm>
              <a:custGeom>
                <a:avLst/>
                <a:gdLst/>
                <a:ahLst/>
                <a:cxnLst>
                  <a:cxn ang="0">
                    <a:pos x="817" y="253"/>
                  </a:cxn>
                  <a:cxn ang="0">
                    <a:pos x="812" y="253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817" y="253"/>
                  </a:cxn>
                </a:cxnLst>
                <a:rect l="0" t="0" r="r" b="b"/>
                <a:pathLst>
                  <a:path w="817" h="253">
                    <a:moveTo>
                      <a:pt x="817" y="253"/>
                    </a:moveTo>
                    <a:lnTo>
                      <a:pt x="812" y="25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5" name="Freeform 733"/>
              <p:cNvSpPr>
                <a:spLocks/>
              </p:cNvSpPr>
              <p:nvPr/>
            </p:nvSpPr>
            <p:spPr bwMode="auto">
              <a:xfrm>
                <a:off x="642" y="1483"/>
                <a:ext cx="409" cy="127"/>
              </a:xfrm>
              <a:custGeom>
                <a:avLst/>
                <a:gdLst/>
                <a:ahLst/>
                <a:cxnLst>
                  <a:cxn ang="0">
                    <a:pos x="817" y="253"/>
                  </a:cxn>
                  <a:cxn ang="0">
                    <a:pos x="812" y="255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817" y="253"/>
                  </a:cxn>
                </a:cxnLst>
                <a:rect l="0" t="0" r="r" b="b"/>
                <a:pathLst>
                  <a:path w="817" h="255">
                    <a:moveTo>
                      <a:pt x="817" y="253"/>
                    </a:moveTo>
                    <a:lnTo>
                      <a:pt x="812" y="255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6" name="Freeform 734"/>
              <p:cNvSpPr>
                <a:spLocks/>
              </p:cNvSpPr>
              <p:nvPr/>
            </p:nvSpPr>
            <p:spPr bwMode="auto">
              <a:xfrm>
                <a:off x="641" y="1484"/>
                <a:ext cx="408" cy="127"/>
              </a:xfrm>
              <a:custGeom>
                <a:avLst/>
                <a:gdLst/>
                <a:ahLst/>
                <a:cxnLst>
                  <a:cxn ang="0">
                    <a:pos x="816" y="253"/>
                  </a:cxn>
                  <a:cxn ang="0">
                    <a:pos x="813" y="254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16" y="253"/>
                  </a:cxn>
                </a:cxnLst>
                <a:rect l="0" t="0" r="r" b="b"/>
                <a:pathLst>
                  <a:path w="816" h="254">
                    <a:moveTo>
                      <a:pt x="816" y="253"/>
                    </a:moveTo>
                    <a:lnTo>
                      <a:pt x="813" y="25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16" y="253"/>
                    </a:lnTo>
                    <a:close/>
                  </a:path>
                </a:pathLst>
              </a:custGeom>
              <a:solidFill>
                <a:srgbClr val="94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7" name="Freeform 735"/>
              <p:cNvSpPr>
                <a:spLocks/>
              </p:cNvSpPr>
              <p:nvPr/>
            </p:nvSpPr>
            <p:spPr bwMode="auto">
              <a:xfrm>
                <a:off x="632" y="1484"/>
                <a:ext cx="415" cy="131"/>
              </a:xfrm>
              <a:custGeom>
                <a:avLst/>
                <a:gdLst/>
                <a:ahLst/>
                <a:cxnLst>
                  <a:cxn ang="0">
                    <a:pos x="829" y="254"/>
                  </a:cxn>
                  <a:cxn ang="0">
                    <a:pos x="811" y="263"/>
                  </a:cxn>
                  <a:cxn ang="0">
                    <a:pos x="0" y="8"/>
                  </a:cxn>
                  <a:cxn ang="0">
                    <a:pos x="16" y="0"/>
                  </a:cxn>
                  <a:cxn ang="0">
                    <a:pos x="829" y="254"/>
                  </a:cxn>
                </a:cxnLst>
                <a:rect l="0" t="0" r="r" b="b"/>
                <a:pathLst>
                  <a:path w="829" h="263">
                    <a:moveTo>
                      <a:pt x="829" y="254"/>
                    </a:moveTo>
                    <a:lnTo>
                      <a:pt x="811" y="263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829" y="254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8" name="Freeform 736"/>
              <p:cNvSpPr>
                <a:spLocks/>
              </p:cNvSpPr>
              <p:nvPr/>
            </p:nvSpPr>
            <p:spPr bwMode="auto">
              <a:xfrm>
                <a:off x="639" y="1484"/>
                <a:ext cx="408" cy="128"/>
              </a:xfrm>
              <a:custGeom>
                <a:avLst/>
                <a:gdLst/>
                <a:ahLst/>
                <a:cxnLst>
                  <a:cxn ang="0">
                    <a:pos x="816" y="254"/>
                  </a:cxn>
                  <a:cxn ang="0">
                    <a:pos x="813" y="256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816" y="254"/>
                  </a:cxn>
                </a:cxnLst>
                <a:rect l="0" t="0" r="r" b="b"/>
                <a:pathLst>
                  <a:path w="816" h="256">
                    <a:moveTo>
                      <a:pt x="816" y="254"/>
                    </a:moveTo>
                    <a:lnTo>
                      <a:pt x="813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69" name="Freeform 737"/>
              <p:cNvSpPr>
                <a:spLocks/>
              </p:cNvSpPr>
              <p:nvPr/>
            </p:nvSpPr>
            <p:spPr bwMode="auto">
              <a:xfrm>
                <a:off x="637" y="1484"/>
                <a:ext cx="408" cy="128"/>
              </a:xfrm>
              <a:custGeom>
                <a:avLst/>
                <a:gdLst/>
                <a:ahLst/>
                <a:cxnLst>
                  <a:cxn ang="0">
                    <a:pos x="816" y="254"/>
                  </a:cxn>
                  <a:cxn ang="0">
                    <a:pos x="811" y="256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816" y="254"/>
                  </a:cxn>
                </a:cxnLst>
                <a:rect l="0" t="0" r="r" b="b"/>
                <a:pathLst>
                  <a:path w="816" h="256">
                    <a:moveTo>
                      <a:pt x="816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0" name="Freeform 738"/>
              <p:cNvSpPr>
                <a:spLocks/>
              </p:cNvSpPr>
              <p:nvPr/>
            </p:nvSpPr>
            <p:spPr bwMode="auto">
              <a:xfrm>
                <a:off x="636" y="1485"/>
                <a:ext cx="407" cy="128"/>
              </a:xfrm>
              <a:custGeom>
                <a:avLst/>
                <a:gdLst/>
                <a:ahLst/>
                <a:cxnLst>
                  <a:cxn ang="0">
                    <a:pos x="815" y="255"/>
                  </a:cxn>
                  <a:cxn ang="0">
                    <a:pos x="811" y="256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815" y="255"/>
                  </a:cxn>
                </a:cxnLst>
                <a:rect l="0" t="0" r="r" b="b"/>
                <a:pathLst>
                  <a:path w="815" h="256">
                    <a:moveTo>
                      <a:pt x="815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15" y="25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1" name="Freeform 739"/>
              <p:cNvSpPr>
                <a:spLocks/>
              </p:cNvSpPr>
              <p:nvPr/>
            </p:nvSpPr>
            <p:spPr bwMode="auto">
              <a:xfrm>
                <a:off x="634" y="1486"/>
                <a:ext cx="407" cy="128"/>
              </a:xfrm>
              <a:custGeom>
                <a:avLst/>
                <a:gdLst/>
                <a:ahLst/>
                <a:cxnLst>
                  <a:cxn ang="0">
                    <a:pos x="814" y="254"/>
                  </a:cxn>
                  <a:cxn ang="0">
                    <a:pos x="811" y="256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814" y="254"/>
                  </a:cxn>
                </a:cxnLst>
                <a:rect l="0" t="0" r="r" b="b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15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2" name="Freeform 740"/>
              <p:cNvSpPr>
                <a:spLocks/>
              </p:cNvSpPr>
              <p:nvPr/>
            </p:nvSpPr>
            <p:spPr bwMode="auto">
              <a:xfrm>
                <a:off x="632" y="1487"/>
                <a:ext cx="407" cy="128"/>
              </a:xfrm>
              <a:custGeom>
                <a:avLst/>
                <a:gdLst/>
                <a:ahLst/>
                <a:cxnLst>
                  <a:cxn ang="0">
                    <a:pos x="814" y="254"/>
                  </a:cxn>
                  <a:cxn ang="0">
                    <a:pos x="811" y="256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814" y="254"/>
                  </a:cxn>
                </a:cxnLst>
                <a:rect l="0" t="0" r="r" b="b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4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3" name="Freeform 741"/>
              <p:cNvSpPr>
                <a:spLocks/>
              </p:cNvSpPr>
              <p:nvPr/>
            </p:nvSpPr>
            <p:spPr bwMode="auto">
              <a:xfrm>
                <a:off x="626" y="1488"/>
                <a:ext cx="412" cy="133"/>
              </a:xfrm>
              <a:custGeom>
                <a:avLst/>
                <a:gdLst/>
                <a:ahLst/>
                <a:cxnLst>
                  <a:cxn ang="0">
                    <a:pos x="825" y="255"/>
                  </a:cxn>
                  <a:cxn ang="0">
                    <a:pos x="810" y="266"/>
                  </a:cxn>
                  <a:cxn ang="0">
                    <a:pos x="0" y="10"/>
                  </a:cxn>
                  <a:cxn ang="0">
                    <a:pos x="14" y="0"/>
                  </a:cxn>
                  <a:cxn ang="0">
                    <a:pos x="825" y="255"/>
                  </a:cxn>
                </a:cxnLst>
                <a:rect l="0" t="0" r="r" b="b"/>
                <a:pathLst>
                  <a:path w="825" h="266">
                    <a:moveTo>
                      <a:pt x="825" y="255"/>
                    </a:moveTo>
                    <a:lnTo>
                      <a:pt x="810" y="266"/>
                    </a:lnTo>
                    <a:lnTo>
                      <a:pt x="0" y="10"/>
                    </a:lnTo>
                    <a:lnTo>
                      <a:pt x="14" y="0"/>
                    </a:lnTo>
                    <a:lnTo>
                      <a:pt x="825" y="255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4" name="Freeform 742"/>
              <p:cNvSpPr>
                <a:spLocks/>
              </p:cNvSpPr>
              <p:nvPr/>
            </p:nvSpPr>
            <p:spPr bwMode="auto">
              <a:xfrm>
                <a:off x="632" y="1488"/>
                <a:ext cx="406" cy="128"/>
              </a:xfrm>
              <a:custGeom>
                <a:avLst/>
                <a:gdLst/>
                <a:ahLst/>
                <a:cxnLst>
                  <a:cxn ang="0">
                    <a:pos x="813" y="255"/>
                  </a:cxn>
                  <a:cxn ang="0">
                    <a:pos x="811" y="25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3" y="255"/>
                  </a:cxn>
                </a:cxnLst>
                <a:rect l="0" t="0" r="r" b="b"/>
                <a:pathLst>
                  <a:path w="813" h="256">
                    <a:moveTo>
                      <a:pt x="813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5" name="Freeform 743"/>
              <p:cNvSpPr>
                <a:spLocks/>
              </p:cNvSpPr>
              <p:nvPr/>
            </p:nvSpPr>
            <p:spPr bwMode="auto">
              <a:xfrm>
                <a:off x="631" y="1489"/>
                <a:ext cx="406" cy="127"/>
              </a:xfrm>
              <a:custGeom>
                <a:avLst/>
                <a:gdLst/>
                <a:ahLst/>
                <a:cxnLst>
                  <a:cxn ang="0">
                    <a:pos x="813" y="254"/>
                  </a:cxn>
                  <a:cxn ang="0">
                    <a:pos x="810" y="25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3" y="254"/>
                  </a:cxn>
                </a:cxnLst>
                <a:rect l="0" t="0" r="r" b="b"/>
                <a:pathLst>
                  <a:path w="813" h="256">
                    <a:moveTo>
                      <a:pt x="813" y="254"/>
                    </a:moveTo>
                    <a:lnTo>
                      <a:pt x="810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A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6" name="Freeform 744"/>
              <p:cNvSpPr>
                <a:spLocks/>
              </p:cNvSpPr>
              <p:nvPr/>
            </p:nvSpPr>
            <p:spPr bwMode="auto">
              <a:xfrm>
                <a:off x="629" y="1489"/>
                <a:ext cx="406" cy="128"/>
              </a:xfrm>
              <a:custGeom>
                <a:avLst/>
                <a:gdLst/>
                <a:ahLst/>
                <a:cxnLst>
                  <a:cxn ang="0">
                    <a:pos x="813" y="254"/>
                  </a:cxn>
                  <a:cxn ang="0">
                    <a:pos x="811" y="256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813" y="254"/>
                  </a:cxn>
                </a:cxnLst>
                <a:rect l="0" t="0" r="r" b="b"/>
                <a:pathLst>
                  <a:path w="813" h="256">
                    <a:moveTo>
                      <a:pt x="813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C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7" name="Freeform 745"/>
              <p:cNvSpPr>
                <a:spLocks/>
              </p:cNvSpPr>
              <p:nvPr/>
            </p:nvSpPr>
            <p:spPr bwMode="auto">
              <a:xfrm>
                <a:off x="628" y="1490"/>
                <a:ext cx="407" cy="129"/>
              </a:xfrm>
              <a:custGeom>
                <a:avLst/>
                <a:gdLst/>
                <a:ahLst/>
                <a:cxnLst>
                  <a:cxn ang="0">
                    <a:pos x="813" y="255"/>
                  </a:cxn>
                  <a:cxn ang="0">
                    <a:pos x="810" y="25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3" y="255"/>
                  </a:cxn>
                </a:cxnLst>
                <a:rect l="0" t="0" r="r" b="b"/>
                <a:pathLst>
                  <a:path w="813" h="258">
                    <a:moveTo>
                      <a:pt x="813" y="255"/>
                    </a:moveTo>
                    <a:lnTo>
                      <a:pt x="810" y="2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8" name="Freeform 746"/>
              <p:cNvSpPr>
                <a:spLocks/>
              </p:cNvSpPr>
              <p:nvPr/>
            </p:nvSpPr>
            <p:spPr bwMode="auto">
              <a:xfrm>
                <a:off x="627" y="1491"/>
                <a:ext cx="406" cy="129"/>
              </a:xfrm>
              <a:custGeom>
                <a:avLst/>
                <a:gdLst/>
                <a:ahLst/>
                <a:cxnLst>
                  <a:cxn ang="0">
                    <a:pos x="813" y="256"/>
                  </a:cxn>
                  <a:cxn ang="0">
                    <a:pos x="811" y="258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813" y="256"/>
                  </a:cxn>
                </a:cxnLst>
                <a:rect l="0" t="0" r="r" b="b"/>
                <a:pathLst>
                  <a:path w="813" h="258">
                    <a:moveTo>
                      <a:pt x="813" y="256"/>
                    </a:moveTo>
                    <a:lnTo>
                      <a:pt x="811" y="25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79" name="Freeform 747"/>
              <p:cNvSpPr>
                <a:spLocks/>
              </p:cNvSpPr>
              <p:nvPr/>
            </p:nvSpPr>
            <p:spPr bwMode="auto">
              <a:xfrm>
                <a:off x="626" y="1492"/>
                <a:ext cx="406" cy="129"/>
              </a:xfrm>
              <a:custGeom>
                <a:avLst/>
                <a:gdLst/>
                <a:ahLst/>
                <a:cxnLst>
                  <a:cxn ang="0">
                    <a:pos x="813" y="256"/>
                  </a:cxn>
                  <a:cxn ang="0">
                    <a:pos x="810" y="257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813" y="256"/>
                  </a:cxn>
                </a:cxnLst>
                <a:rect l="0" t="0" r="r" b="b"/>
                <a:pathLst>
                  <a:path w="813" h="257">
                    <a:moveTo>
                      <a:pt x="813" y="256"/>
                    </a:moveTo>
                    <a:lnTo>
                      <a:pt x="810" y="25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0" name="Freeform 748"/>
              <p:cNvSpPr>
                <a:spLocks/>
              </p:cNvSpPr>
              <p:nvPr/>
            </p:nvSpPr>
            <p:spPr bwMode="auto">
              <a:xfrm>
                <a:off x="619" y="1493"/>
                <a:ext cx="411" cy="135"/>
              </a:xfrm>
              <a:custGeom>
                <a:avLst/>
                <a:gdLst/>
                <a:ahLst/>
                <a:cxnLst>
                  <a:cxn ang="0">
                    <a:pos x="823" y="256"/>
                  </a:cxn>
                  <a:cxn ang="0">
                    <a:pos x="809" y="271"/>
                  </a:cxn>
                  <a:cxn ang="0">
                    <a:pos x="0" y="14"/>
                  </a:cxn>
                  <a:cxn ang="0">
                    <a:pos x="13" y="0"/>
                  </a:cxn>
                  <a:cxn ang="0">
                    <a:pos x="823" y="256"/>
                  </a:cxn>
                </a:cxnLst>
                <a:rect l="0" t="0" r="r" b="b"/>
                <a:pathLst>
                  <a:path w="823" h="271">
                    <a:moveTo>
                      <a:pt x="823" y="256"/>
                    </a:moveTo>
                    <a:lnTo>
                      <a:pt x="809" y="271"/>
                    </a:lnTo>
                    <a:lnTo>
                      <a:pt x="0" y="14"/>
                    </a:lnTo>
                    <a:lnTo>
                      <a:pt x="13" y="0"/>
                    </a:lnTo>
                    <a:lnTo>
                      <a:pt x="823" y="256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1" name="Freeform 749"/>
              <p:cNvSpPr>
                <a:spLocks/>
              </p:cNvSpPr>
              <p:nvPr/>
            </p:nvSpPr>
            <p:spPr bwMode="auto">
              <a:xfrm>
                <a:off x="625" y="1493"/>
                <a:ext cx="405" cy="128"/>
              </a:xfrm>
              <a:custGeom>
                <a:avLst/>
                <a:gdLst/>
                <a:ahLst/>
                <a:cxnLst>
                  <a:cxn ang="0">
                    <a:pos x="811" y="256"/>
                  </a:cxn>
                  <a:cxn ang="0">
                    <a:pos x="809" y="25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811" y="256"/>
                  </a:cxn>
                </a:cxnLst>
                <a:rect l="0" t="0" r="r" b="b"/>
                <a:pathLst>
                  <a:path w="811" h="258">
                    <a:moveTo>
                      <a:pt x="811" y="256"/>
                    </a:moveTo>
                    <a:lnTo>
                      <a:pt x="809" y="2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2" name="Freeform 750"/>
              <p:cNvSpPr>
                <a:spLocks/>
              </p:cNvSpPr>
              <p:nvPr/>
            </p:nvSpPr>
            <p:spPr bwMode="auto">
              <a:xfrm>
                <a:off x="624" y="1494"/>
                <a:ext cx="406" cy="129"/>
              </a:xfrm>
              <a:custGeom>
                <a:avLst/>
                <a:gdLst/>
                <a:ahLst/>
                <a:cxnLst>
                  <a:cxn ang="0">
                    <a:pos x="811" y="256"/>
                  </a:cxn>
                  <a:cxn ang="0">
                    <a:pos x="809" y="25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1" y="256"/>
                  </a:cxn>
                </a:cxnLst>
                <a:rect l="0" t="0" r="r" b="b"/>
                <a:pathLst>
                  <a:path w="811" h="259">
                    <a:moveTo>
                      <a:pt x="811" y="256"/>
                    </a:moveTo>
                    <a:lnTo>
                      <a:pt x="809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6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3" name="Freeform 751"/>
              <p:cNvSpPr>
                <a:spLocks/>
              </p:cNvSpPr>
              <p:nvPr/>
            </p:nvSpPr>
            <p:spPr bwMode="auto">
              <a:xfrm>
                <a:off x="623" y="1494"/>
                <a:ext cx="406" cy="130"/>
              </a:xfrm>
              <a:custGeom>
                <a:avLst/>
                <a:gdLst/>
                <a:ahLst/>
                <a:cxnLst>
                  <a:cxn ang="0">
                    <a:pos x="810" y="257"/>
                  </a:cxn>
                  <a:cxn ang="0">
                    <a:pos x="809" y="259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810" y="257"/>
                  </a:cxn>
                </a:cxnLst>
                <a:rect l="0" t="0" r="r" b="b"/>
                <a:pathLst>
                  <a:path w="810" h="259">
                    <a:moveTo>
                      <a:pt x="810" y="257"/>
                    </a:moveTo>
                    <a:lnTo>
                      <a:pt x="809" y="2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10" y="257"/>
                    </a:lnTo>
                    <a:close/>
                  </a:path>
                </a:pathLst>
              </a:custGeom>
              <a:solidFill>
                <a:srgbClr val="B8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4" name="Freeform 752"/>
              <p:cNvSpPr>
                <a:spLocks/>
              </p:cNvSpPr>
              <p:nvPr/>
            </p:nvSpPr>
            <p:spPr bwMode="auto">
              <a:xfrm>
                <a:off x="622" y="1495"/>
                <a:ext cx="406" cy="130"/>
              </a:xfrm>
              <a:custGeom>
                <a:avLst/>
                <a:gdLst/>
                <a:ahLst/>
                <a:cxnLst>
                  <a:cxn ang="0">
                    <a:pos x="811" y="258"/>
                  </a:cxn>
                  <a:cxn ang="0">
                    <a:pos x="809" y="26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1" y="258"/>
                  </a:cxn>
                </a:cxnLst>
                <a:rect l="0" t="0" r="r" b="b"/>
                <a:pathLst>
                  <a:path w="811" h="260">
                    <a:moveTo>
                      <a:pt x="811" y="258"/>
                    </a:moveTo>
                    <a:lnTo>
                      <a:pt x="809" y="26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5" name="Freeform 753"/>
              <p:cNvSpPr>
                <a:spLocks/>
              </p:cNvSpPr>
              <p:nvPr/>
            </p:nvSpPr>
            <p:spPr bwMode="auto">
              <a:xfrm>
                <a:off x="622" y="1496"/>
                <a:ext cx="405" cy="130"/>
              </a:xfrm>
              <a:custGeom>
                <a:avLst/>
                <a:gdLst/>
                <a:ahLst/>
                <a:cxnLst>
                  <a:cxn ang="0">
                    <a:pos x="811" y="258"/>
                  </a:cxn>
                  <a:cxn ang="0">
                    <a:pos x="808" y="25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11" y="258"/>
                  </a:cxn>
                </a:cxnLst>
                <a:rect l="0" t="0" r="r" b="b"/>
                <a:pathLst>
                  <a:path w="811" h="259">
                    <a:moveTo>
                      <a:pt x="811" y="258"/>
                    </a:moveTo>
                    <a:lnTo>
                      <a:pt x="808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6" name="Freeform 754"/>
              <p:cNvSpPr>
                <a:spLocks/>
              </p:cNvSpPr>
              <p:nvPr/>
            </p:nvSpPr>
            <p:spPr bwMode="auto">
              <a:xfrm>
                <a:off x="620" y="1497"/>
                <a:ext cx="405" cy="130"/>
              </a:xfrm>
              <a:custGeom>
                <a:avLst/>
                <a:gdLst/>
                <a:ahLst/>
                <a:cxnLst>
                  <a:cxn ang="0">
                    <a:pos x="811" y="257"/>
                  </a:cxn>
                  <a:cxn ang="0">
                    <a:pos x="809" y="26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811" y="257"/>
                  </a:cxn>
                </a:cxnLst>
                <a:rect l="0" t="0" r="r" b="b"/>
                <a:pathLst>
                  <a:path w="811" h="261">
                    <a:moveTo>
                      <a:pt x="811" y="257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1" y="257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7" name="Freeform 755"/>
              <p:cNvSpPr>
                <a:spLocks/>
              </p:cNvSpPr>
              <p:nvPr/>
            </p:nvSpPr>
            <p:spPr bwMode="auto">
              <a:xfrm>
                <a:off x="619" y="1498"/>
                <a:ext cx="406" cy="130"/>
              </a:xfrm>
              <a:custGeom>
                <a:avLst/>
                <a:gdLst/>
                <a:ahLst/>
                <a:cxnLst>
                  <a:cxn ang="0">
                    <a:pos x="811" y="260"/>
                  </a:cxn>
                  <a:cxn ang="0">
                    <a:pos x="809" y="261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811" y="260"/>
                  </a:cxn>
                </a:cxnLst>
                <a:rect l="0" t="0" r="r" b="b"/>
                <a:pathLst>
                  <a:path w="811" h="261">
                    <a:moveTo>
                      <a:pt x="811" y="260"/>
                    </a:moveTo>
                    <a:lnTo>
                      <a:pt x="809" y="26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11" y="260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8" name="Freeform 756"/>
              <p:cNvSpPr>
                <a:spLocks/>
              </p:cNvSpPr>
              <p:nvPr/>
            </p:nvSpPr>
            <p:spPr bwMode="auto">
              <a:xfrm>
                <a:off x="614" y="1499"/>
                <a:ext cx="410" cy="137"/>
              </a:xfrm>
              <a:custGeom>
                <a:avLst/>
                <a:gdLst/>
                <a:ahLst/>
                <a:cxnLst>
                  <a:cxn ang="0">
                    <a:pos x="819" y="257"/>
                  </a:cxn>
                  <a:cxn ang="0">
                    <a:pos x="808" y="274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819" y="257"/>
                  </a:cxn>
                </a:cxnLst>
                <a:rect l="0" t="0" r="r" b="b"/>
                <a:pathLst>
                  <a:path w="819" h="274">
                    <a:moveTo>
                      <a:pt x="819" y="257"/>
                    </a:moveTo>
                    <a:lnTo>
                      <a:pt x="808" y="274"/>
                    </a:lnTo>
                    <a:lnTo>
                      <a:pt x="0" y="15"/>
                    </a:lnTo>
                    <a:lnTo>
                      <a:pt x="10" y="0"/>
                    </a:lnTo>
                    <a:lnTo>
                      <a:pt x="819" y="25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89" name="Freeform 757"/>
              <p:cNvSpPr>
                <a:spLocks/>
              </p:cNvSpPr>
              <p:nvPr/>
            </p:nvSpPr>
            <p:spPr bwMode="auto">
              <a:xfrm>
                <a:off x="619" y="1499"/>
                <a:ext cx="405" cy="130"/>
              </a:xfrm>
              <a:custGeom>
                <a:avLst/>
                <a:gdLst/>
                <a:ahLst/>
                <a:cxnLst>
                  <a:cxn ang="0">
                    <a:pos x="809" y="257"/>
                  </a:cxn>
                  <a:cxn ang="0">
                    <a:pos x="808" y="259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809" y="257"/>
                  </a:cxn>
                </a:cxnLst>
                <a:rect l="0" t="0" r="r" b="b"/>
                <a:pathLst>
                  <a:path w="809" h="259">
                    <a:moveTo>
                      <a:pt x="809" y="257"/>
                    </a:moveTo>
                    <a:lnTo>
                      <a:pt x="808" y="259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809" y="25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0" name="Freeform 758"/>
              <p:cNvSpPr>
                <a:spLocks/>
              </p:cNvSpPr>
              <p:nvPr/>
            </p:nvSpPr>
            <p:spPr bwMode="auto">
              <a:xfrm>
                <a:off x="618" y="1500"/>
                <a:ext cx="405" cy="130"/>
              </a:xfrm>
              <a:custGeom>
                <a:avLst/>
                <a:gdLst/>
                <a:ahLst/>
                <a:cxnLst>
                  <a:cxn ang="0">
                    <a:pos x="809" y="258"/>
                  </a:cxn>
                  <a:cxn ang="0">
                    <a:pos x="807" y="260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809" y="258"/>
                  </a:cxn>
                </a:cxnLst>
                <a:rect l="0" t="0" r="r" b="b"/>
                <a:pathLst>
                  <a:path w="809" h="260">
                    <a:moveTo>
                      <a:pt x="809" y="258"/>
                    </a:moveTo>
                    <a:lnTo>
                      <a:pt x="807" y="26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1" name="Freeform 759"/>
              <p:cNvSpPr>
                <a:spLocks/>
              </p:cNvSpPr>
              <p:nvPr/>
            </p:nvSpPr>
            <p:spPr bwMode="auto">
              <a:xfrm>
                <a:off x="617" y="1501"/>
                <a:ext cx="405" cy="130"/>
              </a:xfrm>
              <a:custGeom>
                <a:avLst/>
                <a:gdLst/>
                <a:ahLst/>
                <a:cxnLst>
                  <a:cxn ang="0">
                    <a:pos x="809" y="258"/>
                  </a:cxn>
                  <a:cxn ang="0">
                    <a:pos x="809" y="26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09" y="258"/>
                  </a:cxn>
                </a:cxnLst>
                <a:rect l="0" t="0" r="r" b="b"/>
                <a:pathLst>
                  <a:path w="809" h="261">
                    <a:moveTo>
                      <a:pt x="809" y="258"/>
                    </a:moveTo>
                    <a:lnTo>
                      <a:pt x="809" y="26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2" name="Freeform 760"/>
              <p:cNvSpPr>
                <a:spLocks/>
              </p:cNvSpPr>
              <p:nvPr/>
            </p:nvSpPr>
            <p:spPr bwMode="auto">
              <a:xfrm>
                <a:off x="617" y="1502"/>
                <a:ext cx="405" cy="130"/>
              </a:xfrm>
              <a:custGeom>
                <a:avLst/>
                <a:gdLst/>
                <a:ahLst/>
                <a:cxnLst>
                  <a:cxn ang="0">
                    <a:pos x="811" y="259"/>
                  </a:cxn>
                  <a:cxn ang="0">
                    <a:pos x="809" y="26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811" y="259"/>
                  </a:cxn>
                </a:cxnLst>
                <a:rect l="0" t="0" r="r" b="b"/>
                <a:pathLst>
                  <a:path w="811" h="261">
                    <a:moveTo>
                      <a:pt x="811" y="259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1" y="259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3" name="Freeform 761"/>
              <p:cNvSpPr>
                <a:spLocks/>
              </p:cNvSpPr>
              <p:nvPr/>
            </p:nvSpPr>
            <p:spPr bwMode="auto">
              <a:xfrm>
                <a:off x="617" y="1503"/>
                <a:ext cx="404" cy="130"/>
              </a:xfrm>
              <a:custGeom>
                <a:avLst/>
                <a:gdLst/>
                <a:ahLst/>
                <a:cxnLst>
                  <a:cxn ang="0">
                    <a:pos x="809" y="260"/>
                  </a:cxn>
                  <a:cxn ang="0">
                    <a:pos x="808" y="261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809" y="260"/>
                  </a:cxn>
                </a:cxnLst>
                <a:rect l="0" t="0" r="r" b="b"/>
                <a:pathLst>
                  <a:path w="809" h="261">
                    <a:moveTo>
                      <a:pt x="809" y="260"/>
                    </a:moveTo>
                    <a:lnTo>
                      <a:pt x="808" y="26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9" y="26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4" name="Freeform 762"/>
              <p:cNvSpPr>
                <a:spLocks/>
              </p:cNvSpPr>
              <p:nvPr/>
            </p:nvSpPr>
            <p:spPr bwMode="auto">
              <a:xfrm>
                <a:off x="616" y="1503"/>
                <a:ext cx="404" cy="132"/>
              </a:xfrm>
              <a:custGeom>
                <a:avLst/>
                <a:gdLst/>
                <a:ahLst/>
                <a:cxnLst>
                  <a:cxn ang="0">
                    <a:pos x="809" y="259"/>
                  </a:cxn>
                  <a:cxn ang="0">
                    <a:pos x="807" y="26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809" y="259"/>
                  </a:cxn>
                </a:cxnLst>
                <a:rect l="0" t="0" r="r" b="b"/>
                <a:pathLst>
                  <a:path w="809" h="263">
                    <a:moveTo>
                      <a:pt x="809" y="259"/>
                    </a:moveTo>
                    <a:lnTo>
                      <a:pt x="807" y="2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5" name="Freeform 763"/>
              <p:cNvSpPr>
                <a:spLocks/>
              </p:cNvSpPr>
              <p:nvPr/>
            </p:nvSpPr>
            <p:spPr bwMode="auto">
              <a:xfrm>
                <a:off x="615" y="1504"/>
                <a:ext cx="405" cy="132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7" y="262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62">
                    <a:moveTo>
                      <a:pt x="809" y="261"/>
                    </a:moveTo>
                    <a:lnTo>
                      <a:pt x="807" y="26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6" name="Freeform 764"/>
              <p:cNvSpPr>
                <a:spLocks/>
              </p:cNvSpPr>
              <p:nvPr/>
            </p:nvSpPr>
            <p:spPr bwMode="auto">
              <a:xfrm>
                <a:off x="614" y="1505"/>
                <a:ext cx="405" cy="131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8" y="26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63">
                    <a:moveTo>
                      <a:pt x="809" y="261"/>
                    </a:moveTo>
                    <a:lnTo>
                      <a:pt x="808" y="26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8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7" name="Freeform 765"/>
              <p:cNvSpPr>
                <a:spLocks/>
              </p:cNvSpPr>
              <p:nvPr/>
            </p:nvSpPr>
            <p:spPr bwMode="auto">
              <a:xfrm>
                <a:off x="611" y="1507"/>
                <a:ext cx="407" cy="139"/>
              </a:xfrm>
              <a:custGeom>
                <a:avLst/>
                <a:gdLst/>
                <a:ahLst/>
                <a:cxnLst>
                  <a:cxn ang="0">
                    <a:pos x="814" y="259"/>
                  </a:cxn>
                  <a:cxn ang="0">
                    <a:pos x="805" y="277"/>
                  </a:cxn>
                  <a:cxn ang="0">
                    <a:pos x="0" y="16"/>
                  </a:cxn>
                  <a:cxn ang="0">
                    <a:pos x="6" y="0"/>
                  </a:cxn>
                  <a:cxn ang="0">
                    <a:pos x="814" y="259"/>
                  </a:cxn>
                </a:cxnLst>
                <a:rect l="0" t="0" r="r" b="b"/>
                <a:pathLst>
                  <a:path w="814" h="277">
                    <a:moveTo>
                      <a:pt x="814" y="259"/>
                    </a:moveTo>
                    <a:lnTo>
                      <a:pt x="805" y="277"/>
                    </a:lnTo>
                    <a:lnTo>
                      <a:pt x="0" y="16"/>
                    </a:lnTo>
                    <a:lnTo>
                      <a:pt x="6" y="0"/>
                    </a:lnTo>
                    <a:lnTo>
                      <a:pt x="814" y="25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8" name="Freeform 766"/>
              <p:cNvSpPr>
                <a:spLocks/>
              </p:cNvSpPr>
              <p:nvPr/>
            </p:nvSpPr>
            <p:spPr bwMode="auto">
              <a:xfrm>
                <a:off x="613" y="1507"/>
                <a:ext cx="405" cy="131"/>
              </a:xfrm>
              <a:custGeom>
                <a:avLst/>
                <a:gdLst/>
                <a:ahLst/>
                <a:cxnLst>
                  <a:cxn ang="0">
                    <a:pos x="809" y="259"/>
                  </a:cxn>
                  <a:cxn ang="0">
                    <a:pos x="809" y="26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809" y="259"/>
                  </a:cxn>
                </a:cxnLst>
                <a:rect l="0" t="0" r="r" b="b"/>
                <a:pathLst>
                  <a:path w="809" h="262">
                    <a:moveTo>
                      <a:pt x="809" y="259"/>
                    </a:moveTo>
                    <a:lnTo>
                      <a:pt x="809" y="26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399" name="Freeform 767"/>
              <p:cNvSpPr>
                <a:spLocks/>
              </p:cNvSpPr>
              <p:nvPr/>
            </p:nvSpPr>
            <p:spPr bwMode="auto">
              <a:xfrm>
                <a:off x="613" y="1508"/>
                <a:ext cx="405" cy="132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7" y="26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65">
                    <a:moveTo>
                      <a:pt x="809" y="261"/>
                    </a:moveTo>
                    <a:lnTo>
                      <a:pt x="807" y="26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0" name="Freeform 768"/>
              <p:cNvSpPr>
                <a:spLocks/>
              </p:cNvSpPr>
              <p:nvPr/>
            </p:nvSpPr>
            <p:spPr bwMode="auto">
              <a:xfrm>
                <a:off x="612" y="1509"/>
                <a:ext cx="405" cy="132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7" y="264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64">
                    <a:moveTo>
                      <a:pt x="809" y="261"/>
                    </a:moveTo>
                    <a:lnTo>
                      <a:pt x="807" y="26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1" name="Freeform 769"/>
              <p:cNvSpPr>
                <a:spLocks/>
              </p:cNvSpPr>
              <p:nvPr/>
            </p:nvSpPr>
            <p:spPr bwMode="auto">
              <a:xfrm>
                <a:off x="612" y="1511"/>
                <a:ext cx="404" cy="132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8" y="26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64">
                    <a:moveTo>
                      <a:pt x="809" y="261"/>
                    </a:moveTo>
                    <a:lnTo>
                      <a:pt x="808" y="2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2" name="Freeform 770"/>
              <p:cNvSpPr>
                <a:spLocks/>
              </p:cNvSpPr>
              <p:nvPr/>
            </p:nvSpPr>
            <p:spPr bwMode="auto">
              <a:xfrm>
                <a:off x="611" y="1512"/>
                <a:ext cx="404" cy="133"/>
              </a:xfrm>
              <a:custGeom>
                <a:avLst/>
                <a:gdLst/>
                <a:ahLst/>
                <a:cxnLst>
                  <a:cxn ang="0">
                    <a:pos x="809" y="262"/>
                  </a:cxn>
                  <a:cxn ang="0">
                    <a:pos x="807" y="265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809" y="262"/>
                  </a:cxn>
                </a:cxnLst>
                <a:rect l="0" t="0" r="r" b="b"/>
                <a:pathLst>
                  <a:path w="809" h="265">
                    <a:moveTo>
                      <a:pt x="809" y="262"/>
                    </a:moveTo>
                    <a:lnTo>
                      <a:pt x="807" y="26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809" y="26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3" name="Freeform 771"/>
              <p:cNvSpPr>
                <a:spLocks/>
              </p:cNvSpPr>
              <p:nvPr/>
            </p:nvSpPr>
            <p:spPr bwMode="auto">
              <a:xfrm>
                <a:off x="611" y="1513"/>
                <a:ext cx="404" cy="133"/>
              </a:xfrm>
              <a:custGeom>
                <a:avLst/>
                <a:gdLst/>
                <a:ahLst/>
                <a:cxnLst>
                  <a:cxn ang="0">
                    <a:pos x="807" y="262"/>
                  </a:cxn>
                  <a:cxn ang="0">
                    <a:pos x="805" y="26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807" y="262"/>
                  </a:cxn>
                </a:cxnLst>
                <a:rect l="0" t="0" r="r" b="b"/>
                <a:pathLst>
                  <a:path w="807" h="264">
                    <a:moveTo>
                      <a:pt x="807" y="262"/>
                    </a:moveTo>
                    <a:lnTo>
                      <a:pt x="805" y="2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7" y="262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4" name="Freeform 772"/>
              <p:cNvSpPr>
                <a:spLocks/>
              </p:cNvSpPr>
              <p:nvPr/>
            </p:nvSpPr>
            <p:spPr bwMode="auto">
              <a:xfrm>
                <a:off x="608" y="1515"/>
                <a:ext cx="406" cy="141"/>
              </a:xfrm>
              <a:custGeom>
                <a:avLst/>
                <a:gdLst/>
                <a:ahLst/>
                <a:cxnLst>
                  <a:cxn ang="0">
                    <a:pos x="810" y="261"/>
                  </a:cxn>
                  <a:cxn ang="0">
                    <a:pos x="806" y="283"/>
                  </a:cxn>
                  <a:cxn ang="0">
                    <a:pos x="0" y="17"/>
                  </a:cxn>
                  <a:cxn ang="0">
                    <a:pos x="5" y="0"/>
                  </a:cxn>
                  <a:cxn ang="0">
                    <a:pos x="810" y="261"/>
                  </a:cxn>
                </a:cxnLst>
                <a:rect l="0" t="0" r="r" b="b"/>
                <a:pathLst>
                  <a:path w="810" h="283">
                    <a:moveTo>
                      <a:pt x="810" y="261"/>
                    </a:moveTo>
                    <a:lnTo>
                      <a:pt x="806" y="283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810" y="26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5" name="Freeform 773"/>
              <p:cNvSpPr>
                <a:spLocks/>
              </p:cNvSpPr>
              <p:nvPr/>
            </p:nvSpPr>
            <p:spPr bwMode="auto">
              <a:xfrm>
                <a:off x="609" y="1515"/>
                <a:ext cx="405" cy="136"/>
              </a:xfrm>
              <a:custGeom>
                <a:avLst/>
                <a:gdLst/>
                <a:ahLst/>
                <a:cxnLst>
                  <a:cxn ang="0">
                    <a:pos x="809" y="261"/>
                  </a:cxn>
                  <a:cxn ang="0">
                    <a:pos x="808" y="273"/>
                  </a:cxn>
                  <a:cxn ang="0">
                    <a:pos x="0" y="9"/>
                  </a:cxn>
                  <a:cxn ang="0">
                    <a:pos x="4" y="0"/>
                  </a:cxn>
                  <a:cxn ang="0">
                    <a:pos x="809" y="261"/>
                  </a:cxn>
                </a:cxnLst>
                <a:rect l="0" t="0" r="r" b="b"/>
                <a:pathLst>
                  <a:path w="809" h="273">
                    <a:moveTo>
                      <a:pt x="809" y="261"/>
                    </a:moveTo>
                    <a:lnTo>
                      <a:pt x="808" y="27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6" name="Freeform 774"/>
              <p:cNvSpPr>
                <a:spLocks/>
              </p:cNvSpPr>
              <p:nvPr/>
            </p:nvSpPr>
            <p:spPr bwMode="auto">
              <a:xfrm>
                <a:off x="608" y="1519"/>
                <a:ext cx="405" cy="137"/>
              </a:xfrm>
              <a:custGeom>
                <a:avLst/>
                <a:gdLst/>
                <a:ahLst/>
                <a:cxnLst>
                  <a:cxn ang="0">
                    <a:pos x="809" y="264"/>
                  </a:cxn>
                  <a:cxn ang="0">
                    <a:pos x="806" y="274"/>
                  </a:cxn>
                  <a:cxn ang="0">
                    <a:pos x="0" y="8"/>
                  </a:cxn>
                  <a:cxn ang="0">
                    <a:pos x="1" y="0"/>
                  </a:cxn>
                  <a:cxn ang="0">
                    <a:pos x="809" y="264"/>
                  </a:cxn>
                </a:cxnLst>
                <a:rect l="0" t="0" r="r" b="b"/>
                <a:pathLst>
                  <a:path w="809" h="274">
                    <a:moveTo>
                      <a:pt x="809" y="264"/>
                    </a:moveTo>
                    <a:lnTo>
                      <a:pt x="806" y="274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809" y="26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7" name="Freeform 775"/>
              <p:cNvSpPr>
                <a:spLocks/>
              </p:cNvSpPr>
              <p:nvPr/>
            </p:nvSpPr>
            <p:spPr bwMode="auto">
              <a:xfrm>
                <a:off x="607" y="1523"/>
                <a:ext cx="404" cy="138"/>
              </a:xfrm>
              <a:custGeom>
                <a:avLst/>
                <a:gdLst/>
                <a:ahLst/>
                <a:cxnLst>
                  <a:cxn ang="0">
                    <a:pos x="808" y="266"/>
                  </a:cxn>
                  <a:cxn ang="0">
                    <a:pos x="806" y="276"/>
                  </a:cxn>
                  <a:cxn ang="0">
                    <a:pos x="0" y="10"/>
                  </a:cxn>
                  <a:cxn ang="0">
                    <a:pos x="2" y="0"/>
                  </a:cxn>
                  <a:cxn ang="0">
                    <a:pos x="808" y="266"/>
                  </a:cxn>
                </a:cxnLst>
                <a:rect l="0" t="0" r="r" b="b"/>
                <a:pathLst>
                  <a:path w="808" h="276">
                    <a:moveTo>
                      <a:pt x="808" y="266"/>
                    </a:moveTo>
                    <a:lnTo>
                      <a:pt x="806" y="276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808" y="266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8" name="Freeform 776"/>
              <p:cNvSpPr>
                <a:spLocks/>
              </p:cNvSpPr>
              <p:nvPr/>
            </p:nvSpPr>
            <p:spPr bwMode="auto">
              <a:xfrm>
                <a:off x="607" y="1528"/>
                <a:ext cx="403" cy="139"/>
              </a:xfrm>
              <a:custGeom>
                <a:avLst/>
                <a:gdLst/>
                <a:ahLst/>
                <a:cxnLst>
                  <a:cxn ang="0">
                    <a:pos x="806" y="266"/>
                  </a:cxn>
                  <a:cxn ang="0">
                    <a:pos x="806" y="277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806" y="266"/>
                  </a:cxn>
                </a:cxnLst>
                <a:rect l="0" t="0" r="r" b="b"/>
                <a:pathLst>
                  <a:path w="806" h="277">
                    <a:moveTo>
                      <a:pt x="806" y="266"/>
                    </a:moveTo>
                    <a:lnTo>
                      <a:pt x="806" y="277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806" y="266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09" name="Freeform 777"/>
              <p:cNvSpPr>
                <a:spLocks/>
              </p:cNvSpPr>
              <p:nvPr/>
            </p:nvSpPr>
            <p:spPr bwMode="auto">
              <a:xfrm>
                <a:off x="607" y="1533"/>
                <a:ext cx="403" cy="139"/>
              </a:xfrm>
              <a:custGeom>
                <a:avLst/>
                <a:gdLst/>
                <a:ahLst/>
                <a:cxnLst>
                  <a:cxn ang="0">
                    <a:pos x="806" y="267"/>
                  </a:cxn>
                  <a:cxn ang="0">
                    <a:pos x="806" y="277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806" y="267"/>
                  </a:cxn>
                </a:cxnLst>
                <a:rect l="0" t="0" r="r" b="b"/>
                <a:pathLst>
                  <a:path w="806" h="277">
                    <a:moveTo>
                      <a:pt x="806" y="267"/>
                    </a:moveTo>
                    <a:lnTo>
                      <a:pt x="806" y="27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0" name="Freeform 778"/>
              <p:cNvSpPr>
                <a:spLocks/>
              </p:cNvSpPr>
              <p:nvPr/>
            </p:nvSpPr>
            <p:spPr bwMode="auto">
              <a:xfrm>
                <a:off x="607" y="1533"/>
                <a:ext cx="403" cy="137"/>
              </a:xfrm>
              <a:custGeom>
                <a:avLst/>
                <a:gdLst/>
                <a:ahLst/>
                <a:cxnLst>
                  <a:cxn ang="0">
                    <a:pos x="806" y="267"/>
                  </a:cxn>
                  <a:cxn ang="0">
                    <a:pos x="806" y="272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806" y="267"/>
                  </a:cxn>
                </a:cxnLst>
                <a:rect l="0" t="0" r="r" b="b"/>
                <a:pathLst>
                  <a:path w="806" h="272">
                    <a:moveTo>
                      <a:pt x="806" y="267"/>
                    </a:moveTo>
                    <a:lnTo>
                      <a:pt x="806" y="27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1" name="Freeform 779"/>
              <p:cNvSpPr>
                <a:spLocks/>
              </p:cNvSpPr>
              <p:nvPr/>
            </p:nvSpPr>
            <p:spPr bwMode="auto">
              <a:xfrm>
                <a:off x="607" y="1535"/>
                <a:ext cx="403" cy="137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06" y="274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06" h="274">
                    <a:moveTo>
                      <a:pt x="806" y="269"/>
                    </a:moveTo>
                    <a:lnTo>
                      <a:pt x="806" y="27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2" name="Freeform 780"/>
              <p:cNvSpPr>
                <a:spLocks/>
              </p:cNvSpPr>
              <p:nvPr/>
            </p:nvSpPr>
            <p:spPr bwMode="auto">
              <a:xfrm>
                <a:off x="607" y="1538"/>
                <a:ext cx="404" cy="139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08" y="279"/>
                  </a:cxn>
                  <a:cxn ang="0">
                    <a:pos x="2" y="10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08" h="279">
                    <a:moveTo>
                      <a:pt x="806" y="269"/>
                    </a:moveTo>
                    <a:lnTo>
                      <a:pt x="808" y="279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3" name="Freeform 781"/>
              <p:cNvSpPr>
                <a:spLocks/>
              </p:cNvSpPr>
              <p:nvPr/>
            </p:nvSpPr>
            <p:spPr bwMode="auto">
              <a:xfrm>
                <a:off x="607" y="1538"/>
                <a:ext cx="403" cy="136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06" y="27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4" name="Freeform 782"/>
              <p:cNvSpPr>
                <a:spLocks/>
              </p:cNvSpPr>
              <p:nvPr/>
            </p:nvSpPr>
            <p:spPr bwMode="auto">
              <a:xfrm>
                <a:off x="607" y="1539"/>
                <a:ext cx="403" cy="136"/>
              </a:xfrm>
              <a:custGeom>
                <a:avLst/>
                <a:gdLst/>
                <a:ahLst/>
                <a:cxnLst>
                  <a:cxn ang="0">
                    <a:pos x="806" y="270"/>
                  </a:cxn>
                  <a:cxn ang="0">
                    <a:pos x="806" y="27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806" y="270"/>
                  </a:cxn>
                </a:cxnLst>
                <a:rect l="0" t="0" r="r" b="b"/>
                <a:pathLst>
                  <a:path w="806" h="273">
                    <a:moveTo>
                      <a:pt x="806" y="270"/>
                    </a:moveTo>
                    <a:lnTo>
                      <a:pt x="806" y="27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5" name="Freeform 783"/>
              <p:cNvSpPr>
                <a:spLocks/>
              </p:cNvSpPr>
              <p:nvPr/>
            </p:nvSpPr>
            <p:spPr bwMode="auto">
              <a:xfrm>
                <a:off x="607" y="1541"/>
                <a:ext cx="404" cy="136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08" y="272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08" h="272">
                    <a:moveTo>
                      <a:pt x="806" y="269"/>
                    </a:moveTo>
                    <a:lnTo>
                      <a:pt x="808" y="27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6" name="Freeform 784"/>
              <p:cNvSpPr>
                <a:spLocks/>
              </p:cNvSpPr>
              <p:nvPr/>
            </p:nvSpPr>
            <p:spPr bwMode="auto">
              <a:xfrm>
                <a:off x="608" y="1543"/>
                <a:ext cx="406" cy="143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10" y="288"/>
                  </a:cxn>
                  <a:cxn ang="0">
                    <a:pos x="3" y="17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10" h="288">
                    <a:moveTo>
                      <a:pt x="806" y="269"/>
                    </a:moveTo>
                    <a:lnTo>
                      <a:pt x="810" y="288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7" name="Freeform 785"/>
              <p:cNvSpPr>
                <a:spLocks/>
              </p:cNvSpPr>
              <p:nvPr/>
            </p:nvSpPr>
            <p:spPr bwMode="auto">
              <a:xfrm>
                <a:off x="608" y="1543"/>
                <a:ext cx="403" cy="136"/>
              </a:xfrm>
              <a:custGeom>
                <a:avLst/>
                <a:gdLst/>
                <a:ahLst/>
                <a:cxnLst>
                  <a:cxn ang="0">
                    <a:pos x="806" y="269"/>
                  </a:cxn>
                  <a:cxn ang="0">
                    <a:pos x="806" y="27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806" y="269"/>
                  </a:cxn>
                </a:cxnLst>
                <a:rect l="0" t="0" r="r" b="b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8" name="Freeform 786"/>
              <p:cNvSpPr>
                <a:spLocks/>
              </p:cNvSpPr>
              <p:nvPr/>
            </p:nvSpPr>
            <p:spPr bwMode="auto">
              <a:xfrm>
                <a:off x="608" y="1543"/>
                <a:ext cx="404" cy="137"/>
              </a:xfrm>
              <a:custGeom>
                <a:avLst/>
                <a:gdLst/>
                <a:ahLst/>
                <a:cxnLst>
                  <a:cxn ang="0">
                    <a:pos x="806" y="271"/>
                  </a:cxn>
                  <a:cxn ang="0">
                    <a:pos x="807" y="27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806" y="271"/>
                  </a:cxn>
                </a:cxnLst>
                <a:rect l="0" t="0" r="r" b="b"/>
                <a:pathLst>
                  <a:path w="807" h="274">
                    <a:moveTo>
                      <a:pt x="806" y="271"/>
                    </a:moveTo>
                    <a:lnTo>
                      <a:pt x="807" y="27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19" name="Freeform 787"/>
              <p:cNvSpPr>
                <a:spLocks/>
              </p:cNvSpPr>
              <p:nvPr/>
            </p:nvSpPr>
            <p:spPr bwMode="auto">
              <a:xfrm>
                <a:off x="608" y="1545"/>
                <a:ext cx="404" cy="137"/>
              </a:xfrm>
              <a:custGeom>
                <a:avLst/>
                <a:gdLst/>
                <a:ahLst/>
                <a:cxnLst>
                  <a:cxn ang="0">
                    <a:pos x="807" y="271"/>
                  </a:cxn>
                  <a:cxn ang="0">
                    <a:pos x="807" y="274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807" y="271"/>
                  </a:cxn>
                </a:cxnLst>
                <a:rect l="0" t="0" r="r" b="b"/>
                <a:pathLst>
                  <a:path w="807" h="274">
                    <a:moveTo>
                      <a:pt x="807" y="271"/>
                    </a:moveTo>
                    <a:lnTo>
                      <a:pt x="807" y="27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0" name="Freeform 788"/>
              <p:cNvSpPr>
                <a:spLocks/>
              </p:cNvSpPr>
              <p:nvPr/>
            </p:nvSpPr>
            <p:spPr bwMode="auto">
              <a:xfrm>
                <a:off x="609" y="1547"/>
                <a:ext cx="404" cy="137"/>
              </a:xfrm>
              <a:custGeom>
                <a:avLst/>
                <a:gdLst/>
                <a:ahLst/>
                <a:cxnLst>
                  <a:cxn ang="0">
                    <a:pos x="806" y="271"/>
                  </a:cxn>
                  <a:cxn ang="0">
                    <a:pos x="808" y="27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806" y="271"/>
                  </a:cxn>
                </a:cxnLst>
                <a:rect l="0" t="0" r="r" b="b"/>
                <a:pathLst>
                  <a:path w="808" h="275">
                    <a:moveTo>
                      <a:pt x="806" y="271"/>
                    </a:moveTo>
                    <a:lnTo>
                      <a:pt x="808" y="2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1" name="Freeform 789"/>
              <p:cNvSpPr>
                <a:spLocks/>
              </p:cNvSpPr>
              <p:nvPr/>
            </p:nvSpPr>
            <p:spPr bwMode="auto">
              <a:xfrm>
                <a:off x="609" y="1548"/>
                <a:ext cx="404" cy="137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808" y="274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808" y="273"/>
                  </a:cxn>
                </a:cxnLst>
                <a:rect l="0" t="0" r="r" b="b"/>
                <a:pathLst>
                  <a:path w="808" h="274">
                    <a:moveTo>
                      <a:pt x="808" y="273"/>
                    </a:moveTo>
                    <a:lnTo>
                      <a:pt x="808" y="2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2" name="Freeform 790"/>
              <p:cNvSpPr>
                <a:spLocks/>
              </p:cNvSpPr>
              <p:nvPr/>
            </p:nvSpPr>
            <p:spPr bwMode="auto">
              <a:xfrm>
                <a:off x="610" y="1549"/>
                <a:ext cx="404" cy="137"/>
              </a:xfrm>
              <a:custGeom>
                <a:avLst/>
                <a:gdLst/>
                <a:ahLst/>
                <a:cxnLst>
                  <a:cxn ang="0">
                    <a:pos x="806" y="271"/>
                  </a:cxn>
                  <a:cxn ang="0">
                    <a:pos x="807" y="27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806" y="271"/>
                  </a:cxn>
                </a:cxnLst>
                <a:rect l="0" t="0" r="r" b="b"/>
                <a:pathLst>
                  <a:path w="807" h="275">
                    <a:moveTo>
                      <a:pt x="806" y="271"/>
                    </a:moveTo>
                    <a:lnTo>
                      <a:pt x="807" y="2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3" name="Freeform 791"/>
              <p:cNvSpPr>
                <a:spLocks/>
              </p:cNvSpPr>
              <p:nvPr/>
            </p:nvSpPr>
            <p:spPr bwMode="auto">
              <a:xfrm>
                <a:off x="610" y="1551"/>
                <a:ext cx="408" cy="144"/>
              </a:xfrm>
              <a:custGeom>
                <a:avLst/>
                <a:gdLst/>
                <a:ahLst/>
                <a:cxnLst>
                  <a:cxn ang="0">
                    <a:pos x="807" y="271"/>
                  </a:cxn>
                  <a:cxn ang="0">
                    <a:pos x="816" y="287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07" y="271"/>
                  </a:cxn>
                </a:cxnLst>
                <a:rect l="0" t="0" r="r" b="b"/>
                <a:pathLst>
                  <a:path w="816" h="287">
                    <a:moveTo>
                      <a:pt x="807" y="271"/>
                    </a:moveTo>
                    <a:lnTo>
                      <a:pt x="816" y="287"/>
                    </a:lnTo>
                    <a:lnTo>
                      <a:pt x="8" y="15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4" name="Freeform 792"/>
              <p:cNvSpPr>
                <a:spLocks/>
              </p:cNvSpPr>
              <p:nvPr/>
            </p:nvSpPr>
            <p:spPr bwMode="auto">
              <a:xfrm>
                <a:off x="610" y="1551"/>
                <a:ext cx="405" cy="137"/>
              </a:xfrm>
              <a:custGeom>
                <a:avLst/>
                <a:gdLst/>
                <a:ahLst/>
                <a:cxnLst>
                  <a:cxn ang="0">
                    <a:pos x="807" y="271"/>
                  </a:cxn>
                  <a:cxn ang="0">
                    <a:pos x="809" y="274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807" y="271"/>
                  </a:cxn>
                </a:cxnLst>
                <a:rect l="0" t="0" r="r" b="b"/>
                <a:pathLst>
                  <a:path w="809" h="274">
                    <a:moveTo>
                      <a:pt x="807" y="271"/>
                    </a:moveTo>
                    <a:lnTo>
                      <a:pt x="809" y="27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5" name="Freeform 793"/>
              <p:cNvSpPr>
                <a:spLocks/>
              </p:cNvSpPr>
              <p:nvPr/>
            </p:nvSpPr>
            <p:spPr bwMode="auto">
              <a:xfrm>
                <a:off x="611" y="1552"/>
                <a:ext cx="404" cy="138"/>
              </a:xfrm>
              <a:custGeom>
                <a:avLst/>
                <a:gdLst/>
                <a:ahLst/>
                <a:cxnLst>
                  <a:cxn ang="0">
                    <a:pos x="807" y="273"/>
                  </a:cxn>
                  <a:cxn ang="0">
                    <a:pos x="809" y="276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807" y="273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6" name="Freeform 794"/>
              <p:cNvSpPr>
                <a:spLocks/>
              </p:cNvSpPr>
              <p:nvPr/>
            </p:nvSpPr>
            <p:spPr bwMode="auto">
              <a:xfrm>
                <a:off x="612" y="1553"/>
                <a:ext cx="404" cy="138"/>
              </a:xfrm>
              <a:custGeom>
                <a:avLst/>
                <a:gdLst/>
                <a:ahLst/>
                <a:cxnLst>
                  <a:cxn ang="0">
                    <a:pos x="808" y="272"/>
                  </a:cxn>
                  <a:cxn ang="0">
                    <a:pos x="809" y="27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808" y="272"/>
                  </a:cxn>
                </a:cxnLst>
                <a:rect l="0" t="0" r="r" b="b"/>
                <a:pathLst>
                  <a:path w="809" h="276">
                    <a:moveTo>
                      <a:pt x="808" y="272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7" name="Freeform 795"/>
              <p:cNvSpPr>
                <a:spLocks/>
              </p:cNvSpPr>
              <p:nvPr/>
            </p:nvSpPr>
            <p:spPr bwMode="auto">
              <a:xfrm>
                <a:off x="612" y="1555"/>
                <a:ext cx="405" cy="138"/>
              </a:xfrm>
              <a:custGeom>
                <a:avLst/>
                <a:gdLst/>
                <a:ahLst/>
                <a:cxnLst>
                  <a:cxn ang="0">
                    <a:pos x="807" y="273"/>
                  </a:cxn>
                  <a:cxn ang="0">
                    <a:pos x="809" y="27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807" y="273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8" name="Freeform 796"/>
              <p:cNvSpPr>
                <a:spLocks/>
              </p:cNvSpPr>
              <p:nvPr/>
            </p:nvSpPr>
            <p:spPr bwMode="auto">
              <a:xfrm>
                <a:off x="613" y="1557"/>
                <a:ext cx="405" cy="138"/>
              </a:xfrm>
              <a:custGeom>
                <a:avLst/>
                <a:gdLst/>
                <a:ahLst/>
                <a:cxnLst>
                  <a:cxn ang="0">
                    <a:pos x="807" y="273"/>
                  </a:cxn>
                  <a:cxn ang="0">
                    <a:pos x="809" y="276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807" y="273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29" name="Freeform 797"/>
              <p:cNvSpPr>
                <a:spLocks/>
              </p:cNvSpPr>
              <p:nvPr/>
            </p:nvSpPr>
            <p:spPr bwMode="auto">
              <a:xfrm>
                <a:off x="614" y="1558"/>
                <a:ext cx="409" cy="143"/>
              </a:xfrm>
              <a:custGeom>
                <a:avLst/>
                <a:gdLst/>
                <a:ahLst/>
                <a:cxnLst>
                  <a:cxn ang="0">
                    <a:pos x="808" y="272"/>
                  </a:cxn>
                  <a:cxn ang="0">
                    <a:pos x="818" y="285"/>
                  </a:cxn>
                  <a:cxn ang="0">
                    <a:pos x="10" y="11"/>
                  </a:cxn>
                  <a:cxn ang="0">
                    <a:pos x="0" y="0"/>
                  </a:cxn>
                  <a:cxn ang="0">
                    <a:pos x="808" y="272"/>
                  </a:cxn>
                </a:cxnLst>
                <a:rect l="0" t="0" r="r" b="b"/>
                <a:pathLst>
                  <a:path w="818" h="285">
                    <a:moveTo>
                      <a:pt x="808" y="272"/>
                    </a:moveTo>
                    <a:lnTo>
                      <a:pt x="818" y="285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0" name="Freeform 798"/>
              <p:cNvSpPr>
                <a:spLocks/>
              </p:cNvSpPr>
              <p:nvPr/>
            </p:nvSpPr>
            <p:spPr bwMode="auto">
              <a:xfrm>
                <a:off x="614" y="1558"/>
                <a:ext cx="405" cy="138"/>
              </a:xfrm>
              <a:custGeom>
                <a:avLst/>
                <a:gdLst/>
                <a:ahLst/>
                <a:cxnLst>
                  <a:cxn ang="0">
                    <a:pos x="808" y="272"/>
                  </a:cxn>
                  <a:cxn ang="0">
                    <a:pos x="809" y="275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808" y="272"/>
                  </a:cxn>
                </a:cxnLst>
                <a:rect l="0" t="0" r="r" b="b"/>
                <a:pathLst>
                  <a:path w="809" h="275">
                    <a:moveTo>
                      <a:pt x="808" y="272"/>
                    </a:moveTo>
                    <a:lnTo>
                      <a:pt x="809" y="27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1" name="Freeform 799"/>
              <p:cNvSpPr>
                <a:spLocks/>
              </p:cNvSpPr>
              <p:nvPr/>
            </p:nvSpPr>
            <p:spPr bwMode="auto">
              <a:xfrm>
                <a:off x="615" y="1559"/>
                <a:ext cx="405" cy="139"/>
              </a:xfrm>
              <a:custGeom>
                <a:avLst/>
                <a:gdLst/>
                <a:ahLst/>
                <a:cxnLst>
                  <a:cxn ang="0">
                    <a:pos x="807" y="274"/>
                  </a:cxn>
                  <a:cxn ang="0">
                    <a:pos x="811" y="278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807" y="274"/>
                  </a:cxn>
                </a:cxnLst>
                <a:rect l="0" t="0" r="r" b="b"/>
                <a:pathLst>
                  <a:path w="811" h="278">
                    <a:moveTo>
                      <a:pt x="807" y="274"/>
                    </a:moveTo>
                    <a:lnTo>
                      <a:pt x="811" y="2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B4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2" name="Freeform 800"/>
              <p:cNvSpPr>
                <a:spLocks/>
              </p:cNvSpPr>
              <p:nvPr/>
            </p:nvSpPr>
            <p:spPr bwMode="auto">
              <a:xfrm>
                <a:off x="617" y="1561"/>
                <a:ext cx="404" cy="139"/>
              </a:xfrm>
              <a:custGeom>
                <a:avLst/>
                <a:gdLst/>
                <a:ahLst/>
                <a:cxnLst>
                  <a:cxn ang="0">
                    <a:pos x="808" y="274"/>
                  </a:cxn>
                  <a:cxn ang="0">
                    <a:pos x="809" y="277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808" y="274"/>
                  </a:cxn>
                </a:cxnLst>
                <a:rect l="0" t="0" r="r" b="b"/>
                <a:pathLst>
                  <a:path w="809" h="277">
                    <a:moveTo>
                      <a:pt x="808" y="274"/>
                    </a:moveTo>
                    <a:lnTo>
                      <a:pt x="809" y="27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3" name="Freeform 801"/>
              <p:cNvSpPr>
                <a:spLocks/>
              </p:cNvSpPr>
              <p:nvPr/>
            </p:nvSpPr>
            <p:spPr bwMode="auto">
              <a:xfrm>
                <a:off x="617" y="1562"/>
                <a:ext cx="406" cy="139"/>
              </a:xfrm>
              <a:custGeom>
                <a:avLst/>
                <a:gdLst/>
                <a:ahLst/>
                <a:cxnLst>
                  <a:cxn ang="0">
                    <a:pos x="807" y="274"/>
                  </a:cxn>
                  <a:cxn ang="0">
                    <a:pos x="811" y="277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807" y="274"/>
                  </a:cxn>
                </a:cxnLst>
                <a:rect l="0" t="0" r="r" b="b"/>
                <a:pathLst>
                  <a:path w="811" h="277">
                    <a:moveTo>
                      <a:pt x="807" y="274"/>
                    </a:moveTo>
                    <a:lnTo>
                      <a:pt x="811" y="27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4" name="Freeform 802"/>
              <p:cNvSpPr>
                <a:spLocks/>
              </p:cNvSpPr>
              <p:nvPr/>
            </p:nvSpPr>
            <p:spPr bwMode="auto">
              <a:xfrm>
                <a:off x="619" y="1564"/>
                <a:ext cx="411" cy="143"/>
              </a:xfrm>
              <a:custGeom>
                <a:avLst/>
                <a:gdLst/>
                <a:ahLst/>
                <a:cxnLst>
                  <a:cxn ang="0">
                    <a:pos x="808" y="274"/>
                  </a:cxn>
                  <a:cxn ang="0">
                    <a:pos x="821" y="286"/>
                  </a:cxn>
                  <a:cxn ang="0">
                    <a:pos x="12" y="10"/>
                  </a:cxn>
                  <a:cxn ang="0">
                    <a:pos x="0" y="0"/>
                  </a:cxn>
                  <a:cxn ang="0">
                    <a:pos x="808" y="274"/>
                  </a:cxn>
                </a:cxnLst>
                <a:rect l="0" t="0" r="r" b="b"/>
                <a:pathLst>
                  <a:path w="821" h="286">
                    <a:moveTo>
                      <a:pt x="808" y="274"/>
                    </a:moveTo>
                    <a:lnTo>
                      <a:pt x="821" y="286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5" name="Freeform 803"/>
              <p:cNvSpPr>
                <a:spLocks/>
              </p:cNvSpPr>
              <p:nvPr/>
            </p:nvSpPr>
            <p:spPr bwMode="auto">
              <a:xfrm>
                <a:off x="619" y="1564"/>
                <a:ext cx="407" cy="141"/>
              </a:xfrm>
              <a:custGeom>
                <a:avLst/>
                <a:gdLst/>
                <a:ahLst/>
                <a:cxnLst>
                  <a:cxn ang="0">
                    <a:pos x="808" y="274"/>
                  </a:cxn>
                  <a:cxn ang="0">
                    <a:pos x="814" y="281"/>
                  </a:cxn>
                  <a:cxn ang="0">
                    <a:pos x="7" y="5"/>
                  </a:cxn>
                  <a:cxn ang="0">
                    <a:pos x="0" y="0"/>
                  </a:cxn>
                  <a:cxn ang="0">
                    <a:pos x="808" y="274"/>
                  </a:cxn>
                </a:cxnLst>
                <a:rect l="0" t="0" r="r" b="b"/>
                <a:pathLst>
                  <a:path w="814" h="281">
                    <a:moveTo>
                      <a:pt x="808" y="274"/>
                    </a:moveTo>
                    <a:lnTo>
                      <a:pt x="814" y="28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6" name="Freeform 804"/>
              <p:cNvSpPr>
                <a:spLocks/>
              </p:cNvSpPr>
              <p:nvPr/>
            </p:nvSpPr>
            <p:spPr bwMode="auto">
              <a:xfrm>
                <a:off x="622" y="1567"/>
                <a:ext cx="408" cy="140"/>
              </a:xfrm>
              <a:custGeom>
                <a:avLst/>
                <a:gdLst/>
                <a:ahLst/>
                <a:cxnLst>
                  <a:cxn ang="0">
                    <a:pos x="807" y="276"/>
                  </a:cxn>
                  <a:cxn ang="0">
                    <a:pos x="814" y="281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807" y="276"/>
                  </a:cxn>
                </a:cxnLst>
                <a:rect l="0" t="0" r="r" b="b"/>
                <a:pathLst>
                  <a:path w="814" h="281">
                    <a:moveTo>
                      <a:pt x="807" y="276"/>
                    </a:moveTo>
                    <a:lnTo>
                      <a:pt x="814" y="281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807" y="276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7" name="Freeform 805"/>
              <p:cNvSpPr>
                <a:spLocks/>
              </p:cNvSpPr>
              <p:nvPr/>
            </p:nvSpPr>
            <p:spPr bwMode="auto">
              <a:xfrm>
                <a:off x="625" y="1569"/>
                <a:ext cx="412" cy="141"/>
              </a:xfrm>
              <a:custGeom>
                <a:avLst/>
                <a:gdLst/>
                <a:ahLst/>
                <a:cxnLst>
                  <a:cxn ang="0">
                    <a:pos x="809" y="276"/>
                  </a:cxn>
                  <a:cxn ang="0">
                    <a:pos x="824" y="283"/>
                  </a:cxn>
                  <a:cxn ang="0">
                    <a:pos x="15" y="7"/>
                  </a:cxn>
                  <a:cxn ang="0">
                    <a:pos x="0" y="0"/>
                  </a:cxn>
                  <a:cxn ang="0">
                    <a:pos x="809" y="276"/>
                  </a:cxn>
                </a:cxnLst>
                <a:rect l="0" t="0" r="r" b="b"/>
                <a:pathLst>
                  <a:path w="824" h="283">
                    <a:moveTo>
                      <a:pt x="809" y="276"/>
                    </a:moveTo>
                    <a:lnTo>
                      <a:pt x="824" y="283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809" y="276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8" name="Freeform 806"/>
              <p:cNvSpPr>
                <a:spLocks/>
              </p:cNvSpPr>
              <p:nvPr/>
            </p:nvSpPr>
            <p:spPr bwMode="auto">
              <a:xfrm>
                <a:off x="657" y="1482"/>
                <a:ext cx="416" cy="128"/>
              </a:xfrm>
              <a:custGeom>
                <a:avLst/>
                <a:gdLst/>
                <a:ahLst/>
                <a:cxnLst>
                  <a:cxn ang="0">
                    <a:pos x="830" y="256"/>
                  </a:cxn>
                  <a:cxn ang="0">
                    <a:pos x="814" y="252"/>
                  </a:cxn>
                  <a:cxn ang="0">
                    <a:pos x="0" y="0"/>
                  </a:cxn>
                  <a:cxn ang="0">
                    <a:pos x="15" y="3"/>
                  </a:cxn>
                  <a:cxn ang="0">
                    <a:pos x="830" y="256"/>
                  </a:cxn>
                </a:cxnLst>
                <a:rect l="0" t="0" r="r" b="b"/>
                <a:pathLst>
                  <a:path w="830" h="256">
                    <a:moveTo>
                      <a:pt x="830" y="256"/>
                    </a:moveTo>
                    <a:lnTo>
                      <a:pt x="814" y="252"/>
                    </a:lnTo>
                    <a:lnTo>
                      <a:pt x="0" y="0"/>
                    </a:lnTo>
                    <a:lnTo>
                      <a:pt x="15" y="3"/>
                    </a:lnTo>
                    <a:lnTo>
                      <a:pt x="830" y="256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39" name="Freeform 807"/>
              <p:cNvSpPr>
                <a:spLocks/>
              </p:cNvSpPr>
              <p:nvPr/>
            </p:nvSpPr>
            <p:spPr bwMode="auto">
              <a:xfrm>
                <a:off x="649" y="1482"/>
                <a:ext cx="415" cy="126"/>
              </a:xfrm>
              <a:custGeom>
                <a:avLst/>
                <a:gdLst/>
                <a:ahLst/>
                <a:cxnLst>
                  <a:cxn ang="0">
                    <a:pos x="831" y="252"/>
                  </a:cxn>
                  <a:cxn ang="0">
                    <a:pos x="813" y="252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831" y="252"/>
                  </a:cxn>
                </a:cxnLst>
                <a:rect l="0" t="0" r="r" b="b"/>
                <a:pathLst>
                  <a:path w="831" h="252">
                    <a:moveTo>
                      <a:pt x="831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831" y="25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0" name="Freeform 808"/>
              <p:cNvSpPr>
                <a:spLocks/>
              </p:cNvSpPr>
              <p:nvPr/>
            </p:nvSpPr>
            <p:spPr bwMode="auto">
              <a:xfrm>
                <a:off x="653" y="1482"/>
                <a:ext cx="411" cy="126"/>
              </a:xfrm>
              <a:custGeom>
                <a:avLst/>
                <a:gdLst/>
                <a:ahLst/>
                <a:cxnLst>
                  <a:cxn ang="0">
                    <a:pos x="823" y="252"/>
                  </a:cxn>
                  <a:cxn ang="0">
                    <a:pos x="815" y="252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823" y="252"/>
                  </a:cxn>
                </a:cxnLst>
                <a:rect l="0" t="0" r="r" b="b"/>
                <a:pathLst>
                  <a:path w="823" h="252">
                    <a:moveTo>
                      <a:pt x="823" y="252"/>
                    </a:moveTo>
                    <a:lnTo>
                      <a:pt x="815" y="25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1" name="Freeform 809"/>
              <p:cNvSpPr>
                <a:spLocks/>
              </p:cNvSpPr>
              <p:nvPr/>
            </p:nvSpPr>
            <p:spPr bwMode="auto">
              <a:xfrm>
                <a:off x="649" y="1482"/>
                <a:ext cx="411" cy="126"/>
              </a:xfrm>
              <a:custGeom>
                <a:avLst/>
                <a:gdLst/>
                <a:ahLst/>
                <a:cxnLst>
                  <a:cxn ang="0">
                    <a:pos x="823" y="252"/>
                  </a:cxn>
                  <a:cxn ang="0">
                    <a:pos x="813" y="252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23" y="252"/>
                  </a:cxn>
                </a:cxnLst>
                <a:rect l="0" t="0" r="r" b="b"/>
                <a:pathLst>
                  <a:path w="823" h="252">
                    <a:moveTo>
                      <a:pt x="823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2" name="Freeform 810"/>
              <p:cNvSpPr>
                <a:spLocks/>
              </p:cNvSpPr>
              <p:nvPr/>
            </p:nvSpPr>
            <p:spPr bwMode="auto">
              <a:xfrm>
                <a:off x="1010" y="1608"/>
                <a:ext cx="89" cy="104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73" y="5"/>
                  </a:cxn>
                  <a:cxn ang="0">
                    <a:pos x="55" y="14"/>
                  </a:cxn>
                  <a:cxn ang="0">
                    <a:pos x="40" y="25"/>
                  </a:cxn>
                  <a:cxn ang="0">
                    <a:pos x="26" y="40"/>
                  </a:cxn>
                  <a:cxn ang="0">
                    <a:pos x="15" y="57"/>
                  </a:cxn>
                  <a:cxn ang="0">
                    <a:pos x="6" y="75"/>
                  </a:cxn>
                  <a:cxn ang="0">
                    <a:pos x="2" y="97"/>
                  </a:cxn>
                  <a:cxn ang="0">
                    <a:pos x="0" y="107"/>
                  </a:cxn>
                  <a:cxn ang="0">
                    <a:pos x="0" y="118"/>
                  </a:cxn>
                  <a:cxn ang="0">
                    <a:pos x="0" y="128"/>
                  </a:cxn>
                  <a:cxn ang="0">
                    <a:pos x="2" y="138"/>
                  </a:cxn>
                  <a:cxn ang="0">
                    <a:pos x="6" y="157"/>
                  </a:cxn>
                  <a:cxn ang="0">
                    <a:pos x="15" y="173"/>
                  </a:cxn>
                  <a:cxn ang="0">
                    <a:pos x="25" y="186"/>
                  </a:cxn>
                  <a:cxn ang="0">
                    <a:pos x="38" y="198"/>
                  </a:cxn>
                  <a:cxn ang="0">
                    <a:pos x="53" y="205"/>
                  </a:cxn>
                  <a:cxn ang="0">
                    <a:pos x="70" y="208"/>
                  </a:cxn>
                  <a:cxn ang="0">
                    <a:pos x="88" y="208"/>
                  </a:cxn>
                  <a:cxn ang="0">
                    <a:pos x="105" y="203"/>
                  </a:cxn>
                  <a:cxn ang="0">
                    <a:pos x="121" y="195"/>
                  </a:cxn>
                  <a:cxn ang="0">
                    <a:pos x="138" y="183"/>
                  </a:cxn>
                  <a:cxn ang="0">
                    <a:pos x="149" y="168"/>
                  </a:cxn>
                  <a:cxn ang="0">
                    <a:pos x="161" y="152"/>
                  </a:cxn>
                  <a:cxn ang="0">
                    <a:pos x="169" y="132"/>
                  </a:cxn>
                  <a:cxn ang="0">
                    <a:pos x="174" y="112"/>
                  </a:cxn>
                  <a:cxn ang="0">
                    <a:pos x="176" y="102"/>
                  </a:cxn>
                  <a:cxn ang="0">
                    <a:pos x="178" y="92"/>
                  </a:cxn>
                  <a:cxn ang="0">
                    <a:pos x="176" y="80"/>
                  </a:cxn>
                  <a:cxn ang="0">
                    <a:pos x="176" y="70"/>
                  </a:cxn>
                  <a:cxn ang="0">
                    <a:pos x="171" y="52"/>
                  </a:cxn>
                  <a:cxn ang="0">
                    <a:pos x="163" y="35"/>
                  </a:cxn>
                  <a:cxn ang="0">
                    <a:pos x="153" y="22"/>
                  </a:cxn>
                  <a:cxn ang="0">
                    <a:pos x="139" y="10"/>
                  </a:cxn>
                  <a:cxn ang="0">
                    <a:pos x="124" y="4"/>
                  </a:cxn>
                  <a:cxn ang="0">
                    <a:pos x="108" y="0"/>
                  </a:cxn>
                  <a:cxn ang="0">
                    <a:pos x="90" y="0"/>
                  </a:cxn>
                </a:cxnLst>
                <a:rect l="0" t="0" r="r" b="b"/>
                <a:pathLst>
                  <a:path w="178" h="208">
                    <a:moveTo>
                      <a:pt x="90" y="0"/>
                    </a:moveTo>
                    <a:lnTo>
                      <a:pt x="73" y="5"/>
                    </a:lnTo>
                    <a:lnTo>
                      <a:pt x="55" y="14"/>
                    </a:lnTo>
                    <a:lnTo>
                      <a:pt x="40" y="25"/>
                    </a:lnTo>
                    <a:lnTo>
                      <a:pt x="26" y="40"/>
                    </a:lnTo>
                    <a:lnTo>
                      <a:pt x="15" y="57"/>
                    </a:lnTo>
                    <a:lnTo>
                      <a:pt x="6" y="75"/>
                    </a:lnTo>
                    <a:lnTo>
                      <a:pt x="2" y="97"/>
                    </a:lnTo>
                    <a:lnTo>
                      <a:pt x="0" y="107"/>
                    </a:lnTo>
                    <a:lnTo>
                      <a:pt x="0" y="118"/>
                    </a:lnTo>
                    <a:lnTo>
                      <a:pt x="0" y="128"/>
                    </a:lnTo>
                    <a:lnTo>
                      <a:pt x="2" y="138"/>
                    </a:lnTo>
                    <a:lnTo>
                      <a:pt x="6" y="157"/>
                    </a:lnTo>
                    <a:lnTo>
                      <a:pt x="15" y="173"/>
                    </a:lnTo>
                    <a:lnTo>
                      <a:pt x="25" y="186"/>
                    </a:lnTo>
                    <a:lnTo>
                      <a:pt x="38" y="198"/>
                    </a:lnTo>
                    <a:lnTo>
                      <a:pt x="53" y="205"/>
                    </a:lnTo>
                    <a:lnTo>
                      <a:pt x="70" y="208"/>
                    </a:lnTo>
                    <a:lnTo>
                      <a:pt x="88" y="208"/>
                    </a:lnTo>
                    <a:lnTo>
                      <a:pt x="105" y="203"/>
                    </a:lnTo>
                    <a:lnTo>
                      <a:pt x="121" y="195"/>
                    </a:lnTo>
                    <a:lnTo>
                      <a:pt x="138" y="183"/>
                    </a:lnTo>
                    <a:lnTo>
                      <a:pt x="149" y="168"/>
                    </a:lnTo>
                    <a:lnTo>
                      <a:pt x="161" y="152"/>
                    </a:lnTo>
                    <a:lnTo>
                      <a:pt x="169" y="132"/>
                    </a:lnTo>
                    <a:lnTo>
                      <a:pt x="174" y="112"/>
                    </a:lnTo>
                    <a:lnTo>
                      <a:pt x="176" y="102"/>
                    </a:lnTo>
                    <a:lnTo>
                      <a:pt x="178" y="92"/>
                    </a:lnTo>
                    <a:lnTo>
                      <a:pt x="176" y="80"/>
                    </a:lnTo>
                    <a:lnTo>
                      <a:pt x="176" y="70"/>
                    </a:lnTo>
                    <a:lnTo>
                      <a:pt x="171" y="52"/>
                    </a:lnTo>
                    <a:lnTo>
                      <a:pt x="163" y="35"/>
                    </a:lnTo>
                    <a:lnTo>
                      <a:pt x="153" y="22"/>
                    </a:lnTo>
                    <a:lnTo>
                      <a:pt x="139" y="10"/>
                    </a:lnTo>
                    <a:lnTo>
                      <a:pt x="124" y="4"/>
                    </a:lnTo>
                    <a:lnTo>
                      <a:pt x="108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F8A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811"/>
            <p:cNvGrpSpPr>
              <a:grpSpLocks/>
            </p:cNvGrpSpPr>
            <p:nvPr/>
          </p:nvGrpSpPr>
          <p:grpSpPr bwMode="auto">
            <a:xfrm>
              <a:off x="1037" y="1631"/>
              <a:ext cx="216" cy="116"/>
              <a:chOff x="1037" y="1631"/>
              <a:chExt cx="216" cy="116"/>
            </a:xfrm>
          </p:grpSpPr>
          <p:sp>
            <p:nvSpPr>
              <p:cNvPr id="1222444" name="Freeform 812"/>
              <p:cNvSpPr>
                <a:spLocks/>
              </p:cNvSpPr>
              <p:nvPr/>
            </p:nvSpPr>
            <p:spPr bwMode="auto">
              <a:xfrm>
                <a:off x="1054" y="1631"/>
                <a:ext cx="178" cy="58"/>
              </a:xfrm>
              <a:custGeom>
                <a:avLst/>
                <a:gdLst/>
                <a:ahLst/>
                <a:cxnLst>
                  <a:cxn ang="0">
                    <a:pos x="356" y="110"/>
                  </a:cxn>
                  <a:cxn ang="0">
                    <a:pos x="347" y="115"/>
                  </a:cxn>
                  <a:cxn ang="0">
                    <a:pos x="0" y="3"/>
                  </a:cxn>
                  <a:cxn ang="0">
                    <a:pos x="8" y="0"/>
                  </a:cxn>
                  <a:cxn ang="0">
                    <a:pos x="356" y="110"/>
                  </a:cxn>
                </a:cxnLst>
                <a:rect l="0" t="0" r="r" b="b"/>
                <a:pathLst>
                  <a:path w="356" h="115">
                    <a:moveTo>
                      <a:pt x="356" y="110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5" name="Freeform 813"/>
              <p:cNvSpPr>
                <a:spLocks/>
              </p:cNvSpPr>
              <p:nvPr/>
            </p:nvSpPr>
            <p:spPr bwMode="auto">
              <a:xfrm>
                <a:off x="1057" y="1631"/>
                <a:ext cx="175" cy="57"/>
              </a:xfrm>
              <a:custGeom>
                <a:avLst/>
                <a:gdLst/>
                <a:ahLst/>
                <a:cxnLst>
                  <a:cxn ang="0">
                    <a:pos x="351" y="110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1" y="110"/>
                  </a:cxn>
                </a:cxnLst>
                <a:rect l="0" t="0" r="r" b="b"/>
                <a:pathLst>
                  <a:path w="351" h="113">
                    <a:moveTo>
                      <a:pt x="351" y="110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6" name="Freeform 814"/>
              <p:cNvSpPr>
                <a:spLocks/>
              </p:cNvSpPr>
              <p:nvPr/>
            </p:nvSpPr>
            <p:spPr bwMode="auto">
              <a:xfrm>
                <a:off x="1054" y="1632"/>
                <a:ext cx="177" cy="57"/>
              </a:xfrm>
              <a:custGeom>
                <a:avLst/>
                <a:gdLst/>
                <a:ahLst/>
                <a:cxnLst>
                  <a:cxn ang="0">
                    <a:pos x="352" y="111"/>
                  </a:cxn>
                  <a:cxn ang="0">
                    <a:pos x="347" y="113"/>
                  </a:cxn>
                  <a:cxn ang="0">
                    <a:pos x="0" y="1"/>
                  </a:cxn>
                  <a:cxn ang="0">
                    <a:pos x="5" y="0"/>
                  </a:cxn>
                  <a:cxn ang="0">
                    <a:pos x="352" y="111"/>
                  </a:cxn>
                </a:cxnLst>
                <a:rect l="0" t="0" r="r" b="b"/>
                <a:pathLst>
                  <a:path w="352" h="113">
                    <a:moveTo>
                      <a:pt x="352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2" y="111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7" name="Freeform 815"/>
              <p:cNvSpPr>
                <a:spLocks/>
              </p:cNvSpPr>
              <p:nvPr/>
            </p:nvSpPr>
            <p:spPr bwMode="auto">
              <a:xfrm>
                <a:off x="1051" y="1633"/>
                <a:ext cx="177" cy="58"/>
              </a:xfrm>
              <a:custGeom>
                <a:avLst/>
                <a:gdLst/>
                <a:ahLst/>
                <a:cxnLst>
                  <a:cxn ang="0">
                    <a:pos x="354" y="112"/>
                  </a:cxn>
                  <a:cxn ang="0">
                    <a:pos x="348" y="117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354" y="112"/>
                  </a:cxn>
                </a:cxnLst>
                <a:rect l="0" t="0" r="r" b="b"/>
                <a:pathLst>
                  <a:path w="354" h="117">
                    <a:moveTo>
                      <a:pt x="354" y="112"/>
                    </a:moveTo>
                    <a:lnTo>
                      <a:pt x="348" y="11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8" name="Freeform 816"/>
              <p:cNvSpPr>
                <a:spLocks/>
              </p:cNvSpPr>
              <p:nvPr/>
            </p:nvSpPr>
            <p:spPr bwMode="auto">
              <a:xfrm>
                <a:off x="1054" y="1633"/>
                <a:ext cx="174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8" y="113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8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49" name="Freeform 817"/>
              <p:cNvSpPr>
                <a:spLocks/>
              </p:cNvSpPr>
              <p:nvPr/>
            </p:nvSpPr>
            <p:spPr bwMode="auto">
              <a:xfrm>
                <a:off x="1052" y="1635"/>
                <a:ext cx="175" cy="55"/>
              </a:xfrm>
              <a:custGeom>
                <a:avLst/>
                <a:gdLst/>
                <a:ahLst/>
                <a:cxnLst>
                  <a:cxn ang="0">
                    <a:pos x="351" y="109"/>
                  </a:cxn>
                  <a:cxn ang="0">
                    <a:pos x="347" y="11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51" y="109"/>
                  </a:cxn>
                </a:cxnLst>
                <a:rect l="0" t="0" r="r" b="b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0" name="Freeform 818"/>
              <p:cNvSpPr>
                <a:spLocks/>
              </p:cNvSpPr>
              <p:nvPr/>
            </p:nvSpPr>
            <p:spPr bwMode="auto">
              <a:xfrm>
                <a:off x="1051" y="1636"/>
                <a:ext cx="175" cy="55"/>
              </a:xfrm>
              <a:custGeom>
                <a:avLst/>
                <a:gdLst/>
                <a:ahLst/>
                <a:cxnLst>
                  <a:cxn ang="0">
                    <a:pos x="349" y="110"/>
                  </a:cxn>
                  <a:cxn ang="0">
                    <a:pos x="348" y="11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49" y="110"/>
                  </a:cxn>
                </a:cxnLst>
                <a:rect l="0" t="0" r="r" b="b"/>
                <a:pathLst>
                  <a:path w="349" h="112">
                    <a:moveTo>
                      <a:pt x="349" y="110"/>
                    </a:moveTo>
                    <a:lnTo>
                      <a:pt x="348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1" name="Freeform 819"/>
              <p:cNvSpPr>
                <a:spLocks/>
              </p:cNvSpPr>
              <p:nvPr/>
            </p:nvSpPr>
            <p:spPr bwMode="auto">
              <a:xfrm>
                <a:off x="1047" y="1636"/>
                <a:ext cx="178" cy="59"/>
              </a:xfrm>
              <a:custGeom>
                <a:avLst/>
                <a:gdLst/>
                <a:ahLst/>
                <a:cxnLst>
                  <a:cxn ang="0">
                    <a:pos x="356" y="110"/>
                  </a:cxn>
                  <a:cxn ang="0">
                    <a:pos x="347" y="118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356" y="110"/>
                  </a:cxn>
                </a:cxnLst>
                <a:rect l="0" t="0" r="r" b="b"/>
                <a:pathLst>
                  <a:path w="356" h="118">
                    <a:moveTo>
                      <a:pt x="356" y="110"/>
                    </a:moveTo>
                    <a:lnTo>
                      <a:pt x="347" y="118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2" name="Freeform 820"/>
              <p:cNvSpPr>
                <a:spLocks/>
              </p:cNvSpPr>
              <p:nvPr/>
            </p:nvSpPr>
            <p:spPr bwMode="auto">
              <a:xfrm>
                <a:off x="1049" y="1636"/>
                <a:ext cx="176" cy="56"/>
              </a:xfrm>
              <a:custGeom>
                <a:avLst/>
                <a:gdLst/>
                <a:ahLst/>
                <a:cxnLst>
                  <a:cxn ang="0">
                    <a:pos x="351" y="110"/>
                  </a:cxn>
                  <a:cxn ang="0">
                    <a:pos x="347" y="111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1" y="110"/>
                  </a:cxn>
                </a:cxnLst>
                <a:rect l="0" t="0" r="r" b="b"/>
                <a:pathLst>
                  <a:path w="351" h="111">
                    <a:moveTo>
                      <a:pt x="351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3" name="Freeform 821"/>
              <p:cNvSpPr>
                <a:spLocks/>
              </p:cNvSpPr>
              <p:nvPr/>
            </p:nvSpPr>
            <p:spPr bwMode="auto">
              <a:xfrm>
                <a:off x="1049" y="1637"/>
                <a:ext cx="174" cy="57"/>
              </a:xfrm>
              <a:custGeom>
                <a:avLst/>
                <a:gdLst/>
                <a:ahLst/>
                <a:cxnLst>
                  <a:cxn ang="0">
                    <a:pos x="349" y="109"/>
                  </a:cxn>
                  <a:cxn ang="0">
                    <a:pos x="348" y="11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49" y="10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4" name="Freeform 822"/>
              <p:cNvSpPr>
                <a:spLocks/>
              </p:cNvSpPr>
              <p:nvPr/>
            </p:nvSpPr>
            <p:spPr bwMode="auto">
              <a:xfrm>
                <a:off x="1048" y="1638"/>
                <a:ext cx="174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5" name="Freeform 823"/>
              <p:cNvSpPr>
                <a:spLocks/>
              </p:cNvSpPr>
              <p:nvPr/>
            </p:nvSpPr>
            <p:spPr bwMode="auto">
              <a:xfrm>
                <a:off x="1047" y="1639"/>
                <a:ext cx="174" cy="56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6" name="Freeform 824"/>
              <p:cNvSpPr>
                <a:spLocks/>
              </p:cNvSpPr>
              <p:nvPr/>
            </p:nvSpPr>
            <p:spPr bwMode="auto">
              <a:xfrm>
                <a:off x="1044" y="1640"/>
                <a:ext cx="177" cy="60"/>
              </a:xfrm>
              <a:custGeom>
                <a:avLst/>
                <a:gdLst/>
                <a:ahLst/>
                <a:cxnLst>
                  <a:cxn ang="0">
                    <a:pos x="354" y="111"/>
                  </a:cxn>
                  <a:cxn ang="0">
                    <a:pos x="348" y="119"/>
                  </a:cxn>
                  <a:cxn ang="0">
                    <a:pos x="0" y="9"/>
                  </a:cxn>
                  <a:cxn ang="0">
                    <a:pos x="7" y="0"/>
                  </a:cxn>
                  <a:cxn ang="0">
                    <a:pos x="354" y="111"/>
                  </a:cxn>
                </a:cxnLst>
                <a:rect l="0" t="0" r="r" b="b"/>
                <a:pathLst>
                  <a:path w="354" h="119">
                    <a:moveTo>
                      <a:pt x="354" y="111"/>
                    </a:moveTo>
                    <a:lnTo>
                      <a:pt x="348" y="11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7" name="Freeform 825"/>
              <p:cNvSpPr>
                <a:spLocks/>
              </p:cNvSpPr>
              <p:nvPr/>
            </p:nvSpPr>
            <p:spPr bwMode="auto">
              <a:xfrm>
                <a:off x="1046" y="1640"/>
                <a:ext cx="175" cy="56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8" y="11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2">
                    <a:moveTo>
                      <a:pt x="349" y="111"/>
                    </a:moveTo>
                    <a:lnTo>
                      <a:pt x="348" y="1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8" name="Freeform 826"/>
              <p:cNvSpPr>
                <a:spLocks/>
              </p:cNvSpPr>
              <p:nvPr/>
            </p:nvSpPr>
            <p:spPr bwMode="auto">
              <a:xfrm>
                <a:off x="1045" y="1641"/>
                <a:ext cx="175" cy="57"/>
              </a:xfrm>
              <a:custGeom>
                <a:avLst/>
                <a:gdLst/>
                <a:ahLst/>
                <a:cxnLst>
                  <a:cxn ang="0">
                    <a:pos x="349" y="109"/>
                  </a:cxn>
                  <a:cxn ang="0">
                    <a:pos x="347" y="11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49" y="10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59" name="Freeform 827"/>
              <p:cNvSpPr>
                <a:spLocks/>
              </p:cNvSpPr>
              <p:nvPr/>
            </p:nvSpPr>
            <p:spPr bwMode="auto">
              <a:xfrm>
                <a:off x="1044" y="1642"/>
                <a:ext cx="175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0" name="Freeform 828"/>
              <p:cNvSpPr>
                <a:spLocks/>
              </p:cNvSpPr>
              <p:nvPr/>
            </p:nvSpPr>
            <p:spPr bwMode="auto">
              <a:xfrm>
                <a:off x="1044" y="1643"/>
                <a:ext cx="174" cy="57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8" y="11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8" y="11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1" name="Freeform 829"/>
              <p:cNvSpPr>
                <a:spLocks/>
              </p:cNvSpPr>
              <p:nvPr/>
            </p:nvSpPr>
            <p:spPr bwMode="auto">
              <a:xfrm>
                <a:off x="1041" y="1645"/>
                <a:ext cx="176" cy="60"/>
              </a:xfrm>
              <a:custGeom>
                <a:avLst/>
                <a:gdLst/>
                <a:ahLst/>
                <a:cxnLst>
                  <a:cxn ang="0">
                    <a:pos x="353" y="110"/>
                  </a:cxn>
                  <a:cxn ang="0">
                    <a:pos x="348" y="122"/>
                  </a:cxn>
                  <a:cxn ang="0">
                    <a:pos x="0" y="10"/>
                  </a:cxn>
                  <a:cxn ang="0">
                    <a:pos x="5" y="0"/>
                  </a:cxn>
                  <a:cxn ang="0">
                    <a:pos x="353" y="110"/>
                  </a:cxn>
                </a:cxnLst>
                <a:rect l="0" t="0" r="r" b="b"/>
                <a:pathLst>
                  <a:path w="353" h="122">
                    <a:moveTo>
                      <a:pt x="353" y="110"/>
                    </a:moveTo>
                    <a:lnTo>
                      <a:pt x="348" y="122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2" name="Freeform 830"/>
              <p:cNvSpPr>
                <a:spLocks/>
              </p:cNvSpPr>
              <p:nvPr/>
            </p:nvSpPr>
            <p:spPr bwMode="auto">
              <a:xfrm>
                <a:off x="1044" y="1645"/>
                <a:ext cx="173" cy="56"/>
              </a:xfrm>
              <a:custGeom>
                <a:avLst/>
                <a:gdLst/>
                <a:ahLst/>
                <a:cxnLst>
                  <a:cxn ang="0">
                    <a:pos x="348" y="110"/>
                  </a:cxn>
                  <a:cxn ang="0">
                    <a:pos x="346" y="11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8" y="110"/>
                  </a:cxn>
                </a:cxnLst>
                <a:rect l="0" t="0" r="r" b="b"/>
                <a:pathLst>
                  <a:path w="348" h="113">
                    <a:moveTo>
                      <a:pt x="348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3" name="Freeform 831"/>
              <p:cNvSpPr>
                <a:spLocks/>
              </p:cNvSpPr>
              <p:nvPr/>
            </p:nvSpPr>
            <p:spPr bwMode="auto">
              <a:xfrm>
                <a:off x="1043" y="1646"/>
                <a:ext cx="173" cy="57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7" y="115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5">
                    <a:moveTo>
                      <a:pt x="347" y="111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4" name="Freeform 832"/>
              <p:cNvSpPr>
                <a:spLocks/>
              </p:cNvSpPr>
              <p:nvPr/>
            </p:nvSpPr>
            <p:spPr bwMode="auto">
              <a:xfrm>
                <a:off x="1042" y="1647"/>
                <a:ext cx="174" cy="57"/>
              </a:xfrm>
              <a:custGeom>
                <a:avLst/>
                <a:gdLst/>
                <a:ahLst/>
                <a:cxnLst>
                  <a:cxn ang="0">
                    <a:pos x="349" y="112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49" y="112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5" name="Freeform 833"/>
              <p:cNvSpPr>
                <a:spLocks/>
              </p:cNvSpPr>
              <p:nvPr/>
            </p:nvSpPr>
            <p:spPr bwMode="auto">
              <a:xfrm>
                <a:off x="1041" y="1648"/>
                <a:ext cx="175" cy="57"/>
              </a:xfrm>
              <a:custGeom>
                <a:avLst/>
                <a:gdLst/>
                <a:ahLst/>
                <a:cxnLst>
                  <a:cxn ang="0">
                    <a:pos x="349" y="111"/>
                  </a:cxn>
                  <a:cxn ang="0">
                    <a:pos x="348" y="115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49" y="111"/>
                  </a:cxn>
                </a:cxnLst>
                <a:rect l="0" t="0" r="r" b="b"/>
                <a:pathLst>
                  <a:path w="349" h="115">
                    <a:moveTo>
                      <a:pt x="349" y="111"/>
                    </a:moveTo>
                    <a:lnTo>
                      <a:pt x="348" y="11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6" name="Freeform 834"/>
              <p:cNvSpPr>
                <a:spLocks/>
              </p:cNvSpPr>
              <p:nvPr/>
            </p:nvSpPr>
            <p:spPr bwMode="auto">
              <a:xfrm>
                <a:off x="1039" y="1650"/>
                <a:ext cx="176" cy="61"/>
              </a:xfrm>
              <a:custGeom>
                <a:avLst/>
                <a:gdLst/>
                <a:ahLst/>
                <a:cxnLst>
                  <a:cxn ang="0">
                    <a:pos x="351" y="112"/>
                  </a:cxn>
                  <a:cxn ang="0">
                    <a:pos x="346" y="123"/>
                  </a:cxn>
                  <a:cxn ang="0">
                    <a:pos x="0" y="10"/>
                  </a:cxn>
                  <a:cxn ang="0">
                    <a:pos x="3" y="0"/>
                  </a:cxn>
                  <a:cxn ang="0">
                    <a:pos x="351" y="112"/>
                  </a:cxn>
                </a:cxnLst>
                <a:rect l="0" t="0" r="r" b="b"/>
                <a:pathLst>
                  <a:path w="351" h="123">
                    <a:moveTo>
                      <a:pt x="351" y="112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7" name="Freeform 835"/>
              <p:cNvSpPr>
                <a:spLocks/>
              </p:cNvSpPr>
              <p:nvPr/>
            </p:nvSpPr>
            <p:spPr bwMode="auto">
              <a:xfrm>
                <a:off x="1041" y="1650"/>
                <a:ext cx="174" cy="56"/>
              </a:xfrm>
              <a:custGeom>
                <a:avLst/>
                <a:gdLst/>
                <a:ahLst/>
                <a:cxnLst>
                  <a:cxn ang="0">
                    <a:pos x="348" y="112"/>
                  </a:cxn>
                  <a:cxn ang="0">
                    <a:pos x="346" y="11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8" y="112"/>
                  </a:cxn>
                </a:cxnLst>
                <a:rect l="0" t="0" r="r" b="b"/>
                <a:pathLst>
                  <a:path w="348" h="113">
                    <a:moveTo>
                      <a:pt x="348" y="112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8" name="Freeform 836"/>
              <p:cNvSpPr>
                <a:spLocks/>
              </p:cNvSpPr>
              <p:nvPr/>
            </p:nvSpPr>
            <p:spPr bwMode="auto">
              <a:xfrm>
                <a:off x="1040" y="1651"/>
                <a:ext cx="174" cy="56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7" y="11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69" name="Freeform 837"/>
              <p:cNvSpPr>
                <a:spLocks/>
              </p:cNvSpPr>
              <p:nvPr/>
            </p:nvSpPr>
            <p:spPr bwMode="auto">
              <a:xfrm>
                <a:off x="1040" y="1651"/>
                <a:ext cx="174" cy="58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5" y="11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4">
                    <a:moveTo>
                      <a:pt x="347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0" name="Freeform 838"/>
              <p:cNvSpPr>
                <a:spLocks/>
              </p:cNvSpPr>
              <p:nvPr/>
            </p:nvSpPr>
            <p:spPr bwMode="auto">
              <a:xfrm>
                <a:off x="1039" y="1652"/>
                <a:ext cx="174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15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5">
                    <a:moveTo>
                      <a:pt x="347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1" name="Freeform 839"/>
              <p:cNvSpPr>
                <a:spLocks/>
              </p:cNvSpPr>
              <p:nvPr/>
            </p:nvSpPr>
            <p:spPr bwMode="auto">
              <a:xfrm>
                <a:off x="1039" y="1654"/>
                <a:ext cx="174" cy="57"/>
              </a:xfrm>
              <a:custGeom>
                <a:avLst/>
                <a:gdLst/>
                <a:ahLst/>
                <a:cxnLst>
                  <a:cxn ang="0">
                    <a:pos x="347" y="111"/>
                  </a:cxn>
                  <a:cxn ang="0">
                    <a:pos x="346" y="11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47" y="111"/>
                  </a:cxn>
                </a:cxnLst>
                <a:rect l="0" t="0" r="r" b="b"/>
                <a:pathLst>
                  <a:path w="347" h="114">
                    <a:moveTo>
                      <a:pt x="347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2" name="Freeform 840"/>
              <p:cNvSpPr>
                <a:spLocks/>
              </p:cNvSpPr>
              <p:nvPr/>
            </p:nvSpPr>
            <p:spPr bwMode="auto">
              <a:xfrm>
                <a:off x="1038" y="1655"/>
                <a:ext cx="174" cy="62"/>
              </a:xfrm>
              <a:custGeom>
                <a:avLst/>
                <a:gdLst/>
                <a:ahLst/>
                <a:cxnLst>
                  <a:cxn ang="0">
                    <a:pos x="349" y="113"/>
                  </a:cxn>
                  <a:cxn ang="0">
                    <a:pos x="347" y="125"/>
                  </a:cxn>
                  <a:cxn ang="0">
                    <a:pos x="0" y="12"/>
                  </a:cxn>
                  <a:cxn ang="0">
                    <a:pos x="3" y="0"/>
                  </a:cxn>
                  <a:cxn ang="0">
                    <a:pos x="349" y="113"/>
                  </a:cxn>
                </a:cxnLst>
                <a:rect l="0" t="0" r="r" b="b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3" name="Freeform 841"/>
              <p:cNvSpPr>
                <a:spLocks/>
              </p:cNvSpPr>
              <p:nvPr/>
            </p:nvSpPr>
            <p:spPr bwMode="auto">
              <a:xfrm>
                <a:off x="1037" y="1661"/>
                <a:ext cx="174" cy="62"/>
              </a:xfrm>
              <a:custGeom>
                <a:avLst/>
                <a:gdLst/>
                <a:ahLst/>
                <a:cxnLst>
                  <a:cxn ang="0">
                    <a:pos x="349" y="113"/>
                  </a:cxn>
                  <a:cxn ang="0">
                    <a:pos x="347" y="125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349" y="113"/>
                  </a:cxn>
                </a:cxnLst>
                <a:rect l="0" t="0" r="r" b="b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4" name="Freeform 842"/>
              <p:cNvSpPr>
                <a:spLocks/>
              </p:cNvSpPr>
              <p:nvPr/>
            </p:nvSpPr>
            <p:spPr bwMode="auto">
              <a:xfrm>
                <a:off x="1038" y="1661"/>
                <a:ext cx="173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5" name="Freeform 843"/>
              <p:cNvSpPr>
                <a:spLocks/>
              </p:cNvSpPr>
              <p:nvPr/>
            </p:nvSpPr>
            <p:spPr bwMode="auto">
              <a:xfrm>
                <a:off x="1038" y="1662"/>
                <a:ext cx="173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5" y="11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5">
                    <a:moveTo>
                      <a:pt x="347" y="113"/>
                    </a:moveTo>
                    <a:lnTo>
                      <a:pt x="345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6" name="Freeform 844"/>
              <p:cNvSpPr>
                <a:spLocks/>
              </p:cNvSpPr>
              <p:nvPr/>
            </p:nvSpPr>
            <p:spPr bwMode="auto">
              <a:xfrm>
                <a:off x="1038" y="1664"/>
                <a:ext cx="173" cy="57"/>
              </a:xfrm>
              <a:custGeom>
                <a:avLst/>
                <a:gdLst/>
                <a:ahLst/>
                <a:cxnLst>
                  <a:cxn ang="0">
                    <a:pos x="345" y="111"/>
                  </a:cxn>
                  <a:cxn ang="0">
                    <a:pos x="345" y="11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345" y="111"/>
                  </a:cxn>
                </a:cxnLst>
                <a:rect l="0" t="0" r="r" b="b"/>
                <a:pathLst>
                  <a:path w="345" h="114">
                    <a:moveTo>
                      <a:pt x="345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5" y="11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7" name="Freeform 845"/>
              <p:cNvSpPr>
                <a:spLocks/>
              </p:cNvSpPr>
              <p:nvPr/>
            </p:nvSpPr>
            <p:spPr bwMode="auto">
              <a:xfrm>
                <a:off x="1037" y="1665"/>
                <a:ext cx="174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17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7">
                    <a:moveTo>
                      <a:pt x="347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8" name="Freeform 846"/>
              <p:cNvSpPr>
                <a:spLocks/>
              </p:cNvSpPr>
              <p:nvPr/>
            </p:nvSpPr>
            <p:spPr bwMode="auto">
              <a:xfrm>
                <a:off x="1037" y="1666"/>
                <a:ext cx="174" cy="63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24"/>
                  </a:cxn>
                  <a:cxn ang="0">
                    <a:pos x="2" y="11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24">
                    <a:moveTo>
                      <a:pt x="347" y="113"/>
                    </a:moveTo>
                    <a:lnTo>
                      <a:pt x="347" y="124"/>
                    </a:lnTo>
                    <a:lnTo>
                      <a:pt x="2" y="11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79" name="Freeform 847"/>
              <p:cNvSpPr>
                <a:spLocks/>
              </p:cNvSpPr>
              <p:nvPr/>
            </p:nvSpPr>
            <p:spPr bwMode="auto">
              <a:xfrm>
                <a:off x="1037" y="1666"/>
                <a:ext cx="174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0" name="Freeform 848"/>
              <p:cNvSpPr>
                <a:spLocks/>
              </p:cNvSpPr>
              <p:nvPr/>
            </p:nvSpPr>
            <p:spPr bwMode="auto">
              <a:xfrm>
                <a:off x="1038" y="1668"/>
                <a:ext cx="173" cy="58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5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5" h="116">
                    <a:moveTo>
                      <a:pt x="345" y="113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1" name="Freeform 849"/>
              <p:cNvSpPr>
                <a:spLocks/>
              </p:cNvSpPr>
              <p:nvPr/>
            </p:nvSpPr>
            <p:spPr bwMode="auto">
              <a:xfrm>
                <a:off x="1038" y="1670"/>
                <a:ext cx="173" cy="58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5" y="11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5" h="117">
                    <a:moveTo>
                      <a:pt x="345" y="113"/>
                    </a:moveTo>
                    <a:lnTo>
                      <a:pt x="345" y="11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2" name="Freeform 850"/>
              <p:cNvSpPr>
                <a:spLocks/>
              </p:cNvSpPr>
              <p:nvPr/>
            </p:nvSpPr>
            <p:spPr bwMode="auto">
              <a:xfrm>
                <a:off x="1038" y="1670"/>
                <a:ext cx="173" cy="59"/>
              </a:xfrm>
              <a:custGeom>
                <a:avLst/>
                <a:gdLst/>
                <a:ahLst/>
                <a:cxnLst>
                  <a:cxn ang="0">
                    <a:pos x="345" y="115"/>
                  </a:cxn>
                  <a:cxn ang="0">
                    <a:pos x="345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5" y="115"/>
                  </a:cxn>
                </a:cxnLst>
                <a:rect l="0" t="0" r="r" b="b"/>
                <a:pathLst>
                  <a:path w="345" h="116">
                    <a:moveTo>
                      <a:pt x="345" y="115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5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3" name="Freeform 851"/>
              <p:cNvSpPr>
                <a:spLocks/>
              </p:cNvSpPr>
              <p:nvPr/>
            </p:nvSpPr>
            <p:spPr bwMode="auto">
              <a:xfrm>
                <a:off x="1038" y="1672"/>
                <a:ext cx="174" cy="62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9" y="125"/>
                  </a:cxn>
                  <a:cxn ang="0">
                    <a:pos x="1" y="10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9" h="125">
                    <a:moveTo>
                      <a:pt x="345" y="113"/>
                    </a:moveTo>
                    <a:lnTo>
                      <a:pt x="349" y="125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4" name="Freeform 852"/>
              <p:cNvSpPr>
                <a:spLocks/>
              </p:cNvSpPr>
              <p:nvPr/>
            </p:nvSpPr>
            <p:spPr bwMode="auto">
              <a:xfrm>
                <a:off x="1038" y="1672"/>
                <a:ext cx="173" cy="58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7" y="117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7" h="117">
                    <a:moveTo>
                      <a:pt x="345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5" name="Freeform 853"/>
              <p:cNvSpPr>
                <a:spLocks/>
              </p:cNvSpPr>
              <p:nvPr/>
            </p:nvSpPr>
            <p:spPr bwMode="auto">
              <a:xfrm>
                <a:off x="1038" y="1674"/>
                <a:ext cx="173" cy="59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7" y="118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7" h="118">
                    <a:moveTo>
                      <a:pt x="347" y="113"/>
                    </a:moveTo>
                    <a:lnTo>
                      <a:pt x="347" y="1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6" name="Freeform 854"/>
              <p:cNvSpPr>
                <a:spLocks/>
              </p:cNvSpPr>
              <p:nvPr/>
            </p:nvSpPr>
            <p:spPr bwMode="auto">
              <a:xfrm>
                <a:off x="1039" y="1675"/>
                <a:ext cx="173" cy="59"/>
              </a:xfrm>
              <a:custGeom>
                <a:avLst/>
                <a:gdLst/>
                <a:ahLst/>
                <a:cxnLst>
                  <a:cxn ang="0">
                    <a:pos x="346" y="115"/>
                  </a:cxn>
                  <a:cxn ang="0">
                    <a:pos x="348" y="118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6" y="115"/>
                  </a:cxn>
                </a:cxnLst>
                <a:rect l="0" t="0" r="r" b="b"/>
                <a:pathLst>
                  <a:path w="348" h="118">
                    <a:moveTo>
                      <a:pt x="346" y="115"/>
                    </a:moveTo>
                    <a:lnTo>
                      <a:pt x="348" y="11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7" name="Freeform 855"/>
              <p:cNvSpPr>
                <a:spLocks/>
              </p:cNvSpPr>
              <p:nvPr/>
            </p:nvSpPr>
            <p:spPr bwMode="auto">
              <a:xfrm>
                <a:off x="1039" y="1677"/>
                <a:ext cx="175" cy="62"/>
              </a:xfrm>
              <a:custGeom>
                <a:avLst/>
                <a:gdLst/>
                <a:ahLst/>
                <a:cxnLst>
                  <a:cxn ang="0">
                    <a:pos x="348" y="115"/>
                  </a:cxn>
                  <a:cxn ang="0">
                    <a:pos x="351" y="123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348" y="115"/>
                  </a:cxn>
                </a:cxnLst>
                <a:rect l="0" t="0" r="r" b="b"/>
                <a:pathLst>
                  <a:path w="351" h="123">
                    <a:moveTo>
                      <a:pt x="348" y="115"/>
                    </a:moveTo>
                    <a:lnTo>
                      <a:pt x="351" y="123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8" name="Freeform 856"/>
              <p:cNvSpPr>
                <a:spLocks/>
              </p:cNvSpPr>
              <p:nvPr/>
            </p:nvSpPr>
            <p:spPr bwMode="auto">
              <a:xfrm>
                <a:off x="1039" y="1677"/>
                <a:ext cx="173" cy="58"/>
              </a:xfrm>
              <a:custGeom>
                <a:avLst/>
                <a:gdLst/>
                <a:ahLst/>
                <a:cxnLst>
                  <a:cxn ang="0">
                    <a:pos x="348" y="115"/>
                  </a:cxn>
                  <a:cxn ang="0">
                    <a:pos x="348" y="117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48" y="115"/>
                  </a:cxn>
                </a:cxnLst>
                <a:rect l="0" t="0" r="r" b="b"/>
                <a:pathLst>
                  <a:path w="348" h="117">
                    <a:moveTo>
                      <a:pt x="348" y="115"/>
                    </a:moveTo>
                    <a:lnTo>
                      <a:pt x="348" y="11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89" name="Freeform 857"/>
              <p:cNvSpPr>
                <a:spLocks/>
              </p:cNvSpPr>
              <p:nvPr/>
            </p:nvSpPr>
            <p:spPr bwMode="auto">
              <a:xfrm>
                <a:off x="1039" y="1679"/>
                <a:ext cx="174" cy="58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7" y="1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7" h="116">
                    <a:moveTo>
                      <a:pt x="346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0" name="Freeform 858"/>
              <p:cNvSpPr>
                <a:spLocks/>
              </p:cNvSpPr>
              <p:nvPr/>
            </p:nvSpPr>
            <p:spPr bwMode="auto">
              <a:xfrm>
                <a:off x="1040" y="1680"/>
                <a:ext cx="174" cy="59"/>
              </a:xfrm>
              <a:custGeom>
                <a:avLst/>
                <a:gdLst/>
                <a:ahLst/>
                <a:cxnLst>
                  <a:cxn ang="0">
                    <a:pos x="345" y="113"/>
                  </a:cxn>
                  <a:cxn ang="0">
                    <a:pos x="347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45" y="113"/>
                  </a:cxn>
                </a:cxnLst>
                <a:rect l="0" t="0" r="r" b="b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1" name="Freeform 859"/>
              <p:cNvSpPr>
                <a:spLocks/>
              </p:cNvSpPr>
              <p:nvPr/>
            </p:nvSpPr>
            <p:spPr bwMode="auto">
              <a:xfrm>
                <a:off x="1040" y="1682"/>
                <a:ext cx="176" cy="60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52" y="120"/>
                  </a:cxn>
                  <a:cxn ang="0">
                    <a:pos x="5" y="7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52" h="120">
                    <a:moveTo>
                      <a:pt x="347" y="113"/>
                    </a:moveTo>
                    <a:lnTo>
                      <a:pt x="352" y="120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2" name="Freeform 860"/>
              <p:cNvSpPr>
                <a:spLocks/>
              </p:cNvSpPr>
              <p:nvPr/>
            </p:nvSpPr>
            <p:spPr bwMode="auto">
              <a:xfrm>
                <a:off x="1040" y="1682"/>
                <a:ext cx="175" cy="58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49" y="117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49" h="117">
                    <a:moveTo>
                      <a:pt x="347" y="113"/>
                    </a:moveTo>
                    <a:lnTo>
                      <a:pt x="349" y="11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3" name="Freeform 861"/>
              <p:cNvSpPr>
                <a:spLocks/>
              </p:cNvSpPr>
              <p:nvPr/>
            </p:nvSpPr>
            <p:spPr bwMode="auto">
              <a:xfrm>
                <a:off x="1042" y="1684"/>
                <a:ext cx="174" cy="58"/>
              </a:xfrm>
              <a:custGeom>
                <a:avLst/>
                <a:gdLst/>
                <a:ahLst/>
                <a:cxnLst>
                  <a:cxn ang="0">
                    <a:pos x="346" y="113"/>
                  </a:cxn>
                  <a:cxn ang="0">
                    <a:pos x="349" y="11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46" y="113"/>
                  </a:cxn>
                </a:cxnLst>
                <a:rect l="0" t="0" r="r" b="b"/>
                <a:pathLst>
                  <a:path w="349" h="116">
                    <a:moveTo>
                      <a:pt x="346" y="113"/>
                    </a:moveTo>
                    <a:lnTo>
                      <a:pt x="349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4" name="Freeform 862"/>
              <p:cNvSpPr>
                <a:spLocks/>
              </p:cNvSpPr>
              <p:nvPr/>
            </p:nvSpPr>
            <p:spPr bwMode="auto">
              <a:xfrm>
                <a:off x="1043" y="1685"/>
                <a:ext cx="177" cy="60"/>
              </a:xfrm>
              <a:custGeom>
                <a:avLst/>
                <a:gdLst/>
                <a:ahLst/>
                <a:cxnLst>
                  <a:cxn ang="0">
                    <a:pos x="347" y="113"/>
                  </a:cxn>
                  <a:cxn ang="0">
                    <a:pos x="354" y="120"/>
                  </a:cxn>
                  <a:cxn ang="0">
                    <a:pos x="6" y="5"/>
                  </a:cxn>
                  <a:cxn ang="0">
                    <a:pos x="0" y="0"/>
                  </a:cxn>
                  <a:cxn ang="0">
                    <a:pos x="347" y="113"/>
                  </a:cxn>
                </a:cxnLst>
                <a:rect l="0" t="0" r="r" b="b"/>
                <a:pathLst>
                  <a:path w="354" h="120">
                    <a:moveTo>
                      <a:pt x="347" y="113"/>
                    </a:moveTo>
                    <a:lnTo>
                      <a:pt x="354" y="120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5" name="Freeform 863"/>
              <p:cNvSpPr>
                <a:spLocks/>
              </p:cNvSpPr>
              <p:nvPr/>
            </p:nvSpPr>
            <p:spPr bwMode="auto">
              <a:xfrm>
                <a:off x="1046" y="1688"/>
                <a:ext cx="177" cy="59"/>
              </a:xfrm>
              <a:custGeom>
                <a:avLst/>
                <a:gdLst/>
                <a:ahLst/>
                <a:cxnLst>
                  <a:cxn ang="0">
                    <a:pos x="348" y="115"/>
                  </a:cxn>
                  <a:cxn ang="0">
                    <a:pos x="354" y="118"/>
                  </a:cxn>
                  <a:cxn ang="0">
                    <a:pos x="7" y="3"/>
                  </a:cxn>
                  <a:cxn ang="0">
                    <a:pos x="0" y="0"/>
                  </a:cxn>
                  <a:cxn ang="0">
                    <a:pos x="348" y="115"/>
                  </a:cxn>
                </a:cxnLst>
                <a:rect l="0" t="0" r="r" b="b"/>
                <a:pathLst>
                  <a:path w="354" h="118">
                    <a:moveTo>
                      <a:pt x="348" y="115"/>
                    </a:moveTo>
                    <a:lnTo>
                      <a:pt x="354" y="118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6" name="Freeform 864"/>
              <p:cNvSpPr>
                <a:spLocks/>
              </p:cNvSpPr>
              <p:nvPr/>
            </p:nvSpPr>
            <p:spPr bwMode="auto">
              <a:xfrm>
                <a:off x="1063" y="1631"/>
                <a:ext cx="178" cy="55"/>
              </a:xfrm>
              <a:custGeom>
                <a:avLst/>
                <a:gdLst/>
                <a:ahLst/>
                <a:cxnLst>
                  <a:cxn ang="0">
                    <a:pos x="355" y="110"/>
                  </a:cxn>
                  <a:cxn ang="0">
                    <a:pos x="348" y="110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355" y="110"/>
                  </a:cxn>
                </a:cxnLst>
                <a:rect l="0" t="0" r="r" b="b"/>
                <a:pathLst>
                  <a:path w="355" h="110">
                    <a:moveTo>
                      <a:pt x="355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7" name="Freeform 865"/>
              <p:cNvSpPr>
                <a:spLocks/>
              </p:cNvSpPr>
              <p:nvPr/>
            </p:nvSpPr>
            <p:spPr bwMode="auto">
              <a:xfrm>
                <a:off x="1059" y="1631"/>
                <a:ext cx="178" cy="55"/>
              </a:xfrm>
              <a:custGeom>
                <a:avLst/>
                <a:gdLst/>
                <a:ahLst/>
                <a:cxnLst>
                  <a:cxn ang="0">
                    <a:pos x="357" y="110"/>
                  </a:cxn>
                  <a:cxn ang="0">
                    <a:pos x="348" y="11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57" y="110"/>
                  </a:cxn>
                </a:cxnLst>
                <a:rect l="0" t="0" r="r" b="b"/>
                <a:pathLst>
                  <a:path w="357" h="110">
                    <a:moveTo>
                      <a:pt x="357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81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498" name="Freeform 866"/>
              <p:cNvSpPr>
                <a:spLocks/>
              </p:cNvSpPr>
              <p:nvPr/>
            </p:nvSpPr>
            <p:spPr bwMode="auto">
              <a:xfrm>
                <a:off x="1211" y="1686"/>
                <a:ext cx="42" cy="61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35" y="5"/>
                  </a:cxn>
                  <a:cxn ang="0">
                    <a:pos x="29" y="10"/>
                  </a:cxn>
                  <a:cxn ang="0">
                    <a:pos x="20" y="18"/>
                  </a:cxn>
                  <a:cxn ang="0">
                    <a:pos x="14" y="26"/>
                  </a:cxn>
                  <a:cxn ang="0">
                    <a:pos x="9" y="38"/>
                  </a:cxn>
                  <a:cxn ang="0">
                    <a:pos x="4" y="49"/>
                  </a:cxn>
                  <a:cxn ang="0">
                    <a:pos x="2" y="61"/>
                  </a:cxn>
                  <a:cxn ang="0">
                    <a:pos x="0" y="73"/>
                  </a:cxn>
                  <a:cxn ang="0">
                    <a:pos x="0" y="84"/>
                  </a:cxn>
                  <a:cxn ang="0">
                    <a:pos x="4" y="96"/>
                  </a:cxn>
                  <a:cxn ang="0">
                    <a:pos x="7" y="104"/>
                  </a:cxn>
                  <a:cxn ang="0">
                    <a:pos x="12" y="111"/>
                  </a:cxn>
                  <a:cxn ang="0">
                    <a:pos x="19" y="118"/>
                  </a:cxn>
                  <a:cxn ang="0">
                    <a:pos x="25" y="121"/>
                  </a:cxn>
                  <a:cxn ang="0">
                    <a:pos x="32" y="121"/>
                  </a:cxn>
                  <a:cxn ang="0">
                    <a:pos x="42" y="119"/>
                  </a:cxn>
                  <a:cxn ang="0">
                    <a:pos x="50" y="116"/>
                  </a:cxn>
                  <a:cxn ang="0">
                    <a:pos x="57" y="111"/>
                  </a:cxn>
                  <a:cxn ang="0">
                    <a:pos x="65" y="103"/>
                  </a:cxn>
                  <a:cxn ang="0">
                    <a:pos x="72" y="93"/>
                  </a:cxn>
                  <a:cxn ang="0">
                    <a:pos x="77" y="83"/>
                  </a:cxn>
                  <a:cxn ang="0">
                    <a:pos x="80" y="71"/>
                  </a:cxn>
                  <a:cxn ang="0">
                    <a:pos x="83" y="59"/>
                  </a:cxn>
                  <a:cxn ang="0">
                    <a:pos x="85" y="48"/>
                  </a:cxn>
                  <a:cxn ang="0">
                    <a:pos x="83" y="36"/>
                  </a:cxn>
                  <a:cxn ang="0">
                    <a:pos x="82" y="26"/>
                  </a:cxn>
                  <a:cxn ang="0">
                    <a:pos x="78" y="16"/>
                  </a:cxn>
                  <a:cxn ang="0">
                    <a:pos x="73" y="10"/>
                  </a:cxn>
                  <a:cxn ang="0">
                    <a:pos x="67" y="3"/>
                  </a:cxn>
                  <a:cxn ang="0">
                    <a:pos x="60" y="0"/>
                  </a:cxn>
                  <a:cxn ang="0">
                    <a:pos x="53" y="0"/>
                  </a:cxn>
                  <a:cxn ang="0">
                    <a:pos x="44" y="0"/>
                  </a:cxn>
                </a:cxnLst>
                <a:rect l="0" t="0" r="r" b="b"/>
                <a:pathLst>
                  <a:path w="85" h="121">
                    <a:moveTo>
                      <a:pt x="44" y="0"/>
                    </a:moveTo>
                    <a:lnTo>
                      <a:pt x="35" y="5"/>
                    </a:lnTo>
                    <a:lnTo>
                      <a:pt x="29" y="10"/>
                    </a:lnTo>
                    <a:lnTo>
                      <a:pt x="20" y="18"/>
                    </a:lnTo>
                    <a:lnTo>
                      <a:pt x="14" y="26"/>
                    </a:lnTo>
                    <a:lnTo>
                      <a:pt x="9" y="38"/>
                    </a:lnTo>
                    <a:lnTo>
                      <a:pt x="4" y="49"/>
                    </a:lnTo>
                    <a:lnTo>
                      <a:pt x="2" y="61"/>
                    </a:lnTo>
                    <a:lnTo>
                      <a:pt x="0" y="73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7" y="104"/>
                    </a:lnTo>
                    <a:lnTo>
                      <a:pt x="12" y="111"/>
                    </a:lnTo>
                    <a:lnTo>
                      <a:pt x="19" y="118"/>
                    </a:lnTo>
                    <a:lnTo>
                      <a:pt x="25" y="121"/>
                    </a:lnTo>
                    <a:lnTo>
                      <a:pt x="32" y="121"/>
                    </a:lnTo>
                    <a:lnTo>
                      <a:pt x="42" y="119"/>
                    </a:lnTo>
                    <a:lnTo>
                      <a:pt x="50" y="116"/>
                    </a:lnTo>
                    <a:lnTo>
                      <a:pt x="57" y="111"/>
                    </a:lnTo>
                    <a:lnTo>
                      <a:pt x="65" y="103"/>
                    </a:lnTo>
                    <a:lnTo>
                      <a:pt x="72" y="93"/>
                    </a:lnTo>
                    <a:lnTo>
                      <a:pt x="77" y="83"/>
                    </a:lnTo>
                    <a:lnTo>
                      <a:pt x="80" y="71"/>
                    </a:lnTo>
                    <a:lnTo>
                      <a:pt x="83" y="59"/>
                    </a:lnTo>
                    <a:lnTo>
                      <a:pt x="85" y="48"/>
                    </a:lnTo>
                    <a:lnTo>
                      <a:pt x="83" y="36"/>
                    </a:lnTo>
                    <a:lnTo>
                      <a:pt x="82" y="26"/>
                    </a:lnTo>
                    <a:lnTo>
                      <a:pt x="78" y="16"/>
                    </a:lnTo>
                    <a:lnTo>
                      <a:pt x="73" y="10"/>
                    </a:lnTo>
                    <a:lnTo>
                      <a:pt x="67" y="3"/>
                    </a:lnTo>
                    <a:lnTo>
                      <a:pt x="60" y="0"/>
                    </a:lnTo>
                    <a:lnTo>
                      <a:pt x="53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867"/>
            <p:cNvGrpSpPr>
              <a:grpSpLocks/>
            </p:cNvGrpSpPr>
            <p:nvPr/>
          </p:nvGrpSpPr>
          <p:grpSpPr bwMode="auto">
            <a:xfrm>
              <a:off x="1160" y="1646"/>
              <a:ext cx="705" cy="323"/>
              <a:chOff x="1160" y="1646"/>
              <a:chExt cx="705" cy="323"/>
            </a:xfrm>
          </p:grpSpPr>
          <p:sp>
            <p:nvSpPr>
              <p:cNvPr id="1222500" name="Freeform 868"/>
              <p:cNvSpPr>
                <a:spLocks/>
              </p:cNvSpPr>
              <p:nvPr/>
            </p:nvSpPr>
            <p:spPr bwMode="auto">
              <a:xfrm>
                <a:off x="1201" y="1646"/>
                <a:ext cx="620" cy="196"/>
              </a:xfrm>
              <a:custGeom>
                <a:avLst/>
                <a:gdLst/>
                <a:ahLst/>
                <a:cxnLst>
                  <a:cxn ang="0">
                    <a:pos x="1242" y="387"/>
                  </a:cxn>
                  <a:cxn ang="0">
                    <a:pos x="1232" y="390"/>
                  </a:cxn>
                  <a:cxn ang="0">
                    <a:pos x="0" y="3"/>
                  </a:cxn>
                  <a:cxn ang="0">
                    <a:pos x="9" y="0"/>
                  </a:cxn>
                  <a:cxn ang="0">
                    <a:pos x="1242" y="387"/>
                  </a:cxn>
                </a:cxnLst>
                <a:rect l="0" t="0" r="r" b="b"/>
                <a:pathLst>
                  <a:path w="1242" h="390">
                    <a:moveTo>
                      <a:pt x="1242" y="387"/>
                    </a:moveTo>
                    <a:lnTo>
                      <a:pt x="1232" y="390"/>
                    </a:lnTo>
                    <a:lnTo>
                      <a:pt x="0" y="3"/>
                    </a:lnTo>
                    <a:lnTo>
                      <a:pt x="9" y="0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1" name="Freeform 869"/>
              <p:cNvSpPr>
                <a:spLocks/>
              </p:cNvSpPr>
              <p:nvPr/>
            </p:nvSpPr>
            <p:spPr bwMode="auto">
              <a:xfrm>
                <a:off x="1203" y="1646"/>
                <a:ext cx="618" cy="195"/>
              </a:xfrm>
              <a:custGeom>
                <a:avLst/>
                <a:gdLst/>
                <a:ahLst/>
                <a:cxnLst>
                  <a:cxn ang="0">
                    <a:pos x="1237" y="387"/>
                  </a:cxn>
                  <a:cxn ang="0">
                    <a:pos x="1232" y="389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237" y="387"/>
                  </a:cxn>
                </a:cxnLst>
                <a:rect l="0" t="0" r="r" b="b"/>
                <a:pathLst>
                  <a:path w="1237" h="389">
                    <a:moveTo>
                      <a:pt x="1237" y="387"/>
                    </a:moveTo>
                    <a:lnTo>
                      <a:pt x="1232" y="38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37" y="38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2" name="Freeform 870"/>
              <p:cNvSpPr>
                <a:spLocks/>
              </p:cNvSpPr>
              <p:nvPr/>
            </p:nvSpPr>
            <p:spPr bwMode="auto">
              <a:xfrm>
                <a:off x="1201" y="1647"/>
                <a:ext cx="618" cy="195"/>
              </a:xfrm>
              <a:custGeom>
                <a:avLst/>
                <a:gdLst/>
                <a:ahLst/>
                <a:cxnLst>
                  <a:cxn ang="0">
                    <a:pos x="1237" y="388"/>
                  </a:cxn>
                  <a:cxn ang="0">
                    <a:pos x="1232" y="389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237" y="388"/>
                  </a:cxn>
                </a:cxnLst>
                <a:rect l="0" t="0" r="r" b="b"/>
                <a:pathLst>
                  <a:path w="1237" h="389">
                    <a:moveTo>
                      <a:pt x="1237" y="388"/>
                    </a:moveTo>
                    <a:lnTo>
                      <a:pt x="1232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7" y="388"/>
                    </a:lnTo>
                    <a:close/>
                  </a:path>
                </a:pathLst>
              </a:custGeom>
              <a:solidFill>
                <a:srgbClr val="9D4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3" name="Freeform 871"/>
              <p:cNvSpPr>
                <a:spLocks/>
              </p:cNvSpPr>
              <p:nvPr/>
            </p:nvSpPr>
            <p:spPr bwMode="auto">
              <a:xfrm>
                <a:off x="1197" y="1648"/>
                <a:ext cx="619" cy="196"/>
              </a:xfrm>
              <a:custGeom>
                <a:avLst/>
                <a:gdLst/>
                <a:ahLst/>
                <a:cxnLst>
                  <a:cxn ang="0">
                    <a:pos x="1240" y="387"/>
                  </a:cxn>
                  <a:cxn ang="0">
                    <a:pos x="1231" y="392"/>
                  </a:cxn>
                  <a:cxn ang="0">
                    <a:pos x="0" y="3"/>
                  </a:cxn>
                  <a:cxn ang="0">
                    <a:pos x="8" y="0"/>
                  </a:cxn>
                  <a:cxn ang="0">
                    <a:pos x="1240" y="387"/>
                  </a:cxn>
                </a:cxnLst>
                <a:rect l="0" t="0" r="r" b="b"/>
                <a:pathLst>
                  <a:path w="1240" h="392">
                    <a:moveTo>
                      <a:pt x="1240" y="387"/>
                    </a:moveTo>
                    <a:lnTo>
                      <a:pt x="1231" y="392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1240" y="387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4" name="Freeform 872"/>
              <p:cNvSpPr>
                <a:spLocks/>
              </p:cNvSpPr>
              <p:nvPr/>
            </p:nvSpPr>
            <p:spPr bwMode="auto">
              <a:xfrm>
                <a:off x="1199" y="1648"/>
                <a:ext cx="617" cy="194"/>
              </a:xfrm>
              <a:custGeom>
                <a:avLst/>
                <a:gdLst/>
                <a:ahLst/>
                <a:cxnLst>
                  <a:cxn ang="0">
                    <a:pos x="1235" y="387"/>
                  </a:cxn>
                  <a:cxn ang="0">
                    <a:pos x="1231" y="389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35" y="387"/>
                  </a:cxn>
                </a:cxnLst>
                <a:rect l="0" t="0" r="r" b="b"/>
                <a:pathLst>
                  <a:path w="1235" h="389">
                    <a:moveTo>
                      <a:pt x="1235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87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5" name="Freeform 873"/>
              <p:cNvSpPr>
                <a:spLocks/>
              </p:cNvSpPr>
              <p:nvPr/>
            </p:nvSpPr>
            <p:spPr bwMode="auto">
              <a:xfrm>
                <a:off x="1197" y="1649"/>
                <a:ext cx="618" cy="194"/>
              </a:xfrm>
              <a:custGeom>
                <a:avLst/>
                <a:gdLst/>
                <a:ahLst/>
                <a:cxnLst>
                  <a:cxn ang="0">
                    <a:pos x="1234" y="387"/>
                  </a:cxn>
                  <a:cxn ang="0">
                    <a:pos x="1231" y="389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234" y="387"/>
                  </a:cxn>
                </a:cxnLst>
                <a:rect l="0" t="0" r="r" b="b"/>
                <a:pathLst>
                  <a:path w="1234" h="389">
                    <a:moveTo>
                      <a:pt x="1234" y="387"/>
                    </a:moveTo>
                    <a:lnTo>
                      <a:pt x="1231" y="3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4" y="387"/>
                    </a:lnTo>
                    <a:close/>
                  </a:path>
                </a:pathLst>
              </a:custGeom>
              <a:solidFill>
                <a:srgbClr val="A6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6" name="Freeform 874"/>
              <p:cNvSpPr>
                <a:spLocks/>
              </p:cNvSpPr>
              <p:nvPr/>
            </p:nvSpPr>
            <p:spPr bwMode="auto">
              <a:xfrm>
                <a:off x="1197" y="1650"/>
                <a:ext cx="616" cy="194"/>
              </a:xfrm>
              <a:custGeom>
                <a:avLst/>
                <a:gdLst/>
                <a:ahLst/>
                <a:cxnLst>
                  <a:cxn ang="0">
                    <a:pos x="1233" y="388"/>
                  </a:cxn>
                  <a:cxn ang="0">
                    <a:pos x="1231" y="389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233" y="388"/>
                  </a:cxn>
                </a:cxnLst>
                <a:rect l="0" t="0" r="r" b="b"/>
                <a:pathLst>
                  <a:path w="1233" h="389">
                    <a:moveTo>
                      <a:pt x="1233" y="388"/>
                    </a:moveTo>
                    <a:lnTo>
                      <a:pt x="1231" y="38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233" y="388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7" name="Freeform 875"/>
              <p:cNvSpPr>
                <a:spLocks/>
              </p:cNvSpPr>
              <p:nvPr/>
            </p:nvSpPr>
            <p:spPr bwMode="auto">
              <a:xfrm>
                <a:off x="1192" y="1650"/>
                <a:ext cx="620" cy="197"/>
              </a:xfrm>
              <a:custGeom>
                <a:avLst/>
                <a:gdLst/>
                <a:ahLst/>
                <a:cxnLst>
                  <a:cxn ang="0">
                    <a:pos x="1239" y="389"/>
                  </a:cxn>
                  <a:cxn ang="0">
                    <a:pos x="1229" y="394"/>
                  </a:cxn>
                  <a:cxn ang="0">
                    <a:pos x="0" y="5"/>
                  </a:cxn>
                  <a:cxn ang="0">
                    <a:pos x="8" y="0"/>
                  </a:cxn>
                  <a:cxn ang="0">
                    <a:pos x="1239" y="389"/>
                  </a:cxn>
                </a:cxnLst>
                <a:rect l="0" t="0" r="r" b="b"/>
                <a:pathLst>
                  <a:path w="1239" h="394">
                    <a:moveTo>
                      <a:pt x="1239" y="389"/>
                    </a:moveTo>
                    <a:lnTo>
                      <a:pt x="1229" y="394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9" y="389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8" name="Freeform 876"/>
              <p:cNvSpPr>
                <a:spLocks/>
              </p:cNvSpPr>
              <p:nvPr/>
            </p:nvSpPr>
            <p:spPr bwMode="auto">
              <a:xfrm>
                <a:off x="1195" y="1650"/>
                <a:ext cx="617" cy="195"/>
              </a:xfrm>
              <a:custGeom>
                <a:avLst/>
                <a:gdLst/>
                <a:ahLst/>
                <a:cxnLst>
                  <a:cxn ang="0">
                    <a:pos x="1234" y="389"/>
                  </a:cxn>
                  <a:cxn ang="0">
                    <a:pos x="1231" y="391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34" y="389"/>
                  </a:cxn>
                </a:cxnLst>
                <a:rect l="0" t="0" r="r" b="b"/>
                <a:pathLst>
                  <a:path w="1234" h="391">
                    <a:moveTo>
                      <a:pt x="1234" y="389"/>
                    </a:moveTo>
                    <a:lnTo>
                      <a:pt x="1231" y="39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4" y="389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09" name="Freeform 877"/>
              <p:cNvSpPr>
                <a:spLocks/>
              </p:cNvSpPr>
              <p:nvPr/>
            </p:nvSpPr>
            <p:spPr bwMode="auto">
              <a:xfrm>
                <a:off x="1193" y="1651"/>
                <a:ext cx="618" cy="195"/>
              </a:xfrm>
              <a:custGeom>
                <a:avLst/>
                <a:gdLst/>
                <a:ahLst/>
                <a:cxnLst>
                  <a:cxn ang="0">
                    <a:pos x="1235" y="389"/>
                  </a:cxn>
                  <a:cxn ang="0">
                    <a:pos x="1232" y="391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235" y="389"/>
                  </a:cxn>
                </a:cxnLst>
                <a:rect l="0" t="0" r="r" b="b"/>
                <a:pathLst>
                  <a:path w="1235" h="391">
                    <a:moveTo>
                      <a:pt x="1235" y="389"/>
                    </a:moveTo>
                    <a:lnTo>
                      <a:pt x="1232" y="39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5" y="389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0" name="Freeform 878"/>
              <p:cNvSpPr>
                <a:spLocks/>
              </p:cNvSpPr>
              <p:nvPr/>
            </p:nvSpPr>
            <p:spPr bwMode="auto">
              <a:xfrm>
                <a:off x="1192" y="1651"/>
                <a:ext cx="617" cy="196"/>
              </a:xfrm>
              <a:custGeom>
                <a:avLst/>
                <a:gdLst/>
                <a:ahLst/>
                <a:cxnLst>
                  <a:cxn ang="0">
                    <a:pos x="1233" y="389"/>
                  </a:cxn>
                  <a:cxn ang="0">
                    <a:pos x="1229" y="39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233" y="389"/>
                  </a:cxn>
                </a:cxnLst>
                <a:rect l="0" t="0" r="r" b="b"/>
                <a:pathLst>
                  <a:path w="1233" h="390">
                    <a:moveTo>
                      <a:pt x="1233" y="389"/>
                    </a:moveTo>
                    <a:lnTo>
                      <a:pt x="1229" y="39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1" name="Freeform 879"/>
              <p:cNvSpPr>
                <a:spLocks/>
              </p:cNvSpPr>
              <p:nvPr/>
            </p:nvSpPr>
            <p:spPr bwMode="auto">
              <a:xfrm>
                <a:off x="1188" y="1652"/>
                <a:ext cx="619" cy="199"/>
              </a:xfrm>
              <a:custGeom>
                <a:avLst/>
                <a:gdLst/>
                <a:ahLst/>
                <a:cxnLst>
                  <a:cxn ang="0">
                    <a:pos x="1238" y="389"/>
                  </a:cxn>
                  <a:cxn ang="0">
                    <a:pos x="1230" y="398"/>
                  </a:cxn>
                  <a:cxn ang="0">
                    <a:pos x="0" y="7"/>
                  </a:cxn>
                  <a:cxn ang="0">
                    <a:pos x="9" y="0"/>
                  </a:cxn>
                  <a:cxn ang="0">
                    <a:pos x="1238" y="389"/>
                  </a:cxn>
                </a:cxnLst>
                <a:rect l="0" t="0" r="r" b="b"/>
                <a:pathLst>
                  <a:path w="1238" h="398">
                    <a:moveTo>
                      <a:pt x="1238" y="389"/>
                    </a:moveTo>
                    <a:lnTo>
                      <a:pt x="1230" y="398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238" y="389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2" name="Freeform 880"/>
              <p:cNvSpPr>
                <a:spLocks/>
              </p:cNvSpPr>
              <p:nvPr/>
            </p:nvSpPr>
            <p:spPr bwMode="auto">
              <a:xfrm>
                <a:off x="1191" y="1652"/>
                <a:ext cx="616" cy="196"/>
              </a:xfrm>
              <a:custGeom>
                <a:avLst/>
                <a:gdLst/>
                <a:ahLst/>
                <a:cxnLst>
                  <a:cxn ang="0">
                    <a:pos x="1233" y="389"/>
                  </a:cxn>
                  <a:cxn ang="0">
                    <a:pos x="1232" y="39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233" y="389"/>
                  </a:cxn>
                </a:cxnLst>
                <a:rect l="0" t="0" r="r" b="b"/>
                <a:pathLst>
                  <a:path w="1233" h="393">
                    <a:moveTo>
                      <a:pt x="1233" y="389"/>
                    </a:moveTo>
                    <a:lnTo>
                      <a:pt x="1232" y="39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3" name="Freeform 881"/>
              <p:cNvSpPr>
                <a:spLocks/>
              </p:cNvSpPr>
              <p:nvPr/>
            </p:nvSpPr>
            <p:spPr bwMode="auto">
              <a:xfrm>
                <a:off x="1189" y="1653"/>
                <a:ext cx="617" cy="196"/>
              </a:xfrm>
              <a:custGeom>
                <a:avLst/>
                <a:gdLst/>
                <a:ahLst/>
                <a:cxnLst>
                  <a:cxn ang="0">
                    <a:pos x="1235" y="391"/>
                  </a:cxn>
                  <a:cxn ang="0">
                    <a:pos x="1231" y="392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35" y="391"/>
                  </a:cxn>
                </a:cxnLst>
                <a:rect l="0" t="0" r="r" b="b"/>
                <a:pathLst>
                  <a:path w="1235" h="392">
                    <a:moveTo>
                      <a:pt x="1235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91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4" name="Freeform 882"/>
              <p:cNvSpPr>
                <a:spLocks/>
              </p:cNvSpPr>
              <p:nvPr/>
            </p:nvSpPr>
            <p:spPr bwMode="auto">
              <a:xfrm>
                <a:off x="1188" y="1654"/>
                <a:ext cx="617" cy="197"/>
              </a:xfrm>
              <a:custGeom>
                <a:avLst/>
                <a:gdLst/>
                <a:ahLst/>
                <a:cxnLst>
                  <a:cxn ang="0">
                    <a:pos x="1233" y="390"/>
                  </a:cxn>
                  <a:cxn ang="0">
                    <a:pos x="1230" y="394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3" y="390"/>
                  </a:cxn>
                </a:cxnLst>
                <a:rect l="0" t="0" r="r" b="b"/>
                <a:pathLst>
                  <a:path w="1233" h="394">
                    <a:moveTo>
                      <a:pt x="1233" y="390"/>
                    </a:moveTo>
                    <a:lnTo>
                      <a:pt x="1230" y="39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5" name="Freeform 883"/>
              <p:cNvSpPr>
                <a:spLocks/>
              </p:cNvSpPr>
              <p:nvPr/>
            </p:nvSpPr>
            <p:spPr bwMode="auto">
              <a:xfrm>
                <a:off x="1184" y="1656"/>
                <a:ext cx="619" cy="198"/>
              </a:xfrm>
              <a:custGeom>
                <a:avLst/>
                <a:gdLst/>
                <a:ahLst/>
                <a:cxnLst>
                  <a:cxn ang="0">
                    <a:pos x="1238" y="391"/>
                  </a:cxn>
                  <a:cxn ang="0">
                    <a:pos x="1230" y="397"/>
                  </a:cxn>
                  <a:cxn ang="0">
                    <a:pos x="0" y="5"/>
                  </a:cxn>
                  <a:cxn ang="0">
                    <a:pos x="8" y="0"/>
                  </a:cxn>
                  <a:cxn ang="0">
                    <a:pos x="1238" y="391"/>
                  </a:cxn>
                </a:cxnLst>
                <a:rect l="0" t="0" r="r" b="b"/>
                <a:pathLst>
                  <a:path w="1238" h="397">
                    <a:moveTo>
                      <a:pt x="1238" y="391"/>
                    </a:moveTo>
                    <a:lnTo>
                      <a:pt x="1230" y="397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8" y="391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6" name="Freeform 884"/>
              <p:cNvSpPr>
                <a:spLocks/>
              </p:cNvSpPr>
              <p:nvPr/>
            </p:nvSpPr>
            <p:spPr bwMode="auto">
              <a:xfrm>
                <a:off x="1187" y="1656"/>
                <a:ext cx="616" cy="196"/>
              </a:xfrm>
              <a:custGeom>
                <a:avLst/>
                <a:gdLst/>
                <a:ahLst/>
                <a:cxnLst>
                  <a:cxn ang="0">
                    <a:pos x="1233" y="391"/>
                  </a:cxn>
                  <a:cxn ang="0">
                    <a:pos x="1231" y="392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33" y="391"/>
                  </a:cxn>
                </a:cxnLst>
                <a:rect l="0" t="0" r="r" b="b"/>
                <a:pathLst>
                  <a:path w="1233" h="392">
                    <a:moveTo>
                      <a:pt x="1233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7" name="Freeform 885"/>
              <p:cNvSpPr>
                <a:spLocks/>
              </p:cNvSpPr>
              <p:nvPr/>
            </p:nvSpPr>
            <p:spPr bwMode="auto">
              <a:xfrm>
                <a:off x="1186" y="1656"/>
                <a:ext cx="616" cy="196"/>
              </a:xfrm>
              <a:custGeom>
                <a:avLst/>
                <a:gdLst/>
                <a:ahLst/>
                <a:cxnLst>
                  <a:cxn ang="0">
                    <a:pos x="1233" y="390"/>
                  </a:cxn>
                  <a:cxn ang="0">
                    <a:pos x="1232" y="392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233" y="390"/>
                  </a:cxn>
                </a:cxnLst>
                <a:rect l="0" t="0" r="r" b="b"/>
                <a:pathLst>
                  <a:path w="1233" h="392">
                    <a:moveTo>
                      <a:pt x="1233" y="390"/>
                    </a:moveTo>
                    <a:lnTo>
                      <a:pt x="1232" y="39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C2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8" name="Freeform 886"/>
              <p:cNvSpPr>
                <a:spLocks/>
              </p:cNvSpPr>
              <p:nvPr/>
            </p:nvSpPr>
            <p:spPr bwMode="auto">
              <a:xfrm>
                <a:off x="1185" y="1657"/>
                <a:ext cx="616" cy="196"/>
              </a:xfrm>
              <a:custGeom>
                <a:avLst/>
                <a:gdLst/>
                <a:ahLst/>
                <a:cxnLst>
                  <a:cxn ang="0">
                    <a:pos x="1233" y="391"/>
                  </a:cxn>
                  <a:cxn ang="0">
                    <a:pos x="1229" y="393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233" y="391"/>
                  </a:cxn>
                </a:cxnLst>
                <a:rect l="0" t="0" r="r" b="b"/>
                <a:pathLst>
                  <a:path w="1233" h="393">
                    <a:moveTo>
                      <a:pt x="1233" y="391"/>
                    </a:moveTo>
                    <a:lnTo>
                      <a:pt x="1229" y="393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19" name="Freeform 887"/>
              <p:cNvSpPr>
                <a:spLocks/>
              </p:cNvSpPr>
              <p:nvPr/>
            </p:nvSpPr>
            <p:spPr bwMode="auto">
              <a:xfrm>
                <a:off x="1184" y="1657"/>
                <a:ext cx="616" cy="197"/>
              </a:xfrm>
              <a:custGeom>
                <a:avLst/>
                <a:gdLst/>
                <a:ahLst/>
                <a:cxnLst>
                  <a:cxn ang="0">
                    <a:pos x="1231" y="393"/>
                  </a:cxn>
                  <a:cxn ang="0">
                    <a:pos x="1230" y="39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1" y="393"/>
                  </a:cxn>
                </a:cxnLst>
                <a:rect l="0" t="0" r="r" b="b"/>
                <a:pathLst>
                  <a:path w="1231" h="394">
                    <a:moveTo>
                      <a:pt x="1231" y="393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0" name="Freeform 888"/>
              <p:cNvSpPr>
                <a:spLocks/>
              </p:cNvSpPr>
              <p:nvPr/>
            </p:nvSpPr>
            <p:spPr bwMode="auto">
              <a:xfrm>
                <a:off x="1180" y="1658"/>
                <a:ext cx="619" cy="201"/>
              </a:xfrm>
              <a:custGeom>
                <a:avLst/>
                <a:gdLst/>
                <a:ahLst/>
                <a:cxnLst>
                  <a:cxn ang="0">
                    <a:pos x="1238" y="392"/>
                  </a:cxn>
                  <a:cxn ang="0">
                    <a:pos x="1231" y="402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238" y="392"/>
                  </a:cxn>
                </a:cxnLst>
                <a:rect l="0" t="0" r="r" b="b"/>
                <a:pathLst>
                  <a:path w="1238" h="402">
                    <a:moveTo>
                      <a:pt x="1238" y="392"/>
                    </a:moveTo>
                    <a:lnTo>
                      <a:pt x="1231" y="402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238" y="39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1" name="Freeform 889"/>
              <p:cNvSpPr>
                <a:spLocks/>
              </p:cNvSpPr>
              <p:nvPr/>
            </p:nvSpPr>
            <p:spPr bwMode="auto">
              <a:xfrm>
                <a:off x="1183" y="1658"/>
                <a:ext cx="616" cy="198"/>
              </a:xfrm>
              <a:custGeom>
                <a:avLst/>
                <a:gdLst/>
                <a:ahLst/>
                <a:cxnLst>
                  <a:cxn ang="0">
                    <a:pos x="1232" y="392"/>
                  </a:cxn>
                  <a:cxn ang="0">
                    <a:pos x="1230" y="39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2" y="392"/>
                  </a:cxn>
                </a:cxnLst>
                <a:rect l="0" t="0" r="r" b="b"/>
                <a:pathLst>
                  <a:path w="1232" h="396">
                    <a:moveTo>
                      <a:pt x="1232" y="392"/>
                    </a:moveTo>
                    <a:lnTo>
                      <a:pt x="1230" y="39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2" name="Freeform 890"/>
              <p:cNvSpPr>
                <a:spLocks/>
              </p:cNvSpPr>
              <p:nvPr/>
            </p:nvSpPr>
            <p:spPr bwMode="auto">
              <a:xfrm>
                <a:off x="1182" y="1660"/>
                <a:ext cx="616" cy="197"/>
              </a:xfrm>
              <a:custGeom>
                <a:avLst/>
                <a:gdLst/>
                <a:ahLst/>
                <a:cxnLst>
                  <a:cxn ang="0">
                    <a:pos x="1231" y="393"/>
                  </a:cxn>
                  <a:cxn ang="0">
                    <a:pos x="1229" y="39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31" y="393"/>
                  </a:cxn>
                </a:cxnLst>
                <a:rect l="0" t="0" r="r" b="b"/>
                <a:pathLst>
                  <a:path w="1231" h="394">
                    <a:moveTo>
                      <a:pt x="1231" y="393"/>
                    </a:moveTo>
                    <a:lnTo>
                      <a:pt x="1229" y="39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3" name="Freeform 891"/>
              <p:cNvSpPr>
                <a:spLocks/>
              </p:cNvSpPr>
              <p:nvPr/>
            </p:nvSpPr>
            <p:spPr bwMode="auto">
              <a:xfrm>
                <a:off x="1182" y="1661"/>
                <a:ext cx="615" cy="196"/>
              </a:xfrm>
              <a:custGeom>
                <a:avLst/>
                <a:gdLst/>
                <a:ahLst/>
                <a:cxnLst>
                  <a:cxn ang="0">
                    <a:pos x="1231" y="392"/>
                  </a:cxn>
                  <a:cxn ang="0">
                    <a:pos x="1230" y="39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1" y="392"/>
                  </a:cxn>
                </a:cxnLst>
                <a:rect l="0" t="0" r="r" b="b"/>
                <a:pathLst>
                  <a:path w="1231" h="394">
                    <a:moveTo>
                      <a:pt x="1231" y="392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4" name="Freeform 892"/>
              <p:cNvSpPr>
                <a:spLocks/>
              </p:cNvSpPr>
              <p:nvPr/>
            </p:nvSpPr>
            <p:spPr bwMode="auto">
              <a:xfrm>
                <a:off x="1180" y="1661"/>
                <a:ext cx="616" cy="198"/>
              </a:xfrm>
              <a:custGeom>
                <a:avLst/>
                <a:gdLst/>
                <a:ahLst/>
                <a:cxnLst>
                  <a:cxn ang="0">
                    <a:pos x="1233" y="392"/>
                  </a:cxn>
                  <a:cxn ang="0">
                    <a:pos x="1231" y="395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233" y="392"/>
                  </a:cxn>
                </a:cxnLst>
                <a:rect l="0" t="0" r="r" b="b"/>
                <a:pathLst>
                  <a:path w="1233" h="395">
                    <a:moveTo>
                      <a:pt x="1233" y="392"/>
                    </a:moveTo>
                    <a:lnTo>
                      <a:pt x="1231" y="39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3" y="39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5" name="Freeform 893"/>
              <p:cNvSpPr>
                <a:spLocks/>
              </p:cNvSpPr>
              <p:nvPr/>
            </p:nvSpPr>
            <p:spPr bwMode="auto">
              <a:xfrm>
                <a:off x="1177" y="1662"/>
                <a:ext cx="619" cy="201"/>
              </a:xfrm>
              <a:custGeom>
                <a:avLst/>
                <a:gdLst/>
                <a:ahLst/>
                <a:cxnLst>
                  <a:cxn ang="0">
                    <a:pos x="1238" y="394"/>
                  </a:cxn>
                  <a:cxn ang="0">
                    <a:pos x="1230" y="402"/>
                  </a:cxn>
                  <a:cxn ang="0">
                    <a:pos x="0" y="9"/>
                  </a:cxn>
                  <a:cxn ang="0">
                    <a:pos x="7" y="0"/>
                  </a:cxn>
                  <a:cxn ang="0">
                    <a:pos x="1238" y="394"/>
                  </a:cxn>
                </a:cxnLst>
                <a:rect l="0" t="0" r="r" b="b"/>
                <a:pathLst>
                  <a:path w="1238" h="402">
                    <a:moveTo>
                      <a:pt x="1238" y="394"/>
                    </a:moveTo>
                    <a:lnTo>
                      <a:pt x="1230" y="402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1238" y="39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6" name="Freeform 894"/>
              <p:cNvSpPr>
                <a:spLocks/>
              </p:cNvSpPr>
              <p:nvPr/>
            </p:nvSpPr>
            <p:spPr bwMode="auto">
              <a:xfrm>
                <a:off x="1179" y="1662"/>
                <a:ext cx="617" cy="198"/>
              </a:xfrm>
              <a:custGeom>
                <a:avLst/>
                <a:gdLst/>
                <a:ahLst/>
                <a:cxnLst>
                  <a:cxn ang="0">
                    <a:pos x="1233" y="394"/>
                  </a:cxn>
                  <a:cxn ang="0">
                    <a:pos x="1230" y="39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3" y="394"/>
                  </a:cxn>
                </a:cxnLst>
                <a:rect l="0" t="0" r="r" b="b"/>
                <a:pathLst>
                  <a:path w="1233" h="396">
                    <a:moveTo>
                      <a:pt x="1233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3" y="39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7" name="Freeform 895"/>
              <p:cNvSpPr>
                <a:spLocks/>
              </p:cNvSpPr>
              <p:nvPr/>
            </p:nvSpPr>
            <p:spPr bwMode="auto">
              <a:xfrm>
                <a:off x="1178" y="1663"/>
                <a:ext cx="616" cy="198"/>
              </a:xfrm>
              <a:custGeom>
                <a:avLst/>
                <a:gdLst/>
                <a:ahLst/>
                <a:cxnLst>
                  <a:cxn ang="0">
                    <a:pos x="1232" y="394"/>
                  </a:cxn>
                  <a:cxn ang="0">
                    <a:pos x="1230" y="39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2" y="394"/>
                  </a:cxn>
                </a:cxnLst>
                <a:rect l="0" t="0" r="r" b="b"/>
                <a:pathLst>
                  <a:path w="1232" h="396">
                    <a:moveTo>
                      <a:pt x="1232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2" y="394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8" name="Freeform 896"/>
              <p:cNvSpPr>
                <a:spLocks/>
              </p:cNvSpPr>
              <p:nvPr/>
            </p:nvSpPr>
            <p:spPr bwMode="auto">
              <a:xfrm>
                <a:off x="1177" y="1664"/>
                <a:ext cx="616" cy="198"/>
              </a:xfrm>
              <a:custGeom>
                <a:avLst/>
                <a:gdLst/>
                <a:ahLst/>
                <a:cxnLst>
                  <a:cxn ang="0">
                    <a:pos x="1231" y="394"/>
                  </a:cxn>
                  <a:cxn ang="0">
                    <a:pos x="1229" y="397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231" y="394"/>
                  </a:cxn>
                </a:cxnLst>
                <a:rect l="0" t="0" r="r" b="b"/>
                <a:pathLst>
                  <a:path w="1231" h="397">
                    <a:moveTo>
                      <a:pt x="1231" y="394"/>
                    </a:moveTo>
                    <a:lnTo>
                      <a:pt x="1229" y="397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29" name="Freeform 897"/>
              <p:cNvSpPr>
                <a:spLocks/>
              </p:cNvSpPr>
              <p:nvPr/>
            </p:nvSpPr>
            <p:spPr bwMode="auto">
              <a:xfrm>
                <a:off x="1177" y="1666"/>
                <a:ext cx="615" cy="197"/>
              </a:xfrm>
              <a:custGeom>
                <a:avLst/>
                <a:gdLst/>
                <a:ahLst/>
                <a:cxnLst>
                  <a:cxn ang="0">
                    <a:pos x="1231" y="394"/>
                  </a:cxn>
                  <a:cxn ang="0">
                    <a:pos x="1230" y="39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1" y="394"/>
                  </a:cxn>
                </a:cxnLst>
                <a:rect l="0" t="0" r="r" b="b"/>
                <a:pathLst>
                  <a:path w="1231" h="395">
                    <a:moveTo>
                      <a:pt x="1231" y="394"/>
                    </a:moveTo>
                    <a:lnTo>
                      <a:pt x="1230" y="39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0" name="Freeform 898"/>
              <p:cNvSpPr>
                <a:spLocks/>
              </p:cNvSpPr>
              <p:nvPr/>
            </p:nvSpPr>
            <p:spPr bwMode="auto">
              <a:xfrm>
                <a:off x="1173" y="1666"/>
                <a:ext cx="618" cy="202"/>
              </a:xfrm>
              <a:custGeom>
                <a:avLst/>
                <a:gdLst/>
                <a:ahLst/>
                <a:cxnLst>
                  <a:cxn ang="0">
                    <a:pos x="1236" y="393"/>
                  </a:cxn>
                  <a:cxn ang="0">
                    <a:pos x="1229" y="403"/>
                  </a:cxn>
                  <a:cxn ang="0">
                    <a:pos x="0" y="8"/>
                  </a:cxn>
                  <a:cxn ang="0">
                    <a:pos x="6" y="0"/>
                  </a:cxn>
                  <a:cxn ang="0">
                    <a:pos x="1236" y="393"/>
                  </a:cxn>
                </a:cxnLst>
                <a:rect l="0" t="0" r="r" b="b"/>
                <a:pathLst>
                  <a:path w="1236" h="403">
                    <a:moveTo>
                      <a:pt x="1236" y="393"/>
                    </a:moveTo>
                    <a:lnTo>
                      <a:pt x="1229" y="403"/>
                    </a:lnTo>
                    <a:lnTo>
                      <a:pt x="0" y="8"/>
                    </a:lnTo>
                    <a:lnTo>
                      <a:pt x="6" y="0"/>
                    </a:lnTo>
                    <a:lnTo>
                      <a:pt x="1236" y="39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1" name="Freeform 899"/>
              <p:cNvSpPr>
                <a:spLocks/>
              </p:cNvSpPr>
              <p:nvPr/>
            </p:nvSpPr>
            <p:spPr bwMode="auto">
              <a:xfrm>
                <a:off x="1176" y="1666"/>
                <a:ext cx="615" cy="199"/>
              </a:xfrm>
              <a:custGeom>
                <a:avLst/>
                <a:gdLst/>
                <a:ahLst/>
                <a:cxnLst>
                  <a:cxn ang="0">
                    <a:pos x="1231" y="393"/>
                  </a:cxn>
                  <a:cxn ang="0">
                    <a:pos x="1229" y="39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231" y="393"/>
                  </a:cxn>
                </a:cxnLst>
                <a:rect l="0" t="0" r="r" b="b"/>
                <a:pathLst>
                  <a:path w="1231" h="397">
                    <a:moveTo>
                      <a:pt x="1231" y="393"/>
                    </a:moveTo>
                    <a:lnTo>
                      <a:pt x="1229" y="39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2" name="Freeform 900"/>
              <p:cNvSpPr>
                <a:spLocks/>
              </p:cNvSpPr>
              <p:nvPr/>
            </p:nvSpPr>
            <p:spPr bwMode="auto">
              <a:xfrm>
                <a:off x="1175" y="1667"/>
                <a:ext cx="616" cy="199"/>
              </a:xfrm>
              <a:custGeom>
                <a:avLst/>
                <a:gdLst/>
                <a:ahLst/>
                <a:cxnLst>
                  <a:cxn ang="0">
                    <a:pos x="1231" y="396"/>
                  </a:cxn>
                  <a:cxn ang="0">
                    <a:pos x="1229" y="39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1" y="396"/>
                  </a:cxn>
                </a:cxnLst>
                <a:rect l="0" t="0" r="r" b="b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3" name="Freeform 901"/>
              <p:cNvSpPr>
                <a:spLocks/>
              </p:cNvSpPr>
              <p:nvPr/>
            </p:nvSpPr>
            <p:spPr bwMode="auto">
              <a:xfrm>
                <a:off x="1174" y="1668"/>
                <a:ext cx="616" cy="199"/>
              </a:xfrm>
              <a:custGeom>
                <a:avLst/>
                <a:gdLst/>
                <a:ahLst/>
                <a:cxnLst>
                  <a:cxn ang="0">
                    <a:pos x="1231" y="395"/>
                  </a:cxn>
                  <a:cxn ang="0">
                    <a:pos x="1230" y="399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1" y="395"/>
                  </a:cxn>
                </a:cxnLst>
                <a:rect l="0" t="0" r="r" b="b"/>
                <a:pathLst>
                  <a:path w="1231" h="399">
                    <a:moveTo>
                      <a:pt x="1231" y="395"/>
                    </a:moveTo>
                    <a:lnTo>
                      <a:pt x="1230" y="39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1" y="395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4" name="Freeform 902"/>
              <p:cNvSpPr>
                <a:spLocks/>
              </p:cNvSpPr>
              <p:nvPr/>
            </p:nvSpPr>
            <p:spPr bwMode="auto">
              <a:xfrm>
                <a:off x="1173" y="1670"/>
                <a:ext cx="616" cy="198"/>
              </a:xfrm>
              <a:custGeom>
                <a:avLst/>
                <a:gdLst/>
                <a:ahLst/>
                <a:cxnLst>
                  <a:cxn ang="0">
                    <a:pos x="1231" y="396"/>
                  </a:cxn>
                  <a:cxn ang="0">
                    <a:pos x="1229" y="39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31" y="396"/>
                  </a:cxn>
                </a:cxnLst>
                <a:rect l="0" t="0" r="r" b="b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5" name="Freeform 903"/>
              <p:cNvSpPr>
                <a:spLocks/>
              </p:cNvSpPr>
              <p:nvPr/>
            </p:nvSpPr>
            <p:spPr bwMode="auto">
              <a:xfrm>
                <a:off x="1171" y="1670"/>
                <a:ext cx="617" cy="204"/>
              </a:xfrm>
              <a:custGeom>
                <a:avLst/>
                <a:gdLst/>
                <a:ahLst/>
                <a:cxnLst>
                  <a:cxn ang="0">
                    <a:pos x="1234" y="395"/>
                  </a:cxn>
                  <a:cxn ang="0">
                    <a:pos x="1228" y="407"/>
                  </a:cxn>
                  <a:cxn ang="0">
                    <a:pos x="0" y="10"/>
                  </a:cxn>
                  <a:cxn ang="0">
                    <a:pos x="5" y="0"/>
                  </a:cxn>
                  <a:cxn ang="0">
                    <a:pos x="1234" y="395"/>
                  </a:cxn>
                </a:cxnLst>
                <a:rect l="0" t="0" r="r" b="b"/>
                <a:pathLst>
                  <a:path w="1234" h="407">
                    <a:moveTo>
                      <a:pt x="1234" y="395"/>
                    </a:moveTo>
                    <a:lnTo>
                      <a:pt x="1228" y="407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4" y="395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6" name="Freeform 904"/>
              <p:cNvSpPr>
                <a:spLocks/>
              </p:cNvSpPr>
              <p:nvPr/>
            </p:nvSpPr>
            <p:spPr bwMode="auto">
              <a:xfrm>
                <a:off x="1173" y="1670"/>
                <a:ext cx="615" cy="200"/>
              </a:xfrm>
              <a:custGeom>
                <a:avLst/>
                <a:gdLst/>
                <a:ahLst/>
                <a:cxnLst>
                  <a:cxn ang="0">
                    <a:pos x="1229" y="395"/>
                  </a:cxn>
                  <a:cxn ang="0">
                    <a:pos x="1227" y="399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29" y="395"/>
                  </a:cxn>
                </a:cxnLst>
                <a:rect l="0" t="0" r="r" b="b"/>
                <a:pathLst>
                  <a:path w="1229" h="399">
                    <a:moveTo>
                      <a:pt x="1229" y="395"/>
                    </a:moveTo>
                    <a:lnTo>
                      <a:pt x="1227" y="39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9" y="395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7" name="Freeform 905"/>
              <p:cNvSpPr>
                <a:spLocks/>
              </p:cNvSpPr>
              <p:nvPr/>
            </p:nvSpPr>
            <p:spPr bwMode="auto">
              <a:xfrm>
                <a:off x="1172" y="1671"/>
                <a:ext cx="615" cy="200"/>
              </a:xfrm>
              <a:custGeom>
                <a:avLst/>
                <a:gdLst/>
                <a:ahLst/>
                <a:cxnLst>
                  <a:cxn ang="0">
                    <a:pos x="1229" y="397"/>
                  </a:cxn>
                  <a:cxn ang="0">
                    <a:pos x="1229" y="39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229" y="397"/>
                  </a:cxn>
                </a:cxnLst>
                <a:rect l="0" t="0" r="r" b="b"/>
                <a:pathLst>
                  <a:path w="1229" h="398">
                    <a:moveTo>
                      <a:pt x="1229" y="397"/>
                    </a:moveTo>
                    <a:lnTo>
                      <a:pt x="1229" y="39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8" name="Freeform 906"/>
              <p:cNvSpPr>
                <a:spLocks/>
              </p:cNvSpPr>
              <p:nvPr/>
            </p:nvSpPr>
            <p:spPr bwMode="auto">
              <a:xfrm>
                <a:off x="1172" y="1672"/>
                <a:ext cx="615" cy="200"/>
              </a:xfrm>
              <a:custGeom>
                <a:avLst/>
                <a:gdLst/>
                <a:ahLst/>
                <a:cxnLst>
                  <a:cxn ang="0">
                    <a:pos x="1231" y="397"/>
                  </a:cxn>
                  <a:cxn ang="0">
                    <a:pos x="1230" y="39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1" y="397"/>
                  </a:cxn>
                </a:cxnLst>
                <a:rect l="0" t="0" r="r" b="b"/>
                <a:pathLst>
                  <a:path w="1231" h="399">
                    <a:moveTo>
                      <a:pt x="1231" y="397"/>
                    </a:moveTo>
                    <a:lnTo>
                      <a:pt x="1230" y="39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7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39" name="Freeform 907"/>
              <p:cNvSpPr>
                <a:spLocks/>
              </p:cNvSpPr>
              <p:nvPr/>
            </p:nvSpPr>
            <p:spPr bwMode="auto">
              <a:xfrm>
                <a:off x="1172" y="1673"/>
                <a:ext cx="614" cy="200"/>
              </a:xfrm>
              <a:custGeom>
                <a:avLst/>
                <a:gdLst/>
                <a:ahLst/>
                <a:cxnLst>
                  <a:cxn ang="0">
                    <a:pos x="1230" y="397"/>
                  </a:cxn>
                  <a:cxn ang="0">
                    <a:pos x="1228" y="40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30" y="397"/>
                  </a:cxn>
                </a:cxnLst>
                <a:rect l="0" t="0" r="r" b="b"/>
                <a:pathLst>
                  <a:path w="1230" h="400">
                    <a:moveTo>
                      <a:pt x="1230" y="397"/>
                    </a:moveTo>
                    <a:lnTo>
                      <a:pt x="1228" y="40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0" name="Freeform 908"/>
              <p:cNvSpPr>
                <a:spLocks/>
              </p:cNvSpPr>
              <p:nvPr/>
            </p:nvSpPr>
            <p:spPr bwMode="auto">
              <a:xfrm>
                <a:off x="1171" y="1675"/>
                <a:ext cx="615" cy="199"/>
              </a:xfrm>
              <a:custGeom>
                <a:avLst/>
                <a:gdLst/>
                <a:ahLst/>
                <a:cxnLst>
                  <a:cxn ang="0">
                    <a:pos x="1229" y="397"/>
                  </a:cxn>
                  <a:cxn ang="0">
                    <a:pos x="1228" y="399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29" y="397"/>
                  </a:cxn>
                </a:cxnLst>
                <a:rect l="0" t="0" r="r" b="b"/>
                <a:pathLst>
                  <a:path w="1229" h="399">
                    <a:moveTo>
                      <a:pt x="1229" y="397"/>
                    </a:moveTo>
                    <a:lnTo>
                      <a:pt x="1228" y="39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1" name="Freeform 909"/>
              <p:cNvSpPr>
                <a:spLocks/>
              </p:cNvSpPr>
              <p:nvPr/>
            </p:nvSpPr>
            <p:spPr bwMode="auto">
              <a:xfrm>
                <a:off x="1168" y="1675"/>
                <a:ext cx="617" cy="205"/>
              </a:xfrm>
              <a:custGeom>
                <a:avLst/>
                <a:gdLst/>
                <a:ahLst/>
                <a:cxnLst>
                  <a:cxn ang="0">
                    <a:pos x="1233" y="397"/>
                  </a:cxn>
                  <a:cxn ang="0">
                    <a:pos x="1228" y="409"/>
                  </a:cxn>
                  <a:cxn ang="0">
                    <a:pos x="0" y="10"/>
                  </a:cxn>
                  <a:cxn ang="0">
                    <a:pos x="5" y="0"/>
                  </a:cxn>
                  <a:cxn ang="0">
                    <a:pos x="1233" y="397"/>
                  </a:cxn>
                </a:cxnLst>
                <a:rect l="0" t="0" r="r" b="b"/>
                <a:pathLst>
                  <a:path w="1233" h="409">
                    <a:moveTo>
                      <a:pt x="1233" y="397"/>
                    </a:moveTo>
                    <a:lnTo>
                      <a:pt x="1228" y="409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7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2" name="Freeform 910"/>
              <p:cNvSpPr>
                <a:spLocks/>
              </p:cNvSpPr>
              <p:nvPr/>
            </p:nvSpPr>
            <p:spPr bwMode="auto">
              <a:xfrm>
                <a:off x="1170" y="1675"/>
                <a:ext cx="615" cy="201"/>
              </a:xfrm>
              <a:custGeom>
                <a:avLst/>
                <a:gdLst/>
                <a:ahLst/>
                <a:cxnLst>
                  <a:cxn ang="0">
                    <a:pos x="1230" y="397"/>
                  </a:cxn>
                  <a:cxn ang="0">
                    <a:pos x="1230" y="40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0" y="397"/>
                  </a:cxn>
                </a:cxnLst>
                <a:rect l="0" t="0" r="r" b="b"/>
                <a:pathLst>
                  <a:path w="1230" h="400">
                    <a:moveTo>
                      <a:pt x="1230" y="397"/>
                    </a:moveTo>
                    <a:lnTo>
                      <a:pt x="1230" y="40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3" name="Freeform 911"/>
              <p:cNvSpPr>
                <a:spLocks/>
              </p:cNvSpPr>
              <p:nvPr/>
            </p:nvSpPr>
            <p:spPr bwMode="auto">
              <a:xfrm>
                <a:off x="1169" y="1676"/>
                <a:ext cx="616" cy="201"/>
              </a:xfrm>
              <a:custGeom>
                <a:avLst/>
                <a:gdLst/>
                <a:ahLst/>
                <a:cxnLst>
                  <a:cxn ang="0">
                    <a:pos x="1232" y="398"/>
                  </a:cxn>
                  <a:cxn ang="0">
                    <a:pos x="1230" y="40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2" y="398"/>
                  </a:cxn>
                </a:cxnLst>
                <a:rect l="0" t="0" r="r" b="b"/>
                <a:pathLst>
                  <a:path w="1232" h="402">
                    <a:moveTo>
                      <a:pt x="1232" y="398"/>
                    </a:moveTo>
                    <a:lnTo>
                      <a:pt x="1230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8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4" name="Freeform 912"/>
              <p:cNvSpPr>
                <a:spLocks/>
              </p:cNvSpPr>
              <p:nvPr/>
            </p:nvSpPr>
            <p:spPr bwMode="auto">
              <a:xfrm>
                <a:off x="1169" y="1678"/>
                <a:ext cx="615" cy="200"/>
              </a:xfrm>
              <a:custGeom>
                <a:avLst/>
                <a:gdLst/>
                <a:ahLst/>
                <a:cxnLst>
                  <a:cxn ang="0">
                    <a:pos x="1230" y="399"/>
                  </a:cxn>
                  <a:cxn ang="0">
                    <a:pos x="1228" y="40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30" y="399"/>
                  </a:cxn>
                </a:cxnLst>
                <a:rect l="0" t="0" r="r" b="b"/>
                <a:pathLst>
                  <a:path w="1230" h="400">
                    <a:moveTo>
                      <a:pt x="1230" y="399"/>
                    </a:moveTo>
                    <a:lnTo>
                      <a:pt x="1228" y="40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5" name="Freeform 913"/>
              <p:cNvSpPr>
                <a:spLocks/>
              </p:cNvSpPr>
              <p:nvPr/>
            </p:nvSpPr>
            <p:spPr bwMode="auto">
              <a:xfrm>
                <a:off x="1168" y="1679"/>
                <a:ext cx="615" cy="201"/>
              </a:xfrm>
              <a:custGeom>
                <a:avLst/>
                <a:gdLst/>
                <a:ahLst/>
                <a:cxnLst>
                  <a:cxn ang="0">
                    <a:pos x="1229" y="398"/>
                  </a:cxn>
                  <a:cxn ang="0">
                    <a:pos x="1228" y="402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229" y="398"/>
                  </a:cxn>
                </a:cxnLst>
                <a:rect l="0" t="0" r="r" b="b"/>
                <a:pathLst>
                  <a:path w="1229" h="402">
                    <a:moveTo>
                      <a:pt x="1229" y="398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398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6" name="Freeform 914"/>
              <p:cNvSpPr>
                <a:spLocks/>
              </p:cNvSpPr>
              <p:nvPr/>
            </p:nvSpPr>
            <p:spPr bwMode="auto">
              <a:xfrm>
                <a:off x="1166" y="1680"/>
                <a:ext cx="616" cy="206"/>
              </a:xfrm>
              <a:custGeom>
                <a:avLst/>
                <a:gdLst/>
                <a:ahLst/>
                <a:cxnLst>
                  <a:cxn ang="0">
                    <a:pos x="1233" y="399"/>
                  </a:cxn>
                  <a:cxn ang="0">
                    <a:pos x="1228" y="410"/>
                  </a:cxn>
                  <a:cxn ang="0">
                    <a:pos x="0" y="10"/>
                  </a:cxn>
                  <a:cxn ang="0">
                    <a:pos x="5" y="0"/>
                  </a:cxn>
                  <a:cxn ang="0">
                    <a:pos x="1233" y="399"/>
                  </a:cxn>
                </a:cxnLst>
                <a:rect l="0" t="0" r="r" b="b"/>
                <a:pathLst>
                  <a:path w="1233" h="410">
                    <a:moveTo>
                      <a:pt x="1233" y="399"/>
                    </a:moveTo>
                    <a:lnTo>
                      <a:pt x="1228" y="410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7" name="Freeform 915"/>
              <p:cNvSpPr>
                <a:spLocks/>
              </p:cNvSpPr>
              <p:nvPr/>
            </p:nvSpPr>
            <p:spPr bwMode="auto">
              <a:xfrm>
                <a:off x="1167" y="1680"/>
                <a:ext cx="615" cy="202"/>
              </a:xfrm>
              <a:custGeom>
                <a:avLst/>
                <a:gdLst/>
                <a:ahLst/>
                <a:cxnLst>
                  <a:cxn ang="0">
                    <a:pos x="1230" y="399"/>
                  </a:cxn>
                  <a:cxn ang="0">
                    <a:pos x="1228" y="402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0" y="399"/>
                  </a:cxn>
                </a:cxnLst>
                <a:rect l="0" t="0" r="r" b="b"/>
                <a:pathLst>
                  <a:path w="1230" h="402">
                    <a:moveTo>
                      <a:pt x="1230" y="399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8" name="Freeform 916"/>
              <p:cNvSpPr>
                <a:spLocks/>
              </p:cNvSpPr>
              <p:nvPr/>
            </p:nvSpPr>
            <p:spPr bwMode="auto">
              <a:xfrm>
                <a:off x="1167" y="1682"/>
                <a:ext cx="614" cy="202"/>
              </a:xfrm>
              <a:custGeom>
                <a:avLst/>
                <a:gdLst/>
                <a:ahLst/>
                <a:cxnLst>
                  <a:cxn ang="0">
                    <a:pos x="1230" y="399"/>
                  </a:cxn>
                  <a:cxn ang="0">
                    <a:pos x="1228" y="40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230" y="399"/>
                  </a:cxn>
                </a:cxnLst>
                <a:rect l="0" t="0" r="r" b="b"/>
                <a:pathLst>
                  <a:path w="1230" h="404">
                    <a:moveTo>
                      <a:pt x="1230" y="399"/>
                    </a:moveTo>
                    <a:lnTo>
                      <a:pt x="1228" y="40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49" name="Freeform 917"/>
              <p:cNvSpPr>
                <a:spLocks/>
              </p:cNvSpPr>
              <p:nvPr/>
            </p:nvSpPr>
            <p:spPr bwMode="auto">
              <a:xfrm>
                <a:off x="1166" y="1684"/>
                <a:ext cx="615" cy="202"/>
              </a:xfrm>
              <a:custGeom>
                <a:avLst/>
                <a:gdLst/>
                <a:ahLst/>
                <a:cxnLst>
                  <a:cxn ang="0">
                    <a:pos x="1229" y="400"/>
                  </a:cxn>
                  <a:cxn ang="0">
                    <a:pos x="1228" y="403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229" y="400"/>
                  </a:cxn>
                </a:cxnLst>
                <a:rect l="0" t="0" r="r" b="b"/>
                <a:pathLst>
                  <a:path w="1229" h="403">
                    <a:moveTo>
                      <a:pt x="1229" y="400"/>
                    </a:moveTo>
                    <a:lnTo>
                      <a:pt x="1228" y="40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400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0" name="Freeform 918"/>
              <p:cNvSpPr>
                <a:spLocks/>
              </p:cNvSpPr>
              <p:nvPr/>
            </p:nvSpPr>
            <p:spPr bwMode="auto">
              <a:xfrm>
                <a:off x="1164" y="1685"/>
                <a:ext cx="616" cy="207"/>
              </a:xfrm>
              <a:custGeom>
                <a:avLst/>
                <a:gdLst/>
                <a:ahLst/>
                <a:cxnLst>
                  <a:cxn ang="0">
                    <a:pos x="1232" y="400"/>
                  </a:cxn>
                  <a:cxn ang="0">
                    <a:pos x="1228" y="414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1232" y="400"/>
                  </a:cxn>
                </a:cxnLst>
                <a:rect l="0" t="0" r="r" b="b"/>
                <a:pathLst>
                  <a:path w="1232" h="414">
                    <a:moveTo>
                      <a:pt x="1232" y="400"/>
                    </a:moveTo>
                    <a:lnTo>
                      <a:pt x="1228" y="414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232" y="40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1" name="Freeform 919"/>
              <p:cNvSpPr>
                <a:spLocks/>
              </p:cNvSpPr>
              <p:nvPr/>
            </p:nvSpPr>
            <p:spPr bwMode="auto">
              <a:xfrm>
                <a:off x="1165" y="1685"/>
                <a:ext cx="615" cy="204"/>
              </a:xfrm>
              <a:custGeom>
                <a:avLst/>
                <a:gdLst/>
                <a:ahLst/>
                <a:cxnLst>
                  <a:cxn ang="0">
                    <a:pos x="1230" y="400"/>
                  </a:cxn>
                  <a:cxn ang="0">
                    <a:pos x="1228" y="407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1230" y="400"/>
                  </a:cxn>
                </a:cxnLst>
                <a:rect l="0" t="0" r="r" b="b"/>
                <a:pathLst>
                  <a:path w="1230" h="407">
                    <a:moveTo>
                      <a:pt x="1230" y="400"/>
                    </a:moveTo>
                    <a:lnTo>
                      <a:pt x="1228" y="407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2" name="Freeform 920"/>
              <p:cNvSpPr>
                <a:spLocks/>
              </p:cNvSpPr>
              <p:nvPr/>
            </p:nvSpPr>
            <p:spPr bwMode="auto">
              <a:xfrm>
                <a:off x="1164" y="1688"/>
                <a:ext cx="615" cy="204"/>
              </a:xfrm>
              <a:custGeom>
                <a:avLst/>
                <a:gdLst/>
                <a:ahLst/>
                <a:cxnLst>
                  <a:cxn ang="0">
                    <a:pos x="1230" y="402"/>
                  </a:cxn>
                  <a:cxn ang="0">
                    <a:pos x="1228" y="409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1230" y="402"/>
                  </a:cxn>
                </a:cxnLst>
                <a:rect l="0" t="0" r="r" b="b"/>
                <a:pathLst>
                  <a:path w="1230" h="409">
                    <a:moveTo>
                      <a:pt x="1230" y="402"/>
                    </a:moveTo>
                    <a:lnTo>
                      <a:pt x="1228" y="409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2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3" name="Freeform 921"/>
              <p:cNvSpPr>
                <a:spLocks/>
              </p:cNvSpPr>
              <p:nvPr/>
            </p:nvSpPr>
            <p:spPr bwMode="auto">
              <a:xfrm>
                <a:off x="1162" y="1690"/>
                <a:ext cx="616" cy="208"/>
              </a:xfrm>
              <a:custGeom>
                <a:avLst/>
                <a:gdLst/>
                <a:ahLst/>
                <a:cxnLst>
                  <a:cxn ang="0">
                    <a:pos x="1231" y="404"/>
                  </a:cxn>
                  <a:cxn ang="0">
                    <a:pos x="1228" y="415"/>
                  </a:cxn>
                  <a:cxn ang="0">
                    <a:pos x="0" y="11"/>
                  </a:cxn>
                  <a:cxn ang="0">
                    <a:pos x="3" y="0"/>
                  </a:cxn>
                  <a:cxn ang="0">
                    <a:pos x="1231" y="404"/>
                  </a:cxn>
                </a:cxnLst>
                <a:rect l="0" t="0" r="r" b="b"/>
                <a:pathLst>
                  <a:path w="1231" h="415">
                    <a:moveTo>
                      <a:pt x="1231" y="404"/>
                    </a:moveTo>
                    <a:lnTo>
                      <a:pt x="1228" y="415"/>
                    </a:lnTo>
                    <a:lnTo>
                      <a:pt x="0" y="11"/>
                    </a:lnTo>
                    <a:lnTo>
                      <a:pt x="3" y="0"/>
                    </a:lnTo>
                    <a:lnTo>
                      <a:pt x="1231" y="404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4" name="Freeform 922"/>
              <p:cNvSpPr>
                <a:spLocks/>
              </p:cNvSpPr>
              <p:nvPr/>
            </p:nvSpPr>
            <p:spPr bwMode="auto">
              <a:xfrm>
                <a:off x="1162" y="1696"/>
                <a:ext cx="614" cy="209"/>
              </a:xfrm>
              <a:custGeom>
                <a:avLst/>
                <a:gdLst/>
                <a:ahLst/>
                <a:cxnLst>
                  <a:cxn ang="0">
                    <a:pos x="1230" y="404"/>
                  </a:cxn>
                  <a:cxn ang="0">
                    <a:pos x="1227" y="418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1230" y="404"/>
                  </a:cxn>
                </a:cxnLst>
                <a:rect l="0" t="0" r="r" b="b"/>
                <a:pathLst>
                  <a:path w="1230" h="418">
                    <a:moveTo>
                      <a:pt x="1230" y="404"/>
                    </a:moveTo>
                    <a:lnTo>
                      <a:pt x="1227" y="418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1230" y="404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5" name="Freeform 923"/>
              <p:cNvSpPr>
                <a:spLocks/>
              </p:cNvSpPr>
              <p:nvPr/>
            </p:nvSpPr>
            <p:spPr bwMode="auto">
              <a:xfrm>
                <a:off x="1161" y="1702"/>
                <a:ext cx="614" cy="209"/>
              </a:xfrm>
              <a:custGeom>
                <a:avLst/>
                <a:gdLst/>
                <a:ahLst/>
                <a:cxnLst>
                  <a:cxn ang="0">
                    <a:pos x="1228" y="406"/>
                  </a:cxn>
                  <a:cxn ang="0">
                    <a:pos x="1226" y="419"/>
                  </a:cxn>
                  <a:cxn ang="0">
                    <a:pos x="0" y="12"/>
                  </a:cxn>
                  <a:cxn ang="0">
                    <a:pos x="1" y="0"/>
                  </a:cxn>
                  <a:cxn ang="0">
                    <a:pos x="1228" y="406"/>
                  </a:cxn>
                </a:cxnLst>
                <a:rect l="0" t="0" r="r" b="b"/>
                <a:pathLst>
                  <a:path w="1228" h="419">
                    <a:moveTo>
                      <a:pt x="1228" y="406"/>
                    </a:moveTo>
                    <a:lnTo>
                      <a:pt x="1226" y="419"/>
                    </a:lnTo>
                    <a:lnTo>
                      <a:pt x="0" y="12"/>
                    </a:lnTo>
                    <a:lnTo>
                      <a:pt x="1" y="0"/>
                    </a:lnTo>
                    <a:lnTo>
                      <a:pt x="1228" y="406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6" name="Freeform 924"/>
              <p:cNvSpPr>
                <a:spLocks/>
              </p:cNvSpPr>
              <p:nvPr/>
            </p:nvSpPr>
            <p:spPr bwMode="auto">
              <a:xfrm>
                <a:off x="1160" y="1708"/>
                <a:ext cx="614" cy="210"/>
              </a:xfrm>
              <a:custGeom>
                <a:avLst/>
                <a:gdLst/>
                <a:ahLst/>
                <a:cxnLst>
                  <a:cxn ang="0">
                    <a:pos x="1228" y="407"/>
                  </a:cxn>
                  <a:cxn ang="0">
                    <a:pos x="1226" y="420"/>
                  </a:cxn>
                  <a:cxn ang="0">
                    <a:pos x="0" y="11"/>
                  </a:cxn>
                  <a:cxn ang="0">
                    <a:pos x="2" y="0"/>
                  </a:cxn>
                  <a:cxn ang="0">
                    <a:pos x="1228" y="407"/>
                  </a:cxn>
                </a:cxnLst>
                <a:rect l="0" t="0" r="r" b="b"/>
                <a:pathLst>
                  <a:path w="1228" h="420">
                    <a:moveTo>
                      <a:pt x="1228" y="407"/>
                    </a:moveTo>
                    <a:lnTo>
                      <a:pt x="1226" y="420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1228" y="407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7" name="Freeform 925"/>
              <p:cNvSpPr>
                <a:spLocks/>
              </p:cNvSpPr>
              <p:nvPr/>
            </p:nvSpPr>
            <p:spPr bwMode="auto">
              <a:xfrm>
                <a:off x="1161" y="1708"/>
                <a:ext cx="613" cy="206"/>
              </a:xfrm>
              <a:custGeom>
                <a:avLst/>
                <a:gdLst/>
                <a:ahLst/>
                <a:cxnLst>
                  <a:cxn ang="0">
                    <a:pos x="1226" y="407"/>
                  </a:cxn>
                  <a:cxn ang="0">
                    <a:pos x="1226" y="412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6" y="407"/>
                  </a:cxn>
                </a:cxnLst>
                <a:rect l="0" t="0" r="r" b="b"/>
                <a:pathLst>
                  <a:path w="1226" h="412">
                    <a:moveTo>
                      <a:pt x="1226" y="407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7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8" name="Freeform 926"/>
              <p:cNvSpPr>
                <a:spLocks/>
              </p:cNvSpPr>
              <p:nvPr/>
            </p:nvSpPr>
            <p:spPr bwMode="auto">
              <a:xfrm>
                <a:off x="1161" y="1710"/>
                <a:ext cx="613" cy="206"/>
              </a:xfrm>
              <a:custGeom>
                <a:avLst/>
                <a:gdLst/>
                <a:ahLst/>
                <a:cxnLst>
                  <a:cxn ang="0">
                    <a:pos x="1226" y="409"/>
                  </a:cxn>
                  <a:cxn ang="0">
                    <a:pos x="1226" y="412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6" y="409"/>
                  </a:cxn>
                </a:cxnLst>
                <a:rect l="0" t="0" r="r" b="b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59" name="Freeform 927"/>
              <p:cNvSpPr>
                <a:spLocks/>
              </p:cNvSpPr>
              <p:nvPr/>
            </p:nvSpPr>
            <p:spPr bwMode="auto">
              <a:xfrm>
                <a:off x="1160" y="1711"/>
                <a:ext cx="614" cy="207"/>
              </a:xfrm>
              <a:custGeom>
                <a:avLst/>
                <a:gdLst/>
                <a:ahLst/>
                <a:cxnLst>
                  <a:cxn ang="0">
                    <a:pos x="1228" y="409"/>
                  </a:cxn>
                  <a:cxn ang="0">
                    <a:pos x="1226" y="414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1228" y="409"/>
                  </a:cxn>
                </a:cxnLst>
                <a:rect l="0" t="0" r="r" b="b"/>
                <a:pathLst>
                  <a:path w="1228" h="414">
                    <a:moveTo>
                      <a:pt x="1228" y="409"/>
                    </a:moveTo>
                    <a:lnTo>
                      <a:pt x="1226" y="414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28" y="409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0" name="Freeform 928"/>
              <p:cNvSpPr>
                <a:spLocks/>
              </p:cNvSpPr>
              <p:nvPr/>
            </p:nvSpPr>
            <p:spPr bwMode="auto">
              <a:xfrm>
                <a:off x="1160" y="1714"/>
                <a:ext cx="614" cy="211"/>
              </a:xfrm>
              <a:custGeom>
                <a:avLst/>
                <a:gdLst/>
                <a:ahLst/>
                <a:cxnLst>
                  <a:cxn ang="0">
                    <a:pos x="1226" y="409"/>
                  </a:cxn>
                  <a:cxn ang="0">
                    <a:pos x="1228" y="4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1226" y="409"/>
                  </a:cxn>
                </a:cxnLst>
                <a:rect l="0" t="0" r="r" b="b"/>
                <a:pathLst>
                  <a:path w="1228" h="422">
                    <a:moveTo>
                      <a:pt x="1226" y="409"/>
                    </a:moveTo>
                    <a:lnTo>
                      <a:pt x="1228" y="4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1" name="Freeform 929"/>
              <p:cNvSpPr>
                <a:spLocks/>
              </p:cNvSpPr>
              <p:nvPr/>
            </p:nvSpPr>
            <p:spPr bwMode="auto">
              <a:xfrm>
                <a:off x="1160" y="1714"/>
                <a:ext cx="613" cy="206"/>
              </a:xfrm>
              <a:custGeom>
                <a:avLst/>
                <a:gdLst/>
                <a:ahLst/>
                <a:cxnLst>
                  <a:cxn ang="0">
                    <a:pos x="1226" y="409"/>
                  </a:cxn>
                  <a:cxn ang="0">
                    <a:pos x="1226" y="412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1226" y="409"/>
                  </a:cxn>
                </a:cxnLst>
                <a:rect l="0" t="0" r="r" b="b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2" name="Freeform 930"/>
              <p:cNvSpPr>
                <a:spLocks/>
              </p:cNvSpPr>
              <p:nvPr/>
            </p:nvSpPr>
            <p:spPr bwMode="auto">
              <a:xfrm>
                <a:off x="1161" y="1715"/>
                <a:ext cx="613" cy="206"/>
              </a:xfrm>
              <a:custGeom>
                <a:avLst/>
                <a:gdLst/>
                <a:ahLst/>
                <a:cxnLst>
                  <a:cxn ang="0">
                    <a:pos x="1224" y="410"/>
                  </a:cxn>
                  <a:cxn ang="0">
                    <a:pos x="1226" y="41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4" y="410"/>
                  </a:cxn>
                </a:cxnLst>
                <a:rect l="0" t="0" r="r" b="b"/>
                <a:pathLst>
                  <a:path w="1226" h="414">
                    <a:moveTo>
                      <a:pt x="1224" y="410"/>
                    </a:moveTo>
                    <a:lnTo>
                      <a:pt x="1226" y="4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4" y="41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3" name="Freeform 931"/>
              <p:cNvSpPr>
                <a:spLocks/>
              </p:cNvSpPr>
              <p:nvPr/>
            </p:nvSpPr>
            <p:spPr bwMode="auto">
              <a:xfrm>
                <a:off x="1161" y="1716"/>
                <a:ext cx="613" cy="207"/>
              </a:xfrm>
              <a:custGeom>
                <a:avLst/>
                <a:gdLst/>
                <a:ahLst/>
                <a:cxnLst>
                  <a:cxn ang="0">
                    <a:pos x="1226" y="411"/>
                  </a:cxn>
                  <a:cxn ang="0">
                    <a:pos x="1226" y="414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226" y="411"/>
                  </a:cxn>
                </a:cxnLst>
                <a:rect l="0" t="0" r="r" b="b"/>
                <a:pathLst>
                  <a:path w="1226" h="414">
                    <a:moveTo>
                      <a:pt x="1226" y="411"/>
                    </a:moveTo>
                    <a:lnTo>
                      <a:pt x="1226" y="41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6" y="41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4" name="Freeform 932"/>
              <p:cNvSpPr>
                <a:spLocks/>
              </p:cNvSpPr>
              <p:nvPr/>
            </p:nvSpPr>
            <p:spPr bwMode="auto">
              <a:xfrm>
                <a:off x="1161" y="1718"/>
                <a:ext cx="613" cy="207"/>
              </a:xfrm>
              <a:custGeom>
                <a:avLst/>
                <a:gdLst/>
                <a:ahLst/>
                <a:cxnLst>
                  <a:cxn ang="0">
                    <a:pos x="1226" y="410"/>
                  </a:cxn>
                  <a:cxn ang="0">
                    <a:pos x="1226" y="41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6" y="410"/>
                  </a:cxn>
                </a:cxnLst>
                <a:rect l="0" t="0" r="r" b="b"/>
                <a:pathLst>
                  <a:path w="1226" h="413">
                    <a:moveTo>
                      <a:pt x="1226" y="410"/>
                    </a:moveTo>
                    <a:lnTo>
                      <a:pt x="1226" y="41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5" name="Freeform 933"/>
              <p:cNvSpPr>
                <a:spLocks/>
              </p:cNvSpPr>
              <p:nvPr/>
            </p:nvSpPr>
            <p:spPr bwMode="auto">
              <a:xfrm>
                <a:off x="1161" y="1720"/>
                <a:ext cx="613" cy="211"/>
              </a:xfrm>
              <a:custGeom>
                <a:avLst/>
                <a:gdLst/>
                <a:ahLst/>
                <a:cxnLst>
                  <a:cxn ang="0">
                    <a:pos x="1226" y="410"/>
                  </a:cxn>
                  <a:cxn ang="0">
                    <a:pos x="1226" y="422"/>
                  </a:cxn>
                  <a:cxn ang="0">
                    <a:pos x="1" y="10"/>
                  </a:cxn>
                  <a:cxn ang="0">
                    <a:pos x="0" y="0"/>
                  </a:cxn>
                  <a:cxn ang="0">
                    <a:pos x="1226" y="410"/>
                  </a:cxn>
                </a:cxnLst>
                <a:rect l="0" t="0" r="r" b="b"/>
                <a:pathLst>
                  <a:path w="1226" h="422">
                    <a:moveTo>
                      <a:pt x="1226" y="410"/>
                    </a:moveTo>
                    <a:lnTo>
                      <a:pt x="1226" y="422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6" name="Freeform 934"/>
              <p:cNvSpPr>
                <a:spLocks/>
              </p:cNvSpPr>
              <p:nvPr/>
            </p:nvSpPr>
            <p:spPr bwMode="auto">
              <a:xfrm>
                <a:off x="1161" y="1720"/>
                <a:ext cx="613" cy="206"/>
              </a:xfrm>
              <a:custGeom>
                <a:avLst/>
                <a:gdLst/>
                <a:ahLst/>
                <a:cxnLst>
                  <a:cxn ang="0">
                    <a:pos x="1226" y="410"/>
                  </a:cxn>
                  <a:cxn ang="0">
                    <a:pos x="1226" y="41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26" y="410"/>
                  </a:cxn>
                </a:cxnLst>
                <a:rect l="0" t="0" r="r" b="b"/>
                <a:pathLst>
                  <a:path w="1226" h="414">
                    <a:moveTo>
                      <a:pt x="1226" y="410"/>
                    </a:moveTo>
                    <a:lnTo>
                      <a:pt x="1226" y="41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7" name="Freeform 935"/>
              <p:cNvSpPr>
                <a:spLocks/>
              </p:cNvSpPr>
              <p:nvPr/>
            </p:nvSpPr>
            <p:spPr bwMode="auto">
              <a:xfrm>
                <a:off x="1161" y="1720"/>
                <a:ext cx="613" cy="208"/>
              </a:xfrm>
              <a:custGeom>
                <a:avLst/>
                <a:gdLst/>
                <a:ahLst/>
                <a:cxnLst>
                  <a:cxn ang="0">
                    <a:pos x="1226" y="412"/>
                  </a:cxn>
                  <a:cxn ang="0">
                    <a:pos x="1226" y="41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6" y="412"/>
                  </a:cxn>
                </a:cxnLst>
                <a:rect l="0" t="0" r="r" b="b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8" name="Freeform 936"/>
              <p:cNvSpPr>
                <a:spLocks/>
              </p:cNvSpPr>
              <p:nvPr/>
            </p:nvSpPr>
            <p:spPr bwMode="auto">
              <a:xfrm>
                <a:off x="1161" y="1722"/>
                <a:ext cx="613" cy="208"/>
              </a:xfrm>
              <a:custGeom>
                <a:avLst/>
                <a:gdLst/>
                <a:ahLst/>
                <a:cxnLst>
                  <a:cxn ang="0">
                    <a:pos x="1226" y="412"/>
                  </a:cxn>
                  <a:cxn ang="0">
                    <a:pos x="1226" y="41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26" y="412"/>
                  </a:cxn>
                </a:cxnLst>
                <a:rect l="0" t="0" r="r" b="b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69" name="Freeform 937"/>
              <p:cNvSpPr>
                <a:spLocks/>
              </p:cNvSpPr>
              <p:nvPr/>
            </p:nvSpPr>
            <p:spPr bwMode="auto">
              <a:xfrm>
                <a:off x="1161" y="1723"/>
                <a:ext cx="613" cy="208"/>
              </a:xfrm>
              <a:custGeom>
                <a:avLst/>
                <a:gdLst/>
                <a:ahLst/>
                <a:cxnLst>
                  <a:cxn ang="0">
                    <a:pos x="1226" y="413"/>
                  </a:cxn>
                  <a:cxn ang="0">
                    <a:pos x="1226" y="41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26" y="413"/>
                  </a:cxn>
                </a:cxnLst>
                <a:rect l="0" t="0" r="r" b="b"/>
                <a:pathLst>
                  <a:path w="1226" h="415">
                    <a:moveTo>
                      <a:pt x="1226" y="413"/>
                    </a:moveTo>
                    <a:lnTo>
                      <a:pt x="1226" y="41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6" y="413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0" name="Freeform 938"/>
              <p:cNvSpPr>
                <a:spLocks/>
              </p:cNvSpPr>
              <p:nvPr/>
            </p:nvSpPr>
            <p:spPr bwMode="auto">
              <a:xfrm>
                <a:off x="1162" y="1724"/>
                <a:ext cx="613" cy="212"/>
              </a:xfrm>
              <a:custGeom>
                <a:avLst/>
                <a:gdLst/>
                <a:ahLst/>
                <a:cxnLst>
                  <a:cxn ang="0">
                    <a:pos x="1225" y="412"/>
                  </a:cxn>
                  <a:cxn ang="0">
                    <a:pos x="1227" y="424"/>
                  </a:cxn>
                  <a:cxn ang="0">
                    <a:pos x="2" y="10"/>
                  </a:cxn>
                  <a:cxn ang="0">
                    <a:pos x="0" y="0"/>
                  </a:cxn>
                  <a:cxn ang="0">
                    <a:pos x="1225" y="412"/>
                  </a:cxn>
                </a:cxnLst>
                <a:rect l="0" t="0" r="r" b="b"/>
                <a:pathLst>
                  <a:path w="1227" h="424">
                    <a:moveTo>
                      <a:pt x="1225" y="412"/>
                    </a:moveTo>
                    <a:lnTo>
                      <a:pt x="1227" y="424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1" name="Freeform 939"/>
              <p:cNvSpPr>
                <a:spLocks/>
              </p:cNvSpPr>
              <p:nvPr/>
            </p:nvSpPr>
            <p:spPr bwMode="auto">
              <a:xfrm>
                <a:off x="1162" y="1724"/>
                <a:ext cx="612" cy="208"/>
              </a:xfrm>
              <a:custGeom>
                <a:avLst/>
                <a:gdLst/>
                <a:ahLst/>
                <a:cxnLst>
                  <a:cxn ang="0">
                    <a:pos x="1225" y="412"/>
                  </a:cxn>
                  <a:cxn ang="0">
                    <a:pos x="1225" y="41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5" y="412"/>
                  </a:cxn>
                </a:cxnLst>
                <a:rect l="0" t="0" r="r" b="b"/>
                <a:pathLst>
                  <a:path w="1225" h="415">
                    <a:moveTo>
                      <a:pt x="1225" y="412"/>
                    </a:moveTo>
                    <a:lnTo>
                      <a:pt x="1225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2" name="Freeform 940"/>
              <p:cNvSpPr>
                <a:spLocks/>
              </p:cNvSpPr>
              <p:nvPr/>
            </p:nvSpPr>
            <p:spPr bwMode="auto">
              <a:xfrm>
                <a:off x="1162" y="1726"/>
                <a:ext cx="613" cy="208"/>
              </a:xfrm>
              <a:custGeom>
                <a:avLst/>
                <a:gdLst/>
                <a:ahLst/>
                <a:cxnLst>
                  <a:cxn ang="0">
                    <a:pos x="1225" y="412"/>
                  </a:cxn>
                  <a:cxn ang="0">
                    <a:pos x="1227" y="41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25" y="412"/>
                  </a:cxn>
                </a:cxnLst>
                <a:rect l="0" t="0" r="r" b="b"/>
                <a:pathLst>
                  <a:path w="1227" h="416">
                    <a:moveTo>
                      <a:pt x="1225" y="412"/>
                    </a:moveTo>
                    <a:lnTo>
                      <a:pt x="1227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3" name="Freeform 941"/>
              <p:cNvSpPr>
                <a:spLocks/>
              </p:cNvSpPr>
              <p:nvPr/>
            </p:nvSpPr>
            <p:spPr bwMode="auto">
              <a:xfrm>
                <a:off x="1162" y="1727"/>
                <a:ext cx="613" cy="209"/>
              </a:xfrm>
              <a:custGeom>
                <a:avLst/>
                <a:gdLst/>
                <a:ahLst/>
                <a:cxnLst>
                  <a:cxn ang="0">
                    <a:pos x="1227" y="414"/>
                  </a:cxn>
                  <a:cxn ang="0">
                    <a:pos x="1227" y="417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227" y="414"/>
                  </a:cxn>
                </a:cxnLst>
                <a:rect l="0" t="0" r="r" b="b"/>
                <a:pathLst>
                  <a:path w="1227" h="417">
                    <a:moveTo>
                      <a:pt x="1227" y="414"/>
                    </a:moveTo>
                    <a:lnTo>
                      <a:pt x="1227" y="41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7" y="414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4" name="Freeform 942"/>
              <p:cNvSpPr>
                <a:spLocks/>
              </p:cNvSpPr>
              <p:nvPr/>
            </p:nvSpPr>
            <p:spPr bwMode="auto">
              <a:xfrm>
                <a:off x="1162" y="1729"/>
                <a:ext cx="613" cy="207"/>
              </a:xfrm>
              <a:custGeom>
                <a:avLst/>
                <a:gdLst/>
                <a:ahLst/>
                <a:cxnLst>
                  <a:cxn ang="0">
                    <a:pos x="1225" y="414"/>
                  </a:cxn>
                  <a:cxn ang="0">
                    <a:pos x="1225" y="41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25" y="414"/>
                  </a:cxn>
                </a:cxnLst>
                <a:rect l="0" t="0" r="r" b="b"/>
                <a:pathLst>
                  <a:path w="1225" h="416">
                    <a:moveTo>
                      <a:pt x="1225" y="414"/>
                    </a:moveTo>
                    <a:lnTo>
                      <a:pt x="1225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5" name="Freeform 943"/>
              <p:cNvSpPr>
                <a:spLocks/>
              </p:cNvSpPr>
              <p:nvPr/>
            </p:nvSpPr>
            <p:spPr bwMode="auto">
              <a:xfrm>
                <a:off x="1162" y="1729"/>
                <a:ext cx="614" cy="213"/>
              </a:xfrm>
              <a:custGeom>
                <a:avLst/>
                <a:gdLst/>
                <a:ahLst/>
                <a:cxnLst>
                  <a:cxn ang="0">
                    <a:pos x="1225" y="414"/>
                  </a:cxn>
                  <a:cxn ang="0">
                    <a:pos x="1228" y="425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225" y="414"/>
                  </a:cxn>
                </a:cxnLst>
                <a:rect l="0" t="0" r="r" b="b"/>
                <a:pathLst>
                  <a:path w="1228" h="425">
                    <a:moveTo>
                      <a:pt x="1225" y="414"/>
                    </a:moveTo>
                    <a:lnTo>
                      <a:pt x="1228" y="425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6" name="Freeform 944"/>
              <p:cNvSpPr>
                <a:spLocks/>
              </p:cNvSpPr>
              <p:nvPr/>
            </p:nvSpPr>
            <p:spPr bwMode="auto">
              <a:xfrm>
                <a:off x="1162" y="1729"/>
                <a:ext cx="614" cy="210"/>
              </a:xfrm>
              <a:custGeom>
                <a:avLst/>
                <a:gdLst/>
                <a:ahLst/>
                <a:cxnLst>
                  <a:cxn ang="0">
                    <a:pos x="1225" y="414"/>
                  </a:cxn>
                  <a:cxn ang="0">
                    <a:pos x="1226" y="41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5" y="414"/>
                  </a:cxn>
                </a:cxnLst>
                <a:rect l="0" t="0" r="r" b="b"/>
                <a:pathLst>
                  <a:path w="1226" h="419">
                    <a:moveTo>
                      <a:pt x="1225" y="414"/>
                    </a:moveTo>
                    <a:lnTo>
                      <a:pt x="1226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7" name="Freeform 945"/>
              <p:cNvSpPr>
                <a:spLocks/>
              </p:cNvSpPr>
              <p:nvPr/>
            </p:nvSpPr>
            <p:spPr bwMode="auto">
              <a:xfrm>
                <a:off x="1162" y="1731"/>
                <a:ext cx="614" cy="210"/>
              </a:xfrm>
              <a:custGeom>
                <a:avLst/>
                <a:gdLst/>
                <a:ahLst/>
                <a:cxnLst>
                  <a:cxn ang="0">
                    <a:pos x="1226" y="416"/>
                  </a:cxn>
                  <a:cxn ang="0">
                    <a:pos x="1226" y="419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226" y="416"/>
                  </a:cxn>
                </a:cxnLst>
                <a:rect l="0" t="0" r="r" b="b"/>
                <a:pathLst>
                  <a:path w="1226" h="419">
                    <a:moveTo>
                      <a:pt x="1226" y="416"/>
                    </a:moveTo>
                    <a:lnTo>
                      <a:pt x="1226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6" y="416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8" name="Freeform 946"/>
              <p:cNvSpPr>
                <a:spLocks/>
              </p:cNvSpPr>
              <p:nvPr/>
            </p:nvSpPr>
            <p:spPr bwMode="auto">
              <a:xfrm>
                <a:off x="1163" y="1733"/>
                <a:ext cx="613" cy="209"/>
              </a:xfrm>
              <a:custGeom>
                <a:avLst/>
                <a:gdLst/>
                <a:ahLst/>
                <a:cxnLst>
                  <a:cxn ang="0">
                    <a:pos x="1224" y="415"/>
                  </a:cxn>
                  <a:cxn ang="0">
                    <a:pos x="1226" y="418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24" y="415"/>
                  </a:cxn>
                </a:cxnLst>
                <a:rect l="0" t="0" r="r" b="b"/>
                <a:pathLst>
                  <a:path w="1226" h="418">
                    <a:moveTo>
                      <a:pt x="1224" y="415"/>
                    </a:moveTo>
                    <a:lnTo>
                      <a:pt x="1226" y="4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79" name="Freeform 947"/>
              <p:cNvSpPr>
                <a:spLocks/>
              </p:cNvSpPr>
              <p:nvPr/>
            </p:nvSpPr>
            <p:spPr bwMode="auto">
              <a:xfrm>
                <a:off x="1164" y="1734"/>
                <a:ext cx="614" cy="213"/>
              </a:xfrm>
              <a:custGeom>
                <a:avLst/>
                <a:gdLst/>
                <a:ahLst/>
                <a:cxnLst>
                  <a:cxn ang="0">
                    <a:pos x="1225" y="415"/>
                  </a:cxn>
                  <a:cxn ang="0">
                    <a:pos x="1228" y="425"/>
                  </a:cxn>
                  <a:cxn ang="0">
                    <a:pos x="4" y="8"/>
                  </a:cxn>
                  <a:cxn ang="0">
                    <a:pos x="0" y="0"/>
                  </a:cxn>
                  <a:cxn ang="0">
                    <a:pos x="1225" y="415"/>
                  </a:cxn>
                </a:cxnLst>
                <a:rect l="0" t="0" r="r" b="b"/>
                <a:pathLst>
                  <a:path w="1228" h="425">
                    <a:moveTo>
                      <a:pt x="1225" y="415"/>
                    </a:moveTo>
                    <a:lnTo>
                      <a:pt x="1228" y="425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0" name="Freeform 948"/>
              <p:cNvSpPr>
                <a:spLocks/>
              </p:cNvSpPr>
              <p:nvPr/>
            </p:nvSpPr>
            <p:spPr bwMode="auto">
              <a:xfrm>
                <a:off x="1164" y="1734"/>
                <a:ext cx="613" cy="210"/>
              </a:xfrm>
              <a:custGeom>
                <a:avLst/>
                <a:gdLst/>
                <a:ahLst/>
                <a:cxnLst>
                  <a:cxn ang="0">
                    <a:pos x="1225" y="415"/>
                  </a:cxn>
                  <a:cxn ang="0">
                    <a:pos x="1227" y="41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25" y="415"/>
                  </a:cxn>
                </a:cxnLst>
                <a:rect l="0" t="0" r="r" b="b"/>
                <a:pathLst>
                  <a:path w="1227" h="419">
                    <a:moveTo>
                      <a:pt x="1225" y="415"/>
                    </a:moveTo>
                    <a:lnTo>
                      <a:pt x="1227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1" name="Freeform 949"/>
              <p:cNvSpPr>
                <a:spLocks/>
              </p:cNvSpPr>
              <p:nvPr/>
            </p:nvSpPr>
            <p:spPr bwMode="auto">
              <a:xfrm>
                <a:off x="1164" y="1736"/>
                <a:ext cx="613" cy="209"/>
              </a:xfrm>
              <a:custGeom>
                <a:avLst/>
                <a:gdLst/>
                <a:ahLst/>
                <a:cxnLst>
                  <a:cxn ang="0">
                    <a:pos x="1227" y="416"/>
                  </a:cxn>
                  <a:cxn ang="0">
                    <a:pos x="1227" y="419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227" y="416"/>
                  </a:cxn>
                </a:cxnLst>
                <a:rect l="0" t="0" r="r" b="b"/>
                <a:pathLst>
                  <a:path w="1227" h="419">
                    <a:moveTo>
                      <a:pt x="1227" y="416"/>
                    </a:moveTo>
                    <a:lnTo>
                      <a:pt x="1227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7" y="41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2" name="Freeform 950"/>
              <p:cNvSpPr>
                <a:spLocks/>
              </p:cNvSpPr>
              <p:nvPr/>
            </p:nvSpPr>
            <p:spPr bwMode="auto">
              <a:xfrm>
                <a:off x="1165" y="1738"/>
                <a:ext cx="613" cy="209"/>
              </a:xfrm>
              <a:custGeom>
                <a:avLst/>
                <a:gdLst/>
                <a:ahLst/>
                <a:cxnLst>
                  <a:cxn ang="0">
                    <a:pos x="1225" y="415"/>
                  </a:cxn>
                  <a:cxn ang="0">
                    <a:pos x="1226" y="418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1225" y="415"/>
                  </a:cxn>
                </a:cxnLst>
                <a:rect l="0" t="0" r="r" b="b"/>
                <a:pathLst>
                  <a:path w="1226" h="418">
                    <a:moveTo>
                      <a:pt x="1225" y="415"/>
                    </a:moveTo>
                    <a:lnTo>
                      <a:pt x="1226" y="4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3" name="Freeform 951"/>
              <p:cNvSpPr>
                <a:spLocks/>
              </p:cNvSpPr>
              <p:nvPr/>
            </p:nvSpPr>
            <p:spPr bwMode="auto">
              <a:xfrm>
                <a:off x="1166" y="1739"/>
                <a:ext cx="615" cy="212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9" y="426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9" h="426">
                    <a:moveTo>
                      <a:pt x="1224" y="417"/>
                    </a:moveTo>
                    <a:lnTo>
                      <a:pt x="1229" y="426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4" name="Freeform 952"/>
              <p:cNvSpPr>
                <a:spLocks/>
              </p:cNvSpPr>
              <p:nvPr/>
            </p:nvSpPr>
            <p:spPr bwMode="auto">
              <a:xfrm>
                <a:off x="1166" y="1739"/>
                <a:ext cx="613" cy="210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6" y="421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6" h="421">
                    <a:moveTo>
                      <a:pt x="1224" y="417"/>
                    </a:moveTo>
                    <a:lnTo>
                      <a:pt x="1226" y="421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5" name="Freeform 953"/>
              <p:cNvSpPr>
                <a:spLocks/>
              </p:cNvSpPr>
              <p:nvPr/>
            </p:nvSpPr>
            <p:spPr bwMode="auto">
              <a:xfrm>
                <a:off x="1167" y="1740"/>
                <a:ext cx="613" cy="210"/>
              </a:xfrm>
              <a:custGeom>
                <a:avLst/>
                <a:gdLst/>
                <a:ahLst/>
                <a:cxnLst>
                  <a:cxn ang="0">
                    <a:pos x="1225" y="417"/>
                  </a:cxn>
                  <a:cxn ang="0">
                    <a:pos x="1227" y="418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225" y="417"/>
                  </a:cxn>
                </a:cxnLst>
                <a:rect l="0" t="0" r="r" b="b"/>
                <a:pathLst>
                  <a:path w="1227" h="418">
                    <a:moveTo>
                      <a:pt x="1225" y="417"/>
                    </a:moveTo>
                    <a:lnTo>
                      <a:pt x="1227" y="41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6" name="Freeform 954"/>
              <p:cNvSpPr>
                <a:spLocks/>
              </p:cNvSpPr>
              <p:nvPr/>
            </p:nvSpPr>
            <p:spPr bwMode="auto">
              <a:xfrm>
                <a:off x="1167" y="1742"/>
                <a:ext cx="614" cy="209"/>
              </a:xfrm>
              <a:custGeom>
                <a:avLst/>
                <a:gdLst/>
                <a:ahLst/>
                <a:cxnLst>
                  <a:cxn ang="0">
                    <a:pos x="1225" y="415"/>
                  </a:cxn>
                  <a:cxn ang="0">
                    <a:pos x="1226" y="419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1225" y="415"/>
                  </a:cxn>
                </a:cxnLst>
                <a:rect l="0" t="0" r="r" b="b"/>
                <a:pathLst>
                  <a:path w="1226" h="419">
                    <a:moveTo>
                      <a:pt x="1225" y="415"/>
                    </a:moveTo>
                    <a:lnTo>
                      <a:pt x="1226" y="41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7" name="Freeform 955"/>
              <p:cNvSpPr>
                <a:spLocks/>
              </p:cNvSpPr>
              <p:nvPr/>
            </p:nvSpPr>
            <p:spPr bwMode="auto">
              <a:xfrm>
                <a:off x="1168" y="1743"/>
                <a:ext cx="615" cy="212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9" y="425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8" name="Freeform 956"/>
              <p:cNvSpPr>
                <a:spLocks/>
              </p:cNvSpPr>
              <p:nvPr/>
            </p:nvSpPr>
            <p:spPr bwMode="auto">
              <a:xfrm>
                <a:off x="1168" y="1743"/>
                <a:ext cx="613" cy="211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6" y="422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6" h="422">
                    <a:moveTo>
                      <a:pt x="1224" y="417"/>
                    </a:moveTo>
                    <a:lnTo>
                      <a:pt x="1226" y="422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89" name="Freeform 957"/>
              <p:cNvSpPr>
                <a:spLocks/>
              </p:cNvSpPr>
              <p:nvPr/>
            </p:nvSpPr>
            <p:spPr bwMode="auto">
              <a:xfrm>
                <a:off x="1169" y="1745"/>
                <a:ext cx="614" cy="210"/>
              </a:xfrm>
              <a:custGeom>
                <a:avLst/>
                <a:gdLst/>
                <a:ahLst/>
                <a:cxnLst>
                  <a:cxn ang="0">
                    <a:pos x="1225" y="417"/>
                  </a:cxn>
                  <a:cxn ang="0">
                    <a:pos x="1228" y="420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1225" y="417"/>
                  </a:cxn>
                </a:cxnLst>
                <a:rect l="0" t="0" r="r" b="b"/>
                <a:pathLst>
                  <a:path w="1228" h="420">
                    <a:moveTo>
                      <a:pt x="1225" y="417"/>
                    </a:moveTo>
                    <a:lnTo>
                      <a:pt x="1228" y="42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0" name="Freeform 958"/>
              <p:cNvSpPr>
                <a:spLocks/>
              </p:cNvSpPr>
              <p:nvPr/>
            </p:nvSpPr>
            <p:spPr bwMode="auto">
              <a:xfrm>
                <a:off x="1171" y="1747"/>
                <a:ext cx="615" cy="213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9" y="425"/>
                  </a:cxn>
                  <a:cxn ang="0">
                    <a:pos x="5" y="7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1" name="Freeform 959"/>
              <p:cNvSpPr>
                <a:spLocks/>
              </p:cNvSpPr>
              <p:nvPr/>
            </p:nvSpPr>
            <p:spPr bwMode="auto">
              <a:xfrm>
                <a:off x="1171" y="1747"/>
                <a:ext cx="614" cy="210"/>
              </a:xfrm>
              <a:custGeom>
                <a:avLst/>
                <a:gdLst/>
                <a:ahLst/>
                <a:cxnLst>
                  <a:cxn ang="0">
                    <a:pos x="1224" y="417"/>
                  </a:cxn>
                  <a:cxn ang="0">
                    <a:pos x="1228" y="420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24" y="417"/>
                  </a:cxn>
                </a:cxnLst>
                <a:rect l="0" t="0" r="r" b="b"/>
                <a:pathLst>
                  <a:path w="1228" h="420">
                    <a:moveTo>
                      <a:pt x="1224" y="417"/>
                    </a:moveTo>
                    <a:lnTo>
                      <a:pt x="1228" y="42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2" name="Freeform 960"/>
              <p:cNvSpPr>
                <a:spLocks/>
              </p:cNvSpPr>
              <p:nvPr/>
            </p:nvSpPr>
            <p:spPr bwMode="auto">
              <a:xfrm>
                <a:off x="1172" y="1749"/>
                <a:ext cx="614" cy="211"/>
              </a:xfrm>
              <a:custGeom>
                <a:avLst/>
                <a:gdLst/>
                <a:ahLst/>
                <a:cxnLst>
                  <a:cxn ang="0">
                    <a:pos x="1227" y="417"/>
                  </a:cxn>
                  <a:cxn ang="0">
                    <a:pos x="1228" y="422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1227" y="417"/>
                  </a:cxn>
                </a:cxnLst>
                <a:rect l="0" t="0" r="r" b="b"/>
                <a:pathLst>
                  <a:path w="1228" h="422">
                    <a:moveTo>
                      <a:pt x="1227" y="417"/>
                    </a:moveTo>
                    <a:lnTo>
                      <a:pt x="1228" y="4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1227" y="417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3" name="Freeform 961"/>
              <p:cNvSpPr>
                <a:spLocks/>
              </p:cNvSpPr>
              <p:nvPr/>
            </p:nvSpPr>
            <p:spPr bwMode="auto">
              <a:xfrm>
                <a:off x="1173" y="1750"/>
                <a:ext cx="616" cy="212"/>
              </a:xfrm>
              <a:custGeom>
                <a:avLst/>
                <a:gdLst/>
                <a:ahLst/>
                <a:cxnLst>
                  <a:cxn ang="0">
                    <a:pos x="1224" y="418"/>
                  </a:cxn>
                  <a:cxn ang="0">
                    <a:pos x="1231" y="423"/>
                  </a:cxn>
                  <a:cxn ang="0">
                    <a:pos x="6" y="4"/>
                  </a:cxn>
                  <a:cxn ang="0">
                    <a:pos x="0" y="0"/>
                  </a:cxn>
                  <a:cxn ang="0">
                    <a:pos x="1224" y="418"/>
                  </a:cxn>
                </a:cxnLst>
                <a:rect l="0" t="0" r="r" b="b"/>
                <a:pathLst>
                  <a:path w="1231" h="423">
                    <a:moveTo>
                      <a:pt x="1224" y="418"/>
                    </a:moveTo>
                    <a:lnTo>
                      <a:pt x="1231" y="423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224" y="418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4" name="Freeform 962"/>
              <p:cNvSpPr>
                <a:spLocks/>
              </p:cNvSpPr>
              <p:nvPr/>
            </p:nvSpPr>
            <p:spPr bwMode="auto">
              <a:xfrm>
                <a:off x="1177" y="1753"/>
                <a:ext cx="615" cy="212"/>
              </a:xfrm>
              <a:custGeom>
                <a:avLst/>
                <a:gdLst/>
                <a:ahLst/>
                <a:cxnLst>
                  <a:cxn ang="0">
                    <a:pos x="1225" y="419"/>
                  </a:cxn>
                  <a:cxn ang="0">
                    <a:pos x="1231" y="424"/>
                  </a:cxn>
                  <a:cxn ang="0">
                    <a:pos x="7" y="5"/>
                  </a:cxn>
                  <a:cxn ang="0">
                    <a:pos x="0" y="0"/>
                  </a:cxn>
                  <a:cxn ang="0">
                    <a:pos x="1225" y="419"/>
                  </a:cxn>
                </a:cxnLst>
                <a:rect l="0" t="0" r="r" b="b"/>
                <a:pathLst>
                  <a:path w="1231" h="424">
                    <a:moveTo>
                      <a:pt x="1225" y="419"/>
                    </a:moveTo>
                    <a:lnTo>
                      <a:pt x="1231" y="424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225" y="419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5" name="Freeform 963"/>
              <p:cNvSpPr>
                <a:spLocks/>
              </p:cNvSpPr>
              <p:nvPr/>
            </p:nvSpPr>
            <p:spPr bwMode="auto">
              <a:xfrm>
                <a:off x="1180" y="1755"/>
                <a:ext cx="620" cy="213"/>
              </a:xfrm>
              <a:custGeom>
                <a:avLst/>
                <a:gdLst/>
                <a:ahLst/>
                <a:cxnLst>
                  <a:cxn ang="0">
                    <a:pos x="1224" y="419"/>
                  </a:cxn>
                  <a:cxn ang="0">
                    <a:pos x="1239" y="426"/>
                  </a:cxn>
                  <a:cxn ang="0">
                    <a:pos x="15" y="7"/>
                  </a:cxn>
                  <a:cxn ang="0">
                    <a:pos x="0" y="0"/>
                  </a:cxn>
                  <a:cxn ang="0">
                    <a:pos x="1224" y="419"/>
                  </a:cxn>
                </a:cxnLst>
                <a:rect l="0" t="0" r="r" b="b"/>
                <a:pathLst>
                  <a:path w="1239" h="426">
                    <a:moveTo>
                      <a:pt x="1224" y="419"/>
                    </a:moveTo>
                    <a:lnTo>
                      <a:pt x="1239" y="426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1224" y="419"/>
                    </a:lnTo>
                    <a:close/>
                  </a:path>
                </a:pathLst>
              </a:custGeom>
              <a:solidFill>
                <a:srgbClr val="9D4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6" name="Freeform 964"/>
              <p:cNvSpPr>
                <a:spLocks/>
              </p:cNvSpPr>
              <p:nvPr/>
            </p:nvSpPr>
            <p:spPr bwMode="auto">
              <a:xfrm>
                <a:off x="1218" y="1646"/>
                <a:ext cx="621" cy="194"/>
              </a:xfrm>
              <a:custGeom>
                <a:avLst/>
                <a:gdLst/>
                <a:ahLst/>
                <a:cxnLst>
                  <a:cxn ang="0">
                    <a:pos x="1242" y="387"/>
                  </a:cxn>
                  <a:cxn ang="0">
                    <a:pos x="1233" y="385"/>
                  </a:cxn>
                  <a:cxn ang="0">
                    <a:pos x="0" y="0"/>
                  </a:cxn>
                  <a:cxn ang="0">
                    <a:pos x="9" y="1"/>
                  </a:cxn>
                  <a:cxn ang="0">
                    <a:pos x="1242" y="387"/>
                  </a:cxn>
                </a:cxnLst>
                <a:rect l="0" t="0" r="r" b="b"/>
                <a:pathLst>
                  <a:path w="1242" h="387">
                    <a:moveTo>
                      <a:pt x="1242" y="387"/>
                    </a:moveTo>
                    <a:lnTo>
                      <a:pt x="1233" y="385"/>
                    </a:lnTo>
                    <a:lnTo>
                      <a:pt x="0" y="0"/>
                    </a:lnTo>
                    <a:lnTo>
                      <a:pt x="9" y="1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7" name="Freeform 965"/>
              <p:cNvSpPr>
                <a:spLocks/>
              </p:cNvSpPr>
              <p:nvPr/>
            </p:nvSpPr>
            <p:spPr bwMode="auto">
              <a:xfrm>
                <a:off x="1214" y="1646"/>
                <a:ext cx="621" cy="193"/>
              </a:xfrm>
              <a:custGeom>
                <a:avLst/>
                <a:gdLst/>
                <a:ahLst/>
                <a:cxnLst>
                  <a:cxn ang="0">
                    <a:pos x="1241" y="387"/>
                  </a:cxn>
                  <a:cxn ang="0">
                    <a:pos x="1233" y="386"/>
                  </a:cxn>
                  <a:cxn ang="0">
                    <a:pos x="0" y="0"/>
                  </a:cxn>
                  <a:cxn ang="0">
                    <a:pos x="8" y="2"/>
                  </a:cxn>
                  <a:cxn ang="0">
                    <a:pos x="1241" y="387"/>
                  </a:cxn>
                </a:cxnLst>
                <a:rect l="0" t="0" r="r" b="b"/>
                <a:pathLst>
                  <a:path w="1241" h="387">
                    <a:moveTo>
                      <a:pt x="1241" y="387"/>
                    </a:moveTo>
                    <a:lnTo>
                      <a:pt x="1233" y="38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8" name="Freeform 966"/>
              <p:cNvSpPr>
                <a:spLocks/>
              </p:cNvSpPr>
              <p:nvPr/>
            </p:nvSpPr>
            <p:spPr bwMode="auto">
              <a:xfrm>
                <a:off x="1210" y="1646"/>
                <a:ext cx="620" cy="193"/>
              </a:xfrm>
              <a:custGeom>
                <a:avLst/>
                <a:gdLst/>
                <a:ahLst/>
                <a:cxnLst>
                  <a:cxn ang="0">
                    <a:pos x="1241" y="386"/>
                  </a:cxn>
                  <a:cxn ang="0">
                    <a:pos x="1231" y="387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241" y="386"/>
                  </a:cxn>
                </a:cxnLst>
                <a:rect l="0" t="0" r="r" b="b"/>
                <a:pathLst>
                  <a:path w="1241" h="387">
                    <a:moveTo>
                      <a:pt x="1241" y="386"/>
                    </a:moveTo>
                    <a:lnTo>
                      <a:pt x="1231" y="387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241" y="386"/>
                    </a:lnTo>
                    <a:close/>
                  </a:path>
                </a:pathLst>
              </a:custGeom>
              <a:solidFill>
                <a:srgbClr val="81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599" name="Freeform 967"/>
              <p:cNvSpPr>
                <a:spLocks/>
              </p:cNvSpPr>
              <p:nvPr/>
            </p:nvSpPr>
            <p:spPr bwMode="auto">
              <a:xfrm>
                <a:off x="1205" y="1646"/>
                <a:ext cx="620" cy="194"/>
              </a:xfrm>
              <a:custGeom>
                <a:avLst/>
                <a:gdLst/>
                <a:ahLst/>
                <a:cxnLst>
                  <a:cxn ang="0">
                    <a:pos x="1241" y="387"/>
                  </a:cxn>
                  <a:cxn ang="0">
                    <a:pos x="1233" y="389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241" y="387"/>
                  </a:cxn>
                </a:cxnLst>
                <a:rect l="0" t="0" r="r" b="b"/>
                <a:pathLst>
                  <a:path w="1241" h="389">
                    <a:moveTo>
                      <a:pt x="1241" y="387"/>
                    </a:moveTo>
                    <a:lnTo>
                      <a:pt x="1233" y="389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0" name="Freeform 968"/>
              <p:cNvSpPr>
                <a:spLocks/>
              </p:cNvSpPr>
              <p:nvPr/>
            </p:nvSpPr>
            <p:spPr bwMode="auto">
              <a:xfrm>
                <a:off x="1207" y="1646"/>
                <a:ext cx="618" cy="194"/>
              </a:xfrm>
              <a:custGeom>
                <a:avLst/>
                <a:gdLst/>
                <a:ahLst/>
                <a:cxnLst>
                  <a:cxn ang="0">
                    <a:pos x="1236" y="387"/>
                  </a:cxn>
                  <a:cxn ang="0">
                    <a:pos x="1231" y="389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236" y="387"/>
                  </a:cxn>
                </a:cxnLst>
                <a:rect l="0" t="0" r="r" b="b"/>
                <a:pathLst>
                  <a:path w="1236" h="389">
                    <a:moveTo>
                      <a:pt x="1236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1" name="Freeform 969"/>
              <p:cNvSpPr>
                <a:spLocks/>
              </p:cNvSpPr>
              <p:nvPr/>
            </p:nvSpPr>
            <p:spPr bwMode="auto">
              <a:xfrm>
                <a:off x="1205" y="1646"/>
                <a:ext cx="618" cy="194"/>
              </a:xfrm>
              <a:custGeom>
                <a:avLst/>
                <a:gdLst/>
                <a:ahLst/>
                <a:cxnLst>
                  <a:cxn ang="0">
                    <a:pos x="1236" y="387"/>
                  </a:cxn>
                  <a:cxn ang="0">
                    <a:pos x="1233" y="387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236" y="387"/>
                  </a:cxn>
                </a:cxnLst>
                <a:rect l="0" t="0" r="r" b="b"/>
                <a:pathLst>
                  <a:path w="1236" h="387">
                    <a:moveTo>
                      <a:pt x="1236" y="387"/>
                    </a:moveTo>
                    <a:lnTo>
                      <a:pt x="1233" y="387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2" name="Freeform 970"/>
              <p:cNvSpPr>
                <a:spLocks/>
              </p:cNvSpPr>
              <p:nvPr/>
            </p:nvSpPr>
            <p:spPr bwMode="auto">
              <a:xfrm>
                <a:off x="1773" y="1838"/>
                <a:ext cx="92" cy="131"/>
              </a:xfrm>
              <a:custGeom>
                <a:avLst/>
                <a:gdLst/>
                <a:ahLst/>
                <a:cxnLst>
                  <a:cxn ang="0">
                    <a:pos x="87" y="6"/>
                  </a:cxn>
                  <a:cxn ang="0">
                    <a:pos x="68" y="16"/>
                  </a:cxn>
                  <a:cxn ang="0">
                    <a:pos x="52" y="31"/>
                  </a:cxn>
                  <a:cxn ang="0">
                    <a:pos x="37" y="49"/>
                  </a:cxn>
                  <a:cxn ang="0">
                    <a:pos x="24" y="71"/>
                  </a:cxn>
                  <a:cxn ang="0">
                    <a:pos x="14" y="94"/>
                  </a:cxn>
                  <a:cxn ang="0">
                    <a:pos x="7" y="119"/>
                  </a:cxn>
                  <a:cxn ang="0">
                    <a:pos x="2" y="146"/>
                  </a:cxn>
                  <a:cxn ang="0">
                    <a:pos x="2" y="172"/>
                  </a:cxn>
                  <a:cxn ang="0">
                    <a:pos x="4" y="196"/>
                  </a:cxn>
                  <a:cxn ang="0">
                    <a:pos x="10" y="217"/>
                  </a:cxn>
                  <a:cxn ang="0">
                    <a:pos x="20" y="234"/>
                  </a:cxn>
                  <a:cxn ang="0">
                    <a:pos x="32" y="247"/>
                  </a:cxn>
                  <a:cxn ang="0">
                    <a:pos x="47" y="257"/>
                  </a:cxn>
                  <a:cxn ang="0">
                    <a:pos x="62" y="261"/>
                  </a:cxn>
                  <a:cxn ang="0">
                    <a:pos x="80" y="261"/>
                  </a:cxn>
                  <a:cxn ang="0">
                    <a:pos x="98" y="254"/>
                  </a:cxn>
                  <a:cxn ang="0">
                    <a:pos x="117" y="244"/>
                  </a:cxn>
                  <a:cxn ang="0">
                    <a:pos x="132" y="229"/>
                  </a:cxn>
                  <a:cxn ang="0">
                    <a:pos x="146" y="211"/>
                  </a:cxn>
                  <a:cxn ang="0">
                    <a:pos x="160" y="189"/>
                  </a:cxn>
                  <a:cxn ang="0">
                    <a:pos x="170" y="166"/>
                  </a:cxn>
                  <a:cxn ang="0">
                    <a:pos x="176" y="143"/>
                  </a:cxn>
                  <a:cxn ang="0">
                    <a:pos x="181" y="116"/>
                  </a:cxn>
                  <a:cxn ang="0">
                    <a:pos x="181" y="89"/>
                  </a:cxn>
                  <a:cxn ang="0">
                    <a:pos x="180" y="66"/>
                  </a:cxn>
                  <a:cxn ang="0">
                    <a:pos x="173" y="46"/>
                  </a:cxn>
                  <a:cxn ang="0">
                    <a:pos x="165" y="28"/>
                  </a:cxn>
                  <a:cxn ang="0">
                    <a:pos x="153" y="15"/>
                  </a:cxn>
                  <a:cxn ang="0">
                    <a:pos x="138" y="6"/>
                  </a:cxn>
                  <a:cxn ang="0">
                    <a:pos x="123" y="1"/>
                  </a:cxn>
                  <a:cxn ang="0">
                    <a:pos x="105" y="1"/>
                  </a:cxn>
                </a:cxnLst>
                <a:rect l="0" t="0" r="r" b="b"/>
                <a:pathLst>
                  <a:path w="183" h="261">
                    <a:moveTo>
                      <a:pt x="97" y="3"/>
                    </a:moveTo>
                    <a:lnTo>
                      <a:pt x="87" y="6"/>
                    </a:lnTo>
                    <a:lnTo>
                      <a:pt x="78" y="11"/>
                    </a:lnTo>
                    <a:lnTo>
                      <a:pt x="68" y="16"/>
                    </a:lnTo>
                    <a:lnTo>
                      <a:pt x="60" y="25"/>
                    </a:lnTo>
                    <a:lnTo>
                      <a:pt x="52" y="31"/>
                    </a:lnTo>
                    <a:lnTo>
                      <a:pt x="45" y="41"/>
                    </a:lnTo>
                    <a:lnTo>
                      <a:pt x="37" y="49"/>
                    </a:lnTo>
                    <a:lnTo>
                      <a:pt x="30" y="59"/>
                    </a:lnTo>
                    <a:lnTo>
                      <a:pt x="24" y="71"/>
                    </a:lnTo>
                    <a:lnTo>
                      <a:pt x="19" y="83"/>
                    </a:lnTo>
                    <a:lnTo>
                      <a:pt x="14" y="94"/>
                    </a:lnTo>
                    <a:lnTo>
                      <a:pt x="10" y="108"/>
                    </a:lnTo>
                    <a:lnTo>
                      <a:pt x="7" y="119"/>
                    </a:lnTo>
                    <a:lnTo>
                      <a:pt x="4" y="133"/>
                    </a:lnTo>
                    <a:lnTo>
                      <a:pt x="2" y="146"/>
                    </a:lnTo>
                    <a:lnTo>
                      <a:pt x="0" y="159"/>
                    </a:lnTo>
                    <a:lnTo>
                      <a:pt x="2" y="172"/>
                    </a:lnTo>
                    <a:lnTo>
                      <a:pt x="2" y="184"/>
                    </a:lnTo>
                    <a:lnTo>
                      <a:pt x="4" y="196"/>
                    </a:lnTo>
                    <a:lnTo>
                      <a:pt x="7" y="207"/>
                    </a:lnTo>
                    <a:lnTo>
                      <a:pt x="10" y="217"/>
                    </a:lnTo>
                    <a:lnTo>
                      <a:pt x="15" y="226"/>
                    </a:lnTo>
                    <a:lnTo>
                      <a:pt x="20" y="234"/>
                    </a:lnTo>
                    <a:lnTo>
                      <a:pt x="25" y="242"/>
                    </a:lnTo>
                    <a:lnTo>
                      <a:pt x="32" y="247"/>
                    </a:lnTo>
                    <a:lnTo>
                      <a:pt x="38" y="252"/>
                    </a:lnTo>
                    <a:lnTo>
                      <a:pt x="47" y="257"/>
                    </a:lnTo>
                    <a:lnTo>
                      <a:pt x="53" y="259"/>
                    </a:lnTo>
                    <a:lnTo>
                      <a:pt x="62" y="261"/>
                    </a:lnTo>
                    <a:lnTo>
                      <a:pt x="70" y="261"/>
                    </a:lnTo>
                    <a:lnTo>
                      <a:pt x="80" y="261"/>
                    </a:lnTo>
                    <a:lnTo>
                      <a:pt x="88" y="257"/>
                    </a:lnTo>
                    <a:lnTo>
                      <a:pt x="98" y="254"/>
                    </a:lnTo>
                    <a:lnTo>
                      <a:pt x="107" y="249"/>
                    </a:lnTo>
                    <a:lnTo>
                      <a:pt x="117" y="244"/>
                    </a:lnTo>
                    <a:lnTo>
                      <a:pt x="125" y="237"/>
                    </a:lnTo>
                    <a:lnTo>
                      <a:pt x="132" y="229"/>
                    </a:lnTo>
                    <a:lnTo>
                      <a:pt x="140" y="221"/>
                    </a:lnTo>
                    <a:lnTo>
                      <a:pt x="146" y="211"/>
                    </a:lnTo>
                    <a:lnTo>
                      <a:pt x="153" y="201"/>
                    </a:lnTo>
                    <a:lnTo>
                      <a:pt x="160" y="189"/>
                    </a:lnTo>
                    <a:lnTo>
                      <a:pt x="165" y="179"/>
                    </a:lnTo>
                    <a:lnTo>
                      <a:pt x="170" y="166"/>
                    </a:lnTo>
                    <a:lnTo>
                      <a:pt x="173" y="154"/>
                    </a:lnTo>
                    <a:lnTo>
                      <a:pt x="176" y="143"/>
                    </a:lnTo>
                    <a:lnTo>
                      <a:pt x="180" y="129"/>
                    </a:lnTo>
                    <a:lnTo>
                      <a:pt x="181" y="116"/>
                    </a:lnTo>
                    <a:lnTo>
                      <a:pt x="183" y="103"/>
                    </a:lnTo>
                    <a:lnTo>
                      <a:pt x="181" y="89"/>
                    </a:lnTo>
                    <a:lnTo>
                      <a:pt x="181" y="78"/>
                    </a:lnTo>
                    <a:lnTo>
                      <a:pt x="180" y="66"/>
                    </a:lnTo>
                    <a:lnTo>
                      <a:pt x="176" y="56"/>
                    </a:lnTo>
                    <a:lnTo>
                      <a:pt x="173" y="46"/>
                    </a:lnTo>
                    <a:lnTo>
                      <a:pt x="170" y="36"/>
                    </a:lnTo>
                    <a:lnTo>
                      <a:pt x="165" y="28"/>
                    </a:lnTo>
                    <a:lnTo>
                      <a:pt x="158" y="21"/>
                    </a:lnTo>
                    <a:lnTo>
                      <a:pt x="153" y="15"/>
                    </a:lnTo>
                    <a:lnTo>
                      <a:pt x="146" y="10"/>
                    </a:lnTo>
                    <a:lnTo>
                      <a:pt x="138" y="6"/>
                    </a:lnTo>
                    <a:lnTo>
                      <a:pt x="132" y="3"/>
                    </a:lnTo>
                    <a:lnTo>
                      <a:pt x="123" y="1"/>
                    </a:lnTo>
                    <a:lnTo>
                      <a:pt x="115" y="0"/>
                    </a:lnTo>
                    <a:lnTo>
                      <a:pt x="105" y="1"/>
                    </a:lnTo>
                    <a:lnTo>
                      <a:pt x="97" y="3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971"/>
            <p:cNvGrpSpPr>
              <a:grpSpLocks/>
            </p:cNvGrpSpPr>
            <p:nvPr/>
          </p:nvGrpSpPr>
          <p:grpSpPr bwMode="auto">
            <a:xfrm>
              <a:off x="1799" y="1872"/>
              <a:ext cx="339" cy="168"/>
              <a:chOff x="1799" y="1872"/>
              <a:chExt cx="339" cy="168"/>
            </a:xfrm>
          </p:grpSpPr>
          <p:sp>
            <p:nvSpPr>
              <p:cNvPr id="1222604" name="Freeform 972"/>
              <p:cNvSpPr>
                <a:spLocks/>
              </p:cNvSpPr>
              <p:nvPr/>
            </p:nvSpPr>
            <p:spPr bwMode="auto">
              <a:xfrm>
                <a:off x="1824" y="1872"/>
                <a:ext cx="282" cy="88"/>
              </a:xfrm>
              <a:custGeom>
                <a:avLst/>
                <a:gdLst/>
                <a:ahLst/>
                <a:cxnLst>
                  <a:cxn ang="0">
                    <a:pos x="565" y="173"/>
                  </a:cxn>
                  <a:cxn ang="0">
                    <a:pos x="551" y="176"/>
                  </a:cxn>
                  <a:cxn ang="0">
                    <a:pos x="0" y="3"/>
                  </a:cxn>
                  <a:cxn ang="0">
                    <a:pos x="11" y="0"/>
                  </a:cxn>
                  <a:cxn ang="0">
                    <a:pos x="565" y="173"/>
                  </a:cxn>
                </a:cxnLst>
                <a:rect l="0" t="0" r="r" b="b"/>
                <a:pathLst>
                  <a:path w="565" h="176">
                    <a:moveTo>
                      <a:pt x="565" y="173"/>
                    </a:moveTo>
                    <a:lnTo>
                      <a:pt x="551" y="176"/>
                    </a:lnTo>
                    <a:lnTo>
                      <a:pt x="0" y="3"/>
                    </a:lnTo>
                    <a:lnTo>
                      <a:pt x="11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5" name="Freeform 973"/>
              <p:cNvSpPr>
                <a:spLocks/>
              </p:cNvSpPr>
              <p:nvPr/>
            </p:nvSpPr>
            <p:spPr bwMode="auto">
              <a:xfrm>
                <a:off x="1828" y="1872"/>
                <a:ext cx="278" cy="87"/>
              </a:xfrm>
              <a:custGeom>
                <a:avLst/>
                <a:gdLst/>
                <a:ahLst/>
                <a:cxnLst>
                  <a:cxn ang="0">
                    <a:pos x="557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7" y="173"/>
                  </a:cxn>
                </a:cxnLst>
                <a:rect l="0" t="0" r="r" b="b"/>
                <a:pathLst>
                  <a:path w="557" h="175">
                    <a:moveTo>
                      <a:pt x="557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6" name="Freeform 974"/>
              <p:cNvSpPr>
                <a:spLocks/>
              </p:cNvSpPr>
              <p:nvPr/>
            </p:nvSpPr>
            <p:spPr bwMode="auto">
              <a:xfrm>
                <a:off x="1825" y="1872"/>
                <a:ext cx="279" cy="87"/>
              </a:xfrm>
              <a:custGeom>
                <a:avLst/>
                <a:gdLst/>
                <a:ahLst/>
                <a:cxnLst>
                  <a:cxn ang="0">
                    <a:pos x="557" y="173"/>
                  </a:cxn>
                  <a:cxn ang="0">
                    <a:pos x="552" y="173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557" y="173"/>
                  </a:cxn>
                </a:cxnLst>
                <a:rect l="0" t="0" r="r" b="b"/>
                <a:pathLst>
                  <a:path w="557" h="173">
                    <a:moveTo>
                      <a:pt x="557" y="173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7" name="Freeform 975"/>
              <p:cNvSpPr>
                <a:spLocks/>
              </p:cNvSpPr>
              <p:nvPr/>
            </p:nvSpPr>
            <p:spPr bwMode="auto">
              <a:xfrm>
                <a:off x="1824" y="1872"/>
                <a:ext cx="277" cy="88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1" y="174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8" name="Freeform 976"/>
              <p:cNvSpPr>
                <a:spLocks/>
              </p:cNvSpPr>
              <p:nvPr/>
            </p:nvSpPr>
            <p:spPr bwMode="auto">
              <a:xfrm>
                <a:off x="1818" y="1873"/>
                <a:ext cx="282" cy="90"/>
              </a:xfrm>
              <a:custGeom>
                <a:avLst/>
                <a:gdLst/>
                <a:ahLst/>
                <a:cxnLst>
                  <a:cxn ang="0">
                    <a:pos x="563" y="173"/>
                  </a:cxn>
                  <a:cxn ang="0">
                    <a:pos x="550" y="180"/>
                  </a:cxn>
                  <a:cxn ang="0">
                    <a:pos x="0" y="7"/>
                  </a:cxn>
                  <a:cxn ang="0">
                    <a:pos x="12" y="0"/>
                  </a:cxn>
                  <a:cxn ang="0">
                    <a:pos x="563" y="173"/>
                  </a:cxn>
                </a:cxnLst>
                <a:rect l="0" t="0" r="r" b="b"/>
                <a:pathLst>
                  <a:path w="563" h="180">
                    <a:moveTo>
                      <a:pt x="563" y="173"/>
                    </a:moveTo>
                    <a:lnTo>
                      <a:pt x="550" y="18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09" name="Freeform 977"/>
              <p:cNvSpPr>
                <a:spLocks/>
              </p:cNvSpPr>
              <p:nvPr/>
            </p:nvSpPr>
            <p:spPr bwMode="auto">
              <a:xfrm>
                <a:off x="1822" y="1873"/>
                <a:ext cx="278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0" name="Freeform 978"/>
              <p:cNvSpPr>
                <a:spLocks/>
              </p:cNvSpPr>
              <p:nvPr/>
            </p:nvSpPr>
            <p:spPr bwMode="auto">
              <a:xfrm>
                <a:off x="1820" y="1874"/>
                <a:ext cx="278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1" name="Freeform 979"/>
              <p:cNvSpPr>
                <a:spLocks/>
              </p:cNvSpPr>
              <p:nvPr/>
            </p:nvSpPr>
            <p:spPr bwMode="auto">
              <a:xfrm>
                <a:off x="1819" y="1875"/>
                <a:ext cx="277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1" y="174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2" name="Freeform 980"/>
              <p:cNvSpPr>
                <a:spLocks/>
              </p:cNvSpPr>
              <p:nvPr/>
            </p:nvSpPr>
            <p:spPr bwMode="auto">
              <a:xfrm>
                <a:off x="1818" y="1876"/>
                <a:ext cx="277" cy="87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0" y="17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3" name="Freeform 981"/>
              <p:cNvSpPr>
                <a:spLocks/>
              </p:cNvSpPr>
              <p:nvPr/>
            </p:nvSpPr>
            <p:spPr bwMode="auto">
              <a:xfrm>
                <a:off x="1812" y="1877"/>
                <a:ext cx="281" cy="90"/>
              </a:xfrm>
              <a:custGeom>
                <a:avLst/>
                <a:gdLst/>
                <a:ahLst/>
                <a:cxnLst>
                  <a:cxn ang="0">
                    <a:pos x="562" y="173"/>
                  </a:cxn>
                  <a:cxn ang="0">
                    <a:pos x="552" y="181"/>
                  </a:cxn>
                  <a:cxn ang="0">
                    <a:pos x="0" y="8"/>
                  </a:cxn>
                  <a:cxn ang="0">
                    <a:pos x="12" y="0"/>
                  </a:cxn>
                  <a:cxn ang="0">
                    <a:pos x="562" y="173"/>
                  </a:cxn>
                </a:cxnLst>
                <a:rect l="0" t="0" r="r" b="b"/>
                <a:pathLst>
                  <a:path w="562" h="181">
                    <a:moveTo>
                      <a:pt x="562" y="173"/>
                    </a:moveTo>
                    <a:lnTo>
                      <a:pt x="552" y="181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4" name="Freeform 982"/>
              <p:cNvSpPr>
                <a:spLocks/>
              </p:cNvSpPr>
              <p:nvPr/>
            </p:nvSpPr>
            <p:spPr bwMode="auto">
              <a:xfrm>
                <a:off x="1816" y="1877"/>
                <a:ext cx="277" cy="87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1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5" name="Freeform 983"/>
              <p:cNvSpPr>
                <a:spLocks/>
              </p:cNvSpPr>
              <p:nvPr/>
            </p:nvSpPr>
            <p:spPr bwMode="auto">
              <a:xfrm>
                <a:off x="1815" y="1877"/>
                <a:ext cx="277" cy="88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2" y="17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6" name="Freeform 984"/>
              <p:cNvSpPr>
                <a:spLocks/>
              </p:cNvSpPr>
              <p:nvPr/>
            </p:nvSpPr>
            <p:spPr bwMode="auto">
              <a:xfrm>
                <a:off x="1815" y="1878"/>
                <a:ext cx="276" cy="87"/>
              </a:xfrm>
              <a:custGeom>
                <a:avLst/>
                <a:gdLst/>
                <a:ahLst/>
                <a:cxnLst>
                  <a:cxn ang="0">
                    <a:pos x="554" y="173"/>
                  </a:cxn>
                  <a:cxn ang="0">
                    <a:pos x="550" y="17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4" y="173"/>
                  </a:cxn>
                </a:cxnLst>
                <a:rect l="0" t="0" r="r" b="b"/>
                <a:pathLst>
                  <a:path w="554" h="175">
                    <a:moveTo>
                      <a:pt x="554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7" name="Freeform 985"/>
              <p:cNvSpPr>
                <a:spLocks/>
              </p:cNvSpPr>
              <p:nvPr/>
            </p:nvSpPr>
            <p:spPr bwMode="auto">
              <a:xfrm>
                <a:off x="1814" y="1879"/>
                <a:ext cx="276" cy="87"/>
              </a:xfrm>
              <a:custGeom>
                <a:avLst/>
                <a:gdLst/>
                <a:ahLst/>
                <a:cxnLst>
                  <a:cxn ang="0">
                    <a:pos x="551" y="173"/>
                  </a:cxn>
                  <a:cxn ang="0">
                    <a:pos x="550" y="17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1" y="173"/>
                  </a:cxn>
                </a:cxnLst>
                <a:rect l="0" t="0" r="r" b="b"/>
                <a:pathLst>
                  <a:path w="551" h="175">
                    <a:moveTo>
                      <a:pt x="551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8" name="Freeform 986"/>
              <p:cNvSpPr>
                <a:spLocks/>
              </p:cNvSpPr>
              <p:nvPr/>
            </p:nvSpPr>
            <p:spPr bwMode="auto">
              <a:xfrm>
                <a:off x="1812" y="1880"/>
                <a:ext cx="277" cy="87"/>
              </a:xfrm>
              <a:custGeom>
                <a:avLst/>
                <a:gdLst/>
                <a:ahLst/>
                <a:cxnLst>
                  <a:cxn ang="0">
                    <a:pos x="554" y="173"/>
                  </a:cxn>
                  <a:cxn ang="0">
                    <a:pos x="552" y="174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554" y="173"/>
                  </a:cxn>
                </a:cxnLst>
                <a:rect l="0" t="0" r="r" b="b"/>
                <a:pathLst>
                  <a:path w="554" h="174">
                    <a:moveTo>
                      <a:pt x="554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19" name="Freeform 987"/>
              <p:cNvSpPr>
                <a:spLocks/>
              </p:cNvSpPr>
              <p:nvPr/>
            </p:nvSpPr>
            <p:spPr bwMode="auto">
              <a:xfrm>
                <a:off x="1808" y="1881"/>
                <a:ext cx="280" cy="92"/>
              </a:xfrm>
              <a:custGeom>
                <a:avLst/>
                <a:gdLst/>
                <a:ahLst/>
                <a:cxnLst>
                  <a:cxn ang="0">
                    <a:pos x="560" y="173"/>
                  </a:cxn>
                  <a:cxn ang="0">
                    <a:pos x="550" y="185"/>
                  </a:cxn>
                  <a:cxn ang="0">
                    <a:pos x="0" y="10"/>
                  </a:cxn>
                  <a:cxn ang="0">
                    <a:pos x="8" y="0"/>
                  </a:cxn>
                  <a:cxn ang="0">
                    <a:pos x="560" y="173"/>
                  </a:cxn>
                </a:cxnLst>
                <a:rect l="0" t="0" r="r" b="b"/>
                <a:pathLst>
                  <a:path w="560" h="185">
                    <a:moveTo>
                      <a:pt x="560" y="173"/>
                    </a:moveTo>
                    <a:lnTo>
                      <a:pt x="550" y="18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0" name="Freeform 988"/>
              <p:cNvSpPr>
                <a:spLocks/>
              </p:cNvSpPr>
              <p:nvPr/>
            </p:nvSpPr>
            <p:spPr bwMode="auto">
              <a:xfrm>
                <a:off x="1811" y="1881"/>
                <a:ext cx="277" cy="88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1" y="17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7">
                    <a:moveTo>
                      <a:pt x="553" y="173"/>
                    </a:moveTo>
                    <a:lnTo>
                      <a:pt x="551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1" name="Freeform 989"/>
              <p:cNvSpPr>
                <a:spLocks/>
              </p:cNvSpPr>
              <p:nvPr/>
            </p:nvSpPr>
            <p:spPr bwMode="auto">
              <a:xfrm>
                <a:off x="1811" y="1882"/>
                <a:ext cx="276" cy="88"/>
              </a:xfrm>
              <a:custGeom>
                <a:avLst/>
                <a:gdLst/>
                <a:ahLst/>
                <a:cxnLst>
                  <a:cxn ang="0">
                    <a:pos x="553" y="175"/>
                  </a:cxn>
                  <a:cxn ang="0">
                    <a:pos x="550" y="17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3" y="175"/>
                  </a:cxn>
                </a:cxnLst>
                <a:rect l="0" t="0" r="r" b="b"/>
                <a:pathLst>
                  <a:path w="553" h="176">
                    <a:moveTo>
                      <a:pt x="553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2" name="Freeform 990"/>
              <p:cNvSpPr>
                <a:spLocks/>
              </p:cNvSpPr>
              <p:nvPr/>
            </p:nvSpPr>
            <p:spPr bwMode="auto">
              <a:xfrm>
                <a:off x="1810" y="1882"/>
                <a:ext cx="276" cy="89"/>
              </a:xfrm>
              <a:custGeom>
                <a:avLst/>
                <a:gdLst/>
                <a:ahLst/>
                <a:cxnLst>
                  <a:cxn ang="0">
                    <a:pos x="552" y="174"/>
                  </a:cxn>
                  <a:cxn ang="0">
                    <a:pos x="550" y="17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2" y="174"/>
                  </a:cxn>
                </a:cxnLst>
                <a:rect l="0" t="0" r="r" b="b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3" name="Freeform 991"/>
              <p:cNvSpPr>
                <a:spLocks/>
              </p:cNvSpPr>
              <p:nvPr/>
            </p:nvSpPr>
            <p:spPr bwMode="auto">
              <a:xfrm>
                <a:off x="1809" y="1883"/>
                <a:ext cx="276" cy="89"/>
              </a:xfrm>
              <a:custGeom>
                <a:avLst/>
                <a:gdLst/>
                <a:ahLst/>
                <a:cxnLst>
                  <a:cxn ang="0">
                    <a:pos x="551" y="177"/>
                  </a:cxn>
                  <a:cxn ang="0">
                    <a:pos x="550" y="17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551" y="177"/>
                  </a:cxn>
                </a:cxnLst>
                <a:rect l="0" t="0" r="r" b="b"/>
                <a:pathLst>
                  <a:path w="551" h="178">
                    <a:moveTo>
                      <a:pt x="551" y="177"/>
                    </a:moveTo>
                    <a:lnTo>
                      <a:pt x="550" y="17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4" name="Freeform 992"/>
              <p:cNvSpPr>
                <a:spLocks/>
              </p:cNvSpPr>
              <p:nvPr/>
            </p:nvSpPr>
            <p:spPr bwMode="auto">
              <a:xfrm>
                <a:off x="1808" y="1885"/>
                <a:ext cx="276" cy="88"/>
              </a:xfrm>
              <a:custGeom>
                <a:avLst/>
                <a:gdLst/>
                <a:ahLst/>
                <a:cxnLst>
                  <a:cxn ang="0">
                    <a:pos x="552" y="174"/>
                  </a:cxn>
                  <a:cxn ang="0">
                    <a:pos x="550" y="17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2" y="174"/>
                  </a:cxn>
                </a:cxnLst>
                <a:rect l="0" t="0" r="r" b="b"/>
                <a:pathLst>
                  <a:path w="552" h="176">
                    <a:moveTo>
                      <a:pt x="552" y="174"/>
                    </a:moveTo>
                    <a:lnTo>
                      <a:pt x="550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5" name="Freeform 993"/>
              <p:cNvSpPr>
                <a:spLocks/>
              </p:cNvSpPr>
              <p:nvPr/>
            </p:nvSpPr>
            <p:spPr bwMode="auto">
              <a:xfrm>
                <a:off x="1804" y="1886"/>
                <a:ext cx="279" cy="94"/>
              </a:xfrm>
              <a:custGeom>
                <a:avLst/>
                <a:gdLst/>
                <a:ahLst/>
                <a:cxnLst>
                  <a:cxn ang="0">
                    <a:pos x="558" y="175"/>
                  </a:cxn>
                  <a:cxn ang="0">
                    <a:pos x="550" y="188"/>
                  </a:cxn>
                  <a:cxn ang="0">
                    <a:pos x="0" y="12"/>
                  </a:cxn>
                  <a:cxn ang="0">
                    <a:pos x="8" y="0"/>
                  </a:cxn>
                  <a:cxn ang="0">
                    <a:pos x="558" y="175"/>
                  </a:cxn>
                </a:cxnLst>
                <a:rect l="0" t="0" r="r" b="b"/>
                <a:pathLst>
                  <a:path w="558" h="188">
                    <a:moveTo>
                      <a:pt x="558" y="175"/>
                    </a:moveTo>
                    <a:lnTo>
                      <a:pt x="550" y="188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558" y="17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6" name="Freeform 994"/>
              <p:cNvSpPr>
                <a:spLocks/>
              </p:cNvSpPr>
              <p:nvPr/>
            </p:nvSpPr>
            <p:spPr bwMode="auto">
              <a:xfrm>
                <a:off x="1807" y="1886"/>
                <a:ext cx="276" cy="89"/>
              </a:xfrm>
              <a:custGeom>
                <a:avLst/>
                <a:gdLst/>
                <a:ahLst/>
                <a:cxnLst>
                  <a:cxn ang="0">
                    <a:pos x="552" y="175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5"/>
                  </a:cxn>
                </a:cxnLst>
                <a:rect l="0" t="0" r="r" b="b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7" name="Freeform 995"/>
              <p:cNvSpPr>
                <a:spLocks/>
              </p:cNvSpPr>
              <p:nvPr/>
            </p:nvSpPr>
            <p:spPr bwMode="auto">
              <a:xfrm>
                <a:off x="1806" y="1887"/>
                <a:ext cx="276" cy="88"/>
              </a:xfrm>
              <a:custGeom>
                <a:avLst/>
                <a:gdLst/>
                <a:ahLst/>
                <a:cxnLst>
                  <a:cxn ang="0">
                    <a:pos x="551" y="176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1" y="176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8" name="Freeform 996"/>
              <p:cNvSpPr>
                <a:spLocks/>
              </p:cNvSpPr>
              <p:nvPr/>
            </p:nvSpPr>
            <p:spPr bwMode="auto">
              <a:xfrm>
                <a:off x="1806" y="1887"/>
                <a:ext cx="275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29" name="Freeform 997"/>
              <p:cNvSpPr>
                <a:spLocks/>
              </p:cNvSpPr>
              <p:nvPr/>
            </p:nvSpPr>
            <p:spPr bwMode="auto">
              <a:xfrm>
                <a:off x="1806" y="1889"/>
                <a:ext cx="275" cy="89"/>
              </a:xfrm>
              <a:custGeom>
                <a:avLst/>
                <a:gdLst/>
                <a:ahLst/>
                <a:cxnLst>
                  <a:cxn ang="0">
                    <a:pos x="550" y="174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50" y="174"/>
                  </a:cxn>
                </a:cxnLst>
                <a:rect l="0" t="0" r="r" b="b"/>
                <a:pathLst>
                  <a:path w="550" h="178">
                    <a:moveTo>
                      <a:pt x="550" y="174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4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0" name="Freeform 998"/>
              <p:cNvSpPr>
                <a:spLocks/>
              </p:cNvSpPr>
              <p:nvPr/>
            </p:nvSpPr>
            <p:spPr bwMode="auto">
              <a:xfrm>
                <a:off x="1805" y="1890"/>
                <a:ext cx="276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7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1" name="Freeform 999"/>
              <p:cNvSpPr>
                <a:spLocks/>
              </p:cNvSpPr>
              <p:nvPr/>
            </p:nvSpPr>
            <p:spPr bwMode="auto">
              <a:xfrm>
                <a:off x="1804" y="1891"/>
                <a:ext cx="276" cy="89"/>
              </a:xfrm>
              <a:custGeom>
                <a:avLst/>
                <a:gdLst/>
                <a:ahLst/>
                <a:cxnLst>
                  <a:cxn ang="0">
                    <a:pos x="551" y="176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1" y="176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2" name="Freeform 1000"/>
              <p:cNvSpPr>
                <a:spLocks/>
              </p:cNvSpPr>
              <p:nvPr/>
            </p:nvSpPr>
            <p:spPr bwMode="auto">
              <a:xfrm>
                <a:off x="1801" y="1891"/>
                <a:ext cx="278" cy="96"/>
              </a:xfrm>
              <a:custGeom>
                <a:avLst/>
                <a:gdLst/>
                <a:ahLst/>
                <a:cxnLst>
                  <a:cxn ang="0">
                    <a:pos x="555" y="176"/>
                  </a:cxn>
                  <a:cxn ang="0">
                    <a:pos x="548" y="191"/>
                  </a:cxn>
                  <a:cxn ang="0">
                    <a:pos x="0" y="15"/>
                  </a:cxn>
                  <a:cxn ang="0">
                    <a:pos x="5" y="0"/>
                  </a:cxn>
                  <a:cxn ang="0">
                    <a:pos x="555" y="176"/>
                  </a:cxn>
                </a:cxnLst>
                <a:rect l="0" t="0" r="r" b="b"/>
                <a:pathLst>
                  <a:path w="555" h="191">
                    <a:moveTo>
                      <a:pt x="555" y="176"/>
                    </a:moveTo>
                    <a:lnTo>
                      <a:pt x="548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3" name="Freeform 1001"/>
              <p:cNvSpPr>
                <a:spLocks/>
              </p:cNvSpPr>
              <p:nvPr/>
            </p:nvSpPr>
            <p:spPr bwMode="auto">
              <a:xfrm>
                <a:off x="1804" y="1891"/>
                <a:ext cx="275" cy="90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48" y="17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79">
                    <a:moveTo>
                      <a:pt x="550" y="176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4" name="Freeform 1002"/>
              <p:cNvSpPr>
                <a:spLocks/>
              </p:cNvSpPr>
              <p:nvPr/>
            </p:nvSpPr>
            <p:spPr bwMode="auto">
              <a:xfrm>
                <a:off x="1803" y="1893"/>
                <a:ext cx="275" cy="89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78">
                    <a:moveTo>
                      <a:pt x="550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5" name="Freeform 1003"/>
              <p:cNvSpPr>
                <a:spLocks/>
              </p:cNvSpPr>
              <p:nvPr/>
            </p:nvSpPr>
            <p:spPr bwMode="auto">
              <a:xfrm>
                <a:off x="1802" y="1894"/>
                <a:ext cx="276" cy="90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9">
                    <a:moveTo>
                      <a:pt x="552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6" name="Freeform 1004"/>
              <p:cNvSpPr>
                <a:spLocks/>
              </p:cNvSpPr>
              <p:nvPr/>
            </p:nvSpPr>
            <p:spPr bwMode="auto">
              <a:xfrm>
                <a:off x="1802" y="1895"/>
                <a:ext cx="275" cy="90"/>
              </a:xfrm>
              <a:custGeom>
                <a:avLst/>
                <a:gdLst/>
                <a:ahLst/>
                <a:cxnLst>
                  <a:cxn ang="0">
                    <a:pos x="550" y="177"/>
                  </a:cxn>
                  <a:cxn ang="0">
                    <a:pos x="550" y="17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77"/>
                  </a:cxn>
                </a:cxnLst>
                <a:rect l="0" t="0" r="r" b="b"/>
                <a:pathLst>
                  <a:path w="550" h="179">
                    <a:moveTo>
                      <a:pt x="550" y="177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7" name="Freeform 1005"/>
              <p:cNvSpPr>
                <a:spLocks/>
              </p:cNvSpPr>
              <p:nvPr/>
            </p:nvSpPr>
            <p:spPr bwMode="auto">
              <a:xfrm>
                <a:off x="1801" y="1896"/>
                <a:ext cx="276" cy="90"/>
              </a:xfrm>
              <a:custGeom>
                <a:avLst/>
                <a:gdLst/>
                <a:ahLst/>
                <a:cxnLst>
                  <a:cxn ang="0">
                    <a:pos x="551" y="176"/>
                  </a:cxn>
                  <a:cxn ang="0">
                    <a:pos x="550" y="179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1" y="176"/>
                  </a:cxn>
                </a:cxnLst>
                <a:rect l="0" t="0" r="r" b="b"/>
                <a:pathLst>
                  <a:path w="551" h="179">
                    <a:moveTo>
                      <a:pt x="551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8" name="Freeform 1006"/>
              <p:cNvSpPr>
                <a:spLocks/>
              </p:cNvSpPr>
              <p:nvPr/>
            </p:nvSpPr>
            <p:spPr bwMode="auto">
              <a:xfrm>
                <a:off x="1801" y="1897"/>
                <a:ext cx="275" cy="90"/>
              </a:xfrm>
              <a:custGeom>
                <a:avLst/>
                <a:gdLst/>
                <a:ahLst/>
                <a:cxnLst>
                  <a:cxn ang="0">
                    <a:pos x="550" y="177"/>
                  </a:cxn>
                  <a:cxn ang="0">
                    <a:pos x="548" y="17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77"/>
                  </a:cxn>
                </a:cxnLst>
                <a:rect l="0" t="0" r="r" b="b"/>
                <a:pathLst>
                  <a:path w="550" h="179">
                    <a:moveTo>
                      <a:pt x="550" y="177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39" name="Freeform 1007"/>
              <p:cNvSpPr>
                <a:spLocks/>
              </p:cNvSpPr>
              <p:nvPr/>
            </p:nvSpPr>
            <p:spPr bwMode="auto">
              <a:xfrm>
                <a:off x="1799" y="1899"/>
                <a:ext cx="277" cy="96"/>
              </a:xfrm>
              <a:custGeom>
                <a:avLst/>
                <a:gdLst/>
                <a:ahLst/>
                <a:cxnLst>
                  <a:cxn ang="0">
                    <a:pos x="553" y="176"/>
                  </a:cxn>
                  <a:cxn ang="0">
                    <a:pos x="550" y="193"/>
                  </a:cxn>
                  <a:cxn ang="0">
                    <a:pos x="0" y="13"/>
                  </a:cxn>
                  <a:cxn ang="0">
                    <a:pos x="5" y="0"/>
                  </a:cxn>
                  <a:cxn ang="0">
                    <a:pos x="553" y="176"/>
                  </a:cxn>
                </a:cxnLst>
                <a:rect l="0" t="0" r="r" b="b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0" name="Freeform 1008"/>
              <p:cNvSpPr>
                <a:spLocks/>
              </p:cNvSpPr>
              <p:nvPr/>
            </p:nvSpPr>
            <p:spPr bwMode="auto">
              <a:xfrm>
                <a:off x="1801" y="1899"/>
                <a:ext cx="275" cy="92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48" y="184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84">
                    <a:moveTo>
                      <a:pt x="550" y="176"/>
                    </a:moveTo>
                    <a:lnTo>
                      <a:pt x="548" y="184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1" name="Freeform 1009"/>
              <p:cNvSpPr>
                <a:spLocks/>
              </p:cNvSpPr>
              <p:nvPr/>
            </p:nvSpPr>
            <p:spPr bwMode="auto">
              <a:xfrm>
                <a:off x="1799" y="1902"/>
                <a:ext cx="276" cy="93"/>
              </a:xfrm>
              <a:custGeom>
                <a:avLst/>
                <a:gdLst/>
                <a:ahLst/>
                <a:cxnLst>
                  <a:cxn ang="0">
                    <a:pos x="551" y="177"/>
                  </a:cxn>
                  <a:cxn ang="0">
                    <a:pos x="550" y="186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551" y="177"/>
                  </a:cxn>
                </a:cxnLst>
                <a:rect l="0" t="0" r="r" b="b"/>
                <a:pathLst>
                  <a:path w="551" h="186">
                    <a:moveTo>
                      <a:pt x="551" y="177"/>
                    </a:moveTo>
                    <a:lnTo>
                      <a:pt x="550" y="186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2" name="Freeform 1010"/>
              <p:cNvSpPr>
                <a:spLocks/>
              </p:cNvSpPr>
              <p:nvPr/>
            </p:nvSpPr>
            <p:spPr bwMode="auto">
              <a:xfrm>
                <a:off x="1799" y="1906"/>
                <a:ext cx="275" cy="98"/>
              </a:xfrm>
              <a:custGeom>
                <a:avLst/>
                <a:gdLst/>
                <a:ahLst/>
                <a:cxnLst>
                  <a:cxn ang="0">
                    <a:pos x="550" y="180"/>
                  </a:cxn>
                  <a:cxn ang="0">
                    <a:pos x="548" y="196"/>
                  </a:cxn>
                  <a:cxn ang="0">
                    <a:pos x="0" y="17"/>
                  </a:cxn>
                  <a:cxn ang="0">
                    <a:pos x="0" y="0"/>
                  </a:cxn>
                  <a:cxn ang="0">
                    <a:pos x="550" y="180"/>
                  </a:cxn>
                </a:cxnLst>
                <a:rect l="0" t="0" r="r" b="b"/>
                <a:pathLst>
                  <a:path w="550" h="196">
                    <a:moveTo>
                      <a:pt x="550" y="180"/>
                    </a:moveTo>
                    <a:lnTo>
                      <a:pt x="548" y="196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3" name="Freeform 1011"/>
              <p:cNvSpPr>
                <a:spLocks/>
              </p:cNvSpPr>
              <p:nvPr/>
            </p:nvSpPr>
            <p:spPr bwMode="auto">
              <a:xfrm>
                <a:off x="1799" y="1906"/>
                <a:ext cx="275" cy="93"/>
              </a:xfrm>
              <a:custGeom>
                <a:avLst/>
                <a:gdLst/>
                <a:ahLst/>
                <a:cxnLst>
                  <a:cxn ang="0">
                    <a:pos x="550" y="180"/>
                  </a:cxn>
                  <a:cxn ang="0">
                    <a:pos x="548" y="188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550" y="180"/>
                  </a:cxn>
                </a:cxnLst>
                <a:rect l="0" t="0" r="r" b="b"/>
                <a:pathLst>
                  <a:path w="550" h="188">
                    <a:moveTo>
                      <a:pt x="550" y="180"/>
                    </a:moveTo>
                    <a:lnTo>
                      <a:pt x="548" y="188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4" name="Freeform 1012"/>
              <p:cNvSpPr>
                <a:spLocks/>
              </p:cNvSpPr>
              <p:nvPr/>
            </p:nvSpPr>
            <p:spPr bwMode="auto">
              <a:xfrm>
                <a:off x="1799" y="1910"/>
                <a:ext cx="274" cy="94"/>
              </a:xfrm>
              <a:custGeom>
                <a:avLst/>
                <a:gdLst/>
                <a:ahLst/>
                <a:cxnLst>
                  <a:cxn ang="0">
                    <a:pos x="548" y="179"/>
                  </a:cxn>
                  <a:cxn ang="0">
                    <a:pos x="548" y="187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548" y="179"/>
                  </a:cxn>
                </a:cxnLst>
                <a:rect l="0" t="0" r="r" b="b"/>
                <a:pathLst>
                  <a:path w="548" h="187">
                    <a:moveTo>
                      <a:pt x="548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5" name="Freeform 1013"/>
              <p:cNvSpPr>
                <a:spLocks/>
              </p:cNvSpPr>
              <p:nvPr/>
            </p:nvSpPr>
            <p:spPr bwMode="auto">
              <a:xfrm>
                <a:off x="1799" y="1914"/>
                <a:ext cx="275" cy="98"/>
              </a:xfrm>
              <a:custGeom>
                <a:avLst/>
                <a:gdLst/>
                <a:ahLst/>
                <a:cxnLst>
                  <a:cxn ang="0">
                    <a:pos x="548" y="179"/>
                  </a:cxn>
                  <a:cxn ang="0">
                    <a:pos x="550" y="196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548" y="179"/>
                  </a:cxn>
                </a:cxnLst>
                <a:rect l="0" t="0" r="r" b="b"/>
                <a:pathLst>
                  <a:path w="550" h="196">
                    <a:moveTo>
                      <a:pt x="548" y="179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6" name="Freeform 1014"/>
              <p:cNvSpPr>
                <a:spLocks/>
              </p:cNvSpPr>
              <p:nvPr/>
            </p:nvSpPr>
            <p:spPr bwMode="auto">
              <a:xfrm>
                <a:off x="1799" y="1914"/>
                <a:ext cx="274" cy="92"/>
              </a:xfrm>
              <a:custGeom>
                <a:avLst/>
                <a:gdLst/>
                <a:ahLst/>
                <a:cxnLst>
                  <a:cxn ang="0">
                    <a:pos x="548" y="179"/>
                  </a:cxn>
                  <a:cxn ang="0">
                    <a:pos x="548" y="18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48" y="179"/>
                  </a:cxn>
                </a:cxnLst>
                <a:rect l="0" t="0" r="r" b="b"/>
                <a:pathLst>
                  <a:path w="548" h="184">
                    <a:moveTo>
                      <a:pt x="548" y="179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7" name="Freeform 1015"/>
              <p:cNvSpPr>
                <a:spLocks/>
              </p:cNvSpPr>
              <p:nvPr/>
            </p:nvSpPr>
            <p:spPr bwMode="auto">
              <a:xfrm>
                <a:off x="1799" y="1916"/>
                <a:ext cx="274" cy="92"/>
              </a:xfrm>
              <a:custGeom>
                <a:avLst/>
                <a:gdLst/>
                <a:ahLst/>
                <a:cxnLst>
                  <a:cxn ang="0">
                    <a:pos x="548" y="181"/>
                  </a:cxn>
                  <a:cxn ang="0">
                    <a:pos x="548" y="18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48" y="181"/>
                  </a:cxn>
                </a:cxnLst>
                <a:rect l="0" t="0" r="r" b="b"/>
                <a:pathLst>
                  <a:path w="548" h="185">
                    <a:moveTo>
                      <a:pt x="548" y="181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8" name="Freeform 1016"/>
              <p:cNvSpPr>
                <a:spLocks/>
              </p:cNvSpPr>
              <p:nvPr/>
            </p:nvSpPr>
            <p:spPr bwMode="auto">
              <a:xfrm>
                <a:off x="1799" y="1917"/>
                <a:ext cx="275" cy="93"/>
              </a:xfrm>
              <a:custGeom>
                <a:avLst/>
                <a:gdLst/>
                <a:ahLst/>
                <a:cxnLst>
                  <a:cxn ang="0">
                    <a:pos x="548" y="182"/>
                  </a:cxn>
                  <a:cxn ang="0">
                    <a:pos x="550" y="18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548" y="182"/>
                  </a:cxn>
                </a:cxnLst>
                <a:rect l="0" t="0" r="r" b="b"/>
                <a:pathLst>
                  <a:path w="550" h="187">
                    <a:moveTo>
                      <a:pt x="548" y="182"/>
                    </a:moveTo>
                    <a:lnTo>
                      <a:pt x="550" y="18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49" name="Freeform 1017"/>
              <p:cNvSpPr>
                <a:spLocks/>
              </p:cNvSpPr>
              <p:nvPr/>
            </p:nvSpPr>
            <p:spPr bwMode="auto">
              <a:xfrm>
                <a:off x="1799" y="1920"/>
                <a:ext cx="275" cy="92"/>
              </a:xfrm>
              <a:custGeom>
                <a:avLst/>
                <a:gdLst/>
                <a:ahLst/>
                <a:cxnLst>
                  <a:cxn ang="0">
                    <a:pos x="550" y="182"/>
                  </a:cxn>
                  <a:cxn ang="0">
                    <a:pos x="550" y="18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550" y="182"/>
                  </a:cxn>
                </a:cxnLst>
                <a:rect l="0" t="0" r="r" b="b"/>
                <a:pathLst>
                  <a:path w="550" h="185">
                    <a:moveTo>
                      <a:pt x="550" y="182"/>
                    </a:moveTo>
                    <a:lnTo>
                      <a:pt x="550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0" name="Freeform 1018"/>
              <p:cNvSpPr>
                <a:spLocks/>
              </p:cNvSpPr>
              <p:nvPr/>
            </p:nvSpPr>
            <p:spPr bwMode="auto">
              <a:xfrm>
                <a:off x="1799" y="1921"/>
                <a:ext cx="277" cy="98"/>
              </a:xfrm>
              <a:custGeom>
                <a:avLst/>
                <a:gdLst/>
                <a:ahLst/>
                <a:cxnLst>
                  <a:cxn ang="0">
                    <a:pos x="550" y="181"/>
                  </a:cxn>
                  <a:cxn ang="0">
                    <a:pos x="553" y="196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550" y="181"/>
                  </a:cxn>
                </a:cxnLst>
                <a:rect l="0" t="0" r="r" b="b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1" name="Freeform 1019"/>
              <p:cNvSpPr>
                <a:spLocks/>
              </p:cNvSpPr>
              <p:nvPr/>
            </p:nvSpPr>
            <p:spPr bwMode="auto">
              <a:xfrm>
                <a:off x="1799" y="1921"/>
                <a:ext cx="275" cy="93"/>
              </a:xfrm>
              <a:custGeom>
                <a:avLst/>
                <a:gdLst/>
                <a:ahLst/>
                <a:cxnLst>
                  <a:cxn ang="0">
                    <a:pos x="550" y="181"/>
                  </a:cxn>
                  <a:cxn ang="0">
                    <a:pos x="550" y="184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550" y="181"/>
                  </a:cxn>
                </a:cxnLst>
                <a:rect l="0" t="0" r="r" b="b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2" name="Freeform 1020"/>
              <p:cNvSpPr>
                <a:spLocks/>
              </p:cNvSpPr>
              <p:nvPr/>
            </p:nvSpPr>
            <p:spPr bwMode="auto">
              <a:xfrm>
                <a:off x="1800" y="1923"/>
                <a:ext cx="275" cy="92"/>
              </a:xfrm>
              <a:custGeom>
                <a:avLst/>
                <a:gdLst/>
                <a:ahLst/>
                <a:cxnLst>
                  <a:cxn ang="0">
                    <a:pos x="549" y="181"/>
                  </a:cxn>
                  <a:cxn ang="0">
                    <a:pos x="550" y="18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49" y="181"/>
                  </a:cxn>
                </a:cxnLst>
                <a:rect l="0" t="0" r="r" b="b"/>
                <a:pathLst>
                  <a:path w="550" h="185">
                    <a:moveTo>
                      <a:pt x="549" y="181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3" name="Freeform 1021"/>
              <p:cNvSpPr>
                <a:spLocks/>
              </p:cNvSpPr>
              <p:nvPr/>
            </p:nvSpPr>
            <p:spPr bwMode="auto">
              <a:xfrm>
                <a:off x="1800" y="1924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0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4" name="Freeform 1022"/>
              <p:cNvSpPr>
                <a:spLocks/>
              </p:cNvSpPr>
              <p:nvPr/>
            </p:nvSpPr>
            <p:spPr bwMode="auto">
              <a:xfrm>
                <a:off x="1801" y="1926"/>
                <a:ext cx="274" cy="92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48" y="18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5" name="Freeform 1023"/>
              <p:cNvSpPr>
                <a:spLocks/>
              </p:cNvSpPr>
              <p:nvPr/>
            </p:nvSpPr>
            <p:spPr bwMode="auto">
              <a:xfrm>
                <a:off x="1801" y="1927"/>
                <a:ext cx="275" cy="92"/>
              </a:xfrm>
              <a:custGeom>
                <a:avLst/>
                <a:gdLst/>
                <a:ahLst/>
                <a:cxnLst>
                  <a:cxn ang="0">
                    <a:pos x="548" y="182"/>
                  </a:cxn>
                  <a:cxn ang="0">
                    <a:pos x="550" y="18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48" y="182"/>
                  </a:cxn>
                </a:cxnLst>
                <a:rect l="0" t="0" r="r" b="b"/>
                <a:pathLst>
                  <a:path w="550" h="185">
                    <a:moveTo>
                      <a:pt x="548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6" name="Freeform 1024"/>
              <p:cNvSpPr>
                <a:spLocks/>
              </p:cNvSpPr>
              <p:nvPr/>
            </p:nvSpPr>
            <p:spPr bwMode="auto">
              <a:xfrm>
                <a:off x="1801" y="1928"/>
                <a:ext cx="277" cy="98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5" y="196"/>
                  </a:cxn>
                  <a:cxn ang="0">
                    <a:pos x="7" y="1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5" h="196">
                    <a:moveTo>
                      <a:pt x="550" y="183"/>
                    </a:moveTo>
                    <a:lnTo>
                      <a:pt x="555" y="196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7" name="Freeform 1025"/>
              <p:cNvSpPr>
                <a:spLocks/>
              </p:cNvSpPr>
              <p:nvPr/>
            </p:nvSpPr>
            <p:spPr bwMode="auto">
              <a:xfrm>
                <a:off x="1801" y="1928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2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8" name="Freeform 1026"/>
              <p:cNvSpPr>
                <a:spLocks/>
              </p:cNvSpPr>
              <p:nvPr/>
            </p:nvSpPr>
            <p:spPr bwMode="auto">
              <a:xfrm>
                <a:off x="1801" y="1930"/>
                <a:ext cx="276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1" y="187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59" name="Freeform 1027"/>
              <p:cNvSpPr>
                <a:spLocks/>
              </p:cNvSpPr>
              <p:nvPr/>
            </p:nvSpPr>
            <p:spPr bwMode="auto">
              <a:xfrm>
                <a:off x="1802" y="1931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0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0" name="Freeform 1028"/>
              <p:cNvSpPr>
                <a:spLocks/>
              </p:cNvSpPr>
              <p:nvPr/>
            </p:nvSpPr>
            <p:spPr bwMode="auto">
              <a:xfrm>
                <a:off x="1803" y="1933"/>
                <a:ext cx="275" cy="93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50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50" h="186">
                    <a:moveTo>
                      <a:pt x="548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1" name="Freeform 1029"/>
              <p:cNvSpPr>
                <a:spLocks/>
              </p:cNvSpPr>
              <p:nvPr/>
            </p:nvSpPr>
            <p:spPr bwMode="auto">
              <a:xfrm>
                <a:off x="1804" y="1935"/>
                <a:ext cx="278" cy="97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56" y="195"/>
                  </a:cxn>
                  <a:cxn ang="0">
                    <a:pos x="6" y="10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56" h="195">
                    <a:moveTo>
                      <a:pt x="548" y="183"/>
                    </a:moveTo>
                    <a:lnTo>
                      <a:pt x="556" y="195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2" name="Freeform 1030"/>
              <p:cNvSpPr>
                <a:spLocks/>
              </p:cNvSpPr>
              <p:nvPr/>
            </p:nvSpPr>
            <p:spPr bwMode="auto">
              <a:xfrm>
                <a:off x="1804" y="1935"/>
                <a:ext cx="276" cy="93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51" y="186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51" h="186">
                    <a:moveTo>
                      <a:pt x="548" y="183"/>
                    </a:moveTo>
                    <a:lnTo>
                      <a:pt x="551" y="18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3" name="Freeform 1031"/>
              <p:cNvSpPr>
                <a:spLocks/>
              </p:cNvSpPr>
              <p:nvPr/>
            </p:nvSpPr>
            <p:spPr bwMode="auto">
              <a:xfrm>
                <a:off x="1805" y="1936"/>
                <a:ext cx="276" cy="94"/>
              </a:xfrm>
              <a:custGeom>
                <a:avLst/>
                <a:gdLst/>
                <a:ahLst/>
                <a:cxnLst>
                  <a:cxn ang="0">
                    <a:pos x="550" y="182"/>
                  </a:cxn>
                  <a:cxn ang="0">
                    <a:pos x="552" y="187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550" y="182"/>
                  </a:cxn>
                </a:cxnLst>
                <a:rect l="0" t="0" r="r" b="b"/>
                <a:pathLst>
                  <a:path w="552" h="187">
                    <a:moveTo>
                      <a:pt x="550" y="182"/>
                    </a:moveTo>
                    <a:lnTo>
                      <a:pt x="552" y="187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4" name="Freeform 1032"/>
              <p:cNvSpPr>
                <a:spLocks/>
              </p:cNvSpPr>
              <p:nvPr/>
            </p:nvSpPr>
            <p:spPr bwMode="auto">
              <a:xfrm>
                <a:off x="1806" y="1938"/>
                <a:ext cx="276" cy="94"/>
              </a:xfrm>
              <a:custGeom>
                <a:avLst/>
                <a:gdLst/>
                <a:ahLst/>
                <a:cxnLst>
                  <a:cxn ang="0">
                    <a:pos x="548" y="184"/>
                  </a:cxn>
                  <a:cxn ang="0">
                    <a:pos x="551" y="188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548" y="184"/>
                  </a:cxn>
                </a:cxnLst>
                <a:rect l="0" t="0" r="r" b="b"/>
                <a:pathLst>
                  <a:path w="551" h="188">
                    <a:moveTo>
                      <a:pt x="548" y="184"/>
                    </a:moveTo>
                    <a:lnTo>
                      <a:pt x="551" y="18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48" y="18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5" name="Freeform 1033"/>
              <p:cNvSpPr>
                <a:spLocks/>
              </p:cNvSpPr>
              <p:nvPr/>
            </p:nvSpPr>
            <p:spPr bwMode="auto">
              <a:xfrm>
                <a:off x="1807" y="1940"/>
                <a:ext cx="280" cy="96"/>
              </a:xfrm>
              <a:custGeom>
                <a:avLst/>
                <a:gdLst/>
                <a:ahLst/>
                <a:cxnLst>
                  <a:cxn ang="0">
                    <a:pos x="550" y="185"/>
                  </a:cxn>
                  <a:cxn ang="0">
                    <a:pos x="560" y="193"/>
                  </a:cxn>
                  <a:cxn ang="0">
                    <a:pos x="10" y="9"/>
                  </a:cxn>
                  <a:cxn ang="0">
                    <a:pos x="0" y="0"/>
                  </a:cxn>
                  <a:cxn ang="0">
                    <a:pos x="550" y="185"/>
                  </a:cxn>
                </a:cxnLst>
                <a:rect l="0" t="0" r="r" b="b"/>
                <a:pathLst>
                  <a:path w="560" h="193">
                    <a:moveTo>
                      <a:pt x="550" y="185"/>
                    </a:moveTo>
                    <a:lnTo>
                      <a:pt x="560" y="193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6" name="Freeform 1034"/>
              <p:cNvSpPr>
                <a:spLocks/>
              </p:cNvSpPr>
              <p:nvPr/>
            </p:nvSpPr>
            <p:spPr bwMode="auto">
              <a:xfrm>
                <a:off x="1807" y="1940"/>
                <a:ext cx="278" cy="94"/>
              </a:xfrm>
              <a:custGeom>
                <a:avLst/>
                <a:gdLst/>
                <a:ahLst/>
                <a:cxnLst>
                  <a:cxn ang="0">
                    <a:pos x="550" y="185"/>
                  </a:cxn>
                  <a:cxn ang="0">
                    <a:pos x="555" y="18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550" y="185"/>
                  </a:cxn>
                </a:cxnLst>
                <a:rect l="0" t="0" r="r" b="b"/>
                <a:pathLst>
                  <a:path w="555" h="188">
                    <a:moveTo>
                      <a:pt x="550" y="185"/>
                    </a:moveTo>
                    <a:lnTo>
                      <a:pt x="555" y="18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7" name="Freeform 1035"/>
              <p:cNvSpPr>
                <a:spLocks/>
              </p:cNvSpPr>
              <p:nvPr/>
            </p:nvSpPr>
            <p:spPr bwMode="auto">
              <a:xfrm>
                <a:off x="1810" y="1941"/>
                <a:ext cx="277" cy="95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55" y="189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8" name="Freeform 1036"/>
              <p:cNvSpPr>
                <a:spLocks/>
              </p:cNvSpPr>
              <p:nvPr/>
            </p:nvSpPr>
            <p:spPr bwMode="auto">
              <a:xfrm>
                <a:off x="1812" y="1944"/>
                <a:ext cx="280" cy="95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60" y="191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69" name="Freeform 1037"/>
              <p:cNvSpPr>
                <a:spLocks/>
              </p:cNvSpPr>
              <p:nvPr/>
            </p:nvSpPr>
            <p:spPr bwMode="auto">
              <a:xfrm>
                <a:off x="1836" y="1872"/>
                <a:ext cx="283" cy="88"/>
              </a:xfrm>
              <a:custGeom>
                <a:avLst/>
                <a:gdLst/>
                <a:ahLst/>
                <a:cxnLst>
                  <a:cxn ang="0">
                    <a:pos x="564" y="176"/>
                  </a:cxn>
                  <a:cxn ang="0">
                    <a:pos x="551" y="173"/>
                  </a:cxn>
                  <a:cxn ang="0">
                    <a:pos x="0" y="0"/>
                  </a:cxn>
                  <a:cxn ang="0">
                    <a:pos x="9" y="3"/>
                  </a:cxn>
                  <a:cxn ang="0">
                    <a:pos x="564" y="176"/>
                  </a:cxn>
                </a:cxnLst>
                <a:rect l="0" t="0" r="r" b="b"/>
                <a:pathLst>
                  <a:path w="564" h="176">
                    <a:moveTo>
                      <a:pt x="564" y="176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9" y="3"/>
                    </a:lnTo>
                    <a:lnTo>
                      <a:pt x="564" y="176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0" name="Freeform 1038"/>
              <p:cNvSpPr>
                <a:spLocks/>
              </p:cNvSpPr>
              <p:nvPr/>
            </p:nvSpPr>
            <p:spPr bwMode="auto">
              <a:xfrm>
                <a:off x="1830" y="1872"/>
                <a:ext cx="282" cy="86"/>
              </a:xfrm>
              <a:custGeom>
                <a:avLst/>
                <a:gdLst/>
                <a:ahLst/>
                <a:cxnLst>
                  <a:cxn ang="0">
                    <a:pos x="565" y="173"/>
                  </a:cxn>
                  <a:cxn ang="0">
                    <a:pos x="554" y="173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565" y="173"/>
                  </a:cxn>
                </a:cxnLst>
                <a:rect l="0" t="0" r="r" b="b"/>
                <a:pathLst>
                  <a:path w="565" h="173">
                    <a:moveTo>
                      <a:pt x="565" y="173"/>
                    </a:moveTo>
                    <a:lnTo>
                      <a:pt x="554" y="173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1" name="Freeform 1039"/>
              <p:cNvSpPr>
                <a:spLocks/>
              </p:cNvSpPr>
              <p:nvPr/>
            </p:nvSpPr>
            <p:spPr bwMode="auto">
              <a:xfrm>
                <a:off x="2073" y="1958"/>
                <a:ext cx="65" cy="82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53" y="3"/>
                  </a:cxn>
                  <a:cxn ang="0">
                    <a:pos x="40" y="10"/>
                  </a:cxn>
                  <a:cxn ang="0">
                    <a:pos x="30" y="18"/>
                  </a:cxn>
                  <a:cxn ang="0">
                    <a:pos x="20" y="30"/>
                  </a:cxn>
                  <a:cxn ang="0">
                    <a:pos x="12" y="43"/>
                  </a:cxn>
                  <a:cxn ang="0">
                    <a:pos x="5" y="58"/>
                  </a:cxn>
                  <a:cxn ang="0">
                    <a:pos x="2" y="75"/>
                  </a:cxn>
                  <a:cxn ang="0">
                    <a:pos x="0" y="91"/>
                  </a:cxn>
                  <a:cxn ang="0">
                    <a:pos x="2" y="108"/>
                  </a:cxn>
                  <a:cxn ang="0">
                    <a:pos x="5" y="123"/>
                  </a:cxn>
                  <a:cxn ang="0">
                    <a:pos x="10" y="136"/>
                  </a:cxn>
                  <a:cxn ang="0">
                    <a:pos x="18" y="148"/>
                  </a:cxn>
                  <a:cxn ang="0">
                    <a:pos x="28" y="156"/>
                  </a:cxn>
                  <a:cxn ang="0">
                    <a:pos x="38" y="163"/>
                  </a:cxn>
                  <a:cxn ang="0">
                    <a:pos x="52" y="164"/>
                  </a:cxn>
                  <a:cxn ang="0">
                    <a:pos x="63" y="164"/>
                  </a:cxn>
                  <a:cxn ang="0">
                    <a:pos x="77" y="161"/>
                  </a:cxn>
                  <a:cxn ang="0">
                    <a:pos x="88" y="154"/>
                  </a:cxn>
                  <a:cxn ang="0">
                    <a:pos x="100" y="144"/>
                  </a:cxn>
                  <a:cxn ang="0">
                    <a:pos x="110" y="133"/>
                  </a:cxn>
                  <a:cxn ang="0">
                    <a:pos x="118" y="120"/>
                  </a:cxn>
                  <a:cxn ang="0">
                    <a:pos x="123" y="105"/>
                  </a:cxn>
                  <a:cxn ang="0">
                    <a:pos x="128" y="90"/>
                  </a:cxn>
                  <a:cxn ang="0">
                    <a:pos x="130" y="73"/>
                  </a:cxn>
                  <a:cxn ang="0">
                    <a:pos x="128" y="56"/>
                  </a:cxn>
                  <a:cxn ang="0">
                    <a:pos x="125" y="41"/>
                  </a:cxn>
                  <a:cxn ang="0">
                    <a:pos x="118" y="28"/>
                  </a:cxn>
                  <a:cxn ang="0">
                    <a:pos x="111" y="17"/>
                  </a:cxn>
                  <a:cxn ang="0">
                    <a:pos x="101" y="8"/>
                  </a:cxn>
                  <a:cxn ang="0">
                    <a:pos x="91" y="3"/>
                  </a:cxn>
                  <a:cxn ang="0">
                    <a:pos x="78" y="0"/>
                  </a:cxn>
                  <a:cxn ang="0">
                    <a:pos x="67" y="0"/>
                  </a:cxn>
                </a:cxnLst>
                <a:rect l="0" t="0" r="r" b="b"/>
                <a:pathLst>
                  <a:path w="130" h="164">
                    <a:moveTo>
                      <a:pt x="67" y="0"/>
                    </a:moveTo>
                    <a:lnTo>
                      <a:pt x="53" y="3"/>
                    </a:lnTo>
                    <a:lnTo>
                      <a:pt x="40" y="10"/>
                    </a:lnTo>
                    <a:lnTo>
                      <a:pt x="30" y="18"/>
                    </a:lnTo>
                    <a:lnTo>
                      <a:pt x="20" y="30"/>
                    </a:lnTo>
                    <a:lnTo>
                      <a:pt x="12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1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6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2" y="164"/>
                    </a:lnTo>
                    <a:lnTo>
                      <a:pt x="63" y="164"/>
                    </a:lnTo>
                    <a:lnTo>
                      <a:pt x="77" y="161"/>
                    </a:lnTo>
                    <a:lnTo>
                      <a:pt x="88" y="154"/>
                    </a:lnTo>
                    <a:lnTo>
                      <a:pt x="100" y="144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30" y="73"/>
                    </a:lnTo>
                    <a:lnTo>
                      <a:pt x="128" y="56"/>
                    </a:lnTo>
                    <a:lnTo>
                      <a:pt x="125" y="41"/>
                    </a:lnTo>
                    <a:lnTo>
                      <a:pt x="118" y="28"/>
                    </a:lnTo>
                    <a:lnTo>
                      <a:pt x="111" y="17"/>
                    </a:lnTo>
                    <a:lnTo>
                      <a:pt x="101" y="8"/>
                    </a:lnTo>
                    <a:lnTo>
                      <a:pt x="91" y="3"/>
                    </a:lnTo>
                    <a:lnTo>
                      <a:pt x="78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2C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040"/>
            <p:cNvGrpSpPr>
              <a:grpSpLocks/>
            </p:cNvGrpSpPr>
            <p:nvPr/>
          </p:nvGrpSpPr>
          <p:grpSpPr bwMode="auto">
            <a:xfrm>
              <a:off x="1938" y="1895"/>
              <a:ext cx="1090" cy="487"/>
              <a:chOff x="1938" y="1895"/>
              <a:chExt cx="1090" cy="487"/>
            </a:xfrm>
          </p:grpSpPr>
          <p:sp>
            <p:nvSpPr>
              <p:cNvPr id="1222673" name="Freeform 1041"/>
              <p:cNvSpPr>
                <a:spLocks/>
              </p:cNvSpPr>
              <p:nvPr/>
            </p:nvSpPr>
            <p:spPr bwMode="auto">
              <a:xfrm>
                <a:off x="1991" y="1896"/>
                <a:ext cx="978" cy="305"/>
              </a:xfrm>
              <a:custGeom>
                <a:avLst/>
                <a:gdLst/>
                <a:ahLst/>
                <a:cxnLst>
                  <a:cxn ang="0">
                    <a:pos x="1955" y="607"/>
                  </a:cxn>
                  <a:cxn ang="0">
                    <a:pos x="1942" y="612"/>
                  </a:cxn>
                  <a:cxn ang="0">
                    <a:pos x="0" y="4"/>
                  </a:cxn>
                  <a:cxn ang="0">
                    <a:pos x="11" y="0"/>
                  </a:cxn>
                  <a:cxn ang="0">
                    <a:pos x="1955" y="607"/>
                  </a:cxn>
                </a:cxnLst>
                <a:rect l="0" t="0" r="r" b="b"/>
                <a:pathLst>
                  <a:path w="1955" h="612">
                    <a:moveTo>
                      <a:pt x="1955" y="607"/>
                    </a:moveTo>
                    <a:lnTo>
                      <a:pt x="1942" y="612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955" y="60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4" name="Freeform 1042"/>
              <p:cNvSpPr>
                <a:spLocks/>
              </p:cNvSpPr>
              <p:nvPr/>
            </p:nvSpPr>
            <p:spPr bwMode="auto">
              <a:xfrm>
                <a:off x="1995" y="1896"/>
                <a:ext cx="974" cy="304"/>
              </a:xfrm>
              <a:custGeom>
                <a:avLst/>
                <a:gdLst/>
                <a:ahLst/>
                <a:cxnLst>
                  <a:cxn ang="0">
                    <a:pos x="1947" y="607"/>
                  </a:cxn>
                  <a:cxn ang="0">
                    <a:pos x="1944" y="608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1947" y="607"/>
                  </a:cxn>
                </a:cxnLst>
                <a:rect l="0" t="0" r="r" b="b"/>
                <a:pathLst>
                  <a:path w="1947" h="608">
                    <a:moveTo>
                      <a:pt x="1947" y="607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7" y="60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5" name="Freeform 1043"/>
              <p:cNvSpPr>
                <a:spLocks/>
              </p:cNvSpPr>
              <p:nvPr/>
            </p:nvSpPr>
            <p:spPr bwMode="auto">
              <a:xfrm>
                <a:off x="1992" y="1896"/>
                <a:ext cx="975" cy="305"/>
              </a:xfrm>
              <a:custGeom>
                <a:avLst/>
                <a:gdLst/>
                <a:ahLst/>
                <a:cxnLst>
                  <a:cxn ang="0">
                    <a:pos x="1949" y="608"/>
                  </a:cxn>
                  <a:cxn ang="0">
                    <a:pos x="1944" y="610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949" y="608"/>
                  </a:cxn>
                </a:cxnLst>
                <a:rect l="0" t="0" r="r" b="b"/>
                <a:pathLst>
                  <a:path w="1949" h="610">
                    <a:moveTo>
                      <a:pt x="1949" y="608"/>
                    </a:moveTo>
                    <a:lnTo>
                      <a:pt x="1944" y="61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949" y="60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6" name="Freeform 1044"/>
              <p:cNvSpPr>
                <a:spLocks/>
              </p:cNvSpPr>
              <p:nvPr/>
            </p:nvSpPr>
            <p:spPr bwMode="auto">
              <a:xfrm>
                <a:off x="1991" y="1896"/>
                <a:ext cx="974" cy="305"/>
              </a:xfrm>
              <a:custGeom>
                <a:avLst/>
                <a:gdLst/>
                <a:ahLst/>
                <a:cxnLst>
                  <a:cxn ang="0">
                    <a:pos x="1947" y="608"/>
                  </a:cxn>
                  <a:cxn ang="0">
                    <a:pos x="1942" y="61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947" y="608"/>
                  </a:cxn>
                </a:cxnLst>
                <a:rect l="0" t="0" r="r" b="b"/>
                <a:pathLst>
                  <a:path w="1947" h="610">
                    <a:moveTo>
                      <a:pt x="1947" y="608"/>
                    </a:moveTo>
                    <a:lnTo>
                      <a:pt x="1942" y="61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7" y="608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7" name="Freeform 1045"/>
              <p:cNvSpPr>
                <a:spLocks/>
              </p:cNvSpPr>
              <p:nvPr/>
            </p:nvSpPr>
            <p:spPr bwMode="auto">
              <a:xfrm>
                <a:off x="1985" y="1897"/>
                <a:ext cx="977" cy="308"/>
              </a:xfrm>
              <a:custGeom>
                <a:avLst/>
                <a:gdLst/>
                <a:ahLst/>
                <a:cxnLst>
                  <a:cxn ang="0">
                    <a:pos x="1954" y="608"/>
                  </a:cxn>
                  <a:cxn ang="0">
                    <a:pos x="1942" y="614"/>
                  </a:cxn>
                  <a:cxn ang="0">
                    <a:pos x="0" y="3"/>
                  </a:cxn>
                  <a:cxn ang="0">
                    <a:pos x="12" y="0"/>
                  </a:cxn>
                  <a:cxn ang="0">
                    <a:pos x="1954" y="608"/>
                  </a:cxn>
                </a:cxnLst>
                <a:rect l="0" t="0" r="r" b="b"/>
                <a:pathLst>
                  <a:path w="1954" h="614">
                    <a:moveTo>
                      <a:pt x="1954" y="608"/>
                    </a:moveTo>
                    <a:lnTo>
                      <a:pt x="1942" y="6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1954" y="608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8" name="Freeform 1046"/>
              <p:cNvSpPr>
                <a:spLocks/>
              </p:cNvSpPr>
              <p:nvPr/>
            </p:nvSpPr>
            <p:spPr bwMode="auto">
              <a:xfrm>
                <a:off x="1989" y="1897"/>
                <a:ext cx="973" cy="305"/>
              </a:xfrm>
              <a:custGeom>
                <a:avLst/>
                <a:gdLst/>
                <a:ahLst/>
                <a:cxnLst>
                  <a:cxn ang="0">
                    <a:pos x="1946" y="608"/>
                  </a:cxn>
                  <a:cxn ang="0">
                    <a:pos x="1944" y="609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946" y="608"/>
                  </a:cxn>
                </a:cxnLst>
                <a:rect l="0" t="0" r="r" b="b"/>
                <a:pathLst>
                  <a:path w="1946" h="609">
                    <a:moveTo>
                      <a:pt x="1946" y="608"/>
                    </a:moveTo>
                    <a:lnTo>
                      <a:pt x="1944" y="60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946" y="608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79" name="Freeform 1047"/>
              <p:cNvSpPr>
                <a:spLocks/>
              </p:cNvSpPr>
              <p:nvPr/>
            </p:nvSpPr>
            <p:spPr bwMode="auto">
              <a:xfrm>
                <a:off x="1987" y="1897"/>
                <a:ext cx="974" cy="306"/>
              </a:xfrm>
              <a:custGeom>
                <a:avLst/>
                <a:gdLst/>
                <a:ahLst/>
                <a:cxnLst>
                  <a:cxn ang="0">
                    <a:pos x="1947" y="609"/>
                  </a:cxn>
                  <a:cxn ang="0">
                    <a:pos x="1944" y="61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947" y="609"/>
                  </a:cxn>
                </a:cxnLst>
                <a:rect l="0" t="0" r="r" b="b"/>
                <a:pathLst>
                  <a:path w="1947" h="611">
                    <a:moveTo>
                      <a:pt x="1947" y="609"/>
                    </a:moveTo>
                    <a:lnTo>
                      <a:pt x="1944" y="6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7" y="60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0" name="Freeform 1048"/>
              <p:cNvSpPr>
                <a:spLocks/>
              </p:cNvSpPr>
              <p:nvPr/>
            </p:nvSpPr>
            <p:spPr bwMode="auto">
              <a:xfrm>
                <a:off x="1987" y="1898"/>
                <a:ext cx="973" cy="306"/>
              </a:xfrm>
              <a:custGeom>
                <a:avLst/>
                <a:gdLst/>
                <a:ahLst/>
                <a:cxnLst>
                  <a:cxn ang="0">
                    <a:pos x="1946" y="610"/>
                  </a:cxn>
                  <a:cxn ang="0">
                    <a:pos x="1943" y="61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6" y="610"/>
                  </a:cxn>
                </a:cxnLst>
                <a:rect l="0" t="0" r="r" b="b"/>
                <a:pathLst>
                  <a:path w="1946" h="612">
                    <a:moveTo>
                      <a:pt x="1946" y="610"/>
                    </a:moveTo>
                    <a:lnTo>
                      <a:pt x="1943" y="6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1" name="Freeform 1049"/>
              <p:cNvSpPr>
                <a:spLocks/>
              </p:cNvSpPr>
              <p:nvPr/>
            </p:nvSpPr>
            <p:spPr bwMode="auto">
              <a:xfrm>
                <a:off x="1985" y="1899"/>
                <a:ext cx="973" cy="306"/>
              </a:xfrm>
              <a:custGeom>
                <a:avLst/>
                <a:gdLst/>
                <a:ahLst/>
                <a:cxnLst>
                  <a:cxn ang="0">
                    <a:pos x="1946" y="610"/>
                  </a:cxn>
                  <a:cxn ang="0">
                    <a:pos x="1942" y="611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1946" y="610"/>
                  </a:cxn>
                </a:cxnLst>
                <a:rect l="0" t="0" r="r" b="b"/>
                <a:pathLst>
                  <a:path w="1946" h="611">
                    <a:moveTo>
                      <a:pt x="1946" y="610"/>
                    </a:moveTo>
                    <a:lnTo>
                      <a:pt x="1942" y="6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2" name="Freeform 1050"/>
              <p:cNvSpPr>
                <a:spLocks/>
              </p:cNvSpPr>
              <p:nvPr/>
            </p:nvSpPr>
            <p:spPr bwMode="auto">
              <a:xfrm>
                <a:off x="1979" y="1899"/>
                <a:ext cx="977" cy="310"/>
              </a:xfrm>
              <a:custGeom>
                <a:avLst/>
                <a:gdLst/>
                <a:ahLst/>
                <a:cxnLst>
                  <a:cxn ang="0">
                    <a:pos x="1954" y="611"/>
                  </a:cxn>
                  <a:cxn ang="0">
                    <a:pos x="1943" y="620"/>
                  </a:cxn>
                  <a:cxn ang="0">
                    <a:pos x="0" y="7"/>
                  </a:cxn>
                  <a:cxn ang="0">
                    <a:pos x="12" y="0"/>
                  </a:cxn>
                  <a:cxn ang="0">
                    <a:pos x="1954" y="611"/>
                  </a:cxn>
                </a:cxnLst>
                <a:rect l="0" t="0" r="r" b="b"/>
                <a:pathLst>
                  <a:path w="1954" h="620">
                    <a:moveTo>
                      <a:pt x="1954" y="611"/>
                    </a:moveTo>
                    <a:lnTo>
                      <a:pt x="1943" y="62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1954" y="6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3" name="Freeform 1051"/>
              <p:cNvSpPr>
                <a:spLocks/>
              </p:cNvSpPr>
              <p:nvPr/>
            </p:nvSpPr>
            <p:spPr bwMode="auto">
              <a:xfrm>
                <a:off x="1983" y="1899"/>
                <a:ext cx="973" cy="307"/>
              </a:xfrm>
              <a:custGeom>
                <a:avLst/>
                <a:gdLst/>
                <a:ahLst/>
                <a:cxnLst>
                  <a:cxn ang="0">
                    <a:pos x="1945" y="611"/>
                  </a:cxn>
                  <a:cxn ang="0">
                    <a:pos x="1942" y="61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945" y="611"/>
                  </a:cxn>
                </a:cxnLst>
                <a:rect l="0" t="0" r="r" b="b"/>
                <a:pathLst>
                  <a:path w="1945" h="613">
                    <a:moveTo>
                      <a:pt x="1945" y="611"/>
                    </a:moveTo>
                    <a:lnTo>
                      <a:pt x="1942" y="6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5" y="6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4" name="Freeform 1052"/>
              <p:cNvSpPr>
                <a:spLocks/>
              </p:cNvSpPr>
              <p:nvPr/>
            </p:nvSpPr>
            <p:spPr bwMode="auto">
              <a:xfrm>
                <a:off x="1982" y="1900"/>
                <a:ext cx="973" cy="307"/>
              </a:xfrm>
              <a:custGeom>
                <a:avLst/>
                <a:gdLst/>
                <a:ahLst/>
                <a:cxnLst>
                  <a:cxn ang="0">
                    <a:pos x="1946" y="611"/>
                  </a:cxn>
                  <a:cxn ang="0">
                    <a:pos x="1943" y="614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946" y="611"/>
                  </a:cxn>
                </a:cxnLst>
                <a:rect l="0" t="0" r="r" b="b"/>
                <a:pathLst>
                  <a:path w="1946" h="614">
                    <a:moveTo>
                      <a:pt x="1946" y="611"/>
                    </a:moveTo>
                    <a:lnTo>
                      <a:pt x="1943" y="6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946" y="611"/>
                    </a:lnTo>
                    <a:close/>
                  </a:path>
                </a:pathLst>
              </a:custGeom>
              <a:solidFill>
                <a:srgbClr val="B0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5" name="Freeform 1053"/>
              <p:cNvSpPr>
                <a:spLocks/>
              </p:cNvSpPr>
              <p:nvPr/>
            </p:nvSpPr>
            <p:spPr bwMode="auto">
              <a:xfrm>
                <a:off x="1981" y="1901"/>
                <a:ext cx="972" cy="307"/>
              </a:xfrm>
              <a:custGeom>
                <a:avLst/>
                <a:gdLst/>
                <a:ahLst/>
                <a:cxnLst>
                  <a:cxn ang="0">
                    <a:pos x="1944" y="613"/>
                  </a:cxn>
                  <a:cxn ang="0">
                    <a:pos x="1940" y="61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4" y="613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0" y="6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6" name="Freeform 1054"/>
              <p:cNvSpPr>
                <a:spLocks/>
              </p:cNvSpPr>
              <p:nvPr/>
            </p:nvSpPr>
            <p:spPr bwMode="auto">
              <a:xfrm>
                <a:off x="1979" y="1901"/>
                <a:ext cx="972" cy="308"/>
              </a:xfrm>
              <a:custGeom>
                <a:avLst/>
                <a:gdLst/>
                <a:ahLst/>
                <a:cxnLst>
                  <a:cxn ang="0">
                    <a:pos x="1944" y="613"/>
                  </a:cxn>
                  <a:cxn ang="0">
                    <a:pos x="1943" y="61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944" y="613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7" name="Freeform 1055"/>
              <p:cNvSpPr>
                <a:spLocks/>
              </p:cNvSpPr>
              <p:nvPr/>
            </p:nvSpPr>
            <p:spPr bwMode="auto">
              <a:xfrm>
                <a:off x="1973" y="1902"/>
                <a:ext cx="977" cy="312"/>
              </a:xfrm>
              <a:custGeom>
                <a:avLst/>
                <a:gdLst/>
                <a:ahLst/>
                <a:cxnLst>
                  <a:cxn ang="0">
                    <a:pos x="1954" y="613"/>
                  </a:cxn>
                  <a:cxn ang="0">
                    <a:pos x="1942" y="623"/>
                  </a:cxn>
                  <a:cxn ang="0">
                    <a:pos x="0" y="6"/>
                  </a:cxn>
                  <a:cxn ang="0">
                    <a:pos x="11" y="0"/>
                  </a:cxn>
                  <a:cxn ang="0">
                    <a:pos x="1954" y="613"/>
                  </a:cxn>
                </a:cxnLst>
                <a:rect l="0" t="0" r="r" b="b"/>
                <a:pathLst>
                  <a:path w="1954" h="623">
                    <a:moveTo>
                      <a:pt x="1954" y="613"/>
                    </a:moveTo>
                    <a:lnTo>
                      <a:pt x="1942" y="623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1954" y="61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8" name="Freeform 1056"/>
              <p:cNvSpPr>
                <a:spLocks/>
              </p:cNvSpPr>
              <p:nvPr/>
            </p:nvSpPr>
            <p:spPr bwMode="auto">
              <a:xfrm>
                <a:off x="1978" y="1902"/>
                <a:ext cx="972" cy="308"/>
              </a:xfrm>
              <a:custGeom>
                <a:avLst/>
                <a:gdLst/>
                <a:ahLst/>
                <a:cxnLst>
                  <a:cxn ang="0">
                    <a:pos x="1944" y="613"/>
                  </a:cxn>
                  <a:cxn ang="0">
                    <a:pos x="1940" y="614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944" y="613"/>
                  </a:cxn>
                </a:cxnLst>
                <a:rect l="0" t="0" r="r" b="b"/>
                <a:pathLst>
                  <a:path w="1944" h="614">
                    <a:moveTo>
                      <a:pt x="1944" y="613"/>
                    </a:moveTo>
                    <a:lnTo>
                      <a:pt x="1940" y="61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89" name="Freeform 1057"/>
              <p:cNvSpPr>
                <a:spLocks/>
              </p:cNvSpPr>
              <p:nvPr/>
            </p:nvSpPr>
            <p:spPr bwMode="auto">
              <a:xfrm>
                <a:off x="1977" y="1903"/>
                <a:ext cx="972" cy="308"/>
              </a:xfrm>
              <a:custGeom>
                <a:avLst/>
                <a:gdLst/>
                <a:ahLst/>
                <a:cxnLst>
                  <a:cxn ang="0">
                    <a:pos x="1944" y="613"/>
                  </a:cxn>
                  <a:cxn ang="0">
                    <a:pos x="1943" y="61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944" y="613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0" name="Freeform 1058"/>
              <p:cNvSpPr>
                <a:spLocks/>
              </p:cNvSpPr>
              <p:nvPr/>
            </p:nvSpPr>
            <p:spPr bwMode="auto">
              <a:xfrm>
                <a:off x="1976" y="1904"/>
                <a:ext cx="972" cy="308"/>
              </a:xfrm>
              <a:custGeom>
                <a:avLst/>
                <a:gdLst/>
                <a:ahLst/>
                <a:cxnLst>
                  <a:cxn ang="0">
                    <a:pos x="1944" y="613"/>
                  </a:cxn>
                  <a:cxn ang="0">
                    <a:pos x="1940" y="61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4" y="613"/>
                  </a:cxn>
                </a:cxnLst>
                <a:rect l="0" t="0" r="r" b="b"/>
                <a:pathLst>
                  <a:path w="1944" h="616">
                    <a:moveTo>
                      <a:pt x="1944" y="613"/>
                    </a:moveTo>
                    <a:lnTo>
                      <a:pt x="1940" y="6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1" name="Freeform 1059"/>
              <p:cNvSpPr>
                <a:spLocks/>
              </p:cNvSpPr>
              <p:nvPr/>
            </p:nvSpPr>
            <p:spPr bwMode="auto">
              <a:xfrm>
                <a:off x="1975" y="1905"/>
                <a:ext cx="971" cy="308"/>
              </a:xfrm>
              <a:custGeom>
                <a:avLst/>
                <a:gdLst/>
                <a:ahLst/>
                <a:cxnLst>
                  <a:cxn ang="0">
                    <a:pos x="1942" y="614"/>
                  </a:cxn>
                  <a:cxn ang="0">
                    <a:pos x="1941" y="616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942" y="614"/>
                  </a:cxn>
                </a:cxnLst>
                <a:rect l="0" t="0" r="r" b="b"/>
                <a:pathLst>
                  <a:path w="1942" h="616">
                    <a:moveTo>
                      <a:pt x="1942" y="614"/>
                    </a:moveTo>
                    <a:lnTo>
                      <a:pt x="1941" y="61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942" y="614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2" name="Freeform 1060"/>
              <p:cNvSpPr>
                <a:spLocks/>
              </p:cNvSpPr>
              <p:nvPr/>
            </p:nvSpPr>
            <p:spPr bwMode="auto">
              <a:xfrm>
                <a:off x="1973" y="1905"/>
                <a:ext cx="972" cy="309"/>
              </a:xfrm>
              <a:custGeom>
                <a:avLst/>
                <a:gdLst/>
                <a:ahLst/>
                <a:cxnLst>
                  <a:cxn ang="0">
                    <a:pos x="1944" y="616"/>
                  </a:cxn>
                  <a:cxn ang="0">
                    <a:pos x="1942" y="618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944" y="616"/>
                  </a:cxn>
                </a:cxnLst>
                <a:rect l="0" t="0" r="r" b="b"/>
                <a:pathLst>
                  <a:path w="1944" h="618">
                    <a:moveTo>
                      <a:pt x="1944" y="616"/>
                    </a:moveTo>
                    <a:lnTo>
                      <a:pt x="1942" y="61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4" y="616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3" name="Freeform 1061"/>
              <p:cNvSpPr>
                <a:spLocks/>
              </p:cNvSpPr>
              <p:nvPr/>
            </p:nvSpPr>
            <p:spPr bwMode="auto">
              <a:xfrm>
                <a:off x="1968" y="1906"/>
                <a:ext cx="977" cy="313"/>
              </a:xfrm>
              <a:custGeom>
                <a:avLst/>
                <a:gdLst/>
                <a:ahLst/>
                <a:cxnLst>
                  <a:cxn ang="0">
                    <a:pos x="1952" y="617"/>
                  </a:cxn>
                  <a:cxn ang="0">
                    <a:pos x="1941" y="627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1952" y="617"/>
                  </a:cxn>
                </a:cxnLst>
                <a:rect l="0" t="0" r="r" b="b"/>
                <a:pathLst>
                  <a:path w="1952" h="627">
                    <a:moveTo>
                      <a:pt x="1952" y="617"/>
                    </a:moveTo>
                    <a:lnTo>
                      <a:pt x="1941" y="627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952" y="61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4" name="Freeform 1062"/>
              <p:cNvSpPr>
                <a:spLocks/>
              </p:cNvSpPr>
              <p:nvPr/>
            </p:nvSpPr>
            <p:spPr bwMode="auto">
              <a:xfrm>
                <a:off x="1973" y="1906"/>
                <a:ext cx="972" cy="309"/>
              </a:xfrm>
              <a:custGeom>
                <a:avLst/>
                <a:gdLst/>
                <a:ahLst/>
                <a:cxnLst>
                  <a:cxn ang="0">
                    <a:pos x="1944" y="617"/>
                  </a:cxn>
                  <a:cxn ang="0">
                    <a:pos x="1941" y="61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4" y="617"/>
                  </a:cxn>
                </a:cxnLst>
                <a:rect l="0" t="0" r="r" b="b"/>
                <a:pathLst>
                  <a:path w="1944" h="618">
                    <a:moveTo>
                      <a:pt x="1944" y="617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4" y="61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5" name="Freeform 1063"/>
              <p:cNvSpPr>
                <a:spLocks/>
              </p:cNvSpPr>
              <p:nvPr/>
            </p:nvSpPr>
            <p:spPr bwMode="auto">
              <a:xfrm>
                <a:off x="1972" y="1906"/>
                <a:ext cx="971" cy="310"/>
              </a:xfrm>
              <a:custGeom>
                <a:avLst/>
                <a:gdLst/>
                <a:ahLst/>
                <a:cxnLst>
                  <a:cxn ang="0">
                    <a:pos x="1943" y="616"/>
                  </a:cxn>
                  <a:cxn ang="0">
                    <a:pos x="1941" y="61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3" y="616"/>
                  </a:cxn>
                </a:cxnLst>
                <a:rect l="0" t="0" r="r" b="b"/>
                <a:pathLst>
                  <a:path w="1943" h="618">
                    <a:moveTo>
                      <a:pt x="1943" y="616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16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6" name="Freeform 1064"/>
              <p:cNvSpPr>
                <a:spLocks/>
              </p:cNvSpPr>
              <p:nvPr/>
            </p:nvSpPr>
            <p:spPr bwMode="auto">
              <a:xfrm>
                <a:off x="1971" y="1907"/>
                <a:ext cx="971" cy="310"/>
              </a:xfrm>
              <a:custGeom>
                <a:avLst/>
                <a:gdLst/>
                <a:ahLst/>
                <a:cxnLst>
                  <a:cxn ang="0">
                    <a:pos x="1942" y="616"/>
                  </a:cxn>
                  <a:cxn ang="0">
                    <a:pos x="1941" y="619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942" y="616"/>
                  </a:cxn>
                </a:cxnLst>
                <a:rect l="0" t="0" r="r" b="b"/>
                <a:pathLst>
                  <a:path w="1942" h="619">
                    <a:moveTo>
                      <a:pt x="1942" y="616"/>
                    </a:moveTo>
                    <a:lnTo>
                      <a:pt x="1941" y="61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2" y="616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7" name="Freeform 1065"/>
              <p:cNvSpPr>
                <a:spLocks/>
              </p:cNvSpPr>
              <p:nvPr/>
            </p:nvSpPr>
            <p:spPr bwMode="auto">
              <a:xfrm>
                <a:off x="1969" y="1908"/>
                <a:ext cx="972" cy="310"/>
              </a:xfrm>
              <a:custGeom>
                <a:avLst/>
                <a:gdLst/>
                <a:ahLst/>
                <a:cxnLst>
                  <a:cxn ang="0">
                    <a:pos x="1945" y="618"/>
                  </a:cxn>
                  <a:cxn ang="0">
                    <a:pos x="1941" y="620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945" y="618"/>
                  </a:cxn>
                </a:cxnLst>
                <a:rect l="0" t="0" r="r" b="b"/>
                <a:pathLst>
                  <a:path w="1945" h="620">
                    <a:moveTo>
                      <a:pt x="1945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5" y="618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8" name="Freeform 1066"/>
              <p:cNvSpPr>
                <a:spLocks/>
              </p:cNvSpPr>
              <p:nvPr/>
            </p:nvSpPr>
            <p:spPr bwMode="auto">
              <a:xfrm>
                <a:off x="1968" y="1909"/>
                <a:ext cx="972" cy="310"/>
              </a:xfrm>
              <a:custGeom>
                <a:avLst/>
                <a:gdLst/>
                <a:ahLst/>
                <a:cxnLst>
                  <a:cxn ang="0">
                    <a:pos x="1942" y="618"/>
                  </a:cxn>
                  <a:cxn ang="0">
                    <a:pos x="1941" y="620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2" y="618"/>
                  </a:cxn>
                </a:cxnLst>
                <a:rect l="0" t="0" r="r" b="b"/>
                <a:pathLst>
                  <a:path w="1942" h="620">
                    <a:moveTo>
                      <a:pt x="1942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18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699" name="Freeform 1067"/>
              <p:cNvSpPr>
                <a:spLocks/>
              </p:cNvSpPr>
              <p:nvPr/>
            </p:nvSpPr>
            <p:spPr bwMode="auto">
              <a:xfrm>
                <a:off x="1963" y="1910"/>
                <a:ext cx="976" cy="315"/>
              </a:xfrm>
              <a:custGeom>
                <a:avLst/>
                <a:gdLst/>
                <a:ahLst/>
                <a:cxnLst>
                  <a:cxn ang="0">
                    <a:pos x="1951" y="618"/>
                  </a:cxn>
                  <a:cxn ang="0">
                    <a:pos x="1941" y="631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1951" y="618"/>
                  </a:cxn>
                </a:cxnLst>
                <a:rect l="0" t="0" r="r" b="b"/>
                <a:pathLst>
                  <a:path w="1951" h="631">
                    <a:moveTo>
                      <a:pt x="1951" y="618"/>
                    </a:moveTo>
                    <a:lnTo>
                      <a:pt x="1941" y="631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1951" y="618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0" name="Freeform 1068"/>
              <p:cNvSpPr>
                <a:spLocks/>
              </p:cNvSpPr>
              <p:nvPr/>
            </p:nvSpPr>
            <p:spPr bwMode="auto">
              <a:xfrm>
                <a:off x="1968" y="1910"/>
                <a:ext cx="971" cy="310"/>
              </a:xfrm>
              <a:custGeom>
                <a:avLst/>
                <a:gdLst/>
                <a:ahLst/>
                <a:cxnLst>
                  <a:cxn ang="0">
                    <a:pos x="1943" y="618"/>
                  </a:cxn>
                  <a:cxn ang="0">
                    <a:pos x="1941" y="62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943" y="618"/>
                  </a:cxn>
                </a:cxnLst>
                <a:rect l="0" t="0" r="r" b="b"/>
                <a:pathLst>
                  <a:path w="1943" h="621">
                    <a:moveTo>
                      <a:pt x="1943" y="618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8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1" name="Freeform 1069"/>
              <p:cNvSpPr>
                <a:spLocks/>
              </p:cNvSpPr>
              <p:nvPr/>
            </p:nvSpPr>
            <p:spPr bwMode="auto">
              <a:xfrm>
                <a:off x="1967" y="1911"/>
                <a:ext cx="971" cy="310"/>
              </a:xfrm>
              <a:custGeom>
                <a:avLst/>
                <a:gdLst/>
                <a:ahLst/>
                <a:cxnLst>
                  <a:cxn ang="0">
                    <a:pos x="1943" y="620"/>
                  </a:cxn>
                  <a:cxn ang="0">
                    <a:pos x="1941" y="62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3" y="620"/>
                  </a:cxn>
                </a:cxnLst>
                <a:rect l="0" t="0" r="r" b="b"/>
                <a:pathLst>
                  <a:path w="1943" h="622">
                    <a:moveTo>
                      <a:pt x="1943" y="620"/>
                    </a:moveTo>
                    <a:lnTo>
                      <a:pt x="1941" y="62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2" name="Freeform 1070"/>
              <p:cNvSpPr>
                <a:spLocks/>
              </p:cNvSpPr>
              <p:nvPr/>
            </p:nvSpPr>
            <p:spPr bwMode="auto">
              <a:xfrm>
                <a:off x="1966" y="1911"/>
                <a:ext cx="971" cy="311"/>
              </a:xfrm>
              <a:custGeom>
                <a:avLst/>
                <a:gdLst/>
                <a:ahLst/>
                <a:cxnLst>
                  <a:cxn ang="0">
                    <a:pos x="1942" y="620"/>
                  </a:cxn>
                  <a:cxn ang="0">
                    <a:pos x="1941" y="621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2" y="620"/>
                  </a:cxn>
                </a:cxnLst>
                <a:rect l="0" t="0" r="r" b="b"/>
                <a:pathLst>
                  <a:path w="1942" h="621">
                    <a:moveTo>
                      <a:pt x="1942" y="620"/>
                    </a:moveTo>
                    <a:lnTo>
                      <a:pt x="1941" y="62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0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3" name="Freeform 1071"/>
              <p:cNvSpPr>
                <a:spLocks/>
              </p:cNvSpPr>
              <p:nvPr/>
            </p:nvSpPr>
            <p:spPr bwMode="auto">
              <a:xfrm>
                <a:off x="1965" y="1912"/>
                <a:ext cx="971" cy="311"/>
              </a:xfrm>
              <a:custGeom>
                <a:avLst/>
                <a:gdLst/>
                <a:ahLst/>
                <a:cxnLst>
                  <a:cxn ang="0">
                    <a:pos x="1943" y="619"/>
                  </a:cxn>
                  <a:cxn ang="0">
                    <a:pos x="1941" y="62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943" y="619"/>
                  </a:cxn>
                </a:cxnLst>
                <a:rect l="0" t="0" r="r" b="b"/>
                <a:pathLst>
                  <a:path w="1943" h="621">
                    <a:moveTo>
                      <a:pt x="1943" y="619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4" name="Freeform 1072"/>
              <p:cNvSpPr>
                <a:spLocks/>
              </p:cNvSpPr>
              <p:nvPr/>
            </p:nvSpPr>
            <p:spPr bwMode="auto">
              <a:xfrm>
                <a:off x="1964" y="1913"/>
                <a:ext cx="971" cy="312"/>
              </a:xfrm>
              <a:custGeom>
                <a:avLst/>
                <a:gdLst/>
                <a:ahLst/>
                <a:cxnLst>
                  <a:cxn ang="0">
                    <a:pos x="1943" y="620"/>
                  </a:cxn>
                  <a:cxn ang="0">
                    <a:pos x="1941" y="62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3" y="620"/>
                  </a:cxn>
                </a:cxnLst>
                <a:rect l="0" t="0" r="r" b="b"/>
                <a:pathLst>
                  <a:path w="1943" h="623">
                    <a:moveTo>
                      <a:pt x="1943" y="620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5" name="Freeform 1073"/>
              <p:cNvSpPr>
                <a:spLocks/>
              </p:cNvSpPr>
              <p:nvPr/>
            </p:nvSpPr>
            <p:spPr bwMode="auto">
              <a:xfrm>
                <a:off x="1963" y="1914"/>
                <a:ext cx="972" cy="311"/>
              </a:xfrm>
              <a:custGeom>
                <a:avLst/>
                <a:gdLst/>
                <a:ahLst/>
                <a:cxnLst>
                  <a:cxn ang="0">
                    <a:pos x="1942" y="621"/>
                  </a:cxn>
                  <a:cxn ang="0">
                    <a:pos x="1941" y="62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2" y="621"/>
                  </a:cxn>
                </a:cxnLst>
                <a:rect l="0" t="0" r="r" b="b"/>
                <a:pathLst>
                  <a:path w="1942" h="623">
                    <a:moveTo>
                      <a:pt x="1942" y="621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6" name="Freeform 1074"/>
              <p:cNvSpPr>
                <a:spLocks/>
              </p:cNvSpPr>
              <p:nvPr/>
            </p:nvSpPr>
            <p:spPr bwMode="auto">
              <a:xfrm>
                <a:off x="1959" y="1915"/>
                <a:ext cx="975" cy="317"/>
              </a:xfrm>
              <a:custGeom>
                <a:avLst/>
                <a:gdLst/>
                <a:ahLst/>
                <a:cxnLst>
                  <a:cxn ang="0">
                    <a:pos x="1950" y="621"/>
                  </a:cxn>
                  <a:cxn ang="0">
                    <a:pos x="1940" y="634"/>
                  </a:cxn>
                  <a:cxn ang="0">
                    <a:pos x="0" y="9"/>
                  </a:cxn>
                  <a:cxn ang="0">
                    <a:pos x="9" y="0"/>
                  </a:cxn>
                  <a:cxn ang="0">
                    <a:pos x="1950" y="621"/>
                  </a:cxn>
                </a:cxnLst>
                <a:rect l="0" t="0" r="r" b="b"/>
                <a:pathLst>
                  <a:path w="1950" h="634">
                    <a:moveTo>
                      <a:pt x="1950" y="621"/>
                    </a:moveTo>
                    <a:lnTo>
                      <a:pt x="1940" y="63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1950" y="62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7" name="Freeform 1075"/>
              <p:cNvSpPr>
                <a:spLocks/>
              </p:cNvSpPr>
              <p:nvPr/>
            </p:nvSpPr>
            <p:spPr bwMode="auto">
              <a:xfrm>
                <a:off x="1963" y="1915"/>
                <a:ext cx="971" cy="311"/>
              </a:xfrm>
              <a:custGeom>
                <a:avLst/>
                <a:gdLst/>
                <a:ahLst/>
                <a:cxnLst>
                  <a:cxn ang="0">
                    <a:pos x="1943" y="621"/>
                  </a:cxn>
                  <a:cxn ang="0">
                    <a:pos x="1941" y="62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943" y="621"/>
                  </a:cxn>
                </a:cxnLst>
                <a:rect l="0" t="0" r="r" b="b"/>
                <a:pathLst>
                  <a:path w="1943" h="623">
                    <a:moveTo>
                      <a:pt x="1943" y="621"/>
                    </a:moveTo>
                    <a:lnTo>
                      <a:pt x="1941" y="62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2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8" name="Freeform 1076"/>
              <p:cNvSpPr>
                <a:spLocks/>
              </p:cNvSpPr>
              <p:nvPr/>
            </p:nvSpPr>
            <p:spPr bwMode="auto">
              <a:xfrm>
                <a:off x="1962" y="1916"/>
                <a:ext cx="971" cy="312"/>
              </a:xfrm>
              <a:custGeom>
                <a:avLst/>
                <a:gdLst/>
                <a:ahLst/>
                <a:cxnLst>
                  <a:cxn ang="0">
                    <a:pos x="1943" y="622"/>
                  </a:cxn>
                  <a:cxn ang="0">
                    <a:pos x="1941" y="62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3" y="622"/>
                  </a:cxn>
                </a:cxnLst>
                <a:rect l="0" t="0" r="r" b="b"/>
                <a:pathLst>
                  <a:path w="1943" h="625">
                    <a:moveTo>
                      <a:pt x="1943" y="622"/>
                    </a:moveTo>
                    <a:lnTo>
                      <a:pt x="1941" y="62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2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09" name="Freeform 1077"/>
              <p:cNvSpPr>
                <a:spLocks/>
              </p:cNvSpPr>
              <p:nvPr/>
            </p:nvSpPr>
            <p:spPr bwMode="auto">
              <a:xfrm>
                <a:off x="1962" y="1916"/>
                <a:ext cx="970" cy="313"/>
              </a:xfrm>
              <a:custGeom>
                <a:avLst/>
                <a:gdLst/>
                <a:ahLst/>
                <a:cxnLst>
                  <a:cxn ang="0">
                    <a:pos x="1941" y="623"/>
                  </a:cxn>
                  <a:cxn ang="0">
                    <a:pos x="1940" y="625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941" y="623"/>
                  </a:cxn>
                </a:cxnLst>
                <a:rect l="0" t="0" r="r" b="b"/>
                <a:pathLst>
                  <a:path w="1941" h="625">
                    <a:moveTo>
                      <a:pt x="1941" y="623"/>
                    </a:moveTo>
                    <a:lnTo>
                      <a:pt x="1940" y="62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0" name="Freeform 1078"/>
              <p:cNvSpPr>
                <a:spLocks/>
              </p:cNvSpPr>
              <p:nvPr/>
            </p:nvSpPr>
            <p:spPr bwMode="auto">
              <a:xfrm>
                <a:off x="1961" y="1917"/>
                <a:ext cx="970" cy="313"/>
              </a:xfrm>
              <a:custGeom>
                <a:avLst/>
                <a:gdLst/>
                <a:ahLst/>
                <a:cxnLst>
                  <a:cxn ang="0">
                    <a:pos x="1941" y="624"/>
                  </a:cxn>
                  <a:cxn ang="0">
                    <a:pos x="1939" y="62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1" y="624"/>
                  </a:cxn>
                </a:cxnLst>
                <a:rect l="0" t="0" r="r" b="b"/>
                <a:pathLst>
                  <a:path w="1941" h="625">
                    <a:moveTo>
                      <a:pt x="1941" y="624"/>
                    </a:moveTo>
                    <a:lnTo>
                      <a:pt x="1939" y="62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4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1" name="Freeform 1079"/>
              <p:cNvSpPr>
                <a:spLocks/>
              </p:cNvSpPr>
              <p:nvPr/>
            </p:nvSpPr>
            <p:spPr bwMode="auto">
              <a:xfrm>
                <a:off x="1960" y="1918"/>
                <a:ext cx="970" cy="313"/>
              </a:xfrm>
              <a:custGeom>
                <a:avLst/>
                <a:gdLst/>
                <a:ahLst/>
                <a:cxnLst>
                  <a:cxn ang="0">
                    <a:pos x="1941" y="623"/>
                  </a:cxn>
                  <a:cxn ang="0">
                    <a:pos x="1939" y="62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1" y="623"/>
                  </a:cxn>
                </a:cxnLst>
                <a:rect l="0" t="0" r="r" b="b"/>
                <a:pathLst>
                  <a:path w="1941" h="627">
                    <a:moveTo>
                      <a:pt x="1941" y="623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2" name="Freeform 1080"/>
              <p:cNvSpPr>
                <a:spLocks/>
              </p:cNvSpPr>
              <p:nvPr/>
            </p:nvSpPr>
            <p:spPr bwMode="auto">
              <a:xfrm>
                <a:off x="1959" y="1919"/>
                <a:ext cx="971" cy="313"/>
              </a:xfrm>
              <a:custGeom>
                <a:avLst/>
                <a:gdLst/>
                <a:ahLst/>
                <a:cxnLst>
                  <a:cxn ang="0">
                    <a:pos x="1941" y="625"/>
                  </a:cxn>
                  <a:cxn ang="0">
                    <a:pos x="1940" y="62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941" y="625"/>
                  </a:cxn>
                </a:cxnLst>
                <a:rect l="0" t="0" r="r" b="b"/>
                <a:pathLst>
                  <a:path w="1941" h="626">
                    <a:moveTo>
                      <a:pt x="1941" y="625"/>
                    </a:moveTo>
                    <a:lnTo>
                      <a:pt x="1940" y="6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3" name="Freeform 1081"/>
              <p:cNvSpPr>
                <a:spLocks/>
              </p:cNvSpPr>
              <p:nvPr/>
            </p:nvSpPr>
            <p:spPr bwMode="auto">
              <a:xfrm>
                <a:off x="1955" y="1920"/>
                <a:ext cx="974" cy="320"/>
              </a:xfrm>
              <a:custGeom>
                <a:avLst/>
                <a:gdLst/>
                <a:ahLst/>
                <a:cxnLst>
                  <a:cxn ang="0">
                    <a:pos x="1948" y="625"/>
                  </a:cxn>
                  <a:cxn ang="0">
                    <a:pos x="1938" y="640"/>
                  </a:cxn>
                  <a:cxn ang="0">
                    <a:pos x="0" y="12"/>
                  </a:cxn>
                  <a:cxn ang="0">
                    <a:pos x="8" y="0"/>
                  </a:cxn>
                  <a:cxn ang="0">
                    <a:pos x="1948" y="625"/>
                  </a:cxn>
                </a:cxnLst>
                <a:rect l="0" t="0" r="r" b="b"/>
                <a:pathLst>
                  <a:path w="1948" h="640">
                    <a:moveTo>
                      <a:pt x="1948" y="625"/>
                    </a:moveTo>
                    <a:lnTo>
                      <a:pt x="1938" y="640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8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4" name="Freeform 1082"/>
              <p:cNvSpPr>
                <a:spLocks/>
              </p:cNvSpPr>
              <p:nvPr/>
            </p:nvSpPr>
            <p:spPr bwMode="auto">
              <a:xfrm>
                <a:off x="1958" y="1920"/>
                <a:ext cx="971" cy="313"/>
              </a:xfrm>
              <a:custGeom>
                <a:avLst/>
                <a:gdLst/>
                <a:ahLst/>
                <a:cxnLst>
                  <a:cxn ang="0">
                    <a:pos x="1941" y="625"/>
                  </a:cxn>
                  <a:cxn ang="0">
                    <a:pos x="1939" y="62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41" y="625"/>
                  </a:cxn>
                </a:cxnLst>
                <a:rect l="0" t="0" r="r" b="b"/>
                <a:pathLst>
                  <a:path w="1941" h="627">
                    <a:moveTo>
                      <a:pt x="1941" y="625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5" name="Freeform 1083"/>
              <p:cNvSpPr>
                <a:spLocks/>
              </p:cNvSpPr>
              <p:nvPr/>
            </p:nvSpPr>
            <p:spPr bwMode="auto">
              <a:xfrm>
                <a:off x="1958" y="1921"/>
                <a:ext cx="970" cy="314"/>
              </a:xfrm>
              <a:custGeom>
                <a:avLst/>
                <a:gdLst/>
                <a:ahLst/>
                <a:cxnLst>
                  <a:cxn ang="0">
                    <a:pos x="1941" y="625"/>
                  </a:cxn>
                  <a:cxn ang="0">
                    <a:pos x="1939" y="62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1" y="625"/>
                  </a:cxn>
                </a:cxnLst>
                <a:rect l="0" t="0" r="r" b="b"/>
                <a:pathLst>
                  <a:path w="1941" h="628">
                    <a:moveTo>
                      <a:pt x="1941" y="625"/>
                    </a:moveTo>
                    <a:lnTo>
                      <a:pt x="1939" y="62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6" name="Freeform 1084"/>
              <p:cNvSpPr>
                <a:spLocks/>
              </p:cNvSpPr>
              <p:nvPr/>
            </p:nvSpPr>
            <p:spPr bwMode="auto">
              <a:xfrm>
                <a:off x="1957" y="1921"/>
                <a:ext cx="970" cy="314"/>
              </a:xfrm>
              <a:custGeom>
                <a:avLst/>
                <a:gdLst/>
                <a:ahLst/>
                <a:cxnLst>
                  <a:cxn ang="0">
                    <a:pos x="1941" y="626"/>
                  </a:cxn>
                  <a:cxn ang="0">
                    <a:pos x="1940" y="62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941" y="626"/>
                  </a:cxn>
                </a:cxnLst>
                <a:rect l="0" t="0" r="r" b="b"/>
                <a:pathLst>
                  <a:path w="1941" h="628">
                    <a:moveTo>
                      <a:pt x="1941" y="626"/>
                    </a:moveTo>
                    <a:lnTo>
                      <a:pt x="1940" y="62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7" name="Freeform 1085"/>
              <p:cNvSpPr>
                <a:spLocks/>
              </p:cNvSpPr>
              <p:nvPr/>
            </p:nvSpPr>
            <p:spPr bwMode="auto">
              <a:xfrm>
                <a:off x="1956" y="1922"/>
                <a:ext cx="970" cy="315"/>
              </a:xfrm>
              <a:custGeom>
                <a:avLst/>
                <a:gdLst/>
                <a:ahLst/>
                <a:cxnLst>
                  <a:cxn ang="0">
                    <a:pos x="1941" y="627"/>
                  </a:cxn>
                  <a:cxn ang="0">
                    <a:pos x="1939" y="630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1941" y="627"/>
                  </a:cxn>
                </a:cxnLst>
                <a:rect l="0" t="0" r="r" b="b"/>
                <a:pathLst>
                  <a:path w="1941" h="630">
                    <a:moveTo>
                      <a:pt x="1941" y="627"/>
                    </a:moveTo>
                    <a:lnTo>
                      <a:pt x="1939" y="630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941" y="627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8" name="Freeform 1086"/>
              <p:cNvSpPr>
                <a:spLocks/>
              </p:cNvSpPr>
              <p:nvPr/>
            </p:nvSpPr>
            <p:spPr bwMode="auto">
              <a:xfrm>
                <a:off x="1956" y="1924"/>
                <a:ext cx="969" cy="314"/>
              </a:xfrm>
              <a:custGeom>
                <a:avLst/>
                <a:gdLst/>
                <a:ahLst/>
                <a:cxnLst>
                  <a:cxn ang="0">
                    <a:pos x="1939" y="626"/>
                  </a:cxn>
                  <a:cxn ang="0">
                    <a:pos x="1937" y="628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939" y="626"/>
                  </a:cxn>
                </a:cxnLst>
                <a:rect l="0" t="0" r="r" b="b"/>
                <a:pathLst>
                  <a:path w="1939" h="628">
                    <a:moveTo>
                      <a:pt x="1939" y="626"/>
                    </a:moveTo>
                    <a:lnTo>
                      <a:pt x="1937" y="628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39" y="62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19" name="Freeform 1087"/>
              <p:cNvSpPr>
                <a:spLocks/>
              </p:cNvSpPr>
              <p:nvPr/>
            </p:nvSpPr>
            <p:spPr bwMode="auto">
              <a:xfrm>
                <a:off x="1955" y="1925"/>
                <a:ext cx="970" cy="315"/>
              </a:xfrm>
              <a:custGeom>
                <a:avLst/>
                <a:gdLst/>
                <a:ahLst/>
                <a:cxnLst>
                  <a:cxn ang="0">
                    <a:pos x="1939" y="627"/>
                  </a:cxn>
                  <a:cxn ang="0">
                    <a:pos x="1938" y="63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39" y="627"/>
                  </a:cxn>
                </a:cxnLst>
                <a:rect l="0" t="0" r="r" b="b"/>
                <a:pathLst>
                  <a:path w="1939" h="630">
                    <a:moveTo>
                      <a:pt x="1939" y="627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7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0" name="Freeform 1088"/>
              <p:cNvSpPr>
                <a:spLocks/>
              </p:cNvSpPr>
              <p:nvPr/>
            </p:nvSpPr>
            <p:spPr bwMode="auto">
              <a:xfrm>
                <a:off x="1951" y="1926"/>
                <a:ext cx="973" cy="321"/>
              </a:xfrm>
              <a:custGeom>
                <a:avLst/>
                <a:gdLst/>
                <a:ahLst/>
                <a:cxnLst>
                  <a:cxn ang="0">
                    <a:pos x="1946" y="628"/>
                  </a:cxn>
                  <a:cxn ang="0">
                    <a:pos x="1937" y="643"/>
                  </a:cxn>
                  <a:cxn ang="0">
                    <a:pos x="0" y="12"/>
                  </a:cxn>
                  <a:cxn ang="0">
                    <a:pos x="8" y="0"/>
                  </a:cxn>
                  <a:cxn ang="0">
                    <a:pos x="1946" y="628"/>
                  </a:cxn>
                </a:cxnLst>
                <a:rect l="0" t="0" r="r" b="b"/>
                <a:pathLst>
                  <a:path w="1946" h="643">
                    <a:moveTo>
                      <a:pt x="1946" y="628"/>
                    </a:moveTo>
                    <a:lnTo>
                      <a:pt x="1937" y="643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6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1" name="Freeform 1089"/>
              <p:cNvSpPr>
                <a:spLocks/>
              </p:cNvSpPr>
              <p:nvPr/>
            </p:nvSpPr>
            <p:spPr bwMode="auto">
              <a:xfrm>
                <a:off x="1954" y="1926"/>
                <a:ext cx="970" cy="314"/>
              </a:xfrm>
              <a:custGeom>
                <a:avLst/>
                <a:gdLst/>
                <a:ahLst/>
                <a:cxnLst>
                  <a:cxn ang="0">
                    <a:pos x="1940" y="628"/>
                  </a:cxn>
                  <a:cxn ang="0">
                    <a:pos x="1938" y="63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40" y="628"/>
                  </a:cxn>
                </a:cxnLst>
                <a:rect l="0" t="0" r="r" b="b"/>
                <a:pathLst>
                  <a:path w="1940" h="630">
                    <a:moveTo>
                      <a:pt x="1940" y="628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0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2" name="Freeform 1090"/>
              <p:cNvSpPr>
                <a:spLocks/>
              </p:cNvSpPr>
              <p:nvPr/>
            </p:nvSpPr>
            <p:spPr bwMode="auto">
              <a:xfrm>
                <a:off x="1953" y="1926"/>
                <a:ext cx="970" cy="316"/>
              </a:xfrm>
              <a:custGeom>
                <a:avLst/>
                <a:gdLst/>
                <a:ahLst/>
                <a:cxnLst>
                  <a:cxn ang="0">
                    <a:pos x="1939" y="628"/>
                  </a:cxn>
                  <a:cxn ang="0">
                    <a:pos x="1937" y="631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939" y="628"/>
                  </a:cxn>
                </a:cxnLst>
                <a:rect l="0" t="0" r="r" b="b"/>
                <a:pathLst>
                  <a:path w="1939" h="631">
                    <a:moveTo>
                      <a:pt x="1939" y="628"/>
                    </a:moveTo>
                    <a:lnTo>
                      <a:pt x="1937" y="63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3" name="Freeform 1091"/>
              <p:cNvSpPr>
                <a:spLocks/>
              </p:cNvSpPr>
              <p:nvPr/>
            </p:nvSpPr>
            <p:spPr bwMode="auto">
              <a:xfrm>
                <a:off x="1953" y="1928"/>
                <a:ext cx="969" cy="316"/>
              </a:xfrm>
              <a:custGeom>
                <a:avLst/>
                <a:gdLst/>
                <a:ahLst/>
                <a:cxnLst>
                  <a:cxn ang="0">
                    <a:pos x="1939" y="628"/>
                  </a:cxn>
                  <a:cxn ang="0">
                    <a:pos x="1938" y="63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939" y="628"/>
                  </a:cxn>
                </a:cxnLst>
                <a:rect l="0" t="0" r="r" b="b"/>
                <a:pathLst>
                  <a:path w="1939" h="632">
                    <a:moveTo>
                      <a:pt x="1939" y="628"/>
                    </a:moveTo>
                    <a:lnTo>
                      <a:pt x="1938" y="63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4" name="Freeform 1092"/>
              <p:cNvSpPr>
                <a:spLocks/>
              </p:cNvSpPr>
              <p:nvPr/>
            </p:nvSpPr>
            <p:spPr bwMode="auto">
              <a:xfrm>
                <a:off x="1952" y="1929"/>
                <a:ext cx="969" cy="316"/>
              </a:xfrm>
              <a:custGeom>
                <a:avLst/>
                <a:gdLst/>
                <a:ahLst/>
                <a:cxnLst>
                  <a:cxn ang="0">
                    <a:pos x="1940" y="630"/>
                  </a:cxn>
                  <a:cxn ang="0">
                    <a:pos x="1938" y="63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940" y="630"/>
                  </a:cxn>
                </a:cxnLst>
                <a:rect l="0" t="0" r="r" b="b"/>
                <a:pathLst>
                  <a:path w="1940" h="633">
                    <a:moveTo>
                      <a:pt x="1940" y="630"/>
                    </a:moveTo>
                    <a:lnTo>
                      <a:pt x="1938" y="63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40" y="630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5" name="Freeform 1093"/>
              <p:cNvSpPr>
                <a:spLocks/>
              </p:cNvSpPr>
              <p:nvPr/>
            </p:nvSpPr>
            <p:spPr bwMode="auto">
              <a:xfrm>
                <a:off x="1951" y="1931"/>
                <a:ext cx="969" cy="316"/>
              </a:xfrm>
              <a:custGeom>
                <a:avLst/>
                <a:gdLst/>
                <a:ahLst/>
                <a:cxnLst>
                  <a:cxn ang="0">
                    <a:pos x="1939" y="630"/>
                  </a:cxn>
                  <a:cxn ang="0">
                    <a:pos x="1937" y="63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39" y="630"/>
                  </a:cxn>
                </a:cxnLst>
                <a:rect l="0" t="0" r="r" b="b"/>
                <a:pathLst>
                  <a:path w="1939" h="633">
                    <a:moveTo>
                      <a:pt x="1939" y="630"/>
                    </a:moveTo>
                    <a:lnTo>
                      <a:pt x="1937" y="63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39" y="6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6" name="Freeform 1094"/>
              <p:cNvSpPr>
                <a:spLocks/>
              </p:cNvSpPr>
              <p:nvPr/>
            </p:nvSpPr>
            <p:spPr bwMode="auto">
              <a:xfrm>
                <a:off x="1948" y="1931"/>
                <a:ext cx="972" cy="324"/>
              </a:xfrm>
              <a:custGeom>
                <a:avLst/>
                <a:gdLst/>
                <a:ahLst/>
                <a:cxnLst>
                  <a:cxn ang="0">
                    <a:pos x="1944" y="631"/>
                  </a:cxn>
                  <a:cxn ang="0">
                    <a:pos x="1936" y="648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944" y="631"/>
                  </a:cxn>
                </a:cxnLst>
                <a:rect l="0" t="0" r="r" b="b"/>
                <a:pathLst>
                  <a:path w="1944" h="648">
                    <a:moveTo>
                      <a:pt x="1944" y="631"/>
                    </a:moveTo>
                    <a:lnTo>
                      <a:pt x="1936" y="64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944" y="63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7" name="Freeform 1095"/>
              <p:cNvSpPr>
                <a:spLocks/>
              </p:cNvSpPr>
              <p:nvPr/>
            </p:nvSpPr>
            <p:spPr bwMode="auto">
              <a:xfrm>
                <a:off x="1950" y="1931"/>
                <a:ext cx="970" cy="318"/>
              </a:xfrm>
              <a:custGeom>
                <a:avLst/>
                <a:gdLst/>
                <a:ahLst/>
                <a:cxnLst>
                  <a:cxn ang="0">
                    <a:pos x="1939" y="631"/>
                  </a:cxn>
                  <a:cxn ang="0">
                    <a:pos x="1938" y="634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939" y="631"/>
                  </a:cxn>
                </a:cxnLst>
                <a:rect l="0" t="0" r="r" b="b"/>
                <a:pathLst>
                  <a:path w="1939" h="634">
                    <a:moveTo>
                      <a:pt x="1939" y="631"/>
                    </a:moveTo>
                    <a:lnTo>
                      <a:pt x="1938" y="63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8" name="Freeform 1096"/>
              <p:cNvSpPr>
                <a:spLocks/>
              </p:cNvSpPr>
              <p:nvPr/>
            </p:nvSpPr>
            <p:spPr bwMode="auto">
              <a:xfrm>
                <a:off x="1949" y="1933"/>
                <a:ext cx="970" cy="318"/>
              </a:xfrm>
              <a:custGeom>
                <a:avLst/>
                <a:gdLst/>
                <a:ahLst/>
                <a:cxnLst>
                  <a:cxn ang="0">
                    <a:pos x="1939" y="631"/>
                  </a:cxn>
                  <a:cxn ang="0">
                    <a:pos x="1935" y="636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939" y="631"/>
                  </a:cxn>
                </a:cxnLst>
                <a:rect l="0" t="0" r="r" b="b"/>
                <a:pathLst>
                  <a:path w="1939" h="636">
                    <a:moveTo>
                      <a:pt x="1939" y="631"/>
                    </a:moveTo>
                    <a:lnTo>
                      <a:pt x="1935" y="63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29" name="Freeform 1097"/>
              <p:cNvSpPr>
                <a:spLocks/>
              </p:cNvSpPr>
              <p:nvPr/>
            </p:nvSpPr>
            <p:spPr bwMode="auto">
              <a:xfrm>
                <a:off x="1948" y="1935"/>
                <a:ext cx="969" cy="318"/>
              </a:xfrm>
              <a:custGeom>
                <a:avLst/>
                <a:gdLst/>
                <a:ahLst/>
                <a:cxnLst>
                  <a:cxn ang="0">
                    <a:pos x="1937" y="633"/>
                  </a:cxn>
                  <a:cxn ang="0">
                    <a:pos x="1936" y="637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1937" y="633"/>
                  </a:cxn>
                </a:cxnLst>
                <a:rect l="0" t="0" r="r" b="b"/>
                <a:pathLst>
                  <a:path w="1937" h="637">
                    <a:moveTo>
                      <a:pt x="1937" y="633"/>
                    </a:moveTo>
                    <a:lnTo>
                      <a:pt x="1936" y="63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937" y="63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0" name="Freeform 1098"/>
              <p:cNvSpPr>
                <a:spLocks/>
              </p:cNvSpPr>
              <p:nvPr/>
            </p:nvSpPr>
            <p:spPr bwMode="auto">
              <a:xfrm>
                <a:off x="1948" y="1936"/>
                <a:ext cx="968" cy="319"/>
              </a:xfrm>
              <a:custGeom>
                <a:avLst/>
                <a:gdLst/>
                <a:ahLst/>
                <a:cxnLst>
                  <a:cxn ang="0">
                    <a:pos x="1938" y="633"/>
                  </a:cxn>
                  <a:cxn ang="0">
                    <a:pos x="1936" y="63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938" y="633"/>
                  </a:cxn>
                </a:cxnLst>
                <a:rect l="0" t="0" r="r" b="b"/>
                <a:pathLst>
                  <a:path w="1938" h="638">
                    <a:moveTo>
                      <a:pt x="1938" y="633"/>
                    </a:moveTo>
                    <a:lnTo>
                      <a:pt x="1936" y="63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8" y="633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1" name="Freeform 1099"/>
              <p:cNvSpPr>
                <a:spLocks/>
              </p:cNvSpPr>
              <p:nvPr/>
            </p:nvSpPr>
            <p:spPr bwMode="auto">
              <a:xfrm>
                <a:off x="1944" y="1938"/>
                <a:ext cx="972" cy="326"/>
              </a:xfrm>
              <a:custGeom>
                <a:avLst/>
                <a:gdLst/>
                <a:ahLst/>
                <a:cxnLst>
                  <a:cxn ang="0">
                    <a:pos x="1942" y="635"/>
                  </a:cxn>
                  <a:cxn ang="0">
                    <a:pos x="1935" y="651"/>
                  </a:cxn>
                  <a:cxn ang="0">
                    <a:pos x="0" y="13"/>
                  </a:cxn>
                  <a:cxn ang="0">
                    <a:pos x="6" y="0"/>
                  </a:cxn>
                  <a:cxn ang="0">
                    <a:pos x="1942" y="635"/>
                  </a:cxn>
                </a:cxnLst>
                <a:rect l="0" t="0" r="r" b="b"/>
                <a:pathLst>
                  <a:path w="1942" h="651">
                    <a:moveTo>
                      <a:pt x="1942" y="635"/>
                    </a:moveTo>
                    <a:lnTo>
                      <a:pt x="1935" y="651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42" y="63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2" name="Freeform 1100"/>
              <p:cNvSpPr>
                <a:spLocks/>
              </p:cNvSpPr>
              <p:nvPr/>
            </p:nvSpPr>
            <p:spPr bwMode="auto">
              <a:xfrm>
                <a:off x="1947" y="1938"/>
                <a:ext cx="969" cy="320"/>
              </a:xfrm>
              <a:custGeom>
                <a:avLst/>
                <a:gdLst/>
                <a:ahLst/>
                <a:cxnLst>
                  <a:cxn ang="0">
                    <a:pos x="1937" y="635"/>
                  </a:cxn>
                  <a:cxn ang="0">
                    <a:pos x="1935" y="640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937" y="635"/>
                  </a:cxn>
                </a:cxnLst>
                <a:rect l="0" t="0" r="r" b="b"/>
                <a:pathLst>
                  <a:path w="1937" h="640">
                    <a:moveTo>
                      <a:pt x="1937" y="635"/>
                    </a:moveTo>
                    <a:lnTo>
                      <a:pt x="1935" y="640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7" y="63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3" name="Freeform 1101"/>
              <p:cNvSpPr>
                <a:spLocks/>
              </p:cNvSpPr>
              <p:nvPr/>
            </p:nvSpPr>
            <p:spPr bwMode="auto">
              <a:xfrm>
                <a:off x="1946" y="1940"/>
                <a:ext cx="969" cy="321"/>
              </a:xfrm>
              <a:custGeom>
                <a:avLst/>
                <a:gdLst/>
                <a:ahLst/>
                <a:cxnLst>
                  <a:cxn ang="0">
                    <a:pos x="1937" y="637"/>
                  </a:cxn>
                  <a:cxn ang="0">
                    <a:pos x="1934" y="643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1937" y="637"/>
                  </a:cxn>
                </a:cxnLst>
                <a:rect l="0" t="0" r="r" b="b"/>
                <a:pathLst>
                  <a:path w="1937" h="643">
                    <a:moveTo>
                      <a:pt x="1937" y="637"/>
                    </a:moveTo>
                    <a:lnTo>
                      <a:pt x="1934" y="643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937" y="637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4" name="Freeform 1102"/>
              <p:cNvSpPr>
                <a:spLocks/>
              </p:cNvSpPr>
              <p:nvPr/>
            </p:nvSpPr>
            <p:spPr bwMode="auto">
              <a:xfrm>
                <a:off x="1944" y="1942"/>
                <a:ext cx="969" cy="322"/>
              </a:xfrm>
              <a:custGeom>
                <a:avLst/>
                <a:gdLst/>
                <a:ahLst/>
                <a:cxnLst>
                  <a:cxn ang="0">
                    <a:pos x="1937" y="638"/>
                  </a:cxn>
                  <a:cxn ang="0">
                    <a:pos x="1935" y="643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1937" y="638"/>
                  </a:cxn>
                </a:cxnLst>
                <a:rect l="0" t="0" r="r" b="b"/>
                <a:pathLst>
                  <a:path w="1937" h="643">
                    <a:moveTo>
                      <a:pt x="1937" y="638"/>
                    </a:moveTo>
                    <a:lnTo>
                      <a:pt x="1935" y="643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5" name="Freeform 1103"/>
              <p:cNvSpPr>
                <a:spLocks/>
              </p:cNvSpPr>
              <p:nvPr/>
            </p:nvSpPr>
            <p:spPr bwMode="auto">
              <a:xfrm>
                <a:off x="1942" y="1945"/>
                <a:ext cx="970" cy="328"/>
              </a:xfrm>
              <a:custGeom>
                <a:avLst/>
                <a:gdLst/>
                <a:ahLst/>
                <a:cxnLst>
                  <a:cxn ang="0">
                    <a:pos x="1940" y="638"/>
                  </a:cxn>
                  <a:cxn ang="0">
                    <a:pos x="1935" y="657"/>
                  </a:cxn>
                  <a:cxn ang="0">
                    <a:pos x="0" y="14"/>
                  </a:cxn>
                  <a:cxn ang="0">
                    <a:pos x="5" y="0"/>
                  </a:cxn>
                  <a:cxn ang="0">
                    <a:pos x="1940" y="638"/>
                  </a:cxn>
                </a:cxnLst>
                <a:rect l="0" t="0" r="r" b="b"/>
                <a:pathLst>
                  <a:path w="1940" h="657">
                    <a:moveTo>
                      <a:pt x="1940" y="638"/>
                    </a:moveTo>
                    <a:lnTo>
                      <a:pt x="1935" y="657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1940" y="638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6" name="Freeform 1104"/>
              <p:cNvSpPr>
                <a:spLocks/>
              </p:cNvSpPr>
              <p:nvPr/>
            </p:nvSpPr>
            <p:spPr bwMode="auto">
              <a:xfrm>
                <a:off x="1943" y="1945"/>
                <a:ext cx="969" cy="323"/>
              </a:xfrm>
              <a:custGeom>
                <a:avLst/>
                <a:gdLst/>
                <a:ahLst/>
                <a:cxnLst>
                  <a:cxn ang="0">
                    <a:pos x="1937" y="638"/>
                  </a:cxn>
                  <a:cxn ang="0">
                    <a:pos x="1934" y="647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937" y="638"/>
                  </a:cxn>
                </a:cxnLst>
                <a:rect l="0" t="0" r="r" b="b"/>
                <a:pathLst>
                  <a:path w="1937" h="647">
                    <a:moveTo>
                      <a:pt x="1937" y="638"/>
                    </a:moveTo>
                    <a:lnTo>
                      <a:pt x="1934" y="6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7" name="Freeform 1105"/>
              <p:cNvSpPr>
                <a:spLocks/>
              </p:cNvSpPr>
              <p:nvPr/>
            </p:nvSpPr>
            <p:spPr bwMode="auto">
              <a:xfrm>
                <a:off x="1942" y="1948"/>
                <a:ext cx="969" cy="325"/>
              </a:xfrm>
              <a:custGeom>
                <a:avLst/>
                <a:gdLst/>
                <a:ahLst/>
                <a:cxnLst>
                  <a:cxn ang="0">
                    <a:pos x="1937" y="640"/>
                  </a:cxn>
                  <a:cxn ang="0">
                    <a:pos x="1935" y="650"/>
                  </a:cxn>
                  <a:cxn ang="0">
                    <a:pos x="0" y="7"/>
                  </a:cxn>
                  <a:cxn ang="0">
                    <a:pos x="3" y="0"/>
                  </a:cxn>
                  <a:cxn ang="0">
                    <a:pos x="1937" y="640"/>
                  </a:cxn>
                </a:cxnLst>
                <a:rect l="0" t="0" r="r" b="b"/>
                <a:pathLst>
                  <a:path w="1937" h="650">
                    <a:moveTo>
                      <a:pt x="1937" y="640"/>
                    </a:moveTo>
                    <a:lnTo>
                      <a:pt x="1935" y="650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37" y="640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8" name="Freeform 1106"/>
              <p:cNvSpPr>
                <a:spLocks/>
              </p:cNvSpPr>
              <p:nvPr/>
            </p:nvSpPr>
            <p:spPr bwMode="auto">
              <a:xfrm>
                <a:off x="1940" y="1951"/>
                <a:ext cx="970" cy="330"/>
              </a:xfrm>
              <a:custGeom>
                <a:avLst/>
                <a:gdLst/>
                <a:ahLst/>
                <a:cxnLst>
                  <a:cxn ang="0">
                    <a:pos x="1939" y="643"/>
                  </a:cxn>
                  <a:cxn ang="0">
                    <a:pos x="1934" y="659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1939" y="643"/>
                  </a:cxn>
                </a:cxnLst>
                <a:rect l="0" t="0" r="r" b="b"/>
                <a:pathLst>
                  <a:path w="1939" h="659">
                    <a:moveTo>
                      <a:pt x="1939" y="643"/>
                    </a:moveTo>
                    <a:lnTo>
                      <a:pt x="1934" y="65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1939" y="643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39" name="Freeform 1107"/>
              <p:cNvSpPr>
                <a:spLocks/>
              </p:cNvSpPr>
              <p:nvPr/>
            </p:nvSpPr>
            <p:spPr bwMode="auto">
              <a:xfrm>
                <a:off x="1938" y="1959"/>
                <a:ext cx="969" cy="332"/>
              </a:xfrm>
              <a:custGeom>
                <a:avLst/>
                <a:gdLst/>
                <a:ahLst/>
                <a:cxnLst>
                  <a:cxn ang="0">
                    <a:pos x="1937" y="644"/>
                  </a:cxn>
                  <a:cxn ang="0">
                    <a:pos x="1934" y="664"/>
                  </a:cxn>
                  <a:cxn ang="0">
                    <a:pos x="0" y="13"/>
                  </a:cxn>
                  <a:cxn ang="0">
                    <a:pos x="3" y="0"/>
                  </a:cxn>
                  <a:cxn ang="0">
                    <a:pos x="1937" y="644"/>
                  </a:cxn>
                </a:cxnLst>
                <a:rect l="0" t="0" r="r" b="b"/>
                <a:pathLst>
                  <a:path w="1937" h="664">
                    <a:moveTo>
                      <a:pt x="1937" y="644"/>
                    </a:moveTo>
                    <a:lnTo>
                      <a:pt x="1934" y="66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1937" y="644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0" name="Freeform 1108"/>
              <p:cNvSpPr>
                <a:spLocks/>
              </p:cNvSpPr>
              <p:nvPr/>
            </p:nvSpPr>
            <p:spPr bwMode="auto">
              <a:xfrm>
                <a:off x="1938" y="1965"/>
                <a:ext cx="968" cy="335"/>
              </a:xfrm>
              <a:custGeom>
                <a:avLst/>
                <a:gdLst/>
                <a:ahLst/>
                <a:cxnLst>
                  <a:cxn ang="0">
                    <a:pos x="1936" y="651"/>
                  </a:cxn>
                  <a:cxn ang="0">
                    <a:pos x="1933" y="670"/>
                  </a:cxn>
                  <a:cxn ang="0">
                    <a:pos x="0" y="15"/>
                  </a:cxn>
                  <a:cxn ang="0">
                    <a:pos x="2" y="0"/>
                  </a:cxn>
                  <a:cxn ang="0">
                    <a:pos x="1936" y="651"/>
                  </a:cxn>
                </a:cxnLst>
                <a:rect l="0" t="0" r="r" b="b"/>
                <a:pathLst>
                  <a:path w="1936" h="670">
                    <a:moveTo>
                      <a:pt x="1936" y="651"/>
                    </a:moveTo>
                    <a:lnTo>
                      <a:pt x="1933" y="670"/>
                    </a:lnTo>
                    <a:lnTo>
                      <a:pt x="0" y="15"/>
                    </a:lnTo>
                    <a:lnTo>
                      <a:pt x="2" y="0"/>
                    </a:lnTo>
                    <a:lnTo>
                      <a:pt x="1936" y="65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1" name="Freeform 1109"/>
              <p:cNvSpPr>
                <a:spLocks/>
              </p:cNvSpPr>
              <p:nvPr/>
            </p:nvSpPr>
            <p:spPr bwMode="auto">
              <a:xfrm>
                <a:off x="1938" y="1973"/>
                <a:ext cx="966" cy="336"/>
              </a:xfrm>
              <a:custGeom>
                <a:avLst/>
                <a:gdLst/>
                <a:ahLst/>
                <a:cxnLst>
                  <a:cxn ang="0">
                    <a:pos x="1933" y="655"/>
                  </a:cxn>
                  <a:cxn ang="0">
                    <a:pos x="1933" y="673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933" y="655"/>
                  </a:cxn>
                </a:cxnLst>
                <a:rect l="0" t="0" r="r" b="b"/>
                <a:pathLst>
                  <a:path w="1933" h="673">
                    <a:moveTo>
                      <a:pt x="1933" y="655"/>
                    </a:moveTo>
                    <a:lnTo>
                      <a:pt x="1933" y="67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2" name="Freeform 1110"/>
              <p:cNvSpPr>
                <a:spLocks/>
              </p:cNvSpPr>
              <p:nvPr/>
            </p:nvSpPr>
            <p:spPr bwMode="auto">
              <a:xfrm>
                <a:off x="1938" y="1973"/>
                <a:ext cx="966" cy="331"/>
              </a:xfrm>
              <a:custGeom>
                <a:avLst/>
                <a:gdLst/>
                <a:ahLst/>
                <a:cxnLst>
                  <a:cxn ang="0">
                    <a:pos x="1933" y="655"/>
                  </a:cxn>
                  <a:cxn ang="0">
                    <a:pos x="1933" y="661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933" y="655"/>
                  </a:cxn>
                </a:cxnLst>
                <a:rect l="0" t="0" r="r" b="b"/>
                <a:pathLst>
                  <a:path w="1933" h="661">
                    <a:moveTo>
                      <a:pt x="1933" y="655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3" name="Freeform 1111"/>
              <p:cNvSpPr>
                <a:spLocks/>
              </p:cNvSpPr>
              <p:nvPr/>
            </p:nvSpPr>
            <p:spPr bwMode="auto">
              <a:xfrm>
                <a:off x="1938" y="1975"/>
                <a:ext cx="966" cy="331"/>
              </a:xfrm>
              <a:custGeom>
                <a:avLst/>
                <a:gdLst/>
                <a:ahLst/>
                <a:cxnLst>
                  <a:cxn ang="0">
                    <a:pos x="1933" y="656"/>
                  </a:cxn>
                  <a:cxn ang="0">
                    <a:pos x="1933" y="661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933" y="656"/>
                  </a:cxn>
                </a:cxnLst>
                <a:rect l="0" t="0" r="r" b="b"/>
                <a:pathLst>
                  <a:path w="1933" h="661">
                    <a:moveTo>
                      <a:pt x="1933" y="656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4" name="Freeform 1112"/>
              <p:cNvSpPr>
                <a:spLocks/>
              </p:cNvSpPr>
              <p:nvPr/>
            </p:nvSpPr>
            <p:spPr bwMode="auto">
              <a:xfrm>
                <a:off x="1938" y="1978"/>
                <a:ext cx="966" cy="331"/>
              </a:xfrm>
              <a:custGeom>
                <a:avLst/>
                <a:gdLst/>
                <a:ahLst/>
                <a:cxnLst>
                  <a:cxn ang="0">
                    <a:pos x="1933" y="656"/>
                  </a:cxn>
                  <a:cxn ang="0">
                    <a:pos x="1933" y="663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933" y="656"/>
                  </a:cxn>
                </a:cxnLst>
                <a:rect l="0" t="0" r="r" b="b"/>
                <a:pathLst>
                  <a:path w="1933" h="663">
                    <a:moveTo>
                      <a:pt x="1933" y="656"/>
                    </a:moveTo>
                    <a:lnTo>
                      <a:pt x="1933" y="66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5" name="Freeform 1113"/>
              <p:cNvSpPr>
                <a:spLocks/>
              </p:cNvSpPr>
              <p:nvPr/>
            </p:nvSpPr>
            <p:spPr bwMode="auto">
              <a:xfrm>
                <a:off x="1938" y="1980"/>
                <a:ext cx="966" cy="339"/>
              </a:xfrm>
              <a:custGeom>
                <a:avLst/>
                <a:gdLst/>
                <a:ahLst/>
                <a:cxnLst>
                  <a:cxn ang="0">
                    <a:pos x="1933" y="658"/>
                  </a:cxn>
                  <a:cxn ang="0">
                    <a:pos x="1933" y="676"/>
                  </a:cxn>
                  <a:cxn ang="0">
                    <a:pos x="2" y="15"/>
                  </a:cxn>
                  <a:cxn ang="0">
                    <a:pos x="0" y="0"/>
                  </a:cxn>
                  <a:cxn ang="0">
                    <a:pos x="1933" y="658"/>
                  </a:cxn>
                </a:cxnLst>
                <a:rect l="0" t="0" r="r" b="b"/>
                <a:pathLst>
                  <a:path w="1933" h="676">
                    <a:moveTo>
                      <a:pt x="1933" y="658"/>
                    </a:moveTo>
                    <a:lnTo>
                      <a:pt x="1933" y="67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6" name="Freeform 1114"/>
              <p:cNvSpPr>
                <a:spLocks/>
              </p:cNvSpPr>
              <p:nvPr/>
            </p:nvSpPr>
            <p:spPr bwMode="auto">
              <a:xfrm>
                <a:off x="1938" y="1980"/>
                <a:ext cx="966" cy="333"/>
              </a:xfrm>
              <a:custGeom>
                <a:avLst/>
                <a:gdLst/>
                <a:ahLst/>
                <a:cxnLst>
                  <a:cxn ang="0">
                    <a:pos x="1933" y="658"/>
                  </a:cxn>
                  <a:cxn ang="0">
                    <a:pos x="1933" y="664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933" y="658"/>
                  </a:cxn>
                </a:cxnLst>
                <a:rect l="0" t="0" r="r" b="b"/>
                <a:pathLst>
                  <a:path w="1933" h="664">
                    <a:moveTo>
                      <a:pt x="1933" y="658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7" name="Freeform 1115"/>
              <p:cNvSpPr>
                <a:spLocks/>
              </p:cNvSpPr>
              <p:nvPr/>
            </p:nvSpPr>
            <p:spPr bwMode="auto">
              <a:xfrm>
                <a:off x="1938" y="1983"/>
                <a:ext cx="966" cy="332"/>
              </a:xfrm>
              <a:custGeom>
                <a:avLst/>
                <a:gdLst/>
                <a:ahLst/>
                <a:cxnLst>
                  <a:cxn ang="0">
                    <a:pos x="1933" y="659"/>
                  </a:cxn>
                  <a:cxn ang="0">
                    <a:pos x="1933" y="664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933" y="659"/>
                  </a:cxn>
                </a:cxnLst>
                <a:rect l="0" t="0" r="r" b="b"/>
                <a:pathLst>
                  <a:path w="1933" h="664">
                    <a:moveTo>
                      <a:pt x="1933" y="659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8" name="Freeform 1116"/>
              <p:cNvSpPr>
                <a:spLocks/>
              </p:cNvSpPr>
              <p:nvPr/>
            </p:nvSpPr>
            <p:spPr bwMode="auto">
              <a:xfrm>
                <a:off x="1938" y="1985"/>
                <a:ext cx="966" cy="334"/>
              </a:xfrm>
              <a:custGeom>
                <a:avLst/>
                <a:gdLst/>
                <a:ahLst/>
                <a:cxnLst>
                  <a:cxn ang="0">
                    <a:pos x="1933" y="659"/>
                  </a:cxn>
                  <a:cxn ang="0">
                    <a:pos x="1933" y="666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1933" y="659"/>
                  </a:cxn>
                </a:cxnLst>
                <a:rect l="0" t="0" r="r" b="b"/>
                <a:pathLst>
                  <a:path w="1933" h="666">
                    <a:moveTo>
                      <a:pt x="1933" y="659"/>
                    </a:moveTo>
                    <a:lnTo>
                      <a:pt x="1933" y="666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49" name="Freeform 1117"/>
              <p:cNvSpPr>
                <a:spLocks/>
              </p:cNvSpPr>
              <p:nvPr/>
            </p:nvSpPr>
            <p:spPr bwMode="auto">
              <a:xfrm>
                <a:off x="1938" y="1988"/>
                <a:ext cx="966" cy="340"/>
              </a:xfrm>
              <a:custGeom>
                <a:avLst/>
                <a:gdLst/>
                <a:ahLst/>
                <a:cxnLst>
                  <a:cxn ang="0">
                    <a:pos x="1931" y="661"/>
                  </a:cxn>
                  <a:cxn ang="0">
                    <a:pos x="1931" y="679"/>
                  </a:cxn>
                  <a:cxn ang="0">
                    <a:pos x="2" y="15"/>
                  </a:cxn>
                  <a:cxn ang="0">
                    <a:pos x="0" y="0"/>
                  </a:cxn>
                  <a:cxn ang="0">
                    <a:pos x="1931" y="661"/>
                  </a:cxn>
                </a:cxnLst>
                <a:rect l="0" t="0" r="r" b="b"/>
                <a:pathLst>
                  <a:path w="1931" h="679">
                    <a:moveTo>
                      <a:pt x="1931" y="661"/>
                    </a:moveTo>
                    <a:lnTo>
                      <a:pt x="1931" y="679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0" name="Freeform 1118"/>
              <p:cNvSpPr>
                <a:spLocks/>
              </p:cNvSpPr>
              <p:nvPr/>
            </p:nvSpPr>
            <p:spPr bwMode="auto">
              <a:xfrm>
                <a:off x="1938" y="1988"/>
                <a:ext cx="966" cy="332"/>
              </a:xfrm>
              <a:custGeom>
                <a:avLst/>
                <a:gdLst/>
                <a:ahLst/>
                <a:cxnLst>
                  <a:cxn ang="0">
                    <a:pos x="1931" y="661"/>
                  </a:cxn>
                  <a:cxn ang="0">
                    <a:pos x="1931" y="66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931" y="661"/>
                  </a:cxn>
                </a:cxnLst>
                <a:rect l="0" t="0" r="r" b="b"/>
                <a:pathLst>
                  <a:path w="1931" h="664">
                    <a:moveTo>
                      <a:pt x="1931" y="661"/>
                    </a:moveTo>
                    <a:lnTo>
                      <a:pt x="1931" y="6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1" name="Freeform 1119"/>
              <p:cNvSpPr>
                <a:spLocks/>
              </p:cNvSpPr>
              <p:nvPr/>
            </p:nvSpPr>
            <p:spPr bwMode="auto">
              <a:xfrm>
                <a:off x="1938" y="1990"/>
                <a:ext cx="966" cy="332"/>
              </a:xfrm>
              <a:custGeom>
                <a:avLst/>
                <a:gdLst/>
                <a:ahLst/>
                <a:cxnLst>
                  <a:cxn ang="0">
                    <a:pos x="1931" y="661"/>
                  </a:cxn>
                  <a:cxn ang="0">
                    <a:pos x="1931" y="66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931" y="661"/>
                  </a:cxn>
                </a:cxnLst>
                <a:rect l="0" t="0" r="r" b="b"/>
                <a:pathLst>
                  <a:path w="1931" h="665">
                    <a:moveTo>
                      <a:pt x="1931" y="661"/>
                    </a:moveTo>
                    <a:lnTo>
                      <a:pt x="1931" y="6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2" name="Freeform 1120"/>
              <p:cNvSpPr>
                <a:spLocks/>
              </p:cNvSpPr>
              <p:nvPr/>
            </p:nvSpPr>
            <p:spPr bwMode="auto">
              <a:xfrm>
                <a:off x="1938" y="1991"/>
                <a:ext cx="966" cy="333"/>
              </a:xfrm>
              <a:custGeom>
                <a:avLst/>
                <a:gdLst/>
                <a:ahLst/>
                <a:cxnLst>
                  <a:cxn ang="0">
                    <a:pos x="1931" y="662"/>
                  </a:cxn>
                  <a:cxn ang="0">
                    <a:pos x="1931" y="66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931" y="662"/>
                  </a:cxn>
                </a:cxnLst>
                <a:rect l="0" t="0" r="r" b="b"/>
                <a:pathLst>
                  <a:path w="1931" h="665">
                    <a:moveTo>
                      <a:pt x="1931" y="662"/>
                    </a:moveTo>
                    <a:lnTo>
                      <a:pt x="1931" y="66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31" y="662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3" name="Freeform 1121"/>
              <p:cNvSpPr>
                <a:spLocks/>
              </p:cNvSpPr>
              <p:nvPr/>
            </p:nvSpPr>
            <p:spPr bwMode="auto">
              <a:xfrm>
                <a:off x="1938" y="1992"/>
                <a:ext cx="966" cy="334"/>
              </a:xfrm>
              <a:custGeom>
                <a:avLst/>
                <a:gdLst/>
                <a:ahLst/>
                <a:cxnLst>
                  <a:cxn ang="0">
                    <a:pos x="1931" y="663"/>
                  </a:cxn>
                  <a:cxn ang="0">
                    <a:pos x="1931" y="668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31" y="663"/>
                  </a:cxn>
                </a:cxnLst>
                <a:rect l="0" t="0" r="r" b="b"/>
                <a:pathLst>
                  <a:path w="1931" h="668">
                    <a:moveTo>
                      <a:pt x="1931" y="663"/>
                    </a:moveTo>
                    <a:lnTo>
                      <a:pt x="1931" y="66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4" name="Freeform 1122"/>
              <p:cNvSpPr>
                <a:spLocks/>
              </p:cNvSpPr>
              <p:nvPr/>
            </p:nvSpPr>
            <p:spPr bwMode="auto">
              <a:xfrm>
                <a:off x="1939" y="1994"/>
                <a:ext cx="965" cy="334"/>
              </a:xfrm>
              <a:custGeom>
                <a:avLst/>
                <a:gdLst/>
                <a:ahLst/>
                <a:cxnLst>
                  <a:cxn ang="0">
                    <a:pos x="1929" y="665"/>
                  </a:cxn>
                  <a:cxn ang="0">
                    <a:pos x="1929" y="668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929" y="665"/>
                  </a:cxn>
                </a:cxnLst>
                <a:rect l="0" t="0" r="r" b="b"/>
                <a:pathLst>
                  <a:path w="1929" h="668">
                    <a:moveTo>
                      <a:pt x="1929" y="665"/>
                    </a:moveTo>
                    <a:lnTo>
                      <a:pt x="1929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29" y="665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5" name="Freeform 1123"/>
              <p:cNvSpPr>
                <a:spLocks/>
              </p:cNvSpPr>
              <p:nvPr/>
            </p:nvSpPr>
            <p:spPr bwMode="auto">
              <a:xfrm>
                <a:off x="1939" y="1995"/>
                <a:ext cx="967" cy="340"/>
              </a:xfrm>
              <a:custGeom>
                <a:avLst/>
                <a:gdLst/>
                <a:ahLst/>
                <a:cxnLst>
                  <a:cxn ang="0">
                    <a:pos x="1929" y="664"/>
                  </a:cxn>
                  <a:cxn ang="0">
                    <a:pos x="1932" y="679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1929" y="664"/>
                  </a:cxn>
                </a:cxnLst>
                <a:rect l="0" t="0" r="r" b="b"/>
                <a:pathLst>
                  <a:path w="1932" h="679">
                    <a:moveTo>
                      <a:pt x="1929" y="664"/>
                    </a:moveTo>
                    <a:lnTo>
                      <a:pt x="1932" y="679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6" name="Freeform 1124"/>
              <p:cNvSpPr>
                <a:spLocks/>
              </p:cNvSpPr>
              <p:nvPr/>
            </p:nvSpPr>
            <p:spPr bwMode="auto">
              <a:xfrm>
                <a:off x="1939" y="1995"/>
                <a:ext cx="966" cy="334"/>
              </a:xfrm>
              <a:custGeom>
                <a:avLst/>
                <a:gdLst/>
                <a:ahLst/>
                <a:cxnLst>
                  <a:cxn ang="0">
                    <a:pos x="1929" y="664"/>
                  </a:cxn>
                  <a:cxn ang="0">
                    <a:pos x="1930" y="666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929" y="664"/>
                  </a:cxn>
                </a:cxnLst>
                <a:rect l="0" t="0" r="r" b="b"/>
                <a:pathLst>
                  <a:path w="1930" h="666">
                    <a:moveTo>
                      <a:pt x="1929" y="664"/>
                    </a:moveTo>
                    <a:lnTo>
                      <a:pt x="1930" y="66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7" name="Freeform 1125"/>
              <p:cNvSpPr>
                <a:spLocks/>
              </p:cNvSpPr>
              <p:nvPr/>
            </p:nvSpPr>
            <p:spPr bwMode="auto">
              <a:xfrm>
                <a:off x="1939" y="1996"/>
                <a:ext cx="966" cy="334"/>
              </a:xfrm>
              <a:custGeom>
                <a:avLst/>
                <a:gdLst/>
                <a:ahLst/>
                <a:cxnLst>
                  <a:cxn ang="0">
                    <a:pos x="1930" y="665"/>
                  </a:cxn>
                  <a:cxn ang="0">
                    <a:pos x="1930" y="668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930" y="665"/>
                  </a:cxn>
                </a:cxnLst>
                <a:rect l="0" t="0" r="r" b="b"/>
                <a:pathLst>
                  <a:path w="1930" h="668">
                    <a:moveTo>
                      <a:pt x="1930" y="665"/>
                    </a:moveTo>
                    <a:lnTo>
                      <a:pt x="1930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30" y="665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8" name="Freeform 1126"/>
              <p:cNvSpPr>
                <a:spLocks/>
              </p:cNvSpPr>
              <p:nvPr/>
            </p:nvSpPr>
            <p:spPr bwMode="auto">
              <a:xfrm>
                <a:off x="1939" y="1998"/>
                <a:ext cx="966" cy="334"/>
              </a:xfrm>
              <a:custGeom>
                <a:avLst/>
                <a:gdLst/>
                <a:ahLst/>
                <a:cxnLst>
                  <a:cxn ang="0">
                    <a:pos x="1930" y="664"/>
                  </a:cxn>
                  <a:cxn ang="0">
                    <a:pos x="1930" y="668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1930" y="664"/>
                  </a:cxn>
                </a:cxnLst>
                <a:rect l="0" t="0" r="r" b="b"/>
                <a:pathLst>
                  <a:path w="1930" h="668">
                    <a:moveTo>
                      <a:pt x="1930" y="664"/>
                    </a:moveTo>
                    <a:lnTo>
                      <a:pt x="1930" y="668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930" y="664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59" name="Freeform 1127"/>
              <p:cNvSpPr>
                <a:spLocks/>
              </p:cNvSpPr>
              <p:nvPr/>
            </p:nvSpPr>
            <p:spPr bwMode="auto">
              <a:xfrm>
                <a:off x="1940" y="1999"/>
                <a:ext cx="966" cy="334"/>
              </a:xfrm>
              <a:custGeom>
                <a:avLst/>
                <a:gdLst/>
                <a:ahLst/>
                <a:cxnLst>
                  <a:cxn ang="0">
                    <a:pos x="1929" y="667"/>
                  </a:cxn>
                  <a:cxn ang="0">
                    <a:pos x="1931" y="66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929" y="667"/>
                  </a:cxn>
                </a:cxnLst>
                <a:rect l="0" t="0" r="r" b="b"/>
                <a:pathLst>
                  <a:path w="1931" h="668">
                    <a:moveTo>
                      <a:pt x="1929" y="667"/>
                    </a:moveTo>
                    <a:lnTo>
                      <a:pt x="1931" y="66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7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0" name="Freeform 1128"/>
              <p:cNvSpPr>
                <a:spLocks/>
              </p:cNvSpPr>
              <p:nvPr/>
            </p:nvSpPr>
            <p:spPr bwMode="auto">
              <a:xfrm>
                <a:off x="1940" y="1999"/>
                <a:ext cx="966" cy="335"/>
              </a:xfrm>
              <a:custGeom>
                <a:avLst/>
                <a:gdLst/>
                <a:ahLst/>
                <a:cxnLst>
                  <a:cxn ang="0">
                    <a:pos x="1931" y="666"/>
                  </a:cxn>
                  <a:cxn ang="0">
                    <a:pos x="1931" y="670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931" y="666"/>
                  </a:cxn>
                </a:cxnLst>
                <a:rect l="0" t="0" r="r" b="b"/>
                <a:pathLst>
                  <a:path w="1931" h="670">
                    <a:moveTo>
                      <a:pt x="1931" y="666"/>
                    </a:moveTo>
                    <a:lnTo>
                      <a:pt x="1931" y="67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6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1" name="Freeform 1129"/>
              <p:cNvSpPr>
                <a:spLocks/>
              </p:cNvSpPr>
              <p:nvPr/>
            </p:nvSpPr>
            <p:spPr bwMode="auto">
              <a:xfrm>
                <a:off x="1940" y="2001"/>
                <a:ext cx="966" cy="334"/>
              </a:xfrm>
              <a:custGeom>
                <a:avLst/>
                <a:gdLst/>
                <a:ahLst/>
                <a:cxnLst>
                  <a:cxn ang="0">
                    <a:pos x="1931" y="667"/>
                  </a:cxn>
                  <a:cxn ang="0">
                    <a:pos x="1931" y="668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1931" y="667"/>
                  </a:cxn>
                </a:cxnLst>
                <a:rect l="0" t="0" r="r" b="b"/>
                <a:pathLst>
                  <a:path w="1931" h="668">
                    <a:moveTo>
                      <a:pt x="1931" y="667"/>
                    </a:moveTo>
                    <a:lnTo>
                      <a:pt x="1931" y="668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931" y="667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2" name="Freeform 1130"/>
              <p:cNvSpPr>
                <a:spLocks/>
              </p:cNvSpPr>
              <p:nvPr/>
            </p:nvSpPr>
            <p:spPr bwMode="auto">
              <a:xfrm>
                <a:off x="1941" y="2002"/>
                <a:ext cx="966" cy="341"/>
              </a:xfrm>
              <a:custGeom>
                <a:avLst/>
                <a:gdLst/>
                <a:ahLst/>
                <a:cxnLst>
                  <a:cxn ang="0">
                    <a:pos x="1929" y="666"/>
                  </a:cxn>
                  <a:cxn ang="0">
                    <a:pos x="1932" y="683"/>
                  </a:cxn>
                  <a:cxn ang="0">
                    <a:pos x="3" y="12"/>
                  </a:cxn>
                  <a:cxn ang="0">
                    <a:pos x="0" y="0"/>
                  </a:cxn>
                  <a:cxn ang="0">
                    <a:pos x="1929" y="666"/>
                  </a:cxn>
                </a:cxnLst>
                <a:rect l="0" t="0" r="r" b="b"/>
                <a:pathLst>
                  <a:path w="1932" h="683">
                    <a:moveTo>
                      <a:pt x="1929" y="666"/>
                    </a:moveTo>
                    <a:lnTo>
                      <a:pt x="1932" y="683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3" name="Freeform 1131"/>
              <p:cNvSpPr>
                <a:spLocks/>
              </p:cNvSpPr>
              <p:nvPr/>
            </p:nvSpPr>
            <p:spPr bwMode="auto">
              <a:xfrm>
                <a:off x="1941" y="2002"/>
                <a:ext cx="965" cy="335"/>
              </a:xfrm>
              <a:custGeom>
                <a:avLst/>
                <a:gdLst/>
                <a:ahLst/>
                <a:cxnLst>
                  <a:cxn ang="0">
                    <a:pos x="1929" y="666"/>
                  </a:cxn>
                  <a:cxn ang="0">
                    <a:pos x="1931" y="67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929" y="666"/>
                  </a:cxn>
                </a:cxnLst>
                <a:rect l="0" t="0" r="r" b="b"/>
                <a:pathLst>
                  <a:path w="1931" h="670">
                    <a:moveTo>
                      <a:pt x="1929" y="666"/>
                    </a:moveTo>
                    <a:lnTo>
                      <a:pt x="1931" y="6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4" name="Freeform 1132"/>
              <p:cNvSpPr>
                <a:spLocks/>
              </p:cNvSpPr>
              <p:nvPr/>
            </p:nvSpPr>
            <p:spPr bwMode="auto">
              <a:xfrm>
                <a:off x="1941" y="2003"/>
                <a:ext cx="965" cy="335"/>
              </a:xfrm>
              <a:custGeom>
                <a:avLst/>
                <a:gdLst/>
                <a:ahLst/>
                <a:cxnLst>
                  <a:cxn ang="0">
                    <a:pos x="1931" y="668"/>
                  </a:cxn>
                  <a:cxn ang="0">
                    <a:pos x="1931" y="671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31" y="668"/>
                  </a:cxn>
                </a:cxnLst>
                <a:rect l="0" t="0" r="r" b="b"/>
                <a:pathLst>
                  <a:path w="1931" h="671">
                    <a:moveTo>
                      <a:pt x="1931" y="668"/>
                    </a:moveTo>
                    <a:lnTo>
                      <a:pt x="1931" y="67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5" name="Freeform 1133"/>
              <p:cNvSpPr>
                <a:spLocks/>
              </p:cNvSpPr>
              <p:nvPr/>
            </p:nvSpPr>
            <p:spPr bwMode="auto">
              <a:xfrm>
                <a:off x="1942" y="2004"/>
                <a:ext cx="964" cy="336"/>
              </a:xfrm>
              <a:custGeom>
                <a:avLst/>
                <a:gdLst/>
                <a:ahLst/>
                <a:cxnLst>
                  <a:cxn ang="0">
                    <a:pos x="1929" y="668"/>
                  </a:cxn>
                  <a:cxn ang="0">
                    <a:pos x="1929" y="671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929" y="668"/>
                  </a:cxn>
                </a:cxnLst>
                <a:rect l="0" t="0" r="r" b="b"/>
                <a:pathLst>
                  <a:path w="1929" h="671">
                    <a:moveTo>
                      <a:pt x="1929" y="668"/>
                    </a:moveTo>
                    <a:lnTo>
                      <a:pt x="1929" y="67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8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6" name="Freeform 1134"/>
              <p:cNvSpPr>
                <a:spLocks/>
              </p:cNvSpPr>
              <p:nvPr/>
            </p:nvSpPr>
            <p:spPr bwMode="auto">
              <a:xfrm>
                <a:off x="1942" y="2005"/>
                <a:ext cx="965" cy="337"/>
              </a:xfrm>
              <a:custGeom>
                <a:avLst/>
                <a:gdLst/>
                <a:ahLst/>
                <a:cxnLst>
                  <a:cxn ang="0">
                    <a:pos x="1929" y="669"/>
                  </a:cxn>
                  <a:cxn ang="0">
                    <a:pos x="1930" y="673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929" y="669"/>
                  </a:cxn>
                </a:cxnLst>
                <a:rect l="0" t="0" r="r" b="b"/>
                <a:pathLst>
                  <a:path w="1930" h="673">
                    <a:moveTo>
                      <a:pt x="1929" y="669"/>
                    </a:moveTo>
                    <a:lnTo>
                      <a:pt x="1930" y="67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69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7" name="Freeform 1135"/>
              <p:cNvSpPr>
                <a:spLocks/>
              </p:cNvSpPr>
              <p:nvPr/>
            </p:nvSpPr>
            <p:spPr bwMode="auto">
              <a:xfrm>
                <a:off x="1943" y="2007"/>
                <a:ext cx="964" cy="336"/>
              </a:xfrm>
              <a:custGeom>
                <a:avLst/>
                <a:gdLst/>
                <a:ahLst/>
                <a:cxnLst>
                  <a:cxn ang="0">
                    <a:pos x="1929" y="670"/>
                  </a:cxn>
                  <a:cxn ang="0">
                    <a:pos x="1929" y="67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929" y="670"/>
                  </a:cxn>
                </a:cxnLst>
                <a:rect l="0" t="0" r="r" b="b"/>
                <a:pathLst>
                  <a:path w="1929" h="673">
                    <a:moveTo>
                      <a:pt x="1929" y="670"/>
                    </a:moveTo>
                    <a:lnTo>
                      <a:pt x="1929" y="6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70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8" name="Freeform 1136"/>
              <p:cNvSpPr>
                <a:spLocks/>
              </p:cNvSpPr>
              <p:nvPr/>
            </p:nvSpPr>
            <p:spPr bwMode="auto">
              <a:xfrm>
                <a:off x="1943" y="2008"/>
                <a:ext cx="967" cy="342"/>
              </a:xfrm>
              <a:custGeom>
                <a:avLst/>
                <a:gdLst/>
                <a:ahLst/>
                <a:cxnLst>
                  <a:cxn ang="0">
                    <a:pos x="1929" y="671"/>
                  </a:cxn>
                  <a:cxn ang="0">
                    <a:pos x="1934" y="684"/>
                  </a:cxn>
                  <a:cxn ang="0">
                    <a:pos x="5" y="11"/>
                  </a:cxn>
                  <a:cxn ang="0">
                    <a:pos x="0" y="0"/>
                  </a:cxn>
                  <a:cxn ang="0">
                    <a:pos x="1929" y="671"/>
                  </a:cxn>
                </a:cxnLst>
                <a:rect l="0" t="0" r="r" b="b"/>
                <a:pathLst>
                  <a:path w="1934" h="684">
                    <a:moveTo>
                      <a:pt x="1929" y="671"/>
                    </a:moveTo>
                    <a:lnTo>
                      <a:pt x="1934" y="684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69" name="Freeform 1137"/>
              <p:cNvSpPr>
                <a:spLocks/>
              </p:cNvSpPr>
              <p:nvPr/>
            </p:nvSpPr>
            <p:spPr bwMode="auto">
              <a:xfrm>
                <a:off x="1943" y="2008"/>
                <a:ext cx="965" cy="337"/>
              </a:xfrm>
              <a:custGeom>
                <a:avLst/>
                <a:gdLst/>
                <a:ahLst/>
                <a:cxnLst>
                  <a:cxn ang="0">
                    <a:pos x="1929" y="671"/>
                  </a:cxn>
                  <a:cxn ang="0">
                    <a:pos x="1931" y="674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29" y="671"/>
                  </a:cxn>
                </a:cxnLst>
                <a:rect l="0" t="0" r="r" b="b"/>
                <a:pathLst>
                  <a:path w="1931" h="674">
                    <a:moveTo>
                      <a:pt x="1929" y="671"/>
                    </a:moveTo>
                    <a:lnTo>
                      <a:pt x="1931" y="6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0" name="Freeform 1138"/>
              <p:cNvSpPr>
                <a:spLocks/>
              </p:cNvSpPr>
              <p:nvPr/>
            </p:nvSpPr>
            <p:spPr bwMode="auto">
              <a:xfrm>
                <a:off x="1943" y="2009"/>
                <a:ext cx="966" cy="338"/>
              </a:xfrm>
              <a:custGeom>
                <a:avLst/>
                <a:gdLst/>
                <a:ahLst/>
                <a:cxnLst>
                  <a:cxn ang="0">
                    <a:pos x="1929" y="671"/>
                  </a:cxn>
                  <a:cxn ang="0">
                    <a:pos x="1931" y="67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29" y="671"/>
                  </a:cxn>
                </a:cxnLst>
                <a:rect l="0" t="0" r="r" b="b"/>
                <a:pathLst>
                  <a:path w="1931" h="675">
                    <a:moveTo>
                      <a:pt x="1929" y="671"/>
                    </a:moveTo>
                    <a:lnTo>
                      <a:pt x="1931" y="67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1" name="Freeform 1139"/>
              <p:cNvSpPr>
                <a:spLocks/>
              </p:cNvSpPr>
              <p:nvPr/>
            </p:nvSpPr>
            <p:spPr bwMode="auto">
              <a:xfrm>
                <a:off x="1944" y="2011"/>
                <a:ext cx="966" cy="337"/>
              </a:xfrm>
              <a:custGeom>
                <a:avLst/>
                <a:gdLst/>
                <a:ahLst/>
                <a:cxnLst>
                  <a:cxn ang="0">
                    <a:pos x="1929" y="672"/>
                  </a:cxn>
                  <a:cxn ang="0">
                    <a:pos x="1930" y="67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1929" y="672"/>
                  </a:cxn>
                </a:cxnLst>
                <a:rect l="0" t="0" r="r" b="b"/>
                <a:pathLst>
                  <a:path w="1930" h="675">
                    <a:moveTo>
                      <a:pt x="1929" y="672"/>
                    </a:moveTo>
                    <a:lnTo>
                      <a:pt x="1930" y="67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929" y="67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2" name="Freeform 1140"/>
              <p:cNvSpPr>
                <a:spLocks/>
              </p:cNvSpPr>
              <p:nvPr/>
            </p:nvSpPr>
            <p:spPr bwMode="auto">
              <a:xfrm>
                <a:off x="1945" y="2013"/>
                <a:ext cx="965" cy="337"/>
              </a:xfrm>
              <a:custGeom>
                <a:avLst/>
                <a:gdLst/>
                <a:ahLst/>
                <a:cxnLst>
                  <a:cxn ang="0">
                    <a:pos x="1929" y="671"/>
                  </a:cxn>
                  <a:cxn ang="0">
                    <a:pos x="1929" y="67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929" y="671"/>
                  </a:cxn>
                </a:cxnLst>
                <a:rect l="0" t="0" r="r" b="b"/>
                <a:pathLst>
                  <a:path w="1929" h="674">
                    <a:moveTo>
                      <a:pt x="1929" y="671"/>
                    </a:moveTo>
                    <a:lnTo>
                      <a:pt x="1929" y="67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3" name="Freeform 1141"/>
              <p:cNvSpPr>
                <a:spLocks/>
              </p:cNvSpPr>
              <p:nvPr/>
            </p:nvSpPr>
            <p:spPr bwMode="auto">
              <a:xfrm>
                <a:off x="1945" y="2014"/>
                <a:ext cx="968" cy="343"/>
              </a:xfrm>
              <a:custGeom>
                <a:avLst/>
                <a:gdLst/>
                <a:ahLst/>
                <a:cxnLst>
                  <a:cxn ang="0">
                    <a:pos x="1929" y="673"/>
                  </a:cxn>
                  <a:cxn ang="0">
                    <a:pos x="1936" y="687"/>
                  </a:cxn>
                  <a:cxn ang="0">
                    <a:pos x="7" y="12"/>
                  </a:cxn>
                  <a:cxn ang="0">
                    <a:pos x="0" y="0"/>
                  </a:cxn>
                  <a:cxn ang="0">
                    <a:pos x="1929" y="673"/>
                  </a:cxn>
                </a:cxnLst>
                <a:rect l="0" t="0" r="r" b="b"/>
                <a:pathLst>
                  <a:path w="1936" h="687">
                    <a:moveTo>
                      <a:pt x="1929" y="673"/>
                    </a:moveTo>
                    <a:lnTo>
                      <a:pt x="1936" y="687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4" name="Freeform 1142"/>
              <p:cNvSpPr>
                <a:spLocks/>
              </p:cNvSpPr>
              <p:nvPr/>
            </p:nvSpPr>
            <p:spPr bwMode="auto">
              <a:xfrm>
                <a:off x="1945" y="2014"/>
                <a:ext cx="966" cy="338"/>
              </a:xfrm>
              <a:custGeom>
                <a:avLst/>
                <a:gdLst/>
                <a:ahLst/>
                <a:cxnLst>
                  <a:cxn ang="0">
                    <a:pos x="1929" y="673"/>
                  </a:cxn>
                  <a:cxn ang="0">
                    <a:pos x="1931" y="677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929" y="673"/>
                  </a:cxn>
                </a:cxnLst>
                <a:rect l="0" t="0" r="r" b="b"/>
                <a:pathLst>
                  <a:path w="1931" h="677">
                    <a:moveTo>
                      <a:pt x="1929" y="673"/>
                    </a:moveTo>
                    <a:lnTo>
                      <a:pt x="1931" y="67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5" name="Freeform 1143"/>
              <p:cNvSpPr>
                <a:spLocks/>
              </p:cNvSpPr>
              <p:nvPr/>
            </p:nvSpPr>
            <p:spPr bwMode="auto">
              <a:xfrm>
                <a:off x="1946" y="2015"/>
                <a:ext cx="965" cy="338"/>
              </a:xfrm>
              <a:custGeom>
                <a:avLst/>
                <a:gdLst/>
                <a:ahLst/>
                <a:cxnLst>
                  <a:cxn ang="0">
                    <a:pos x="1929" y="673"/>
                  </a:cxn>
                  <a:cxn ang="0">
                    <a:pos x="1931" y="67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29" y="673"/>
                  </a:cxn>
                </a:cxnLst>
                <a:rect l="0" t="0" r="r" b="b"/>
                <a:pathLst>
                  <a:path w="1931" h="676">
                    <a:moveTo>
                      <a:pt x="1929" y="673"/>
                    </a:moveTo>
                    <a:lnTo>
                      <a:pt x="1931" y="6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6" name="Freeform 1144"/>
              <p:cNvSpPr>
                <a:spLocks/>
              </p:cNvSpPr>
              <p:nvPr/>
            </p:nvSpPr>
            <p:spPr bwMode="auto">
              <a:xfrm>
                <a:off x="1947" y="2017"/>
                <a:ext cx="965" cy="338"/>
              </a:xfrm>
              <a:custGeom>
                <a:avLst/>
                <a:gdLst/>
                <a:ahLst/>
                <a:cxnLst>
                  <a:cxn ang="0">
                    <a:pos x="1929" y="673"/>
                  </a:cxn>
                  <a:cxn ang="0">
                    <a:pos x="1930" y="676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929" y="673"/>
                  </a:cxn>
                </a:cxnLst>
                <a:rect l="0" t="0" r="r" b="b"/>
                <a:pathLst>
                  <a:path w="1930" h="676">
                    <a:moveTo>
                      <a:pt x="1929" y="673"/>
                    </a:moveTo>
                    <a:lnTo>
                      <a:pt x="1930" y="67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7" name="Freeform 1145"/>
              <p:cNvSpPr>
                <a:spLocks/>
              </p:cNvSpPr>
              <p:nvPr/>
            </p:nvSpPr>
            <p:spPr bwMode="auto">
              <a:xfrm>
                <a:off x="1948" y="2018"/>
                <a:ext cx="965" cy="339"/>
              </a:xfrm>
              <a:custGeom>
                <a:avLst/>
                <a:gdLst/>
                <a:ahLst/>
                <a:cxnLst>
                  <a:cxn ang="0">
                    <a:pos x="1929" y="674"/>
                  </a:cxn>
                  <a:cxn ang="0">
                    <a:pos x="1931" y="678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29" y="674"/>
                  </a:cxn>
                </a:cxnLst>
                <a:rect l="0" t="0" r="r" b="b"/>
                <a:pathLst>
                  <a:path w="1931" h="678">
                    <a:moveTo>
                      <a:pt x="1929" y="674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8" name="Freeform 1146"/>
              <p:cNvSpPr>
                <a:spLocks/>
              </p:cNvSpPr>
              <p:nvPr/>
            </p:nvSpPr>
            <p:spPr bwMode="auto">
              <a:xfrm>
                <a:off x="1948" y="2019"/>
                <a:ext cx="968" cy="344"/>
              </a:xfrm>
              <a:custGeom>
                <a:avLst/>
                <a:gdLst/>
                <a:ahLst/>
                <a:cxnLst>
                  <a:cxn ang="0">
                    <a:pos x="1929" y="675"/>
                  </a:cxn>
                  <a:cxn ang="0">
                    <a:pos x="1936" y="686"/>
                  </a:cxn>
                  <a:cxn ang="0">
                    <a:pos x="6" y="10"/>
                  </a:cxn>
                  <a:cxn ang="0">
                    <a:pos x="0" y="0"/>
                  </a:cxn>
                  <a:cxn ang="0">
                    <a:pos x="1929" y="675"/>
                  </a:cxn>
                </a:cxnLst>
                <a:rect l="0" t="0" r="r" b="b"/>
                <a:pathLst>
                  <a:path w="1936" h="686">
                    <a:moveTo>
                      <a:pt x="1929" y="675"/>
                    </a:moveTo>
                    <a:lnTo>
                      <a:pt x="1936" y="686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79" name="Freeform 1147"/>
              <p:cNvSpPr>
                <a:spLocks/>
              </p:cNvSpPr>
              <p:nvPr/>
            </p:nvSpPr>
            <p:spPr bwMode="auto">
              <a:xfrm>
                <a:off x="1948" y="2019"/>
                <a:ext cx="966" cy="339"/>
              </a:xfrm>
              <a:custGeom>
                <a:avLst/>
                <a:gdLst/>
                <a:ahLst/>
                <a:cxnLst>
                  <a:cxn ang="0">
                    <a:pos x="1929" y="675"/>
                  </a:cxn>
                  <a:cxn ang="0">
                    <a:pos x="1931" y="678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929" y="675"/>
                  </a:cxn>
                </a:cxnLst>
                <a:rect l="0" t="0" r="r" b="b"/>
                <a:pathLst>
                  <a:path w="1931" h="678">
                    <a:moveTo>
                      <a:pt x="1929" y="675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0" name="Freeform 1148"/>
              <p:cNvSpPr>
                <a:spLocks/>
              </p:cNvSpPr>
              <p:nvPr/>
            </p:nvSpPr>
            <p:spPr bwMode="auto">
              <a:xfrm>
                <a:off x="1949" y="2021"/>
                <a:ext cx="967" cy="339"/>
              </a:xfrm>
              <a:custGeom>
                <a:avLst/>
                <a:gdLst/>
                <a:ahLst/>
                <a:cxnLst>
                  <a:cxn ang="0">
                    <a:pos x="1929" y="675"/>
                  </a:cxn>
                  <a:cxn ang="0">
                    <a:pos x="1932" y="678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1929" y="675"/>
                  </a:cxn>
                </a:cxnLst>
                <a:rect l="0" t="0" r="r" b="b"/>
                <a:pathLst>
                  <a:path w="1932" h="678">
                    <a:moveTo>
                      <a:pt x="1929" y="675"/>
                    </a:moveTo>
                    <a:lnTo>
                      <a:pt x="1932" y="6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1" name="Freeform 1149"/>
              <p:cNvSpPr>
                <a:spLocks/>
              </p:cNvSpPr>
              <p:nvPr/>
            </p:nvSpPr>
            <p:spPr bwMode="auto">
              <a:xfrm>
                <a:off x="1951" y="2023"/>
                <a:ext cx="965" cy="340"/>
              </a:xfrm>
              <a:custGeom>
                <a:avLst/>
                <a:gdLst/>
                <a:ahLst/>
                <a:cxnLst>
                  <a:cxn ang="0">
                    <a:pos x="1929" y="674"/>
                  </a:cxn>
                  <a:cxn ang="0">
                    <a:pos x="1931" y="679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929" y="674"/>
                  </a:cxn>
                </a:cxnLst>
                <a:rect l="0" t="0" r="r" b="b"/>
                <a:pathLst>
                  <a:path w="1931" h="679">
                    <a:moveTo>
                      <a:pt x="1929" y="674"/>
                    </a:moveTo>
                    <a:lnTo>
                      <a:pt x="1931" y="679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2" name="Freeform 1150"/>
              <p:cNvSpPr>
                <a:spLocks/>
              </p:cNvSpPr>
              <p:nvPr/>
            </p:nvSpPr>
            <p:spPr bwMode="auto">
              <a:xfrm>
                <a:off x="1952" y="2024"/>
                <a:ext cx="968" cy="344"/>
              </a:xfrm>
              <a:custGeom>
                <a:avLst/>
                <a:gdLst/>
                <a:ahLst/>
                <a:cxnLst>
                  <a:cxn ang="0">
                    <a:pos x="1930" y="676"/>
                  </a:cxn>
                  <a:cxn ang="0">
                    <a:pos x="1938" y="686"/>
                  </a:cxn>
                  <a:cxn ang="0">
                    <a:pos x="9" y="8"/>
                  </a:cxn>
                  <a:cxn ang="0">
                    <a:pos x="0" y="0"/>
                  </a:cxn>
                  <a:cxn ang="0">
                    <a:pos x="1930" y="676"/>
                  </a:cxn>
                </a:cxnLst>
                <a:rect l="0" t="0" r="r" b="b"/>
                <a:pathLst>
                  <a:path w="1938" h="686">
                    <a:moveTo>
                      <a:pt x="1930" y="676"/>
                    </a:moveTo>
                    <a:lnTo>
                      <a:pt x="1938" y="686"/>
                    </a:lnTo>
                    <a:lnTo>
                      <a:pt x="9" y="8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3" name="Freeform 1151"/>
              <p:cNvSpPr>
                <a:spLocks/>
              </p:cNvSpPr>
              <p:nvPr/>
            </p:nvSpPr>
            <p:spPr bwMode="auto">
              <a:xfrm>
                <a:off x="1952" y="2024"/>
                <a:ext cx="966" cy="341"/>
              </a:xfrm>
              <a:custGeom>
                <a:avLst/>
                <a:gdLst/>
                <a:ahLst/>
                <a:cxnLst>
                  <a:cxn ang="0">
                    <a:pos x="1930" y="676"/>
                  </a:cxn>
                  <a:cxn ang="0">
                    <a:pos x="1933" y="681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1930" y="676"/>
                  </a:cxn>
                </a:cxnLst>
                <a:rect l="0" t="0" r="r" b="b"/>
                <a:pathLst>
                  <a:path w="1933" h="681">
                    <a:moveTo>
                      <a:pt x="1930" y="676"/>
                    </a:moveTo>
                    <a:lnTo>
                      <a:pt x="1933" y="681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4" name="Freeform 1152"/>
              <p:cNvSpPr>
                <a:spLocks/>
              </p:cNvSpPr>
              <p:nvPr/>
            </p:nvSpPr>
            <p:spPr bwMode="auto">
              <a:xfrm>
                <a:off x="1954" y="2026"/>
                <a:ext cx="966" cy="342"/>
              </a:xfrm>
              <a:custGeom>
                <a:avLst/>
                <a:gdLst/>
                <a:ahLst/>
                <a:cxnLst>
                  <a:cxn ang="0">
                    <a:pos x="1928" y="678"/>
                  </a:cxn>
                  <a:cxn ang="0">
                    <a:pos x="1933" y="683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1928" y="678"/>
                  </a:cxn>
                </a:cxnLst>
                <a:rect l="0" t="0" r="r" b="b"/>
                <a:pathLst>
                  <a:path w="1933" h="683">
                    <a:moveTo>
                      <a:pt x="1928" y="678"/>
                    </a:moveTo>
                    <a:lnTo>
                      <a:pt x="1933" y="683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1928" y="678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5" name="Freeform 1153"/>
              <p:cNvSpPr>
                <a:spLocks/>
              </p:cNvSpPr>
              <p:nvPr/>
            </p:nvSpPr>
            <p:spPr bwMode="auto">
              <a:xfrm>
                <a:off x="1956" y="2029"/>
                <a:ext cx="969" cy="343"/>
              </a:xfrm>
              <a:custGeom>
                <a:avLst/>
                <a:gdLst/>
                <a:ahLst/>
                <a:cxnLst>
                  <a:cxn ang="0">
                    <a:pos x="1929" y="678"/>
                  </a:cxn>
                  <a:cxn ang="0">
                    <a:pos x="1937" y="686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1929" y="678"/>
                  </a:cxn>
                </a:cxnLst>
                <a:rect l="0" t="0" r="r" b="b"/>
                <a:pathLst>
                  <a:path w="1937" h="686">
                    <a:moveTo>
                      <a:pt x="1929" y="678"/>
                    </a:moveTo>
                    <a:lnTo>
                      <a:pt x="1937" y="68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6" name="Freeform 1154"/>
              <p:cNvSpPr>
                <a:spLocks/>
              </p:cNvSpPr>
              <p:nvPr/>
            </p:nvSpPr>
            <p:spPr bwMode="auto">
              <a:xfrm>
                <a:off x="1956" y="2029"/>
                <a:ext cx="966" cy="341"/>
              </a:xfrm>
              <a:custGeom>
                <a:avLst/>
                <a:gdLst/>
                <a:ahLst/>
                <a:cxnLst>
                  <a:cxn ang="0">
                    <a:pos x="1929" y="678"/>
                  </a:cxn>
                  <a:cxn ang="0">
                    <a:pos x="1932" y="683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1929" y="678"/>
                  </a:cxn>
                </a:cxnLst>
                <a:rect l="0" t="0" r="r" b="b"/>
                <a:pathLst>
                  <a:path w="1932" h="683">
                    <a:moveTo>
                      <a:pt x="1929" y="678"/>
                    </a:moveTo>
                    <a:lnTo>
                      <a:pt x="1932" y="68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7" name="Freeform 1155"/>
              <p:cNvSpPr>
                <a:spLocks/>
              </p:cNvSpPr>
              <p:nvPr/>
            </p:nvSpPr>
            <p:spPr bwMode="auto">
              <a:xfrm>
                <a:off x="1958" y="2030"/>
                <a:ext cx="967" cy="342"/>
              </a:xfrm>
              <a:custGeom>
                <a:avLst/>
                <a:gdLst/>
                <a:ahLst/>
                <a:cxnLst>
                  <a:cxn ang="0">
                    <a:pos x="1927" y="680"/>
                  </a:cxn>
                  <a:cxn ang="0">
                    <a:pos x="1932" y="683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1927" y="680"/>
                  </a:cxn>
                </a:cxnLst>
                <a:rect l="0" t="0" r="r" b="b"/>
                <a:pathLst>
                  <a:path w="1932" h="683">
                    <a:moveTo>
                      <a:pt x="1927" y="680"/>
                    </a:moveTo>
                    <a:lnTo>
                      <a:pt x="1932" y="6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7" y="680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8" name="Freeform 1156"/>
              <p:cNvSpPr>
                <a:spLocks/>
              </p:cNvSpPr>
              <p:nvPr/>
            </p:nvSpPr>
            <p:spPr bwMode="auto">
              <a:xfrm>
                <a:off x="1960" y="2032"/>
                <a:ext cx="970" cy="343"/>
              </a:xfrm>
              <a:custGeom>
                <a:avLst/>
                <a:gdLst/>
                <a:ahLst/>
                <a:cxnLst>
                  <a:cxn ang="0">
                    <a:pos x="1929" y="679"/>
                  </a:cxn>
                  <a:cxn ang="0">
                    <a:pos x="1939" y="686"/>
                  </a:cxn>
                  <a:cxn ang="0">
                    <a:pos x="10" y="6"/>
                  </a:cxn>
                  <a:cxn ang="0">
                    <a:pos x="0" y="0"/>
                  </a:cxn>
                  <a:cxn ang="0">
                    <a:pos x="1929" y="679"/>
                  </a:cxn>
                </a:cxnLst>
                <a:rect l="0" t="0" r="r" b="b"/>
                <a:pathLst>
                  <a:path w="1939" h="686">
                    <a:moveTo>
                      <a:pt x="1929" y="679"/>
                    </a:moveTo>
                    <a:lnTo>
                      <a:pt x="1939" y="686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1929" y="679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89" name="Freeform 1157"/>
              <p:cNvSpPr>
                <a:spLocks/>
              </p:cNvSpPr>
              <p:nvPr/>
            </p:nvSpPr>
            <p:spPr bwMode="auto">
              <a:xfrm>
                <a:off x="1965" y="2035"/>
                <a:ext cx="975" cy="345"/>
              </a:xfrm>
              <a:custGeom>
                <a:avLst/>
                <a:gdLst/>
                <a:ahLst/>
                <a:cxnLst>
                  <a:cxn ang="0">
                    <a:pos x="1929" y="680"/>
                  </a:cxn>
                  <a:cxn ang="0">
                    <a:pos x="1949" y="690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1929" y="680"/>
                  </a:cxn>
                </a:cxnLst>
                <a:rect l="0" t="0" r="r" b="b"/>
                <a:pathLst>
                  <a:path w="1949" h="690">
                    <a:moveTo>
                      <a:pt x="1929" y="680"/>
                    </a:moveTo>
                    <a:lnTo>
                      <a:pt x="1949" y="690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1929" y="680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0" name="Freeform 1158"/>
              <p:cNvSpPr>
                <a:spLocks/>
              </p:cNvSpPr>
              <p:nvPr/>
            </p:nvSpPr>
            <p:spPr bwMode="auto">
              <a:xfrm>
                <a:off x="2014" y="1895"/>
                <a:ext cx="979" cy="304"/>
              </a:xfrm>
              <a:custGeom>
                <a:avLst/>
                <a:gdLst/>
                <a:ahLst/>
                <a:cxnLst>
                  <a:cxn ang="0">
                    <a:pos x="1958" y="608"/>
                  </a:cxn>
                  <a:cxn ang="0">
                    <a:pos x="1946" y="606"/>
                  </a:cxn>
                  <a:cxn ang="0">
                    <a:pos x="0" y="0"/>
                  </a:cxn>
                  <a:cxn ang="0">
                    <a:pos x="12" y="3"/>
                  </a:cxn>
                  <a:cxn ang="0">
                    <a:pos x="1958" y="608"/>
                  </a:cxn>
                </a:cxnLst>
                <a:rect l="0" t="0" r="r" b="b"/>
                <a:pathLst>
                  <a:path w="1958" h="608">
                    <a:moveTo>
                      <a:pt x="1958" y="608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2" y="3"/>
                    </a:lnTo>
                    <a:lnTo>
                      <a:pt x="1958" y="608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1" name="Freeform 1159"/>
              <p:cNvSpPr>
                <a:spLocks/>
              </p:cNvSpPr>
              <p:nvPr/>
            </p:nvSpPr>
            <p:spPr bwMode="auto">
              <a:xfrm>
                <a:off x="2008" y="1895"/>
                <a:ext cx="979" cy="303"/>
              </a:xfrm>
              <a:custGeom>
                <a:avLst/>
                <a:gdLst/>
                <a:ahLst/>
                <a:cxnLst>
                  <a:cxn ang="0">
                    <a:pos x="1958" y="606"/>
                  </a:cxn>
                  <a:cxn ang="0">
                    <a:pos x="1946" y="60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1958" y="606"/>
                  </a:cxn>
                </a:cxnLst>
                <a:rect l="0" t="0" r="r" b="b"/>
                <a:pathLst>
                  <a:path w="1958" h="606">
                    <a:moveTo>
                      <a:pt x="1958" y="606"/>
                    </a:moveTo>
                    <a:lnTo>
                      <a:pt x="1946" y="60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2" name="Freeform 1160"/>
              <p:cNvSpPr>
                <a:spLocks/>
              </p:cNvSpPr>
              <p:nvPr/>
            </p:nvSpPr>
            <p:spPr bwMode="auto">
              <a:xfrm>
                <a:off x="2002" y="1895"/>
                <a:ext cx="979" cy="303"/>
              </a:xfrm>
              <a:custGeom>
                <a:avLst/>
                <a:gdLst/>
                <a:ahLst/>
                <a:cxnLst>
                  <a:cxn ang="0">
                    <a:pos x="1957" y="604"/>
                  </a:cxn>
                  <a:cxn ang="0">
                    <a:pos x="1946" y="606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1957" y="604"/>
                  </a:cxn>
                </a:cxnLst>
                <a:rect l="0" t="0" r="r" b="b"/>
                <a:pathLst>
                  <a:path w="1957" h="606">
                    <a:moveTo>
                      <a:pt x="1957" y="604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957" y="604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3" name="Freeform 1161"/>
              <p:cNvSpPr>
                <a:spLocks/>
              </p:cNvSpPr>
              <p:nvPr/>
            </p:nvSpPr>
            <p:spPr bwMode="auto">
              <a:xfrm>
                <a:off x="1997" y="1895"/>
                <a:ext cx="978" cy="304"/>
              </a:xfrm>
              <a:custGeom>
                <a:avLst/>
                <a:gdLst/>
                <a:ahLst/>
                <a:cxnLst>
                  <a:cxn ang="0">
                    <a:pos x="1958" y="606"/>
                  </a:cxn>
                  <a:cxn ang="0">
                    <a:pos x="1944" y="608"/>
                  </a:cxn>
                  <a:cxn ang="0">
                    <a:pos x="0" y="1"/>
                  </a:cxn>
                  <a:cxn ang="0">
                    <a:pos x="12" y="0"/>
                  </a:cxn>
                  <a:cxn ang="0">
                    <a:pos x="1958" y="606"/>
                  </a:cxn>
                </a:cxnLst>
                <a:rect l="0" t="0" r="r" b="b"/>
                <a:pathLst>
                  <a:path w="1958" h="608">
                    <a:moveTo>
                      <a:pt x="1958" y="606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4" name="Freeform 1162"/>
              <p:cNvSpPr>
                <a:spLocks/>
              </p:cNvSpPr>
              <p:nvPr/>
            </p:nvSpPr>
            <p:spPr bwMode="auto">
              <a:xfrm>
                <a:off x="2000" y="1895"/>
                <a:ext cx="975" cy="304"/>
              </a:xfrm>
              <a:custGeom>
                <a:avLst/>
                <a:gdLst/>
                <a:ahLst/>
                <a:cxnLst>
                  <a:cxn ang="0">
                    <a:pos x="1951" y="606"/>
                  </a:cxn>
                  <a:cxn ang="0">
                    <a:pos x="1944" y="608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951" y="606"/>
                  </a:cxn>
                </a:cxnLst>
                <a:rect l="0" t="0" r="r" b="b"/>
                <a:pathLst>
                  <a:path w="1951" h="608">
                    <a:moveTo>
                      <a:pt x="1951" y="606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951" y="606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5" name="Freeform 1163"/>
              <p:cNvSpPr>
                <a:spLocks/>
              </p:cNvSpPr>
              <p:nvPr/>
            </p:nvSpPr>
            <p:spPr bwMode="auto">
              <a:xfrm>
                <a:off x="1997" y="1895"/>
                <a:ext cx="975" cy="304"/>
              </a:xfrm>
              <a:custGeom>
                <a:avLst/>
                <a:gdLst/>
                <a:ahLst/>
                <a:cxnLst>
                  <a:cxn ang="0">
                    <a:pos x="1951" y="608"/>
                  </a:cxn>
                  <a:cxn ang="0">
                    <a:pos x="1944" y="608"/>
                  </a:cxn>
                  <a:cxn ang="0">
                    <a:pos x="0" y="1"/>
                  </a:cxn>
                  <a:cxn ang="0">
                    <a:pos x="7" y="0"/>
                  </a:cxn>
                  <a:cxn ang="0">
                    <a:pos x="1951" y="608"/>
                  </a:cxn>
                </a:cxnLst>
                <a:rect l="0" t="0" r="r" b="b"/>
                <a:pathLst>
                  <a:path w="1951" h="608">
                    <a:moveTo>
                      <a:pt x="1951" y="608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951" y="608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6" name="Freeform 1164"/>
              <p:cNvSpPr>
                <a:spLocks/>
              </p:cNvSpPr>
              <p:nvPr/>
            </p:nvSpPr>
            <p:spPr bwMode="auto">
              <a:xfrm>
                <a:off x="2904" y="2197"/>
                <a:ext cx="124" cy="185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93" y="24"/>
                  </a:cxn>
                  <a:cxn ang="0">
                    <a:pos x="70" y="44"/>
                  </a:cxn>
                  <a:cxn ang="0">
                    <a:pos x="50" y="70"/>
                  </a:cxn>
                  <a:cxn ang="0">
                    <a:pos x="31" y="100"/>
                  </a:cxn>
                  <a:cxn ang="0">
                    <a:pos x="16" y="133"/>
                  </a:cxn>
                  <a:cxn ang="0">
                    <a:pos x="6" y="168"/>
                  </a:cxn>
                  <a:cxn ang="0">
                    <a:pos x="0" y="207"/>
                  </a:cxn>
                  <a:cxn ang="0">
                    <a:pos x="0" y="243"/>
                  </a:cxn>
                  <a:cxn ang="0">
                    <a:pos x="3" y="276"/>
                  </a:cxn>
                  <a:cxn ang="0">
                    <a:pos x="11" y="306"/>
                  </a:cxn>
                  <a:cxn ang="0">
                    <a:pos x="25" y="331"/>
                  </a:cxn>
                  <a:cxn ang="0">
                    <a:pos x="41" y="349"/>
                  </a:cxn>
                  <a:cxn ang="0">
                    <a:pos x="61" y="363"/>
                  </a:cxn>
                  <a:cxn ang="0">
                    <a:pos x="83" y="368"/>
                  </a:cxn>
                  <a:cxn ang="0">
                    <a:pos x="106" y="368"/>
                  </a:cxn>
                  <a:cxn ang="0">
                    <a:pos x="133" y="359"/>
                  </a:cxn>
                  <a:cxn ang="0">
                    <a:pos x="156" y="344"/>
                  </a:cxn>
                  <a:cxn ang="0">
                    <a:pos x="179" y="323"/>
                  </a:cxn>
                  <a:cxn ang="0">
                    <a:pos x="199" y="298"/>
                  </a:cxn>
                  <a:cxn ang="0">
                    <a:pos x="216" y="268"/>
                  </a:cxn>
                  <a:cxn ang="0">
                    <a:pos x="229" y="235"/>
                  </a:cxn>
                  <a:cxn ang="0">
                    <a:pos x="239" y="200"/>
                  </a:cxn>
                  <a:cxn ang="0">
                    <a:pos x="246" y="165"/>
                  </a:cxn>
                  <a:cxn ang="0">
                    <a:pos x="247" y="128"/>
                  </a:cxn>
                  <a:cxn ang="0">
                    <a:pos x="242" y="95"/>
                  </a:cxn>
                  <a:cxn ang="0">
                    <a:pos x="234" y="65"/>
                  </a:cxn>
                  <a:cxn ang="0">
                    <a:pos x="222" y="40"/>
                  </a:cxn>
                  <a:cxn ang="0">
                    <a:pos x="207" y="22"/>
                  </a:cxn>
                  <a:cxn ang="0">
                    <a:pos x="188" y="9"/>
                  </a:cxn>
                  <a:cxn ang="0">
                    <a:pos x="166" y="2"/>
                  </a:cxn>
                  <a:cxn ang="0">
                    <a:pos x="143" y="2"/>
                  </a:cxn>
                </a:cxnLst>
                <a:rect l="0" t="0" r="r" b="b"/>
                <a:pathLst>
                  <a:path w="247" h="369">
                    <a:moveTo>
                      <a:pt x="129" y="4"/>
                    </a:moveTo>
                    <a:lnTo>
                      <a:pt x="116" y="9"/>
                    </a:lnTo>
                    <a:lnTo>
                      <a:pt x="104" y="15"/>
                    </a:lnTo>
                    <a:lnTo>
                      <a:pt x="93" y="24"/>
                    </a:lnTo>
                    <a:lnTo>
                      <a:pt x="81" y="34"/>
                    </a:lnTo>
                    <a:lnTo>
                      <a:pt x="70" y="44"/>
                    </a:lnTo>
                    <a:lnTo>
                      <a:pt x="60" y="57"/>
                    </a:lnTo>
                    <a:lnTo>
                      <a:pt x="50" y="70"/>
                    </a:lnTo>
                    <a:lnTo>
                      <a:pt x="40" y="85"/>
                    </a:lnTo>
                    <a:lnTo>
                      <a:pt x="31" y="100"/>
                    </a:lnTo>
                    <a:lnTo>
                      <a:pt x="23" y="117"/>
                    </a:lnTo>
                    <a:lnTo>
                      <a:pt x="16" y="133"/>
                    </a:lnTo>
                    <a:lnTo>
                      <a:pt x="11" y="152"/>
                    </a:lnTo>
                    <a:lnTo>
                      <a:pt x="6" y="168"/>
                    </a:lnTo>
                    <a:lnTo>
                      <a:pt x="3" y="188"/>
                    </a:lnTo>
                    <a:lnTo>
                      <a:pt x="0" y="207"/>
                    </a:lnTo>
                    <a:lnTo>
                      <a:pt x="0" y="225"/>
                    </a:lnTo>
                    <a:lnTo>
                      <a:pt x="0" y="243"/>
                    </a:lnTo>
                    <a:lnTo>
                      <a:pt x="0" y="261"/>
                    </a:lnTo>
                    <a:lnTo>
                      <a:pt x="3" y="276"/>
                    </a:lnTo>
                    <a:lnTo>
                      <a:pt x="6" y="293"/>
                    </a:lnTo>
                    <a:lnTo>
                      <a:pt x="11" y="306"/>
                    </a:lnTo>
                    <a:lnTo>
                      <a:pt x="18" y="320"/>
                    </a:lnTo>
                    <a:lnTo>
                      <a:pt x="25" y="331"/>
                    </a:lnTo>
                    <a:lnTo>
                      <a:pt x="33" y="341"/>
                    </a:lnTo>
                    <a:lnTo>
                      <a:pt x="41" y="349"/>
                    </a:lnTo>
                    <a:lnTo>
                      <a:pt x="51" y="356"/>
                    </a:lnTo>
                    <a:lnTo>
                      <a:pt x="61" y="363"/>
                    </a:lnTo>
                    <a:lnTo>
                      <a:pt x="71" y="366"/>
                    </a:lnTo>
                    <a:lnTo>
                      <a:pt x="83" y="368"/>
                    </a:lnTo>
                    <a:lnTo>
                      <a:pt x="94" y="369"/>
                    </a:lnTo>
                    <a:lnTo>
                      <a:pt x="106" y="368"/>
                    </a:lnTo>
                    <a:lnTo>
                      <a:pt x="119" y="364"/>
                    </a:lnTo>
                    <a:lnTo>
                      <a:pt x="133" y="359"/>
                    </a:lnTo>
                    <a:lnTo>
                      <a:pt x="144" y="353"/>
                    </a:lnTo>
                    <a:lnTo>
                      <a:pt x="156" y="344"/>
                    </a:lnTo>
                    <a:lnTo>
                      <a:pt x="168" y="334"/>
                    </a:lnTo>
                    <a:lnTo>
                      <a:pt x="179" y="323"/>
                    </a:lnTo>
                    <a:lnTo>
                      <a:pt x="189" y="311"/>
                    </a:lnTo>
                    <a:lnTo>
                      <a:pt x="199" y="298"/>
                    </a:lnTo>
                    <a:lnTo>
                      <a:pt x="207" y="283"/>
                    </a:lnTo>
                    <a:lnTo>
                      <a:pt x="216" y="268"/>
                    </a:lnTo>
                    <a:lnTo>
                      <a:pt x="222" y="251"/>
                    </a:lnTo>
                    <a:lnTo>
                      <a:pt x="229" y="235"/>
                    </a:lnTo>
                    <a:lnTo>
                      <a:pt x="236" y="218"/>
                    </a:lnTo>
                    <a:lnTo>
                      <a:pt x="239" y="200"/>
                    </a:lnTo>
                    <a:lnTo>
                      <a:pt x="242" y="183"/>
                    </a:lnTo>
                    <a:lnTo>
                      <a:pt x="246" y="165"/>
                    </a:lnTo>
                    <a:lnTo>
                      <a:pt x="247" y="147"/>
                    </a:lnTo>
                    <a:lnTo>
                      <a:pt x="247" y="128"/>
                    </a:lnTo>
                    <a:lnTo>
                      <a:pt x="246" y="110"/>
                    </a:lnTo>
                    <a:lnTo>
                      <a:pt x="242" y="95"/>
                    </a:lnTo>
                    <a:lnTo>
                      <a:pt x="239" y="80"/>
                    </a:lnTo>
                    <a:lnTo>
                      <a:pt x="234" y="65"/>
                    </a:lnTo>
                    <a:lnTo>
                      <a:pt x="229" y="52"/>
                    </a:lnTo>
                    <a:lnTo>
                      <a:pt x="222" y="40"/>
                    </a:lnTo>
                    <a:lnTo>
                      <a:pt x="216" y="30"/>
                    </a:lnTo>
                    <a:lnTo>
                      <a:pt x="207" y="22"/>
                    </a:lnTo>
                    <a:lnTo>
                      <a:pt x="197" y="14"/>
                    </a:lnTo>
                    <a:lnTo>
                      <a:pt x="188" y="9"/>
                    </a:lnTo>
                    <a:lnTo>
                      <a:pt x="178" y="4"/>
                    </a:lnTo>
                    <a:lnTo>
                      <a:pt x="166" y="2"/>
                    </a:lnTo>
                    <a:lnTo>
                      <a:pt x="154" y="0"/>
                    </a:lnTo>
                    <a:lnTo>
                      <a:pt x="143" y="2"/>
                    </a:lnTo>
                    <a:lnTo>
                      <a:pt x="129" y="4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165"/>
            <p:cNvGrpSpPr>
              <a:grpSpLocks/>
            </p:cNvGrpSpPr>
            <p:nvPr/>
          </p:nvGrpSpPr>
          <p:grpSpPr bwMode="auto">
            <a:xfrm>
              <a:off x="2944" y="2254"/>
              <a:ext cx="339" cy="168"/>
              <a:chOff x="2944" y="2254"/>
              <a:chExt cx="339" cy="168"/>
            </a:xfrm>
          </p:grpSpPr>
          <p:sp>
            <p:nvSpPr>
              <p:cNvPr id="1222798" name="Freeform 1166"/>
              <p:cNvSpPr>
                <a:spLocks/>
              </p:cNvSpPr>
              <p:nvPr/>
            </p:nvSpPr>
            <p:spPr bwMode="auto">
              <a:xfrm>
                <a:off x="2969" y="2254"/>
                <a:ext cx="282" cy="88"/>
              </a:xfrm>
              <a:custGeom>
                <a:avLst/>
                <a:gdLst/>
                <a:ahLst/>
                <a:cxnLst>
                  <a:cxn ang="0">
                    <a:pos x="565" y="173"/>
                  </a:cxn>
                  <a:cxn ang="0">
                    <a:pos x="552" y="177"/>
                  </a:cxn>
                  <a:cxn ang="0">
                    <a:pos x="0" y="4"/>
                  </a:cxn>
                  <a:cxn ang="0">
                    <a:pos x="12" y="0"/>
                  </a:cxn>
                  <a:cxn ang="0">
                    <a:pos x="565" y="173"/>
                  </a:cxn>
                </a:cxnLst>
                <a:rect l="0" t="0" r="r" b="b"/>
                <a:pathLst>
                  <a:path w="565" h="177">
                    <a:moveTo>
                      <a:pt x="565" y="173"/>
                    </a:moveTo>
                    <a:lnTo>
                      <a:pt x="552" y="177"/>
                    </a:lnTo>
                    <a:lnTo>
                      <a:pt x="0" y="4"/>
                    </a:lnTo>
                    <a:lnTo>
                      <a:pt x="12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799" name="Freeform 1167"/>
              <p:cNvSpPr>
                <a:spLocks/>
              </p:cNvSpPr>
              <p:nvPr/>
            </p:nvSpPr>
            <p:spPr bwMode="auto">
              <a:xfrm>
                <a:off x="2973" y="2254"/>
                <a:ext cx="278" cy="87"/>
              </a:xfrm>
              <a:custGeom>
                <a:avLst/>
                <a:gdLst/>
                <a:ahLst/>
                <a:cxnLst>
                  <a:cxn ang="0">
                    <a:pos x="556" y="173"/>
                  </a:cxn>
                  <a:cxn ang="0">
                    <a:pos x="551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6" y="173"/>
                  </a:cxn>
                </a:cxnLst>
                <a:rect l="0" t="0" r="r" b="b"/>
                <a:pathLst>
                  <a:path w="556" h="175">
                    <a:moveTo>
                      <a:pt x="556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0" name="Freeform 1168"/>
              <p:cNvSpPr>
                <a:spLocks/>
              </p:cNvSpPr>
              <p:nvPr/>
            </p:nvSpPr>
            <p:spPr bwMode="auto">
              <a:xfrm>
                <a:off x="2970" y="2255"/>
                <a:ext cx="279" cy="86"/>
              </a:xfrm>
              <a:custGeom>
                <a:avLst/>
                <a:gdLst/>
                <a:ahLst/>
                <a:cxnLst>
                  <a:cxn ang="0">
                    <a:pos x="556" y="173"/>
                  </a:cxn>
                  <a:cxn ang="0">
                    <a:pos x="551" y="173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556" y="173"/>
                  </a:cxn>
                </a:cxnLst>
                <a:rect l="0" t="0" r="r" b="b"/>
                <a:pathLst>
                  <a:path w="556" h="173">
                    <a:moveTo>
                      <a:pt x="556" y="173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1" name="Freeform 1169"/>
              <p:cNvSpPr>
                <a:spLocks/>
              </p:cNvSpPr>
              <p:nvPr/>
            </p:nvSpPr>
            <p:spPr bwMode="auto">
              <a:xfrm>
                <a:off x="2969" y="2255"/>
                <a:ext cx="277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2" name="Freeform 1170"/>
              <p:cNvSpPr>
                <a:spLocks/>
              </p:cNvSpPr>
              <p:nvPr/>
            </p:nvSpPr>
            <p:spPr bwMode="auto">
              <a:xfrm>
                <a:off x="2963" y="2255"/>
                <a:ext cx="282" cy="90"/>
              </a:xfrm>
              <a:custGeom>
                <a:avLst/>
                <a:gdLst/>
                <a:ahLst/>
                <a:cxnLst>
                  <a:cxn ang="0">
                    <a:pos x="563" y="173"/>
                  </a:cxn>
                  <a:cxn ang="0">
                    <a:pos x="550" y="179"/>
                  </a:cxn>
                  <a:cxn ang="0">
                    <a:pos x="0" y="6"/>
                  </a:cxn>
                  <a:cxn ang="0">
                    <a:pos x="11" y="0"/>
                  </a:cxn>
                  <a:cxn ang="0">
                    <a:pos x="563" y="173"/>
                  </a:cxn>
                </a:cxnLst>
                <a:rect l="0" t="0" r="r" b="b"/>
                <a:pathLst>
                  <a:path w="563" h="179">
                    <a:moveTo>
                      <a:pt x="563" y="173"/>
                    </a:moveTo>
                    <a:lnTo>
                      <a:pt x="550" y="17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3" name="Freeform 1171"/>
              <p:cNvSpPr>
                <a:spLocks/>
              </p:cNvSpPr>
              <p:nvPr/>
            </p:nvSpPr>
            <p:spPr bwMode="auto">
              <a:xfrm>
                <a:off x="2967" y="2255"/>
                <a:ext cx="278" cy="88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2" y="174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4" name="Freeform 1172"/>
              <p:cNvSpPr>
                <a:spLocks/>
              </p:cNvSpPr>
              <p:nvPr/>
            </p:nvSpPr>
            <p:spPr bwMode="auto">
              <a:xfrm>
                <a:off x="2965" y="2256"/>
                <a:ext cx="278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1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5" name="Freeform 1173"/>
              <p:cNvSpPr>
                <a:spLocks/>
              </p:cNvSpPr>
              <p:nvPr/>
            </p:nvSpPr>
            <p:spPr bwMode="auto">
              <a:xfrm>
                <a:off x="2964" y="2257"/>
                <a:ext cx="277" cy="87"/>
              </a:xfrm>
              <a:custGeom>
                <a:avLst/>
                <a:gdLst/>
                <a:ahLst/>
                <a:cxnLst>
                  <a:cxn ang="0">
                    <a:pos x="555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555" y="173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6" name="Freeform 1174"/>
              <p:cNvSpPr>
                <a:spLocks/>
              </p:cNvSpPr>
              <p:nvPr/>
            </p:nvSpPr>
            <p:spPr bwMode="auto">
              <a:xfrm>
                <a:off x="2963" y="2258"/>
                <a:ext cx="277" cy="87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0" y="174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7" name="Freeform 1175"/>
              <p:cNvSpPr>
                <a:spLocks/>
              </p:cNvSpPr>
              <p:nvPr/>
            </p:nvSpPr>
            <p:spPr bwMode="auto">
              <a:xfrm>
                <a:off x="2957" y="2259"/>
                <a:ext cx="281" cy="90"/>
              </a:xfrm>
              <a:custGeom>
                <a:avLst/>
                <a:gdLst/>
                <a:ahLst/>
                <a:cxnLst>
                  <a:cxn ang="0">
                    <a:pos x="562" y="173"/>
                  </a:cxn>
                  <a:cxn ang="0">
                    <a:pos x="552" y="182"/>
                  </a:cxn>
                  <a:cxn ang="0">
                    <a:pos x="0" y="9"/>
                  </a:cxn>
                  <a:cxn ang="0">
                    <a:pos x="12" y="0"/>
                  </a:cxn>
                  <a:cxn ang="0">
                    <a:pos x="562" y="173"/>
                  </a:cxn>
                </a:cxnLst>
                <a:rect l="0" t="0" r="r" b="b"/>
                <a:pathLst>
                  <a:path w="562" h="182">
                    <a:moveTo>
                      <a:pt x="562" y="173"/>
                    </a:moveTo>
                    <a:lnTo>
                      <a:pt x="552" y="182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8" name="Freeform 1176"/>
              <p:cNvSpPr>
                <a:spLocks/>
              </p:cNvSpPr>
              <p:nvPr/>
            </p:nvSpPr>
            <p:spPr bwMode="auto">
              <a:xfrm>
                <a:off x="2961" y="2259"/>
                <a:ext cx="277" cy="87"/>
              </a:xfrm>
              <a:custGeom>
                <a:avLst/>
                <a:gdLst/>
                <a:ahLst/>
                <a:cxnLst>
                  <a:cxn ang="0">
                    <a:pos x="554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554" y="173"/>
                  </a:cxn>
                </a:cxnLst>
                <a:rect l="0" t="0" r="r" b="b"/>
                <a:pathLst>
                  <a:path w="554" h="175">
                    <a:moveTo>
                      <a:pt x="554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09" name="Freeform 1177"/>
              <p:cNvSpPr>
                <a:spLocks/>
              </p:cNvSpPr>
              <p:nvPr/>
            </p:nvSpPr>
            <p:spPr bwMode="auto">
              <a:xfrm>
                <a:off x="2960" y="2260"/>
                <a:ext cx="277" cy="87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1" y="17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0" name="Freeform 1178"/>
              <p:cNvSpPr>
                <a:spLocks/>
              </p:cNvSpPr>
              <p:nvPr/>
            </p:nvSpPr>
            <p:spPr bwMode="auto">
              <a:xfrm>
                <a:off x="2960" y="2260"/>
                <a:ext cx="276" cy="88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0" y="17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1" name="Freeform 1179"/>
              <p:cNvSpPr>
                <a:spLocks/>
              </p:cNvSpPr>
              <p:nvPr/>
            </p:nvSpPr>
            <p:spPr bwMode="auto">
              <a:xfrm>
                <a:off x="2959" y="2261"/>
                <a:ext cx="276" cy="87"/>
              </a:xfrm>
              <a:custGeom>
                <a:avLst/>
                <a:gdLst/>
                <a:ahLst/>
                <a:cxnLst>
                  <a:cxn ang="0">
                    <a:pos x="552" y="173"/>
                  </a:cxn>
                  <a:cxn ang="0">
                    <a:pos x="550" y="17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3"/>
                  </a:cxn>
                </a:cxnLst>
                <a:rect l="0" t="0" r="r" b="b"/>
                <a:pathLst>
                  <a:path w="552" h="175">
                    <a:moveTo>
                      <a:pt x="552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2" name="Freeform 1180"/>
              <p:cNvSpPr>
                <a:spLocks/>
              </p:cNvSpPr>
              <p:nvPr/>
            </p:nvSpPr>
            <p:spPr bwMode="auto">
              <a:xfrm>
                <a:off x="2957" y="2262"/>
                <a:ext cx="277" cy="87"/>
              </a:xfrm>
              <a:custGeom>
                <a:avLst/>
                <a:gdLst/>
                <a:ahLst/>
                <a:cxnLst>
                  <a:cxn ang="0">
                    <a:pos x="553" y="173"/>
                  </a:cxn>
                  <a:cxn ang="0">
                    <a:pos x="552" y="17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53" y="173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3" name="Freeform 1181"/>
              <p:cNvSpPr>
                <a:spLocks/>
              </p:cNvSpPr>
              <p:nvPr/>
            </p:nvSpPr>
            <p:spPr bwMode="auto">
              <a:xfrm>
                <a:off x="2953" y="2263"/>
                <a:ext cx="280" cy="92"/>
              </a:xfrm>
              <a:custGeom>
                <a:avLst/>
                <a:gdLst/>
                <a:ahLst/>
                <a:cxnLst>
                  <a:cxn ang="0">
                    <a:pos x="560" y="173"/>
                  </a:cxn>
                  <a:cxn ang="0">
                    <a:pos x="550" y="184"/>
                  </a:cxn>
                  <a:cxn ang="0">
                    <a:pos x="0" y="10"/>
                  </a:cxn>
                  <a:cxn ang="0">
                    <a:pos x="8" y="0"/>
                  </a:cxn>
                  <a:cxn ang="0">
                    <a:pos x="560" y="173"/>
                  </a:cxn>
                </a:cxnLst>
                <a:rect l="0" t="0" r="r" b="b"/>
                <a:pathLst>
                  <a:path w="560" h="184">
                    <a:moveTo>
                      <a:pt x="560" y="173"/>
                    </a:moveTo>
                    <a:lnTo>
                      <a:pt x="550" y="184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4" name="Freeform 1182"/>
              <p:cNvSpPr>
                <a:spLocks/>
              </p:cNvSpPr>
              <p:nvPr/>
            </p:nvSpPr>
            <p:spPr bwMode="auto">
              <a:xfrm>
                <a:off x="2956" y="2263"/>
                <a:ext cx="277" cy="88"/>
              </a:xfrm>
              <a:custGeom>
                <a:avLst/>
                <a:gdLst/>
                <a:ahLst/>
                <a:cxnLst>
                  <a:cxn ang="0">
                    <a:pos x="554" y="173"/>
                  </a:cxn>
                  <a:cxn ang="0">
                    <a:pos x="552" y="17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4" y="173"/>
                  </a:cxn>
                </a:cxnLst>
                <a:rect l="0" t="0" r="r" b="b"/>
                <a:pathLst>
                  <a:path w="554" h="176">
                    <a:moveTo>
                      <a:pt x="554" y="173"/>
                    </a:moveTo>
                    <a:lnTo>
                      <a:pt x="552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5" name="Freeform 1183"/>
              <p:cNvSpPr>
                <a:spLocks/>
              </p:cNvSpPr>
              <p:nvPr/>
            </p:nvSpPr>
            <p:spPr bwMode="auto">
              <a:xfrm>
                <a:off x="2955" y="2264"/>
                <a:ext cx="277" cy="88"/>
              </a:xfrm>
              <a:custGeom>
                <a:avLst/>
                <a:gdLst/>
                <a:ahLst/>
                <a:cxnLst>
                  <a:cxn ang="0">
                    <a:pos x="553" y="175"/>
                  </a:cxn>
                  <a:cxn ang="0">
                    <a:pos x="550" y="177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3" y="175"/>
                  </a:cxn>
                </a:cxnLst>
                <a:rect l="0" t="0" r="r" b="b"/>
                <a:pathLst>
                  <a:path w="553" h="177">
                    <a:moveTo>
                      <a:pt x="553" y="175"/>
                    </a:moveTo>
                    <a:lnTo>
                      <a:pt x="550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6" name="Freeform 1184"/>
              <p:cNvSpPr>
                <a:spLocks/>
              </p:cNvSpPr>
              <p:nvPr/>
            </p:nvSpPr>
            <p:spPr bwMode="auto">
              <a:xfrm>
                <a:off x="2955" y="2265"/>
                <a:ext cx="275" cy="88"/>
              </a:xfrm>
              <a:custGeom>
                <a:avLst/>
                <a:gdLst/>
                <a:ahLst/>
                <a:cxnLst>
                  <a:cxn ang="0">
                    <a:pos x="552" y="175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5"/>
                  </a:cxn>
                </a:cxnLst>
                <a:rect l="0" t="0" r="r" b="b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7" name="Freeform 1185"/>
              <p:cNvSpPr>
                <a:spLocks/>
              </p:cNvSpPr>
              <p:nvPr/>
            </p:nvSpPr>
            <p:spPr bwMode="auto">
              <a:xfrm>
                <a:off x="2954" y="2265"/>
                <a:ext cx="276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8" name="Freeform 1186"/>
              <p:cNvSpPr>
                <a:spLocks/>
              </p:cNvSpPr>
              <p:nvPr/>
            </p:nvSpPr>
            <p:spPr bwMode="auto">
              <a:xfrm>
                <a:off x="2953" y="2267"/>
                <a:ext cx="276" cy="88"/>
              </a:xfrm>
              <a:custGeom>
                <a:avLst/>
                <a:gdLst/>
                <a:ahLst/>
                <a:cxnLst>
                  <a:cxn ang="0">
                    <a:pos x="551" y="175"/>
                  </a:cxn>
                  <a:cxn ang="0">
                    <a:pos x="550" y="17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51" y="175"/>
                  </a:cxn>
                </a:cxnLst>
                <a:rect l="0" t="0" r="r" b="b"/>
                <a:pathLst>
                  <a:path w="551" h="176">
                    <a:moveTo>
                      <a:pt x="551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5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19" name="Freeform 1187"/>
              <p:cNvSpPr>
                <a:spLocks/>
              </p:cNvSpPr>
              <p:nvPr/>
            </p:nvSpPr>
            <p:spPr bwMode="auto">
              <a:xfrm>
                <a:off x="2949" y="2268"/>
                <a:ext cx="279" cy="94"/>
              </a:xfrm>
              <a:custGeom>
                <a:avLst/>
                <a:gdLst/>
                <a:ahLst/>
                <a:cxnLst>
                  <a:cxn ang="0">
                    <a:pos x="559" y="174"/>
                  </a:cxn>
                  <a:cxn ang="0">
                    <a:pos x="550" y="187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559" y="174"/>
                  </a:cxn>
                </a:cxnLst>
                <a:rect l="0" t="0" r="r" b="b"/>
                <a:pathLst>
                  <a:path w="559" h="187">
                    <a:moveTo>
                      <a:pt x="559" y="174"/>
                    </a:moveTo>
                    <a:lnTo>
                      <a:pt x="550" y="187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559" y="174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0" name="Freeform 1188"/>
              <p:cNvSpPr>
                <a:spLocks/>
              </p:cNvSpPr>
              <p:nvPr/>
            </p:nvSpPr>
            <p:spPr bwMode="auto">
              <a:xfrm>
                <a:off x="2952" y="2268"/>
                <a:ext cx="276" cy="89"/>
              </a:xfrm>
              <a:custGeom>
                <a:avLst/>
                <a:gdLst/>
                <a:ahLst/>
                <a:cxnLst>
                  <a:cxn ang="0">
                    <a:pos x="552" y="174"/>
                  </a:cxn>
                  <a:cxn ang="0">
                    <a:pos x="550" y="178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2" y="174"/>
                  </a:cxn>
                </a:cxnLst>
                <a:rect l="0" t="0" r="r" b="b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1" name="Freeform 1189"/>
              <p:cNvSpPr>
                <a:spLocks/>
              </p:cNvSpPr>
              <p:nvPr/>
            </p:nvSpPr>
            <p:spPr bwMode="auto">
              <a:xfrm>
                <a:off x="2951" y="2269"/>
                <a:ext cx="276" cy="89"/>
              </a:xfrm>
              <a:custGeom>
                <a:avLst/>
                <a:gdLst/>
                <a:ahLst/>
                <a:cxnLst>
                  <a:cxn ang="0">
                    <a:pos x="552" y="177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7"/>
                  </a:cxn>
                </a:cxnLst>
                <a:rect l="0" t="0" r="r" b="b"/>
                <a:pathLst>
                  <a:path w="552" h="178">
                    <a:moveTo>
                      <a:pt x="552" y="177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2" name="Freeform 1190"/>
              <p:cNvSpPr>
                <a:spLocks/>
              </p:cNvSpPr>
              <p:nvPr/>
            </p:nvSpPr>
            <p:spPr bwMode="auto">
              <a:xfrm>
                <a:off x="2950" y="2270"/>
                <a:ext cx="276" cy="88"/>
              </a:xfrm>
              <a:custGeom>
                <a:avLst/>
                <a:gdLst/>
                <a:ahLst/>
                <a:cxnLst>
                  <a:cxn ang="0">
                    <a:pos x="551" y="176"/>
                  </a:cxn>
                  <a:cxn ang="0">
                    <a:pos x="550" y="178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551" y="176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3" name="Freeform 1191"/>
              <p:cNvSpPr>
                <a:spLocks/>
              </p:cNvSpPr>
              <p:nvPr/>
            </p:nvSpPr>
            <p:spPr bwMode="auto">
              <a:xfrm>
                <a:off x="2950" y="2271"/>
                <a:ext cx="275" cy="89"/>
              </a:xfrm>
              <a:custGeom>
                <a:avLst/>
                <a:gdLst/>
                <a:ahLst/>
                <a:cxnLst>
                  <a:cxn ang="0">
                    <a:pos x="550" y="175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50" y="175"/>
                  </a:cxn>
                </a:cxnLst>
                <a:rect l="0" t="0" r="r" b="b"/>
                <a:pathLst>
                  <a:path w="550" h="178">
                    <a:moveTo>
                      <a:pt x="550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5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4" name="Freeform 1192"/>
              <p:cNvSpPr>
                <a:spLocks/>
              </p:cNvSpPr>
              <p:nvPr/>
            </p:nvSpPr>
            <p:spPr bwMode="auto">
              <a:xfrm>
                <a:off x="2950" y="2272"/>
                <a:ext cx="275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5" name="Freeform 1193"/>
              <p:cNvSpPr>
                <a:spLocks/>
              </p:cNvSpPr>
              <p:nvPr/>
            </p:nvSpPr>
            <p:spPr bwMode="auto">
              <a:xfrm>
                <a:off x="2949" y="2273"/>
                <a:ext cx="276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77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6" name="Freeform 1194"/>
              <p:cNvSpPr>
                <a:spLocks/>
              </p:cNvSpPr>
              <p:nvPr/>
            </p:nvSpPr>
            <p:spPr bwMode="auto">
              <a:xfrm>
                <a:off x="2946" y="2274"/>
                <a:ext cx="278" cy="95"/>
              </a:xfrm>
              <a:custGeom>
                <a:avLst/>
                <a:gdLst/>
                <a:ahLst/>
                <a:cxnLst>
                  <a:cxn ang="0">
                    <a:pos x="555" y="176"/>
                  </a:cxn>
                  <a:cxn ang="0">
                    <a:pos x="549" y="191"/>
                  </a:cxn>
                  <a:cxn ang="0">
                    <a:pos x="0" y="15"/>
                  </a:cxn>
                  <a:cxn ang="0">
                    <a:pos x="5" y="0"/>
                  </a:cxn>
                  <a:cxn ang="0">
                    <a:pos x="555" y="176"/>
                  </a:cxn>
                </a:cxnLst>
                <a:rect l="0" t="0" r="r" b="b"/>
                <a:pathLst>
                  <a:path w="555" h="191">
                    <a:moveTo>
                      <a:pt x="555" y="176"/>
                    </a:moveTo>
                    <a:lnTo>
                      <a:pt x="549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7" name="Freeform 1195"/>
              <p:cNvSpPr>
                <a:spLocks/>
              </p:cNvSpPr>
              <p:nvPr/>
            </p:nvSpPr>
            <p:spPr bwMode="auto">
              <a:xfrm>
                <a:off x="2949" y="2274"/>
                <a:ext cx="275" cy="89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49" y="180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80">
                    <a:moveTo>
                      <a:pt x="550" y="176"/>
                    </a:moveTo>
                    <a:lnTo>
                      <a:pt x="549" y="1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8" name="Freeform 1196"/>
              <p:cNvSpPr>
                <a:spLocks/>
              </p:cNvSpPr>
              <p:nvPr/>
            </p:nvSpPr>
            <p:spPr bwMode="auto">
              <a:xfrm>
                <a:off x="2948" y="2275"/>
                <a:ext cx="275" cy="89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50" y="17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77">
                    <a:moveTo>
                      <a:pt x="550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29" name="Freeform 1197"/>
              <p:cNvSpPr>
                <a:spLocks/>
              </p:cNvSpPr>
              <p:nvPr/>
            </p:nvSpPr>
            <p:spPr bwMode="auto">
              <a:xfrm>
                <a:off x="2947" y="2276"/>
                <a:ext cx="276" cy="90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8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0" name="Freeform 1198"/>
              <p:cNvSpPr>
                <a:spLocks/>
              </p:cNvSpPr>
              <p:nvPr/>
            </p:nvSpPr>
            <p:spPr bwMode="auto">
              <a:xfrm>
                <a:off x="2947" y="2277"/>
                <a:ext cx="275" cy="90"/>
              </a:xfrm>
              <a:custGeom>
                <a:avLst/>
                <a:gdLst/>
                <a:ahLst/>
                <a:cxnLst>
                  <a:cxn ang="0">
                    <a:pos x="550" y="178"/>
                  </a:cxn>
                  <a:cxn ang="0">
                    <a:pos x="550" y="17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78"/>
                  </a:cxn>
                </a:cxnLst>
                <a:rect l="0" t="0" r="r" b="b"/>
                <a:pathLst>
                  <a:path w="550" h="179">
                    <a:moveTo>
                      <a:pt x="550" y="178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1" name="Freeform 1199"/>
              <p:cNvSpPr>
                <a:spLocks/>
              </p:cNvSpPr>
              <p:nvPr/>
            </p:nvSpPr>
            <p:spPr bwMode="auto">
              <a:xfrm>
                <a:off x="2946" y="2279"/>
                <a:ext cx="276" cy="89"/>
              </a:xfrm>
              <a:custGeom>
                <a:avLst/>
                <a:gdLst/>
                <a:ahLst/>
                <a:cxnLst>
                  <a:cxn ang="0">
                    <a:pos x="552" y="176"/>
                  </a:cxn>
                  <a:cxn ang="0">
                    <a:pos x="550" y="18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52" y="176"/>
                  </a:cxn>
                </a:cxnLst>
                <a:rect l="0" t="0" r="r" b="b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2" name="Freeform 1200"/>
              <p:cNvSpPr>
                <a:spLocks/>
              </p:cNvSpPr>
              <p:nvPr/>
            </p:nvSpPr>
            <p:spPr bwMode="auto">
              <a:xfrm>
                <a:off x="2946" y="2279"/>
                <a:ext cx="275" cy="90"/>
              </a:xfrm>
              <a:custGeom>
                <a:avLst/>
                <a:gdLst/>
                <a:ahLst/>
                <a:cxnLst>
                  <a:cxn ang="0">
                    <a:pos x="550" y="178"/>
                  </a:cxn>
                  <a:cxn ang="0">
                    <a:pos x="549" y="179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78"/>
                  </a:cxn>
                </a:cxnLst>
                <a:rect l="0" t="0" r="r" b="b"/>
                <a:pathLst>
                  <a:path w="550" h="179">
                    <a:moveTo>
                      <a:pt x="550" y="178"/>
                    </a:moveTo>
                    <a:lnTo>
                      <a:pt x="549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3" name="Freeform 1201"/>
              <p:cNvSpPr>
                <a:spLocks/>
              </p:cNvSpPr>
              <p:nvPr/>
            </p:nvSpPr>
            <p:spPr bwMode="auto">
              <a:xfrm>
                <a:off x="2944" y="2281"/>
                <a:ext cx="276" cy="97"/>
              </a:xfrm>
              <a:custGeom>
                <a:avLst/>
                <a:gdLst/>
                <a:ahLst/>
                <a:cxnLst>
                  <a:cxn ang="0">
                    <a:pos x="553" y="176"/>
                  </a:cxn>
                  <a:cxn ang="0">
                    <a:pos x="550" y="193"/>
                  </a:cxn>
                  <a:cxn ang="0">
                    <a:pos x="0" y="14"/>
                  </a:cxn>
                  <a:cxn ang="0">
                    <a:pos x="4" y="0"/>
                  </a:cxn>
                  <a:cxn ang="0">
                    <a:pos x="553" y="176"/>
                  </a:cxn>
                </a:cxnLst>
                <a:rect l="0" t="0" r="r" b="b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4" name="Freeform 1202"/>
              <p:cNvSpPr>
                <a:spLocks/>
              </p:cNvSpPr>
              <p:nvPr/>
            </p:nvSpPr>
            <p:spPr bwMode="auto">
              <a:xfrm>
                <a:off x="2945" y="2281"/>
                <a:ext cx="275" cy="92"/>
              </a:xfrm>
              <a:custGeom>
                <a:avLst/>
                <a:gdLst/>
                <a:ahLst/>
                <a:cxnLst>
                  <a:cxn ang="0">
                    <a:pos x="550" y="176"/>
                  </a:cxn>
                  <a:cxn ang="0">
                    <a:pos x="548" y="185"/>
                  </a:cxn>
                  <a:cxn ang="0">
                    <a:pos x="0" y="7"/>
                  </a:cxn>
                  <a:cxn ang="0">
                    <a:pos x="1" y="0"/>
                  </a:cxn>
                  <a:cxn ang="0">
                    <a:pos x="550" y="176"/>
                  </a:cxn>
                </a:cxnLst>
                <a:rect l="0" t="0" r="r" b="b"/>
                <a:pathLst>
                  <a:path w="550" h="185">
                    <a:moveTo>
                      <a:pt x="550" y="176"/>
                    </a:moveTo>
                    <a:lnTo>
                      <a:pt x="548" y="185"/>
                    </a:lnTo>
                    <a:lnTo>
                      <a:pt x="0" y="7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5" name="Freeform 1203"/>
              <p:cNvSpPr>
                <a:spLocks/>
              </p:cNvSpPr>
              <p:nvPr/>
            </p:nvSpPr>
            <p:spPr bwMode="auto">
              <a:xfrm>
                <a:off x="2944" y="2284"/>
                <a:ext cx="276" cy="94"/>
              </a:xfrm>
              <a:custGeom>
                <a:avLst/>
                <a:gdLst/>
                <a:ahLst/>
                <a:cxnLst>
                  <a:cxn ang="0">
                    <a:pos x="551" y="178"/>
                  </a:cxn>
                  <a:cxn ang="0">
                    <a:pos x="550" y="186"/>
                  </a:cxn>
                  <a:cxn ang="0">
                    <a:pos x="0" y="7"/>
                  </a:cxn>
                  <a:cxn ang="0">
                    <a:pos x="3" y="0"/>
                  </a:cxn>
                  <a:cxn ang="0">
                    <a:pos x="551" y="178"/>
                  </a:cxn>
                </a:cxnLst>
                <a:rect l="0" t="0" r="r" b="b"/>
                <a:pathLst>
                  <a:path w="551" h="186">
                    <a:moveTo>
                      <a:pt x="551" y="178"/>
                    </a:moveTo>
                    <a:lnTo>
                      <a:pt x="550" y="186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551" y="17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6" name="Freeform 1204"/>
              <p:cNvSpPr>
                <a:spLocks/>
              </p:cNvSpPr>
              <p:nvPr/>
            </p:nvSpPr>
            <p:spPr bwMode="auto">
              <a:xfrm>
                <a:off x="2944" y="2288"/>
                <a:ext cx="275" cy="98"/>
              </a:xfrm>
              <a:custGeom>
                <a:avLst/>
                <a:gdLst/>
                <a:ahLst/>
                <a:cxnLst>
                  <a:cxn ang="0">
                    <a:pos x="550" y="179"/>
                  </a:cxn>
                  <a:cxn ang="0">
                    <a:pos x="548" y="196"/>
                  </a:cxn>
                  <a:cxn ang="0">
                    <a:pos x="0" y="16"/>
                  </a:cxn>
                  <a:cxn ang="0">
                    <a:pos x="0" y="0"/>
                  </a:cxn>
                  <a:cxn ang="0">
                    <a:pos x="550" y="179"/>
                  </a:cxn>
                </a:cxnLst>
                <a:rect l="0" t="0" r="r" b="b"/>
                <a:pathLst>
                  <a:path w="550" h="196">
                    <a:moveTo>
                      <a:pt x="550" y="179"/>
                    </a:moveTo>
                    <a:lnTo>
                      <a:pt x="548" y="196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7" name="Freeform 1205"/>
              <p:cNvSpPr>
                <a:spLocks/>
              </p:cNvSpPr>
              <p:nvPr/>
            </p:nvSpPr>
            <p:spPr bwMode="auto">
              <a:xfrm>
                <a:off x="2944" y="2288"/>
                <a:ext cx="275" cy="94"/>
              </a:xfrm>
              <a:custGeom>
                <a:avLst/>
                <a:gdLst/>
                <a:ahLst/>
                <a:cxnLst>
                  <a:cxn ang="0">
                    <a:pos x="550" y="179"/>
                  </a:cxn>
                  <a:cxn ang="0">
                    <a:pos x="548" y="187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550" y="179"/>
                  </a:cxn>
                </a:cxnLst>
                <a:rect l="0" t="0" r="r" b="b"/>
                <a:pathLst>
                  <a:path w="550" h="187">
                    <a:moveTo>
                      <a:pt x="550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8" name="Freeform 1206"/>
              <p:cNvSpPr>
                <a:spLocks/>
              </p:cNvSpPr>
              <p:nvPr/>
            </p:nvSpPr>
            <p:spPr bwMode="auto">
              <a:xfrm>
                <a:off x="2944" y="2292"/>
                <a:ext cx="274" cy="94"/>
              </a:xfrm>
              <a:custGeom>
                <a:avLst/>
                <a:gdLst/>
                <a:ahLst/>
                <a:cxnLst>
                  <a:cxn ang="0">
                    <a:pos x="548" y="179"/>
                  </a:cxn>
                  <a:cxn ang="0">
                    <a:pos x="548" y="18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548" y="179"/>
                  </a:cxn>
                </a:cxnLst>
                <a:rect l="0" t="0" r="r" b="b"/>
                <a:pathLst>
                  <a:path w="548" h="188">
                    <a:moveTo>
                      <a:pt x="548" y="179"/>
                    </a:moveTo>
                    <a:lnTo>
                      <a:pt x="548" y="18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39" name="Freeform 1207"/>
              <p:cNvSpPr>
                <a:spLocks/>
              </p:cNvSpPr>
              <p:nvPr/>
            </p:nvSpPr>
            <p:spPr bwMode="auto">
              <a:xfrm>
                <a:off x="2944" y="2296"/>
                <a:ext cx="275" cy="98"/>
              </a:xfrm>
              <a:custGeom>
                <a:avLst/>
                <a:gdLst/>
                <a:ahLst/>
                <a:cxnLst>
                  <a:cxn ang="0">
                    <a:pos x="548" y="180"/>
                  </a:cxn>
                  <a:cxn ang="0">
                    <a:pos x="550" y="196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548" y="180"/>
                  </a:cxn>
                </a:cxnLst>
                <a:rect l="0" t="0" r="r" b="b"/>
                <a:pathLst>
                  <a:path w="550" h="196">
                    <a:moveTo>
                      <a:pt x="548" y="180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0" name="Freeform 1208"/>
              <p:cNvSpPr>
                <a:spLocks/>
              </p:cNvSpPr>
              <p:nvPr/>
            </p:nvSpPr>
            <p:spPr bwMode="auto">
              <a:xfrm>
                <a:off x="2944" y="2296"/>
                <a:ext cx="274" cy="92"/>
              </a:xfrm>
              <a:custGeom>
                <a:avLst/>
                <a:gdLst/>
                <a:ahLst/>
                <a:cxnLst>
                  <a:cxn ang="0">
                    <a:pos x="548" y="180"/>
                  </a:cxn>
                  <a:cxn ang="0">
                    <a:pos x="548" y="18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548" y="180"/>
                  </a:cxn>
                </a:cxnLst>
                <a:rect l="0" t="0" r="r" b="b"/>
                <a:pathLst>
                  <a:path w="548" h="185">
                    <a:moveTo>
                      <a:pt x="548" y="180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1" name="Freeform 1209"/>
              <p:cNvSpPr>
                <a:spLocks/>
              </p:cNvSpPr>
              <p:nvPr/>
            </p:nvSpPr>
            <p:spPr bwMode="auto">
              <a:xfrm>
                <a:off x="2944" y="2298"/>
                <a:ext cx="274" cy="92"/>
              </a:xfrm>
              <a:custGeom>
                <a:avLst/>
                <a:gdLst/>
                <a:ahLst/>
                <a:cxnLst>
                  <a:cxn ang="0">
                    <a:pos x="548" y="181"/>
                  </a:cxn>
                  <a:cxn ang="0">
                    <a:pos x="548" y="18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48" y="181"/>
                  </a:cxn>
                </a:cxnLst>
                <a:rect l="0" t="0" r="r" b="b"/>
                <a:pathLst>
                  <a:path w="548" h="184">
                    <a:moveTo>
                      <a:pt x="548" y="181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2" name="Freeform 1210"/>
              <p:cNvSpPr>
                <a:spLocks/>
              </p:cNvSpPr>
              <p:nvPr/>
            </p:nvSpPr>
            <p:spPr bwMode="auto">
              <a:xfrm>
                <a:off x="2944" y="2299"/>
                <a:ext cx="275" cy="93"/>
              </a:xfrm>
              <a:custGeom>
                <a:avLst/>
                <a:gdLst/>
                <a:ahLst/>
                <a:cxnLst>
                  <a:cxn ang="0">
                    <a:pos x="548" y="181"/>
                  </a:cxn>
                  <a:cxn ang="0">
                    <a:pos x="550" y="186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548" y="181"/>
                  </a:cxn>
                </a:cxnLst>
                <a:rect l="0" t="0" r="r" b="b"/>
                <a:pathLst>
                  <a:path w="550" h="186">
                    <a:moveTo>
                      <a:pt x="548" y="181"/>
                    </a:moveTo>
                    <a:lnTo>
                      <a:pt x="550" y="18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3" name="Freeform 1211"/>
              <p:cNvSpPr>
                <a:spLocks/>
              </p:cNvSpPr>
              <p:nvPr/>
            </p:nvSpPr>
            <p:spPr bwMode="auto">
              <a:xfrm>
                <a:off x="2944" y="2302"/>
                <a:ext cx="275" cy="92"/>
              </a:xfrm>
              <a:custGeom>
                <a:avLst/>
                <a:gdLst/>
                <a:ahLst/>
                <a:cxnLst>
                  <a:cxn ang="0">
                    <a:pos x="550" y="181"/>
                  </a:cxn>
                  <a:cxn ang="0">
                    <a:pos x="550" y="18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50" y="181"/>
                  </a:cxn>
                </a:cxnLst>
                <a:rect l="0" t="0" r="r" b="b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4" name="Freeform 1212"/>
              <p:cNvSpPr>
                <a:spLocks/>
              </p:cNvSpPr>
              <p:nvPr/>
            </p:nvSpPr>
            <p:spPr bwMode="auto">
              <a:xfrm>
                <a:off x="2944" y="2304"/>
                <a:ext cx="276" cy="98"/>
              </a:xfrm>
              <a:custGeom>
                <a:avLst/>
                <a:gdLst/>
                <a:ahLst/>
                <a:cxnLst>
                  <a:cxn ang="0">
                    <a:pos x="550" y="181"/>
                  </a:cxn>
                  <a:cxn ang="0">
                    <a:pos x="553" y="196"/>
                  </a:cxn>
                  <a:cxn ang="0">
                    <a:pos x="3" y="13"/>
                  </a:cxn>
                  <a:cxn ang="0">
                    <a:pos x="0" y="0"/>
                  </a:cxn>
                  <a:cxn ang="0">
                    <a:pos x="550" y="181"/>
                  </a:cxn>
                </a:cxnLst>
                <a:rect l="0" t="0" r="r" b="b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5" name="Freeform 1213"/>
              <p:cNvSpPr>
                <a:spLocks/>
              </p:cNvSpPr>
              <p:nvPr/>
            </p:nvSpPr>
            <p:spPr bwMode="auto">
              <a:xfrm>
                <a:off x="2944" y="2304"/>
                <a:ext cx="275" cy="92"/>
              </a:xfrm>
              <a:custGeom>
                <a:avLst/>
                <a:gdLst/>
                <a:ahLst/>
                <a:cxnLst>
                  <a:cxn ang="0">
                    <a:pos x="550" y="181"/>
                  </a:cxn>
                  <a:cxn ang="0">
                    <a:pos x="550" y="18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550" y="181"/>
                  </a:cxn>
                </a:cxnLst>
                <a:rect l="0" t="0" r="r" b="b"/>
                <a:pathLst>
                  <a:path w="550" h="185">
                    <a:moveTo>
                      <a:pt x="550" y="181"/>
                    </a:moveTo>
                    <a:lnTo>
                      <a:pt x="550" y="18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6" name="Freeform 1214"/>
              <p:cNvSpPr>
                <a:spLocks/>
              </p:cNvSpPr>
              <p:nvPr/>
            </p:nvSpPr>
            <p:spPr bwMode="auto">
              <a:xfrm>
                <a:off x="2945" y="2305"/>
                <a:ext cx="275" cy="92"/>
              </a:xfrm>
              <a:custGeom>
                <a:avLst/>
                <a:gdLst/>
                <a:ahLst/>
                <a:cxnLst>
                  <a:cxn ang="0">
                    <a:pos x="549" y="182"/>
                  </a:cxn>
                  <a:cxn ang="0">
                    <a:pos x="550" y="18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49" y="182"/>
                  </a:cxn>
                </a:cxnLst>
                <a:rect l="0" t="0" r="r" b="b"/>
                <a:pathLst>
                  <a:path w="550" h="185">
                    <a:moveTo>
                      <a:pt x="549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7" name="Freeform 1215"/>
              <p:cNvSpPr>
                <a:spLocks/>
              </p:cNvSpPr>
              <p:nvPr/>
            </p:nvSpPr>
            <p:spPr bwMode="auto">
              <a:xfrm>
                <a:off x="2945" y="2306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0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8" name="Freeform 1216"/>
              <p:cNvSpPr>
                <a:spLocks/>
              </p:cNvSpPr>
              <p:nvPr/>
            </p:nvSpPr>
            <p:spPr bwMode="auto">
              <a:xfrm>
                <a:off x="2945" y="2308"/>
                <a:ext cx="275" cy="92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48" y="18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49" name="Freeform 1217"/>
              <p:cNvSpPr>
                <a:spLocks/>
              </p:cNvSpPr>
              <p:nvPr/>
            </p:nvSpPr>
            <p:spPr bwMode="auto">
              <a:xfrm>
                <a:off x="2945" y="2309"/>
                <a:ext cx="275" cy="93"/>
              </a:xfrm>
              <a:custGeom>
                <a:avLst/>
                <a:gdLst/>
                <a:ahLst/>
                <a:cxnLst>
                  <a:cxn ang="0">
                    <a:pos x="548" y="181"/>
                  </a:cxn>
                  <a:cxn ang="0">
                    <a:pos x="550" y="184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548" y="181"/>
                  </a:cxn>
                </a:cxnLst>
                <a:rect l="0" t="0" r="r" b="b"/>
                <a:pathLst>
                  <a:path w="550" h="184">
                    <a:moveTo>
                      <a:pt x="548" y="181"/>
                    </a:moveTo>
                    <a:lnTo>
                      <a:pt x="550" y="18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0" name="Freeform 1218"/>
              <p:cNvSpPr>
                <a:spLocks/>
              </p:cNvSpPr>
              <p:nvPr/>
            </p:nvSpPr>
            <p:spPr bwMode="auto">
              <a:xfrm>
                <a:off x="2945" y="2310"/>
                <a:ext cx="278" cy="98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5" y="197"/>
                  </a:cxn>
                  <a:cxn ang="0">
                    <a:pos x="6" y="14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5" h="197">
                    <a:moveTo>
                      <a:pt x="550" y="183"/>
                    </a:moveTo>
                    <a:lnTo>
                      <a:pt x="555" y="19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1" name="Freeform 1219"/>
              <p:cNvSpPr>
                <a:spLocks/>
              </p:cNvSpPr>
              <p:nvPr/>
            </p:nvSpPr>
            <p:spPr bwMode="auto">
              <a:xfrm>
                <a:off x="2945" y="2310"/>
                <a:ext cx="276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1" y="187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2" name="Freeform 1220"/>
              <p:cNvSpPr>
                <a:spLocks/>
              </p:cNvSpPr>
              <p:nvPr/>
            </p:nvSpPr>
            <p:spPr bwMode="auto">
              <a:xfrm>
                <a:off x="2946" y="2312"/>
                <a:ext cx="276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2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3" name="Freeform 1221"/>
              <p:cNvSpPr>
                <a:spLocks/>
              </p:cNvSpPr>
              <p:nvPr/>
            </p:nvSpPr>
            <p:spPr bwMode="auto">
              <a:xfrm>
                <a:off x="2947" y="2314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0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4" name="Freeform 1222"/>
              <p:cNvSpPr>
                <a:spLocks/>
              </p:cNvSpPr>
              <p:nvPr/>
            </p:nvSpPr>
            <p:spPr bwMode="auto">
              <a:xfrm>
                <a:off x="2948" y="2315"/>
                <a:ext cx="275" cy="93"/>
              </a:xfrm>
              <a:custGeom>
                <a:avLst/>
                <a:gdLst/>
                <a:ahLst/>
                <a:cxnLst>
                  <a:cxn ang="0">
                    <a:pos x="548" y="183"/>
                  </a:cxn>
                  <a:cxn ang="0">
                    <a:pos x="550" y="187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548" y="183"/>
                  </a:cxn>
                </a:cxnLst>
                <a:rect l="0" t="0" r="r" b="b"/>
                <a:pathLst>
                  <a:path w="550" h="187">
                    <a:moveTo>
                      <a:pt x="548" y="183"/>
                    </a:moveTo>
                    <a:lnTo>
                      <a:pt x="550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5" name="Freeform 1223"/>
              <p:cNvSpPr>
                <a:spLocks/>
              </p:cNvSpPr>
              <p:nvPr/>
            </p:nvSpPr>
            <p:spPr bwMode="auto">
              <a:xfrm>
                <a:off x="2949" y="2317"/>
                <a:ext cx="278" cy="97"/>
              </a:xfrm>
              <a:custGeom>
                <a:avLst/>
                <a:gdLst/>
                <a:ahLst/>
                <a:cxnLst>
                  <a:cxn ang="0">
                    <a:pos x="549" y="183"/>
                  </a:cxn>
                  <a:cxn ang="0">
                    <a:pos x="557" y="194"/>
                  </a:cxn>
                  <a:cxn ang="0">
                    <a:pos x="7" y="10"/>
                  </a:cxn>
                  <a:cxn ang="0">
                    <a:pos x="0" y="0"/>
                  </a:cxn>
                  <a:cxn ang="0">
                    <a:pos x="549" y="183"/>
                  </a:cxn>
                </a:cxnLst>
                <a:rect l="0" t="0" r="r" b="b"/>
                <a:pathLst>
                  <a:path w="557" h="194">
                    <a:moveTo>
                      <a:pt x="549" y="183"/>
                    </a:moveTo>
                    <a:lnTo>
                      <a:pt x="557" y="194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6" name="Freeform 1224"/>
              <p:cNvSpPr>
                <a:spLocks/>
              </p:cNvSpPr>
              <p:nvPr/>
            </p:nvSpPr>
            <p:spPr bwMode="auto">
              <a:xfrm>
                <a:off x="2949" y="2317"/>
                <a:ext cx="276" cy="93"/>
              </a:xfrm>
              <a:custGeom>
                <a:avLst/>
                <a:gdLst/>
                <a:ahLst/>
                <a:cxnLst>
                  <a:cxn ang="0">
                    <a:pos x="549" y="183"/>
                  </a:cxn>
                  <a:cxn ang="0">
                    <a:pos x="552" y="18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549" y="183"/>
                  </a:cxn>
                </a:cxnLst>
                <a:rect l="0" t="0" r="r" b="b"/>
                <a:pathLst>
                  <a:path w="552" h="186">
                    <a:moveTo>
                      <a:pt x="549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7" name="Freeform 1225"/>
              <p:cNvSpPr>
                <a:spLocks/>
              </p:cNvSpPr>
              <p:nvPr/>
            </p:nvSpPr>
            <p:spPr bwMode="auto">
              <a:xfrm>
                <a:off x="2950" y="2319"/>
                <a:ext cx="275" cy="93"/>
              </a:xfrm>
              <a:custGeom>
                <a:avLst/>
                <a:gdLst/>
                <a:ahLst/>
                <a:cxnLst>
                  <a:cxn ang="0">
                    <a:pos x="550" y="183"/>
                  </a:cxn>
                  <a:cxn ang="0">
                    <a:pos x="552" y="188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550" y="183"/>
                  </a:cxn>
                </a:cxnLst>
                <a:rect l="0" t="0" r="r" b="b"/>
                <a:pathLst>
                  <a:path w="552" h="188">
                    <a:moveTo>
                      <a:pt x="550" y="183"/>
                    </a:moveTo>
                    <a:lnTo>
                      <a:pt x="552" y="18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8" name="Freeform 1226"/>
              <p:cNvSpPr>
                <a:spLocks/>
              </p:cNvSpPr>
              <p:nvPr/>
            </p:nvSpPr>
            <p:spPr bwMode="auto">
              <a:xfrm>
                <a:off x="2951" y="2320"/>
                <a:ext cx="276" cy="94"/>
              </a:xfrm>
              <a:custGeom>
                <a:avLst/>
                <a:gdLst/>
                <a:ahLst/>
                <a:cxnLst>
                  <a:cxn ang="0">
                    <a:pos x="549" y="185"/>
                  </a:cxn>
                  <a:cxn ang="0">
                    <a:pos x="552" y="188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549" y="185"/>
                  </a:cxn>
                </a:cxnLst>
                <a:rect l="0" t="0" r="r" b="b"/>
                <a:pathLst>
                  <a:path w="552" h="188">
                    <a:moveTo>
                      <a:pt x="549" y="185"/>
                    </a:moveTo>
                    <a:lnTo>
                      <a:pt x="552" y="18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549" y="185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59" name="Freeform 1227"/>
              <p:cNvSpPr>
                <a:spLocks/>
              </p:cNvSpPr>
              <p:nvPr/>
            </p:nvSpPr>
            <p:spPr bwMode="auto">
              <a:xfrm>
                <a:off x="2952" y="2322"/>
                <a:ext cx="280" cy="96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60" y="192"/>
                  </a:cxn>
                  <a:cxn ang="0">
                    <a:pos x="10" y="8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60" h="192">
                    <a:moveTo>
                      <a:pt x="550" y="184"/>
                    </a:moveTo>
                    <a:lnTo>
                      <a:pt x="560" y="192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0" name="Freeform 1228"/>
              <p:cNvSpPr>
                <a:spLocks/>
              </p:cNvSpPr>
              <p:nvPr/>
            </p:nvSpPr>
            <p:spPr bwMode="auto">
              <a:xfrm>
                <a:off x="2952" y="2322"/>
                <a:ext cx="278" cy="94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55" y="187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55" h="187">
                    <a:moveTo>
                      <a:pt x="550" y="184"/>
                    </a:moveTo>
                    <a:lnTo>
                      <a:pt x="555" y="18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1" name="Freeform 1229"/>
              <p:cNvSpPr>
                <a:spLocks/>
              </p:cNvSpPr>
              <p:nvPr/>
            </p:nvSpPr>
            <p:spPr bwMode="auto">
              <a:xfrm>
                <a:off x="2955" y="2324"/>
                <a:ext cx="277" cy="94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55" y="189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2" name="Freeform 1230"/>
              <p:cNvSpPr>
                <a:spLocks/>
              </p:cNvSpPr>
              <p:nvPr/>
            </p:nvSpPr>
            <p:spPr bwMode="auto">
              <a:xfrm>
                <a:off x="2957" y="2326"/>
                <a:ext cx="280" cy="96"/>
              </a:xfrm>
              <a:custGeom>
                <a:avLst/>
                <a:gdLst/>
                <a:ahLst/>
                <a:cxnLst>
                  <a:cxn ang="0">
                    <a:pos x="550" y="184"/>
                  </a:cxn>
                  <a:cxn ang="0">
                    <a:pos x="560" y="191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550" y="184"/>
                  </a:cxn>
                </a:cxnLst>
                <a:rect l="0" t="0" r="r" b="b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3" name="Freeform 1231"/>
              <p:cNvSpPr>
                <a:spLocks/>
              </p:cNvSpPr>
              <p:nvPr/>
            </p:nvSpPr>
            <p:spPr bwMode="auto">
              <a:xfrm>
                <a:off x="2981" y="2254"/>
                <a:ext cx="283" cy="88"/>
              </a:xfrm>
              <a:custGeom>
                <a:avLst/>
                <a:gdLst/>
                <a:ahLst/>
                <a:cxnLst>
                  <a:cxn ang="0">
                    <a:pos x="565" y="177"/>
                  </a:cxn>
                  <a:cxn ang="0">
                    <a:pos x="552" y="173"/>
                  </a:cxn>
                  <a:cxn ang="0">
                    <a:pos x="0" y="0"/>
                  </a:cxn>
                  <a:cxn ang="0">
                    <a:pos x="10" y="4"/>
                  </a:cxn>
                  <a:cxn ang="0">
                    <a:pos x="565" y="177"/>
                  </a:cxn>
                </a:cxnLst>
                <a:rect l="0" t="0" r="r" b="b"/>
                <a:pathLst>
                  <a:path w="565" h="177">
                    <a:moveTo>
                      <a:pt x="565" y="177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10" y="4"/>
                    </a:lnTo>
                    <a:lnTo>
                      <a:pt x="565" y="177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4" name="Freeform 1232"/>
              <p:cNvSpPr>
                <a:spLocks/>
              </p:cNvSpPr>
              <p:nvPr/>
            </p:nvSpPr>
            <p:spPr bwMode="auto">
              <a:xfrm>
                <a:off x="2974" y="2254"/>
                <a:ext cx="283" cy="86"/>
              </a:xfrm>
              <a:custGeom>
                <a:avLst/>
                <a:gdLst/>
                <a:ahLst/>
                <a:cxnLst>
                  <a:cxn ang="0">
                    <a:pos x="565" y="173"/>
                  </a:cxn>
                  <a:cxn ang="0">
                    <a:pos x="553" y="173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565" y="173"/>
                  </a:cxn>
                </a:cxnLst>
                <a:rect l="0" t="0" r="r" b="b"/>
                <a:pathLst>
                  <a:path w="565" h="173">
                    <a:moveTo>
                      <a:pt x="565" y="173"/>
                    </a:moveTo>
                    <a:lnTo>
                      <a:pt x="553" y="173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5" name="Freeform 1233"/>
              <p:cNvSpPr>
                <a:spLocks/>
              </p:cNvSpPr>
              <p:nvPr/>
            </p:nvSpPr>
            <p:spPr bwMode="auto">
              <a:xfrm>
                <a:off x="3218" y="2340"/>
                <a:ext cx="65" cy="82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53" y="4"/>
                  </a:cxn>
                  <a:cxn ang="0">
                    <a:pos x="40" y="10"/>
                  </a:cxn>
                  <a:cxn ang="0">
                    <a:pos x="30" y="19"/>
                  </a:cxn>
                  <a:cxn ang="0">
                    <a:pos x="20" y="30"/>
                  </a:cxn>
                  <a:cxn ang="0">
                    <a:pos x="11" y="43"/>
                  </a:cxn>
                  <a:cxn ang="0">
                    <a:pos x="5" y="58"/>
                  </a:cxn>
                  <a:cxn ang="0">
                    <a:pos x="2" y="75"/>
                  </a:cxn>
                  <a:cxn ang="0">
                    <a:pos x="0" y="92"/>
                  </a:cxn>
                  <a:cxn ang="0">
                    <a:pos x="2" y="108"/>
                  </a:cxn>
                  <a:cxn ang="0">
                    <a:pos x="5" y="123"/>
                  </a:cxn>
                  <a:cxn ang="0">
                    <a:pos x="10" y="137"/>
                  </a:cxn>
                  <a:cxn ang="0">
                    <a:pos x="18" y="148"/>
                  </a:cxn>
                  <a:cxn ang="0">
                    <a:pos x="28" y="156"/>
                  </a:cxn>
                  <a:cxn ang="0">
                    <a:pos x="38" y="163"/>
                  </a:cxn>
                  <a:cxn ang="0">
                    <a:pos x="51" y="165"/>
                  </a:cxn>
                  <a:cxn ang="0">
                    <a:pos x="63" y="165"/>
                  </a:cxn>
                  <a:cxn ang="0">
                    <a:pos x="76" y="161"/>
                  </a:cxn>
                  <a:cxn ang="0">
                    <a:pos x="88" y="155"/>
                  </a:cxn>
                  <a:cxn ang="0">
                    <a:pos x="100" y="145"/>
                  </a:cxn>
                  <a:cxn ang="0">
                    <a:pos x="110" y="133"/>
                  </a:cxn>
                  <a:cxn ang="0">
                    <a:pos x="118" y="120"/>
                  </a:cxn>
                  <a:cxn ang="0">
                    <a:pos x="123" y="105"/>
                  </a:cxn>
                  <a:cxn ang="0">
                    <a:pos x="128" y="90"/>
                  </a:cxn>
                  <a:cxn ang="0">
                    <a:pos x="129" y="73"/>
                  </a:cxn>
                  <a:cxn ang="0">
                    <a:pos x="128" y="57"/>
                  </a:cxn>
                  <a:cxn ang="0">
                    <a:pos x="124" y="42"/>
                  </a:cxn>
                  <a:cxn ang="0">
                    <a:pos x="118" y="29"/>
                  </a:cxn>
                  <a:cxn ang="0">
                    <a:pos x="111" y="17"/>
                  </a:cxn>
                  <a:cxn ang="0">
                    <a:pos x="101" y="9"/>
                  </a:cxn>
                  <a:cxn ang="0">
                    <a:pos x="91" y="4"/>
                  </a:cxn>
                  <a:cxn ang="0">
                    <a:pos x="78" y="0"/>
                  </a:cxn>
                  <a:cxn ang="0">
                    <a:pos x="66" y="0"/>
                  </a:cxn>
                </a:cxnLst>
                <a:rect l="0" t="0" r="r" b="b"/>
                <a:pathLst>
                  <a:path w="129" h="165">
                    <a:moveTo>
                      <a:pt x="66" y="0"/>
                    </a:moveTo>
                    <a:lnTo>
                      <a:pt x="53" y="4"/>
                    </a:lnTo>
                    <a:lnTo>
                      <a:pt x="40" y="10"/>
                    </a:lnTo>
                    <a:lnTo>
                      <a:pt x="30" y="19"/>
                    </a:lnTo>
                    <a:lnTo>
                      <a:pt x="20" y="30"/>
                    </a:lnTo>
                    <a:lnTo>
                      <a:pt x="11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2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7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1" y="165"/>
                    </a:lnTo>
                    <a:lnTo>
                      <a:pt x="63" y="165"/>
                    </a:lnTo>
                    <a:lnTo>
                      <a:pt x="76" y="161"/>
                    </a:lnTo>
                    <a:lnTo>
                      <a:pt x="88" y="155"/>
                    </a:lnTo>
                    <a:lnTo>
                      <a:pt x="100" y="145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29" y="73"/>
                    </a:lnTo>
                    <a:lnTo>
                      <a:pt x="128" y="57"/>
                    </a:lnTo>
                    <a:lnTo>
                      <a:pt x="124" y="42"/>
                    </a:lnTo>
                    <a:lnTo>
                      <a:pt x="118" y="29"/>
                    </a:lnTo>
                    <a:lnTo>
                      <a:pt x="111" y="17"/>
                    </a:lnTo>
                    <a:lnTo>
                      <a:pt x="101" y="9"/>
                    </a:lnTo>
                    <a:lnTo>
                      <a:pt x="91" y="4"/>
                    </a:lnTo>
                    <a:lnTo>
                      <a:pt x="78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3C3C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234"/>
            <p:cNvGrpSpPr>
              <a:grpSpLocks/>
            </p:cNvGrpSpPr>
            <p:nvPr/>
          </p:nvGrpSpPr>
          <p:grpSpPr bwMode="auto">
            <a:xfrm>
              <a:off x="3057" y="2243"/>
              <a:ext cx="300" cy="239"/>
              <a:chOff x="3057" y="2243"/>
              <a:chExt cx="300" cy="239"/>
            </a:xfrm>
          </p:grpSpPr>
          <p:sp>
            <p:nvSpPr>
              <p:cNvPr id="1222867" name="Freeform 1235"/>
              <p:cNvSpPr>
                <a:spLocks/>
              </p:cNvSpPr>
              <p:nvPr/>
            </p:nvSpPr>
            <p:spPr bwMode="auto">
              <a:xfrm>
                <a:off x="3115" y="2245"/>
                <a:ext cx="183" cy="57"/>
              </a:xfrm>
              <a:custGeom>
                <a:avLst/>
                <a:gdLst/>
                <a:ahLst/>
                <a:cxnLst>
                  <a:cxn ang="0">
                    <a:pos x="365" y="110"/>
                  </a:cxn>
                  <a:cxn ang="0">
                    <a:pos x="352" y="115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365" y="110"/>
                  </a:cxn>
                </a:cxnLst>
                <a:rect l="0" t="0" r="r" b="b"/>
                <a:pathLst>
                  <a:path w="365" h="115">
                    <a:moveTo>
                      <a:pt x="365" y="110"/>
                    </a:moveTo>
                    <a:lnTo>
                      <a:pt x="352" y="115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8" name="Freeform 1236"/>
              <p:cNvSpPr>
                <a:spLocks/>
              </p:cNvSpPr>
              <p:nvPr/>
            </p:nvSpPr>
            <p:spPr bwMode="auto">
              <a:xfrm>
                <a:off x="3119" y="2245"/>
                <a:ext cx="179" cy="55"/>
              </a:xfrm>
              <a:custGeom>
                <a:avLst/>
                <a:gdLst/>
                <a:ahLst/>
                <a:cxnLst>
                  <a:cxn ang="0">
                    <a:pos x="357" y="110"/>
                  </a:cxn>
                  <a:cxn ang="0">
                    <a:pos x="354" y="112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357" y="110"/>
                  </a:cxn>
                </a:cxnLst>
                <a:rect l="0" t="0" r="r" b="b"/>
                <a:pathLst>
                  <a:path w="357" h="112">
                    <a:moveTo>
                      <a:pt x="357" y="110"/>
                    </a:moveTo>
                    <a:lnTo>
                      <a:pt x="354" y="11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69" name="Freeform 1237"/>
              <p:cNvSpPr>
                <a:spLocks/>
              </p:cNvSpPr>
              <p:nvPr/>
            </p:nvSpPr>
            <p:spPr bwMode="auto">
              <a:xfrm>
                <a:off x="3117" y="2245"/>
                <a:ext cx="179" cy="56"/>
              </a:xfrm>
              <a:custGeom>
                <a:avLst/>
                <a:gdLst/>
                <a:ahLst/>
                <a:cxnLst>
                  <a:cxn ang="0">
                    <a:pos x="357" y="110"/>
                  </a:cxn>
                  <a:cxn ang="0">
                    <a:pos x="352" y="111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7" y="110"/>
                  </a:cxn>
                </a:cxnLst>
                <a:rect l="0" t="0" r="r" b="b"/>
                <a:pathLst>
                  <a:path w="357" h="111">
                    <a:moveTo>
                      <a:pt x="357" y="110"/>
                    </a:moveTo>
                    <a:lnTo>
                      <a:pt x="352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0" name="Freeform 1238"/>
              <p:cNvSpPr>
                <a:spLocks/>
              </p:cNvSpPr>
              <p:nvPr/>
            </p:nvSpPr>
            <p:spPr bwMode="auto">
              <a:xfrm>
                <a:off x="3115" y="2246"/>
                <a:ext cx="179" cy="56"/>
              </a:xfrm>
              <a:custGeom>
                <a:avLst/>
                <a:gdLst/>
                <a:ahLst/>
                <a:cxnLst>
                  <a:cxn ang="0">
                    <a:pos x="357" y="109"/>
                  </a:cxn>
                  <a:cxn ang="0">
                    <a:pos x="352" y="111"/>
                  </a:cxn>
                  <a:cxn ang="0">
                    <a:pos x="0" y="1"/>
                  </a:cxn>
                  <a:cxn ang="0">
                    <a:pos x="5" y="0"/>
                  </a:cxn>
                  <a:cxn ang="0">
                    <a:pos x="357" y="109"/>
                  </a:cxn>
                </a:cxnLst>
                <a:rect l="0" t="0" r="r" b="b"/>
                <a:pathLst>
                  <a:path w="357" h="111">
                    <a:moveTo>
                      <a:pt x="357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1" name="Freeform 1239"/>
              <p:cNvSpPr>
                <a:spLocks/>
              </p:cNvSpPr>
              <p:nvPr/>
            </p:nvSpPr>
            <p:spPr bwMode="auto">
              <a:xfrm>
                <a:off x="3109" y="2247"/>
                <a:ext cx="182" cy="58"/>
              </a:xfrm>
              <a:custGeom>
                <a:avLst/>
                <a:gdLst/>
                <a:ahLst/>
                <a:cxnLst>
                  <a:cxn ang="0">
                    <a:pos x="364" y="110"/>
                  </a:cxn>
                  <a:cxn ang="0">
                    <a:pos x="352" y="116"/>
                  </a:cxn>
                  <a:cxn ang="0">
                    <a:pos x="0" y="5"/>
                  </a:cxn>
                  <a:cxn ang="0">
                    <a:pos x="12" y="0"/>
                  </a:cxn>
                  <a:cxn ang="0">
                    <a:pos x="364" y="110"/>
                  </a:cxn>
                </a:cxnLst>
                <a:rect l="0" t="0" r="r" b="b"/>
                <a:pathLst>
                  <a:path w="364" h="116">
                    <a:moveTo>
                      <a:pt x="364" y="110"/>
                    </a:moveTo>
                    <a:lnTo>
                      <a:pt x="352" y="116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364" y="110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2" name="Freeform 1240"/>
              <p:cNvSpPr>
                <a:spLocks/>
              </p:cNvSpPr>
              <p:nvPr/>
            </p:nvSpPr>
            <p:spPr bwMode="auto">
              <a:xfrm>
                <a:off x="3113" y="2247"/>
                <a:ext cx="178" cy="56"/>
              </a:xfrm>
              <a:custGeom>
                <a:avLst/>
                <a:gdLst/>
                <a:ahLst/>
                <a:cxnLst>
                  <a:cxn ang="0">
                    <a:pos x="356" y="110"/>
                  </a:cxn>
                  <a:cxn ang="0">
                    <a:pos x="354" y="111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356" y="110"/>
                  </a:cxn>
                </a:cxnLst>
                <a:rect l="0" t="0" r="r" b="b"/>
                <a:pathLst>
                  <a:path w="356" h="111">
                    <a:moveTo>
                      <a:pt x="356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3" name="Freeform 1241"/>
              <p:cNvSpPr>
                <a:spLocks/>
              </p:cNvSpPr>
              <p:nvPr/>
            </p:nvSpPr>
            <p:spPr bwMode="auto">
              <a:xfrm>
                <a:off x="3112" y="2248"/>
                <a:ext cx="178" cy="56"/>
              </a:xfrm>
              <a:custGeom>
                <a:avLst/>
                <a:gdLst/>
                <a:ahLst/>
                <a:cxnLst>
                  <a:cxn ang="0">
                    <a:pos x="357" y="109"/>
                  </a:cxn>
                  <a:cxn ang="0">
                    <a:pos x="354" y="11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57" y="109"/>
                  </a:cxn>
                </a:cxnLst>
                <a:rect l="0" t="0" r="r" b="b"/>
                <a:pathLst>
                  <a:path w="357" h="111">
                    <a:moveTo>
                      <a:pt x="357" y="109"/>
                    </a:moveTo>
                    <a:lnTo>
                      <a:pt x="354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4" name="Freeform 1242"/>
              <p:cNvSpPr>
                <a:spLocks/>
              </p:cNvSpPr>
              <p:nvPr/>
            </p:nvSpPr>
            <p:spPr bwMode="auto">
              <a:xfrm>
                <a:off x="3111" y="2249"/>
                <a:ext cx="178" cy="55"/>
              </a:xfrm>
              <a:custGeom>
                <a:avLst/>
                <a:gdLst/>
                <a:ahLst/>
                <a:cxnLst>
                  <a:cxn ang="0">
                    <a:pos x="356" y="110"/>
                  </a:cxn>
                  <a:cxn ang="0">
                    <a:pos x="353" y="11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6" y="110"/>
                  </a:cxn>
                </a:cxnLst>
                <a:rect l="0" t="0" r="r" b="b"/>
                <a:pathLst>
                  <a:path w="356" h="112">
                    <a:moveTo>
                      <a:pt x="356" y="110"/>
                    </a:moveTo>
                    <a:lnTo>
                      <a:pt x="353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5" name="Freeform 1243"/>
              <p:cNvSpPr>
                <a:spLocks/>
              </p:cNvSpPr>
              <p:nvPr/>
            </p:nvSpPr>
            <p:spPr bwMode="auto">
              <a:xfrm>
                <a:off x="3109" y="2250"/>
                <a:ext cx="178" cy="55"/>
              </a:xfrm>
              <a:custGeom>
                <a:avLst/>
                <a:gdLst/>
                <a:ahLst/>
                <a:cxnLst>
                  <a:cxn ang="0">
                    <a:pos x="356" y="110"/>
                  </a:cxn>
                  <a:cxn ang="0">
                    <a:pos x="352" y="111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56" y="110"/>
                  </a:cxn>
                </a:cxnLst>
                <a:rect l="0" t="0" r="r" b="b"/>
                <a:pathLst>
                  <a:path w="356" h="111">
                    <a:moveTo>
                      <a:pt x="356" y="110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6" name="Freeform 1244"/>
              <p:cNvSpPr>
                <a:spLocks/>
              </p:cNvSpPr>
              <p:nvPr/>
            </p:nvSpPr>
            <p:spPr bwMode="auto">
              <a:xfrm>
                <a:off x="3102" y="2250"/>
                <a:ext cx="183" cy="59"/>
              </a:xfrm>
              <a:custGeom>
                <a:avLst/>
                <a:gdLst/>
                <a:ahLst/>
                <a:cxnLst>
                  <a:cxn ang="0">
                    <a:pos x="365" y="111"/>
                  </a:cxn>
                  <a:cxn ang="0">
                    <a:pos x="354" y="120"/>
                  </a:cxn>
                  <a:cxn ang="0">
                    <a:pos x="0" y="8"/>
                  </a:cxn>
                  <a:cxn ang="0">
                    <a:pos x="13" y="0"/>
                  </a:cxn>
                  <a:cxn ang="0">
                    <a:pos x="365" y="111"/>
                  </a:cxn>
                </a:cxnLst>
                <a:rect l="0" t="0" r="r" b="b"/>
                <a:pathLst>
                  <a:path w="365" h="120">
                    <a:moveTo>
                      <a:pt x="365" y="111"/>
                    </a:moveTo>
                    <a:lnTo>
                      <a:pt x="354" y="120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65" y="1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7" name="Freeform 1245"/>
              <p:cNvSpPr>
                <a:spLocks/>
              </p:cNvSpPr>
              <p:nvPr/>
            </p:nvSpPr>
            <p:spPr bwMode="auto">
              <a:xfrm>
                <a:off x="3107" y="2250"/>
                <a:ext cx="178" cy="56"/>
              </a:xfrm>
              <a:custGeom>
                <a:avLst/>
                <a:gdLst/>
                <a:ahLst/>
                <a:cxnLst>
                  <a:cxn ang="0">
                    <a:pos x="355" y="111"/>
                  </a:cxn>
                  <a:cxn ang="0">
                    <a:pos x="352" y="113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355" y="111"/>
                  </a:cxn>
                </a:cxnLst>
                <a:rect l="0" t="0" r="r" b="b"/>
                <a:pathLst>
                  <a:path w="355" h="113">
                    <a:moveTo>
                      <a:pt x="355" y="111"/>
                    </a:moveTo>
                    <a:lnTo>
                      <a:pt x="352" y="113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8" name="Freeform 1246"/>
              <p:cNvSpPr>
                <a:spLocks/>
              </p:cNvSpPr>
              <p:nvPr/>
            </p:nvSpPr>
            <p:spPr bwMode="auto">
              <a:xfrm>
                <a:off x="3106" y="2251"/>
                <a:ext cx="178" cy="57"/>
              </a:xfrm>
              <a:custGeom>
                <a:avLst/>
                <a:gdLst/>
                <a:ahLst/>
                <a:cxnLst>
                  <a:cxn ang="0">
                    <a:pos x="355" y="110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5" y="110"/>
                  </a:cxn>
                </a:cxnLst>
                <a:rect l="0" t="0" r="r" b="b"/>
                <a:pathLst>
                  <a:path w="355" h="113">
                    <a:moveTo>
                      <a:pt x="355" y="110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B0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79" name="Freeform 1247"/>
              <p:cNvSpPr>
                <a:spLocks/>
              </p:cNvSpPr>
              <p:nvPr/>
            </p:nvSpPr>
            <p:spPr bwMode="auto">
              <a:xfrm>
                <a:off x="3104" y="2252"/>
                <a:ext cx="178" cy="57"/>
              </a:xfrm>
              <a:custGeom>
                <a:avLst/>
                <a:gdLst/>
                <a:ahLst/>
                <a:cxnLst>
                  <a:cxn ang="0">
                    <a:pos x="356" y="111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356" y="111"/>
                  </a:cxn>
                </a:cxnLst>
                <a:rect l="0" t="0" r="r" b="b"/>
                <a:pathLst>
                  <a:path w="356" h="113">
                    <a:moveTo>
                      <a:pt x="356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0" name="Freeform 1248"/>
              <p:cNvSpPr>
                <a:spLocks/>
              </p:cNvSpPr>
              <p:nvPr/>
            </p:nvSpPr>
            <p:spPr bwMode="auto">
              <a:xfrm>
                <a:off x="3102" y="2253"/>
                <a:ext cx="178" cy="56"/>
              </a:xfrm>
              <a:custGeom>
                <a:avLst/>
                <a:gdLst/>
                <a:ahLst/>
                <a:cxnLst>
                  <a:cxn ang="0">
                    <a:pos x="355" y="111"/>
                  </a:cxn>
                  <a:cxn ang="0">
                    <a:pos x="354" y="113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55" y="111"/>
                  </a:cxn>
                </a:cxnLst>
                <a:rect l="0" t="0" r="r" b="b"/>
                <a:pathLst>
                  <a:path w="355" h="113">
                    <a:moveTo>
                      <a:pt x="355" y="111"/>
                    </a:moveTo>
                    <a:lnTo>
                      <a:pt x="354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1" name="Freeform 1249"/>
              <p:cNvSpPr>
                <a:spLocks/>
              </p:cNvSpPr>
              <p:nvPr/>
            </p:nvSpPr>
            <p:spPr bwMode="auto">
              <a:xfrm>
                <a:off x="3097" y="2254"/>
                <a:ext cx="182" cy="60"/>
              </a:xfrm>
              <a:custGeom>
                <a:avLst/>
                <a:gdLst/>
                <a:ahLst/>
                <a:cxnLst>
                  <a:cxn ang="0">
                    <a:pos x="366" y="112"/>
                  </a:cxn>
                  <a:cxn ang="0">
                    <a:pos x="354" y="122"/>
                  </a:cxn>
                  <a:cxn ang="0">
                    <a:pos x="0" y="10"/>
                  </a:cxn>
                  <a:cxn ang="0">
                    <a:pos x="12" y="0"/>
                  </a:cxn>
                  <a:cxn ang="0">
                    <a:pos x="366" y="112"/>
                  </a:cxn>
                </a:cxnLst>
                <a:rect l="0" t="0" r="r" b="b"/>
                <a:pathLst>
                  <a:path w="366" h="122">
                    <a:moveTo>
                      <a:pt x="366" y="112"/>
                    </a:moveTo>
                    <a:lnTo>
                      <a:pt x="354" y="122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366" y="11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2" name="Freeform 1250"/>
              <p:cNvSpPr>
                <a:spLocks/>
              </p:cNvSpPr>
              <p:nvPr/>
            </p:nvSpPr>
            <p:spPr bwMode="auto">
              <a:xfrm>
                <a:off x="3102" y="2254"/>
                <a:ext cx="177" cy="56"/>
              </a:xfrm>
              <a:custGeom>
                <a:avLst/>
                <a:gdLst/>
                <a:ahLst/>
                <a:cxnLst>
                  <a:cxn ang="0">
                    <a:pos x="356" y="112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6" y="112"/>
                  </a:cxn>
                </a:cxnLst>
                <a:rect l="0" t="0" r="r" b="b"/>
                <a:pathLst>
                  <a:path w="356" h="113">
                    <a:moveTo>
                      <a:pt x="356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3" name="Freeform 1251"/>
              <p:cNvSpPr>
                <a:spLocks/>
              </p:cNvSpPr>
              <p:nvPr/>
            </p:nvSpPr>
            <p:spPr bwMode="auto">
              <a:xfrm>
                <a:off x="3101" y="2255"/>
                <a:ext cx="177" cy="56"/>
              </a:xfrm>
              <a:custGeom>
                <a:avLst/>
                <a:gdLst/>
                <a:ahLst/>
                <a:cxnLst>
                  <a:cxn ang="0">
                    <a:pos x="353" y="111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3" y="111"/>
                  </a:cxn>
                </a:cxnLst>
                <a:rect l="0" t="0" r="r" b="b"/>
                <a:pathLst>
                  <a:path w="353" h="113">
                    <a:moveTo>
                      <a:pt x="353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4" name="Freeform 1252"/>
              <p:cNvSpPr>
                <a:spLocks/>
              </p:cNvSpPr>
              <p:nvPr/>
            </p:nvSpPr>
            <p:spPr bwMode="auto">
              <a:xfrm>
                <a:off x="3099" y="2255"/>
                <a:ext cx="178" cy="58"/>
              </a:xfrm>
              <a:custGeom>
                <a:avLst/>
                <a:gdLst/>
                <a:ahLst/>
                <a:cxnLst>
                  <a:cxn ang="0">
                    <a:pos x="356" y="111"/>
                  </a:cxn>
                  <a:cxn ang="0">
                    <a:pos x="353" y="114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356" y="111"/>
                  </a:cxn>
                </a:cxnLst>
                <a:rect l="0" t="0" r="r" b="b"/>
                <a:pathLst>
                  <a:path w="356" h="114">
                    <a:moveTo>
                      <a:pt x="356" y="111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5" name="Freeform 1253"/>
              <p:cNvSpPr>
                <a:spLocks/>
              </p:cNvSpPr>
              <p:nvPr/>
            </p:nvSpPr>
            <p:spPr bwMode="auto">
              <a:xfrm>
                <a:off x="3098" y="2256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6" name="Freeform 1254"/>
              <p:cNvSpPr>
                <a:spLocks/>
              </p:cNvSpPr>
              <p:nvPr/>
            </p:nvSpPr>
            <p:spPr bwMode="auto">
              <a:xfrm>
                <a:off x="3097" y="2257"/>
                <a:ext cx="177" cy="57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4" y="115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7" name="Freeform 1255"/>
              <p:cNvSpPr>
                <a:spLocks/>
              </p:cNvSpPr>
              <p:nvPr/>
            </p:nvSpPr>
            <p:spPr bwMode="auto">
              <a:xfrm>
                <a:off x="3092" y="2259"/>
                <a:ext cx="182" cy="60"/>
              </a:xfrm>
              <a:custGeom>
                <a:avLst/>
                <a:gdLst/>
                <a:ahLst/>
                <a:cxnLst>
                  <a:cxn ang="0">
                    <a:pos x="364" y="112"/>
                  </a:cxn>
                  <a:cxn ang="0">
                    <a:pos x="353" y="122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64" y="112"/>
                  </a:cxn>
                </a:cxnLst>
                <a:rect l="0" t="0" r="r" b="b"/>
                <a:pathLst>
                  <a:path w="364" h="122">
                    <a:moveTo>
                      <a:pt x="364" y="112"/>
                    </a:moveTo>
                    <a:lnTo>
                      <a:pt x="353" y="122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8" name="Freeform 1256"/>
              <p:cNvSpPr>
                <a:spLocks/>
              </p:cNvSpPr>
              <p:nvPr/>
            </p:nvSpPr>
            <p:spPr bwMode="auto">
              <a:xfrm>
                <a:off x="3096" y="2259"/>
                <a:ext cx="178" cy="56"/>
              </a:xfrm>
              <a:custGeom>
                <a:avLst/>
                <a:gdLst/>
                <a:ahLst/>
                <a:cxnLst>
                  <a:cxn ang="0">
                    <a:pos x="355" y="112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5" y="112"/>
                  </a:cxn>
                </a:cxnLst>
                <a:rect l="0" t="0" r="r" b="b"/>
                <a:pathLst>
                  <a:path w="355" h="113">
                    <a:moveTo>
                      <a:pt x="355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5" y="11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89" name="Freeform 1257"/>
              <p:cNvSpPr>
                <a:spLocks/>
              </p:cNvSpPr>
              <p:nvPr/>
            </p:nvSpPr>
            <p:spPr bwMode="auto">
              <a:xfrm>
                <a:off x="3095" y="2260"/>
                <a:ext cx="177" cy="56"/>
              </a:xfrm>
              <a:custGeom>
                <a:avLst/>
                <a:gdLst/>
                <a:ahLst/>
                <a:cxnLst>
                  <a:cxn ang="0">
                    <a:pos x="354" y="111"/>
                  </a:cxn>
                  <a:cxn ang="0">
                    <a:pos x="352" y="11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4" y="111"/>
                  </a:cxn>
                </a:cxnLst>
                <a:rect l="0" t="0" r="r" b="b"/>
                <a:pathLst>
                  <a:path w="354" h="113">
                    <a:moveTo>
                      <a:pt x="354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0" name="Freeform 1258"/>
              <p:cNvSpPr>
                <a:spLocks/>
              </p:cNvSpPr>
              <p:nvPr/>
            </p:nvSpPr>
            <p:spPr bwMode="auto">
              <a:xfrm>
                <a:off x="3093" y="2260"/>
                <a:ext cx="178" cy="58"/>
              </a:xfrm>
              <a:custGeom>
                <a:avLst/>
                <a:gdLst/>
                <a:ahLst/>
                <a:cxnLst>
                  <a:cxn ang="0">
                    <a:pos x="355" y="111"/>
                  </a:cxn>
                  <a:cxn ang="0">
                    <a:pos x="354" y="114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355" y="111"/>
                  </a:cxn>
                </a:cxnLst>
                <a:rect l="0" t="0" r="r" b="b"/>
                <a:pathLst>
                  <a:path w="355" h="114">
                    <a:moveTo>
                      <a:pt x="355" y="111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1" name="Freeform 1259"/>
              <p:cNvSpPr>
                <a:spLocks/>
              </p:cNvSpPr>
              <p:nvPr/>
            </p:nvSpPr>
            <p:spPr bwMode="auto">
              <a:xfrm>
                <a:off x="3092" y="2261"/>
                <a:ext cx="178" cy="58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2" y="115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2" name="Freeform 1260"/>
              <p:cNvSpPr>
                <a:spLocks/>
              </p:cNvSpPr>
              <p:nvPr/>
            </p:nvSpPr>
            <p:spPr bwMode="auto">
              <a:xfrm>
                <a:off x="3092" y="2263"/>
                <a:ext cx="177" cy="56"/>
              </a:xfrm>
              <a:custGeom>
                <a:avLst/>
                <a:gdLst/>
                <a:ahLst/>
                <a:cxnLst>
                  <a:cxn ang="0">
                    <a:pos x="354" y="111"/>
                  </a:cxn>
                  <a:cxn ang="0">
                    <a:pos x="353" y="11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54" y="111"/>
                  </a:cxn>
                </a:cxnLst>
                <a:rect l="0" t="0" r="r" b="b"/>
                <a:pathLst>
                  <a:path w="354" h="113">
                    <a:moveTo>
                      <a:pt x="354" y="111"/>
                    </a:moveTo>
                    <a:lnTo>
                      <a:pt x="353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3" name="Freeform 1261"/>
              <p:cNvSpPr>
                <a:spLocks/>
              </p:cNvSpPr>
              <p:nvPr/>
            </p:nvSpPr>
            <p:spPr bwMode="auto">
              <a:xfrm>
                <a:off x="3086" y="2264"/>
                <a:ext cx="182" cy="62"/>
              </a:xfrm>
              <a:custGeom>
                <a:avLst/>
                <a:gdLst/>
                <a:ahLst/>
                <a:cxnLst>
                  <a:cxn ang="0">
                    <a:pos x="364" y="112"/>
                  </a:cxn>
                  <a:cxn ang="0">
                    <a:pos x="354" y="125"/>
                  </a:cxn>
                  <a:cxn ang="0">
                    <a:pos x="0" y="12"/>
                  </a:cxn>
                  <a:cxn ang="0">
                    <a:pos x="11" y="0"/>
                  </a:cxn>
                  <a:cxn ang="0">
                    <a:pos x="364" y="112"/>
                  </a:cxn>
                </a:cxnLst>
                <a:rect l="0" t="0" r="r" b="b"/>
                <a:pathLst>
                  <a:path w="364" h="125">
                    <a:moveTo>
                      <a:pt x="364" y="112"/>
                    </a:moveTo>
                    <a:lnTo>
                      <a:pt x="354" y="125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4" name="Freeform 1262"/>
              <p:cNvSpPr>
                <a:spLocks/>
              </p:cNvSpPr>
              <p:nvPr/>
            </p:nvSpPr>
            <p:spPr bwMode="auto">
              <a:xfrm>
                <a:off x="3091" y="2264"/>
                <a:ext cx="177" cy="57"/>
              </a:xfrm>
              <a:custGeom>
                <a:avLst/>
                <a:gdLst/>
                <a:ahLst/>
                <a:cxnLst>
                  <a:cxn ang="0">
                    <a:pos x="354" y="112"/>
                  </a:cxn>
                  <a:cxn ang="0">
                    <a:pos x="352" y="11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4" y="112"/>
                  </a:cxn>
                </a:cxnLst>
                <a:rect l="0" t="0" r="r" b="b"/>
                <a:pathLst>
                  <a:path w="354" h="115">
                    <a:moveTo>
                      <a:pt x="354" y="112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5" name="Freeform 1263"/>
              <p:cNvSpPr>
                <a:spLocks/>
              </p:cNvSpPr>
              <p:nvPr/>
            </p:nvSpPr>
            <p:spPr bwMode="auto">
              <a:xfrm>
                <a:off x="3090" y="2265"/>
                <a:ext cx="177" cy="57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6" name="Freeform 1264"/>
              <p:cNvSpPr>
                <a:spLocks/>
              </p:cNvSpPr>
              <p:nvPr/>
            </p:nvSpPr>
            <p:spPr bwMode="auto">
              <a:xfrm>
                <a:off x="3089" y="2265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3" y="11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4">
                    <a:moveTo>
                      <a:pt x="354" y="113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7" name="Freeform 1265"/>
              <p:cNvSpPr>
                <a:spLocks/>
              </p:cNvSpPr>
              <p:nvPr/>
            </p:nvSpPr>
            <p:spPr bwMode="auto">
              <a:xfrm>
                <a:off x="3088" y="2266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5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8" name="Freeform 1266"/>
              <p:cNvSpPr>
                <a:spLocks/>
              </p:cNvSpPr>
              <p:nvPr/>
            </p:nvSpPr>
            <p:spPr bwMode="auto">
              <a:xfrm>
                <a:off x="3087" y="2268"/>
                <a:ext cx="177" cy="57"/>
              </a:xfrm>
              <a:custGeom>
                <a:avLst/>
                <a:gdLst/>
                <a:ahLst/>
                <a:cxnLst>
                  <a:cxn ang="0">
                    <a:pos x="354" y="111"/>
                  </a:cxn>
                  <a:cxn ang="0">
                    <a:pos x="352" y="11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54" y="111"/>
                  </a:cxn>
                </a:cxnLst>
                <a:rect l="0" t="0" r="r" b="b"/>
                <a:pathLst>
                  <a:path w="354" h="114">
                    <a:moveTo>
                      <a:pt x="354" y="111"/>
                    </a:moveTo>
                    <a:lnTo>
                      <a:pt x="352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899" name="Freeform 1267"/>
              <p:cNvSpPr>
                <a:spLocks/>
              </p:cNvSpPr>
              <p:nvPr/>
            </p:nvSpPr>
            <p:spPr bwMode="auto">
              <a:xfrm>
                <a:off x="3086" y="2269"/>
                <a:ext cx="178" cy="57"/>
              </a:xfrm>
              <a:custGeom>
                <a:avLst/>
                <a:gdLst/>
                <a:ahLst/>
                <a:cxnLst>
                  <a:cxn ang="0">
                    <a:pos x="355" y="113"/>
                  </a:cxn>
                  <a:cxn ang="0">
                    <a:pos x="354" y="11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355" y="113"/>
                  </a:cxn>
                </a:cxnLst>
                <a:rect l="0" t="0" r="r" b="b"/>
                <a:pathLst>
                  <a:path w="355" h="115">
                    <a:moveTo>
                      <a:pt x="355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3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0" name="Freeform 1268"/>
              <p:cNvSpPr>
                <a:spLocks/>
              </p:cNvSpPr>
              <p:nvPr/>
            </p:nvSpPr>
            <p:spPr bwMode="auto">
              <a:xfrm>
                <a:off x="3082" y="2270"/>
                <a:ext cx="181" cy="63"/>
              </a:xfrm>
              <a:custGeom>
                <a:avLst/>
                <a:gdLst/>
                <a:ahLst/>
                <a:cxnLst>
                  <a:cxn ang="0">
                    <a:pos x="363" y="113"/>
                  </a:cxn>
                  <a:cxn ang="0">
                    <a:pos x="353" y="126"/>
                  </a:cxn>
                  <a:cxn ang="0">
                    <a:pos x="0" y="13"/>
                  </a:cxn>
                  <a:cxn ang="0">
                    <a:pos x="9" y="0"/>
                  </a:cxn>
                  <a:cxn ang="0">
                    <a:pos x="363" y="113"/>
                  </a:cxn>
                </a:cxnLst>
                <a:rect l="0" t="0" r="r" b="b"/>
                <a:pathLst>
                  <a:path w="363" h="126">
                    <a:moveTo>
                      <a:pt x="363" y="113"/>
                    </a:moveTo>
                    <a:lnTo>
                      <a:pt x="353" y="12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1" name="Freeform 1269"/>
              <p:cNvSpPr>
                <a:spLocks/>
              </p:cNvSpPr>
              <p:nvPr/>
            </p:nvSpPr>
            <p:spPr bwMode="auto">
              <a:xfrm>
                <a:off x="3085" y="2270"/>
                <a:ext cx="178" cy="57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4" y="11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2" name="Freeform 1270"/>
              <p:cNvSpPr>
                <a:spLocks/>
              </p:cNvSpPr>
              <p:nvPr/>
            </p:nvSpPr>
            <p:spPr bwMode="auto">
              <a:xfrm>
                <a:off x="3084" y="2270"/>
                <a:ext cx="178" cy="59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4" y="116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6">
                    <a:moveTo>
                      <a:pt x="356" y="113"/>
                    </a:moveTo>
                    <a:lnTo>
                      <a:pt x="354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3" name="Freeform 1271"/>
              <p:cNvSpPr>
                <a:spLocks/>
              </p:cNvSpPr>
              <p:nvPr/>
            </p:nvSpPr>
            <p:spPr bwMode="auto">
              <a:xfrm>
                <a:off x="3083" y="2271"/>
                <a:ext cx="178" cy="58"/>
              </a:xfrm>
              <a:custGeom>
                <a:avLst/>
                <a:gdLst/>
                <a:ahLst/>
                <a:cxnLst>
                  <a:cxn ang="0">
                    <a:pos x="355" y="115"/>
                  </a:cxn>
                  <a:cxn ang="0">
                    <a:pos x="354" y="117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355" y="115"/>
                  </a:cxn>
                </a:cxnLst>
                <a:rect l="0" t="0" r="r" b="b"/>
                <a:pathLst>
                  <a:path w="355" h="117">
                    <a:moveTo>
                      <a:pt x="355" y="115"/>
                    </a:moveTo>
                    <a:lnTo>
                      <a:pt x="354" y="11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5" y="115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4" name="Freeform 1272"/>
              <p:cNvSpPr>
                <a:spLocks/>
              </p:cNvSpPr>
              <p:nvPr/>
            </p:nvSpPr>
            <p:spPr bwMode="auto">
              <a:xfrm>
                <a:off x="3083" y="2273"/>
                <a:ext cx="177" cy="57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4" y="11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4">
                    <a:moveTo>
                      <a:pt x="356" y="113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5" name="Freeform 1273"/>
              <p:cNvSpPr>
                <a:spLocks/>
              </p:cNvSpPr>
              <p:nvPr/>
            </p:nvSpPr>
            <p:spPr bwMode="auto">
              <a:xfrm>
                <a:off x="3082" y="2274"/>
                <a:ext cx="177" cy="58"/>
              </a:xfrm>
              <a:custGeom>
                <a:avLst/>
                <a:gdLst/>
                <a:ahLst/>
                <a:cxnLst>
                  <a:cxn ang="0">
                    <a:pos x="356" y="113"/>
                  </a:cxn>
                  <a:cxn ang="0">
                    <a:pos x="354" y="11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6" y="113"/>
                  </a:cxn>
                </a:cxnLst>
                <a:rect l="0" t="0" r="r" b="b"/>
                <a:pathLst>
                  <a:path w="356" h="117">
                    <a:moveTo>
                      <a:pt x="356" y="113"/>
                    </a:moveTo>
                    <a:lnTo>
                      <a:pt x="354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6" name="Freeform 1274"/>
              <p:cNvSpPr>
                <a:spLocks/>
              </p:cNvSpPr>
              <p:nvPr/>
            </p:nvSpPr>
            <p:spPr bwMode="auto">
              <a:xfrm>
                <a:off x="3082" y="2275"/>
                <a:ext cx="177" cy="58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3" y="11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16">
                    <a:moveTo>
                      <a:pt x="354" y="115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7" name="Freeform 1275"/>
              <p:cNvSpPr>
                <a:spLocks/>
              </p:cNvSpPr>
              <p:nvPr/>
            </p:nvSpPr>
            <p:spPr bwMode="auto">
              <a:xfrm>
                <a:off x="3077" y="2276"/>
                <a:ext cx="181" cy="64"/>
              </a:xfrm>
              <a:custGeom>
                <a:avLst/>
                <a:gdLst/>
                <a:ahLst/>
                <a:cxnLst>
                  <a:cxn ang="0">
                    <a:pos x="363" y="113"/>
                  </a:cxn>
                  <a:cxn ang="0">
                    <a:pos x="353" y="128"/>
                  </a:cxn>
                  <a:cxn ang="0">
                    <a:pos x="0" y="14"/>
                  </a:cxn>
                  <a:cxn ang="0">
                    <a:pos x="10" y="0"/>
                  </a:cxn>
                  <a:cxn ang="0">
                    <a:pos x="363" y="113"/>
                  </a:cxn>
                </a:cxnLst>
                <a:rect l="0" t="0" r="r" b="b"/>
                <a:pathLst>
                  <a:path w="363" h="128">
                    <a:moveTo>
                      <a:pt x="363" y="113"/>
                    </a:moveTo>
                    <a:lnTo>
                      <a:pt x="353" y="128"/>
                    </a:lnTo>
                    <a:lnTo>
                      <a:pt x="0" y="14"/>
                    </a:lnTo>
                    <a:lnTo>
                      <a:pt x="10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8" name="Freeform 1276"/>
              <p:cNvSpPr>
                <a:spLocks/>
              </p:cNvSpPr>
              <p:nvPr/>
            </p:nvSpPr>
            <p:spPr bwMode="auto">
              <a:xfrm>
                <a:off x="3081" y="2276"/>
                <a:ext cx="177" cy="57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5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09" name="Freeform 1277"/>
              <p:cNvSpPr>
                <a:spLocks/>
              </p:cNvSpPr>
              <p:nvPr/>
            </p:nvSpPr>
            <p:spPr bwMode="auto">
              <a:xfrm>
                <a:off x="3080" y="2277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0" name="Freeform 1278"/>
              <p:cNvSpPr>
                <a:spLocks/>
              </p:cNvSpPr>
              <p:nvPr/>
            </p:nvSpPr>
            <p:spPr bwMode="auto">
              <a:xfrm>
                <a:off x="3079" y="2278"/>
                <a:ext cx="177" cy="58"/>
              </a:xfrm>
              <a:custGeom>
                <a:avLst/>
                <a:gdLst/>
                <a:ahLst/>
                <a:cxnLst>
                  <a:cxn ang="0">
                    <a:pos x="354" y="114"/>
                  </a:cxn>
                  <a:cxn ang="0">
                    <a:pos x="353" y="11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54" y="114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1" name="Freeform 1279"/>
              <p:cNvSpPr>
                <a:spLocks/>
              </p:cNvSpPr>
              <p:nvPr/>
            </p:nvSpPr>
            <p:spPr bwMode="auto">
              <a:xfrm>
                <a:off x="3078" y="2279"/>
                <a:ext cx="177" cy="59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6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2" name="Freeform 1280"/>
              <p:cNvSpPr>
                <a:spLocks/>
              </p:cNvSpPr>
              <p:nvPr/>
            </p:nvSpPr>
            <p:spPr bwMode="auto">
              <a:xfrm>
                <a:off x="3078" y="2280"/>
                <a:ext cx="176" cy="58"/>
              </a:xfrm>
              <a:custGeom>
                <a:avLst/>
                <a:gdLst/>
                <a:ahLst/>
                <a:cxnLst>
                  <a:cxn ang="0">
                    <a:pos x="354" y="114"/>
                  </a:cxn>
                  <a:cxn ang="0">
                    <a:pos x="352" y="11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54" y="114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3" name="Freeform 1281"/>
              <p:cNvSpPr>
                <a:spLocks/>
              </p:cNvSpPr>
              <p:nvPr/>
            </p:nvSpPr>
            <p:spPr bwMode="auto">
              <a:xfrm>
                <a:off x="3077" y="2282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3" y="11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3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4" name="Freeform 1282"/>
              <p:cNvSpPr>
                <a:spLocks/>
              </p:cNvSpPr>
              <p:nvPr/>
            </p:nvSpPr>
            <p:spPr bwMode="auto">
              <a:xfrm>
                <a:off x="3073" y="2283"/>
                <a:ext cx="180" cy="65"/>
              </a:xfrm>
              <a:custGeom>
                <a:avLst/>
                <a:gdLst/>
                <a:ahLst/>
                <a:cxnLst>
                  <a:cxn ang="0">
                    <a:pos x="361" y="114"/>
                  </a:cxn>
                  <a:cxn ang="0">
                    <a:pos x="352" y="129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61" y="114"/>
                  </a:cxn>
                </a:cxnLst>
                <a:rect l="0" t="0" r="r" b="b"/>
                <a:pathLst>
                  <a:path w="361" h="129">
                    <a:moveTo>
                      <a:pt x="361" y="114"/>
                    </a:moveTo>
                    <a:lnTo>
                      <a:pt x="352" y="129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1" y="11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5" name="Freeform 1283"/>
              <p:cNvSpPr>
                <a:spLocks/>
              </p:cNvSpPr>
              <p:nvPr/>
            </p:nvSpPr>
            <p:spPr bwMode="auto">
              <a:xfrm>
                <a:off x="3076" y="2283"/>
                <a:ext cx="177" cy="58"/>
              </a:xfrm>
              <a:custGeom>
                <a:avLst/>
                <a:gdLst/>
                <a:ahLst/>
                <a:cxnLst>
                  <a:cxn ang="0">
                    <a:pos x="354" y="114"/>
                  </a:cxn>
                  <a:cxn ang="0">
                    <a:pos x="352" y="116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354" y="114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6" name="Freeform 1284"/>
              <p:cNvSpPr>
                <a:spLocks/>
              </p:cNvSpPr>
              <p:nvPr/>
            </p:nvSpPr>
            <p:spPr bwMode="auto">
              <a:xfrm>
                <a:off x="3075" y="2284"/>
                <a:ext cx="177" cy="59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2" y="11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7" name="Freeform 1285"/>
              <p:cNvSpPr>
                <a:spLocks/>
              </p:cNvSpPr>
              <p:nvPr/>
            </p:nvSpPr>
            <p:spPr bwMode="auto">
              <a:xfrm>
                <a:off x="3074" y="2286"/>
                <a:ext cx="177" cy="58"/>
              </a:xfrm>
              <a:custGeom>
                <a:avLst/>
                <a:gdLst/>
                <a:ahLst/>
                <a:cxnLst>
                  <a:cxn ang="0">
                    <a:pos x="354" y="113"/>
                  </a:cxn>
                  <a:cxn ang="0">
                    <a:pos x="353" y="11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54" y="113"/>
                  </a:cxn>
                </a:cxnLst>
                <a:rect l="0" t="0" r="r" b="b"/>
                <a:pathLst>
                  <a:path w="354" h="117">
                    <a:moveTo>
                      <a:pt x="354" y="113"/>
                    </a:moveTo>
                    <a:lnTo>
                      <a:pt x="353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8" name="Freeform 1286"/>
              <p:cNvSpPr>
                <a:spLocks/>
              </p:cNvSpPr>
              <p:nvPr/>
            </p:nvSpPr>
            <p:spPr bwMode="auto">
              <a:xfrm>
                <a:off x="3073" y="2287"/>
                <a:ext cx="177" cy="59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2" y="118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19" name="Freeform 1287"/>
              <p:cNvSpPr>
                <a:spLocks/>
              </p:cNvSpPr>
              <p:nvPr/>
            </p:nvSpPr>
            <p:spPr bwMode="auto">
              <a:xfrm>
                <a:off x="3073" y="2289"/>
                <a:ext cx="176" cy="59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2" y="11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0" name="Freeform 1288"/>
              <p:cNvSpPr>
                <a:spLocks/>
              </p:cNvSpPr>
              <p:nvPr/>
            </p:nvSpPr>
            <p:spPr bwMode="auto">
              <a:xfrm>
                <a:off x="3068" y="2290"/>
                <a:ext cx="181" cy="66"/>
              </a:xfrm>
              <a:custGeom>
                <a:avLst/>
                <a:gdLst/>
                <a:ahLst/>
                <a:cxnLst>
                  <a:cxn ang="0">
                    <a:pos x="360" y="114"/>
                  </a:cxn>
                  <a:cxn ang="0">
                    <a:pos x="352" y="131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60" y="114"/>
                  </a:cxn>
                </a:cxnLst>
                <a:rect l="0" t="0" r="r" b="b"/>
                <a:pathLst>
                  <a:path w="360" h="131">
                    <a:moveTo>
                      <a:pt x="360" y="114"/>
                    </a:moveTo>
                    <a:lnTo>
                      <a:pt x="352" y="131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0" y="114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1" name="Freeform 1289"/>
              <p:cNvSpPr>
                <a:spLocks/>
              </p:cNvSpPr>
              <p:nvPr/>
            </p:nvSpPr>
            <p:spPr bwMode="auto">
              <a:xfrm>
                <a:off x="3072" y="2290"/>
                <a:ext cx="177" cy="59"/>
              </a:xfrm>
              <a:custGeom>
                <a:avLst/>
                <a:gdLst/>
                <a:ahLst/>
                <a:cxnLst>
                  <a:cxn ang="0">
                    <a:pos x="354" y="114"/>
                  </a:cxn>
                  <a:cxn ang="0">
                    <a:pos x="353" y="11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54" y="114"/>
                  </a:cxn>
                </a:cxnLst>
                <a:rect l="0" t="0" r="r" b="b"/>
                <a:pathLst>
                  <a:path w="354" h="118">
                    <a:moveTo>
                      <a:pt x="354" y="114"/>
                    </a:moveTo>
                    <a:lnTo>
                      <a:pt x="353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2" name="Freeform 1290"/>
              <p:cNvSpPr>
                <a:spLocks/>
              </p:cNvSpPr>
              <p:nvPr/>
            </p:nvSpPr>
            <p:spPr bwMode="auto">
              <a:xfrm>
                <a:off x="3071" y="2292"/>
                <a:ext cx="177" cy="60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0" y="120"/>
                  </a:cxn>
                  <a:cxn ang="0">
                    <a:pos x="0" y="5"/>
                  </a:cxn>
                  <a:cxn ang="0">
                    <a:pos x="1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20">
                    <a:moveTo>
                      <a:pt x="354" y="115"/>
                    </a:moveTo>
                    <a:lnTo>
                      <a:pt x="350" y="120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3" name="Freeform 1291"/>
              <p:cNvSpPr>
                <a:spLocks/>
              </p:cNvSpPr>
              <p:nvPr/>
            </p:nvSpPr>
            <p:spPr bwMode="auto">
              <a:xfrm>
                <a:off x="3070" y="2294"/>
                <a:ext cx="176" cy="59"/>
              </a:xfrm>
              <a:custGeom>
                <a:avLst/>
                <a:gdLst/>
                <a:ahLst/>
                <a:cxnLst>
                  <a:cxn ang="0">
                    <a:pos x="352" y="115"/>
                  </a:cxn>
                  <a:cxn ang="0">
                    <a:pos x="351" y="11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352" y="115"/>
                  </a:cxn>
                </a:cxnLst>
                <a:rect l="0" t="0" r="r" b="b"/>
                <a:pathLst>
                  <a:path w="352" h="118">
                    <a:moveTo>
                      <a:pt x="352" y="115"/>
                    </a:moveTo>
                    <a:lnTo>
                      <a:pt x="351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2" y="115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4" name="Freeform 1292"/>
              <p:cNvSpPr>
                <a:spLocks/>
              </p:cNvSpPr>
              <p:nvPr/>
            </p:nvSpPr>
            <p:spPr bwMode="auto">
              <a:xfrm>
                <a:off x="3068" y="2296"/>
                <a:ext cx="177" cy="60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2" y="120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20">
                    <a:moveTo>
                      <a:pt x="354" y="115"/>
                    </a:moveTo>
                    <a:lnTo>
                      <a:pt x="352" y="120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5" name="Freeform 1293"/>
              <p:cNvSpPr>
                <a:spLocks/>
              </p:cNvSpPr>
              <p:nvPr/>
            </p:nvSpPr>
            <p:spPr bwMode="auto">
              <a:xfrm>
                <a:off x="3065" y="2298"/>
                <a:ext cx="180" cy="66"/>
              </a:xfrm>
              <a:custGeom>
                <a:avLst/>
                <a:gdLst/>
                <a:ahLst/>
                <a:cxnLst>
                  <a:cxn ang="0">
                    <a:pos x="359" y="116"/>
                  </a:cxn>
                  <a:cxn ang="0">
                    <a:pos x="352" y="132"/>
                  </a:cxn>
                  <a:cxn ang="0">
                    <a:pos x="0" y="16"/>
                  </a:cxn>
                  <a:cxn ang="0">
                    <a:pos x="7" y="0"/>
                  </a:cxn>
                  <a:cxn ang="0">
                    <a:pos x="359" y="116"/>
                  </a:cxn>
                </a:cxnLst>
                <a:rect l="0" t="0" r="r" b="b"/>
                <a:pathLst>
                  <a:path w="359" h="132">
                    <a:moveTo>
                      <a:pt x="359" y="116"/>
                    </a:moveTo>
                    <a:lnTo>
                      <a:pt x="352" y="132"/>
                    </a:lnTo>
                    <a:lnTo>
                      <a:pt x="0" y="16"/>
                    </a:lnTo>
                    <a:lnTo>
                      <a:pt x="7" y="0"/>
                    </a:lnTo>
                    <a:lnTo>
                      <a:pt x="359" y="11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6" name="Freeform 1294"/>
              <p:cNvSpPr>
                <a:spLocks/>
              </p:cNvSpPr>
              <p:nvPr/>
            </p:nvSpPr>
            <p:spPr bwMode="auto">
              <a:xfrm>
                <a:off x="3068" y="2298"/>
                <a:ext cx="177" cy="60"/>
              </a:xfrm>
              <a:custGeom>
                <a:avLst/>
                <a:gdLst/>
                <a:ahLst/>
                <a:cxnLst>
                  <a:cxn ang="0">
                    <a:pos x="354" y="116"/>
                  </a:cxn>
                  <a:cxn ang="0">
                    <a:pos x="352" y="121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354" y="116"/>
                  </a:cxn>
                </a:cxnLst>
                <a:rect l="0" t="0" r="r" b="b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7" name="Freeform 1295"/>
              <p:cNvSpPr>
                <a:spLocks/>
              </p:cNvSpPr>
              <p:nvPr/>
            </p:nvSpPr>
            <p:spPr bwMode="auto">
              <a:xfrm>
                <a:off x="3067" y="2301"/>
                <a:ext cx="177" cy="61"/>
              </a:xfrm>
              <a:custGeom>
                <a:avLst/>
                <a:gdLst/>
                <a:ahLst/>
                <a:cxnLst>
                  <a:cxn ang="0">
                    <a:pos x="354" y="115"/>
                  </a:cxn>
                  <a:cxn ang="0">
                    <a:pos x="351" y="121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354" y="115"/>
                  </a:cxn>
                </a:cxnLst>
                <a:rect l="0" t="0" r="r" b="b"/>
                <a:pathLst>
                  <a:path w="354" h="121">
                    <a:moveTo>
                      <a:pt x="354" y="115"/>
                    </a:moveTo>
                    <a:lnTo>
                      <a:pt x="351" y="12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8" name="Freeform 1296"/>
              <p:cNvSpPr>
                <a:spLocks/>
              </p:cNvSpPr>
              <p:nvPr/>
            </p:nvSpPr>
            <p:spPr bwMode="auto">
              <a:xfrm>
                <a:off x="3065" y="2304"/>
                <a:ext cx="177" cy="60"/>
              </a:xfrm>
              <a:custGeom>
                <a:avLst/>
                <a:gdLst/>
                <a:ahLst/>
                <a:cxnLst>
                  <a:cxn ang="0">
                    <a:pos x="354" y="116"/>
                  </a:cxn>
                  <a:cxn ang="0">
                    <a:pos x="352" y="121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354" y="116"/>
                  </a:cxn>
                </a:cxnLst>
                <a:rect l="0" t="0" r="r" b="b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29" name="Freeform 1297"/>
              <p:cNvSpPr>
                <a:spLocks/>
              </p:cNvSpPr>
              <p:nvPr/>
            </p:nvSpPr>
            <p:spPr bwMode="auto">
              <a:xfrm>
                <a:off x="3063" y="2306"/>
                <a:ext cx="178" cy="67"/>
              </a:xfrm>
              <a:custGeom>
                <a:avLst/>
                <a:gdLst/>
                <a:ahLst/>
                <a:cxnLst>
                  <a:cxn ang="0">
                    <a:pos x="357" y="116"/>
                  </a:cxn>
                  <a:cxn ang="0">
                    <a:pos x="352" y="135"/>
                  </a:cxn>
                  <a:cxn ang="0">
                    <a:pos x="0" y="17"/>
                  </a:cxn>
                  <a:cxn ang="0">
                    <a:pos x="5" y="0"/>
                  </a:cxn>
                  <a:cxn ang="0">
                    <a:pos x="357" y="116"/>
                  </a:cxn>
                </a:cxnLst>
                <a:rect l="0" t="0" r="r" b="b"/>
                <a:pathLst>
                  <a:path w="357" h="135">
                    <a:moveTo>
                      <a:pt x="357" y="116"/>
                    </a:moveTo>
                    <a:lnTo>
                      <a:pt x="352" y="135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357" y="11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0" name="Freeform 1298"/>
              <p:cNvSpPr>
                <a:spLocks/>
              </p:cNvSpPr>
              <p:nvPr/>
            </p:nvSpPr>
            <p:spPr bwMode="auto">
              <a:xfrm>
                <a:off x="3064" y="2306"/>
                <a:ext cx="177" cy="62"/>
              </a:xfrm>
              <a:custGeom>
                <a:avLst/>
                <a:gdLst/>
                <a:ahLst/>
                <a:cxnLst>
                  <a:cxn ang="0">
                    <a:pos x="354" y="116"/>
                  </a:cxn>
                  <a:cxn ang="0">
                    <a:pos x="351" y="125"/>
                  </a:cxn>
                  <a:cxn ang="0">
                    <a:pos x="0" y="8"/>
                  </a:cxn>
                  <a:cxn ang="0">
                    <a:pos x="2" y="0"/>
                  </a:cxn>
                  <a:cxn ang="0">
                    <a:pos x="354" y="116"/>
                  </a:cxn>
                </a:cxnLst>
                <a:rect l="0" t="0" r="r" b="b"/>
                <a:pathLst>
                  <a:path w="354" h="125">
                    <a:moveTo>
                      <a:pt x="354" y="116"/>
                    </a:moveTo>
                    <a:lnTo>
                      <a:pt x="351" y="125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1" name="Freeform 1299"/>
              <p:cNvSpPr>
                <a:spLocks/>
              </p:cNvSpPr>
              <p:nvPr/>
            </p:nvSpPr>
            <p:spPr bwMode="auto">
              <a:xfrm>
                <a:off x="3063" y="2310"/>
                <a:ext cx="177" cy="63"/>
              </a:xfrm>
              <a:custGeom>
                <a:avLst/>
                <a:gdLst/>
                <a:ahLst/>
                <a:cxnLst>
                  <a:cxn ang="0">
                    <a:pos x="354" y="117"/>
                  </a:cxn>
                  <a:cxn ang="0">
                    <a:pos x="352" y="127"/>
                  </a:cxn>
                  <a:cxn ang="0">
                    <a:pos x="0" y="9"/>
                  </a:cxn>
                  <a:cxn ang="0">
                    <a:pos x="3" y="0"/>
                  </a:cxn>
                  <a:cxn ang="0">
                    <a:pos x="354" y="117"/>
                  </a:cxn>
                </a:cxnLst>
                <a:rect l="0" t="0" r="r" b="b"/>
                <a:pathLst>
                  <a:path w="354" h="127">
                    <a:moveTo>
                      <a:pt x="354" y="117"/>
                    </a:moveTo>
                    <a:lnTo>
                      <a:pt x="352" y="127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4" y="11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2" name="Freeform 1300"/>
              <p:cNvSpPr>
                <a:spLocks/>
              </p:cNvSpPr>
              <p:nvPr/>
            </p:nvSpPr>
            <p:spPr bwMode="auto">
              <a:xfrm>
                <a:off x="3060" y="2314"/>
                <a:ext cx="179" cy="68"/>
              </a:xfrm>
              <a:custGeom>
                <a:avLst/>
                <a:gdLst/>
                <a:ahLst/>
                <a:cxnLst>
                  <a:cxn ang="0">
                    <a:pos x="357" y="118"/>
                  </a:cxn>
                  <a:cxn ang="0">
                    <a:pos x="352" y="134"/>
                  </a:cxn>
                  <a:cxn ang="0">
                    <a:pos x="0" y="18"/>
                  </a:cxn>
                  <a:cxn ang="0">
                    <a:pos x="5" y="0"/>
                  </a:cxn>
                  <a:cxn ang="0">
                    <a:pos x="357" y="118"/>
                  </a:cxn>
                </a:cxnLst>
                <a:rect l="0" t="0" r="r" b="b"/>
                <a:pathLst>
                  <a:path w="357" h="134">
                    <a:moveTo>
                      <a:pt x="357" y="118"/>
                    </a:moveTo>
                    <a:lnTo>
                      <a:pt x="352" y="134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57" y="118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3" name="Freeform 1301"/>
              <p:cNvSpPr>
                <a:spLocks/>
              </p:cNvSpPr>
              <p:nvPr/>
            </p:nvSpPr>
            <p:spPr bwMode="auto">
              <a:xfrm>
                <a:off x="3058" y="2324"/>
                <a:ext cx="178" cy="68"/>
              </a:xfrm>
              <a:custGeom>
                <a:avLst/>
                <a:gdLst/>
                <a:ahLst/>
                <a:cxnLst>
                  <a:cxn ang="0">
                    <a:pos x="355" y="116"/>
                  </a:cxn>
                  <a:cxn ang="0">
                    <a:pos x="352" y="136"/>
                  </a:cxn>
                  <a:cxn ang="0">
                    <a:pos x="0" y="17"/>
                  </a:cxn>
                  <a:cxn ang="0">
                    <a:pos x="3" y="0"/>
                  </a:cxn>
                  <a:cxn ang="0">
                    <a:pos x="355" y="116"/>
                  </a:cxn>
                </a:cxnLst>
                <a:rect l="0" t="0" r="r" b="b"/>
                <a:pathLst>
                  <a:path w="355" h="136">
                    <a:moveTo>
                      <a:pt x="355" y="116"/>
                    </a:moveTo>
                    <a:lnTo>
                      <a:pt x="352" y="136"/>
                    </a:lnTo>
                    <a:lnTo>
                      <a:pt x="0" y="17"/>
                    </a:lnTo>
                    <a:lnTo>
                      <a:pt x="3" y="0"/>
                    </a:lnTo>
                    <a:lnTo>
                      <a:pt x="355" y="116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4" name="Freeform 1302"/>
              <p:cNvSpPr>
                <a:spLocks/>
              </p:cNvSpPr>
              <p:nvPr/>
            </p:nvSpPr>
            <p:spPr bwMode="auto">
              <a:xfrm>
                <a:off x="3058" y="2332"/>
                <a:ext cx="177" cy="69"/>
              </a:xfrm>
              <a:custGeom>
                <a:avLst/>
                <a:gdLst/>
                <a:ahLst/>
                <a:cxnLst>
                  <a:cxn ang="0">
                    <a:pos x="354" y="119"/>
                  </a:cxn>
                  <a:cxn ang="0">
                    <a:pos x="351" y="138"/>
                  </a:cxn>
                  <a:cxn ang="0">
                    <a:pos x="0" y="18"/>
                  </a:cxn>
                  <a:cxn ang="0">
                    <a:pos x="2" y="0"/>
                  </a:cxn>
                  <a:cxn ang="0">
                    <a:pos x="354" y="119"/>
                  </a:cxn>
                </a:cxnLst>
                <a:rect l="0" t="0" r="r" b="b"/>
                <a:pathLst>
                  <a:path w="354" h="138">
                    <a:moveTo>
                      <a:pt x="354" y="119"/>
                    </a:moveTo>
                    <a:lnTo>
                      <a:pt x="351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4" y="119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5" name="Freeform 1303"/>
              <p:cNvSpPr>
                <a:spLocks/>
              </p:cNvSpPr>
              <p:nvPr/>
            </p:nvSpPr>
            <p:spPr bwMode="auto">
              <a:xfrm>
                <a:off x="3057" y="2341"/>
                <a:ext cx="176" cy="69"/>
              </a:xfrm>
              <a:custGeom>
                <a:avLst/>
                <a:gdLst/>
                <a:ahLst/>
                <a:cxnLst>
                  <a:cxn ang="0">
                    <a:pos x="353" y="120"/>
                  </a:cxn>
                  <a:cxn ang="0">
                    <a:pos x="353" y="138"/>
                  </a:cxn>
                  <a:cxn ang="0">
                    <a:pos x="0" y="18"/>
                  </a:cxn>
                  <a:cxn ang="0">
                    <a:pos x="2" y="0"/>
                  </a:cxn>
                  <a:cxn ang="0">
                    <a:pos x="353" y="120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6" name="Freeform 1304"/>
              <p:cNvSpPr>
                <a:spLocks/>
              </p:cNvSpPr>
              <p:nvPr/>
            </p:nvSpPr>
            <p:spPr bwMode="auto">
              <a:xfrm>
                <a:off x="3058" y="2341"/>
                <a:ext cx="175" cy="63"/>
              </a:xfrm>
              <a:custGeom>
                <a:avLst/>
                <a:gdLst/>
                <a:ahLst/>
                <a:cxnLst>
                  <a:cxn ang="0">
                    <a:pos x="351" y="120"/>
                  </a:cxn>
                  <a:cxn ang="0">
                    <a:pos x="351" y="126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351" y="120"/>
                  </a:cxn>
                </a:cxnLst>
                <a:rect l="0" t="0" r="r" b="b"/>
                <a:pathLst>
                  <a:path w="351" h="126">
                    <a:moveTo>
                      <a:pt x="351" y="120"/>
                    </a:moveTo>
                    <a:lnTo>
                      <a:pt x="351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7" name="Freeform 1305"/>
              <p:cNvSpPr>
                <a:spLocks/>
              </p:cNvSpPr>
              <p:nvPr/>
            </p:nvSpPr>
            <p:spPr bwMode="auto">
              <a:xfrm>
                <a:off x="3057" y="2344"/>
                <a:ext cx="176" cy="63"/>
              </a:xfrm>
              <a:custGeom>
                <a:avLst/>
                <a:gdLst/>
                <a:ahLst/>
                <a:cxnLst>
                  <a:cxn ang="0">
                    <a:pos x="353" y="119"/>
                  </a:cxn>
                  <a:cxn ang="0">
                    <a:pos x="353" y="124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353" y="119"/>
                  </a:cxn>
                </a:cxnLst>
                <a:rect l="0" t="0" r="r" b="b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8" name="Freeform 1306"/>
              <p:cNvSpPr>
                <a:spLocks/>
              </p:cNvSpPr>
              <p:nvPr/>
            </p:nvSpPr>
            <p:spPr bwMode="auto">
              <a:xfrm>
                <a:off x="3057" y="2348"/>
                <a:ext cx="176" cy="62"/>
              </a:xfrm>
              <a:custGeom>
                <a:avLst/>
                <a:gdLst/>
                <a:ahLst/>
                <a:cxnLst>
                  <a:cxn ang="0">
                    <a:pos x="353" y="118"/>
                  </a:cxn>
                  <a:cxn ang="0">
                    <a:pos x="353" y="125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353" y="118"/>
                  </a:cxn>
                </a:cxnLst>
                <a:rect l="0" t="0" r="r" b="b"/>
                <a:pathLst>
                  <a:path w="353" h="125">
                    <a:moveTo>
                      <a:pt x="353" y="118"/>
                    </a:moveTo>
                    <a:lnTo>
                      <a:pt x="353" y="12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39" name="Freeform 1307"/>
              <p:cNvSpPr>
                <a:spLocks/>
              </p:cNvSpPr>
              <p:nvPr/>
            </p:nvSpPr>
            <p:spPr bwMode="auto">
              <a:xfrm>
                <a:off x="3057" y="2350"/>
                <a:ext cx="176" cy="69"/>
              </a:xfrm>
              <a:custGeom>
                <a:avLst/>
                <a:gdLst/>
                <a:ahLst/>
                <a:cxnLst>
                  <a:cxn ang="0">
                    <a:pos x="353" y="120"/>
                  </a:cxn>
                  <a:cxn ang="0">
                    <a:pos x="353" y="138"/>
                  </a:cxn>
                  <a:cxn ang="0">
                    <a:pos x="0" y="18"/>
                  </a:cxn>
                  <a:cxn ang="0">
                    <a:pos x="0" y="0"/>
                  </a:cxn>
                  <a:cxn ang="0">
                    <a:pos x="353" y="120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0" name="Freeform 1308"/>
              <p:cNvSpPr>
                <a:spLocks/>
              </p:cNvSpPr>
              <p:nvPr/>
            </p:nvSpPr>
            <p:spPr bwMode="auto">
              <a:xfrm>
                <a:off x="3057" y="2350"/>
                <a:ext cx="176" cy="63"/>
              </a:xfrm>
              <a:custGeom>
                <a:avLst/>
                <a:gdLst/>
                <a:ahLst/>
                <a:cxnLst>
                  <a:cxn ang="0">
                    <a:pos x="353" y="120"/>
                  </a:cxn>
                  <a:cxn ang="0">
                    <a:pos x="353" y="126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353" y="120"/>
                  </a:cxn>
                </a:cxnLst>
                <a:rect l="0" t="0" r="r" b="b"/>
                <a:pathLst>
                  <a:path w="353" h="126">
                    <a:moveTo>
                      <a:pt x="353" y="120"/>
                    </a:moveTo>
                    <a:lnTo>
                      <a:pt x="353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1" name="Freeform 1309"/>
              <p:cNvSpPr>
                <a:spLocks/>
              </p:cNvSpPr>
              <p:nvPr/>
            </p:nvSpPr>
            <p:spPr bwMode="auto">
              <a:xfrm>
                <a:off x="3057" y="2353"/>
                <a:ext cx="176" cy="63"/>
              </a:xfrm>
              <a:custGeom>
                <a:avLst/>
                <a:gdLst/>
                <a:ahLst/>
                <a:cxnLst>
                  <a:cxn ang="0">
                    <a:pos x="353" y="119"/>
                  </a:cxn>
                  <a:cxn ang="0">
                    <a:pos x="353" y="124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353" y="119"/>
                  </a:cxn>
                </a:cxnLst>
                <a:rect l="0" t="0" r="r" b="b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2" name="Freeform 1310"/>
              <p:cNvSpPr>
                <a:spLocks/>
              </p:cNvSpPr>
              <p:nvPr/>
            </p:nvSpPr>
            <p:spPr bwMode="auto">
              <a:xfrm>
                <a:off x="3057" y="2356"/>
                <a:ext cx="176" cy="63"/>
              </a:xfrm>
              <a:custGeom>
                <a:avLst/>
                <a:gdLst/>
                <a:ahLst/>
                <a:cxnLst>
                  <a:cxn ang="0">
                    <a:pos x="353" y="119"/>
                  </a:cxn>
                  <a:cxn ang="0">
                    <a:pos x="353" y="126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353" y="119"/>
                  </a:cxn>
                </a:cxnLst>
                <a:rect l="0" t="0" r="r" b="b"/>
                <a:pathLst>
                  <a:path w="353" h="126">
                    <a:moveTo>
                      <a:pt x="353" y="119"/>
                    </a:moveTo>
                    <a:lnTo>
                      <a:pt x="353" y="12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3" name="Freeform 1311"/>
              <p:cNvSpPr>
                <a:spLocks/>
              </p:cNvSpPr>
              <p:nvPr/>
            </p:nvSpPr>
            <p:spPr bwMode="auto">
              <a:xfrm>
                <a:off x="3057" y="2359"/>
                <a:ext cx="176" cy="69"/>
              </a:xfrm>
              <a:custGeom>
                <a:avLst/>
                <a:gdLst/>
                <a:ahLst/>
                <a:cxnLst>
                  <a:cxn ang="0">
                    <a:pos x="353" y="120"/>
                  </a:cxn>
                  <a:cxn ang="0">
                    <a:pos x="353" y="138"/>
                  </a:cxn>
                  <a:cxn ang="0">
                    <a:pos x="2" y="17"/>
                  </a:cxn>
                  <a:cxn ang="0">
                    <a:pos x="0" y="0"/>
                  </a:cxn>
                  <a:cxn ang="0">
                    <a:pos x="353" y="120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4" name="Freeform 1312"/>
              <p:cNvSpPr>
                <a:spLocks/>
              </p:cNvSpPr>
              <p:nvPr/>
            </p:nvSpPr>
            <p:spPr bwMode="auto">
              <a:xfrm>
                <a:off x="3057" y="2359"/>
                <a:ext cx="176" cy="62"/>
              </a:xfrm>
              <a:custGeom>
                <a:avLst/>
                <a:gdLst/>
                <a:ahLst/>
                <a:cxnLst>
                  <a:cxn ang="0">
                    <a:pos x="353" y="120"/>
                  </a:cxn>
                  <a:cxn ang="0">
                    <a:pos x="353" y="123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53" y="120"/>
                  </a:cxn>
                </a:cxnLst>
                <a:rect l="0" t="0" r="r" b="b"/>
                <a:pathLst>
                  <a:path w="353" h="123">
                    <a:moveTo>
                      <a:pt x="353" y="120"/>
                    </a:moveTo>
                    <a:lnTo>
                      <a:pt x="353" y="12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5" name="Freeform 1313"/>
              <p:cNvSpPr>
                <a:spLocks/>
              </p:cNvSpPr>
              <p:nvPr/>
            </p:nvSpPr>
            <p:spPr bwMode="auto">
              <a:xfrm>
                <a:off x="3058" y="2361"/>
                <a:ext cx="175" cy="61"/>
              </a:xfrm>
              <a:custGeom>
                <a:avLst/>
                <a:gdLst/>
                <a:ahLst/>
                <a:cxnLst>
                  <a:cxn ang="0">
                    <a:pos x="351" y="119"/>
                  </a:cxn>
                  <a:cxn ang="0">
                    <a:pos x="351" y="12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1" y="119"/>
                  </a:cxn>
                </a:cxnLst>
                <a:rect l="0" t="0" r="r" b="b"/>
                <a:pathLst>
                  <a:path w="351" h="123">
                    <a:moveTo>
                      <a:pt x="351" y="119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6" name="Freeform 1314"/>
              <p:cNvSpPr>
                <a:spLocks/>
              </p:cNvSpPr>
              <p:nvPr/>
            </p:nvSpPr>
            <p:spPr bwMode="auto">
              <a:xfrm>
                <a:off x="3058" y="2363"/>
                <a:ext cx="175" cy="61"/>
              </a:xfrm>
              <a:custGeom>
                <a:avLst/>
                <a:gdLst/>
                <a:ahLst/>
                <a:cxnLst>
                  <a:cxn ang="0">
                    <a:pos x="351" y="120"/>
                  </a:cxn>
                  <a:cxn ang="0">
                    <a:pos x="351" y="12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1" y="120"/>
                  </a:cxn>
                </a:cxnLst>
                <a:rect l="0" t="0" r="r" b="b"/>
                <a:pathLst>
                  <a:path w="351" h="123">
                    <a:moveTo>
                      <a:pt x="351" y="120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7" name="Freeform 1315"/>
              <p:cNvSpPr>
                <a:spLocks/>
              </p:cNvSpPr>
              <p:nvPr/>
            </p:nvSpPr>
            <p:spPr bwMode="auto">
              <a:xfrm>
                <a:off x="3058" y="2364"/>
                <a:ext cx="175" cy="63"/>
              </a:xfrm>
              <a:custGeom>
                <a:avLst/>
                <a:gdLst/>
                <a:ahLst/>
                <a:cxnLst>
                  <a:cxn ang="0">
                    <a:pos x="351" y="120"/>
                  </a:cxn>
                  <a:cxn ang="0">
                    <a:pos x="351" y="12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51" y="120"/>
                  </a:cxn>
                </a:cxnLst>
                <a:rect l="0" t="0" r="r" b="b"/>
                <a:pathLst>
                  <a:path w="351" h="125">
                    <a:moveTo>
                      <a:pt x="351" y="120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8" name="Freeform 1316"/>
              <p:cNvSpPr>
                <a:spLocks/>
              </p:cNvSpPr>
              <p:nvPr/>
            </p:nvSpPr>
            <p:spPr bwMode="auto">
              <a:xfrm>
                <a:off x="3058" y="2366"/>
                <a:ext cx="175" cy="62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1" y="12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49" name="Freeform 1317"/>
              <p:cNvSpPr>
                <a:spLocks/>
              </p:cNvSpPr>
              <p:nvPr/>
            </p:nvSpPr>
            <p:spPr bwMode="auto">
              <a:xfrm>
                <a:off x="3058" y="2368"/>
                <a:ext cx="177" cy="68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4" y="136"/>
                  </a:cxn>
                  <a:cxn ang="0">
                    <a:pos x="3" y="17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4" h="136">
                    <a:moveTo>
                      <a:pt x="351" y="121"/>
                    </a:moveTo>
                    <a:lnTo>
                      <a:pt x="354" y="13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0" name="Freeform 1318"/>
              <p:cNvSpPr>
                <a:spLocks/>
              </p:cNvSpPr>
              <p:nvPr/>
            </p:nvSpPr>
            <p:spPr bwMode="auto">
              <a:xfrm>
                <a:off x="3058" y="2368"/>
                <a:ext cx="176" cy="61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2" y="12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2" h="123">
                    <a:moveTo>
                      <a:pt x="351" y="121"/>
                    </a:moveTo>
                    <a:lnTo>
                      <a:pt x="352" y="12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1" name="Freeform 1319"/>
              <p:cNvSpPr>
                <a:spLocks/>
              </p:cNvSpPr>
              <p:nvPr/>
            </p:nvSpPr>
            <p:spPr bwMode="auto">
              <a:xfrm>
                <a:off x="3058" y="2369"/>
                <a:ext cx="176" cy="62"/>
              </a:xfrm>
              <a:custGeom>
                <a:avLst/>
                <a:gdLst/>
                <a:ahLst/>
                <a:cxnLst>
                  <a:cxn ang="0">
                    <a:pos x="350" y="120"/>
                  </a:cxn>
                  <a:cxn ang="0">
                    <a:pos x="350" y="12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50" y="120"/>
                  </a:cxn>
                </a:cxnLst>
                <a:rect l="0" t="0" r="r" b="b"/>
                <a:pathLst>
                  <a:path w="350" h="123">
                    <a:moveTo>
                      <a:pt x="350" y="120"/>
                    </a:moveTo>
                    <a:lnTo>
                      <a:pt x="350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0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2" name="Freeform 1320"/>
              <p:cNvSpPr>
                <a:spLocks/>
              </p:cNvSpPr>
              <p:nvPr/>
            </p:nvSpPr>
            <p:spPr bwMode="auto">
              <a:xfrm>
                <a:off x="3058" y="2370"/>
                <a:ext cx="176" cy="62"/>
              </a:xfrm>
              <a:custGeom>
                <a:avLst/>
                <a:gdLst/>
                <a:ahLst/>
                <a:cxnLst>
                  <a:cxn ang="0">
                    <a:pos x="350" y="121"/>
                  </a:cxn>
                  <a:cxn ang="0">
                    <a:pos x="350" y="12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0" y="121"/>
                  </a:cxn>
                </a:cxnLst>
                <a:rect l="0" t="0" r="r" b="b"/>
                <a:pathLst>
                  <a:path w="350" h="125">
                    <a:moveTo>
                      <a:pt x="350" y="121"/>
                    </a:moveTo>
                    <a:lnTo>
                      <a:pt x="350" y="12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3" name="Freeform 1321"/>
              <p:cNvSpPr>
                <a:spLocks/>
              </p:cNvSpPr>
              <p:nvPr/>
            </p:nvSpPr>
            <p:spPr bwMode="auto">
              <a:xfrm>
                <a:off x="3058" y="2372"/>
                <a:ext cx="177" cy="61"/>
              </a:xfrm>
              <a:custGeom>
                <a:avLst/>
                <a:gdLst/>
                <a:ahLst/>
                <a:cxnLst>
                  <a:cxn ang="0">
                    <a:pos x="350" y="122"/>
                  </a:cxn>
                  <a:cxn ang="0">
                    <a:pos x="352" y="12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50" y="122"/>
                  </a:cxn>
                </a:cxnLst>
                <a:rect l="0" t="0" r="r" b="b"/>
                <a:pathLst>
                  <a:path w="352" h="123">
                    <a:moveTo>
                      <a:pt x="350" y="122"/>
                    </a:moveTo>
                    <a:lnTo>
                      <a:pt x="352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4" name="Freeform 1322"/>
              <p:cNvSpPr>
                <a:spLocks/>
              </p:cNvSpPr>
              <p:nvPr/>
            </p:nvSpPr>
            <p:spPr bwMode="auto">
              <a:xfrm>
                <a:off x="3058" y="2373"/>
                <a:ext cx="177" cy="62"/>
              </a:xfrm>
              <a:custGeom>
                <a:avLst/>
                <a:gdLst/>
                <a:ahLst/>
                <a:cxnLst>
                  <a:cxn ang="0">
                    <a:pos x="352" y="121"/>
                  </a:cxn>
                  <a:cxn ang="0">
                    <a:pos x="352" y="12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52" y="121"/>
                  </a:cxn>
                </a:cxnLst>
                <a:rect l="0" t="0" r="r" b="b"/>
                <a:pathLst>
                  <a:path w="352" h="125">
                    <a:moveTo>
                      <a:pt x="352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2" y="12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5" name="Freeform 1323"/>
              <p:cNvSpPr>
                <a:spLocks/>
              </p:cNvSpPr>
              <p:nvPr/>
            </p:nvSpPr>
            <p:spPr bwMode="auto">
              <a:xfrm>
                <a:off x="3059" y="2374"/>
                <a:ext cx="176" cy="62"/>
              </a:xfrm>
              <a:custGeom>
                <a:avLst/>
                <a:gdLst/>
                <a:ahLst/>
                <a:cxnLst>
                  <a:cxn ang="0">
                    <a:pos x="351" y="122"/>
                  </a:cxn>
                  <a:cxn ang="0">
                    <a:pos x="351" y="12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51" y="122"/>
                  </a:cxn>
                </a:cxnLst>
                <a:rect l="0" t="0" r="r" b="b"/>
                <a:pathLst>
                  <a:path w="351" h="123">
                    <a:moveTo>
                      <a:pt x="351" y="122"/>
                    </a:moveTo>
                    <a:lnTo>
                      <a:pt x="351" y="12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6" name="Freeform 1324"/>
              <p:cNvSpPr>
                <a:spLocks/>
              </p:cNvSpPr>
              <p:nvPr/>
            </p:nvSpPr>
            <p:spPr bwMode="auto">
              <a:xfrm>
                <a:off x="3059" y="2376"/>
                <a:ext cx="177" cy="68"/>
              </a:xfrm>
              <a:custGeom>
                <a:avLst/>
                <a:gdLst/>
                <a:ahLst/>
                <a:cxnLst>
                  <a:cxn ang="0">
                    <a:pos x="351" y="119"/>
                  </a:cxn>
                  <a:cxn ang="0">
                    <a:pos x="354" y="136"/>
                  </a:cxn>
                  <a:cxn ang="0">
                    <a:pos x="4" y="13"/>
                  </a:cxn>
                  <a:cxn ang="0">
                    <a:pos x="0" y="0"/>
                  </a:cxn>
                  <a:cxn ang="0">
                    <a:pos x="351" y="119"/>
                  </a:cxn>
                </a:cxnLst>
                <a:rect l="0" t="0" r="r" b="b"/>
                <a:pathLst>
                  <a:path w="354" h="136">
                    <a:moveTo>
                      <a:pt x="351" y="119"/>
                    </a:moveTo>
                    <a:lnTo>
                      <a:pt x="354" y="136"/>
                    </a:lnTo>
                    <a:lnTo>
                      <a:pt x="4" y="1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7" name="Freeform 1325"/>
              <p:cNvSpPr>
                <a:spLocks/>
              </p:cNvSpPr>
              <p:nvPr/>
            </p:nvSpPr>
            <p:spPr bwMode="auto">
              <a:xfrm>
                <a:off x="3059" y="2376"/>
                <a:ext cx="176" cy="61"/>
              </a:xfrm>
              <a:custGeom>
                <a:avLst/>
                <a:gdLst/>
                <a:ahLst/>
                <a:cxnLst>
                  <a:cxn ang="0">
                    <a:pos x="351" y="119"/>
                  </a:cxn>
                  <a:cxn ang="0">
                    <a:pos x="353" y="12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351" y="119"/>
                  </a:cxn>
                </a:cxnLst>
                <a:rect l="0" t="0" r="r" b="b"/>
                <a:pathLst>
                  <a:path w="353" h="123">
                    <a:moveTo>
                      <a:pt x="351" y="119"/>
                    </a:moveTo>
                    <a:lnTo>
                      <a:pt x="353" y="12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8" name="Freeform 1326"/>
              <p:cNvSpPr>
                <a:spLocks/>
              </p:cNvSpPr>
              <p:nvPr/>
            </p:nvSpPr>
            <p:spPr bwMode="auto">
              <a:xfrm>
                <a:off x="3060" y="2377"/>
                <a:ext cx="175" cy="62"/>
              </a:xfrm>
              <a:custGeom>
                <a:avLst/>
                <a:gdLst/>
                <a:ahLst/>
                <a:cxnLst>
                  <a:cxn ang="0">
                    <a:pos x="351" y="122"/>
                  </a:cxn>
                  <a:cxn ang="0">
                    <a:pos x="351" y="12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51" y="122"/>
                  </a:cxn>
                </a:cxnLst>
                <a:rect l="0" t="0" r="r" b="b"/>
                <a:pathLst>
                  <a:path w="351" h="125">
                    <a:moveTo>
                      <a:pt x="351" y="122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59" name="Freeform 1327"/>
              <p:cNvSpPr>
                <a:spLocks/>
              </p:cNvSpPr>
              <p:nvPr/>
            </p:nvSpPr>
            <p:spPr bwMode="auto">
              <a:xfrm>
                <a:off x="3060" y="2378"/>
                <a:ext cx="175" cy="63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1" y="12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0" name="Freeform 1328"/>
              <p:cNvSpPr>
                <a:spLocks/>
              </p:cNvSpPr>
              <p:nvPr/>
            </p:nvSpPr>
            <p:spPr bwMode="auto">
              <a:xfrm>
                <a:off x="3060" y="2380"/>
                <a:ext cx="176" cy="62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2" y="12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2" h="125">
                    <a:moveTo>
                      <a:pt x="351" y="121"/>
                    </a:moveTo>
                    <a:lnTo>
                      <a:pt x="352" y="12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1" name="Freeform 1329"/>
              <p:cNvSpPr>
                <a:spLocks/>
              </p:cNvSpPr>
              <p:nvPr/>
            </p:nvSpPr>
            <p:spPr bwMode="auto">
              <a:xfrm>
                <a:off x="3061" y="2382"/>
                <a:ext cx="175" cy="62"/>
              </a:xfrm>
              <a:custGeom>
                <a:avLst/>
                <a:gdLst/>
                <a:ahLst/>
                <a:cxnLst>
                  <a:cxn ang="0">
                    <a:pos x="350" y="122"/>
                  </a:cxn>
                  <a:cxn ang="0">
                    <a:pos x="350" y="12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50" y="122"/>
                  </a:cxn>
                </a:cxnLst>
                <a:rect l="0" t="0" r="r" b="b"/>
                <a:pathLst>
                  <a:path w="350" h="125">
                    <a:moveTo>
                      <a:pt x="350" y="122"/>
                    </a:moveTo>
                    <a:lnTo>
                      <a:pt x="350" y="12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2" name="Freeform 1330"/>
              <p:cNvSpPr>
                <a:spLocks/>
              </p:cNvSpPr>
              <p:nvPr/>
            </p:nvSpPr>
            <p:spPr bwMode="auto">
              <a:xfrm>
                <a:off x="3061" y="2383"/>
                <a:ext cx="178" cy="68"/>
              </a:xfrm>
              <a:custGeom>
                <a:avLst/>
                <a:gdLst/>
                <a:ahLst/>
                <a:cxnLst>
                  <a:cxn ang="0">
                    <a:pos x="350" y="123"/>
                  </a:cxn>
                  <a:cxn ang="0">
                    <a:pos x="355" y="136"/>
                  </a:cxn>
                  <a:cxn ang="0">
                    <a:pos x="5" y="15"/>
                  </a:cxn>
                  <a:cxn ang="0">
                    <a:pos x="0" y="0"/>
                  </a:cxn>
                  <a:cxn ang="0">
                    <a:pos x="350" y="123"/>
                  </a:cxn>
                </a:cxnLst>
                <a:rect l="0" t="0" r="r" b="b"/>
                <a:pathLst>
                  <a:path w="355" h="136">
                    <a:moveTo>
                      <a:pt x="350" y="123"/>
                    </a:moveTo>
                    <a:lnTo>
                      <a:pt x="355" y="136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3" name="Freeform 1331"/>
              <p:cNvSpPr>
                <a:spLocks/>
              </p:cNvSpPr>
              <p:nvPr/>
            </p:nvSpPr>
            <p:spPr bwMode="auto">
              <a:xfrm>
                <a:off x="3061" y="2383"/>
                <a:ext cx="176" cy="63"/>
              </a:xfrm>
              <a:custGeom>
                <a:avLst/>
                <a:gdLst/>
                <a:ahLst/>
                <a:cxnLst>
                  <a:cxn ang="0">
                    <a:pos x="350" y="123"/>
                  </a:cxn>
                  <a:cxn ang="0">
                    <a:pos x="352" y="126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50" y="123"/>
                  </a:cxn>
                </a:cxnLst>
                <a:rect l="0" t="0" r="r" b="b"/>
                <a:pathLst>
                  <a:path w="352" h="126">
                    <a:moveTo>
                      <a:pt x="350" y="123"/>
                    </a:moveTo>
                    <a:lnTo>
                      <a:pt x="352" y="12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4" name="Freeform 1332"/>
              <p:cNvSpPr>
                <a:spLocks/>
              </p:cNvSpPr>
              <p:nvPr/>
            </p:nvSpPr>
            <p:spPr bwMode="auto">
              <a:xfrm>
                <a:off x="3062" y="2384"/>
                <a:ext cx="176" cy="63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3" y="127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3" h="127">
                    <a:moveTo>
                      <a:pt x="351" y="123"/>
                    </a:moveTo>
                    <a:lnTo>
                      <a:pt x="353" y="127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5" name="Freeform 1333"/>
              <p:cNvSpPr>
                <a:spLocks/>
              </p:cNvSpPr>
              <p:nvPr/>
            </p:nvSpPr>
            <p:spPr bwMode="auto">
              <a:xfrm>
                <a:off x="3063" y="2387"/>
                <a:ext cx="176" cy="62"/>
              </a:xfrm>
              <a:custGeom>
                <a:avLst/>
                <a:gdLst/>
                <a:ahLst/>
                <a:cxnLst>
                  <a:cxn ang="0">
                    <a:pos x="351" y="122"/>
                  </a:cxn>
                  <a:cxn ang="0">
                    <a:pos x="352" y="12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351" y="122"/>
                  </a:cxn>
                </a:cxnLst>
                <a:rect l="0" t="0" r="r" b="b"/>
                <a:pathLst>
                  <a:path w="352" h="125">
                    <a:moveTo>
                      <a:pt x="351" y="122"/>
                    </a:moveTo>
                    <a:lnTo>
                      <a:pt x="352" y="12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6" name="Freeform 1334"/>
              <p:cNvSpPr>
                <a:spLocks/>
              </p:cNvSpPr>
              <p:nvPr/>
            </p:nvSpPr>
            <p:spPr bwMode="auto">
              <a:xfrm>
                <a:off x="3063" y="2388"/>
                <a:ext cx="176" cy="63"/>
              </a:xfrm>
              <a:custGeom>
                <a:avLst/>
                <a:gdLst/>
                <a:ahLst/>
                <a:cxnLst>
                  <a:cxn ang="0">
                    <a:pos x="350" y="121"/>
                  </a:cxn>
                  <a:cxn ang="0">
                    <a:pos x="350" y="12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50" y="121"/>
                  </a:cxn>
                </a:cxnLst>
                <a:rect l="0" t="0" r="r" b="b"/>
                <a:pathLst>
                  <a:path w="350" h="124">
                    <a:moveTo>
                      <a:pt x="350" y="121"/>
                    </a:moveTo>
                    <a:lnTo>
                      <a:pt x="350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7" name="Freeform 1335"/>
              <p:cNvSpPr>
                <a:spLocks/>
              </p:cNvSpPr>
              <p:nvPr/>
            </p:nvSpPr>
            <p:spPr bwMode="auto">
              <a:xfrm>
                <a:off x="3063" y="2390"/>
                <a:ext cx="179" cy="67"/>
              </a:xfrm>
              <a:custGeom>
                <a:avLst/>
                <a:gdLst/>
                <a:ahLst/>
                <a:cxnLst>
                  <a:cxn ang="0">
                    <a:pos x="350" y="121"/>
                  </a:cxn>
                  <a:cxn ang="0">
                    <a:pos x="357" y="135"/>
                  </a:cxn>
                  <a:cxn ang="0">
                    <a:pos x="6" y="12"/>
                  </a:cxn>
                  <a:cxn ang="0">
                    <a:pos x="0" y="0"/>
                  </a:cxn>
                  <a:cxn ang="0">
                    <a:pos x="350" y="121"/>
                  </a:cxn>
                </a:cxnLst>
                <a:rect l="0" t="0" r="r" b="b"/>
                <a:pathLst>
                  <a:path w="357" h="135">
                    <a:moveTo>
                      <a:pt x="350" y="121"/>
                    </a:moveTo>
                    <a:lnTo>
                      <a:pt x="357" y="135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8" name="Freeform 1336"/>
              <p:cNvSpPr>
                <a:spLocks/>
              </p:cNvSpPr>
              <p:nvPr/>
            </p:nvSpPr>
            <p:spPr bwMode="auto">
              <a:xfrm>
                <a:off x="3063" y="2390"/>
                <a:ext cx="177" cy="62"/>
              </a:xfrm>
              <a:custGeom>
                <a:avLst/>
                <a:gdLst/>
                <a:ahLst/>
                <a:cxnLst>
                  <a:cxn ang="0">
                    <a:pos x="350" y="121"/>
                  </a:cxn>
                  <a:cxn ang="0">
                    <a:pos x="352" y="12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350" y="121"/>
                  </a:cxn>
                </a:cxnLst>
                <a:rect l="0" t="0" r="r" b="b"/>
                <a:pathLst>
                  <a:path w="352" h="125">
                    <a:moveTo>
                      <a:pt x="350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69" name="Freeform 1337"/>
              <p:cNvSpPr>
                <a:spLocks/>
              </p:cNvSpPr>
              <p:nvPr/>
            </p:nvSpPr>
            <p:spPr bwMode="auto">
              <a:xfrm>
                <a:off x="3064" y="2392"/>
                <a:ext cx="176" cy="62"/>
              </a:xfrm>
              <a:custGeom>
                <a:avLst/>
                <a:gdLst/>
                <a:ahLst/>
                <a:cxnLst>
                  <a:cxn ang="0">
                    <a:pos x="351" y="122"/>
                  </a:cxn>
                  <a:cxn ang="0">
                    <a:pos x="353" y="125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351" y="122"/>
                  </a:cxn>
                </a:cxnLst>
                <a:rect l="0" t="0" r="r" b="b"/>
                <a:pathLst>
                  <a:path w="353" h="125">
                    <a:moveTo>
                      <a:pt x="351" y="122"/>
                    </a:moveTo>
                    <a:lnTo>
                      <a:pt x="353" y="12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0" name="Freeform 1338"/>
              <p:cNvSpPr>
                <a:spLocks/>
              </p:cNvSpPr>
              <p:nvPr/>
            </p:nvSpPr>
            <p:spPr bwMode="auto">
              <a:xfrm>
                <a:off x="3065" y="2392"/>
                <a:ext cx="176" cy="64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2" y="12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2" h="126">
                    <a:moveTo>
                      <a:pt x="351" y="123"/>
                    </a:moveTo>
                    <a:lnTo>
                      <a:pt x="352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1" name="Freeform 1339"/>
              <p:cNvSpPr>
                <a:spLocks/>
              </p:cNvSpPr>
              <p:nvPr/>
            </p:nvSpPr>
            <p:spPr bwMode="auto">
              <a:xfrm>
                <a:off x="3066" y="2394"/>
                <a:ext cx="176" cy="63"/>
              </a:xfrm>
              <a:custGeom>
                <a:avLst/>
                <a:gdLst/>
                <a:ahLst/>
                <a:cxnLst>
                  <a:cxn ang="0">
                    <a:pos x="350" y="123"/>
                  </a:cxn>
                  <a:cxn ang="0">
                    <a:pos x="352" y="127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350" y="123"/>
                  </a:cxn>
                </a:cxnLst>
                <a:rect l="0" t="0" r="r" b="b"/>
                <a:pathLst>
                  <a:path w="352" h="127">
                    <a:moveTo>
                      <a:pt x="350" y="123"/>
                    </a:moveTo>
                    <a:lnTo>
                      <a:pt x="352" y="12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2" name="Freeform 1340"/>
              <p:cNvSpPr>
                <a:spLocks/>
              </p:cNvSpPr>
              <p:nvPr/>
            </p:nvSpPr>
            <p:spPr bwMode="auto">
              <a:xfrm>
                <a:off x="3067" y="2396"/>
                <a:ext cx="178" cy="67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8" y="134"/>
                  </a:cxn>
                  <a:cxn ang="0">
                    <a:pos x="7" y="11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8" h="134">
                    <a:moveTo>
                      <a:pt x="351" y="123"/>
                    </a:moveTo>
                    <a:lnTo>
                      <a:pt x="358" y="134"/>
                    </a:lnTo>
                    <a:lnTo>
                      <a:pt x="7" y="11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3" name="Freeform 1341"/>
              <p:cNvSpPr>
                <a:spLocks/>
              </p:cNvSpPr>
              <p:nvPr/>
            </p:nvSpPr>
            <p:spPr bwMode="auto">
              <a:xfrm>
                <a:off x="3067" y="2396"/>
                <a:ext cx="176" cy="63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3" y="12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3" h="126">
                    <a:moveTo>
                      <a:pt x="351" y="123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4" name="Freeform 1342"/>
              <p:cNvSpPr>
                <a:spLocks/>
              </p:cNvSpPr>
              <p:nvPr/>
            </p:nvSpPr>
            <p:spPr bwMode="auto">
              <a:xfrm>
                <a:off x="3068" y="2397"/>
                <a:ext cx="177" cy="64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4" y="126"/>
                  </a:cxn>
                  <a:cxn ang="0">
                    <a:pos x="3" y="5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4" h="126">
                    <a:moveTo>
                      <a:pt x="351" y="123"/>
                    </a:moveTo>
                    <a:lnTo>
                      <a:pt x="354" y="126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5" name="Freeform 1343"/>
              <p:cNvSpPr>
                <a:spLocks/>
              </p:cNvSpPr>
              <p:nvPr/>
            </p:nvSpPr>
            <p:spPr bwMode="auto">
              <a:xfrm>
                <a:off x="3069" y="2400"/>
                <a:ext cx="176" cy="63"/>
              </a:xfrm>
              <a:custGeom>
                <a:avLst/>
                <a:gdLst/>
                <a:ahLst/>
                <a:cxnLst>
                  <a:cxn ang="0">
                    <a:pos x="351" y="121"/>
                  </a:cxn>
                  <a:cxn ang="0">
                    <a:pos x="353" y="126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351" y="121"/>
                  </a:cxn>
                </a:cxnLst>
                <a:rect l="0" t="0" r="r" b="b"/>
                <a:pathLst>
                  <a:path w="353" h="126">
                    <a:moveTo>
                      <a:pt x="351" y="121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6" name="Freeform 1344"/>
              <p:cNvSpPr>
                <a:spLocks/>
              </p:cNvSpPr>
              <p:nvPr/>
            </p:nvSpPr>
            <p:spPr bwMode="auto">
              <a:xfrm>
                <a:off x="3070" y="2402"/>
                <a:ext cx="179" cy="66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9" y="133"/>
                  </a:cxn>
                  <a:cxn ang="0">
                    <a:pos x="8" y="10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9" h="133">
                    <a:moveTo>
                      <a:pt x="351" y="123"/>
                    </a:moveTo>
                    <a:lnTo>
                      <a:pt x="359" y="13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7" name="Freeform 1345"/>
              <p:cNvSpPr>
                <a:spLocks/>
              </p:cNvSpPr>
              <p:nvPr/>
            </p:nvSpPr>
            <p:spPr bwMode="auto">
              <a:xfrm>
                <a:off x="3070" y="2402"/>
                <a:ext cx="177" cy="64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4" y="128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8" name="Freeform 1346"/>
              <p:cNvSpPr>
                <a:spLocks/>
              </p:cNvSpPr>
              <p:nvPr/>
            </p:nvSpPr>
            <p:spPr bwMode="auto">
              <a:xfrm>
                <a:off x="3073" y="2404"/>
                <a:ext cx="176" cy="64"/>
              </a:xfrm>
              <a:custGeom>
                <a:avLst/>
                <a:gdLst/>
                <a:ahLst/>
                <a:cxnLst>
                  <a:cxn ang="0">
                    <a:pos x="349" y="123"/>
                  </a:cxn>
                  <a:cxn ang="0">
                    <a:pos x="354" y="128"/>
                  </a:cxn>
                  <a:cxn ang="0">
                    <a:pos x="3" y="5"/>
                  </a:cxn>
                  <a:cxn ang="0">
                    <a:pos x="0" y="0"/>
                  </a:cxn>
                  <a:cxn ang="0">
                    <a:pos x="349" y="123"/>
                  </a:cxn>
                </a:cxnLst>
                <a:rect l="0" t="0" r="r" b="b"/>
                <a:pathLst>
                  <a:path w="354" h="128">
                    <a:moveTo>
                      <a:pt x="349" y="123"/>
                    </a:moveTo>
                    <a:lnTo>
                      <a:pt x="354" y="128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49" y="123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79" name="Freeform 1347"/>
              <p:cNvSpPr>
                <a:spLocks/>
              </p:cNvSpPr>
              <p:nvPr/>
            </p:nvSpPr>
            <p:spPr bwMode="auto">
              <a:xfrm>
                <a:off x="3074" y="2407"/>
                <a:ext cx="180" cy="65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9" y="131"/>
                  </a:cxn>
                  <a:cxn ang="0">
                    <a:pos x="9" y="9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9" h="131">
                    <a:moveTo>
                      <a:pt x="351" y="123"/>
                    </a:moveTo>
                    <a:lnTo>
                      <a:pt x="359" y="131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0" name="Freeform 1348"/>
              <p:cNvSpPr>
                <a:spLocks/>
              </p:cNvSpPr>
              <p:nvPr/>
            </p:nvSpPr>
            <p:spPr bwMode="auto">
              <a:xfrm>
                <a:off x="3074" y="2407"/>
                <a:ext cx="177" cy="64"/>
              </a:xfrm>
              <a:custGeom>
                <a:avLst/>
                <a:gdLst/>
                <a:ahLst/>
                <a:cxnLst>
                  <a:cxn ang="0">
                    <a:pos x="351" y="123"/>
                  </a:cxn>
                  <a:cxn ang="0">
                    <a:pos x="354" y="12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351" y="123"/>
                  </a:cxn>
                </a:cxnLst>
                <a:rect l="0" t="0" r="r" b="b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1" name="Freeform 1349"/>
              <p:cNvSpPr>
                <a:spLocks/>
              </p:cNvSpPr>
              <p:nvPr/>
            </p:nvSpPr>
            <p:spPr bwMode="auto">
              <a:xfrm>
                <a:off x="3077" y="2408"/>
                <a:ext cx="177" cy="64"/>
              </a:xfrm>
              <a:custGeom>
                <a:avLst/>
                <a:gdLst/>
                <a:ahLst/>
                <a:cxnLst>
                  <a:cxn ang="0">
                    <a:pos x="349" y="124"/>
                  </a:cxn>
                  <a:cxn ang="0">
                    <a:pos x="354" y="127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349" y="124"/>
                  </a:cxn>
                </a:cxnLst>
                <a:rect l="0" t="0" r="r" b="b"/>
                <a:pathLst>
                  <a:path w="354" h="127">
                    <a:moveTo>
                      <a:pt x="349" y="124"/>
                    </a:moveTo>
                    <a:lnTo>
                      <a:pt x="354" y="12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49" y="124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2" name="Freeform 1350"/>
              <p:cNvSpPr>
                <a:spLocks/>
              </p:cNvSpPr>
              <p:nvPr/>
            </p:nvSpPr>
            <p:spPr bwMode="auto">
              <a:xfrm>
                <a:off x="3078" y="2411"/>
                <a:ext cx="181" cy="65"/>
              </a:xfrm>
              <a:custGeom>
                <a:avLst/>
                <a:gdLst/>
                <a:ahLst/>
                <a:cxnLst>
                  <a:cxn ang="0">
                    <a:pos x="350" y="122"/>
                  </a:cxn>
                  <a:cxn ang="0">
                    <a:pos x="360" y="129"/>
                  </a:cxn>
                  <a:cxn ang="0">
                    <a:pos x="10" y="6"/>
                  </a:cxn>
                  <a:cxn ang="0">
                    <a:pos x="0" y="0"/>
                  </a:cxn>
                  <a:cxn ang="0">
                    <a:pos x="350" y="122"/>
                  </a:cxn>
                </a:cxnLst>
                <a:rect l="0" t="0" r="r" b="b"/>
                <a:pathLst>
                  <a:path w="360" h="129">
                    <a:moveTo>
                      <a:pt x="350" y="122"/>
                    </a:moveTo>
                    <a:lnTo>
                      <a:pt x="360" y="12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3" name="Freeform 1351"/>
              <p:cNvSpPr>
                <a:spLocks/>
              </p:cNvSpPr>
              <p:nvPr/>
            </p:nvSpPr>
            <p:spPr bwMode="auto">
              <a:xfrm>
                <a:off x="3083" y="2414"/>
                <a:ext cx="186" cy="67"/>
              </a:xfrm>
              <a:custGeom>
                <a:avLst/>
                <a:gdLst/>
                <a:ahLst/>
                <a:cxnLst>
                  <a:cxn ang="0">
                    <a:pos x="350" y="123"/>
                  </a:cxn>
                  <a:cxn ang="0">
                    <a:pos x="370" y="133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350" y="123"/>
                  </a:cxn>
                </a:cxnLst>
                <a:rect l="0" t="0" r="r" b="b"/>
                <a:pathLst>
                  <a:path w="370" h="133">
                    <a:moveTo>
                      <a:pt x="350" y="123"/>
                    </a:moveTo>
                    <a:lnTo>
                      <a:pt x="370" y="133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4" name="Freeform 1352"/>
              <p:cNvSpPr>
                <a:spLocks/>
              </p:cNvSpPr>
              <p:nvPr/>
            </p:nvSpPr>
            <p:spPr bwMode="auto">
              <a:xfrm>
                <a:off x="3140" y="2244"/>
                <a:ext cx="182" cy="55"/>
              </a:xfrm>
              <a:custGeom>
                <a:avLst/>
                <a:gdLst/>
                <a:ahLst/>
                <a:cxnLst>
                  <a:cxn ang="0">
                    <a:pos x="364" y="111"/>
                  </a:cxn>
                  <a:cxn ang="0">
                    <a:pos x="352" y="109"/>
                  </a:cxn>
                  <a:cxn ang="0">
                    <a:pos x="0" y="0"/>
                  </a:cxn>
                  <a:cxn ang="0">
                    <a:pos x="10" y="1"/>
                  </a:cxn>
                  <a:cxn ang="0">
                    <a:pos x="364" y="111"/>
                  </a:cxn>
                </a:cxnLst>
                <a:rect l="0" t="0" r="r" b="b"/>
                <a:pathLst>
                  <a:path w="364" h="111">
                    <a:moveTo>
                      <a:pt x="364" y="111"/>
                    </a:moveTo>
                    <a:lnTo>
                      <a:pt x="352" y="109"/>
                    </a:lnTo>
                    <a:lnTo>
                      <a:pt x="0" y="0"/>
                    </a:lnTo>
                    <a:lnTo>
                      <a:pt x="10" y="1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5" name="Freeform 1353"/>
              <p:cNvSpPr>
                <a:spLocks/>
              </p:cNvSpPr>
              <p:nvPr/>
            </p:nvSpPr>
            <p:spPr bwMode="auto">
              <a:xfrm>
                <a:off x="3134" y="2243"/>
                <a:ext cx="182" cy="56"/>
              </a:xfrm>
              <a:custGeom>
                <a:avLst/>
                <a:gdLst/>
                <a:ahLst/>
                <a:cxnLst>
                  <a:cxn ang="0">
                    <a:pos x="364" y="111"/>
                  </a:cxn>
                  <a:cxn ang="0">
                    <a:pos x="352" y="110"/>
                  </a:cxn>
                  <a:cxn ang="0">
                    <a:pos x="0" y="0"/>
                  </a:cxn>
                  <a:cxn ang="0">
                    <a:pos x="12" y="2"/>
                  </a:cxn>
                  <a:cxn ang="0">
                    <a:pos x="364" y="111"/>
                  </a:cxn>
                </a:cxnLst>
                <a:rect l="0" t="0" r="r" b="b"/>
                <a:pathLst>
                  <a:path w="364" h="111">
                    <a:moveTo>
                      <a:pt x="364" y="111"/>
                    </a:moveTo>
                    <a:lnTo>
                      <a:pt x="352" y="11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6" name="Freeform 1354"/>
              <p:cNvSpPr>
                <a:spLocks/>
              </p:cNvSpPr>
              <p:nvPr/>
            </p:nvSpPr>
            <p:spPr bwMode="auto">
              <a:xfrm>
                <a:off x="3127" y="2243"/>
                <a:ext cx="183" cy="56"/>
              </a:xfrm>
              <a:custGeom>
                <a:avLst/>
                <a:gdLst/>
                <a:ahLst/>
                <a:cxnLst>
                  <a:cxn ang="0">
                    <a:pos x="365" y="110"/>
                  </a:cxn>
                  <a:cxn ang="0">
                    <a:pos x="354" y="111"/>
                  </a:cxn>
                  <a:cxn ang="0">
                    <a:pos x="0" y="2"/>
                  </a:cxn>
                  <a:cxn ang="0">
                    <a:pos x="13" y="0"/>
                  </a:cxn>
                  <a:cxn ang="0">
                    <a:pos x="365" y="110"/>
                  </a:cxn>
                </a:cxnLst>
                <a:rect l="0" t="0" r="r" b="b"/>
                <a:pathLst>
                  <a:path w="365" h="111">
                    <a:moveTo>
                      <a:pt x="365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7" name="Freeform 1355"/>
              <p:cNvSpPr>
                <a:spLocks/>
              </p:cNvSpPr>
              <p:nvPr/>
            </p:nvSpPr>
            <p:spPr bwMode="auto">
              <a:xfrm>
                <a:off x="3122" y="2244"/>
                <a:ext cx="182" cy="55"/>
              </a:xfrm>
              <a:custGeom>
                <a:avLst/>
                <a:gdLst/>
                <a:ahLst/>
                <a:cxnLst>
                  <a:cxn ang="0">
                    <a:pos x="366" y="109"/>
                  </a:cxn>
                  <a:cxn ang="0">
                    <a:pos x="352" y="111"/>
                  </a:cxn>
                  <a:cxn ang="0">
                    <a:pos x="0" y="1"/>
                  </a:cxn>
                  <a:cxn ang="0">
                    <a:pos x="12" y="0"/>
                  </a:cxn>
                  <a:cxn ang="0">
                    <a:pos x="366" y="109"/>
                  </a:cxn>
                </a:cxnLst>
                <a:rect l="0" t="0" r="r" b="b"/>
                <a:pathLst>
                  <a:path w="366" h="111">
                    <a:moveTo>
                      <a:pt x="366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366" y="109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8" name="Freeform 1356"/>
              <p:cNvSpPr>
                <a:spLocks/>
              </p:cNvSpPr>
              <p:nvPr/>
            </p:nvSpPr>
            <p:spPr bwMode="auto">
              <a:xfrm>
                <a:off x="3125" y="2244"/>
                <a:ext cx="179" cy="55"/>
              </a:xfrm>
              <a:custGeom>
                <a:avLst/>
                <a:gdLst/>
                <a:ahLst/>
                <a:cxnLst>
                  <a:cxn ang="0">
                    <a:pos x="359" y="109"/>
                  </a:cxn>
                  <a:cxn ang="0">
                    <a:pos x="352" y="111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359" y="109"/>
                  </a:cxn>
                </a:cxnLst>
                <a:rect l="0" t="0" r="r" b="b"/>
                <a:pathLst>
                  <a:path w="359" h="111">
                    <a:moveTo>
                      <a:pt x="359" y="109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359" y="109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89" name="Freeform 1357"/>
              <p:cNvSpPr>
                <a:spLocks/>
              </p:cNvSpPr>
              <p:nvPr/>
            </p:nvSpPr>
            <p:spPr bwMode="auto">
              <a:xfrm>
                <a:off x="3122" y="2244"/>
                <a:ext cx="179" cy="55"/>
              </a:xfrm>
              <a:custGeom>
                <a:avLst/>
                <a:gdLst/>
                <a:ahLst/>
                <a:cxnLst>
                  <a:cxn ang="0">
                    <a:pos x="359" y="111"/>
                  </a:cxn>
                  <a:cxn ang="0">
                    <a:pos x="352" y="111"/>
                  </a:cxn>
                  <a:cxn ang="0">
                    <a:pos x="0" y="1"/>
                  </a:cxn>
                  <a:cxn ang="0">
                    <a:pos x="7" y="0"/>
                  </a:cxn>
                  <a:cxn ang="0">
                    <a:pos x="359" y="111"/>
                  </a:cxn>
                </a:cxnLst>
                <a:rect l="0" t="0" r="r" b="b"/>
                <a:pathLst>
                  <a:path w="359" h="111">
                    <a:moveTo>
                      <a:pt x="359" y="111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359" y="111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2990" name="Freeform 1358"/>
              <p:cNvSpPr>
                <a:spLocks/>
              </p:cNvSpPr>
              <p:nvPr/>
            </p:nvSpPr>
            <p:spPr bwMode="auto">
              <a:xfrm>
                <a:off x="3233" y="2298"/>
                <a:ext cx="124" cy="184"/>
              </a:xfrm>
              <a:custGeom>
                <a:avLst/>
                <a:gdLst/>
                <a:ahLst/>
                <a:cxnLst>
                  <a:cxn ang="0">
                    <a:pos x="116" y="8"/>
                  </a:cxn>
                  <a:cxn ang="0">
                    <a:pos x="93" y="23"/>
                  </a:cxn>
                  <a:cxn ang="0">
                    <a:pos x="70" y="43"/>
                  </a:cxn>
                  <a:cxn ang="0">
                    <a:pos x="50" y="69"/>
                  </a:cxn>
                  <a:cxn ang="0">
                    <a:pos x="31" y="99"/>
                  </a:cxn>
                  <a:cxn ang="0">
                    <a:pos x="16" y="132"/>
                  </a:cxn>
                  <a:cxn ang="0">
                    <a:pos x="6" y="167"/>
                  </a:cxn>
                  <a:cxn ang="0">
                    <a:pos x="0" y="206"/>
                  </a:cxn>
                  <a:cxn ang="0">
                    <a:pos x="0" y="242"/>
                  </a:cxn>
                  <a:cxn ang="0">
                    <a:pos x="3" y="275"/>
                  </a:cxn>
                  <a:cxn ang="0">
                    <a:pos x="11" y="305"/>
                  </a:cxn>
                  <a:cxn ang="0">
                    <a:pos x="25" y="330"/>
                  </a:cxn>
                  <a:cxn ang="0">
                    <a:pos x="41" y="348"/>
                  </a:cxn>
                  <a:cxn ang="0">
                    <a:pos x="61" y="362"/>
                  </a:cxn>
                  <a:cxn ang="0">
                    <a:pos x="83" y="367"/>
                  </a:cxn>
                  <a:cxn ang="0">
                    <a:pos x="106" y="367"/>
                  </a:cxn>
                  <a:cxn ang="0">
                    <a:pos x="133" y="358"/>
                  </a:cxn>
                  <a:cxn ang="0">
                    <a:pos x="156" y="343"/>
                  </a:cxn>
                  <a:cxn ang="0">
                    <a:pos x="179" y="322"/>
                  </a:cxn>
                  <a:cxn ang="0">
                    <a:pos x="199" y="297"/>
                  </a:cxn>
                  <a:cxn ang="0">
                    <a:pos x="216" y="267"/>
                  </a:cxn>
                  <a:cxn ang="0">
                    <a:pos x="229" y="234"/>
                  </a:cxn>
                  <a:cxn ang="0">
                    <a:pos x="239" y="199"/>
                  </a:cxn>
                  <a:cxn ang="0">
                    <a:pos x="246" y="164"/>
                  </a:cxn>
                  <a:cxn ang="0">
                    <a:pos x="247" y="127"/>
                  </a:cxn>
                  <a:cxn ang="0">
                    <a:pos x="242" y="94"/>
                  </a:cxn>
                  <a:cxn ang="0">
                    <a:pos x="234" y="64"/>
                  </a:cxn>
                  <a:cxn ang="0">
                    <a:pos x="222" y="39"/>
                  </a:cxn>
                  <a:cxn ang="0">
                    <a:pos x="207" y="21"/>
                  </a:cxn>
                  <a:cxn ang="0">
                    <a:pos x="188" y="8"/>
                  </a:cxn>
                  <a:cxn ang="0">
                    <a:pos x="166" y="1"/>
                  </a:cxn>
                  <a:cxn ang="0">
                    <a:pos x="143" y="1"/>
                  </a:cxn>
                </a:cxnLst>
                <a:rect l="0" t="0" r="r" b="b"/>
                <a:pathLst>
                  <a:path w="247" h="368">
                    <a:moveTo>
                      <a:pt x="129" y="3"/>
                    </a:moveTo>
                    <a:lnTo>
                      <a:pt x="116" y="8"/>
                    </a:lnTo>
                    <a:lnTo>
                      <a:pt x="104" y="14"/>
                    </a:lnTo>
                    <a:lnTo>
                      <a:pt x="93" y="23"/>
                    </a:lnTo>
                    <a:lnTo>
                      <a:pt x="81" y="33"/>
                    </a:lnTo>
                    <a:lnTo>
                      <a:pt x="70" y="43"/>
                    </a:lnTo>
                    <a:lnTo>
                      <a:pt x="60" y="56"/>
                    </a:lnTo>
                    <a:lnTo>
                      <a:pt x="50" y="69"/>
                    </a:lnTo>
                    <a:lnTo>
                      <a:pt x="40" y="84"/>
                    </a:lnTo>
                    <a:lnTo>
                      <a:pt x="31" y="99"/>
                    </a:lnTo>
                    <a:lnTo>
                      <a:pt x="23" y="116"/>
                    </a:lnTo>
                    <a:lnTo>
                      <a:pt x="16" y="132"/>
                    </a:lnTo>
                    <a:lnTo>
                      <a:pt x="11" y="151"/>
                    </a:lnTo>
                    <a:lnTo>
                      <a:pt x="6" y="167"/>
                    </a:lnTo>
                    <a:lnTo>
                      <a:pt x="3" y="187"/>
                    </a:lnTo>
                    <a:lnTo>
                      <a:pt x="0" y="206"/>
                    </a:lnTo>
                    <a:lnTo>
                      <a:pt x="0" y="224"/>
                    </a:lnTo>
                    <a:lnTo>
                      <a:pt x="0" y="242"/>
                    </a:lnTo>
                    <a:lnTo>
                      <a:pt x="0" y="260"/>
                    </a:lnTo>
                    <a:lnTo>
                      <a:pt x="3" y="275"/>
                    </a:lnTo>
                    <a:lnTo>
                      <a:pt x="6" y="292"/>
                    </a:lnTo>
                    <a:lnTo>
                      <a:pt x="11" y="305"/>
                    </a:lnTo>
                    <a:lnTo>
                      <a:pt x="18" y="319"/>
                    </a:lnTo>
                    <a:lnTo>
                      <a:pt x="25" y="330"/>
                    </a:lnTo>
                    <a:lnTo>
                      <a:pt x="33" y="340"/>
                    </a:lnTo>
                    <a:lnTo>
                      <a:pt x="41" y="348"/>
                    </a:lnTo>
                    <a:lnTo>
                      <a:pt x="51" y="355"/>
                    </a:lnTo>
                    <a:lnTo>
                      <a:pt x="61" y="362"/>
                    </a:lnTo>
                    <a:lnTo>
                      <a:pt x="71" y="365"/>
                    </a:lnTo>
                    <a:lnTo>
                      <a:pt x="83" y="367"/>
                    </a:lnTo>
                    <a:lnTo>
                      <a:pt x="94" y="368"/>
                    </a:lnTo>
                    <a:lnTo>
                      <a:pt x="106" y="367"/>
                    </a:lnTo>
                    <a:lnTo>
                      <a:pt x="119" y="363"/>
                    </a:lnTo>
                    <a:lnTo>
                      <a:pt x="133" y="358"/>
                    </a:lnTo>
                    <a:lnTo>
                      <a:pt x="144" y="352"/>
                    </a:lnTo>
                    <a:lnTo>
                      <a:pt x="156" y="343"/>
                    </a:lnTo>
                    <a:lnTo>
                      <a:pt x="168" y="334"/>
                    </a:lnTo>
                    <a:lnTo>
                      <a:pt x="179" y="322"/>
                    </a:lnTo>
                    <a:lnTo>
                      <a:pt x="189" y="310"/>
                    </a:lnTo>
                    <a:lnTo>
                      <a:pt x="199" y="297"/>
                    </a:lnTo>
                    <a:lnTo>
                      <a:pt x="207" y="282"/>
                    </a:lnTo>
                    <a:lnTo>
                      <a:pt x="216" y="267"/>
                    </a:lnTo>
                    <a:lnTo>
                      <a:pt x="222" y="250"/>
                    </a:lnTo>
                    <a:lnTo>
                      <a:pt x="229" y="234"/>
                    </a:lnTo>
                    <a:lnTo>
                      <a:pt x="236" y="217"/>
                    </a:lnTo>
                    <a:lnTo>
                      <a:pt x="239" y="199"/>
                    </a:lnTo>
                    <a:lnTo>
                      <a:pt x="242" y="182"/>
                    </a:lnTo>
                    <a:lnTo>
                      <a:pt x="246" y="164"/>
                    </a:lnTo>
                    <a:lnTo>
                      <a:pt x="247" y="146"/>
                    </a:lnTo>
                    <a:lnTo>
                      <a:pt x="247" y="127"/>
                    </a:lnTo>
                    <a:lnTo>
                      <a:pt x="246" y="109"/>
                    </a:lnTo>
                    <a:lnTo>
                      <a:pt x="242" y="94"/>
                    </a:lnTo>
                    <a:lnTo>
                      <a:pt x="239" y="79"/>
                    </a:lnTo>
                    <a:lnTo>
                      <a:pt x="234" y="64"/>
                    </a:lnTo>
                    <a:lnTo>
                      <a:pt x="229" y="51"/>
                    </a:lnTo>
                    <a:lnTo>
                      <a:pt x="222" y="39"/>
                    </a:lnTo>
                    <a:lnTo>
                      <a:pt x="216" y="29"/>
                    </a:lnTo>
                    <a:lnTo>
                      <a:pt x="207" y="21"/>
                    </a:lnTo>
                    <a:lnTo>
                      <a:pt x="197" y="13"/>
                    </a:lnTo>
                    <a:lnTo>
                      <a:pt x="188" y="8"/>
                    </a:lnTo>
                    <a:lnTo>
                      <a:pt x="178" y="3"/>
                    </a:lnTo>
                    <a:lnTo>
                      <a:pt x="166" y="1"/>
                    </a:lnTo>
                    <a:lnTo>
                      <a:pt x="154" y="0"/>
                    </a:lnTo>
                    <a:lnTo>
                      <a:pt x="143" y="1"/>
                    </a:lnTo>
                    <a:lnTo>
                      <a:pt x="129" y="3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2991" name="Rectangle 1359"/>
            <p:cNvSpPr>
              <a:spLocks noChangeArrowheads="1"/>
            </p:cNvSpPr>
            <p:nvPr/>
          </p:nvSpPr>
          <p:spPr bwMode="auto">
            <a:xfrm>
              <a:off x="2938" y="2461"/>
              <a:ext cx="2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2992" name="Rectangle 1360"/>
            <p:cNvSpPr>
              <a:spLocks noChangeArrowheads="1"/>
            </p:cNvSpPr>
            <p:nvPr/>
          </p:nvSpPr>
          <p:spPr bwMode="auto">
            <a:xfrm>
              <a:off x="2999" y="2471"/>
              <a:ext cx="17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BPM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21" name="Group 1361"/>
            <p:cNvGrpSpPr>
              <a:grpSpLocks/>
            </p:cNvGrpSpPr>
            <p:nvPr/>
          </p:nvGrpSpPr>
          <p:grpSpPr bwMode="auto">
            <a:xfrm>
              <a:off x="3507" y="1610"/>
              <a:ext cx="268" cy="213"/>
              <a:chOff x="3507" y="1610"/>
              <a:chExt cx="268" cy="213"/>
            </a:xfrm>
          </p:grpSpPr>
          <p:grpSp>
            <p:nvGrpSpPr>
              <p:cNvPr id="22" name="Group 1362"/>
              <p:cNvGrpSpPr>
                <a:grpSpLocks/>
              </p:cNvGrpSpPr>
              <p:nvPr/>
            </p:nvGrpSpPr>
            <p:grpSpPr bwMode="auto">
              <a:xfrm>
                <a:off x="3507" y="1610"/>
                <a:ext cx="268" cy="213"/>
                <a:chOff x="3507" y="1610"/>
                <a:chExt cx="268" cy="213"/>
              </a:xfrm>
            </p:grpSpPr>
            <p:sp>
              <p:nvSpPr>
                <p:cNvPr id="1222995" name="Freeform 1363"/>
                <p:cNvSpPr>
                  <a:spLocks/>
                </p:cNvSpPr>
                <p:nvPr/>
              </p:nvSpPr>
              <p:spPr bwMode="auto">
                <a:xfrm>
                  <a:off x="3556" y="1796"/>
                  <a:ext cx="154" cy="27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308" y="55"/>
                    </a:cxn>
                    <a:cxn ang="0">
                      <a:pos x="12" y="2"/>
                    </a:cxn>
                    <a:cxn ang="0">
                      <a:pos x="0" y="0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308" h="55">
                      <a:moveTo>
                        <a:pt x="294" y="53"/>
                      </a:moveTo>
                      <a:lnTo>
                        <a:pt x="308" y="55"/>
                      </a:lnTo>
                      <a:lnTo>
                        <a:pt x="12" y="2"/>
                      </a:lnTo>
                      <a:lnTo>
                        <a:pt x="0" y="0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703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2996" name="Freeform 1364"/>
                <p:cNvSpPr>
                  <a:spLocks/>
                </p:cNvSpPr>
                <p:nvPr/>
              </p:nvSpPr>
              <p:spPr bwMode="auto">
                <a:xfrm>
                  <a:off x="3562" y="1796"/>
                  <a:ext cx="154" cy="27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307" y="53"/>
                    </a:cxn>
                    <a:cxn ang="0">
                      <a:pos x="11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307" h="55">
                      <a:moveTo>
                        <a:pt x="296" y="55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53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2997" name="Freeform 1365"/>
                <p:cNvSpPr>
                  <a:spLocks/>
                </p:cNvSpPr>
                <p:nvPr/>
              </p:nvSpPr>
              <p:spPr bwMode="auto">
                <a:xfrm>
                  <a:off x="3568" y="1794"/>
                  <a:ext cx="153" cy="29"/>
                </a:xfrm>
                <a:custGeom>
                  <a:avLst/>
                  <a:gdLst/>
                  <a:ahLst/>
                  <a:cxnLst>
                    <a:cxn ang="0">
                      <a:pos x="296" y="56"/>
                    </a:cxn>
                    <a:cxn ang="0">
                      <a:pos x="308" y="53"/>
                    </a:cxn>
                    <a:cxn ang="0">
                      <a:pos x="14" y="0"/>
                    </a:cxn>
                    <a:cxn ang="0">
                      <a:pos x="0" y="3"/>
                    </a:cxn>
                    <a:cxn ang="0">
                      <a:pos x="296" y="56"/>
                    </a:cxn>
                  </a:cxnLst>
                  <a:rect l="0" t="0" r="r" b="b"/>
                  <a:pathLst>
                    <a:path w="308" h="56">
                      <a:moveTo>
                        <a:pt x="296" y="56"/>
                      </a:moveTo>
                      <a:lnTo>
                        <a:pt x="308" y="53"/>
                      </a:lnTo>
                      <a:lnTo>
                        <a:pt x="14" y="0"/>
                      </a:lnTo>
                      <a:lnTo>
                        <a:pt x="0" y="3"/>
                      </a:lnTo>
                      <a:lnTo>
                        <a:pt x="296" y="56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2998" name="Freeform 1366"/>
                <p:cNvSpPr>
                  <a:spLocks/>
                </p:cNvSpPr>
                <p:nvPr/>
              </p:nvSpPr>
              <p:spPr bwMode="auto">
                <a:xfrm>
                  <a:off x="3568" y="1795"/>
                  <a:ext cx="151" cy="28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303" y="53"/>
                    </a:cxn>
                    <a:cxn ang="0">
                      <a:pos x="7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303" h="55">
                      <a:moveTo>
                        <a:pt x="296" y="55"/>
                      </a:moveTo>
                      <a:lnTo>
                        <a:pt x="303" y="53"/>
                      </a:ln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2999" name="Freeform 1367"/>
                <p:cNvSpPr>
                  <a:spLocks/>
                </p:cNvSpPr>
                <p:nvPr/>
              </p:nvSpPr>
              <p:spPr bwMode="auto">
                <a:xfrm>
                  <a:off x="3571" y="1794"/>
                  <a:ext cx="150" cy="28"/>
                </a:xfrm>
                <a:custGeom>
                  <a:avLst/>
                  <a:gdLst/>
                  <a:ahLst/>
                  <a:cxnLst>
                    <a:cxn ang="0">
                      <a:pos x="296" y="54"/>
                    </a:cxn>
                    <a:cxn ang="0">
                      <a:pos x="301" y="53"/>
                    </a:cxn>
                    <a:cxn ang="0">
                      <a:pos x="7" y="0"/>
                    </a:cxn>
                    <a:cxn ang="0">
                      <a:pos x="0" y="1"/>
                    </a:cxn>
                    <a:cxn ang="0">
                      <a:pos x="296" y="54"/>
                    </a:cxn>
                  </a:cxnLst>
                  <a:rect l="0" t="0" r="r" b="b"/>
                  <a:pathLst>
                    <a:path w="301" h="54">
                      <a:moveTo>
                        <a:pt x="296" y="54"/>
                      </a:moveTo>
                      <a:lnTo>
                        <a:pt x="301" y="53"/>
                      </a:lnTo>
                      <a:lnTo>
                        <a:pt x="7" y="0"/>
                      </a:lnTo>
                      <a:lnTo>
                        <a:pt x="0" y="1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7F3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0" name="Freeform 1368"/>
                <p:cNvSpPr>
                  <a:spLocks/>
                </p:cNvSpPr>
                <p:nvPr/>
              </p:nvSpPr>
              <p:spPr bwMode="auto">
                <a:xfrm>
                  <a:off x="3574" y="1792"/>
                  <a:ext cx="154" cy="29"/>
                </a:xfrm>
                <a:custGeom>
                  <a:avLst/>
                  <a:gdLst/>
                  <a:ahLst/>
                  <a:cxnLst>
                    <a:cxn ang="0">
                      <a:pos x="294" y="58"/>
                    </a:cxn>
                    <a:cxn ang="0">
                      <a:pos x="307" y="53"/>
                    </a:cxn>
                    <a:cxn ang="0">
                      <a:pos x="11" y="0"/>
                    </a:cxn>
                    <a:cxn ang="0">
                      <a:pos x="0" y="5"/>
                    </a:cxn>
                    <a:cxn ang="0">
                      <a:pos x="294" y="58"/>
                    </a:cxn>
                  </a:cxnLst>
                  <a:rect l="0" t="0" r="r" b="b"/>
                  <a:pathLst>
                    <a:path w="307" h="58">
                      <a:moveTo>
                        <a:pt x="294" y="58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5"/>
                      </a:lnTo>
                      <a:lnTo>
                        <a:pt x="294" y="58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1" name="Freeform 1369"/>
                <p:cNvSpPr>
                  <a:spLocks/>
                </p:cNvSpPr>
                <p:nvPr/>
              </p:nvSpPr>
              <p:spPr bwMode="auto">
                <a:xfrm>
                  <a:off x="3574" y="1793"/>
                  <a:ext cx="151" cy="28"/>
                </a:xfrm>
                <a:custGeom>
                  <a:avLst/>
                  <a:gdLst/>
                  <a:ahLst/>
                  <a:cxnLst>
                    <a:cxn ang="0">
                      <a:pos x="294" y="55"/>
                    </a:cxn>
                    <a:cxn ang="0">
                      <a:pos x="300" y="53"/>
                    </a:cxn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294" y="55"/>
                    </a:cxn>
                  </a:cxnLst>
                  <a:rect l="0" t="0" r="r" b="b"/>
                  <a:pathLst>
                    <a:path w="300" h="55">
                      <a:moveTo>
                        <a:pt x="294" y="55"/>
                      </a:moveTo>
                      <a:lnTo>
                        <a:pt x="300" y="53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2" name="Freeform 1370"/>
                <p:cNvSpPr>
                  <a:spLocks/>
                </p:cNvSpPr>
                <p:nvPr/>
              </p:nvSpPr>
              <p:spPr bwMode="auto">
                <a:xfrm>
                  <a:off x="3577" y="1792"/>
                  <a:ext cx="151" cy="28"/>
                </a:xfrm>
                <a:custGeom>
                  <a:avLst/>
                  <a:gdLst/>
                  <a:ahLst/>
                  <a:cxnLst>
                    <a:cxn ang="0">
                      <a:pos x="295" y="56"/>
                    </a:cxn>
                    <a:cxn ang="0">
                      <a:pos x="302" y="53"/>
                    </a:cxn>
                    <a:cxn ang="0">
                      <a:pos x="6" y="0"/>
                    </a:cxn>
                    <a:cxn ang="0">
                      <a:pos x="0" y="3"/>
                    </a:cxn>
                    <a:cxn ang="0">
                      <a:pos x="295" y="56"/>
                    </a:cxn>
                  </a:cxnLst>
                  <a:rect l="0" t="0" r="r" b="b"/>
                  <a:pathLst>
                    <a:path w="302" h="56">
                      <a:moveTo>
                        <a:pt x="295" y="56"/>
                      </a:moveTo>
                      <a:lnTo>
                        <a:pt x="302" y="53"/>
                      </a:lnTo>
                      <a:lnTo>
                        <a:pt x="6" y="0"/>
                      </a:lnTo>
                      <a:lnTo>
                        <a:pt x="0" y="3"/>
                      </a:lnTo>
                      <a:lnTo>
                        <a:pt x="295" y="56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3" name="Freeform 1371"/>
                <p:cNvSpPr>
                  <a:spLocks/>
                </p:cNvSpPr>
                <p:nvPr/>
              </p:nvSpPr>
              <p:spPr bwMode="auto">
                <a:xfrm>
                  <a:off x="3580" y="1788"/>
                  <a:ext cx="153" cy="30"/>
                </a:xfrm>
                <a:custGeom>
                  <a:avLst/>
                  <a:gdLst/>
                  <a:ahLst/>
                  <a:cxnLst>
                    <a:cxn ang="0">
                      <a:pos x="296" y="60"/>
                    </a:cxn>
                    <a:cxn ang="0">
                      <a:pos x="306" y="53"/>
                    </a:cxn>
                    <a:cxn ang="0">
                      <a:pos x="12" y="0"/>
                    </a:cxn>
                    <a:cxn ang="0">
                      <a:pos x="0" y="7"/>
                    </a:cxn>
                    <a:cxn ang="0">
                      <a:pos x="296" y="60"/>
                    </a:cxn>
                  </a:cxnLst>
                  <a:rect l="0" t="0" r="r" b="b"/>
                  <a:pathLst>
                    <a:path w="306" h="60">
                      <a:moveTo>
                        <a:pt x="296" y="60"/>
                      </a:moveTo>
                      <a:lnTo>
                        <a:pt x="306" y="53"/>
                      </a:lnTo>
                      <a:lnTo>
                        <a:pt x="12" y="0"/>
                      </a:lnTo>
                      <a:lnTo>
                        <a:pt x="0" y="7"/>
                      </a:lnTo>
                      <a:lnTo>
                        <a:pt x="296" y="60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4" name="Freeform 1372"/>
                <p:cNvSpPr>
                  <a:spLocks/>
                </p:cNvSpPr>
                <p:nvPr/>
              </p:nvSpPr>
              <p:spPr bwMode="auto">
                <a:xfrm>
                  <a:off x="3580" y="1791"/>
                  <a:ext cx="150" cy="27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9" y="53"/>
                    </a:cxn>
                    <a:cxn ang="0">
                      <a:pos x="4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5" name="Freeform 1373"/>
                <p:cNvSpPr>
                  <a:spLocks/>
                </p:cNvSpPr>
                <p:nvPr/>
              </p:nvSpPr>
              <p:spPr bwMode="auto">
                <a:xfrm>
                  <a:off x="3582" y="1790"/>
                  <a:ext cx="149" cy="28"/>
                </a:xfrm>
                <a:custGeom>
                  <a:avLst/>
                  <a:gdLst/>
                  <a:ahLst/>
                  <a:cxnLst>
                    <a:cxn ang="0">
                      <a:pos x="295" y="55"/>
                    </a:cxn>
                    <a:cxn ang="0">
                      <a:pos x="299" y="52"/>
                    </a:cxn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295" y="55"/>
                    </a:cxn>
                  </a:cxnLst>
                  <a:rect l="0" t="0" r="r" b="b"/>
                  <a:pathLst>
                    <a:path w="299" h="55">
                      <a:moveTo>
                        <a:pt x="295" y="55"/>
                      </a:moveTo>
                      <a:lnTo>
                        <a:pt x="299" y="52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5" y="55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6" name="Freeform 1374"/>
                <p:cNvSpPr>
                  <a:spLocks/>
                </p:cNvSpPr>
                <p:nvPr/>
              </p:nvSpPr>
              <p:spPr bwMode="auto">
                <a:xfrm>
                  <a:off x="3584" y="1788"/>
                  <a:ext cx="149" cy="28"/>
                </a:xfrm>
                <a:custGeom>
                  <a:avLst/>
                  <a:gdLst/>
                  <a:ahLst/>
                  <a:cxnLst>
                    <a:cxn ang="0">
                      <a:pos x="294" y="55"/>
                    </a:cxn>
                    <a:cxn ang="0">
                      <a:pos x="297" y="5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294" y="55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7" name="Freeform 1375"/>
                <p:cNvSpPr>
                  <a:spLocks/>
                </p:cNvSpPr>
                <p:nvPr/>
              </p:nvSpPr>
              <p:spPr bwMode="auto">
                <a:xfrm>
                  <a:off x="3586" y="1785"/>
                  <a:ext cx="153" cy="30"/>
                </a:xfrm>
                <a:custGeom>
                  <a:avLst/>
                  <a:gdLst/>
                  <a:ahLst/>
                  <a:cxnLst>
                    <a:cxn ang="0">
                      <a:pos x="294" y="60"/>
                    </a:cxn>
                    <a:cxn ang="0">
                      <a:pos x="306" y="52"/>
                    </a:cxn>
                    <a:cxn ang="0">
                      <a:pos x="10" y="0"/>
                    </a:cxn>
                    <a:cxn ang="0">
                      <a:pos x="0" y="7"/>
                    </a:cxn>
                    <a:cxn ang="0">
                      <a:pos x="294" y="60"/>
                    </a:cxn>
                  </a:cxnLst>
                  <a:rect l="0" t="0" r="r" b="b"/>
                  <a:pathLst>
                    <a:path w="306" h="60">
                      <a:moveTo>
                        <a:pt x="294" y="60"/>
                      </a:moveTo>
                      <a:lnTo>
                        <a:pt x="306" y="52"/>
                      </a:lnTo>
                      <a:lnTo>
                        <a:pt x="10" y="0"/>
                      </a:lnTo>
                      <a:lnTo>
                        <a:pt x="0" y="7"/>
                      </a:lnTo>
                      <a:lnTo>
                        <a:pt x="294" y="60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8" name="Freeform 1376"/>
                <p:cNvSpPr>
                  <a:spLocks/>
                </p:cNvSpPr>
                <p:nvPr/>
              </p:nvSpPr>
              <p:spPr bwMode="auto">
                <a:xfrm>
                  <a:off x="3586" y="1788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4" y="55"/>
                    </a:cxn>
                    <a:cxn ang="0">
                      <a:pos x="297" y="53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4" y="55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09" name="Freeform 1377"/>
                <p:cNvSpPr>
                  <a:spLocks/>
                </p:cNvSpPr>
                <p:nvPr/>
              </p:nvSpPr>
              <p:spPr bwMode="auto">
                <a:xfrm>
                  <a:off x="3587" y="1787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5" y="54"/>
                    </a:cxn>
                    <a:cxn ang="0">
                      <a:pos x="299" y="53"/>
                    </a:cxn>
                    <a:cxn ang="0">
                      <a:pos x="3" y="0"/>
                    </a:cxn>
                    <a:cxn ang="0">
                      <a:pos x="0" y="1"/>
                    </a:cxn>
                    <a:cxn ang="0">
                      <a:pos x="295" y="54"/>
                    </a:cxn>
                  </a:cxnLst>
                  <a:rect l="0" t="0" r="r" b="b"/>
                  <a:pathLst>
                    <a:path w="299" h="54">
                      <a:moveTo>
                        <a:pt x="295" y="54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9F4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0" name="Freeform 1378"/>
                <p:cNvSpPr>
                  <a:spLocks/>
                </p:cNvSpPr>
                <p:nvPr/>
              </p:nvSpPr>
              <p:spPr bwMode="auto">
                <a:xfrm>
                  <a:off x="3588" y="1786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7" y="51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7" h="55">
                      <a:moveTo>
                        <a:pt x="296" y="55"/>
                      </a:moveTo>
                      <a:lnTo>
                        <a:pt x="297" y="51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25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1" name="Freeform 1379"/>
                <p:cNvSpPr>
                  <a:spLocks/>
                </p:cNvSpPr>
                <p:nvPr/>
              </p:nvSpPr>
              <p:spPr bwMode="auto">
                <a:xfrm>
                  <a:off x="3590" y="1785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8" y="5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8" h="53">
                      <a:moveTo>
                        <a:pt x="294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A55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2" name="Freeform 1380"/>
                <p:cNvSpPr>
                  <a:spLocks/>
                </p:cNvSpPr>
                <p:nvPr/>
              </p:nvSpPr>
              <p:spPr bwMode="auto">
                <a:xfrm>
                  <a:off x="3591" y="1780"/>
                  <a:ext cx="153" cy="31"/>
                </a:xfrm>
                <a:custGeom>
                  <a:avLst/>
                  <a:gdLst/>
                  <a:ahLst/>
                  <a:cxnLst>
                    <a:cxn ang="0">
                      <a:pos x="296" y="62"/>
                    </a:cxn>
                    <a:cxn ang="0">
                      <a:pos x="306" y="52"/>
                    </a:cxn>
                    <a:cxn ang="0">
                      <a:pos x="12" y="0"/>
                    </a:cxn>
                    <a:cxn ang="0">
                      <a:pos x="0" y="10"/>
                    </a:cxn>
                    <a:cxn ang="0">
                      <a:pos x="296" y="62"/>
                    </a:cxn>
                  </a:cxnLst>
                  <a:rect l="0" t="0" r="r" b="b"/>
                  <a:pathLst>
                    <a:path w="306" h="62">
                      <a:moveTo>
                        <a:pt x="296" y="62"/>
                      </a:moveTo>
                      <a:lnTo>
                        <a:pt x="306" y="52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96" y="6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3" name="Freeform 1381"/>
                <p:cNvSpPr>
                  <a:spLocks/>
                </p:cNvSpPr>
                <p:nvPr/>
              </p:nvSpPr>
              <p:spPr bwMode="auto">
                <a:xfrm>
                  <a:off x="3591" y="1783"/>
                  <a:ext cx="150" cy="28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9" y="5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4" name="Freeform 1382"/>
                <p:cNvSpPr>
                  <a:spLocks/>
                </p:cNvSpPr>
                <p:nvPr/>
              </p:nvSpPr>
              <p:spPr bwMode="auto">
                <a:xfrm>
                  <a:off x="3593" y="1783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8" y="52"/>
                    </a:cxn>
                    <a:cxn ang="0">
                      <a:pos x="4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5" name="Freeform 1383"/>
                <p:cNvSpPr>
                  <a:spLocks/>
                </p:cNvSpPr>
                <p:nvPr/>
              </p:nvSpPr>
              <p:spPr bwMode="auto">
                <a:xfrm>
                  <a:off x="3594" y="1781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4" y="55"/>
                    </a:cxn>
                    <a:cxn ang="0">
                      <a:pos x="297" y="53"/>
                    </a:cxn>
                    <a:cxn ang="0">
                      <a:pos x="1" y="0"/>
                    </a:cxn>
                    <a:cxn ang="0">
                      <a:pos x="0" y="3"/>
                    </a:cxn>
                    <a:cxn ang="0">
                      <a:pos x="294" y="55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6" name="Freeform 1384"/>
                <p:cNvSpPr>
                  <a:spLocks/>
                </p:cNvSpPr>
                <p:nvPr/>
              </p:nvSpPr>
              <p:spPr bwMode="auto">
                <a:xfrm>
                  <a:off x="3595" y="1780"/>
                  <a:ext cx="149" cy="28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8" y="52"/>
                    </a:cxn>
                    <a:cxn ang="0">
                      <a:pos x="4" y="0"/>
                    </a:cxn>
                    <a:cxn ang="0">
                      <a:pos x="0" y="2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7" name="Freeform 1385"/>
                <p:cNvSpPr>
                  <a:spLocks/>
                </p:cNvSpPr>
                <p:nvPr/>
              </p:nvSpPr>
              <p:spPr bwMode="auto">
                <a:xfrm>
                  <a:off x="3597" y="1774"/>
                  <a:ext cx="152" cy="32"/>
                </a:xfrm>
                <a:custGeom>
                  <a:avLst/>
                  <a:gdLst/>
                  <a:ahLst/>
                  <a:cxnLst>
                    <a:cxn ang="0">
                      <a:pos x="294" y="63"/>
                    </a:cxn>
                    <a:cxn ang="0">
                      <a:pos x="304" y="51"/>
                    </a:cxn>
                    <a:cxn ang="0">
                      <a:pos x="10" y="0"/>
                    </a:cxn>
                    <a:cxn ang="0">
                      <a:pos x="0" y="11"/>
                    </a:cxn>
                    <a:cxn ang="0">
                      <a:pos x="294" y="63"/>
                    </a:cxn>
                  </a:cxnLst>
                  <a:rect l="0" t="0" r="r" b="b"/>
                  <a:pathLst>
                    <a:path w="304" h="63">
                      <a:moveTo>
                        <a:pt x="294" y="63"/>
                      </a:moveTo>
                      <a:lnTo>
                        <a:pt x="304" y="51"/>
                      </a:lnTo>
                      <a:lnTo>
                        <a:pt x="10" y="0"/>
                      </a:lnTo>
                      <a:lnTo>
                        <a:pt x="0" y="11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8" name="Freeform 1386"/>
                <p:cNvSpPr>
                  <a:spLocks/>
                </p:cNvSpPr>
                <p:nvPr/>
              </p:nvSpPr>
              <p:spPr bwMode="auto">
                <a:xfrm>
                  <a:off x="3597" y="1779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5" y="51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5" h="53">
                      <a:moveTo>
                        <a:pt x="294" y="53"/>
                      </a:moveTo>
                      <a:lnTo>
                        <a:pt x="295" y="51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19" name="Freeform 1387"/>
                <p:cNvSpPr>
                  <a:spLocks/>
                </p:cNvSpPr>
                <p:nvPr/>
              </p:nvSpPr>
              <p:spPr bwMode="auto">
                <a:xfrm>
                  <a:off x="3598" y="1778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4" y="55"/>
                    </a:cxn>
                    <a:cxn ang="0">
                      <a:pos x="298" y="52"/>
                    </a:cxn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94" y="55"/>
                    </a:cxn>
                  </a:cxnLst>
                  <a:rect l="0" t="0" r="r" b="b"/>
                  <a:pathLst>
                    <a:path w="298" h="55">
                      <a:moveTo>
                        <a:pt x="294" y="55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0" name="Freeform 1388"/>
                <p:cNvSpPr>
                  <a:spLocks/>
                </p:cNvSpPr>
                <p:nvPr/>
              </p:nvSpPr>
              <p:spPr bwMode="auto">
                <a:xfrm>
                  <a:off x="3598" y="1777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7" y="5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7" h="53">
                      <a:moveTo>
                        <a:pt x="296" y="53"/>
                      </a:moveTo>
                      <a:lnTo>
                        <a:pt x="297" y="51"/>
                      </a:lnTo>
                      <a:lnTo>
                        <a:pt x="2" y="0"/>
                      </a:lnTo>
                      <a:lnTo>
                        <a:pt x="0" y="1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1" name="Freeform 1389"/>
                <p:cNvSpPr>
                  <a:spLocks/>
                </p:cNvSpPr>
                <p:nvPr/>
              </p:nvSpPr>
              <p:spPr bwMode="auto">
                <a:xfrm>
                  <a:off x="3599" y="1776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5" y="53"/>
                    </a:cxn>
                    <a:cxn ang="0">
                      <a:pos x="297" y="52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295" y="53"/>
                    </a:cxn>
                  </a:cxnLst>
                  <a:rect l="0" t="0" r="r" b="b"/>
                  <a:pathLst>
                    <a:path w="297" h="53">
                      <a:moveTo>
                        <a:pt x="295" y="53"/>
                      </a:moveTo>
                      <a:lnTo>
                        <a:pt x="297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2" name="Freeform 1390"/>
                <p:cNvSpPr>
                  <a:spLocks/>
                </p:cNvSpPr>
                <p:nvPr/>
              </p:nvSpPr>
              <p:spPr bwMode="auto">
                <a:xfrm>
                  <a:off x="3600" y="1774"/>
                  <a:ext cx="149" cy="28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8" y="51"/>
                    </a:cxn>
                    <a:cxn ang="0">
                      <a:pos x="4" y="0"/>
                    </a:cxn>
                    <a:cxn ang="0">
                      <a:pos x="0" y="3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1"/>
                      </a:ln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3" name="Freeform 1391"/>
                <p:cNvSpPr>
                  <a:spLocks/>
                </p:cNvSpPr>
                <p:nvPr/>
              </p:nvSpPr>
              <p:spPr bwMode="auto">
                <a:xfrm>
                  <a:off x="3602" y="1769"/>
                  <a:ext cx="152" cy="31"/>
                </a:xfrm>
                <a:custGeom>
                  <a:avLst/>
                  <a:gdLst/>
                  <a:ahLst/>
                  <a:cxnLst>
                    <a:cxn ang="0">
                      <a:pos x="294" y="63"/>
                    </a:cxn>
                    <a:cxn ang="0">
                      <a:pos x="304" y="52"/>
                    </a:cxn>
                    <a:cxn ang="0">
                      <a:pos x="8" y="0"/>
                    </a:cxn>
                    <a:cxn ang="0">
                      <a:pos x="0" y="12"/>
                    </a:cxn>
                    <a:cxn ang="0">
                      <a:pos x="294" y="63"/>
                    </a:cxn>
                  </a:cxnLst>
                  <a:rect l="0" t="0" r="r" b="b"/>
                  <a:pathLst>
                    <a:path w="304" h="63">
                      <a:moveTo>
                        <a:pt x="294" y="63"/>
                      </a:moveTo>
                      <a:lnTo>
                        <a:pt x="304" y="52"/>
                      </a:lnTo>
                      <a:lnTo>
                        <a:pt x="8" y="0"/>
                      </a:lnTo>
                      <a:lnTo>
                        <a:pt x="0" y="12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4" name="Freeform 1392"/>
                <p:cNvSpPr>
                  <a:spLocks/>
                </p:cNvSpPr>
                <p:nvPr/>
              </p:nvSpPr>
              <p:spPr bwMode="auto">
                <a:xfrm>
                  <a:off x="3602" y="1774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5" y="52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5" h="53">
                      <a:moveTo>
                        <a:pt x="294" y="53"/>
                      </a:moveTo>
                      <a:lnTo>
                        <a:pt x="295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5" name="Freeform 1393"/>
                <p:cNvSpPr>
                  <a:spLocks/>
                </p:cNvSpPr>
                <p:nvPr/>
              </p:nvSpPr>
              <p:spPr bwMode="auto">
                <a:xfrm>
                  <a:off x="3603" y="1773"/>
                  <a:ext cx="147" cy="26"/>
                </a:xfrm>
                <a:custGeom>
                  <a:avLst/>
                  <a:gdLst/>
                  <a:ahLst/>
                  <a:cxnLst>
                    <a:cxn ang="0">
                      <a:pos x="294" y="54"/>
                    </a:cxn>
                    <a:cxn ang="0">
                      <a:pos x="296" y="5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4" y="54"/>
                    </a:cxn>
                  </a:cxnLst>
                  <a:rect l="0" t="0" r="r" b="b"/>
                  <a:pathLst>
                    <a:path w="296" h="54">
                      <a:moveTo>
                        <a:pt x="294" y="54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6" name="Freeform 1394"/>
                <p:cNvSpPr>
                  <a:spLocks/>
                </p:cNvSpPr>
                <p:nvPr/>
              </p:nvSpPr>
              <p:spPr bwMode="auto">
                <a:xfrm>
                  <a:off x="3603" y="1771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7" y="52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7" h="53">
                      <a:moveTo>
                        <a:pt x="294" y="53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7" name="Freeform 1395"/>
                <p:cNvSpPr>
                  <a:spLocks/>
                </p:cNvSpPr>
                <p:nvPr/>
              </p:nvSpPr>
              <p:spPr bwMode="auto">
                <a:xfrm>
                  <a:off x="3604" y="1770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5" y="54"/>
                    </a:cxn>
                    <a:cxn ang="0">
                      <a:pos x="297" y="5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295" y="54"/>
                    </a:cxn>
                  </a:cxnLst>
                  <a:rect l="0" t="0" r="r" b="b"/>
                  <a:pathLst>
                    <a:path w="297" h="54">
                      <a:moveTo>
                        <a:pt x="295" y="54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8" name="Freeform 1396"/>
                <p:cNvSpPr>
                  <a:spLocks/>
                </p:cNvSpPr>
                <p:nvPr/>
              </p:nvSpPr>
              <p:spPr bwMode="auto">
                <a:xfrm>
                  <a:off x="3605" y="1769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8" y="52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29" name="Freeform 1397"/>
                <p:cNvSpPr>
                  <a:spLocks/>
                </p:cNvSpPr>
                <p:nvPr/>
              </p:nvSpPr>
              <p:spPr bwMode="auto">
                <a:xfrm>
                  <a:off x="3606" y="1762"/>
                  <a:ext cx="152" cy="32"/>
                </a:xfrm>
                <a:custGeom>
                  <a:avLst/>
                  <a:gdLst/>
                  <a:ahLst/>
                  <a:cxnLst>
                    <a:cxn ang="0">
                      <a:pos x="296" y="65"/>
                    </a:cxn>
                    <a:cxn ang="0">
                      <a:pos x="304" y="51"/>
                    </a:cxn>
                    <a:cxn ang="0">
                      <a:pos x="8" y="0"/>
                    </a:cxn>
                    <a:cxn ang="0">
                      <a:pos x="0" y="13"/>
                    </a:cxn>
                    <a:cxn ang="0">
                      <a:pos x="296" y="65"/>
                    </a:cxn>
                  </a:cxnLst>
                  <a:rect l="0" t="0" r="r" b="b"/>
                  <a:pathLst>
                    <a:path w="304" h="65">
                      <a:moveTo>
                        <a:pt x="296" y="65"/>
                      </a:moveTo>
                      <a:lnTo>
                        <a:pt x="304" y="51"/>
                      </a:lnTo>
                      <a:lnTo>
                        <a:pt x="8" y="0"/>
                      </a:lnTo>
                      <a:lnTo>
                        <a:pt x="0" y="13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0" name="Freeform 1398"/>
                <p:cNvSpPr>
                  <a:spLocks/>
                </p:cNvSpPr>
                <p:nvPr/>
              </p:nvSpPr>
              <p:spPr bwMode="auto">
                <a:xfrm>
                  <a:off x="3606" y="1768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4"/>
                    </a:cxn>
                    <a:cxn ang="0">
                      <a:pos x="297" y="5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6" y="54"/>
                    </a:cxn>
                  </a:cxnLst>
                  <a:rect l="0" t="0" r="r" b="b"/>
                  <a:pathLst>
                    <a:path w="297" h="54">
                      <a:moveTo>
                        <a:pt x="296" y="54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1" name="Freeform 1399"/>
                <p:cNvSpPr>
                  <a:spLocks/>
                </p:cNvSpPr>
                <p:nvPr/>
              </p:nvSpPr>
              <p:spPr bwMode="auto">
                <a:xfrm>
                  <a:off x="3607" y="1767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5" y="53"/>
                    </a:cxn>
                    <a:cxn ang="0">
                      <a:pos x="295" y="50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295" y="53"/>
                    </a:cxn>
                  </a:cxnLst>
                  <a:rect l="0" t="0" r="r" b="b"/>
                  <a:pathLst>
                    <a:path w="295" h="53">
                      <a:moveTo>
                        <a:pt x="295" y="53"/>
                      </a:moveTo>
                      <a:lnTo>
                        <a:pt x="295" y="5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2" name="Freeform 1400"/>
                <p:cNvSpPr>
                  <a:spLocks/>
                </p:cNvSpPr>
                <p:nvPr/>
              </p:nvSpPr>
              <p:spPr bwMode="auto">
                <a:xfrm>
                  <a:off x="3608" y="1765"/>
                  <a:ext cx="147" cy="27"/>
                </a:xfrm>
                <a:custGeom>
                  <a:avLst/>
                  <a:gdLst/>
                  <a:ahLst/>
                  <a:cxnLst>
                    <a:cxn ang="0">
                      <a:pos x="294" y="54"/>
                    </a:cxn>
                    <a:cxn ang="0">
                      <a:pos x="296" y="52"/>
                    </a:cxn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94" y="54"/>
                    </a:cxn>
                  </a:cxnLst>
                  <a:rect l="0" t="0" r="r" b="b"/>
                  <a:pathLst>
                    <a:path w="296" h="54">
                      <a:moveTo>
                        <a:pt x="294" y="54"/>
                      </a:moveTo>
                      <a:lnTo>
                        <a:pt x="296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3" name="Freeform 1401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6" y="50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6" h="53">
                      <a:moveTo>
                        <a:pt x="294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4" name="Freeform 1402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9" cy="25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7" y="5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5" name="Freeform 1403"/>
                <p:cNvSpPr>
                  <a:spLocks/>
                </p:cNvSpPr>
                <p:nvPr/>
              </p:nvSpPr>
              <p:spPr bwMode="auto">
                <a:xfrm>
                  <a:off x="3609" y="1762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8" y="51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6" name="Freeform 1404"/>
                <p:cNvSpPr>
                  <a:spLocks/>
                </p:cNvSpPr>
                <p:nvPr/>
              </p:nvSpPr>
              <p:spPr bwMode="auto">
                <a:xfrm>
                  <a:off x="3610" y="1755"/>
                  <a:ext cx="151" cy="33"/>
                </a:xfrm>
                <a:custGeom>
                  <a:avLst/>
                  <a:gdLst/>
                  <a:ahLst/>
                  <a:cxnLst>
                    <a:cxn ang="0">
                      <a:pos x="296" y="65"/>
                    </a:cxn>
                    <a:cxn ang="0">
                      <a:pos x="303" y="50"/>
                    </a:cxn>
                    <a:cxn ang="0">
                      <a:pos x="8" y="0"/>
                    </a:cxn>
                    <a:cxn ang="0">
                      <a:pos x="0" y="14"/>
                    </a:cxn>
                    <a:cxn ang="0">
                      <a:pos x="296" y="65"/>
                    </a:cxn>
                  </a:cxnLst>
                  <a:rect l="0" t="0" r="r" b="b"/>
                  <a:pathLst>
                    <a:path w="303" h="65">
                      <a:moveTo>
                        <a:pt x="296" y="65"/>
                      </a:moveTo>
                      <a:lnTo>
                        <a:pt x="303" y="50"/>
                      </a:lnTo>
                      <a:lnTo>
                        <a:pt x="8" y="0"/>
                      </a:lnTo>
                      <a:lnTo>
                        <a:pt x="0" y="14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7" name="Freeform 1405"/>
                <p:cNvSpPr>
                  <a:spLocks/>
                </p:cNvSpPr>
                <p:nvPr/>
              </p:nvSpPr>
              <p:spPr bwMode="auto">
                <a:xfrm>
                  <a:off x="3610" y="1761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8" y="5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8" name="Freeform 1406"/>
                <p:cNvSpPr>
                  <a:spLocks/>
                </p:cNvSpPr>
                <p:nvPr/>
              </p:nvSpPr>
              <p:spPr bwMode="auto">
                <a:xfrm>
                  <a:off x="3611" y="1759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6" y="51"/>
                    </a:cxn>
                    <a:cxn ang="0">
                      <a:pos x="1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1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39" name="Freeform 1407"/>
                <p:cNvSpPr>
                  <a:spLocks/>
                </p:cNvSpPr>
                <p:nvPr/>
              </p:nvSpPr>
              <p:spPr bwMode="auto">
                <a:xfrm>
                  <a:off x="3612" y="1759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5" y="53"/>
                    </a:cxn>
                    <a:cxn ang="0">
                      <a:pos x="296" y="5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295" y="53"/>
                    </a:cxn>
                  </a:cxnLst>
                  <a:rect l="0" t="0" r="r" b="b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0" name="Freeform 1408"/>
                <p:cNvSpPr>
                  <a:spLocks/>
                </p:cNvSpPr>
                <p:nvPr/>
              </p:nvSpPr>
              <p:spPr bwMode="auto">
                <a:xfrm>
                  <a:off x="3612" y="1757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8" y="51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1" name="Freeform 1409"/>
                <p:cNvSpPr>
                  <a:spLocks/>
                </p:cNvSpPr>
                <p:nvPr/>
              </p:nvSpPr>
              <p:spPr bwMode="auto">
                <a:xfrm>
                  <a:off x="3613" y="1756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8" y="5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2" name="Freeform 1410"/>
                <p:cNvSpPr>
                  <a:spLocks/>
                </p:cNvSpPr>
                <p:nvPr/>
              </p:nvSpPr>
              <p:spPr bwMode="auto">
                <a:xfrm>
                  <a:off x="3613" y="1755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6" y="5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3" name="Freeform 1411"/>
                <p:cNvSpPr>
                  <a:spLocks/>
                </p:cNvSpPr>
                <p:nvPr/>
              </p:nvSpPr>
              <p:spPr bwMode="auto">
                <a:xfrm>
                  <a:off x="3614" y="1747"/>
                  <a:ext cx="151" cy="33"/>
                </a:xfrm>
                <a:custGeom>
                  <a:avLst/>
                  <a:gdLst/>
                  <a:ahLst/>
                  <a:cxnLst>
                    <a:cxn ang="0">
                      <a:pos x="295" y="66"/>
                    </a:cxn>
                    <a:cxn ang="0">
                      <a:pos x="301" y="50"/>
                    </a:cxn>
                    <a:cxn ang="0">
                      <a:pos x="7" y="0"/>
                    </a:cxn>
                    <a:cxn ang="0">
                      <a:pos x="0" y="16"/>
                    </a:cxn>
                    <a:cxn ang="0">
                      <a:pos x="295" y="66"/>
                    </a:cxn>
                  </a:cxnLst>
                  <a:rect l="0" t="0" r="r" b="b"/>
                  <a:pathLst>
                    <a:path w="301" h="66">
                      <a:moveTo>
                        <a:pt x="295" y="66"/>
                      </a:moveTo>
                      <a:lnTo>
                        <a:pt x="301" y="50"/>
                      </a:ln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295" y="66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4" name="Freeform 1412"/>
                <p:cNvSpPr>
                  <a:spLocks/>
                </p:cNvSpPr>
                <p:nvPr/>
              </p:nvSpPr>
              <p:spPr bwMode="auto">
                <a:xfrm>
                  <a:off x="3614" y="1754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5" y="53"/>
                    </a:cxn>
                    <a:cxn ang="0">
                      <a:pos x="296" y="50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95" y="53"/>
                    </a:cxn>
                  </a:cxnLst>
                  <a:rect l="0" t="0" r="r" b="b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5" name="Freeform 1413"/>
                <p:cNvSpPr>
                  <a:spLocks/>
                </p:cNvSpPr>
                <p:nvPr/>
              </p:nvSpPr>
              <p:spPr bwMode="auto">
                <a:xfrm>
                  <a:off x="3614" y="1753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8" y="5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8" h="52">
                      <a:moveTo>
                        <a:pt x="296" y="52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6" name="Freeform 1414"/>
                <p:cNvSpPr>
                  <a:spLocks/>
                </p:cNvSpPr>
                <p:nvPr/>
              </p:nvSpPr>
              <p:spPr bwMode="auto">
                <a:xfrm>
                  <a:off x="3615" y="1751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6" y="50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7" name="Freeform 1415"/>
                <p:cNvSpPr>
                  <a:spLocks/>
                </p:cNvSpPr>
                <p:nvPr/>
              </p:nvSpPr>
              <p:spPr bwMode="auto">
                <a:xfrm>
                  <a:off x="3616" y="1750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4" y="51"/>
                    </a:cxn>
                    <a:cxn ang="0">
                      <a:pos x="296" y="48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94" y="51"/>
                    </a:cxn>
                  </a:cxnLst>
                  <a:rect l="0" t="0" r="r" b="b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8" name="Freeform 1416"/>
                <p:cNvSpPr>
                  <a:spLocks/>
                </p:cNvSpPr>
                <p:nvPr/>
              </p:nvSpPr>
              <p:spPr bwMode="auto">
                <a:xfrm>
                  <a:off x="3616" y="1749"/>
                  <a:ext cx="149" cy="25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7" y="50"/>
                    </a:cxn>
                    <a:cxn ang="0">
                      <a:pos x="1" y="0"/>
                    </a:cxn>
                    <a:cxn ang="0">
                      <a:pos x="0" y="4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49" name="Freeform 1417"/>
                <p:cNvSpPr>
                  <a:spLocks/>
                </p:cNvSpPr>
                <p:nvPr/>
              </p:nvSpPr>
              <p:spPr bwMode="auto">
                <a:xfrm>
                  <a:off x="3617" y="1747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6" y="50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0" name="Freeform 1418"/>
                <p:cNvSpPr>
                  <a:spLocks/>
                </p:cNvSpPr>
                <p:nvPr/>
              </p:nvSpPr>
              <p:spPr bwMode="auto">
                <a:xfrm>
                  <a:off x="3618" y="1739"/>
                  <a:ext cx="150" cy="33"/>
                </a:xfrm>
                <a:custGeom>
                  <a:avLst/>
                  <a:gdLst/>
                  <a:ahLst/>
                  <a:cxnLst>
                    <a:cxn ang="0">
                      <a:pos x="294" y="65"/>
                    </a:cxn>
                    <a:cxn ang="0">
                      <a:pos x="301" y="48"/>
                    </a:cxn>
                    <a:cxn ang="0">
                      <a:pos x="5" y="0"/>
                    </a:cxn>
                    <a:cxn ang="0">
                      <a:pos x="0" y="15"/>
                    </a:cxn>
                    <a:cxn ang="0">
                      <a:pos x="294" y="65"/>
                    </a:cxn>
                  </a:cxnLst>
                  <a:rect l="0" t="0" r="r" b="b"/>
                  <a:pathLst>
                    <a:path w="301" h="65">
                      <a:moveTo>
                        <a:pt x="294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5"/>
                      </a:lnTo>
                      <a:lnTo>
                        <a:pt x="294" y="6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1" name="Freeform 1419"/>
                <p:cNvSpPr>
                  <a:spLocks/>
                </p:cNvSpPr>
                <p:nvPr/>
              </p:nvSpPr>
              <p:spPr bwMode="auto">
                <a:xfrm>
                  <a:off x="3618" y="1746"/>
                  <a:ext cx="147" cy="26"/>
                </a:xfrm>
                <a:custGeom>
                  <a:avLst/>
                  <a:gdLst/>
                  <a:ahLst/>
                  <a:cxnLst>
                    <a:cxn ang="0">
                      <a:pos x="294" y="52"/>
                    </a:cxn>
                    <a:cxn ang="0">
                      <a:pos x="296" y="48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294" y="52"/>
                    </a:cxn>
                  </a:cxnLst>
                  <a:rect l="0" t="0" r="r" b="b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2" name="Freeform 1420"/>
                <p:cNvSpPr>
                  <a:spLocks/>
                </p:cNvSpPr>
                <p:nvPr/>
              </p:nvSpPr>
              <p:spPr bwMode="auto">
                <a:xfrm>
                  <a:off x="3618" y="1744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1"/>
                    </a:cxn>
                    <a:cxn ang="0">
                      <a:pos x="298" y="48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1"/>
                    </a:cxn>
                  </a:cxnLst>
                  <a:rect l="0" t="0" r="r" b="b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3" name="Freeform 1421"/>
                <p:cNvSpPr>
                  <a:spLocks/>
                </p:cNvSpPr>
                <p:nvPr/>
              </p:nvSpPr>
              <p:spPr bwMode="auto">
                <a:xfrm>
                  <a:off x="3618" y="1743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1"/>
                    </a:cxn>
                    <a:cxn ang="0">
                      <a:pos x="297" y="48"/>
                    </a:cxn>
                    <a:cxn ang="0">
                      <a:pos x="1" y="0"/>
                    </a:cxn>
                    <a:cxn ang="0">
                      <a:pos x="0" y="3"/>
                    </a:cxn>
                    <a:cxn ang="0">
                      <a:pos x="296" y="51"/>
                    </a:cxn>
                  </a:cxnLst>
                  <a:rect l="0" t="0" r="r" b="b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4" name="Freeform 1422"/>
                <p:cNvSpPr>
                  <a:spLocks/>
                </p:cNvSpPr>
                <p:nvPr/>
              </p:nvSpPr>
              <p:spPr bwMode="auto">
                <a:xfrm>
                  <a:off x="3619" y="1741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6" y="48"/>
                    </a:cxn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5" name="Freeform 1423"/>
                <p:cNvSpPr>
                  <a:spLocks/>
                </p:cNvSpPr>
                <p:nvPr/>
              </p:nvSpPr>
              <p:spPr bwMode="auto">
                <a:xfrm>
                  <a:off x="3620" y="1739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4" y="51"/>
                    </a:cxn>
                    <a:cxn ang="0">
                      <a:pos x="296" y="48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94" y="51"/>
                    </a:cxn>
                  </a:cxnLst>
                  <a:rect l="0" t="0" r="r" b="b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6" name="Freeform 1424"/>
                <p:cNvSpPr>
                  <a:spLocks/>
                </p:cNvSpPr>
                <p:nvPr/>
              </p:nvSpPr>
              <p:spPr bwMode="auto">
                <a:xfrm>
                  <a:off x="3620" y="1731"/>
                  <a:ext cx="150" cy="33"/>
                </a:xfrm>
                <a:custGeom>
                  <a:avLst/>
                  <a:gdLst/>
                  <a:ahLst/>
                  <a:cxnLst>
                    <a:cxn ang="0">
                      <a:pos x="296" y="65"/>
                    </a:cxn>
                    <a:cxn ang="0">
                      <a:pos x="301" y="48"/>
                    </a:cxn>
                    <a:cxn ang="0">
                      <a:pos x="5" y="0"/>
                    </a:cxn>
                    <a:cxn ang="0">
                      <a:pos x="0" y="17"/>
                    </a:cxn>
                    <a:cxn ang="0">
                      <a:pos x="296" y="65"/>
                    </a:cxn>
                  </a:cxnLst>
                  <a:rect l="0" t="0" r="r" b="b"/>
                  <a:pathLst>
                    <a:path w="301" h="65">
                      <a:moveTo>
                        <a:pt x="296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7" name="Freeform 1425"/>
                <p:cNvSpPr>
                  <a:spLocks/>
                </p:cNvSpPr>
                <p:nvPr/>
              </p:nvSpPr>
              <p:spPr bwMode="auto">
                <a:xfrm>
                  <a:off x="3620" y="1738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1"/>
                    </a:cxn>
                    <a:cxn ang="0">
                      <a:pos x="298" y="48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1"/>
                    </a:cxn>
                  </a:cxnLst>
                  <a:rect l="0" t="0" r="r" b="b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8" name="Freeform 1426"/>
                <p:cNvSpPr>
                  <a:spLocks/>
                </p:cNvSpPr>
                <p:nvPr/>
              </p:nvSpPr>
              <p:spPr bwMode="auto">
                <a:xfrm>
                  <a:off x="3621" y="1736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6" y="48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59" name="Freeform 1427"/>
                <p:cNvSpPr>
                  <a:spLocks/>
                </p:cNvSpPr>
                <p:nvPr/>
              </p:nvSpPr>
              <p:spPr bwMode="auto">
                <a:xfrm>
                  <a:off x="3621" y="1734"/>
                  <a:ext cx="149" cy="26"/>
                </a:xfrm>
                <a:custGeom>
                  <a:avLst/>
                  <a:gdLst/>
                  <a:ahLst/>
                  <a:cxnLst>
                    <a:cxn ang="0">
                      <a:pos x="296" y="51"/>
                    </a:cxn>
                    <a:cxn ang="0">
                      <a:pos x="297" y="48"/>
                    </a:cxn>
                    <a:cxn ang="0">
                      <a:pos x="1" y="0"/>
                    </a:cxn>
                    <a:cxn ang="0">
                      <a:pos x="0" y="3"/>
                    </a:cxn>
                    <a:cxn ang="0">
                      <a:pos x="296" y="51"/>
                    </a:cxn>
                  </a:cxnLst>
                  <a:rect l="0" t="0" r="r" b="b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0" name="Freeform 1428"/>
                <p:cNvSpPr>
                  <a:spLocks/>
                </p:cNvSpPr>
                <p:nvPr/>
              </p:nvSpPr>
              <p:spPr bwMode="auto">
                <a:xfrm>
                  <a:off x="3622" y="1733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1"/>
                    </a:cxn>
                    <a:cxn ang="0">
                      <a:pos x="296" y="48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96" y="51"/>
                    </a:cxn>
                  </a:cxnLst>
                  <a:rect l="0" t="0" r="r" b="b"/>
                  <a:pathLst>
                    <a:path w="296" h="51">
                      <a:moveTo>
                        <a:pt x="296" y="51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1" name="Freeform 1429"/>
                <p:cNvSpPr>
                  <a:spLocks/>
                </p:cNvSpPr>
                <p:nvPr/>
              </p:nvSpPr>
              <p:spPr bwMode="auto">
                <a:xfrm>
                  <a:off x="3623" y="1731"/>
                  <a:ext cx="147" cy="26"/>
                </a:xfrm>
                <a:custGeom>
                  <a:avLst/>
                  <a:gdLst/>
                  <a:ahLst/>
                  <a:cxnLst>
                    <a:cxn ang="0">
                      <a:pos x="294" y="52"/>
                    </a:cxn>
                    <a:cxn ang="0">
                      <a:pos x="296" y="48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94" y="52"/>
                    </a:cxn>
                  </a:cxnLst>
                  <a:rect l="0" t="0" r="r" b="b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2" name="Freeform 1430"/>
                <p:cNvSpPr>
                  <a:spLocks/>
                </p:cNvSpPr>
                <p:nvPr/>
              </p:nvSpPr>
              <p:spPr bwMode="auto">
                <a:xfrm>
                  <a:off x="3623" y="1722"/>
                  <a:ext cx="149" cy="33"/>
                </a:xfrm>
                <a:custGeom>
                  <a:avLst/>
                  <a:gdLst/>
                  <a:ahLst/>
                  <a:cxnLst>
                    <a:cxn ang="0">
                      <a:pos x="296" y="66"/>
                    </a:cxn>
                    <a:cxn ang="0">
                      <a:pos x="299" y="48"/>
                    </a:cxn>
                    <a:cxn ang="0">
                      <a:pos x="5" y="0"/>
                    </a:cxn>
                    <a:cxn ang="0">
                      <a:pos x="0" y="18"/>
                    </a:cxn>
                    <a:cxn ang="0">
                      <a:pos x="296" y="66"/>
                    </a:cxn>
                  </a:cxnLst>
                  <a:rect l="0" t="0" r="r" b="b"/>
                  <a:pathLst>
                    <a:path w="299" h="66">
                      <a:moveTo>
                        <a:pt x="296" y="66"/>
                      </a:moveTo>
                      <a:lnTo>
                        <a:pt x="299" y="48"/>
                      </a:lnTo>
                      <a:lnTo>
                        <a:pt x="5" y="0"/>
                      </a:lnTo>
                      <a:lnTo>
                        <a:pt x="0" y="18"/>
                      </a:lnTo>
                      <a:lnTo>
                        <a:pt x="296" y="66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3" name="Freeform 1431"/>
                <p:cNvSpPr>
                  <a:spLocks/>
                </p:cNvSpPr>
                <p:nvPr/>
              </p:nvSpPr>
              <p:spPr bwMode="auto">
                <a:xfrm>
                  <a:off x="3623" y="1728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4"/>
                    </a:cxn>
                    <a:cxn ang="0">
                      <a:pos x="298" y="48"/>
                    </a:cxn>
                    <a:cxn ang="0">
                      <a:pos x="2" y="0"/>
                    </a:cxn>
                    <a:cxn ang="0">
                      <a:pos x="0" y="6"/>
                    </a:cxn>
                    <a:cxn ang="0">
                      <a:pos x="296" y="54"/>
                    </a:cxn>
                  </a:cxnLst>
                  <a:rect l="0" t="0" r="r" b="b"/>
                  <a:pathLst>
                    <a:path w="298" h="54">
                      <a:moveTo>
                        <a:pt x="296" y="54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4" name="Freeform 1432"/>
                <p:cNvSpPr>
                  <a:spLocks/>
                </p:cNvSpPr>
                <p:nvPr/>
              </p:nvSpPr>
              <p:spPr bwMode="auto">
                <a:xfrm>
                  <a:off x="3623" y="1725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6" y="53"/>
                    </a:cxn>
                    <a:cxn ang="0">
                      <a:pos x="297" y="48"/>
                    </a:cxn>
                    <a:cxn ang="0">
                      <a:pos x="1" y="0"/>
                    </a:cxn>
                    <a:cxn ang="0">
                      <a:pos x="0" y="5"/>
                    </a:cxn>
                    <a:cxn ang="0">
                      <a:pos x="296" y="53"/>
                    </a:cxn>
                  </a:cxnLst>
                  <a:rect l="0" t="0" r="r" b="b"/>
                  <a:pathLst>
                    <a:path w="297" h="53">
                      <a:moveTo>
                        <a:pt x="296" y="53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5" name="Freeform 1433"/>
                <p:cNvSpPr>
                  <a:spLocks/>
                </p:cNvSpPr>
                <p:nvPr/>
              </p:nvSpPr>
              <p:spPr bwMode="auto">
                <a:xfrm>
                  <a:off x="3624" y="1722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55"/>
                    </a:cxn>
                    <a:cxn ang="0">
                      <a:pos x="296" y="48"/>
                    </a:cxn>
                    <a:cxn ang="0">
                      <a:pos x="2" y="0"/>
                    </a:cxn>
                    <a:cxn ang="0">
                      <a:pos x="0" y="7"/>
                    </a:cxn>
                    <a:cxn ang="0">
                      <a:pos x="296" y="55"/>
                    </a:cxn>
                  </a:cxnLst>
                  <a:rect l="0" t="0" r="r" b="b"/>
                  <a:pathLst>
                    <a:path w="296" h="55">
                      <a:moveTo>
                        <a:pt x="296" y="55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6" name="Freeform 1434"/>
                <p:cNvSpPr>
                  <a:spLocks/>
                </p:cNvSpPr>
                <p:nvPr/>
              </p:nvSpPr>
              <p:spPr bwMode="auto">
                <a:xfrm>
                  <a:off x="3625" y="1713"/>
                  <a:ext cx="149" cy="33"/>
                </a:xfrm>
                <a:custGeom>
                  <a:avLst/>
                  <a:gdLst/>
                  <a:ahLst/>
                  <a:cxnLst>
                    <a:cxn ang="0">
                      <a:pos x="294" y="66"/>
                    </a:cxn>
                    <a:cxn ang="0">
                      <a:pos x="297" y="48"/>
                    </a:cxn>
                    <a:cxn ang="0">
                      <a:pos x="2" y="0"/>
                    </a:cxn>
                    <a:cxn ang="0">
                      <a:pos x="0" y="18"/>
                    </a:cxn>
                    <a:cxn ang="0">
                      <a:pos x="294" y="66"/>
                    </a:cxn>
                  </a:cxnLst>
                  <a:rect l="0" t="0" r="r" b="b"/>
                  <a:pathLst>
                    <a:path w="297" h="66">
                      <a:moveTo>
                        <a:pt x="294" y="66"/>
                      </a:moveTo>
                      <a:lnTo>
                        <a:pt x="297" y="48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4" y="6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7" name="Freeform 1435"/>
                <p:cNvSpPr>
                  <a:spLocks/>
                </p:cNvSpPr>
                <p:nvPr/>
              </p:nvSpPr>
              <p:spPr bwMode="auto">
                <a:xfrm>
                  <a:off x="3625" y="1720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4" y="53"/>
                    </a:cxn>
                    <a:cxn ang="0">
                      <a:pos x="296" y="47"/>
                    </a:cxn>
                    <a:cxn ang="0">
                      <a:pos x="0" y="0"/>
                    </a:cxn>
                    <a:cxn ang="0">
                      <a:pos x="0" y="5"/>
                    </a:cxn>
                    <a:cxn ang="0">
                      <a:pos x="294" y="53"/>
                    </a:cxn>
                  </a:cxnLst>
                  <a:rect l="0" t="0" r="r" b="b"/>
                  <a:pathLst>
                    <a:path w="296" h="53">
                      <a:moveTo>
                        <a:pt x="294" y="53"/>
                      </a:moveTo>
                      <a:lnTo>
                        <a:pt x="296" y="47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8" name="Freeform 1436"/>
                <p:cNvSpPr>
                  <a:spLocks/>
                </p:cNvSpPr>
                <p:nvPr/>
              </p:nvSpPr>
              <p:spPr bwMode="auto">
                <a:xfrm>
                  <a:off x="3625" y="1716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6" y="54"/>
                    </a:cxn>
                    <a:cxn ang="0">
                      <a:pos x="297" y="47"/>
                    </a:cxn>
                    <a:cxn ang="0">
                      <a:pos x="2" y="0"/>
                    </a:cxn>
                    <a:cxn ang="0">
                      <a:pos x="0" y="7"/>
                    </a:cxn>
                    <a:cxn ang="0">
                      <a:pos x="296" y="54"/>
                    </a:cxn>
                  </a:cxnLst>
                  <a:rect l="0" t="0" r="r" b="b"/>
                  <a:pathLst>
                    <a:path w="297" h="54">
                      <a:moveTo>
                        <a:pt x="296" y="54"/>
                      </a:moveTo>
                      <a:lnTo>
                        <a:pt x="297" y="47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69" name="Freeform 1437"/>
                <p:cNvSpPr>
                  <a:spLocks/>
                </p:cNvSpPr>
                <p:nvPr/>
              </p:nvSpPr>
              <p:spPr bwMode="auto">
                <a:xfrm>
                  <a:off x="3626" y="1713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5" y="53"/>
                    </a:cxn>
                    <a:cxn ang="0">
                      <a:pos x="295" y="48"/>
                    </a:cxn>
                    <a:cxn ang="0">
                      <a:pos x="0" y="0"/>
                    </a:cxn>
                    <a:cxn ang="0">
                      <a:pos x="0" y="6"/>
                    </a:cxn>
                    <a:cxn ang="0">
                      <a:pos x="295" y="53"/>
                    </a:cxn>
                  </a:cxnLst>
                  <a:rect l="0" t="0" r="r" b="b"/>
                  <a:pathLst>
                    <a:path w="295" h="53">
                      <a:moveTo>
                        <a:pt x="295" y="53"/>
                      </a:moveTo>
                      <a:lnTo>
                        <a:pt x="295" y="48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0" name="Freeform 1438"/>
                <p:cNvSpPr>
                  <a:spLocks/>
                </p:cNvSpPr>
                <p:nvPr/>
              </p:nvSpPr>
              <p:spPr bwMode="auto">
                <a:xfrm>
                  <a:off x="3626" y="1704"/>
                  <a:ext cx="149" cy="33"/>
                </a:xfrm>
                <a:custGeom>
                  <a:avLst/>
                  <a:gdLst/>
                  <a:ahLst/>
                  <a:cxnLst>
                    <a:cxn ang="0">
                      <a:pos x="295" y="67"/>
                    </a:cxn>
                    <a:cxn ang="0">
                      <a:pos x="297" y="47"/>
                    </a:cxn>
                    <a:cxn ang="0">
                      <a:pos x="1" y="0"/>
                    </a:cxn>
                    <a:cxn ang="0">
                      <a:pos x="0" y="19"/>
                    </a:cxn>
                    <a:cxn ang="0">
                      <a:pos x="295" y="67"/>
                    </a:cxn>
                  </a:cxnLst>
                  <a:rect l="0" t="0" r="r" b="b"/>
                  <a:pathLst>
                    <a:path w="297" h="67">
                      <a:moveTo>
                        <a:pt x="295" y="67"/>
                      </a:moveTo>
                      <a:lnTo>
                        <a:pt x="297" y="47"/>
                      </a:lnTo>
                      <a:lnTo>
                        <a:pt x="1" y="0"/>
                      </a:lnTo>
                      <a:lnTo>
                        <a:pt x="0" y="19"/>
                      </a:lnTo>
                      <a:lnTo>
                        <a:pt x="295" y="67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1" name="Freeform 1439"/>
                <p:cNvSpPr>
                  <a:spLocks/>
                </p:cNvSpPr>
                <p:nvPr/>
              </p:nvSpPr>
              <p:spPr bwMode="auto">
                <a:xfrm>
                  <a:off x="3627" y="1695"/>
                  <a:ext cx="148" cy="32"/>
                </a:xfrm>
                <a:custGeom>
                  <a:avLst/>
                  <a:gdLst/>
                  <a:ahLst/>
                  <a:cxnLst>
                    <a:cxn ang="0">
                      <a:pos x="296" y="65"/>
                    </a:cxn>
                    <a:cxn ang="0">
                      <a:pos x="298" y="45"/>
                    </a:cxn>
                    <a:cxn ang="0">
                      <a:pos x="2" y="0"/>
                    </a:cxn>
                    <a:cxn ang="0">
                      <a:pos x="0" y="18"/>
                    </a:cxn>
                    <a:cxn ang="0">
                      <a:pos x="296" y="65"/>
                    </a:cxn>
                  </a:cxnLst>
                  <a:rect l="0" t="0" r="r" b="b"/>
                  <a:pathLst>
                    <a:path w="298" h="65">
                      <a:moveTo>
                        <a:pt x="296" y="65"/>
                      </a:moveTo>
                      <a:lnTo>
                        <a:pt x="298" y="45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2" name="Freeform 1440"/>
                <p:cNvSpPr>
                  <a:spLocks/>
                </p:cNvSpPr>
                <p:nvPr/>
              </p:nvSpPr>
              <p:spPr bwMode="auto">
                <a:xfrm>
                  <a:off x="3627" y="1685"/>
                  <a:ext cx="148" cy="32"/>
                </a:xfrm>
                <a:custGeom>
                  <a:avLst/>
                  <a:gdLst/>
                  <a:ahLst/>
                  <a:cxnLst>
                    <a:cxn ang="0">
                      <a:pos x="298" y="63"/>
                    </a:cxn>
                    <a:cxn ang="0">
                      <a:pos x="296" y="45"/>
                    </a:cxn>
                    <a:cxn ang="0">
                      <a:pos x="0" y="0"/>
                    </a:cxn>
                    <a:cxn ang="0">
                      <a:pos x="2" y="18"/>
                    </a:cxn>
                    <a:cxn ang="0">
                      <a:pos x="298" y="63"/>
                    </a:cxn>
                  </a:cxnLst>
                  <a:rect l="0" t="0" r="r" b="b"/>
                  <a:pathLst>
                    <a:path w="298" h="63">
                      <a:moveTo>
                        <a:pt x="298" y="63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298" y="63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3" name="Freeform 1441"/>
                <p:cNvSpPr>
                  <a:spLocks/>
                </p:cNvSpPr>
                <p:nvPr/>
              </p:nvSpPr>
              <p:spPr bwMode="auto">
                <a:xfrm>
                  <a:off x="3626" y="1676"/>
                  <a:ext cx="149" cy="32"/>
                </a:xfrm>
                <a:custGeom>
                  <a:avLst/>
                  <a:gdLst/>
                  <a:ahLst/>
                  <a:cxnLst>
                    <a:cxn ang="0">
                      <a:pos x="297" y="63"/>
                    </a:cxn>
                    <a:cxn ang="0">
                      <a:pos x="295" y="44"/>
                    </a:cxn>
                    <a:cxn ang="0">
                      <a:pos x="0" y="0"/>
                    </a:cxn>
                    <a:cxn ang="0">
                      <a:pos x="1" y="18"/>
                    </a:cxn>
                    <a:cxn ang="0">
                      <a:pos x="297" y="63"/>
                    </a:cxn>
                  </a:cxnLst>
                  <a:rect l="0" t="0" r="r" b="b"/>
                  <a:pathLst>
                    <a:path w="297" h="63">
                      <a:moveTo>
                        <a:pt x="297" y="63"/>
                      </a:moveTo>
                      <a:lnTo>
                        <a:pt x="295" y="44"/>
                      </a:lnTo>
                      <a:lnTo>
                        <a:pt x="0" y="0"/>
                      </a:lnTo>
                      <a:lnTo>
                        <a:pt x="1" y="18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4" name="Freeform 1442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9" cy="32"/>
                </a:xfrm>
                <a:custGeom>
                  <a:avLst/>
                  <a:gdLst/>
                  <a:ahLst/>
                  <a:cxnLst>
                    <a:cxn ang="0">
                      <a:pos x="297" y="63"/>
                    </a:cxn>
                    <a:cxn ang="0">
                      <a:pos x="294" y="45"/>
                    </a:cxn>
                    <a:cxn ang="0">
                      <a:pos x="0" y="0"/>
                    </a:cxn>
                    <a:cxn ang="0">
                      <a:pos x="2" y="19"/>
                    </a:cxn>
                    <a:cxn ang="0">
                      <a:pos x="297" y="63"/>
                    </a:cxn>
                  </a:cxnLst>
                  <a:rect l="0" t="0" r="r" b="b"/>
                  <a:pathLst>
                    <a:path w="297" h="63">
                      <a:moveTo>
                        <a:pt x="297" y="63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2" y="19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5" name="Freeform 1443"/>
                <p:cNvSpPr>
                  <a:spLocks/>
                </p:cNvSpPr>
                <p:nvPr/>
              </p:nvSpPr>
              <p:spPr bwMode="auto">
                <a:xfrm>
                  <a:off x="3626" y="1673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5" y="51"/>
                    </a:cxn>
                    <a:cxn ang="0">
                      <a:pos x="295" y="45"/>
                    </a:cxn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95" y="51"/>
                    </a:cxn>
                  </a:cxnLst>
                  <a:rect l="0" t="0" r="r" b="b"/>
                  <a:pathLst>
                    <a:path w="295" h="51">
                      <a:moveTo>
                        <a:pt x="295" y="51"/>
                      </a:moveTo>
                      <a:lnTo>
                        <a:pt x="295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5" y="51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6" name="Freeform 1444"/>
                <p:cNvSpPr>
                  <a:spLocks/>
                </p:cNvSpPr>
                <p:nvPr/>
              </p:nvSpPr>
              <p:spPr bwMode="auto">
                <a:xfrm>
                  <a:off x="3625" y="1670"/>
                  <a:ext cx="149" cy="25"/>
                </a:xfrm>
                <a:custGeom>
                  <a:avLst/>
                  <a:gdLst/>
                  <a:ahLst/>
                  <a:cxnLst>
                    <a:cxn ang="0">
                      <a:pos x="297" y="50"/>
                    </a:cxn>
                    <a:cxn ang="0">
                      <a:pos x="296" y="45"/>
                    </a:cxn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297" y="50"/>
                    </a:cxn>
                  </a:cxnLst>
                  <a:rect l="0" t="0" r="r" b="b"/>
                  <a:pathLst>
                    <a:path w="297" h="50">
                      <a:moveTo>
                        <a:pt x="297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8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7" name="Freeform 1445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52"/>
                    </a:cxn>
                    <a:cxn ang="0">
                      <a:pos x="294" y="45"/>
                    </a:cxn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96" y="52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8" name="Freeform 1446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9" cy="30"/>
                </a:xfrm>
                <a:custGeom>
                  <a:avLst/>
                  <a:gdLst/>
                  <a:ahLst/>
                  <a:cxnLst>
                    <a:cxn ang="0">
                      <a:pos x="299" y="60"/>
                    </a:cxn>
                    <a:cxn ang="0">
                      <a:pos x="296" y="44"/>
                    </a:cxn>
                    <a:cxn ang="0">
                      <a:pos x="0" y="0"/>
                    </a:cxn>
                    <a:cxn ang="0">
                      <a:pos x="5" y="15"/>
                    </a:cxn>
                    <a:cxn ang="0">
                      <a:pos x="299" y="60"/>
                    </a:cxn>
                  </a:cxnLst>
                  <a:rect l="0" t="0" r="r" b="b"/>
                  <a:pathLst>
                    <a:path w="299" h="60">
                      <a:moveTo>
                        <a:pt x="299" y="6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5" y="15"/>
                      </a:lnTo>
                      <a:lnTo>
                        <a:pt x="299" y="6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79" name="Freeform 1447"/>
                <p:cNvSpPr>
                  <a:spLocks/>
                </p:cNvSpPr>
                <p:nvPr/>
              </p:nvSpPr>
              <p:spPr bwMode="auto">
                <a:xfrm>
                  <a:off x="3624" y="1665"/>
                  <a:ext cx="148" cy="25"/>
                </a:xfrm>
                <a:custGeom>
                  <a:avLst/>
                  <a:gdLst/>
                  <a:ahLst/>
                  <a:cxnLst>
                    <a:cxn ang="0">
                      <a:pos x="296" y="50"/>
                    </a:cxn>
                    <a:cxn ang="0">
                      <a:pos x="296" y="45"/>
                    </a:cxn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296" y="50"/>
                    </a:cxn>
                  </a:cxnLst>
                  <a:rect l="0" t="0" r="r" b="b"/>
                  <a:pathLst>
                    <a:path w="296" h="50">
                      <a:moveTo>
                        <a:pt x="296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6" y="5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0" name="Freeform 1448"/>
                <p:cNvSpPr>
                  <a:spLocks/>
                </p:cNvSpPr>
                <p:nvPr/>
              </p:nvSpPr>
              <p:spPr bwMode="auto">
                <a:xfrm>
                  <a:off x="3623" y="1662"/>
                  <a:ext cx="149" cy="25"/>
                </a:xfrm>
                <a:custGeom>
                  <a:avLst/>
                  <a:gdLst/>
                  <a:ahLst/>
                  <a:cxnLst>
                    <a:cxn ang="0">
                      <a:pos x="297" y="50"/>
                    </a:cxn>
                    <a:cxn ang="0">
                      <a:pos x="296" y="44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97" y="50"/>
                    </a:cxn>
                  </a:cxnLst>
                  <a:rect l="0" t="0" r="r" b="b"/>
                  <a:pathLst>
                    <a:path w="297" h="50">
                      <a:moveTo>
                        <a:pt x="297" y="5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5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1" name="Freeform 1449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8" y="49"/>
                    </a:cxn>
                    <a:cxn ang="0">
                      <a:pos x="296" y="44"/>
                    </a:cxn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298" y="49"/>
                    </a:cxn>
                  </a:cxnLst>
                  <a:rect l="0" t="0" r="r" b="b"/>
                  <a:pathLst>
                    <a:path w="298" h="49">
                      <a:moveTo>
                        <a:pt x="298" y="49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8" y="49"/>
                      </a:lnTo>
                      <a:close/>
                    </a:path>
                  </a:pathLst>
                </a:custGeom>
                <a:solidFill>
                  <a:srgbClr val="E4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2" name="Freeform 1450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50" cy="30"/>
                </a:xfrm>
                <a:custGeom>
                  <a:avLst/>
                  <a:gdLst/>
                  <a:ahLst/>
                  <a:cxnLst>
                    <a:cxn ang="0">
                      <a:pos x="301" y="60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5" y="16"/>
                    </a:cxn>
                    <a:cxn ang="0">
                      <a:pos x="301" y="60"/>
                    </a:cxn>
                  </a:cxnLst>
                  <a:rect l="0" t="0" r="r" b="b"/>
                  <a:pathLst>
                    <a:path w="301" h="60">
                      <a:moveTo>
                        <a:pt x="301" y="60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5" y="16"/>
                      </a:lnTo>
                      <a:lnTo>
                        <a:pt x="301" y="60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3" name="Freeform 1451"/>
                <p:cNvSpPr>
                  <a:spLocks/>
                </p:cNvSpPr>
                <p:nvPr/>
              </p:nvSpPr>
              <p:spPr bwMode="auto">
                <a:xfrm>
                  <a:off x="3623" y="1658"/>
                  <a:ext cx="147" cy="23"/>
                </a:xfrm>
                <a:custGeom>
                  <a:avLst/>
                  <a:gdLst/>
                  <a:ahLst/>
                  <a:cxnLst>
                    <a:cxn ang="0">
                      <a:pos x="296" y="47"/>
                    </a:cxn>
                    <a:cxn ang="0">
                      <a:pos x="294" y="4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96" y="47"/>
                    </a:cxn>
                  </a:cxnLst>
                  <a:rect l="0" t="0" r="r" b="b"/>
                  <a:pathLst>
                    <a:path w="296" h="47">
                      <a:moveTo>
                        <a:pt x="296" y="47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4" name="Freeform 1452"/>
                <p:cNvSpPr>
                  <a:spLocks/>
                </p:cNvSpPr>
                <p:nvPr/>
              </p:nvSpPr>
              <p:spPr bwMode="auto">
                <a:xfrm>
                  <a:off x="3622" y="1656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2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5" name="Freeform 1453"/>
                <p:cNvSpPr>
                  <a:spLocks/>
                </p:cNvSpPr>
                <p:nvPr/>
              </p:nvSpPr>
              <p:spPr bwMode="auto">
                <a:xfrm>
                  <a:off x="3621" y="1655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7"/>
                    </a:cxn>
                    <a:cxn ang="0">
                      <a:pos x="296" y="44"/>
                    </a:cxn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297" y="47"/>
                    </a:cxn>
                  </a:cxnLst>
                  <a:rect l="0" t="0" r="r" b="b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6" name="Freeform 1454"/>
                <p:cNvSpPr>
                  <a:spLocks/>
                </p:cNvSpPr>
                <p:nvPr/>
              </p:nvSpPr>
              <p:spPr bwMode="auto">
                <a:xfrm>
                  <a:off x="3621" y="1653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7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96" y="47"/>
                    </a:cxn>
                  </a:cxnLst>
                  <a:rect l="0" t="0" r="r" b="b"/>
                  <a:pathLst>
                    <a:path w="296" h="47">
                      <a:moveTo>
                        <a:pt x="296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0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7" name="Freeform 1455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8" y="46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8" y="46"/>
                    </a:cxn>
                  </a:cxnLst>
                  <a:rect l="0" t="0" r="r" b="b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8" name="Freeform 1456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50" cy="28"/>
                </a:xfrm>
                <a:custGeom>
                  <a:avLst/>
                  <a:gdLst/>
                  <a:ahLst/>
                  <a:cxnLst>
                    <a:cxn ang="0">
                      <a:pos x="301" y="57"/>
                    </a:cxn>
                    <a:cxn ang="0">
                      <a:pos x="294" y="42"/>
                    </a:cxn>
                    <a:cxn ang="0">
                      <a:pos x="0" y="0"/>
                    </a:cxn>
                    <a:cxn ang="0">
                      <a:pos x="5" y="14"/>
                    </a:cxn>
                    <a:cxn ang="0">
                      <a:pos x="301" y="57"/>
                    </a:cxn>
                  </a:cxnLst>
                  <a:rect l="0" t="0" r="r" b="b"/>
                  <a:pathLst>
                    <a:path w="301" h="57">
                      <a:moveTo>
                        <a:pt x="301" y="57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14"/>
                      </a:lnTo>
                      <a:lnTo>
                        <a:pt x="301" y="57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89" name="Freeform 1457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3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0" name="Freeform 1458"/>
                <p:cNvSpPr>
                  <a:spLocks/>
                </p:cNvSpPr>
                <p:nvPr/>
              </p:nvSpPr>
              <p:spPr bwMode="auto">
                <a:xfrm>
                  <a:off x="3619" y="1649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1" name="Freeform 1459"/>
                <p:cNvSpPr>
                  <a:spLocks/>
                </p:cNvSpPr>
                <p:nvPr/>
              </p:nvSpPr>
              <p:spPr bwMode="auto">
                <a:xfrm>
                  <a:off x="3618" y="1647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7"/>
                    </a:cxn>
                    <a:cxn ang="0">
                      <a:pos x="296" y="44"/>
                    </a:cxn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297" y="47"/>
                    </a:cxn>
                  </a:cxnLst>
                  <a:rect l="0" t="0" r="r" b="b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DC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2" name="Freeform 1460"/>
                <p:cNvSpPr>
                  <a:spLocks/>
                </p:cNvSpPr>
                <p:nvPr/>
              </p:nvSpPr>
              <p:spPr bwMode="auto">
                <a:xfrm>
                  <a:off x="3618" y="1646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8" y="47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8" y="47"/>
                    </a:cxn>
                  </a:cxnLst>
                  <a:rect l="0" t="0" r="r" b="b"/>
                  <a:pathLst>
                    <a:path w="298" h="47">
                      <a:moveTo>
                        <a:pt x="298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7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3" name="Freeform 1461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47" cy="22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4" name="Freeform 1462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51" cy="28"/>
                </a:xfrm>
                <a:custGeom>
                  <a:avLst/>
                  <a:gdLst/>
                  <a:ahLst/>
                  <a:cxnLst>
                    <a:cxn ang="0">
                      <a:pos x="301" y="55"/>
                    </a:cxn>
                    <a:cxn ang="0">
                      <a:pos x="295" y="42"/>
                    </a:cxn>
                    <a:cxn ang="0">
                      <a:pos x="0" y="0"/>
                    </a:cxn>
                    <a:cxn ang="0">
                      <a:pos x="7" y="13"/>
                    </a:cxn>
                    <a:cxn ang="0">
                      <a:pos x="301" y="55"/>
                    </a:cxn>
                  </a:cxnLst>
                  <a:rect l="0" t="0" r="r" b="b"/>
                  <a:pathLst>
                    <a:path w="301" h="55">
                      <a:moveTo>
                        <a:pt x="301" y="5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7" y="13"/>
                      </a:lnTo>
                      <a:lnTo>
                        <a:pt x="301" y="5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5" name="Freeform 1463"/>
                <p:cNvSpPr>
                  <a:spLocks/>
                </p:cNvSpPr>
                <p:nvPr/>
              </p:nvSpPr>
              <p:spPr bwMode="auto">
                <a:xfrm>
                  <a:off x="3617" y="1643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6" name="Freeform 1464"/>
                <p:cNvSpPr>
                  <a:spLocks/>
                </p:cNvSpPr>
                <p:nvPr/>
              </p:nvSpPr>
              <p:spPr bwMode="auto">
                <a:xfrm>
                  <a:off x="3616" y="1641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7" y="46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97" y="46"/>
                    </a:cxn>
                  </a:cxnLst>
                  <a:rect l="0" t="0" r="r" b="b"/>
                  <a:pathLst>
                    <a:path w="297" h="46">
                      <a:moveTo>
                        <a:pt x="297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6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7" name="Freeform 1465"/>
                <p:cNvSpPr>
                  <a:spLocks/>
                </p:cNvSpPr>
                <p:nvPr/>
              </p:nvSpPr>
              <p:spPr bwMode="auto">
                <a:xfrm>
                  <a:off x="3615" y="1641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6" y="42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8" name="Freeform 1466"/>
                <p:cNvSpPr>
                  <a:spLocks/>
                </p:cNvSpPr>
                <p:nvPr/>
              </p:nvSpPr>
              <p:spPr bwMode="auto">
                <a:xfrm>
                  <a:off x="3614" y="1639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099" name="Freeform 1467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5" y="4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0" name="Freeform 1468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51" cy="28"/>
                </a:xfrm>
                <a:custGeom>
                  <a:avLst/>
                  <a:gdLst/>
                  <a:ahLst/>
                  <a:cxnLst>
                    <a:cxn ang="0">
                      <a:pos x="303" y="55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8" y="13"/>
                    </a:cxn>
                    <a:cxn ang="0">
                      <a:pos x="303" y="55"/>
                    </a:cxn>
                  </a:cxnLst>
                  <a:rect l="0" t="0" r="r" b="b"/>
                  <a:pathLst>
                    <a:path w="303" h="55">
                      <a:moveTo>
                        <a:pt x="303" y="5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8" y="13"/>
                      </a:lnTo>
                      <a:lnTo>
                        <a:pt x="303" y="5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1" name="Freeform 1469"/>
                <p:cNvSpPr>
                  <a:spLocks/>
                </p:cNvSpPr>
                <p:nvPr/>
              </p:nvSpPr>
              <p:spPr bwMode="auto">
                <a:xfrm>
                  <a:off x="3613" y="1636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2" name="Freeform 1470"/>
                <p:cNvSpPr>
                  <a:spLocks/>
                </p:cNvSpPr>
                <p:nvPr/>
              </p:nvSpPr>
              <p:spPr bwMode="auto">
                <a:xfrm>
                  <a:off x="3612" y="1635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8" y="44"/>
                    </a:cxn>
                    <a:cxn ang="0">
                      <a:pos x="296" y="41"/>
                    </a:cxn>
                    <a:cxn ang="0">
                      <a:pos x="0" y="0"/>
                    </a:cxn>
                    <a:cxn ang="0">
                      <a:pos x="4" y="3"/>
                    </a:cxn>
                    <a:cxn ang="0">
                      <a:pos x="298" y="44"/>
                    </a:cxn>
                  </a:cxnLst>
                  <a:rect l="0" t="0" r="r" b="b"/>
                  <a:pathLst>
                    <a:path w="298" h="44">
                      <a:moveTo>
                        <a:pt x="298" y="44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4" y="3"/>
                      </a:lnTo>
                      <a:lnTo>
                        <a:pt x="298" y="44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3" name="Freeform 1471"/>
                <p:cNvSpPr>
                  <a:spLocks/>
                </p:cNvSpPr>
                <p:nvPr/>
              </p:nvSpPr>
              <p:spPr bwMode="auto">
                <a:xfrm>
                  <a:off x="3611" y="1633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5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297" y="45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4" name="Freeform 1472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8" y="46"/>
                    </a:cxn>
                    <a:cxn ang="0">
                      <a:pos x="296" y="43"/>
                    </a:cxn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298" y="46"/>
                    </a:cxn>
                  </a:cxnLst>
                  <a:rect l="0" t="0" r="r" b="b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5" name="Freeform 1473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52" cy="27"/>
                </a:xfrm>
                <a:custGeom>
                  <a:avLst/>
                  <a:gdLst/>
                  <a:ahLst/>
                  <a:cxnLst>
                    <a:cxn ang="0">
                      <a:pos x="304" y="53"/>
                    </a:cxn>
                    <a:cxn ang="0">
                      <a:pos x="296" y="41"/>
                    </a:cxn>
                    <a:cxn ang="0">
                      <a:pos x="0" y="0"/>
                    </a:cxn>
                    <a:cxn ang="0">
                      <a:pos x="8" y="10"/>
                    </a:cxn>
                    <a:cxn ang="0">
                      <a:pos x="304" y="53"/>
                    </a:cxn>
                  </a:cxnLst>
                  <a:rect l="0" t="0" r="r" b="b"/>
                  <a:pathLst>
                    <a:path w="304" h="53">
                      <a:moveTo>
                        <a:pt x="304" y="53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6" name="Freeform 1474"/>
                <p:cNvSpPr>
                  <a:spLocks/>
                </p:cNvSpPr>
                <p:nvPr/>
              </p:nvSpPr>
              <p:spPr bwMode="auto">
                <a:xfrm>
                  <a:off x="3609" y="1631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5" y="42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7" name="Freeform 1475"/>
                <p:cNvSpPr>
                  <a:spLocks/>
                </p:cNvSpPr>
                <p:nvPr/>
              </p:nvSpPr>
              <p:spPr bwMode="auto">
                <a:xfrm>
                  <a:off x="3608" y="1629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8" name="Freeform 1476"/>
                <p:cNvSpPr>
                  <a:spLocks/>
                </p:cNvSpPr>
                <p:nvPr/>
              </p:nvSpPr>
              <p:spPr bwMode="auto">
                <a:xfrm>
                  <a:off x="3607" y="1627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7" y="44"/>
                    </a:cxn>
                    <a:cxn ang="0">
                      <a:pos x="295" y="43"/>
                    </a:cxn>
                    <a:cxn ang="0">
                      <a:pos x="0" y="0"/>
                    </a:cxn>
                    <a:cxn ang="0">
                      <a:pos x="3" y="3"/>
                    </a:cxn>
                    <a:cxn ang="0">
                      <a:pos x="297" y="44"/>
                    </a:cxn>
                  </a:cxnLst>
                  <a:rect l="0" t="0" r="r" b="b"/>
                  <a:pathLst>
                    <a:path w="297" h="44">
                      <a:moveTo>
                        <a:pt x="297" y="44"/>
                      </a:moveTo>
                      <a:lnTo>
                        <a:pt x="295" y="43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7" y="44"/>
                      </a:lnTo>
                      <a:close/>
                    </a:path>
                  </a:pathLst>
                </a:custGeom>
                <a:solidFill>
                  <a:srgbClr val="C8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09" name="Freeform 1477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5"/>
                    </a:cxn>
                    <a:cxn ang="0">
                      <a:pos x="296" y="41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297" y="45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0" name="Freeform 1478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52" cy="26"/>
                </a:xfrm>
                <a:custGeom>
                  <a:avLst/>
                  <a:gdLst/>
                  <a:ahLst/>
                  <a:cxnLst>
                    <a:cxn ang="0">
                      <a:pos x="304" y="51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8" y="10"/>
                    </a:cxn>
                    <a:cxn ang="0">
                      <a:pos x="304" y="51"/>
                    </a:cxn>
                  </a:cxnLst>
                  <a:rect l="0" t="0" r="r" b="b"/>
                  <a:pathLst>
                    <a:path w="304" h="51">
                      <a:moveTo>
                        <a:pt x="304" y="51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1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1" name="Freeform 1479"/>
                <p:cNvSpPr>
                  <a:spLocks/>
                </p:cNvSpPr>
                <p:nvPr/>
              </p:nvSpPr>
              <p:spPr bwMode="auto">
                <a:xfrm>
                  <a:off x="3604" y="1625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299" y="44"/>
                    </a:cxn>
                    <a:cxn ang="0">
                      <a:pos x="295" y="41"/>
                    </a:cxn>
                    <a:cxn ang="0">
                      <a:pos x="0" y="0"/>
                    </a:cxn>
                    <a:cxn ang="0">
                      <a:pos x="3" y="3"/>
                    </a:cxn>
                    <a:cxn ang="0">
                      <a:pos x="299" y="44"/>
                    </a:cxn>
                  </a:cxnLst>
                  <a:rect l="0" t="0" r="r" b="b"/>
                  <a:pathLst>
                    <a:path w="299" h="44">
                      <a:moveTo>
                        <a:pt x="299" y="44"/>
                      </a:moveTo>
                      <a:lnTo>
                        <a:pt x="295" y="41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2" name="Freeform 1480"/>
                <p:cNvSpPr>
                  <a:spLocks/>
                </p:cNvSpPr>
                <p:nvPr/>
              </p:nvSpPr>
              <p:spPr bwMode="auto">
                <a:xfrm>
                  <a:off x="3603" y="1623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9" y="45"/>
                    </a:cxn>
                    <a:cxn ang="0">
                      <a:pos x="296" y="42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299" y="45"/>
                    </a:cxn>
                  </a:cxnLst>
                  <a:rect l="0" t="0" r="r" b="b"/>
                  <a:pathLst>
                    <a:path w="299" h="45">
                      <a:moveTo>
                        <a:pt x="299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C1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3" name="Freeform 1481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7" y="45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97" y="45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4" name="Freeform 1482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52" cy="25"/>
                </a:xfrm>
                <a:custGeom>
                  <a:avLst/>
                  <a:gdLst/>
                  <a:ahLst/>
                  <a:cxnLst>
                    <a:cxn ang="0">
                      <a:pos x="304" y="49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10" y="8"/>
                    </a:cxn>
                    <a:cxn ang="0">
                      <a:pos x="304" y="49"/>
                    </a:cxn>
                  </a:cxnLst>
                  <a:rect l="0" t="0" r="r" b="b"/>
                  <a:pathLst>
                    <a:path w="304" h="49">
                      <a:moveTo>
                        <a:pt x="304" y="49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0" y="8"/>
                      </a:lnTo>
                      <a:lnTo>
                        <a:pt x="304" y="49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5" name="Freeform 1483"/>
                <p:cNvSpPr>
                  <a:spLocks/>
                </p:cNvSpPr>
                <p:nvPr/>
              </p:nvSpPr>
              <p:spPr bwMode="auto">
                <a:xfrm>
                  <a:off x="3599" y="1620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299" y="44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5" y="3"/>
                    </a:cxn>
                    <a:cxn ang="0">
                      <a:pos x="299" y="44"/>
                    </a:cxn>
                  </a:cxnLst>
                  <a:rect l="0" t="0" r="r" b="b"/>
                  <a:pathLst>
                    <a:path w="299" h="44">
                      <a:moveTo>
                        <a:pt x="299" y="44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6" name="Freeform 1484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9" y="46"/>
                    </a:cxn>
                    <a:cxn ang="0">
                      <a:pos x="294" y="41"/>
                    </a:cxn>
                    <a:cxn ang="0">
                      <a:pos x="0" y="0"/>
                    </a:cxn>
                    <a:cxn ang="0">
                      <a:pos x="5" y="5"/>
                    </a:cxn>
                    <a:cxn ang="0">
                      <a:pos x="299" y="46"/>
                    </a:cxn>
                  </a:cxnLst>
                  <a:rect l="0" t="0" r="r" b="b"/>
                  <a:pathLst>
                    <a:path w="299" h="46">
                      <a:moveTo>
                        <a:pt x="299" y="46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5"/>
                      </a:lnTo>
                      <a:lnTo>
                        <a:pt x="299" y="46"/>
                      </a:lnTo>
                      <a:close/>
                    </a:path>
                  </a:pathLst>
                </a:custGeom>
                <a:solidFill>
                  <a:srgbClr val="B6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7" name="Freeform 1485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3" cy="24"/>
                </a:xfrm>
                <a:custGeom>
                  <a:avLst/>
                  <a:gdLst/>
                  <a:ahLst/>
                  <a:cxnLst>
                    <a:cxn ang="0">
                      <a:pos x="306" y="48"/>
                    </a:cxn>
                    <a:cxn ang="0">
                      <a:pos x="296" y="42"/>
                    </a:cxn>
                    <a:cxn ang="0">
                      <a:pos x="0" y="0"/>
                    </a:cxn>
                    <a:cxn ang="0">
                      <a:pos x="12" y="7"/>
                    </a:cxn>
                    <a:cxn ang="0">
                      <a:pos x="306" y="48"/>
                    </a:cxn>
                  </a:cxnLst>
                  <a:rect l="0" t="0" r="r" b="b"/>
                  <a:pathLst>
                    <a:path w="306" h="48">
                      <a:moveTo>
                        <a:pt x="306" y="48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12" y="7"/>
                      </a:lnTo>
                      <a:lnTo>
                        <a:pt x="306" y="48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8" name="Freeform 1486"/>
                <p:cNvSpPr>
                  <a:spLocks/>
                </p:cNvSpPr>
                <p:nvPr/>
              </p:nvSpPr>
              <p:spPr bwMode="auto">
                <a:xfrm>
                  <a:off x="3594" y="1616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299" y="45"/>
                    </a:cxn>
                    <a:cxn ang="0">
                      <a:pos x="294" y="42"/>
                    </a:cxn>
                    <a:cxn ang="0">
                      <a:pos x="0" y="0"/>
                    </a:cxn>
                    <a:cxn ang="0">
                      <a:pos x="5" y="4"/>
                    </a:cxn>
                    <a:cxn ang="0">
                      <a:pos x="299" y="45"/>
                    </a:cxn>
                  </a:cxnLst>
                  <a:rect l="0" t="0" r="r" b="b"/>
                  <a:pathLst>
                    <a:path w="299" h="45">
                      <a:moveTo>
                        <a:pt x="299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19" name="Freeform 1487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301" y="45"/>
                    </a:cxn>
                    <a:cxn ang="0">
                      <a:pos x="296" y="42"/>
                    </a:cxn>
                    <a:cxn ang="0">
                      <a:pos x="0" y="0"/>
                    </a:cxn>
                    <a:cxn ang="0">
                      <a:pos x="7" y="3"/>
                    </a:cxn>
                    <a:cxn ang="0">
                      <a:pos x="301" y="45"/>
                    </a:cxn>
                  </a:cxnLst>
                  <a:rect l="0" t="0" r="r" b="b"/>
                  <a:pathLst>
                    <a:path w="301" h="45">
                      <a:moveTo>
                        <a:pt x="301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0" name="Freeform 1488"/>
                <p:cNvSpPr>
                  <a:spLocks/>
                </p:cNvSpPr>
                <p:nvPr/>
              </p:nvSpPr>
              <p:spPr bwMode="auto">
                <a:xfrm>
                  <a:off x="3586" y="1612"/>
                  <a:ext cx="153" cy="23"/>
                </a:xfrm>
                <a:custGeom>
                  <a:avLst/>
                  <a:gdLst/>
                  <a:ahLst/>
                  <a:cxnLst>
                    <a:cxn ang="0">
                      <a:pos x="306" y="45"/>
                    </a:cxn>
                    <a:cxn ang="0">
                      <a:pos x="294" y="40"/>
                    </a:cxn>
                    <a:cxn ang="0">
                      <a:pos x="0" y="0"/>
                    </a:cxn>
                    <a:cxn ang="0">
                      <a:pos x="10" y="3"/>
                    </a:cxn>
                    <a:cxn ang="0">
                      <a:pos x="306" y="45"/>
                    </a:cxn>
                  </a:cxnLst>
                  <a:rect l="0" t="0" r="r" b="b"/>
                  <a:pathLst>
                    <a:path w="306" h="45">
                      <a:moveTo>
                        <a:pt x="306" y="45"/>
                      </a:moveTo>
                      <a:lnTo>
                        <a:pt x="294" y="40"/>
                      </a:lnTo>
                      <a:lnTo>
                        <a:pt x="0" y="0"/>
                      </a:lnTo>
                      <a:lnTo>
                        <a:pt x="10" y="3"/>
                      </a:lnTo>
                      <a:lnTo>
                        <a:pt x="306" y="4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1" name="Freeform 1489"/>
                <p:cNvSpPr>
                  <a:spLocks/>
                </p:cNvSpPr>
                <p:nvPr/>
              </p:nvSpPr>
              <p:spPr bwMode="auto">
                <a:xfrm>
                  <a:off x="3580" y="1611"/>
                  <a:ext cx="153" cy="21"/>
                </a:xfrm>
                <a:custGeom>
                  <a:avLst/>
                  <a:gdLst/>
                  <a:ahLst/>
                  <a:cxnLst>
                    <a:cxn ang="0">
                      <a:pos x="306" y="44"/>
                    </a:cxn>
                    <a:cxn ang="0">
                      <a:pos x="296" y="40"/>
                    </a:cxn>
                    <a:cxn ang="0">
                      <a:pos x="0" y="0"/>
                    </a:cxn>
                    <a:cxn ang="0">
                      <a:pos x="12" y="4"/>
                    </a:cxn>
                    <a:cxn ang="0">
                      <a:pos x="306" y="44"/>
                    </a:cxn>
                  </a:cxnLst>
                  <a:rect l="0" t="0" r="r" b="b"/>
                  <a:pathLst>
                    <a:path w="306" h="44">
                      <a:moveTo>
                        <a:pt x="306" y="44"/>
                      </a:moveTo>
                      <a:lnTo>
                        <a:pt x="296" y="40"/>
                      </a:lnTo>
                      <a:lnTo>
                        <a:pt x="0" y="0"/>
                      </a:lnTo>
                      <a:lnTo>
                        <a:pt x="12" y="4"/>
                      </a:lnTo>
                      <a:lnTo>
                        <a:pt x="306" y="44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2" name="Freeform 1490"/>
                <p:cNvSpPr>
                  <a:spLocks/>
                </p:cNvSpPr>
                <p:nvPr/>
              </p:nvSpPr>
              <p:spPr bwMode="auto">
                <a:xfrm>
                  <a:off x="3562" y="1610"/>
                  <a:ext cx="154" cy="22"/>
                </a:xfrm>
                <a:custGeom>
                  <a:avLst/>
                  <a:gdLst/>
                  <a:ahLst/>
                  <a:cxnLst>
                    <a:cxn ang="0">
                      <a:pos x="307" y="41"/>
                    </a:cxn>
                    <a:cxn ang="0">
                      <a:pos x="296" y="45"/>
                    </a:cxn>
                    <a:cxn ang="0">
                      <a:pos x="0" y="3"/>
                    </a:cxn>
                    <a:cxn ang="0">
                      <a:pos x="11" y="0"/>
                    </a:cxn>
                    <a:cxn ang="0">
                      <a:pos x="307" y="41"/>
                    </a:cxn>
                  </a:cxnLst>
                  <a:rect l="0" t="0" r="r" b="b"/>
                  <a:pathLst>
                    <a:path w="307" h="45">
                      <a:moveTo>
                        <a:pt x="307" y="41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11" y="0"/>
                      </a:lnTo>
                      <a:lnTo>
                        <a:pt x="307" y="41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3" name="Freeform 1491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4" cy="22"/>
                </a:xfrm>
                <a:custGeom>
                  <a:avLst/>
                  <a:gdLst/>
                  <a:ahLst/>
                  <a:cxnLst>
                    <a:cxn ang="0">
                      <a:pos x="308" y="42"/>
                    </a:cxn>
                    <a:cxn ang="0">
                      <a:pos x="294" y="45"/>
                    </a:cxn>
                    <a:cxn ang="0">
                      <a:pos x="0" y="3"/>
                    </a:cxn>
                    <a:cxn ang="0">
                      <a:pos x="12" y="0"/>
                    </a:cxn>
                    <a:cxn ang="0">
                      <a:pos x="308" y="42"/>
                    </a:cxn>
                  </a:cxnLst>
                  <a:rect l="0" t="0" r="r" b="b"/>
                  <a:pathLst>
                    <a:path w="308" h="45">
                      <a:moveTo>
                        <a:pt x="30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12" y="0"/>
                      </a:lnTo>
                      <a:lnTo>
                        <a:pt x="308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4" name="Freeform 1492"/>
                <p:cNvSpPr>
                  <a:spLocks/>
                </p:cNvSpPr>
                <p:nvPr/>
              </p:nvSpPr>
              <p:spPr bwMode="auto">
                <a:xfrm>
                  <a:off x="3559" y="1612"/>
                  <a:ext cx="151" cy="21"/>
                </a:xfrm>
                <a:custGeom>
                  <a:avLst/>
                  <a:gdLst/>
                  <a:ahLst/>
                  <a:cxnLst>
                    <a:cxn ang="0">
                      <a:pos x="303" y="42"/>
                    </a:cxn>
                    <a:cxn ang="0">
                      <a:pos x="296" y="43"/>
                    </a:cxn>
                    <a:cxn ang="0">
                      <a:pos x="0" y="2"/>
                    </a:cxn>
                    <a:cxn ang="0">
                      <a:pos x="7" y="0"/>
                    </a:cxn>
                    <a:cxn ang="0">
                      <a:pos x="303" y="42"/>
                    </a:cxn>
                  </a:cxnLst>
                  <a:rect l="0" t="0" r="r" b="b"/>
                  <a:pathLst>
                    <a:path w="303" h="43">
                      <a:moveTo>
                        <a:pt x="303" y="42"/>
                      </a:moveTo>
                      <a:lnTo>
                        <a:pt x="296" y="43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303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5" name="Freeform 1493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301" y="41"/>
                    </a:cxn>
                    <a:cxn ang="0">
                      <a:pos x="294" y="43"/>
                    </a:cxn>
                    <a:cxn ang="0">
                      <a:pos x="0" y="1"/>
                    </a:cxn>
                    <a:cxn ang="0">
                      <a:pos x="5" y="0"/>
                    </a:cxn>
                    <a:cxn ang="0">
                      <a:pos x="301" y="41"/>
                    </a:cxn>
                  </a:cxnLst>
                  <a:rect l="0" t="0" r="r" b="b"/>
                  <a:pathLst>
                    <a:path w="301" h="43">
                      <a:moveTo>
                        <a:pt x="301" y="41"/>
                      </a:moveTo>
                      <a:lnTo>
                        <a:pt x="294" y="43"/>
                      </a:ln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301" y="41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6" name="Freeform 1494"/>
                <p:cNvSpPr>
                  <a:spLocks/>
                </p:cNvSpPr>
                <p:nvPr/>
              </p:nvSpPr>
              <p:spPr bwMode="auto">
                <a:xfrm>
                  <a:off x="3550" y="1613"/>
                  <a:ext cx="153" cy="24"/>
                </a:xfrm>
                <a:custGeom>
                  <a:avLst/>
                  <a:gdLst/>
                  <a:ahLst/>
                  <a:cxnLst>
                    <a:cxn ang="0">
                      <a:pos x="305" y="42"/>
                    </a:cxn>
                    <a:cxn ang="0">
                      <a:pos x="294" y="49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305" y="42"/>
                    </a:cxn>
                  </a:cxnLst>
                  <a:rect l="0" t="0" r="r" b="b"/>
                  <a:pathLst>
                    <a:path w="305" h="49">
                      <a:moveTo>
                        <a:pt x="305" y="42"/>
                      </a:moveTo>
                      <a:lnTo>
                        <a:pt x="294" y="49"/>
                      </a:lnTo>
                      <a:lnTo>
                        <a:pt x="0" y="7"/>
                      </a:lnTo>
                      <a:lnTo>
                        <a:pt x="11" y="0"/>
                      </a:lnTo>
                      <a:lnTo>
                        <a:pt x="305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7" name="Freeform 1495"/>
                <p:cNvSpPr>
                  <a:spLocks/>
                </p:cNvSpPr>
                <p:nvPr/>
              </p:nvSpPr>
              <p:spPr bwMode="auto">
                <a:xfrm>
                  <a:off x="3554" y="1613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9" y="42"/>
                    </a:cxn>
                    <a:cxn ang="0">
                      <a:pos x="296" y="45"/>
                    </a:cxn>
                    <a:cxn ang="0">
                      <a:pos x="0" y="4"/>
                    </a:cxn>
                    <a:cxn ang="0">
                      <a:pos x="5" y="0"/>
                    </a:cxn>
                    <a:cxn ang="0">
                      <a:pos x="299" y="42"/>
                    </a:cxn>
                  </a:cxnLst>
                  <a:rect l="0" t="0" r="r" b="b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8" name="Freeform 1496"/>
                <p:cNvSpPr>
                  <a:spLocks/>
                </p:cNvSpPr>
                <p:nvPr/>
              </p:nvSpPr>
              <p:spPr bwMode="auto">
                <a:xfrm>
                  <a:off x="3552" y="1615"/>
                  <a:ext cx="149" cy="21"/>
                </a:xfrm>
                <a:custGeom>
                  <a:avLst/>
                  <a:gdLst/>
                  <a:ahLst/>
                  <a:cxnLst>
                    <a:cxn ang="0">
                      <a:pos x="299" y="41"/>
                    </a:cxn>
                    <a:cxn ang="0">
                      <a:pos x="296" y="43"/>
                    </a:cxn>
                    <a:cxn ang="0">
                      <a:pos x="0" y="1"/>
                    </a:cxn>
                    <a:cxn ang="0">
                      <a:pos x="3" y="0"/>
                    </a:cxn>
                    <a:cxn ang="0">
                      <a:pos x="299" y="41"/>
                    </a:cxn>
                  </a:cxnLst>
                  <a:rect l="0" t="0" r="r" b="b"/>
                  <a:pathLst>
                    <a:path w="299" h="43">
                      <a:moveTo>
                        <a:pt x="299" y="41"/>
                      </a:moveTo>
                      <a:lnTo>
                        <a:pt x="296" y="43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299" y="41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29" name="Freeform 1497"/>
                <p:cNvSpPr>
                  <a:spLocks/>
                </p:cNvSpPr>
                <p:nvPr/>
              </p:nvSpPr>
              <p:spPr bwMode="auto">
                <a:xfrm>
                  <a:off x="3550" y="1616"/>
                  <a:ext cx="150" cy="21"/>
                </a:xfrm>
                <a:custGeom>
                  <a:avLst/>
                  <a:gdLst/>
                  <a:ahLst/>
                  <a:cxnLst>
                    <a:cxn ang="0">
                      <a:pos x="299" y="42"/>
                    </a:cxn>
                    <a:cxn ang="0">
                      <a:pos x="294" y="44"/>
                    </a:cxn>
                    <a:cxn ang="0">
                      <a:pos x="0" y="2"/>
                    </a:cxn>
                    <a:cxn ang="0">
                      <a:pos x="3" y="0"/>
                    </a:cxn>
                    <a:cxn ang="0">
                      <a:pos x="299" y="42"/>
                    </a:cxn>
                  </a:cxnLst>
                  <a:rect l="0" t="0" r="r" b="b"/>
                  <a:pathLst>
                    <a:path w="299" h="44">
                      <a:moveTo>
                        <a:pt x="299" y="42"/>
                      </a:moveTo>
                      <a:lnTo>
                        <a:pt x="294" y="4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0" name="Freeform 1498"/>
                <p:cNvSpPr>
                  <a:spLocks/>
                </p:cNvSpPr>
                <p:nvPr/>
              </p:nvSpPr>
              <p:spPr bwMode="auto">
                <a:xfrm>
                  <a:off x="3544" y="1616"/>
                  <a:ext cx="153" cy="25"/>
                </a:xfrm>
                <a:custGeom>
                  <a:avLst/>
                  <a:gdLst/>
                  <a:ahLst/>
                  <a:cxnLst>
                    <a:cxn ang="0">
                      <a:pos x="306" y="42"/>
                    </a:cxn>
                    <a:cxn ang="0">
                      <a:pos x="296" y="50"/>
                    </a:cxn>
                    <a:cxn ang="0">
                      <a:pos x="0" y="8"/>
                    </a:cxn>
                    <a:cxn ang="0">
                      <a:pos x="12" y="0"/>
                    </a:cxn>
                    <a:cxn ang="0">
                      <a:pos x="306" y="42"/>
                    </a:cxn>
                  </a:cxnLst>
                  <a:rect l="0" t="0" r="r" b="b"/>
                  <a:pathLst>
                    <a:path w="306" h="50">
                      <a:moveTo>
                        <a:pt x="306" y="42"/>
                      </a:moveTo>
                      <a:lnTo>
                        <a:pt x="296" y="50"/>
                      </a:lnTo>
                      <a:lnTo>
                        <a:pt x="0" y="8"/>
                      </a:lnTo>
                      <a:lnTo>
                        <a:pt x="12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1" name="Freeform 1499"/>
                <p:cNvSpPr>
                  <a:spLocks/>
                </p:cNvSpPr>
                <p:nvPr/>
              </p:nvSpPr>
              <p:spPr bwMode="auto">
                <a:xfrm>
                  <a:off x="3549" y="1616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8" y="42"/>
                    </a:cxn>
                    <a:cxn ang="0">
                      <a:pos x="294" y="45"/>
                    </a:cxn>
                    <a:cxn ang="0">
                      <a:pos x="0" y="3"/>
                    </a:cxn>
                    <a:cxn ang="0">
                      <a:pos x="4" y="0"/>
                    </a:cxn>
                    <a:cxn ang="0">
                      <a:pos x="298" y="42"/>
                    </a:cxn>
                  </a:cxnLst>
                  <a:rect l="0" t="0" r="r" b="b"/>
                  <a:pathLst>
                    <a:path w="298" h="45">
                      <a:moveTo>
                        <a:pt x="29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2" name="Freeform 1500"/>
                <p:cNvSpPr>
                  <a:spLocks/>
                </p:cNvSpPr>
                <p:nvPr/>
              </p:nvSpPr>
              <p:spPr bwMode="auto">
                <a:xfrm>
                  <a:off x="3546" y="1618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299" y="42"/>
                    </a:cxn>
                    <a:cxn ang="0">
                      <a:pos x="296" y="44"/>
                    </a:cxn>
                    <a:cxn ang="0">
                      <a:pos x="0" y="2"/>
                    </a:cxn>
                    <a:cxn ang="0">
                      <a:pos x="5" y="0"/>
                    </a:cxn>
                    <a:cxn ang="0">
                      <a:pos x="299" y="42"/>
                    </a:cxn>
                  </a:cxnLst>
                  <a:rect l="0" t="0" r="r" b="b"/>
                  <a:pathLst>
                    <a:path w="299" h="44">
                      <a:moveTo>
                        <a:pt x="299" y="42"/>
                      </a:moveTo>
                      <a:lnTo>
                        <a:pt x="296" y="44"/>
                      </a:ln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04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3" name="Freeform 1501"/>
                <p:cNvSpPr>
                  <a:spLocks/>
                </p:cNvSpPr>
                <p:nvPr/>
              </p:nvSpPr>
              <p:spPr bwMode="auto">
                <a:xfrm>
                  <a:off x="3544" y="1619"/>
                  <a:ext cx="150" cy="22"/>
                </a:xfrm>
                <a:custGeom>
                  <a:avLst/>
                  <a:gdLst/>
                  <a:ahLst/>
                  <a:cxnLst>
                    <a:cxn ang="0">
                      <a:pos x="299" y="42"/>
                    </a:cxn>
                    <a:cxn ang="0">
                      <a:pos x="296" y="45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299" y="42"/>
                    </a:cxn>
                  </a:cxnLst>
                  <a:rect l="0" t="0" r="r" b="b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45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4" name="Freeform 1502"/>
                <p:cNvSpPr>
                  <a:spLocks/>
                </p:cNvSpPr>
                <p:nvPr/>
              </p:nvSpPr>
              <p:spPr bwMode="auto">
                <a:xfrm>
                  <a:off x="3539" y="1621"/>
                  <a:ext cx="153" cy="25"/>
                </a:xfrm>
                <a:custGeom>
                  <a:avLst/>
                  <a:gdLst/>
                  <a:ahLst/>
                  <a:cxnLst>
                    <a:cxn ang="0">
                      <a:pos x="306" y="42"/>
                    </a:cxn>
                    <a:cxn ang="0">
                      <a:pos x="294" y="52"/>
                    </a:cxn>
                    <a:cxn ang="0">
                      <a:pos x="0" y="9"/>
                    </a:cxn>
                    <a:cxn ang="0">
                      <a:pos x="10" y="0"/>
                    </a:cxn>
                    <a:cxn ang="0">
                      <a:pos x="306" y="42"/>
                    </a:cxn>
                  </a:cxnLst>
                  <a:rect l="0" t="0" r="r" b="b"/>
                  <a:pathLst>
                    <a:path w="306" h="52">
                      <a:moveTo>
                        <a:pt x="306" y="42"/>
                      </a:moveTo>
                      <a:lnTo>
                        <a:pt x="294" y="52"/>
                      </a:lnTo>
                      <a:lnTo>
                        <a:pt x="0" y="9"/>
                      </a:lnTo>
                      <a:lnTo>
                        <a:pt x="10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5" name="Freeform 1503"/>
                <p:cNvSpPr>
                  <a:spLocks/>
                </p:cNvSpPr>
                <p:nvPr/>
              </p:nvSpPr>
              <p:spPr bwMode="auto">
                <a:xfrm>
                  <a:off x="3544" y="1621"/>
                  <a:ext cx="148" cy="21"/>
                </a:xfrm>
                <a:custGeom>
                  <a:avLst/>
                  <a:gdLst/>
                  <a:ahLst/>
                  <a:cxnLst>
                    <a:cxn ang="0">
                      <a:pos x="298" y="42"/>
                    </a:cxn>
                    <a:cxn ang="0">
                      <a:pos x="294" y="43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8" y="42"/>
                    </a:cxn>
                  </a:cxnLst>
                  <a:rect l="0" t="0" r="r" b="b"/>
                  <a:pathLst>
                    <a:path w="298" h="43">
                      <a:moveTo>
                        <a:pt x="298" y="42"/>
                      </a:moveTo>
                      <a:lnTo>
                        <a:pt x="294" y="4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6" name="Freeform 1504"/>
                <p:cNvSpPr>
                  <a:spLocks/>
                </p:cNvSpPr>
                <p:nvPr/>
              </p:nvSpPr>
              <p:spPr bwMode="auto">
                <a:xfrm>
                  <a:off x="3542" y="1621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1"/>
                    </a:cxn>
                    <a:cxn ang="0">
                      <a:pos x="294" y="45"/>
                    </a:cxn>
                    <a:cxn ang="0">
                      <a:pos x="0" y="2"/>
                    </a:cxn>
                    <a:cxn ang="0">
                      <a:pos x="3" y="0"/>
                    </a:cxn>
                    <a:cxn ang="0">
                      <a:pos x="297" y="41"/>
                    </a:cxn>
                  </a:cxnLst>
                  <a:rect l="0" t="0" r="r" b="b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7" name="Freeform 1505"/>
                <p:cNvSpPr>
                  <a:spLocks/>
                </p:cNvSpPr>
                <p:nvPr/>
              </p:nvSpPr>
              <p:spPr bwMode="auto">
                <a:xfrm>
                  <a:off x="3540" y="1622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5" y="44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4">
                      <a:moveTo>
                        <a:pt x="297" y="43"/>
                      </a:moveTo>
                      <a:lnTo>
                        <a:pt x="295" y="44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8" name="Freeform 1506"/>
                <p:cNvSpPr>
                  <a:spLocks/>
                </p:cNvSpPr>
                <p:nvPr/>
              </p:nvSpPr>
              <p:spPr bwMode="auto">
                <a:xfrm>
                  <a:off x="3539" y="1624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7" y="41"/>
                    </a:cxn>
                    <a:cxn ang="0">
                      <a:pos x="294" y="45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7" y="41"/>
                    </a:cxn>
                  </a:cxnLst>
                  <a:rect l="0" t="0" r="r" b="b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39" name="Freeform 1507"/>
                <p:cNvSpPr>
                  <a:spLocks/>
                </p:cNvSpPr>
                <p:nvPr/>
              </p:nvSpPr>
              <p:spPr bwMode="auto">
                <a:xfrm>
                  <a:off x="3534" y="1625"/>
                  <a:ext cx="153" cy="26"/>
                </a:xfrm>
                <a:custGeom>
                  <a:avLst/>
                  <a:gdLst/>
                  <a:ahLst/>
                  <a:cxnLst>
                    <a:cxn ang="0">
                      <a:pos x="304" y="43"/>
                    </a:cxn>
                    <a:cxn ang="0">
                      <a:pos x="294" y="53"/>
                    </a:cxn>
                    <a:cxn ang="0">
                      <a:pos x="0" y="11"/>
                    </a:cxn>
                    <a:cxn ang="0">
                      <a:pos x="10" y="0"/>
                    </a:cxn>
                    <a:cxn ang="0">
                      <a:pos x="304" y="43"/>
                    </a:cxn>
                  </a:cxnLst>
                  <a:rect l="0" t="0" r="r" b="b"/>
                  <a:pathLst>
                    <a:path w="304" h="53">
                      <a:moveTo>
                        <a:pt x="304" y="43"/>
                      </a:moveTo>
                      <a:lnTo>
                        <a:pt x="294" y="53"/>
                      </a:lnTo>
                      <a:lnTo>
                        <a:pt x="0" y="11"/>
                      </a:lnTo>
                      <a:lnTo>
                        <a:pt x="10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0" name="Freeform 1508"/>
                <p:cNvSpPr>
                  <a:spLocks/>
                </p:cNvSpPr>
                <p:nvPr/>
              </p:nvSpPr>
              <p:spPr bwMode="auto">
                <a:xfrm>
                  <a:off x="3539" y="1625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4"/>
                    </a:cxn>
                    <a:cxn ang="0">
                      <a:pos x="0" y="1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1" name="Freeform 1509"/>
                <p:cNvSpPr>
                  <a:spLocks/>
                </p:cNvSpPr>
                <p:nvPr/>
              </p:nvSpPr>
              <p:spPr bwMode="auto">
                <a:xfrm>
                  <a:off x="3537" y="1626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6" y="45"/>
                    </a:cxn>
                    <a:cxn ang="0">
                      <a:pos x="0" y="4"/>
                    </a:cxn>
                    <a:cxn ang="0">
                      <a:pos x="3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2" name="Freeform 1510"/>
                <p:cNvSpPr>
                  <a:spLocks/>
                </p:cNvSpPr>
                <p:nvPr/>
              </p:nvSpPr>
              <p:spPr bwMode="auto">
                <a:xfrm>
                  <a:off x="3536" y="1627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8" y="41"/>
                    </a:cxn>
                    <a:cxn ang="0">
                      <a:pos x="296" y="44"/>
                    </a:cxn>
                    <a:cxn ang="0">
                      <a:pos x="0" y="1"/>
                    </a:cxn>
                    <a:cxn ang="0">
                      <a:pos x="2" y="0"/>
                    </a:cxn>
                    <a:cxn ang="0">
                      <a:pos x="298" y="41"/>
                    </a:cxn>
                  </a:cxnLst>
                  <a:rect l="0" t="0" r="r" b="b"/>
                  <a:pathLst>
                    <a:path w="298" h="44">
                      <a:moveTo>
                        <a:pt x="298" y="41"/>
                      </a:moveTo>
                      <a:lnTo>
                        <a:pt x="296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8" y="41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3" name="Freeform 1511"/>
                <p:cNvSpPr>
                  <a:spLocks/>
                </p:cNvSpPr>
                <p:nvPr/>
              </p:nvSpPr>
              <p:spPr bwMode="auto">
                <a:xfrm>
                  <a:off x="3535" y="1628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4" y="45"/>
                    </a:cxn>
                    <a:cxn ang="0">
                      <a:pos x="0" y="2"/>
                    </a:cxn>
                    <a:cxn ang="0">
                      <a:pos x="1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4" name="Freeform 1512"/>
                <p:cNvSpPr>
                  <a:spLocks/>
                </p:cNvSpPr>
                <p:nvPr/>
              </p:nvSpPr>
              <p:spPr bwMode="auto">
                <a:xfrm>
                  <a:off x="3534" y="1629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5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5">
                      <a:moveTo>
                        <a:pt x="296" y="43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5" name="Freeform 1513"/>
                <p:cNvSpPr>
                  <a:spLocks/>
                </p:cNvSpPr>
                <p:nvPr/>
              </p:nvSpPr>
              <p:spPr bwMode="auto">
                <a:xfrm>
                  <a:off x="3529" y="1631"/>
                  <a:ext cx="153" cy="27"/>
                </a:xfrm>
                <a:custGeom>
                  <a:avLst/>
                  <a:gdLst/>
                  <a:ahLst/>
                  <a:cxnLst>
                    <a:cxn ang="0">
                      <a:pos x="304" y="42"/>
                    </a:cxn>
                    <a:cxn ang="0">
                      <a:pos x="296" y="55"/>
                    </a:cxn>
                    <a:cxn ang="0">
                      <a:pos x="0" y="12"/>
                    </a:cxn>
                    <a:cxn ang="0">
                      <a:pos x="10" y="0"/>
                    </a:cxn>
                    <a:cxn ang="0">
                      <a:pos x="304" y="42"/>
                    </a:cxn>
                  </a:cxnLst>
                  <a:rect l="0" t="0" r="r" b="b"/>
                  <a:pathLst>
                    <a:path w="304" h="55">
                      <a:moveTo>
                        <a:pt x="304" y="42"/>
                      </a:moveTo>
                      <a:lnTo>
                        <a:pt x="296" y="55"/>
                      </a:lnTo>
                      <a:lnTo>
                        <a:pt x="0" y="12"/>
                      </a:lnTo>
                      <a:lnTo>
                        <a:pt x="10" y="0"/>
                      </a:lnTo>
                      <a:lnTo>
                        <a:pt x="304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6" name="Freeform 1514"/>
                <p:cNvSpPr>
                  <a:spLocks/>
                </p:cNvSpPr>
                <p:nvPr/>
              </p:nvSpPr>
              <p:spPr bwMode="auto">
                <a:xfrm>
                  <a:off x="3534" y="1631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2"/>
                    </a:cxn>
                    <a:cxn ang="0">
                      <a:pos x="294" y="45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6" y="42"/>
                    </a:cxn>
                  </a:cxnLst>
                  <a:rect l="0" t="0" r="r" b="b"/>
                  <a:pathLst>
                    <a:path w="296" h="45">
                      <a:moveTo>
                        <a:pt x="296" y="42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7" name="Freeform 1515"/>
                <p:cNvSpPr>
                  <a:spLocks/>
                </p:cNvSpPr>
                <p:nvPr/>
              </p:nvSpPr>
              <p:spPr bwMode="auto">
                <a:xfrm>
                  <a:off x="3532" y="1631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6" y="45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8" name="Freeform 1516"/>
                <p:cNvSpPr>
                  <a:spLocks/>
                </p:cNvSpPr>
                <p:nvPr/>
              </p:nvSpPr>
              <p:spPr bwMode="auto">
                <a:xfrm>
                  <a:off x="3531" y="1633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8" y="42"/>
                    </a:cxn>
                    <a:cxn ang="0">
                      <a:pos x="296" y="45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8" y="42"/>
                    </a:cxn>
                  </a:cxnLst>
                  <a:rect l="0" t="0" r="r" b="b"/>
                  <a:pathLst>
                    <a:path w="298" h="45">
                      <a:moveTo>
                        <a:pt x="298" y="42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49" name="Freeform 1517"/>
                <p:cNvSpPr>
                  <a:spLocks/>
                </p:cNvSpPr>
                <p:nvPr/>
              </p:nvSpPr>
              <p:spPr bwMode="auto">
                <a:xfrm>
                  <a:off x="3530" y="1634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5" y="45"/>
                    </a:cxn>
                    <a:cxn ang="0">
                      <a:pos x="0" y="2"/>
                    </a:cxn>
                    <a:cxn ang="0">
                      <a:pos x="1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5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0" name="Freeform 1518"/>
                <p:cNvSpPr>
                  <a:spLocks/>
                </p:cNvSpPr>
                <p:nvPr/>
              </p:nvSpPr>
              <p:spPr bwMode="auto">
                <a:xfrm>
                  <a:off x="3529" y="1635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6" y="46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6">
                      <a:moveTo>
                        <a:pt x="297" y="43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1" name="Freeform 1519"/>
                <p:cNvSpPr>
                  <a:spLocks/>
                </p:cNvSpPr>
                <p:nvPr/>
              </p:nvSpPr>
              <p:spPr bwMode="auto">
                <a:xfrm>
                  <a:off x="3525" y="1636"/>
                  <a:ext cx="152" cy="29"/>
                </a:xfrm>
                <a:custGeom>
                  <a:avLst/>
                  <a:gdLst/>
                  <a:ahLst/>
                  <a:cxnLst>
                    <a:cxn ang="0">
                      <a:pos x="304" y="43"/>
                    </a:cxn>
                    <a:cxn ang="0">
                      <a:pos x="294" y="56"/>
                    </a:cxn>
                    <a:cxn ang="0">
                      <a:pos x="0" y="13"/>
                    </a:cxn>
                    <a:cxn ang="0">
                      <a:pos x="8" y="0"/>
                    </a:cxn>
                    <a:cxn ang="0">
                      <a:pos x="304" y="43"/>
                    </a:cxn>
                  </a:cxnLst>
                  <a:rect l="0" t="0" r="r" b="b"/>
                  <a:pathLst>
                    <a:path w="304" h="56">
                      <a:moveTo>
                        <a:pt x="304" y="43"/>
                      </a:moveTo>
                      <a:lnTo>
                        <a:pt x="294" y="56"/>
                      </a:lnTo>
                      <a:lnTo>
                        <a:pt x="0" y="13"/>
                      </a:lnTo>
                      <a:lnTo>
                        <a:pt x="8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2" name="Freeform 1520"/>
                <p:cNvSpPr>
                  <a:spLocks/>
                </p:cNvSpPr>
                <p:nvPr/>
              </p:nvSpPr>
              <p:spPr bwMode="auto">
                <a:xfrm>
                  <a:off x="3529" y="1636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8" y="43"/>
                    </a:cxn>
                    <a:cxn ang="0">
                      <a:pos x="296" y="45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8" y="43"/>
                    </a:cxn>
                  </a:cxnLst>
                  <a:rect l="0" t="0" r="r" b="b"/>
                  <a:pathLst>
                    <a:path w="298" h="45">
                      <a:moveTo>
                        <a:pt x="298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3" name="Freeform 1521"/>
                <p:cNvSpPr>
                  <a:spLocks/>
                </p:cNvSpPr>
                <p:nvPr/>
              </p:nvSpPr>
              <p:spPr bwMode="auto">
                <a:xfrm>
                  <a:off x="3528" y="1637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5" y="46"/>
                    </a:cxn>
                    <a:cxn ang="0">
                      <a:pos x="0" y="3"/>
                    </a:cxn>
                    <a:cxn ang="0">
                      <a:pos x="1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6">
                      <a:moveTo>
                        <a:pt x="297" y="43"/>
                      </a:moveTo>
                      <a:lnTo>
                        <a:pt x="295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4" name="Freeform 1522"/>
                <p:cNvSpPr>
                  <a:spLocks/>
                </p:cNvSpPr>
                <p:nvPr/>
              </p:nvSpPr>
              <p:spPr bwMode="auto">
                <a:xfrm>
                  <a:off x="3527" y="1639"/>
                  <a:ext cx="149" cy="22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6" y="45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5" name="Freeform 1523"/>
                <p:cNvSpPr>
                  <a:spLocks/>
                </p:cNvSpPr>
                <p:nvPr/>
              </p:nvSpPr>
              <p:spPr bwMode="auto">
                <a:xfrm>
                  <a:off x="3527" y="1640"/>
                  <a:ext cx="148" cy="22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4"/>
                    </a:cxn>
                    <a:cxn ang="0">
                      <a:pos x="0" y="1"/>
                    </a:cxn>
                    <a:cxn ang="0">
                      <a:pos x="0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6" name="Freeform 1524"/>
                <p:cNvSpPr>
                  <a:spLocks/>
                </p:cNvSpPr>
                <p:nvPr/>
              </p:nvSpPr>
              <p:spPr bwMode="auto">
                <a:xfrm>
                  <a:off x="3526" y="1641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7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7" name="Freeform 1525"/>
                <p:cNvSpPr>
                  <a:spLocks/>
                </p:cNvSpPr>
                <p:nvPr/>
              </p:nvSpPr>
              <p:spPr bwMode="auto">
                <a:xfrm>
                  <a:off x="3525" y="1641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5" y="45"/>
                    </a:cxn>
                    <a:cxn ang="0">
                      <a:pos x="294" y="46"/>
                    </a:cxn>
                    <a:cxn ang="0">
                      <a:pos x="0" y="3"/>
                    </a:cxn>
                    <a:cxn ang="0">
                      <a:pos x="1" y="0"/>
                    </a:cxn>
                    <a:cxn ang="0">
                      <a:pos x="295" y="45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8" name="Freeform 1526"/>
                <p:cNvSpPr>
                  <a:spLocks/>
                </p:cNvSpPr>
                <p:nvPr/>
              </p:nvSpPr>
              <p:spPr bwMode="auto">
                <a:xfrm>
                  <a:off x="3521" y="1643"/>
                  <a:ext cx="151" cy="29"/>
                </a:xfrm>
                <a:custGeom>
                  <a:avLst/>
                  <a:gdLst/>
                  <a:ahLst/>
                  <a:cxnLst>
                    <a:cxn ang="0">
                      <a:pos x="303" y="43"/>
                    </a:cxn>
                    <a:cxn ang="0">
                      <a:pos x="296" y="58"/>
                    </a:cxn>
                    <a:cxn ang="0">
                      <a:pos x="0" y="13"/>
                    </a:cxn>
                    <a:cxn ang="0">
                      <a:pos x="9" y="0"/>
                    </a:cxn>
                    <a:cxn ang="0">
                      <a:pos x="303" y="43"/>
                    </a:cxn>
                  </a:cxnLst>
                  <a:rect l="0" t="0" r="r" b="b"/>
                  <a:pathLst>
                    <a:path w="303" h="58">
                      <a:moveTo>
                        <a:pt x="303" y="43"/>
                      </a:moveTo>
                      <a:lnTo>
                        <a:pt x="296" y="58"/>
                      </a:lnTo>
                      <a:lnTo>
                        <a:pt x="0" y="13"/>
                      </a:lnTo>
                      <a:lnTo>
                        <a:pt x="9" y="0"/>
                      </a:lnTo>
                      <a:lnTo>
                        <a:pt x="303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59" name="Freeform 1527"/>
                <p:cNvSpPr>
                  <a:spLocks/>
                </p:cNvSpPr>
                <p:nvPr/>
              </p:nvSpPr>
              <p:spPr bwMode="auto">
                <a:xfrm>
                  <a:off x="3525" y="1643"/>
                  <a:ext cx="147" cy="23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6" y="47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6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0" name="Freeform 1528"/>
                <p:cNvSpPr>
                  <a:spLocks/>
                </p:cNvSpPr>
                <p:nvPr/>
              </p:nvSpPr>
              <p:spPr bwMode="auto">
                <a:xfrm>
                  <a:off x="3524" y="1644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6" y="46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46">
                      <a:moveTo>
                        <a:pt x="298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1" name="Freeform 1529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9" cy="23"/>
                </a:xfrm>
                <a:custGeom>
                  <a:avLst/>
                  <a:gdLst/>
                  <a:ahLst/>
                  <a:cxnLst>
                    <a:cxn ang="0">
                      <a:pos x="297" y="43"/>
                    </a:cxn>
                    <a:cxn ang="0">
                      <a:pos x="295" y="47"/>
                    </a:cxn>
                    <a:cxn ang="0">
                      <a:pos x="0" y="2"/>
                    </a:cxn>
                    <a:cxn ang="0">
                      <a:pos x="1" y="0"/>
                    </a:cxn>
                    <a:cxn ang="0">
                      <a:pos x="297" y="43"/>
                    </a:cxn>
                  </a:cxnLst>
                  <a:rect l="0" t="0" r="r" b="b"/>
                  <a:pathLst>
                    <a:path w="297" h="47">
                      <a:moveTo>
                        <a:pt x="297" y="43"/>
                      </a:moveTo>
                      <a:lnTo>
                        <a:pt x="295" y="47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2" name="Freeform 1530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5" y="45"/>
                    </a:cxn>
                    <a:cxn ang="0">
                      <a:pos x="294" y="46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95" y="45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3" name="Freeform 1531"/>
                <p:cNvSpPr>
                  <a:spLocks/>
                </p:cNvSpPr>
                <p:nvPr/>
              </p:nvSpPr>
              <p:spPr bwMode="auto">
                <a:xfrm>
                  <a:off x="3522" y="1648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7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4" name="Freeform 1532"/>
                <p:cNvSpPr>
                  <a:spLocks/>
                </p:cNvSpPr>
                <p:nvPr/>
              </p:nvSpPr>
              <p:spPr bwMode="auto">
                <a:xfrm>
                  <a:off x="3521" y="1649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6"/>
                    </a:cxn>
                    <a:cxn ang="0">
                      <a:pos x="0" y="1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5" name="Freeform 1533"/>
                <p:cNvSpPr>
                  <a:spLocks/>
                </p:cNvSpPr>
                <p:nvPr/>
              </p:nvSpPr>
              <p:spPr bwMode="auto">
                <a:xfrm>
                  <a:off x="3518" y="1650"/>
                  <a:ext cx="151" cy="30"/>
                </a:xfrm>
                <a:custGeom>
                  <a:avLst/>
                  <a:gdLst/>
                  <a:ahLst/>
                  <a:cxnLst>
                    <a:cxn ang="0">
                      <a:pos x="302" y="45"/>
                    </a:cxn>
                    <a:cxn ang="0">
                      <a:pos x="294" y="62"/>
                    </a:cxn>
                    <a:cxn ang="0">
                      <a:pos x="0" y="17"/>
                    </a:cxn>
                    <a:cxn ang="0">
                      <a:pos x="6" y="0"/>
                    </a:cxn>
                    <a:cxn ang="0">
                      <a:pos x="302" y="45"/>
                    </a:cxn>
                  </a:cxnLst>
                  <a:rect l="0" t="0" r="r" b="b"/>
                  <a:pathLst>
                    <a:path w="302" h="62">
                      <a:moveTo>
                        <a:pt x="302" y="45"/>
                      </a:moveTo>
                      <a:lnTo>
                        <a:pt x="294" y="62"/>
                      </a:lnTo>
                      <a:lnTo>
                        <a:pt x="0" y="17"/>
                      </a:lnTo>
                      <a:lnTo>
                        <a:pt x="6" y="0"/>
                      </a:lnTo>
                      <a:lnTo>
                        <a:pt x="302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6" name="Freeform 1534"/>
                <p:cNvSpPr>
                  <a:spLocks/>
                </p:cNvSpPr>
                <p:nvPr/>
              </p:nvSpPr>
              <p:spPr bwMode="auto">
                <a:xfrm>
                  <a:off x="3520" y="1650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7" y="45"/>
                    </a:cxn>
                    <a:cxn ang="0">
                      <a:pos x="295" y="49"/>
                    </a:cxn>
                    <a:cxn ang="0">
                      <a:pos x="0" y="4"/>
                    </a:cxn>
                    <a:cxn ang="0">
                      <a:pos x="1" y="0"/>
                    </a:cxn>
                    <a:cxn ang="0">
                      <a:pos x="297" y="45"/>
                    </a:cxn>
                  </a:cxnLst>
                  <a:rect l="0" t="0" r="r" b="b"/>
                  <a:pathLst>
                    <a:path w="297" h="49">
                      <a:moveTo>
                        <a:pt x="297" y="45"/>
                      </a:moveTo>
                      <a:lnTo>
                        <a:pt x="295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7" name="Freeform 1535"/>
                <p:cNvSpPr>
                  <a:spLocks/>
                </p:cNvSpPr>
                <p:nvPr/>
              </p:nvSpPr>
              <p:spPr bwMode="auto">
                <a:xfrm>
                  <a:off x="3520" y="1651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5" y="45"/>
                    </a:cxn>
                    <a:cxn ang="0">
                      <a:pos x="294" y="46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95" y="45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8" name="Freeform 1536"/>
                <p:cNvSpPr>
                  <a:spLocks/>
                </p:cNvSpPr>
                <p:nvPr/>
              </p:nvSpPr>
              <p:spPr bwMode="auto">
                <a:xfrm>
                  <a:off x="3520" y="1653"/>
                  <a:ext cx="147" cy="23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7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69" name="Freeform 1537"/>
                <p:cNvSpPr>
                  <a:spLocks/>
                </p:cNvSpPr>
                <p:nvPr/>
              </p:nvSpPr>
              <p:spPr bwMode="auto">
                <a:xfrm>
                  <a:off x="3519" y="1654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6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0" name="Freeform 1538"/>
                <p:cNvSpPr>
                  <a:spLocks/>
                </p:cNvSpPr>
                <p:nvPr/>
              </p:nvSpPr>
              <p:spPr bwMode="auto">
                <a:xfrm>
                  <a:off x="3519" y="1656"/>
                  <a:ext cx="148" cy="23"/>
                </a:xfrm>
                <a:custGeom>
                  <a:avLst/>
                  <a:gdLst/>
                  <a:ahLst/>
                  <a:cxnLst>
                    <a:cxn ang="0">
                      <a:pos x="296" y="43"/>
                    </a:cxn>
                    <a:cxn ang="0">
                      <a:pos x="294" y="47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296" y="43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1" name="Freeform 1539"/>
                <p:cNvSpPr>
                  <a:spLocks/>
                </p:cNvSpPr>
                <p:nvPr/>
              </p:nvSpPr>
              <p:spPr bwMode="auto">
                <a:xfrm>
                  <a:off x="3518" y="1656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5" y="45"/>
                    </a:cxn>
                    <a:cxn ang="0">
                      <a:pos x="294" y="48"/>
                    </a:cxn>
                    <a:cxn ang="0">
                      <a:pos x="0" y="3"/>
                    </a:cxn>
                    <a:cxn ang="0">
                      <a:pos x="1" y="0"/>
                    </a:cxn>
                    <a:cxn ang="0">
                      <a:pos x="295" y="45"/>
                    </a:cxn>
                  </a:cxnLst>
                  <a:rect l="0" t="0" r="r" b="b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2" name="Freeform 1540"/>
                <p:cNvSpPr>
                  <a:spLocks/>
                </p:cNvSpPr>
                <p:nvPr/>
              </p:nvSpPr>
              <p:spPr bwMode="auto">
                <a:xfrm>
                  <a:off x="3515" y="1658"/>
                  <a:ext cx="150" cy="31"/>
                </a:xfrm>
                <a:custGeom>
                  <a:avLst/>
                  <a:gdLst/>
                  <a:ahLst/>
                  <a:cxnLst>
                    <a:cxn ang="0">
                      <a:pos x="301" y="45"/>
                    </a:cxn>
                    <a:cxn ang="0">
                      <a:pos x="296" y="62"/>
                    </a:cxn>
                    <a:cxn ang="0">
                      <a:pos x="0" y="17"/>
                    </a:cxn>
                    <a:cxn ang="0">
                      <a:pos x="7" y="0"/>
                    </a:cxn>
                    <a:cxn ang="0">
                      <a:pos x="301" y="45"/>
                    </a:cxn>
                  </a:cxnLst>
                  <a:rect l="0" t="0" r="r" b="b"/>
                  <a:pathLst>
                    <a:path w="301" h="62">
                      <a:moveTo>
                        <a:pt x="301" y="45"/>
                      </a:moveTo>
                      <a:lnTo>
                        <a:pt x="296" y="62"/>
                      </a:lnTo>
                      <a:lnTo>
                        <a:pt x="0" y="17"/>
                      </a:lnTo>
                      <a:lnTo>
                        <a:pt x="7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3" name="Freeform 1541"/>
                <p:cNvSpPr>
                  <a:spLocks/>
                </p:cNvSpPr>
                <p:nvPr/>
              </p:nvSpPr>
              <p:spPr bwMode="auto">
                <a:xfrm>
                  <a:off x="3517" y="1658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8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4" name="Freeform 1542"/>
                <p:cNvSpPr>
                  <a:spLocks/>
                </p:cNvSpPr>
                <p:nvPr/>
              </p:nvSpPr>
              <p:spPr bwMode="auto">
                <a:xfrm>
                  <a:off x="3516" y="1660"/>
                  <a:ext cx="149" cy="24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6" y="49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49">
                      <a:moveTo>
                        <a:pt x="298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5" name="Freeform 1543"/>
                <p:cNvSpPr>
                  <a:spLocks/>
                </p:cNvSpPr>
                <p:nvPr/>
              </p:nvSpPr>
              <p:spPr bwMode="auto">
                <a:xfrm>
                  <a:off x="3516" y="1661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8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6" name="Freeform 1544"/>
                <p:cNvSpPr>
                  <a:spLocks/>
                </p:cNvSpPr>
                <p:nvPr/>
              </p:nvSpPr>
              <p:spPr bwMode="auto">
                <a:xfrm>
                  <a:off x="3515" y="1663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5" y="45"/>
                    </a:cxn>
                    <a:cxn ang="0">
                      <a:pos x="294" y="48"/>
                    </a:cxn>
                    <a:cxn ang="0">
                      <a:pos x="0" y="3"/>
                    </a:cxn>
                    <a:cxn ang="0">
                      <a:pos x="1" y="0"/>
                    </a:cxn>
                    <a:cxn ang="0">
                      <a:pos x="295" y="45"/>
                    </a:cxn>
                  </a:cxnLst>
                  <a:rect l="0" t="0" r="r" b="b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7" name="Freeform 1545"/>
                <p:cNvSpPr>
                  <a:spLocks/>
                </p:cNvSpPr>
                <p:nvPr/>
              </p:nvSpPr>
              <p:spPr bwMode="auto">
                <a:xfrm>
                  <a:off x="3515" y="1665"/>
                  <a:ext cx="147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9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8" name="Freeform 1546"/>
                <p:cNvSpPr>
                  <a:spLocks/>
                </p:cNvSpPr>
                <p:nvPr/>
              </p:nvSpPr>
              <p:spPr bwMode="auto">
                <a:xfrm>
                  <a:off x="3512" y="1666"/>
                  <a:ext cx="150" cy="31"/>
                </a:xfrm>
                <a:custGeom>
                  <a:avLst/>
                  <a:gdLst/>
                  <a:ahLst/>
                  <a:cxnLst>
                    <a:cxn ang="0">
                      <a:pos x="301" y="45"/>
                    </a:cxn>
                    <a:cxn ang="0">
                      <a:pos x="296" y="61"/>
                    </a:cxn>
                    <a:cxn ang="0">
                      <a:pos x="0" y="16"/>
                    </a:cxn>
                    <a:cxn ang="0">
                      <a:pos x="5" y="0"/>
                    </a:cxn>
                    <a:cxn ang="0">
                      <a:pos x="301" y="45"/>
                    </a:cxn>
                  </a:cxnLst>
                  <a:rect l="0" t="0" r="r" b="b"/>
                  <a:pathLst>
                    <a:path w="301" h="61">
                      <a:moveTo>
                        <a:pt x="301" y="45"/>
                      </a:moveTo>
                      <a:lnTo>
                        <a:pt x="296" y="61"/>
                      </a:lnTo>
                      <a:lnTo>
                        <a:pt x="0" y="16"/>
                      </a:lnTo>
                      <a:lnTo>
                        <a:pt x="5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79" name="Freeform 1547"/>
                <p:cNvSpPr>
                  <a:spLocks/>
                </p:cNvSpPr>
                <p:nvPr/>
              </p:nvSpPr>
              <p:spPr bwMode="auto">
                <a:xfrm>
                  <a:off x="3515" y="1666"/>
                  <a:ext cx="147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8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0" name="Freeform 1548"/>
                <p:cNvSpPr>
                  <a:spLocks/>
                </p:cNvSpPr>
                <p:nvPr/>
              </p:nvSpPr>
              <p:spPr bwMode="auto">
                <a:xfrm>
                  <a:off x="3514" y="1668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5" y="48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5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1" name="Freeform 1549"/>
                <p:cNvSpPr>
                  <a:spLocks/>
                </p:cNvSpPr>
                <p:nvPr/>
              </p:nvSpPr>
              <p:spPr bwMode="auto">
                <a:xfrm>
                  <a:off x="3513" y="1670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9"/>
                    </a:cxn>
                    <a:cxn ang="0">
                      <a:pos x="0" y="4"/>
                    </a:cxn>
                    <a:cxn ang="0">
                      <a:pos x="1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2" name="Freeform 1550"/>
                <p:cNvSpPr>
                  <a:spLocks/>
                </p:cNvSpPr>
                <p:nvPr/>
              </p:nvSpPr>
              <p:spPr bwMode="auto">
                <a:xfrm>
                  <a:off x="3513" y="1671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4" y="48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3" name="Freeform 1551"/>
                <p:cNvSpPr>
                  <a:spLocks/>
                </p:cNvSpPr>
                <p:nvPr/>
              </p:nvSpPr>
              <p:spPr bwMode="auto">
                <a:xfrm>
                  <a:off x="3512" y="1673"/>
                  <a:ext cx="148" cy="24"/>
                </a:xfrm>
                <a:custGeom>
                  <a:avLst/>
                  <a:gdLst/>
                  <a:ahLst/>
                  <a:cxnLst>
                    <a:cxn ang="0">
                      <a:pos x="296" y="45"/>
                    </a:cxn>
                    <a:cxn ang="0">
                      <a:pos x="296" y="48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296" y="45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4" name="Freeform 1552"/>
                <p:cNvSpPr>
                  <a:spLocks/>
                </p:cNvSpPr>
                <p:nvPr/>
              </p:nvSpPr>
              <p:spPr bwMode="auto">
                <a:xfrm>
                  <a:off x="3510" y="1675"/>
                  <a:ext cx="150" cy="32"/>
                </a:xfrm>
                <a:custGeom>
                  <a:avLst/>
                  <a:gdLst/>
                  <a:ahLst/>
                  <a:cxnLst>
                    <a:cxn ang="0">
                      <a:pos x="299" y="45"/>
                    </a:cxn>
                    <a:cxn ang="0">
                      <a:pos x="294" y="65"/>
                    </a:cxn>
                    <a:cxn ang="0">
                      <a:pos x="0" y="19"/>
                    </a:cxn>
                    <a:cxn ang="0">
                      <a:pos x="3" y="0"/>
                    </a:cxn>
                    <a:cxn ang="0">
                      <a:pos x="299" y="45"/>
                    </a:cxn>
                  </a:cxnLst>
                  <a:rect l="0" t="0" r="r" b="b"/>
                  <a:pathLst>
                    <a:path w="299" h="65">
                      <a:moveTo>
                        <a:pt x="299" y="45"/>
                      </a:moveTo>
                      <a:lnTo>
                        <a:pt x="294" y="65"/>
                      </a:lnTo>
                      <a:lnTo>
                        <a:pt x="0" y="19"/>
                      </a:lnTo>
                      <a:lnTo>
                        <a:pt x="3" y="0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5" name="Freeform 1553"/>
                <p:cNvSpPr>
                  <a:spLocks/>
                </p:cNvSpPr>
                <p:nvPr/>
              </p:nvSpPr>
              <p:spPr bwMode="auto">
                <a:xfrm>
                  <a:off x="3511" y="1675"/>
                  <a:ext cx="149" cy="25"/>
                </a:xfrm>
                <a:custGeom>
                  <a:avLst/>
                  <a:gdLst/>
                  <a:ahLst/>
                  <a:cxnLst>
                    <a:cxn ang="0">
                      <a:pos x="298" y="45"/>
                    </a:cxn>
                    <a:cxn ang="0">
                      <a:pos x="296" y="52"/>
                    </a:cxn>
                    <a:cxn ang="0">
                      <a:pos x="0" y="5"/>
                    </a:cxn>
                    <a:cxn ang="0">
                      <a:pos x="2" y="0"/>
                    </a:cxn>
                    <a:cxn ang="0">
                      <a:pos x="298" y="45"/>
                    </a:cxn>
                  </a:cxnLst>
                  <a:rect l="0" t="0" r="r" b="b"/>
                  <a:pathLst>
                    <a:path w="298" h="52">
                      <a:moveTo>
                        <a:pt x="298" y="45"/>
                      </a:moveTo>
                      <a:lnTo>
                        <a:pt x="296" y="52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6" name="Freeform 1554"/>
                <p:cNvSpPr>
                  <a:spLocks/>
                </p:cNvSpPr>
                <p:nvPr/>
              </p:nvSpPr>
              <p:spPr bwMode="auto">
                <a:xfrm>
                  <a:off x="3510" y="1677"/>
                  <a:ext cx="149" cy="27"/>
                </a:xfrm>
                <a:custGeom>
                  <a:avLst/>
                  <a:gdLst/>
                  <a:ahLst/>
                  <a:cxnLst>
                    <a:cxn ang="0">
                      <a:pos x="297" y="47"/>
                    </a:cxn>
                    <a:cxn ang="0">
                      <a:pos x="296" y="53"/>
                    </a:cxn>
                    <a:cxn ang="0">
                      <a:pos x="0" y="7"/>
                    </a:cxn>
                    <a:cxn ang="0">
                      <a:pos x="1" y="0"/>
                    </a:cxn>
                    <a:cxn ang="0">
                      <a:pos x="297" y="47"/>
                    </a:cxn>
                  </a:cxnLst>
                  <a:rect l="0" t="0" r="r" b="b"/>
                  <a:pathLst>
                    <a:path w="297" h="53">
                      <a:moveTo>
                        <a:pt x="297" y="47"/>
                      </a:moveTo>
                      <a:lnTo>
                        <a:pt x="296" y="53"/>
                      </a:lnTo>
                      <a:lnTo>
                        <a:pt x="0" y="7"/>
                      </a:lnTo>
                      <a:lnTo>
                        <a:pt x="1" y="0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7" name="Freeform 1555"/>
                <p:cNvSpPr>
                  <a:spLocks/>
                </p:cNvSpPr>
                <p:nvPr/>
              </p:nvSpPr>
              <p:spPr bwMode="auto">
                <a:xfrm>
                  <a:off x="3510" y="1680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4" y="53"/>
                    </a:cxn>
                    <a:cxn ang="0">
                      <a:pos x="0" y="7"/>
                    </a:cxn>
                    <a:cxn ang="0">
                      <a:pos x="0" y="0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53">
                      <a:moveTo>
                        <a:pt x="296" y="46"/>
                      </a:moveTo>
                      <a:lnTo>
                        <a:pt x="294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8" name="Freeform 1556"/>
                <p:cNvSpPr>
                  <a:spLocks/>
                </p:cNvSpPr>
                <p:nvPr/>
              </p:nvSpPr>
              <p:spPr bwMode="auto">
                <a:xfrm>
                  <a:off x="3509" y="1684"/>
                  <a:ext cx="148" cy="32"/>
                </a:xfrm>
                <a:custGeom>
                  <a:avLst/>
                  <a:gdLst/>
                  <a:ahLst/>
                  <a:cxnLst>
                    <a:cxn ang="0">
                      <a:pos x="298" y="46"/>
                    </a:cxn>
                    <a:cxn ang="0">
                      <a:pos x="295" y="64"/>
                    </a:cxn>
                    <a:cxn ang="0">
                      <a:pos x="0" y="18"/>
                    </a:cxn>
                    <a:cxn ang="0">
                      <a:pos x="4" y="0"/>
                    </a:cxn>
                    <a:cxn ang="0">
                      <a:pos x="298" y="46"/>
                    </a:cxn>
                  </a:cxnLst>
                  <a:rect l="0" t="0" r="r" b="b"/>
                  <a:pathLst>
                    <a:path w="298" h="64">
                      <a:moveTo>
                        <a:pt x="298" y="46"/>
                      </a:moveTo>
                      <a:lnTo>
                        <a:pt x="295" y="64"/>
                      </a:ln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89" name="Freeform 1557"/>
                <p:cNvSpPr>
                  <a:spLocks/>
                </p:cNvSpPr>
                <p:nvPr/>
              </p:nvSpPr>
              <p:spPr bwMode="auto">
                <a:xfrm>
                  <a:off x="3510" y="1684"/>
                  <a:ext cx="147" cy="26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4" y="51"/>
                    </a:cxn>
                    <a:cxn ang="0">
                      <a:pos x="0" y="5"/>
                    </a:cxn>
                    <a:cxn ang="0">
                      <a:pos x="2" y="0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51">
                      <a:moveTo>
                        <a:pt x="296" y="46"/>
                      </a:moveTo>
                      <a:lnTo>
                        <a:pt x="294" y="51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90" name="Freeform 1558"/>
                <p:cNvSpPr>
                  <a:spLocks/>
                </p:cNvSpPr>
                <p:nvPr/>
              </p:nvSpPr>
              <p:spPr bwMode="auto">
                <a:xfrm>
                  <a:off x="3509" y="1686"/>
                  <a:ext cx="148" cy="27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6" y="53"/>
                    </a:cxn>
                    <a:cxn ang="0">
                      <a:pos x="0" y="6"/>
                    </a:cxn>
                    <a:cxn ang="0">
                      <a:pos x="2" y="0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53">
                      <a:moveTo>
                        <a:pt x="296" y="46"/>
                      </a:moveTo>
                      <a:lnTo>
                        <a:pt x="296" y="53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91" name="Freeform 1559"/>
                <p:cNvSpPr>
                  <a:spLocks/>
                </p:cNvSpPr>
                <p:nvPr/>
              </p:nvSpPr>
              <p:spPr bwMode="auto">
                <a:xfrm>
                  <a:off x="3509" y="1690"/>
                  <a:ext cx="148" cy="26"/>
                </a:xfrm>
                <a:custGeom>
                  <a:avLst/>
                  <a:gdLst/>
                  <a:ahLst/>
                  <a:cxnLst>
                    <a:cxn ang="0">
                      <a:pos x="296" y="47"/>
                    </a:cxn>
                    <a:cxn ang="0">
                      <a:pos x="295" y="53"/>
                    </a:cxn>
                    <a:cxn ang="0">
                      <a:pos x="0" y="7"/>
                    </a:cxn>
                    <a:cxn ang="0">
                      <a:pos x="0" y="0"/>
                    </a:cxn>
                    <a:cxn ang="0">
                      <a:pos x="296" y="47"/>
                    </a:cxn>
                  </a:cxnLst>
                  <a:rect l="0" t="0" r="r" b="b"/>
                  <a:pathLst>
                    <a:path w="296" h="53">
                      <a:moveTo>
                        <a:pt x="296" y="47"/>
                      </a:moveTo>
                      <a:lnTo>
                        <a:pt x="295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92" name="Freeform 1560"/>
                <p:cNvSpPr>
                  <a:spLocks/>
                </p:cNvSpPr>
                <p:nvPr/>
              </p:nvSpPr>
              <p:spPr bwMode="auto">
                <a:xfrm>
                  <a:off x="3508" y="1693"/>
                  <a:ext cx="148" cy="33"/>
                </a:xfrm>
                <a:custGeom>
                  <a:avLst/>
                  <a:gdLst/>
                  <a:ahLst/>
                  <a:cxnLst>
                    <a:cxn ang="0">
                      <a:pos x="296" y="46"/>
                    </a:cxn>
                    <a:cxn ang="0">
                      <a:pos x="294" y="66"/>
                    </a:cxn>
                    <a:cxn ang="0">
                      <a:pos x="0" y="18"/>
                    </a:cxn>
                    <a:cxn ang="0">
                      <a:pos x="1" y="0"/>
                    </a:cxn>
                    <a:cxn ang="0">
                      <a:pos x="296" y="46"/>
                    </a:cxn>
                  </a:cxnLst>
                  <a:rect l="0" t="0" r="r" b="b"/>
                  <a:pathLst>
                    <a:path w="296" h="66">
                      <a:moveTo>
                        <a:pt x="296" y="46"/>
                      </a:moveTo>
                      <a:lnTo>
                        <a:pt x="294" y="66"/>
                      </a:lnTo>
                      <a:lnTo>
                        <a:pt x="0" y="18"/>
                      </a:lnTo>
                      <a:lnTo>
                        <a:pt x="1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93" name="Freeform 1561"/>
                <p:cNvSpPr>
                  <a:spLocks/>
                </p:cNvSpPr>
                <p:nvPr/>
              </p:nvSpPr>
              <p:spPr bwMode="auto">
                <a:xfrm>
                  <a:off x="3507" y="1702"/>
                  <a:ext cx="148" cy="34"/>
                </a:xfrm>
                <a:custGeom>
                  <a:avLst/>
                  <a:gdLst/>
                  <a:ahLst/>
                  <a:cxnLst>
                    <a:cxn ang="0">
                      <a:pos x="296" y="48"/>
                    </a:cxn>
                    <a:cxn ang="0">
                      <a:pos x="296" y="68"/>
                    </a:cxn>
                    <a:cxn ang="0">
                      <a:pos x="0" y="20"/>
                    </a:cxn>
                    <a:cxn ang="0">
                      <a:pos x="2" y="0"/>
                    </a:cxn>
                    <a:cxn ang="0">
                      <a:pos x="296" y="48"/>
                    </a:cxn>
                  </a:cxnLst>
                  <a:rect l="0" t="0" r="r" b="b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0" y="20"/>
                      </a:lnTo>
                      <a:lnTo>
                        <a:pt x="2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3194" name="Freeform 1562"/>
                <p:cNvSpPr>
                  <a:spLocks/>
                </p:cNvSpPr>
                <p:nvPr/>
              </p:nvSpPr>
              <p:spPr bwMode="auto">
                <a:xfrm>
                  <a:off x="3507" y="1712"/>
                  <a:ext cx="148" cy="34"/>
                </a:xfrm>
                <a:custGeom>
                  <a:avLst/>
                  <a:gdLst/>
                  <a:ahLst/>
                  <a:cxnLst>
                    <a:cxn ang="0">
                      <a:pos x="296" y="48"/>
                    </a:cxn>
                    <a:cxn ang="0">
                      <a:pos x="296" y="68"/>
                    </a:cxn>
                    <a:cxn ang="0">
                      <a:pos x="2" y="18"/>
                    </a:cxn>
                    <a:cxn ang="0">
                      <a:pos x="0" y="0"/>
                    </a:cxn>
                    <a:cxn ang="0">
                      <a:pos x="296" y="48"/>
                    </a:cxn>
                  </a:cxnLst>
                  <a:rect l="0" t="0" r="r" b="b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2" y="18"/>
                      </a:lnTo>
                      <a:lnTo>
                        <a:pt x="0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23195" name="Freeform 1563"/>
              <p:cNvSpPr>
                <a:spLocks/>
              </p:cNvSpPr>
              <p:nvPr/>
            </p:nvSpPr>
            <p:spPr bwMode="auto">
              <a:xfrm>
                <a:off x="3508" y="1721"/>
                <a:ext cx="148" cy="34"/>
              </a:xfrm>
              <a:custGeom>
                <a:avLst/>
                <a:gdLst/>
                <a:ahLst/>
                <a:cxnLst>
                  <a:cxn ang="0">
                    <a:pos x="294" y="50"/>
                  </a:cxn>
                  <a:cxn ang="0">
                    <a:pos x="296" y="68"/>
                  </a:cxn>
                  <a:cxn ang="0">
                    <a:pos x="1" y="19"/>
                  </a:cxn>
                  <a:cxn ang="0">
                    <a:pos x="0" y="0"/>
                  </a:cxn>
                  <a:cxn ang="0">
                    <a:pos x="294" y="50"/>
                  </a:cxn>
                </a:cxnLst>
                <a:rect l="0" t="0" r="r" b="b"/>
                <a:pathLst>
                  <a:path w="296" h="68">
                    <a:moveTo>
                      <a:pt x="294" y="50"/>
                    </a:moveTo>
                    <a:lnTo>
                      <a:pt x="296" y="68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196" name="Freeform 1564"/>
              <p:cNvSpPr>
                <a:spLocks/>
              </p:cNvSpPr>
              <p:nvPr/>
            </p:nvSpPr>
            <p:spPr bwMode="auto">
              <a:xfrm>
                <a:off x="3509" y="1730"/>
                <a:ext cx="148" cy="34"/>
              </a:xfrm>
              <a:custGeom>
                <a:avLst/>
                <a:gdLst/>
                <a:ahLst/>
                <a:cxnLst>
                  <a:cxn ang="0">
                    <a:pos x="295" y="49"/>
                  </a:cxn>
                  <a:cxn ang="0">
                    <a:pos x="298" y="68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295" y="49"/>
                  </a:cxn>
                </a:cxnLst>
                <a:rect l="0" t="0" r="r" b="b"/>
                <a:pathLst>
                  <a:path w="298" h="68">
                    <a:moveTo>
                      <a:pt x="295" y="49"/>
                    </a:moveTo>
                    <a:lnTo>
                      <a:pt x="298" y="68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197" name="Freeform 1565"/>
              <p:cNvSpPr>
                <a:spLocks/>
              </p:cNvSpPr>
              <p:nvPr/>
            </p:nvSpPr>
            <p:spPr bwMode="auto">
              <a:xfrm>
                <a:off x="3509" y="1730"/>
                <a:ext cx="148" cy="29"/>
              </a:xfrm>
              <a:custGeom>
                <a:avLst/>
                <a:gdLst/>
                <a:ahLst/>
                <a:cxnLst>
                  <a:cxn ang="0">
                    <a:pos x="295" y="49"/>
                  </a:cxn>
                  <a:cxn ang="0">
                    <a:pos x="296" y="56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295" y="49"/>
                  </a:cxn>
                </a:cxnLst>
                <a:rect l="0" t="0" r="r" b="b"/>
                <a:pathLst>
                  <a:path w="296" h="56">
                    <a:moveTo>
                      <a:pt x="295" y="49"/>
                    </a:moveTo>
                    <a:lnTo>
                      <a:pt x="296" y="5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198" name="Freeform 1566"/>
              <p:cNvSpPr>
                <a:spLocks/>
              </p:cNvSpPr>
              <p:nvPr/>
            </p:nvSpPr>
            <p:spPr bwMode="auto">
              <a:xfrm>
                <a:off x="3509" y="1734"/>
                <a:ext cx="148" cy="27"/>
              </a:xfrm>
              <a:custGeom>
                <a:avLst/>
                <a:gdLst/>
                <a:ahLst/>
                <a:cxnLst>
                  <a:cxn ang="0">
                    <a:pos x="296" y="50"/>
                  </a:cxn>
                  <a:cxn ang="0">
                    <a:pos x="296" y="55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296" y="50"/>
                  </a:cxn>
                </a:cxnLst>
                <a:rect l="0" t="0" r="r" b="b"/>
                <a:pathLst>
                  <a:path w="296" h="55">
                    <a:moveTo>
                      <a:pt x="296" y="50"/>
                    </a:moveTo>
                    <a:lnTo>
                      <a:pt x="296" y="5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199" name="Freeform 1567"/>
              <p:cNvSpPr>
                <a:spLocks/>
              </p:cNvSpPr>
              <p:nvPr/>
            </p:nvSpPr>
            <p:spPr bwMode="auto">
              <a:xfrm>
                <a:off x="3510" y="1736"/>
                <a:ext cx="147" cy="28"/>
              </a:xfrm>
              <a:custGeom>
                <a:avLst/>
                <a:gdLst/>
                <a:ahLst/>
                <a:cxnLst>
                  <a:cxn ang="0">
                    <a:pos x="294" y="50"/>
                  </a:cxn>
                  <a:cxn ang="0">
                    <a:pos x="296" y="57"/>
                  </a:cxn>
                  <a:cxn ang="0">
                    <a:pos x="2" y="7"/>
                  </a:cxn>
                  <a:cxn ang="0">
                    <a:pos x="0" y="0"/>
                  </a:cxn>
                  <a:cxn ang="0">
                    <a:pos x="294" y="50"/>
                  </a:cxn>
                </a:cxnLst>
                <a:rect l="0" t="0" r="r" b="b"/>
                <a:pathLst>
                  <a:path w="296" h="57">
                    <a:moveTo>
                      <a:pt x="294" y="50"/>
                    </a:moveTo>
                    <a:lnTo>
                      <a:pt x="296" y="57"/>
                    </a:lnTo>
                    <a:lnTo>
                      <a:pt x="2" y="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0" name="Freeform 1568"/>
              <p:cNvSpPr>
                <a:spLocks/>
              </p:cNvSpPr>
              <p:nvPr/>
            </p:nvSpPr>
            <p:spPr bwMode="auto">
              <a:xfrm>
                <a:off x="3510" y="1739"/>
                <a:ext cx="150" cy="34"/>
              </a:xfrm>
              <a:custGeom>
                <a:avLst/>
                <a:gdLst/>
                <a:ahLst/>
                <a:cxnLst>
                  <a:cxn ang="0">
                    <a:pos x="294" y="50"/>
                  </a:cxn>
                  <a:cxn ang="0">
                    <a:pos x="299" y="66"/>
                  </a:cxn>
                  <a:cxn ang="0">
                    <a:pos x="3" y="17"/>
                  </a:cxn>
                  <a:cxn ang="0">
                    <a:pos x="0" y="0"/>
                  </a:cxn>
                  <a:cxn ang="0">
                    <a:pos x="294" y="50"/>
                  </a:cxn>
                </a:cxnLst>
                <a:rect l="0" t="0" r="r" b="b"/>
                <a:pathLst>
                  <a:path w="299" h="66">
                    <a:moveTo>
                      <a:pt x="294" y="50"/>
                    </a:moveTo>
                    <a:lnTo>
                      <a:pt x="299" y="6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1" name="Freeform 1569"/>
              <p:cNvSpPr>
                <a:spLocks/>
              </p:cNvSpPr>
              <p:nvPr/>
            </p:nvSpPr>
            <p:spPr bwMode="auto">
              <a:xfrm>
                <a:off x="3510" y="1739"/>
                <a:ext cx="148" cy="28"/>
              </a:xfrm>
              <a:custGeom>
                <a:avLst/>
                <a:gdLst/>
                <a:ahLst/>
                <a:cxnLst>
                  <a:cxn ang="0">
                    <a:pos x="294" y="50"/>
                  </a:cxn>
                  <a:cxn ang="0">
                    <a:pos x="296" y="55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294" y="50"/>
                  </a:cxn>
                </a:cxnLst>
                <a:rect l="0" t="0" r="r" b="b"/>
                <a:pathLst>
                  <a:path w="296" h="55">
                    <a:moveTo>
                      <a:pt x="294" y="50"/>
                    </a:moveTo>
                    <a:lnTo>
                      <a:pt x="296" y="5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2" name="Freeform 1570"/>
              <p:cNvSpPr>
                <a:spLocks/>
              </p:cNvSpPr>
              <p:nvPr/>
            </p:nvSpPr>
            <p:spPr bwMode="auto">
              <a:xfrm>
                <a:off x="3510" y="1742"/>
                <a:ext cx="149" cy="28"/>
              </a:xfrm>
              <a:custGeom>
                <a:avLst/>
                <a:gdLst/>
                <a:ahLst/>
                <a:cxnLst>
                  <a:cxn ang="0">
                    <a:pos x="296" y="50"/>
                  </a:cxn>
                  <a:cxn ang="0">
                    <a:pos x="297" y="56"/>
                  </a:cxn>
                  <a:cxn ang="0">
                    <a:pos x="1" y="7"/>
                  </a:cxn>
                  <a:cxn ang="0">
                    <a:pos x="0" y="0"/>
                  </a:cxn>
                  <a:cxn ang="0">
                    <a:pos x="296" y="50"/>
                  </a:cxn>
                </a:cxnLst>
                <a:rect l="0" t="0" r="r" b="b"/>
                <a:pathLst>
                  <a:path w="297" h="56">
                    <a:moveTo>
                      <a:pt x="296" y="50"/>
                    </a:moveTo>
                    <a:lnTo>
                      <a:pt x="297" y="56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3" name="Freeform 1571"/>
              <p:cNvSpPr>
                <a:spLocks/>
              </p:cNvSpPr>
              <p:nvPr/>
            </p:nvSpPr>
            <p:spPr bwMode="auto">
              <a:xfrm>
                <a:off x="3511" y="1745"/>
                <a:ext cx="149" cy="28"/>
              </a:xfrm>
              <a:custGeom>
                <a:avLst/>
                <a:gdLst/>
                <a:ahLst/>
                <a:cxnLst>
                  <a:cxn ang="0">
                    <a:pos x="296" y="49"/>
                  </a:cxn>
                  <a:cxn ang="0">
                    <a:pos x="298" y="54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296" y="49"/>
                  </a:cxn>
                </a:cxnLst>
                <a:rect l="0" t="0" r="r" b="b"/>
                <a:pathLst>
                  <a:path w="298" h="54">
                    <a:moveTo>
                      <a:pt x="296" y="49"/>
                    </a:moveTo>
                    <a:lnTo>
                      <a:pt x="298" y="5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4" name="Freeform 1572"/>
              <p:cNvSpPr>
                <a:spLocks/>
              </p:cNvSpPr>
              <p:nvPr/>
            </p:nvSpPr>
            <p:spPr bwMode="auto">
              <a:xfrm>
                <a:off x="3512" y="1748"/>
                <a:ext cx="150" cy="33"/>
              </a:xfrm>
              <a:custGeom>
                <a:avLst/>
                <a:gdLst/>
                <a:ahLst/>
                <a:cxnLst>
                  <a:cxn ang="0">
                    <a:pos x="296" y="49"/>
                  </a:cxn>
                  <a:cxn ang="0">
                    <a:pos x="301" y="66"/>
                  </a:cxn>
                  <a:cxn ang="0">
                    <a:pos x="5" y="14"/>
                  </a:cxn>
                  <a:cxn ang="0">
                    <a:pos x="0" y="0"/>
                  </a:cxn>
                  <a:cxn ang="0">
                    <a:pos x="296" y="49"/>
                  </a:cxn>
                </a:cxnLst>
                <a:rect l="0" t="0" r="r" b="b"/>
                <a:pathLst>
                  <a:path w="301" h="66">
                    <a:moveTo>
                      <a:pt x="296" y="49"/>
                    </a:moveTo>
                    <a:lnTo>
                      <a:pt x="301" y="66"/>
                    </a:lnTo>
                    <a:lnTo>
                      <a:pt x="5" y="14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5" name="Freeform 1573"/>
              <p:cNvSpPr>
                <a:spLocks/>
              </p:cNvSpPr>
              <p:nvPr/>
            </p:nvSpPr>
            <p:spPr bwMode="auto">
              <a:xfrm>
                <a:off x="3512" y="1748"/>
                <a:ext cx="148" cy="26"/>
              </a:xfrm>
              <a:custGeom>
                <a:avLst/>
                <a:gdLst/>
                <a:ahLst/>
                <a:cxnLst>
                  <a:cxn ang="0">
                    <a:pos x="296" y="49"/>
                  </a:cxn>
                  <a:cxn ang="0">
                    <a:pos x="296" y="5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96" y="49"/>
                  </a:cxn>
                </a:cxnLst>
                <a:rect l="0" t="0" r="r" b="b"/>
                <a:pathLst>
                  <a:path w="296" h="53">
                    <a:moveTo>
                      <a:pt x="296" y="49"/>
                    </a:moveTo>
                    <a:lnTo>
                      <a:pt x="296" y="5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6" name="Freeform 1574"/>
              <p:cNvSpPr>
                <a:spLocks/>
              </p:cNvSpPr>
              <p:nvPr/>
            </p:nvSpPr>
            <p:spPr bwMode="auto">
              <a:xfrm>
                <a:off x="3513" y="1749"/>
                <a:ext cx="148" cy="27"/>
              </a:xfrm>
              <a:custGeom>
                <a:avLst/>
                <a:gdLst/>
                <a:ahLst/>
                <a:cxnLst>
                  <a:cxn ang="0">
                    <a:pos x="294" y="50"/>
                  </a:cxn>
                  <a:cxn ang="0">
                    <a:pos x="296" y="5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94" y="50"/>
                  </a:cxn>
                </a:cxnLst>
                <a:rect l="0" t="0" r="r" b="b"/>
                <a:pathLst>
                  <a:path w="296" h="53">
                    <a:moveTo>
                      <a:pt x="294" y="50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7" name="Freeform 1575"/>
              <p:cNvSpPr>
                <a:spLocks/>
              </p:cNvSpPr>
              <p:nvPr/>
            </p:nvSpPr>
            <p:spPr bwMode="auto">
              <a:xfrm>
                <a:off x="3513" y="1751"/>
                <a:ext cx="148" cy="27"/>
              </a:xfrm>
              <a:custGeom>
                <a:avLst/>
                <a:gdLst/>
                <a:ahLst/>
                <a:cxnLst>
                  <a:cxn ang="0">
                    <a:pos x="296" y="50"/>
                  </a:cxn>
                  <a:cxn ang="0">
                    <a:pos x="296" y="53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296" y="50"/>
                  </a:cxn>
                </a:cxnLst>
                <a:rect l="0" t="0" r="r" b="b"/>
                <a:pathLst>
                  <a:path w="296" h="53">
                    <a:moveTo>
                      <a:pt x="296" y="50"/>
                    </a:moveTo>
                    <a:lnTo>
                      <a:pt x="296" y="5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8" name="Freeform 1576"/>
              <p:cNvSpPr>
                <a:spLocks/>
              </p:cNvSpPr>
              <p:nvPr/>
            </p:nvSpPr>
            <p:spPr bwMode="auto">
              <a:xfrm>
                <a:off x="3514" y="1753"/>
                <a:ext cx="148" cy="26"/>
              </a:xfrm>
              <a:custGeom>
                <a:avLst/>
                <a:gdLst/>
                <a:ahLst/>
                <a:cxnLst>
                  <a:cxn ang="0">
                    <a:pos x="295" y="50"/>
                  </a:cxn>
                  <a:cxn ang="0">
                    <a:pos x="296" y="5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95" y="50"/>
                  </a:cxn>
                </a:cxnLst>
                <a:rect l="0" t="0" r="r" b="b"/>
                <a:pathLst>
                  <a:path w="296" h="54">
                    <a:moveTo>
                      <a:pt x="295" y="50"/>
                    </a:moveTo>
                    <a:lnTo>
                      <a:pt x="296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5" y="50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09" name="Freeform 1577"/>
              <p:cNvSpPr>
                <a:spLocks/>
              </p:cNvSpPr>
              <p:nvPr/>
            </p:nvSpPr>
            <p:spPr bwMode="auto">
              <a:xfrm>
                <a:off x="3515" y="1754"/>
                <a:ext cx="147" cy="27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6" y="5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0" name="Freeform 1578"/>
              <p:cNvSpPr>
                <a:spLocks/>
              </p:cNvSpPr>
              <p:nvPr/>
            </p:nvSpPr>
            <p:spPr bwMode="auto">
              <a:xfrm>
                <a:off x="3515" y="1755"/>
                <a:ext cx="150" cy="33"/>
              </a:xfrm>
              <a:custGeom>
                <a:avLst/>
                <a:gdLst/>
                <a:ahLst/>
                <a:cxnLst>
                  <a:cxn ang="0">
                    <a:pos x="296" y="52"/>
                  </a:cxn>
                  <a:cxn ang="0">
                    <a:pos x="301" y="67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296" y="52"/>
                  </a:cxn>
                </a:cxnLst>
                <a:rect l="0" t="0" r="r" b="b"/>
                <a:pathLst>
                  <a:path w="301" h="67">
                    <a:moveTo>
                      <a:pt x="296" y="52"/>
                    </a:moveTo>
                    <a:lnTo>
                      <a:pt x="301" y="67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1" name="Freeform 1579"/>
              <p:cNvSpPr>
                <a:spLocks/>
              </p:cNvSpPr>
              <p:nvPr/>
            </p:nvSpPr>
            <p:spPr bwMode="auto">
              <a:xfrm>
                <a:off x="3515" y="1755"/>
                <a:ext cx="147" cy="28"/>
              </a:xfrm>
              <a:custGeom>
                <a:avLst/>
                <a:gdLst/>
                <a:ahLst/>
                <a:cxnLst>
                  <a:cxn ang="0">
                    <a:pos x="296" y="52"/>
                  </a:cxn>
                  <a:cxn ang="0">
                    <a:pos x="296" y="5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296" y="52"/>
                  </a:cxn>
                </a:cxnLst>
                <a:rect l="0" t="0" r="r" b="b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2" name="Freeform 1580"/>
              <p:cNvSpPr>
                <a:spLocks/>
              </p:cNvSpPr>
              <p:nvPr/>
            </p:nvSpPr>
            <p:spPr bwMode="auto">
              <a:xfrm>
                <a:off x="3515" y="1757"/>
                <a:ext cx="148" cy="27"/>
              </a:xfrm>
              <a:custGeom>
                <a:avLst/>
                <a:gdLst/>
                <a:ahLst/>
                <a:cxnLst>
                  <a:cxn ang="0">
                    <a:pos x="294" y="51"/>
                  </a:cxn>
                  <a:cxn ang="0">
                    <a:pos x="295" y="5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294" y="51"/>
                  </a:cxn>
                </a:cxnLst>
                <a:rect l="0" t="0" r="r" b="b"/>
                <a:pathLst>
                  <a:path w="295" h="55">
                    <a:moveTo>
                      <a:pt x="294" y="51"/>
                    </a:moveTo>
                    <a:lnTo>
                      <a:pt x="295" y="5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3" name="Freeform 1581"/>
              <p:cNvSpPr>
                <a:spLocks/>
              </p:cNvSpPr>
              <p:nvPr/>
            </p:nvSpPr>
            <p:spPr bwMode="auto">
              <a:xfrm>
                <a:off x="3516" y="1759"/>
                <a:ext cx="148" cy="26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6" y="5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6" h="53">
                    <a:moveTo>
                      <a:pt x="294" y="52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4" name="Freeform 1582"/>
              <p:cNvSpPr>
                <a:spLocks/>
              </p:cNvSpPr>
              <p:nvPr/>
            </p:nvSpPr>
            <p:spPr bwMode="auto">
              <a:xfrm>
                <a:off x="3516" y="1760"/>
                <a:ext cx="149" cy="27"/>
              </a:xfrm>
              <a:custGeom>
                <a:avLst/>
                <a:gdLst/>
                <a:ahLst/>
                <a:cxnLst>
                  <a:cxn ang="0">
                    <a:pos x="296" y="50"/>
                  </a:cxn>
                  <a:cxn ang="0">
                    <a:pos x="298" y="5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96" y="50"/>
                  </a:cxn>
                </a:cxnLst>
                <a:rect l="0" t="0" r="r" b="b"/>
                <a:pathLst>
                  <a:path w="298" h="54">
                    <a:moveTo>
                      <a:pt x="296" y="50"/>
                    </a:moveTo>
                    <a:lnTo>
                      <a:pt x="298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5" name="Freeform 1583"/>
              <p:cNvSpPr>
                <a:spLocks/>
              </p:cNvSpPr>
              <p:nvPr/>
            </p:nvSpPr>
            <p:spPr bwMode="auto">
              <a:xfrm>
                <a:off x="3517" y="1761"/>
                <a:ext cx="148" cy="27"/>
              </a:xfrm>
              <a:custGeom>
                <a:avLst/>
                <a:gdLst/>
                <a:ahLst/>
                <a:cxnLst>
                  <a:cxn ang="0">
                    <a:pos x="296" y="52"/>
                  </a:cxn>
                  <a:cxn ang="0">
                    <a:pos x="296" y="5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96" y="52"/>
                  </a:cxn>
                </a:cxnLst>
                <a:rect l="0" t="0" r="r" b="b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A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6" name="Freeform 1584"/>
              <p:cNvSpPr>
                <a:spLocks/>
              </p:cNvSpPr>
              <p:nvPr/>
            </p:nvSpPr>
            <p:spPr bwMode="auto">
              <a:xfrm>
                <a:off x="3518" y="1763"/>
                <a:ext cx="151" cy="32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302" y="65"/>
                  </a:cxn>
                  <a:cxn ang="0">
                    <a:pos x="6" y="14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302" h="65">
                    <a:moveTo>
                      <a:pt x="294" y="52"/>
                    </a:moveTo>
                    <a:lnTo>
                      <a:pt x="302" y="65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7" name="Freeform 1585"/>
              <p:cNvSpPr>
                <a:spLocks/>
              </p:cNvSpPr>
              <p:nvPr/>
            </p:nvSpPr>
            <p:spPr bwMode="auto">
              <a:xfrm>
                <a:off x="3518" y="1763"/>
                <a:ext cx="148" cy="27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5" y="5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5" h="55">
                    <a:moveTo>
                      <a:pt x="294" y="52"/>
                    </a:moveTo>
                    <a:lnTo>
                      <a:pt x="295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8" name="Freeform 1586"/>
              <p:cNvSpPr>
                <a:spLocks/>
              </p:cNvSpPr>
              <p:nvPr/>
            </p:nvSpPr>
            <p:spPr bwMode="auto">
              <a:xfrm>
                <a:off x="3519" y="1764"/>
                <a:ext cx="148" cy="27"/>
              </a:xfrm>
              <a:custGeom>
                <a:avLst/>
                <a:gdLst/>
                <a:ahLst/>
                <a:cxnLst>
                  <a:cxn ang="0">
                    <a:pos x="294" y="51"/>
                  </a:cxn>
                  <a:cxn ang="0">
                    <a:pos x="296" y="5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94" y="51"/>
                  </a:cxn>
                </a:cxnLst>
                <a:rect l="0" t="0" r="r" b="b"/>
                <a:pathLst>
                  <a:path w="296" h="53">
                    <a:moveTo>
                      <a:pt x="294" y="51"/>
                    </a:moveTo>
                    <a:lnTo>
                      <a:pt x="296" y="5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19" name="Freeform 1587"/>
              <p:cNvSpPr>
                <a:spLocks/>
              </p:cNvSpPr>
              <p:nvPr/>
            </p:nvSpPr>
            <p:spPr bwMode="auto">
              <a:xfrm>
                <a:off x="3520" y="1765"/>
                <a:ext cx="147" cy="28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6" y="5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0" name="Freeform 1588"/>
              <p:cNvSpPr>
                <a:spLocks/>
              </p:cNvSpPr>
              <p:nvPr/>
            </p:nvSpPr>
            <p:spPr bwMode="auto">
              <a:xfrm>
                <a:off x="3520" y="1767"/>
                <a:ext cx="148" cy="27"/>
              </a:xfrm>
              <a:custGeom>
                <a:avLst/>
                <a:gdLst/>
                <a:ahLst/>
                <a:cxnLst>
                  <a:cxn ang="0">
                    <a:pos x="296" y="51"/>
                  </a:cxn>
                  <a:cxn ang="0">
                    <a:pos x="297" y="55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96" y="51"/>
                  </a:cxn>
                </a:cxnLst>
                <a:rect l="0" t="0" r="r" b="b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1" name="Freeform 1589"/>
              <p:cNvSpPr>
                <a:spLocks/>
              </p:cNvSpPr>
              <p:nvPr/>
            </p:nvSpPr>
            <p:spPr bwMode="auto">
              <a:xfrm>
                <a:off x="3520" y="1768"/>
                <a:ext cx="149" cy="27"/>
              </a:xfrm>
              <a:custGeom>
                <a:avLst/>
                <a:gdLst/>
                <a:ahLst/>
                <a:cxnLst>
                  <a:cxn ang="0">
                    <a:pos x="295" y="54"/>
                  </a:cxn>
                  <a:cxn ang="0">
                    <a:pos x="297" y="55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295" y="54"/>
                  </a:cxn>
                </a:cxnLst>
                <a:rect l="0" t="0" r="r" b="b"/>
                <a:pathLst>
                  <a:path w="297" h="55">
                    <a:moveTo>
                      <a:pt x="295" y="54"/>
                    </a:moveTo>
                    <a:lnTo>
                      <a:pt x="297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5" y="54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2" name="Freeform 1590"/>
              <p:cNvSpPr>
                <a:spLocks/>
              </p:cNvSpPr>
              <p:nvPr/>
            </p:nvSpPr>
            <p:spPr bwMode="auto">
              <a:xfrm>
                <a:off x="3521" y="1769"/>
                <a:ext cx="151" cy="33"/>
              </a:xfrm>
              <a:custGeom>
                <a:avLst/>
                <a:gdLst/>
                <a:ahLst/>
                <a:cxnLst>
                  <a:cxn ang="0">
                    <a:pos x="296" y="51"/>
                  </a:cxn>
                  <a:cxn ang="0">
                    <a:pos x="303" y="65"/>
                  </a:cxn>
                  <a:cxn ang="0">
                    <a:pos x="9" y="11"/>
                  </a:cxn>
                  <a:cxn ang="0">
                    <a:pos x="0" y="0"/>
                  </a:cxn>
                  <a:cxn ang="0">
                    <a:pos x="296" y="51"/>
                  </a:cxn>
                </a:cxnLst>
                <a:rect l="0" t="0" r="r" b="b"/>
                <a:pathLst>
                  <a:path w="303" h="65">
                    <a:moveTo>
                      <a:pt x="296" y="51"/>
                    </a:moveTo>
                    <a:lnTo>
                      <a:pt x="303" y="65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3" name="Freeform 1591"/>
              <p:cNvSpPr>
                <a:spLocks/>
              </p:cNvSpPr>
              <p:nvPr/>
            </p:nvSpPr>
            <p:spPr bwMode="auto">
              <a:xfrm>
                <a:off x="3521" y="1769"/>
                <a:ext cx="149" cy="28"/>
              </a:xfrm>
              <a:custGeom>
                <a:avLst/>
                <a:gdLst/>
                <a:ahLst/>
                <a:cxnLst>
                  <a:cxn ang="0">
                    <a:pos x="296" y="51"/>
                  </a:cxn>
                  <a:cxn ang="0">
                    <a:pos x="298" y="5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96" y="51"/>
                  </a:cxn>
                </a:cxnLst>
                <a:rect l="0" t="0" r="r" b="b"/>
                <a:pathLst>
                  <a:path w="298" h="55">
                    <a:moveTo>
                      <a:pt x="296" y="51"/>
                    </a:moveTo>
                    <a:lnTo>
                      <a:pt x="298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4" name="Freeform 1592"/>
              <p:cNvSpPr>
                <a:spLocks/>
              </p:cNvSpPr>
              <p:nvPr/>
            </p:nvSpPr>
            <p:spPr bwMode="auto">
              <a:xfrm>
                <a:off x="3522" y="1771"/>
                <a:ext cx="149" cy="27"/>
              </a:xfrm>
              <a:custGeom>
                <a:avLst/>
                <a:gdLst/>
                <a:ahLst/>
                <a:cxnLst>
                  <a:cxn ang="0">
                    <a:pos x="296" y="52"/>
                  </a:cxn>
                  <a:cxn ang="0">
                    <a:pos x="297" y="55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96" y="52"/>
                  </a:cxn>
                </a:cxnLst>
                <a:rect l="0" t="0" r="r" b="b"/>
                <a:pathLst>
                  <a:path w="297" h="55">
                    <a:moveTo>
                      <a:pt x="296" y="52"/>
                    </a:moveTo>
                    <a:lnTo>
                      <a:pt x="297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5" name="Freeform 1593"/>
              <p:cNvSpPr>
                <a:spLocks/>
              </p:cNvSpPr>
              <p:nvPr/>
            </p:nvSpPr>
            <p:spPr bwMode="auto">
              <a:xfrm>
                <a:off x="3523" y="1773"/>
                <a:ext cx="149" cy="27"/>
              </a:xfrm>
              <a:custGeom>
                <a:avLst/>
                <a:gdLst/>
                <a:ahLst/>
                <a:cxnLst>
                  <a:cxn ang="0">
                    <a:pos x="295" y="52"/>
                  </a:cxn>
                  <a:cxn ang="0">
                    <a:pos x="297" y="55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295" y="52"/>
                  </a:cxn>
                </a:cxnLst>
                <a:rect l="0" t="0" r="r" b="b"/>
                <a:pathLst>
                  <a:path w="297" h="55">
                    <a:moveTo>
                      <a:pt x="295" y="52"/>
                    </a:moveTo>
                    <a:lnTo>
                      <a:pt x="297" y="55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95" y="5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6" name="Freeform 1594"/>
              <p:cNvSpPr>
                <a:spLocks/>
              </p:cNvSpPr>
              <p:nvPr/>
            </p:nvSpPr>
            <p:spPr bwMode="auto">
              <a:xfrm>
                <a:off x="3525" y="1774"/>
                <a:ext cx="147" cy="28"/>
              </a:xfrm>
              <a:custGeom>
                <a:avLst/>
                <a:gdLst/>
                <a:ahLst/>
                <a:cxnLst>
                  <a:cxn ang="0">
                    <a:pos x="294" y="51"/>
                  </a:cxn>
                  <a:cxn ang="0">
                    <a:pos x="296" y="55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94" y="51"/>
                  </a:cxn>
                </a:cxnLst>
                <a:rect l="0" t="0" r="r" b="b"/>
                <a:pathLst>
                  <a:path w="296" h="55">
                    <a:moveTo>
                      <a:pt x="294" y="51"/>
                    </a:moveTo>
                    <a:lnTo>
                      <a:pt x="296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7" name="Freeform 1595"/>
              <p:cNvSpPr>
                <a:spLocks/>
              </p:cNvSpPr>
              <p:nvPr/>
            </p:nvSpPr>
            <p:spPr bwMode="auto">
              <a:xfrm>
                <a:off x="3525" y="1775"/>
                <a:ext cx="152" cy="32"/>
              </a:xfrm>
              <a:custGeom>
                <a:avLst/>
                <a:gdLst/>
                <a:ahLst/>
                <a:cxnLst>
                  <a:cxn ang="0">
                    <a:pos x="294" y="54"/>
                  </a:cxn>
                  <a:cxn ang="0">
                    <a:pos x="304" y="63"/>
                  </a:cxn>
                  <a:cxn ang="0">
                    <a:pos x="8" y="12"/>
                  </a:cxn>
                  <a:cxn ang="0">
                    <a:pos x="0" y="0"/>
                  </a:cxn>
                  <a:cxn ang="0">
                    <a:pos x="294" y="54"/>
                  </a:cxn>
                </a:cxnLst>
                <a:rect l="0" t="0" r="r" b="b"/>
                <a:pathLst>
                  <a:path w="304" h="63">
                    <a:moveTo>
                      <a:pt x="294" y="54"/>
                    </a:moveTo>
                    <a:lnTo>
                      <a:pt x="304" y="63"/>
                    </a:lnTo>
                    <a:lnTo>
                      <a:pt x="8" y="12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8" name="Freeform 1596"/>
              <p:cNvSpPr>
                <a:spLocks/>
              </p:cNvSpPr>
              <p:nvPr/>
            </p:nvSpPr>
            <p:spPr bwMode="auto">
              <a:xfrm>
                <a:off x="3525" y="1775"/>
                <a:ext cx="149" cy="28"/>
              </a:xfrm>
              <a:custGeom>
                <a:avLst/>
                <a:gdLst/>
                <a:ahLst/>
                <a:cxnLst>
                  <a:cxn ang="0">
                    <a:pos x="294" y="54"/>
                  </a:cxn>
                  <a:cxn ang="0">
                    <a:pos x="297" y="57"/>
                  </a:cxn>
                  <a:cxn ang="0">
                    <a:pos x="3" y="5"/>
                  </a:cxn>
                  <a:cxn ang="0">
                    <a:pos x="0" y="0"/>
                  </a:cxn>
                  <a:cxn ang="0">
                    <a:pos x="294" y="54"/>
                  </a:cxn>
                </a:cxnLst>
                <a:rect l="0" t="0" r="r" b="b"/>
                <a:pathLst>
                  <a:path w="297" h="57">
                    <a:moveTo>
                      <a:pt x="294" y="54"/>
                    </a:moveTo>
                    <a:lnTo>
                      <a:pt x="297" y="5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29" name="Freeform 1597"/>
              <p:cNvSpPr>
                <a:spLocks/>
              </p:cNvSpPr>
              <p:nvPr/>
            </p:nvSpPr>
            <p:spPr bwMode="auto">
              <a:xfrm>
                <a:off x="3527" y="1778"/>
                <a:ext cx="149" cy="27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7" y="55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7" h="55">
                    <a:moveTo>
                      <a:pt x="294" y="52"/>
                    </a:moveTo>
                    <a:lnTo>
                      <a:pt x="297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0" name="Freeform 1598"/>
              <p:cNvSpPr>
                <a:spLocks/>
              </p:cNvSpPr>
              <p:nvPr/>
            </p:nvSpPr>
            <p:spPr bwMode="auto">
              <a:xfrm>
                <a:off x="3528" y="1779"/>
                <a:ext cx="149" cy="28"/>
              </a:xfrm>
              <a:custGeom>
                <a:avLst/>
                <a:gdLst/>
                <a:ahLst/>
                <a:cxnLst>
                  <a:cxn ang="0">
                    <a:pos x="295" y="51"/>
                  </a:cxn>
                  <a:cxn ang="0">
                    <a:pos x="299" y="54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295" y="51"/>
                  </a:cxn>
                </a:cxnLst>
                <a:rect l="0" t="0" r="r" b="b"/>
                <a:pathLst>
                  <a:path w="299" h="54">
                    <a:moveTo>
                      <a:pt x="295" y="51"/>
                    </a:moveTo>
                    <a:lnTo>
                      <a:pt x="299" y="5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5" y="51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1" name="Freeform 1599"/>
              <p:cNvSpPr>
                <a:spLocks/>
              </p:cNvSpPr>
              <p:nvPr/>
            </p:nvSpPr>
            <p:spPr bwMode="auto">
              <a:xfrm>
                <a:off x="3529" y="1781"/>
                <a:ext cx="153" cy="31"/>
              </a:xfrm>
              <a:custGeom>
                <a:avLst/>
                <a:gdLst/>
                <a:ahLst/>
                <a:cxnLst>
                  <a:cxn ang="0">
                    <a:pos x="296" y="51"/>
                  </a:cxn>
                  <a:cxn ang="0">
                    <a:pos x="304" y="61"/>
                  </a:cxn>
                  <a:cxn ang="0">
                    <a:pos x="10" y="8"/>
                  </a:cxn>
                  <a:cxn ang="0">
                    <a:pos x="0" y="0"/>
                  </a:cxn>
                  <a:cxn ang="0">
                    <a:pos x="296" y="51"/>
                  </a:cxn>
                </a:cxnLst>
                <a:rect l="0" t="0" r="r" b="b"/>
                <a:pathLst>
                  <a:path w="304" h="61">
                    <a:moveTo>
                      <a:pt x="296" y="51"/>
                    </a:moveTo>
                    <a:lnTo>
                      <a:pt x="304" y="61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2" name="Freeform 1600"/>
              <p:cNvSpPr>
                <a:spLocks/>
              </p:cNvSpPr>
              <p:nvPr/>
            </p:nvSpPr>
            <p:spPr bwMode="auto">
              <a:xfrm>
                <a:off x="3529" y="1781"/>
                <a:ext cx="149" cy="27"/>
              </a:xfrm>
              <a:custGeom>
                <a:avLst/>
                <a:gdLst/>
                <a:ahLst/>
                <a:cxnLst>
                  <a:cxn ang="0">
                    <a:pos x="296" y="51"/>
                  </a:cxn>
                  <a:cxn ang="0">
                    <a:pos x="297" y="55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296" y="51"/>
                  </a:cxn>
                </a:cxnLst>
                <a:rect l="0" t="0" r="r" b="b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3" name="Freeform 1601"/>
              <p:cNvSpPr>
                <a:spLocks/>
              </p:cNvSpPr>
              <p:nvPr/>
            </p:nvSpPr>
            <p:spPr bwMode="auto">
              <a:xfrm>
                <a:off x="3531" y="1783"/>
                <a:ext cx="149" cy="27"/>
              </a:xfrm>
              <a:custGeom>
                <a:avLst/>
                <a:gdLst/>
                <a:ahLst/>
                <a:cxnLst>
                  <a:cxn ang="0">
                    <a:pos x="294" y="52"/>
                  </a:cxn>
                  <a:cxn ang="0">
                    <a:pos x="298" y="55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94" y="52"/>
                  </a:cxn>
                </a:cxnLst>
                <a:rect l="0" t="0" r="r" b="b"/>
                <a:pathLst>
                  <a:path w="298" h="55">
                    <a:moveTo>
                      <a:pt x="294" y="52"/>
                    </a:moveTo>
                    <a:lnTo>
                      <a:pt x="298" y="5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4" name="Freeform 1602"/>
              <p:cNvSpPr>
                <a:spLocks/>
              </p:cNvSpPr>
              <p:nvPr/>
            </p:nvSpPr>
            <p:spPr bwMode="auto">
              <a:xfrm>
                <a:off x="3533" y="1784"/>
                <a:ext cx="149" cy="28"/>
              </a:xfrm>
              <a:custGeom>
                <a:avLst/>
                <a:gdLst/>
                <a:ahLst/>
                <a:cxnLst>
                  <a:cxn ang="0">
                    <a:pos x="294" y="51"/>
                  </a:cxn>
                  <a:cxn ang="0">
                    <a:pos x="297" y="54"/>
                  </a:cxn>
                  <a:cxn ang="0">
                    <a:pos x="3" y="1"/>
                  </a:cxn>
                  <a:cxn ang="0">
                    <a:pos x="0" y="0"/>
                  </a:cxn>
                  <a:cxn ang="0">
                    <a:pos x="294" y="51"/>
                  </a:cxn>
                </a:cxnLst>
                <a:rect l="0" t="0" r="r" b="b"/>
                <a:pathLst>
                  <a:path w="297" h="54">
                    <a:moveTo>
                      <a:pt x="294" y="51"/>
                    </a:moveTo>
                    <a:lnTo>
                      <a:pt x="297" y="54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5" name="Freeform 1603"/>
              <p:cNvSpPr>
                <a:spLocks/>
              </p:cNvSpPr>
              <p:nvPr/>
            </p:nvSpPr>
            <p:spPr bwMode="auto">
              <a:xfrm>
                <a:off x="3534" y="1785"/>
                <a:ext cx="153" cy="31"/>
              </a:xfrm>
              <a:custGeom>
                <a:avLst/>
                <a:gdLst/>
                <a:ahLst/>
                <a:cxnLst>
                  <a:cxn ang="0">
                    <a:pos x="294" y="53"/>
                  </a:cxn>
                  <a:cxn ang="0">
                    <a:pos x="304" y="62"/>
                  </a:cxn>
                  <a:cxn ang="0">
                    <a:pos x="10" y="9"/>
                  </a:cxn>
                  <a:cxn ang="0">
                    <a:pos x="0" y="0"/>
                  </a:cxn>
                  <a:cxn ang="0">
                    <a:pos x="294" y="53"/>
                  </a:cxn>
                </a:cxnLst>
                <a:rect l="0" t="0" r="r" b="b"/>
                <a:pathLst>
                  <a:path w="304" h="62">
                    <a:moveTo>
                      <a:pt x="294" y="53"/>
                    </a:moveTo>
                    <a:lnTo>
                      <a:pt x="304" y="62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6" name="Freeform 1604"/>
              <p:cNvSpPr>
                <a:spLocks/>
              </p:cNvSpPr>
              <p:nvPr/>
            </p:nvSpPr>
            <p:spPr bwMode="auto">
              <a:xfrm>
                <a:off x="3534" y="1785"/>
                <a:ext cx="150" cy="29"/>
              </a:xfrm>
              <a:custGeom>
                <a:avLst/>
                <a:gdLst/>
                <a:ahLst/>
                <a:cxnLst>
                  <a:cxn ang="0">
                    <a:pos x="294" y="53"/>
                  </a:cxn>
                  <a:cxn ang="0">
                    <a:pos x="299" y="58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294" y="53"/>
                  </a:cxn>
                </a:cxnLst>
                <a:rect l="0" t="0" r="r" b="b"/>
                <a:pathLst>
                  <a:path w="299" h="58">
                    <a:moveTo>
                      <a:pt x="294" y="53"/>
                    </a:moveTo>
                    <a:lnTo>
                      <a:pt x="299" y="5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7" name="Freeform 1605"/>
              <p:cNvSpPr>
                <a:spLocks/>
              </p:cNvSpPr>
              <p:nvPr/>
            </p:nvSpPr>
            <p:spPr bwMode="auto">
              <a:xfrm>
                <a:off x="3537" y="1788"/>
                <a:ext cx="150" cy="28"/>
              </a:xfrm>
              <a:custGeom>
                <a:avLst/>
                <a:gdLst/>
                <a:ahLst/>
                <a:cxnLst>
                  <a:cxn ang="0">
                    <a:pos x="294" y="53"/>
                  </a:cxn>
                  <a:cxn ang="0">
                    <a:pos x="299" y="57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294" y="53"/>
                  </a:cxn>
                </a:cxnLst>
                <a:rect l="0" t="0" r="r" b="b"/>
                <a:pathLst>
                  <a:path w="299" h="57">
                    <a:moveTo>
                      <a:pt x="294" y="53"/>
                    </a:moveTo>
                    <a:lnTo>
                      <a:pt x="299" y="5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8" name="Freeform 1606"/>
              <p:cNvSpPr>
                <a:spLocks/>
              </p:cNvSpPr>
              <p:nvPr/>
            </p:nvSpPr>
            <p:spPr bwMode="auto">
              <a:xfrm>
                <a:off x="3539" y="1789"/>
                <a:ext cx="153" cy="30"/>
              </a:xfrm>
              <a:custGeom>
                <a:avLst/>
                <a:gdLst/>
                <a:ahLst/>
                <a:cxnLst>
                  <a:cxn ang="0">
                    <a:pos x="294" y="53"/>
                  </a:cxn>
                  <a:cxn ang="0">
                    <a:pos x="306" y="59"/>
                  </a:cxn>
                  <a:cxn ang="0">
                    <a:pos x="10" y="6"/>
                  </a:cxn>
                  <a:cxn ang="0">
                    <a:pos x="0" y="0"/>
                  </a:cxn>
                  <a:cxn ang="0">
                    <a:pos x="294" y="53"/>
                  </a:cxn>
                </a:cxnLst>
                <a:rect l="0" t="0" r="r" b="b"/>
                <a:pathLst>
                  <a:path w="306" h="59">
                    <a:moveTo>
                      <a:pt x="294" y="53"/>
                    </a:moveTo>
                    <a:lnTo>
                      <a:pt x="306" y="5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39" name="Freeform 1607"/>
              <p:cNvSpPr>
                <a:spLocks/>
              </p:cNvSpPr>
              <p:nvPr/>
            </p:nvSpPr>
            <p:spPr bwMode="auto">
              <a:xfrm>
                <a:off x="3544" y="1793"/>
                <a:ext cx="159" cy="30"/>
              </a:xfrm>
              <a:custGeom>
                <a:avLst/>
                <a:gdLst/>
                <a:ahLst/>
                <a:cxnLst>
                  <a:cxn ang="0">
                    <a:pos x="296" y="53"/>
                  </a:cxn>
                  <a:cxn ang="0">
                    <a:pos x="317" y="60"/>
                  </a:cxn>
                  <a:cxn ang="0">
                    <a:pos x="23" y="7"/>
                  </a:cxn>
                  <a:cxn ang="0">
                    <a:pos x="0" y="0"/>
                  </a:cxn>
                  <a:cxn ang="0">
                    <a:pos x="296" y="53"/>
                  </a:cxn>
                </a:cxnLst>
                <a:rect l="0" t="0" r="r" b="b"/>
                <a:pathLst>
                  <a:path w="317" h="60">
                    <a:moveTo>
                      <a:pt x="296" y="53"/>
                    </a:moveTo>
                    <a:lnTo>
                      <a:pt x="317" y="60"/>
                    </a:lnTo>
                    <a:lnTo>
                      <a:pt x="23" y="7"/>
                    </a:lnTo>
                    <a:lnTo>
                      <a:pt x="0" y="0"/>
                    </a:lnTo>
                    <a:lnTo>
                      <a:pt x="296" y="53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0" name="Freeform 1608"/>
              <p:cNvSpPr>
                <a:spLocks/>
              </p:cNvSpPr>
              <p:nvPr/>
            </p:nvSpPr>
            <p:spPr bwMode="auto">
              <a:xfrm>
                <a:off x="3574" y="1610"/>
                <a:ext cx="154" cy="21"/>
              </a:xfrm>
              <a:custGeom>
                <a:avLst/>
                <a:gdLst/>
                <a:ahLst/>
                <a:cxnLst>
                  <a:cxn ang="0">
                    <a:pos x="307" y="41"/>
                  </a:cxn>
                  <a:cxn ang="0">
                    <a:pos x="294" y="41"/>
                  </a:cxn>
                  <a:cxn ang="0">
                    <a:pos x="0" y="0"/>
                  </a:cxn>
                  <a:cxn ang="0">
                    <a:pos x="11" y="1"/>
                  </a:cxn>
                  <a:cxn ang="0">
                    <a:pos x="307" y="41"/>
                  </a:cxn>
                </a:cxnLst>
                <a:rect l="0" t="0" r="r" b="b"/>
                <a:pathLst>
                  <a:path w="307" h="41">
                    <a:moveTo>
                      <a:pt x="307" y="41"/>
                    </a:moveTo>
                    <a:lnTo>
                      <a:pt x="294" y="41"/>
                    </a:lnTo>
                    <a:lnTo>
                      <a:pt x="0" y="0"/>
                    </a:lnTo>
                    <a:lnTo>
                      <a:pt x="11" y="1"/>
                    </a:lnTo>
                    <a:lnTo>
                      <a:pt x="307" y="41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1" name="Freeform 1609"/>
              <p:cNvSpPr>
                <a:spLocks/>
              </p:cNvSpPr>
              <p:nvPr/>
            </p:nvSpPr>
            <p:spPr bwMode="auto">
              <a:xfrm>
                <a:off x="3568" y="1610"/>
                <a:ext cx="153" cy="21"/>
              </a:xfrm>
              <a:custGeom>
                <a:avLst/>
                <a:gdLst/>
                <a:ahLst/>
                <a:cxnLst>
                  <a:cxn ang="0">
                    <a:pos x="308" y="41"/>
                  </a:cxn>
                  <a:cxn ang="0">
                    <a:pos x="296" y="4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308" y="41"/>
                  </a:cxn>
                </a:cxnLst>
                <a:rect l="0" t="0" r="r" b="b"/>
                <a:pathLst>
                  <a:path w="308" h="41">
                    <a:moveTo>
                      <a:pt x="308" y="41"/>
                    </a:moveTo>
                    <a:lnTo>
                      <a:pt x="296" y="41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308" y="41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3242" name="Freeform 1610"/>
            <p:cNvSpPr>
              <a:spLocks/>
            </p:cNvSpPr>
            <p:nvPr/>
          </p:nvSpPr>
          <p:spPr bwMode="auto">
            <a:xfrm>
              <a:off x="3672" y="1715"/>
              <a:ext cx="288" cy="6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28"/>
                </a:cxn>
                <a:cxn ang="0">
                  <a:pos x="572" y="123"/>
                </a:cxn>
                <a:cxn ang="0">
                  <a:pos x="577" y="95"/>
                </a:cxn>
                <a:cxn ang="0">
                  <a:pos x="5" y="0"/>
                </a:cxn>
              </a:cxnLst>
              <a:rect l="0" t="0" r="r" b="b"/>
              <a:pathLst>
                <a:path w="577" h="123">
                  <a:moveTo>
                    <a:pt x="5" y="0"/>
                  </a:moveTo>
                  <a:lnTo>
                    <a:pt x="0" y="28"/>
                  </a:lnTo>
                  <a:lnTo>
                    <a:pt x="572" y="123"/>
                  </a:lnTo>
                  <a:lnTo>
                    <a:pt x="577" y="9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23" name="Group 1611"/>
            <p:cNvGrpSpPr>
              <a:grpSpLocks/>
            </p:cNvGrpSpPr>
            <p:nvPr/>
          </p:nvGrpSpPr>
          <p:grpSpPr bwMode="auto">
            <a:xfrm>
              <a:off x="3269" y="2353"/>
              <a:ext cx="126" cy="102"/>
              <a:chOff x="3269" y="2353"/>
              <a:chExt cx="126" cy="102"/>
            </a:xfrm>
          </p:grpSpPr>
          <p:sp>
            <p:nvSpPr>
              <p:cNvPr id="1223244" name="Freeform 1612"/>
              <p:cNvSpPr>
                <a:spLocks/>
              </p:cNvSpPr>
              <p:nvPr/>
            </p:nvSpPr>
            <p:spPr bwMode="auto">
              <a:xfrm>
                <a:off x="3289" y="2433"/>
                <a:ext cx="67" cy="22"/>
              </a:xfrm>
              <a:custGeom>
                <a:avLst/>
                <a:gdLst/>
                <a:ahLst/>
                <a:cxnLst>
                  <a:cxn ang="0">
                    <a:pos x="121" y="42"/>
                  </a:cxn>
                  <a:cxn ang="0">
                    <a:pos x="135" y="44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121" y="42"/>
                  </a:cxn>
                </a:cxnLst>
                <a:rect l="0" t="0" r="r" b="b"/>
                <a:pathLst>
                  <a:path w="135" h="44">
                    <a:moveTo>
                      <a:pt x="121" y="42"/>
                    </a:moveTo>
                    <a:lnTo>
                      <a:pt x="135" y="44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73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5" name="Freeform 1613"/>
              <p:cNvSpPr>
                <a:spLocks/>
              </p:cNvSpPr>
              <p:nvPr/>
            </p:nvSpPr>
            <p:spPr bwMode="auto">
              <a:xfrm>
                <a:off x="3294" y="2434"/>
                <a:ext cx="68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34" y="42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123" y="42"/>
                  </a:cxn>
                </a:cxnLst>
                <a:rect l="0" t="0" r="r" b="b"/>
                <a:pathLst>
                  <a:path w="134" h="42">
                    <a:moveTo>
                      <a:pt x="123" y="42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6" name="Freeform 1614"/>
              <p:cNvSpPr>
                <a:spLocks/>
              </p:cNvSpPr>
              <p:nvPr/>
            </p:nvSpPr>
            <p:spPr bwMode="auto">
              <a:xfrm>
                <a:off x="3300" y="2432"/>
                <a:ext cx="68" cy="23"/>
              </a:xfrm>
              <a:custGeom>
                <a:avLst/>
                <a:gdLst/>
                <a:ahLst/>
                <a:cxnLst>
                  <a:cxn ang="0">
                    <a:pos x="123" y="45"/>
                  </a:cxn>
                  <a:cxn ang="0">
                    <a:pos x="137" y="41"/>
                  </a:cxn>
                  <a:cxn ang="0">
                    <a:pos x="14" y="0"/>
                  </a:cxn>
                  <a:cxn ang="0">
                    <a:pos x="0" y="3"/>
                  </a:cxn>
                  <a:cxn ang="0">
                    <a:pos x="123" y="45"/>
                  </a:cxn>
                </a:cxnLst>
                <a:rect l="0" t="0" r="r" b="b"/>
                <a:pathLst>
                  <a:path w="137" h="45">
                    <a:moveTo>
                      <a:pt x="123" y="45"/>
                    </a:moveTo>
                    <a:lnTo>
                      <a:pt x="137" y="41"/>
                    </a:lnTo>
                    <a:lnTo>
                      <a:pt x="14" y="0"/>
                    </a:lnTo>
                    <a:lnTo>
                      <a:pt x="0" y="3"/>
                    </a:lnTo>
                    <a:lnTo>
                      <a:pt x="123" y="45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7" name="Freeform 1615"/>
              <p:cNvSpPr>
                <a:spLocks/>
              </p:cNvSpPr>
              <p:nvPr/>
            </p:nvSpPr>
            <p:spPr bwMode="auto">
              <a:xfrm>
                <a:off x="3300" y="2434"/>
                <a:ext cx="64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8" y="4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123" y="42"/>
                  </a:cxn>
                </a:cxnLst>
                <a:rect l="0" t="0" r="r" b="b"/>
                <a:pathLst>
                  <a:path w="128" h="42">
                    <a:moveTo>
                      <a:pt x="123" y="42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8" name="Freeform 1616"/>
              <p:cNvSpPr>
                <a:spLocks/>
              </p:cNvSpPr>
              <p:nvPr/>
            </p:nvSpPr>
            <p:spPr bwMode="auto">
              <a:xfrm>
                <a:off x="3303" y="2433"/>
                <a:ext cx="64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8" y="42"/>
                  </a:cxn>
                  <a:cxn ang="0">
                    <a:pos x="5" y="0"/>
                  </a:cxn>
                  <a:cxn ang="0">
                    <a:pos x="0" y="2"/>
                  </a:cxn>
                  <a:cxn ang="0">
                    <a:pos x="123" y="42"/>
                  </a:cxn>
                </a:cxnLst>
                <a:rect l="0" t="0" r="r" b="b"/>
                <a:pathLst>
                  <a:path w="128" h="42">
                    <a:moveTo>
                      <a:pt x="123" y="42"/>
                    </a:moveTo>
                    <a:lnTo>
                      <a:pt x="128" y="4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49" name="Freeform 1617"/>
              <p:cNvSpPr>
                <a:spLocks/>
              </p:cNvSpPr>
              <p:nvPr/>
            </p:nvSpPr>
            <p:spPr bwMode="auto">
              <a:xfrm>
                <a:off x="3305" y="2432"/>
                <a:ext cx="63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7" y="41"/>
                  </a:cxn>
                  <a:cxn ang="0">
                    <a:pos x="4" y="0"/>
                  </a:cxn>
                  <a:cxn ang="0">
                    <a:pos x="0" y="1"/>
                  </a:cxn>
                  <a:cxn ang="0">
                    <a:pos x="123" y="43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0" name="Freeform 1618"/>
              <p:cNvSpPr>
                <a:spLocks/>
              </p:cNvSpPr>
              <p:nvPr/>
            </p:nvSpPr>
            <p:spPr bwMode="auto">
              <a:xfrm>
                <a:off x="3307" y="2429"/>
                <a:ext cx="67" cy="24"/>
              </a:xfrm>
              <a:custGeom>
                <a:avLst/>
                <a:gdLst/>
                <a:ahLst/>
                <a:cxnLst>
                  <a:cxn ang="0">
                    <a:pos x="123" y="48"/>
                  </a:cxn>
                  <a:cxn ang="0">
                    <a:pos x="134" y="42"/>
                  </a:cxn>
                  <a:cxn ang="0">
                    <a:pos x="11" y="0"/>
                  </a:cxn>
                  <a:cxn ang="0">
                    <a:pos x="0" y="7"/>
                  </a:cxn>
                  <a:cxn ang="0">
                    <a:pos x="123" y="48"/>
                  </a:cxn>
                </a:cxnLst>
                <a:rect l="0" t="0" r="r" b="b"/>
                <a:pathLst>
                  <a:path w="134" h="48">
                    <a:moveTo>
                      <a:pt x="123" y="48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7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1" name="Freeform 1619"/>
              <p:cNvSpPr>
                <a:spLocks/>
              </p:cNvSpPr>
              <p:nvPr/>
            </p:nvSpPr>
            <p:spPr bwMode="auto">
              <a:xfrm>
                <a:off x="3307" y="2432"/>
                <a:ext cx="63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6" y="42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123" y="43"/>
                  </a:cxn>
                </a:cxnLst>
                <a:rect l="0" t="0" r="r" b="b"/>
                <a:pathLst>
                  <a:path w="126" h="43">
                    <a:moveTo>
                      <a:pt x="123" y="43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2" name="Freeform 1620"/>
              <p:cNvSpPr>
                <a:spLocks/>
              </p:cNvSpPr>
              <p:nvPr/>
            </p:nvSpPr>
            <p:spPr bwMode="auto">
              <a:xfrm>
                <a:off x="3308" y="2431"/>
                <a:ext cx="64" cy="21"/>
              </a:xfrm>
              <a:custGeom>
                <a:avLst/>
                <a:gdLst/>
                <a:ahLst/>
                <a:cxnLst>
                  <a:cxn ang="0">
                    <a:pos x="123" y="44"/>
                  </a:cxn>
                  <a:cxn ang="0">
                    <a:pos x="126" y="42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123" y="44"/>
                  </a:cxn>
                </a:cxnLst>
                <a:rect l="0" t="0" r="r" b="b"/>
                <a:pathLst>
                  <a:path w="126" h="44">
                    <a:moveTo>
                      <a:pt x="123" y="44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3" name="Freeform 1621"/>
              <p:cNvSpPr>
                <a:spLocks/>
              </p:cNvSpPr>
              <p:nvPr/>
            </p:nvSpPr>
            <p:spPr bwMode="auto">
              <a:xfrm>
                <a:off x="3310" y="2430"/>
                <a:ext cx="63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7" y="41"/>
                  </a:cxn>
                  <a:cxn ang="0">
                    <a:pos x="4" y="0"/>
                  </a:cxn>
                  <a:cxn ang="0">
                    <a:pos x="0" y="1"/>
                  </a:cxn>
                  <a:cxn ang="0">
                    <a:pos x="123" y="43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4" name="Freeform 1622"/>
              <p:cNvSpPr>
                <a:spLocks/>
              </p:cNvSpPr>
              <p:nvPr/>
            </p:nvSpPr>
            <p:spPr bwMode="auto">
              <a:xfrm>
                <a:off x="3312" y="2429"/>
                <a:ext cx="62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4" y="42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23" y="43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5" name="Freeform 1623"/>
              <p:cNvSpPr>
                <a:spLocks/>
              </p:cNvSpPr>
              <p:nvPr/>
            </p:nvSpPr>
            <p:spPr bwMode="auto">
              <a:xfrm>
                <a:off x="3313" y="2425"/>
                <a:ext cx="67" cy="25"/>
              </a:xfrm>
              <a:custGeom>
                <a:avLst/>
                <a:gdLst/>
                <a:ahLst/>
                <a:cxnLst>
                  <a:cxn ang="0">
                    <a:pos x="123" y="50"/>
                  </a:cxn>
                  <a:cxn ang="0">
                    <a:pos x="135" y="40"/>
                  </a:cxn>
                  <a:cxn ang="0">
                    <a:pos x="12" y="0"/>
                  </a:cxn>
                  <a:cxn ang="0">
                    <a:pos x="0" y="8"/>
                  </a:cxn>
                  <a:cxn ang="0">
                    <a:pos x="123" y="50"/>
                  </a:cxn>
                </a:cxnLst>
                <a:rect l="0" t="0" r="r" b="b"/>
                <a:pathLst>
                  <a:path w="135" h="50">
                    <a:moveTo>
                      <a:pt x="123" y="50"/>
                    </a:moveTo>
                    <a:lnTo>
                      <a:pt x="135" y="40"/>
                    </a:lnTo>
                    <a:lnTo>
                      <a:pt x="12" y="0"/>
                    </a:lnTo>
                    <a:lnTo>
                      <a:pt x="0" y="8"/>
                    </a:lnTo>
                    <a:lnTo>
                      <a:pt x="123" y="50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6" name="Freeform 1624"/>
              <p:cNvSpPr>
                <a:spLocks/>
              </p:cNvSpPr>
              <p:nvPr/>
            </p:nvSpPr>
            <p:spPr bwMode="auto">
              <a:xfrm>
                <a:off x="3313" y="2428"/>
                <a:ext cx="63" cy="22"/>
              </a:xfrm>
              <a:custGeom>
                <a:avLst/>
                <a:gdLst/>
                <a:ahLst/>
                <a:cxnLst>
                  <a:cxn ang="0">
                    <a:pos x="123" y="44"/>
                  </a:cxn>
                  <a:cxn ang="0">
                    <a:pos x="127" y="4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123" y="44"/>
                  </a:cxn>
                </a:cxnLst>
                <a:rect l="0" t="0" r="r" b="b"/>
                <a:pathLst>
                  <a:path w="127" h="44">
                    <a:moveTo>
                      <a:pt x="123" y="44"/>
                    </a:moveTo>
                    <a:lnTo>
                      <a:pt x="127" y="4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7" name="Freeform 1625"/>
              <p:cNvSpPr>
                <a:spLocks/>
              </p:cNvSpPr>
              <p:nvPr/>
            </p:nvSpPr>
            <p:spPr bwMode="auto">
              <a:xfrm>
                <a:off x="3314" y="2427"/>
                <a:ext cx="63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4" y="41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23" y="43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8" name="Freeform 1626"/>
              <p:cNvSpPr>
                <a:spLocks/>
              </p:cNvSpPr>
              <p:nvPr/>
            </p:nvSpPr>
            <p:spPr bwMode="auto">
              <a:xfrm>
                <a:off x="3315" y="2427"/>
                <a:ext cx="62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5" y="4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23" y="43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59" name="Freeform 1627"/>
              <p:cNvSpPr>
                <a:spLocks/>
              </p:cNvSpPr>
              <p:nvPr/>
            </p:nvSpPr>
            <p:spPr bwMode="auto">
              <a:xfrm>
                <a:off x="3316" y="2426"/>
                <a:ext cx="63" cy="21"/>
              </a:xfrm>
              <a:custGeom>
                <a:avLst/>
                <a:gdLst/>
                <a:ahLst/>
                <a:cxnLst>
                  <a:cxn ang="0">
                    <a:pos x="123" y="44"/>
                  </a:cxn>
                  <a:cxn ang="0">
                    <a:pos x="126" y="4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123" y="44"/>
                  </a:cxn>
                </a:cxnLst>
                <a:rect l="0" t="0" r="r" b="b"/>
                <a:pathLst>
                  <a:path w="126" h="44">
                    <a:moveTo>
                      <a:pt x="123" y="44"/>
                    </a:moveTo>
                    <a:lnTo>
                      <a:pt x="126" y="4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0" name="Freeform 1628"/>
              <p:cNvSpPr>
                <a:spLocks/>
              </p:cNvSpPr>
              <p:nvPr/>
            </p:nvSpPr>
            <p:spPr bwMode="auto">
              <a:xfrm>
                <a:off x="3318" y="2425"/>
                <a:ext cx="62" cy="21"/>
              </a:xfrm>
              <a:custGeom>
                <a:avLst/>
                <a:gdLst/>
                <a:ahLst/>
                <a:cxnLst>
                  <a:cxn ang="0">
                    <a:pos x="123" y="41"/>
                  </a:cxn>
                  <a:cxn ang="0">
                    <a:pos x="125" y="4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123" y="41"/>
                  </a:cxn>
                </a:cxnLst>
                <a:rect l="0" t="0" r="r" b="b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1" name="Freeform 1629"/>
              <p:cNvSpPr>
                <a:spLocks/>
              </p:cNvSpPr>
              <p:nvPr/>
            </p:nvSpPr>
            <p:spPr bwMode="auto">
              <a:xfrm>
                <a:off x="3318" y="2419"/>
                <a:ext cx="67" cy="26"/>
              </a:xfrm>
              <a:custGeom>
                <a:avLst/>
                <a:gdLst/>
                <a:ahLst/>
                <a:cxnLst>
                  <a:cxn ang="0">
                    <a:pos x="123" y="52"/>
                  </a:cxn>
                  <a:cxn ang="0">
                    <a:pos x="133" y="40"/>
                  </a:cxn>
                  <a:cxn ang="0">
                    <a:pos x="10" y="0"/>
                  </a:cxn>
                  <a:cxn ang="0">
                    <a:pos x="0" y="12"/>
                  </a:cxn>
                  <a:cxn ang="0">
                    <a:pos x="123" y="52"/>
                  </a:cxn>
                </a:cxnLst>
                <a:rect l="0" t="0" r="r" b="b"/>
                <a:pathLst>
                  <a:path w="133" h="52">
                    <a:moveTo>
                      <a:pt x="123" y="52"/>
                    </a:moveTo>
                    <a:lnTo>
                      <a:pt x="133" y="4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123" y="5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2" name="Freeform 1630"/>
              <p:cNvSpPr>
                <a:spLocks/>
              </p:cNvSpPr>
              <p:nvPr/>
            </p:nvSpPr>
            <p:spPr bwMode="auto">
              <a:xfrm>
                <a:off x="3318" y="2423"/>
                <a:ext cx="63" cy="22"/>
              </a:xfrm>
              <a:custGeom>
                <a:avLst/>
                <a:gdLst/>
                <a:ahLst/>
                <a:cxnLst>
                  <a:cxn ang="0">
                    <a:pos x="123" y="44"/>
                  </a:cxn>
                  <a:cxn ang="0">
                    <a:pos x="125" y="42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123" y="44"/>
                  </a:cxn>
                </a:cxnLst>
                <a:rect l="0" t="0" r="r" b="b"/>
                <a:pathLst>
                  <a:path w="125" h="44">
                    <a:moveTo>
                      <a:pt x="123" y="44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3" name="Freeform 1631"/>
              <p:cNvSpPr>
                <a:spLocks/>
              </p:cNvSpPr>
              <p:nvPr/>
            </p:nvSpPr>
            <p:spPr bwMode="auto">
              <a:xfrm>
                <a:off x="3319" y="2422"/>
                <a:ext cx="63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4" y="41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23" y="43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4" name="Freeform 1632"/>
              <p:cNvSpPr>
                <a:spLocks/>
              </p:cNvSpPr>
              <p:nvPr/>
            </p:nvSpPr>
            <p:spPr bwMode="auto">
              <a:xfrm>
                <a:off x="3320" y="2422"/>
                <a:ext cx="63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7" y="4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23" y="43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5" name="Freeform 1633"/>
              <p:cNvSpPr>
                <a:spLocks/>
              </p:cNvSpPr>
              <p:nvPr/>
            </p:nvSpPr>
            <p:spPr bwMode="auto">
              <a:xfrm>
                <a:off x="3321" y="2420"/>
                <a:ext cx="63" cy="21"/>
              </a:xfrm>
              <a:custGeom>
                <a:avLst/>
                <a:gdLst/>
                <a:ahLst/>
                <a:cxnLst>
                  <a:cxn ang="0">
                    <a:pos x="125" y="43"/>
                  </a:cxn>
                  <a:cxn ang="0">
                    <a:pos x="126" y="41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125" y="43"/>
                  </a:cxn>
                </a:cxnLst>
                <a:rect l="0" t="0" r="r" b="b"/>
                <a:pathLst>
                  <a:path w="126" h="43">
                    <a:moveTo>
                      <a:pt x="125" y="43"/>
                    </a:moveTo>
                    <a:lnTo>
                      <a:pt x="126" y="41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6" name="Freeform 1634"/>
              <p:cNvSpPr>
                <a:spLocks/>
              </p:cNvSpPr>
              <p:nvPr/>
            </p:nvSpPr>
            <p:spPr bwMode="auto">
              <a:xfrm>
                <a:off x="3323" y="2419"/>
                <a:ext cx="62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5" y="4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23" y="43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7" name="Freeform 1635"/>
              <p:cNvSpPr>
                <a:spLocks/>
              </p:cNvSpPr>
              <p:nvPr/>
            </p:nvSpPr>
            <p:spPr bwMode="auto">
              <a:xfrm>
                <a:off x="3323" y="2412"/>
                <a:ext cx="66" cy="27"/>
              </a:xfrm>
              <a:custGeom>
                <a:avLst/>
                <a:gdLst/>
                <a:ahLst/>
                <a:cxnLst>
                  <a:cxn ang="0">
                    <a:pos x="123" y="53"/>
                  </a:cxn>
                  <a:cxn ang="0">
                    <a:pos x="131" y="40"/>
                  </a:cxn>
                  <a:cxn ang="0">
                    <a:pos x="8" y="0"/>
                  </a:cxn>
                  <a:cxn ang="0">
                    <a:pos x="0" y="13"/>
                  </a:cxn>
                  <a:cxn ang="0">
                    <a:pos x="123" y="53"/>
                  </a:cxn>
                </a:cxnLst>
                <a:rect l="0" t="0" r="r" b="b"/>
                <a:pathLst>
                  <a:path w="131" h="53">
                    <a:moveTo>
                      <a:pt x="123" y="53"/>
                    </a:moveTo>
                    <a:lnTo>
                      <a:pt x="131" y="4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123" y="53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8" name="Freeform 1636"/>
              <p:cNvSpPr>
                <a:spLocks/>
              </p:cNvSpPr>
              <p:nvPr/>
            </p:nvSpPr>
            <p:spPr bwMode="auto">
              <a:xfrm>
                <a:off x="3323" y="2418"/>
                <a:ext cx="63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5" y="4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23" y="42"/>
                  </a:cxn>
                </a:cxnLst>
                <a:rect l="0" t="0" r="r" b="b"/>
                <a:pathLst>
                  <a:path w="125" h="42">
                    <a:moveTo>
                      <a:pt x="123" y="42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69" name="Freeform 1637"/>
              <p:cNvSpPr>
                <a:spLocks/>
              </p:cNvSpPr>
              <p:nvPr/>
            </p:nvSpPr>
            <p:spPr bwMode="auto">
              <a:xfrm>
                <a:off x="3324" y="2417"/>
                <a:ext cx="63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4" y="42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3" y="43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0" name="Freeform 1638"/>
              <p:cNvSpPr>
                <a:spLocks/>
              </p:cNvSpPr>
              <p:nvPr/>
            </p:nvSpPr>
            <p:spPr bwMode="auto">
              <a:xfrm>
                <a:off x="3324" y="2416"/>
                <a:ext cx="63" cy="21"/>
              </a:xfrm>
              <a:custGeom>
                <a:avLst/>
                <a:gdLst/>
                <a:ahLst/>
                <a:cxnLst>
                  <a:cxn ang="0">
                    <a:pos x="124" y="44"/>
                  </a:cxn>
                  <a:cxn ang="0">
                    <a:pos x="124" y="4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24" y="44"/>
                  </a:cxn>
                </a:cxnLst>
                <a:rect l="0" t="0" r="r" b="b"/>
                <a:pathLst>
                  <a:path w="124" h="44">
                    <a:moveTo>
                      <a:pt x="124" y="44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1" name="Freeform 1639"/>
              <p:cNvSpPr>
                <a:spLocks/>
              </p:cNvSpPr>
              <p:nvPr/>
            </p:nvSpPr>
            <p:spPr bwMode="auto">
              <a:xfrm>
                <a:off x="3325" y="2415"/>
                <a:ext cx="62" cy="21"/>
              </a:xfrm>
              <a:custGeom>
                <a:avLst/>
                <a:gdLst/>
                <a:ahLst/>
                <a:cxnLst>
                  <a:cxn ang="0">
                    <a:pos x="123" y="41"/>
                  </a:cxn>
                  <a:cxn ang="0">
                    <a:pos x="125" y="4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123" y="41"/>
                  </a:cxn>
                </a:cxnLst>
                <a:rect l="0" t="0" r="r" b="b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2" name="Freeform 1640"/>
              <p:cNvSpPr>
                <a:spLocks/>
              </p:cNvSpPr>
              <p:nvPr/>
            </p:nvSpPr>
            <p:spPr bwMode="auto">
              <a:xfrm>
                <a:off x="3326" y="2413"/>
                <a:ext cx="62" cy="22"/>
              </a:xfrm>
              <a:custGeom>
                <a:avLst/>
                <a:gdLst/>
                <a:ahLst/>
                <a:cxnLst>
                  <a:cxn ang="0">
                    <a:pos x="123" y="44"/>
                  </a:cxn>
                  <a:cxn ang="0">
                    <a:pos x="124" y="42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123" y="44"/>
                  </a:cxn>
                </a:cxnLst>
                <a:rect l="0" t="0" r="r" b="b"/>
                <a:pathLst>
                  <a:path w="124" h="44">
                    <a:moveTo>
                      <a:pt x="123" y="44"/>
                    </a:moveTo>
                    <a:lnTo>
                      <a:pt x="124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3" name="Freeform 1641"/>
              <p:cNvSpPr>
                <a:spLocks/>
              </p:cNvSpPr>
              <p:nvPr/>
            </p:nvSpPr>
            <p:spPr bwMode="auto">
              <a:xfrm>
                <a:off x="3327" y="2412"/>
                <a:ext cx="62" cy="22"/>
              </a:xfrm>
              <a:custGeom>
                <a:avLst/>
                <a:gdLst/>
                <a:ahLst/>
                <a:cxnLst>
                  <a:cxn ang="0">
                    <a:pos x="122" y="43"/>
                  </a:cxn>
                  <a:cxn ang="0">
                    <a:pos x="124" y="4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22" y="43"/>
                  </a:cxn>
                </a:cxnLst>
                <a:rect l="0" t="0" r="r" b="b"/>
                <a:pathLst>
                  <a:path w="124" h="43">
                    <a:moveTo>
                      <a:pt x="122" y="43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22" y="4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4" name="Freeform 1642"/>
              <p:cNvSpPr>
                <a:spLocks/>
              </p:cNvSpPr>
              <p:nvPr/>
            </p:nvSpPr>
            <p:spPr bwMode="auto">
              <a:xfrm>
                <a:off x="3328" y="2405"/>
                <a:ext cx="64" cy="27"/>
              </a:xfrm>
              <a:custGeom>
                <a:avLst/>
                <a:gdLst/>
                <a:ahLst/>
                <a:cxnLst>
                  <a:cxn ang="0">
                    <a:pos x="123" y="55"/>
                  </a:cxn>
                  <a:cxn ang="0">
                    <a:pos x="128" y="40"/>
                  </a:cxn>
                  <a:cxn ang="0">
                    <a:pos x="5" y="0"/>
                  </a:cxn>
                  <a:cxn ang="0">
                    <a:pos x="0" y="15"/>
                  </a:cxn>
                  <a:cxn ang="0">
                    <a:pos x="123" y="55"/>
                  </a:cxn>
                </a:cxnLst>
                <a:rect l="0" t="0" r="r" b="b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5" name="Freeform 1643"/>
              <p:cNvSpPr>
                <a:spLocks/>
              </p:cNvSpPr>
              <p:nvPr/>
            </p:nvSpPr>
            <p:spPr bwMode="auto">
              <a:xfrm>
                <a:off x="3328" y="2412"/>
                <a:ext cx="61" cy="20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23" y="42"/>
                  </a:cxn>
                </a:cxnLst>
                <a:rect l="0" t="0" r="r" b="b"/>
                <a:pathLst>
                  <a:path w="123" h="42">
                    <a:moveTo>
                      <a:pt x="123" y="42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6" name="Freeform 1644"/>
              <p:cNvSpPr>
                <a:spLocks/>
              </p:cNvSpPr>
              <p:nvPr/>
            </p:nvSpPr>
            <p:spPr bwMode="auto">
              <a:xfrm>
                <a:off x="3328" y="2410"/>
                <a:ext cx="62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5" y="4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123" y="43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7" name="Freeform 1645"/>
              <p:cNvSpPr>
                <a:spLocks/>
              </p:cNvSpPr>
              <p:nvPr/>
            </p:nvSpPr>
            <p:spPr bwMode="auto">
              <a:xfrm>
                <a:off x="3328" y="2409"/>
                <a:ext cx="63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4" y="4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23" y="42"/>
                  </a:cxn>
                </a:cxnLst>
                <a:rect l="0" t="0" r="r" b="b"/>
                <a:pathLst>
                  <a:path w="124" h="42">
                    <a:moveTo>
                      <a:pt x="123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8" name="Freeform 1646"/>
              <p:cNvSpPr>
                <a:spLocks/>
              </p:cNvSpPr>
              <p:nvPr/>
            </p:nvSpPr>
            <p:spPr bwMode="auto">
              <a:xfrm>
                <a:off x="3328" y="2407"/>
                <a:ext cx="63" cy="22"/>
              </a:xfrm>
              <a:custGeom>
                <a:avLst/>
                <a:gdLst/>
                <a:ahLst/>
                <a:cxnLst>
                  <a:cxn ang="0">
                    <a:pos x="124" y="43"/>
                  </a:cxn>
                  <a:cxn ang="0">
                    <a:pos x="124" y="4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124" y="43"/>
                  </a:cxn>
                </a:cxnLst>
                <a:rect l="0" t="0" r="r" b="b"/>
                <a:pathLst>
                  <a:path w="124" h="43">
                    <a:moveTo>
                      <a:pt x="124" y="43"/>
                    </a:moveTo>
                    <a:lnTo>
                      <a:pt x="124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79" name="Freeform 1647"/>
              <p:cNvSpPr>
                <a:spLocks/>
              </p:cNvSpPr>
              <p:nvPr/>
            </p:nvSpPr>
            <p:spPr bwMode="auto">
              <a:xfrm>
                <a:off x="3329" y="2407"/>
                <a:ext cx="63" cy="20"/>
              </a:xfrm>
              <a:custGeom>
                <a:avLst/>
                <a:gdLst/>
                <a:ahLst/>
                <a:cxnLst>
                  <a:cxn ang="0">
                    <a:pos x="122" y="42"/>
                  </a:cxn>
                  <a:cxn ang="0">
                    <a:pos x="124" y="4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22" y="42"/>
                  </a:cxn>
                </a:cxnLst>
                <a:rect l="0" t="0" r="r" b="b"/>
                <a:pathLst>
                  <a:path w="124" h="42">
                    <a:moveTo>
                      <a:pt x="122" y="42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0" name="Freeform 1648"/>
              <p:cNvSpPr>
                <a:spLocks/>
              </p:cNvSpPr>
              <p:nvPr/>
            </p:nvSpPr>
            <p:spPr bwMode="auto">
              <a:xfrm>
                <a:off x="3330" y="2405"/>
                <a:ext cx="62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3" y="43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1" name="Freeform 1649"/>
              <p:cNvSpPr>
                <a:spLocks/>
              </p:cNvSpPr>
              <p:nvPr/>
            </p:nvSpPr>
            <p:spPr bwMode="auto">
              <a:xfrm>
                <a:off x="3330" y="2397"/>
                <a:ext cx="64" cy="28"/>
              </a:xfrm>
              <a:custGeom>
                <a:avLst/>
                <a:gdLst/>
                <a:ahLst/>
                <a:cxnLst>
                  <a:cxn ang="0">
                    <a:pos x="123" y="55"/>
                  </a:cxn>
                  <a:cxn ang="0">
                    <a:pos x="128" y="40"/>
                  </a:cxn>
                  <a:cxn ang="0">
                    <a:pos x="3" y="0"/>
                  </a:cxn>
                  <a:cxn ang="0">
                    <a:pos x="0" y="15"/>
                  </a:cxn>
                  <a:cxn ang="0">
                    <a:pos x="123" y="55"/>
                  </a:cxn>
                </a:cxnLst>
                <a:rect l="0" t="0" r="r" b="b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2" name="Freeform 1650"/>
              <p:cNvSpPr>
                <a:spLocks/>
              </p:cNvSpPr>
              <p:nvPr/>
            </p:nvSpPr>
            <p:spPr bwMode="auto">
              <a:xfrm>
                <a:off x="3330" y="2402"/>
                <a:ext cx="63" cy="23"/>
              </a:xfrm>
              <a:custGeom>
                <a:avLst/>
                <a:gdLst/>
                <a:ahLst/>
                <a:cxnLst>
                  <a:cxn ang="0">
                    <a:pos x="123" y="47"/>
                  </a:cxn>
                  <a:cxn ang="0">
                    <a:pos x="126" y="40"/>
                  </a:cxn>
                  <a:cxn ang="0">
                    <a:pos x="2" y="0"/>
                  </a:cxn>
                  <a:cxn ang="0">
                    <a:pos x="0" y="7"/>
                  </a:cxn>
                  <a:cxn ang="0">
                    <a:pos x="123" y="47"/>
                  </a:cxn>
                </a:cxnLst>
                <a:rect l="0" t="0" r="r" b="b"/>
                <a:pathLst>
                  <a:path w="126" h="47">
                    <a:moveTo>
                      <a:pt x="123" y="47"/>
                    </a:moveTo>
                    <a:lnTo>
                      <a:pt x="126" y="4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123" y="4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3" name="Freeform 1651"/>
              <p:cNvSpPr>
                <a:spLocks/>
              </p:cNvSpPr>
              <p:nvPr/>
            </p:nvSpPr>
            <p:spPr bwMode="auto">
              <a:xfrm>
                <a:off x="3331" y="2397"/>
                <a:ext cx="63" cy="25"/>
              </a:xfrm>
              <a:custGeom>
                <a:avLst/>
                <a:gdLst/>
                <a:ahLst/>
                <a:cxnLst>
                  <a:cxn ang="0">
                    <a:pos x="124" y="48"/>
                  </a:cxn>
                  <a:cxn ang="0">
                    <a:pos x="126" y="40"/>
                  </a:cxn>
                  <a:cxn ang="0">
                    <a:pos x="1" y="0"/>
                  </a:cxn>
                  <a:cxn ang="0">
                    <a:pos x="0" y="8"/>
                  </a:cxn>
                  <a:cxn ang="0">
                    <a:pos x="124" y="48"/>
                  </a:cxn>
                </a:cxnLst>
                <a:rect l="0" t="0" r="r" b="b"/>
                <a:pathLst>
                  <a:path w="126" h="48">
                    <a:moveTo>
                      <a:pt x="124" y="48"/>
                    </a:moveTo>
                    <a:lnTo>
                      <a:pt x="126" y="40"/>
                    </a:lnTo>
                    <a:lnTo>
                      <a:pt x="1" y="0"/>
                    </a:lnTo>
                    <a:lnTo>
                      <a:pt x="0" y="8"/>
                    </a:lnTo>
                    <a:lnTo>
                      <a:pt x="124" y="4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4" name="Freeform 1652"/>
              <p:cNvSpPr>
                <a:spLocks/>
              </p:cNvSpPr>
              <p:nvPr/>
            </p:nvSpPr>
            <p:spPr bwMode="auto">
              <a:xfrm>
                <a:off x="3332" y="2389"/>
                <a:ext cx="63" cy="28"/>
              </a:xfrm>
              <a:custGeom>
                <a:avLst/>
                <a:gdLst/>
                <a:ahLst/>
                <a:cxnLst>
                  <a:cxn ang="0">
                    <a:pos x="125" y="57"/>
                  </a:cxn>
                  <a:cxn ang="0">
                    <a:pos x="127" y="40"/>
                  </a:cxn>
                  <a:cxn ang="0">
                    <a:pos x="2" y="0"/>
                  </a:cxn>
                  <a:cxn ang="0">
                    <a:pos x="0" y="17"/>
                  </a:cxn>
                  <a:cxn ang="0">
                    <a:pos x="125" y="57"/>
                  </a:cxn>
                </a:cxnLst>
                <a:rect l="0" t="0" r="r" b="b"/>
                <a:pathLst>
                  <a:path w="127" h="57">
                    <a:moveTo>
                      <a:pt x="125" y="57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5" y="57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5" name="Freeform 1653"/>
              <p:cNvSpPr>
                <a:spLocks/>
              </p:cNvSpPr>
              <p:nvPr/>
            </p:nvSpPr>
            <p:spPr bwMode="auto">
              <a:xfrm>
                <a:off x="3332" y="2393"/>
                <a:ext cx="62" cy="24"/>
              </a:xfrm>
              <a:custGeom>
                <a:avLst/>
                <a:gdLst/>
                <a:ahLst/>
                <a:cxnLst>
                  <a:cxn ang="0">
                    <a:pos x="125" y="48"/>
                  </a:cxn>
                  <a:cxn ang="0">
                    <a:pos x="125" y="39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125" y="48"/>
                  </a:cxn>
                </a:cxnLst>
                <a:rect l="0" t="0" r="r" b="b"/>
                <a:pathLst>
                  <a:path w="125" h="48">
                    <a:moveTo>
                      <a:pt x="125" y="48"/>
                    </a:moveTo>
                    <a:lnTo>
                      <a:pt x="125" y="39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25" y="4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6" name="Freeform 1654"/>
              <p:cNvSpPr>
                <a:spLocks/>
              </p:cNvSpPr>
              <p:nvPr/>
            </p:nvSpPr>
            <p:spPr bwMode="auto">
              <a:xfrm>
                <a:off x="3333" y="2389"/>
                <a:ext cx="62" cy="24"/>
              </a:xfrm>
              <a:custGeom>
                <a:avLst/>
                <a:gdLst/>
                <a:ahLst/>
                <a:cxnLst>
                  <a:cxn ang="0">
                    <a:pos x="123" y="48"/>
                  </a:cxn>
                  <a:cxn ang="0">
                    <a:pos x="125" y="4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23" y="48"/>
                  </a:cxn>
                </a:cxnLst>
                <a:rect l="0" t="0" r="r" b="b"/>
                <a:pathLst>
                  <a:path w="125" h="48">
                    <a:moveTo>
                      <a:pt x="123" y="48"/>
                    </a:moveTo>
                    <a:lnTo>
                      <a:pt x="125" y="4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7" name="Freeform 1655"/>
              <p:cNvSpPr>
                <a:spLocks/>
              </p:cNvSpPr>
              <p:nvPr/>
            </p:nvSpPr>
            <p:spPr bwMode="auto">
              <a:xfrm>
                <a:off x="3333" y="2381"/>
                <a:ext cx="62" cy="28"/>
              </a:xfrm>
              <a:custGeom>
                <a:avLst/>
                <a:gdLst/>
                <a:ahLst/>
                <a:cxnLst>
                  <a:cxn ang="0">
                    <a:pos x="125" y="56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125" y="56"/>
                  </a:cxn>
                </a:cxnLst>
                <a:rect l="0" t="0" r="r" b="b"/>
                <a:pathLst>
                  <a:path w="125" h="56">
                    <a:moveTo>
                      <a:pt x="125" y="56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25" y="5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8" name="Freeform 1656"/>
              <p:cNvSpPr>
                <a:spLocks/>
              </p:cNvSpPr>
              <p:nvPr/>
            </p:nvSpPr>
            <p:spPr bwMode="auto">
              <a:xfrm>
                <a:off x="3333" y="2387"/>
                <a:ext cx="62" cy="22"/>
              </a:xfrm>
              <a:custGeom>
                <a:avLst/>
                <a:gdLst/>
                <a:ahLst/>
                <a:cxnLst>
                  <a:cxn ang="0">
                    <a:pos x="125" y="43"/>
                  </a:cxn>
                  <a:cxn ang="0">
                    <a:pos x="125" y="38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5" y="43"/>
                  </a:cxn>
                </a:cxnLst>
                <a:rect l="0" t="0" r="r" b="b"/>
                <a:pathLst>
                  <a:path w="125" h="43">
                    <a:moveTo>
                      <a:pt x="125" y="43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89" name="Freeform 1657"/>
              <p:cNvSpPr>
                <a:spLocks/>
              </p:cNvSpPr>
              <p:nvPr/>
            </p:nvSpPr>
            <p:spPr bwMode="auto">
              <a:xfrm>
                <a:off x="3333" y="2385"/>
                <a:ext cx="62" cy="22"/>
              </a:xfrm>
              <a:custGeom>
                <a:avLst/>
                <a:gdLst/>
                <a:ahLst/>
                <a:cxnLst>
                  <a:cxn ang="0">
                    <a:pos x="125" y="43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25" y="43"/>
                  </a:cxn>
                </a:cxnLst>
                <a:rect l="0" t="0" r="r" b="b"/>
                <a:pathLst>
                  <a:path w="125" h="43">
                    <a:moveTo>
                      <a:pt x="125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0" name="Freeform 1658"/>
              <p:cNvSpPr>
                <a:spLocks/>
              </p:cNvSpPr>
              <p:nvPr/>
            </p:nvSpPr>
            <p:spPr bwMode="auto">
              <a:xfrm>
                <a:off x="3333" y="2383"/>
                <a:ext cx="61" cy="22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3" y="43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1" name="Freeform 1659"/>
              <p:cNvSpPr>
                <a:spLocks/>
              </p:cNvSpPr>
              <p:nvPr/>
            </p:nvSpPr>
            <p:spPr bwMode="auto">
              <a:xfrm>
                <a:off x="3333" y="2381"/>
                <a:ext cx="61" cy="21"/>
              </a:xfrm>
              <a:custGeom>
                <a:avLst/>
                <a:gdLst/>
                <a:ahLst/>
                <a:cxnLst>
                  <a:cxn ang="0">
                    <a:pos x="123" y="43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23" y="43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2" name="Freeform 1660"/>
              <p:cNvSpPr>
                <a:spLocks/>
              </p:cNvSpPr>
              <p:nvPr/>
            </p:nvSpPr>
            <p:spPr bwMode="auto">
              <a:xfrm>
                <a:off x="3331" y="2374"/>
                <a:ext cx="63" cy="27"/>
              </a:xfrm>
              <a:custGeom>
                <a:avLst/>
                <a:gdLst/>
                <a:ahLst/>
                <a:cxnLst>
                  <a:cxn ang="0">
                    <a:pos x="126" y="54"/>
                  </a:cxn>
                  <a:cxn ang="0">
                    <a:pos x="123" y="39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26" y="54"/>
                  </a:cxn>
                </a:cxnLst>
                <a:rect l="0" t="0" r="r" b="b"/>
                <a:pathLst>
                  <a:path w="126" h="54">
                    <a:moveTo>
                      <a:pt x="126" y="5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26" y="54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3" name="Freeform 1661"/>
              <p:cNvSpPr>
                <a:spLocks/>
              </p:cNvSpPr>
              <p:nvPr/>
            </p:nvSpPr>
            <p:spPr bwMode="auto">
              <a:xfrm>
                <a:off x="3332" y="2380"/>
                <a:ext cx="62" cy="21"/>
              </a:xfrm>
              <a:custGeom>
                <a:avLst/>
                <a:gdLst/>
                <a:ahLst/>
                <a:cxnLst>
                  <a:cxn ang="0">
                    <a:pos x="125" y="42"/>
                  </a:cxn>
                  <a:cxn ang="0">
                    <a:pos x="125" y="38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125" y="42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4" name="Freeform 1662"/>
              <p:cNvSpPr>
                <a:spLocks/>
              </p:cNvSpPr>
              <p:nvPr/>
            </p:nvSpPr>
            <p:spPr bwMode="auto">
              <a:xfrm>
                <a:off x="3332" y="2378"/>
                <a:ext cx="62" cy="21"/>
              </a:xfrm>
              <a:custGeom>
                <a:avLst/>
                <a:gdLst/>
                <a:ahLst/>
                <a:cxnLst>
                  <a:cxn ang="0">
                    <a:pos x="125" y="41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5" y="41"/>
                  </a:cxn>
                </a:cxnLst>
                <a:rect l="0" t="0" r="r" b="b"/>
                <a:pathLst>
                  <a:path w="125" h="41">
                    <a:moveTo>
                      <a:pt x="125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5" name="Freeform 1663"/>
              <p:cNvSpPr>
                <a:spLocks/>
              </p:cNvSpPr>
              <p:nvPr/>
            </p:nvSpPr>
            <p:spPr bwMode="auto">
              <a:xfrm>
                <a:off x="3331" y="2377"/>
                <a:ext cx="62" cy="20"/>
              </a:xfrm>
              <a:custGeom>
                <a:avLst/>
                <a:gdLst/>
                <a:ahLst/>
                <a:cxnLst>
                  <a:cxn ang="0">
                    <a:pos x="124" y="42"/>
                  </a:cxn>
                  <a:cxn ang="0">
                    <a:pos x="124" y="4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124" y="42"/>
                  </a:cxn>
                </a:cxnLst>
                <a:rect l="0" t="0" r="r" b="b"/>
                <a:pathLst>
                  <a:path w="124" h="42">
                    <a:moveTo>
                      <a:pt x="124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6" name="Freeform 1664"/>
              <p:cNvSpPr>
                <a:spLocks/>
              </p:cNvSpPr>
              <p:nvPr/>
            </p:nvSpPr>
            <p:spPr bwMode="auto">
              <a:xfrm>
                <a:off x="3331" y="2375"/>
                <a:ext cx="62" cy="22"/>
              </a:xfrm>
              <a:custGeom>
                <a:avLst/>
                <a:gdLst/>
                <a:ahLst/>
                <a:cxnLst>
                  <a:cxn ang="0">
                    <a:pos x="124" y="43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124" y="43"/>
                  </a:cxn>
                </a:cxnLst>
                <a:rect l="0" t="0" r="r" b="b"/>
                <a:pathLst>
                  <a:path w="124" h="43">
                    <a:moveTo>
                      <a:pt x="124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7" name="Freeform 1665"/>
              <p:cNvSpPr>
                <a:spLocks/>
              </p:cNvSpPr>
              <p:nvPr/>
            </p:nvSpPr>
            <p:spPr bwMode="auto">
              <a:xfrm>
                <a:off x="3331" y="2374"/>
                <a:ext cx="61" cy="21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3" y="39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23" y="42"/>
                  </a:cxn>
                </a:cxnLst>
                <a:rect l="0" t="0" r="r" b="b"/>
                <a:pathLst>
                  <a:path w="123" h="42">
                    <a:moveTo>
                      <a:pt x="123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8" name="Freeform 1666"/>
              <p:cNvSpPr>
                <a:spLocks/>
              </p:cNvSpPr>
              <p:nvPr/>
            </p:nvSpPr>
            <p:spPr bwMode="auto">
              <a:xfrm>
                <a:off x="3328" y="2368"/>
                <a:ext cx="64" cy="25"/>
              </a:xfrm>
              <a:custGeom>
                <a:avLst/>
                <a:gdLst/>
                <a:ahLst/>
                <a:cxnLst>
                  <a:cxn ang="0">
                    <a:pos x="130" y="52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7" y="13"/>
                  </a:cxn>
                  <a:cxn ang="0">
                    <a:pos x="130" y="52"/>
                  </a:cxn>
                </a:cxnLst>
                <a:rect l="0" t="0" r="r" b="b"/>
                <a:pathLst>
                  <a:path w="130" h="52">
                    <a:moveTo>
                      <a:pt x="130" y="5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7" y="13"/>
                    </a:lnTo>
                    <a:lnTo>
                      <a:pt x="130" y="52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299" name="Freeform 1667"/>
              <p:cNvSpPr>
                <a:spLocks/>
              </p:cNvSpPr>
              <p:nvPr/>
            </p:nvSpPr>
            <p:spPr bwMode="auto">
              <a:xfrm>
                <a:off x="3330" y="2373"/>
                <a:ext cx="62" cy="20"/>
              </a:xfrm>
              <a:custGeom>
                <a:avLst/>
                <a:gdLst/>
                <a:ahLst/>
                <a:cxnLst>
                  <a:cxn ang="0">
                    <a:pos x="125" y="42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125" y="42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0" name="Freeform 1668"/>
              <p:cNvSpPr>
                <a:spLocks/>
              </p:cNvSpPr>
              <p:nvPr/>
            </p:nvSpPr>
            <p:spPr bwMode="auto">
              <a:xfrm>
                <a:off x="3329" y="2371"/>
                <a:ext cx="63" cy="21"/>
              </a:xfrm>
              <a:custGeom>
                <a:avLst/>
                <a:gdLst/>
                <a:ahLst/>
                <a:cxnLst>
                  <a:cxn ang="0">
                    <a:pos x="124" y="41"/>
                  </a:cxn>
                  <a:cxn ang="0">
                    <a:pos x="122" y="38"/>
                  </a:cxn>
                  <a:cxn ang="0">
                    <a:pos x="0" y="0"/>
                  </a:cxn>
                  <a:cxn ang="0">
                    <a:pos x="1" y="3"/>
                  </a:cxn>
                  <a:cxn ang="0">
                    <a:pos x="124" y="41"/>
                  </a:cxn>
                </a:cxnLst>
                <a:rect l="0" t="0" r="r" b="b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1" name="Freeform 1669"/>
              <p:cNvSpPr>
                <a:spLocks/>
              </p:cNvSpPr>
              <p:nvPr/>
            </p:nvSpPr>
            <p:spPr bwMode="auto">
              <a:xfrm>
                <a:off x="3328" y="2369"/>
                <a:ext cx="63" cy="21"/>
              </a:xfrm>
              <a:custGeom>
                <a:avLst/>
                <a:gdLst/>
                <a:ahLst/>
                <a:cxnLst>
                  <a:cxn ang="0">
                    <a:pos x="124" y="42"/>
                  </a:cxn>
                  <a:cxn ang="0">
                    <a:pos x="123" y="39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124" y="42"/>
                  </a:cxn>
                </a:cxnLst>
                <a:rect l="0" t="0" r="r" b="b"/>
                <a:pathLst>
                  <a:path w="124" h="42">
                    <a:moveTo>
                      <a:pt x="124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2" name="Freeform 1670"/>
              <p:cNvSpPr>
                <a:spLocks/>
              </p:cNvSpPr>
              <p:nvPr/>
            </p:nvSpPr>
            <p:spPr bwMode="auto">
              <a:xfrm>
                <a:off x="3328" y="2368"/>
                <a:ext cx="62" cy="20"/>
              </a:xfrm>
              <a:custGeom>
                <a:avLst/>
                <a:gdLst/>
                <a:ahLst/>
                <a:cxnLst>
                  <a:cxn ang="0">
                    <a:pos x="125" y="42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125" y="42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3" name="Freeform 1671"/>
              <p:cNvSpPr>
                <a:spLocks/>
              </p:cNvSpPr>
              <p:nvPr/>
            </p:nvSpPr>
            <p:spPr bwMode="auto">
              <a:xfrm>
                <a:off x="3324" y="2362"/>
                <a:ext cx="65" cy="25"/>
              </a:xfrm>
              <a:custGeom>
                <a:avLst/>
                <a:gdLst/>
                <a:ahLst/>
                <a:cxnLst>
                  <a:cxn ang="0">
                    <a:pos x="129" y="50"/>
                  </a:cxn>
                  <a:cxn ang="0">
                    <a:pos x="123" y="39"/>
                  </a:cxn>
                  <a:cxn ang="0">
                    <a:pos x="0" y="0"/>
                  </a:cxn>
                  <a:cxn ang="0">
                    <a:pos x="6" y="12"/>
                  </a:cxn>
                  <a:cxn ang="0">
                    <a:pos x="129" y="50"/>
                  </a:cxn>
                </a:cxnLst>
                <a:rect l="0" t="0" r="r" b="b"/>
                <a:pathLst>
                  <a:path w="129" h="50">
                    <a:moveTo>
                      <a:pt x="129" y="50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129" y="5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4" name="Freeform 1672"/>
              <p:cNvSpPr>
                <a:spLocks/>
              </p:cNvSpPr>
              <p:nvPr/>
            </p:nvSpPr>
            <p:spPr bwMode="auto">
              <a:xfrm>
                <a:off x="3327" y="2366"/>
                <a:ext cx="62" cy="21"/>
              </a:xfrm>
              <a:custGeom>
                <a:avLst/>
                <a:gdLst/>
                <a:ahLst/>
                <a:cxnLst>
                  <a:cxn ang="0">
                    <a:pos x="124" y="41"/>
                  </a:cxn>
                  <a:cxn ang="0">
                    <a:pos x="122" y="38"/>
                  </a:cxn>
                  <a:cxn ang="0">
                    <a:pos x="0" y="0"/>
                  </a:cxn>
                  <a:cxn ang="0">
                    <a:pos x="1" y="3"/>
                  </a:cxn>
                  <a:cxn ang="0">
                    <a:pos x="124" y="41"/>
                  </a:cxn>
                </a:cxnLst>
                <a:rect l="0" t="0" r="r" b="b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5" name="Freeform 1673"/>
              <p:cNvSpPr>
                <a:spLocks/>
              </p:cNvSpPr>
              <p:nvPr/>
            </p:nvSpPr>
            <p:spPr bwMode="auto">
              <a:xfrm>
                <a:off x="3325" y="2363"/>
                <a:ext cx="63" cy="22"/>
              </a:xfrm>
              <a:custGeom>
                <a:avLst/>
                <a:gdLst/>
                <a:ahLst/>
                <a:cxnLst>
                  <a:cxn ang="0">
                    <a:pos x="126" y="43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26" y="43"/>
                  </a:cxn>
                </a:cxnLst>
                <a:rect l="0" t="0" r="r" b="b"/>
                <a:pathLst>
                  <a:path w="126" h="43">
                    <a:moveTo>
                      <a:pt x="126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4" y="5"/>
                    </a:lnTo>
                    <a:lnTo>
                      <a:pt x="126" y="4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6" name="Freeform 1674"/>
              <p:cNvSpPr>
                <a:spLocks/>
              </p:cNvSpPr>
              <p:nvPr/>
            </p:nvSpPr>
            <p:spPr bwMode="auto">
              <a:xfrm>
                <a:off x="3324" y="2362"/>
                <a:ext cx="63" cy="21"/>
              </a:xfrm>
              <a:custGeom>
                <a:avLst/>
                <a:gdLst/>
                <a:ahLst/>
                <a:cxnLst>
                  <a:cxn ang="0">
                    <a:pos x="124" y="44"/>
                  </a:cxn>
                  <a:cxn ang="0">
                    <a:pos x="123" y="39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124" y="44"/>
                  </a:cxn>
                </a:cxnLst>
                <a:rect l="0" t="0" r="r" b="b"/>
                <a:pathLst>
                  <a:path w="124" h="44">
                    <a:moveTo>
                      <a:pt x="124" y="4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7" name="Freeform 1675"/>
              <p:cNvSpPr>
                <a:spLocks/>
              </p:cNvSpPr>
              <p:nvPr/>
            </p:nvSpPr>
            <p:spPr bwMode="auto">
              <a:xfrm>
                <a:off x="3319" y="2358"/>
                <a:ext cx="67" cy="23"/>
              </a:xfrm>
              <a:custGeom>
                <a:avLst/>
                <a:gdLst/>
                <a:ahLst/>
                <a:cxnLst>
                  <a:cxn ang="0">
                    <a:pos x="133" y="47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10" y="8"/>
                  </a:cxn>
                  <a:cxn ang="0">
                    <a:pos x="133" y="47"/>
                  </a:cxn>
                </a:cxnLst>
                <a:rect l="0" t="0" r="r" b="b"/>
                <a:pathLst>
                  <a:path w="133" h="47">
                    <a:moveTo>
                      <a:pt x="133" y="47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133" y="47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8" name="Freeform 1676"/>
              <p:cNvSpPr>
                <a:spLocks/>
              </p:cNvSpPr>
              <p:nvPr/>
            </p:nvSpPr>
            <p:spPr bwMode="auto">
              <a:xfrm>
                <a:off x="3322" y="2360"/>
                <a:ext cx="64" cy="21"/>
              </a:xfrm>
              <a:custGeom>
                <a:avLst/>
                <a:gdLst/>
                <a:ahLst/>
                <a:cxnLst>
                  <a:cxn ang="0">
                    <a:pos x="128" y="42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5" y="3"/>
                  </a:cxn>
                  <a:cxn ang="0">
                    <a:pos x="128" y="42"/>
                  </a:cxn>
                </a:cxnLst>
                <a:rect l="0" t="0" r="r" b="b"/>
                <a:pathLst>
                  <a:path w="128" h="42">
                    <a:moveTo>
                      <a:pt x="128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28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09" name="Freeform 1677"/>
              <p:cNvSpPr>
                <a:spLocks/>
              </p:cNvSpPr>
              <p:nvPr/>
            </p:nvSpPr>
            <p:spPr bwMode="auto">
              <a:xfrm>
                <a:off x="3319" y="2358"/>
                <a:ext cx="64" cy="21"/>
              </a:xfrm>
              <a:custGeom>
                <a:avLst/>
                <a:gdLst/>
                <a:ahLst/>
                <a:cxnLst>
                  <a:cxn ang="0">
                    <a:pos x="128" y="43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128" y="43"/>
                  </a:cxn>
                </a:cxnLst>
                <a:rect l="0" t="0" r="r" b="b"/>
                <a:pathLst>
                  <a:path w="128" h="43">
                    <a:moveTo>
                      <a:pt x="128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128" y="4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0" name="Freeform 1678"/>
              <p:cNvSpPr>
                <a:spLocks/>
              </p:cNvSpPr>
              <p:nvPr/>
            </p:nvSpPr>
            <p:spPr bwMode="auto">
              <a:xfrm>
                <a:off x="3314" y="2355"/>
                <a:ext cx="67" cy="22"/>
              </a:xfrm>
              <a:custGeom>
                <a:avLst/>
                <a:gdLst/>
                <a:ahLst/>
                <a:cxnLst>
                  <a:cxn ang="0">
                    <a:pos x="133" y="43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10" y="5"/>
                  </a:cxn>
                  <a:cxn ang="0">
                    <a:pos x="133" y="43"/>
                  </a:cxn>
                </a:cxnLst>
                <a:rect l="0" t="0" r="r" b="b"/>
                <a:pathLst>
                  <a:path w="133" h="43">
                    <a:moveTo>
                      <a:pt x="13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5"/>
                    </a:lnTo>
                    <a:lnTo>
                      <a:pt x="133" y="43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1" name="Freeform 1679"/>
              <p:cNvSpPr>
                <a:spLocks/>
              </p:cNvSpPr>
              <p:nvPr/>
            </p:nvSpPr>
            <p:spPr bwMode="auto">
              <a:xfrm>
                <a:off x="3295" y="2353"/>
                <a:ext cx="68" cy="21"/>
              </a:xfrm>
              <a:custGeom>
                <a:avLst/>
                <a:gdLst/>
                <a:ahLst/>
                <a:cxnLst>
                  <a:cxn ang="0">
                    <a:pos x="137" y="38"/>
                  </a:cxn>
                  <a:cxn ang="0">
                    <a:pos x="123" y="41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137" y="38"/>
                  </a:cxn>
                </a:cxnLst>
                <a:rect l="0" t="0" r="r" b="b"/>
                <a:pathLst>
                  <a:path w="137" h="41">
                    <a:moveTo>
                      <a:pt x="137" y="38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137" y="38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2" name="Freeform 1680"/>
              <p:cNvSpPr>
                <a:spLocks/>
              </p:cNvSpPr>
              <p:nvPr/>
            </p:nvSpPr>
            <p:spPr bwMode="auto">
              <a:xfrm>
                <a:off x="3299" y="2353"/>
                <a:ext cx="64" cy="20"/>
              </a:xfrm>
              <a:custGeom>
                <a:avLst/>
                <a:gdLst/>
                <a:ahLst/>
                <a:cxnLst>
                  <a:cxn ang="0">
                    <a:pos x="128" y="38"/>
                  </a:cxn>
                  <a:cxn ang="0">
                    <a:pos x="123" y="40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28" y="38"/>
                  </a:cxn>
                </a:cxnLst>
                <a:rect l="0" t="0" r="r" b="b"/>
                <a:pathLst>
                  <a:path w="128" h="40">
                    <a:moveTo>
                      <a:pt x="128" y="38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3" name="Freeform 1681"/>
              <p:cNvSpPr>
                <a:spLocks/>
              </p:cNvSpPr>
              <p:nvPr/>
            </p:nvSpPr>
            <p:spPr bwMode="auto">
              <a:xfrm>
                <a:off x="3297" y="2353"/>
                <a:ext cx="64" cy="20"/>
              </a:xfrm>
              <a:custGeom>
                <a:avLst/>
                <a:gdLst/>
                <a:ahLst/>
                <a:cxnLst>
                  <a:cxn ang="0">
                    <a:pos x="128" y="40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28" y="40"/>
                  </a:cxn>
                </a:cxnLst>
                <a:rect l="0" t="0" r="r" b="b"/>
                <a:pathLst>
                  <a:path w="128" h="40">
                    <a:moveTo>
                      <a:pt x="128" y="40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8" y="40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4" name="Freeform 1682"/>
              <p:cNvSpPr>
                <a:spLocks/>
              </p:cNvSpPr>
              <p:nvPr/>
            </p:nvSpPr>
            <p:spPr bwMode="auto">
              <a:xfrm>
                <a:off x="3295" y="2354"/>
                <a:ext cx="63" cy="20"/>
              </a:xfrm>
              <a:custGeom>
                <a:avLst/>
                <a:gdLst/>
                <a:ahLst/>
                <a:cxnLst>
                  <a:cxn ang="0">
                    <a:pos x="127" y="38"/>
                  </a:cxn>
                  <a:cxn ang="0">
                    <a:pos x="123" y="39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27" y="38"/>
                  </a:cxn>
                </a:cxnLst>
                <a:rect l="0" t="0" r="r" b="b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5" name="Freeform 1683"/>
              <p:cNvSpPr>
                <a:spLocks/>
              </p:cNvSpPr>
              <p:nvPr/>
            </p:nvSpPr>
            <p:spPr bwMode="auto">
              <a:xfrm>
                <a:off x="3289" y="2355"/>
                <a:ext cx="68" cy="23"/>
              </a:xfrm>
              <a:custGeom>
                <a:avLst/>
                <a:gdLst/>
                <a:ahLst/>
                <a:cxnLst>
                  <a:cxn ang="0">
                    <a:pos x="134" y="38"/>
                  </a:cxn>
                  <a:cxn ang="0">
                    <a:pos x="121" y="45"/>
                  </a:cxn>
                  <a:cxn ang="0">
                    <a:pos x="0" y="7"/>
                  </a:cxn>
                  <a:cxn ang="0">
                    <a:pos x="11" y="0"/>
                  </a:cxn>
                  <a:cxn ang="0">
                    <a:pos x="134" y="38"/>
                  </a:cxn>
                </a:cxnLst>
                <a:rect l="0" t="0" r="r" b="b"/>
                <a:pathLst>
                  <a:path w="134" h="45">
                    <a:moveTo>
                      <a:pt x="134" y="38"/>
                    </a:moveTo>
                    <a:lnTo>
                      <a:pt x="121" y="45"/>
                    </a:lnTo>
                    <a:lnTo>
                      <a:pt x="0" y="7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6" name="Freeform 1684"/>
              <p:cNvSpPr>
                <a:spLocks/>
              </p:cNvSpPr>
              <p:nvPr/>
            </p:nvSpPr>
            <p:spPr bwMode="auto">
              <a:xfrm>
                <a:off x="3294" y="2355"/>
                <a:ext cx="63" cy="20"/>
              </a:xfrm>
              <a:custGeom>
                <a:avLst/>
                <a:gdLst/>
                <a:ahLst/>
                <a:cxnLst>
                  <a:cxn ang="0">
                    <a:pos x="126" y="38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6" y="38"/>
                  </a:cxn>
                </a:cxnLst>
                <a:rect l="0" t="0" r="r" b="b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7" name="Freeform 1685"/>
              <p:cNvSpPr>
                <a:spLocks/>
              </p:cNvSpPr>
              <p:nvPr/>
            </p:nvSpPr>
            <p:spPr bwMode="auto">
              <a:xfrm>
                <a:off x="3292" y="2356"/>
                <a:ext cx="63" cy="20"/>
              </a:xfrm>
              <a:custGeom>
                <a:avLst/>
                <a:gdLst/>
                <a:ahLst/>
                <a:cxnLst>
                  <a:cxn ang="0">
                    <a:pos x="126" y="38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126" y="38"/>
                  </a:cxn>
                </a:cxnLst>
                <a:rect l="0" t="0" r="r" b="b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8" name="Freeform 1686"/>
              <p:cNvSpPr>
                <a:spLocks/>
              </p:cNvSpPr>
              <p:nvPr/>
            </p:nvSpPr>
            <p:spPr bwMode="auto">
              <a:xfrm>
                <a:off x="3290" y="2357"/>
                <a:ext cx="63" cy="20"/>
              </a:xfrm>
              <a:custGeom>
                <a:avLst/>
                <a:gdLst/>
                <a:ahLst/>
                <a:cxnLst>
                  <a:cxn ang="0">
                    <a:pos x="127" y="38"/>
                  </a:cxn>
                  <a:cxn ang="0">
                    <a:pos x="123" y="39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27" y="38"/>
                  </a:cxn>
                </a:cxnLst>
                <a:rect l="0" t="0" r="r" b="b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19" name="Freeform 1687"/>
              <p:cNvSpPr>
                <a:spLocks/>
              </p:cNvSpPr>
              <p:nvPr/>
            </p:nvSpPr>
            <p:spPr bwMode="auto">
              <a:xfrm>
                <a:off x="3289" y="2358"/>
                <a:ext cx="63" cy="20"/>
              </a:xfrm>
              <a:custGeom>
                <a:avLst/>
                <a:gdLst/>
                <a:ahLst/>
                <a:cxnLst>
                  <a:cxn ang="0">
                    <a:pos x="124" y="38"/>
                  </a:cxn>
                  <a:cxn ang="0">
                    <a:pos x="121" y="40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4" y="38"/>
                  </a:cxn>
                </a:cxnLst>
                <a:rect l="0" t="0" r="r" b="b"/>
                <a:pathLst>
                  <a:path w="124" h="40">
                    <a:moveTo>
                      <a:pt x="124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0" name="Freeform 1688"/>
              <p:cNvSpPr>
                <a:spLocks/>
              </p:cNvSpPr>
              <p:nvPr/>
            </p:nvSpPr>
            <p:spPr bwMode="auto">
              <a:xfrm>
                <a:off x="3284" y="2358"/>
                <a:ext cx="66" cy="24"/>
              </a:xfrm>
              <a:custGeom>
                <a:avLst/>
                <a:gdLst/>
                <a:ahLst/>
                <a:cxnLst>
                  <a:cxn ang="0">
                    <a:pos x="133" y="38"/>
                  </a:cxn>
                  <a:cxn ang="0">
                    <a:pos x="123" y="46"/>
                  </a:cxn>
                  <a:cxn ang="0">
                    <a:pos x="0" y="8"/>
                  </a:cxn>
                  <a:cxn ang="0">
                    <a:pos x="12" y="0"/>
                  </a:cxn>
                  <a:cxn ang="0">
                    <a:pos x="133" y="38"/>
                  </a:cxn>
                </a:cxnLst>
                <a:rect l="0" t="0" r="r" b="b"/>
                <a:pathLst>
                  <a:path w="133" h="46">
                    <a:moveTo>
                      <a:pt x="133" y="38"/>
                    </a:moveTo>
                    <a:lnTo>
                      <a:pt x="123" y="46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1" name="Freeform 1689"/>
              <p:cNvSpPr>
                <a:spLocks/>
              </p:cNvSpPr>
              <p:nvPr/>
            </p:nvSpPr>
            <p:spPr bwMode="auto">
              <a:xfrm>
                <a:off x="3288" y="2358"/>
                <a:ext cx="62" cy="20"/>
              </a:xfrm>
              <a:custGeom>
                <a:avLst/>
                <a:gdLst/>
                <a:ahLst/>
                <a:cxnLst>
                  <a:cxn ang="0">
                    <a:pos x="125" y="38"/>
                  </a:cxn>
                  <a:cxn ang="0">
                    <a:pos x="123" y="40"/>
                  </a:cxn>
                  <a:cxn ang="0">
                    <a:pos x="0" y="1"/>
                  </a:cxn>
                  <a:cxn ang="0">
                    <a:pos x="4" y="0"/>
                  </a:cxn>
                  <a:cxn ang="0">
                    <a:pos x="125" y="38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2" name="Freeform 1690"/>
              <p:cNvSpPr>
                <a:spLocks/>
              </p:cNvSpPr>
              <p:nvPr/>
            </p:nvSpPr>
            <p:spPr bwMode="auto">
              <a:xfrm>
                <a:off x="3287" y="2359"/>
                <a:ext cx="62" cy="20"/>
              </a:xfrm>
              <a:custGeom>
                <a:avLst/>
                <a:gdLst/>
                <a:ahLst/>
                <a:cxnLst>
                  <a:cxn ang="0">
                    <a:pos x="124" y="39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4" y="39"/>
                  </a:cxn>
                </a:cxnLst>
                <a:rect l="0" t="0" r="r" b="b"/>
                <a:pathLst>
                  <a:path w="124" h="40">
                    <a:moveTo>
                      <a:pt x="124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3" name="Freeform 1691"/>
              <p:cNvSpPr>
                <a:spLocks/>
              </p:cNvSpPr>
              <p:nvPr/>
            </p:nvSpPr>
            <p:spPr bwMode="auto">
              <a:xfrm>
                <a:off x="3286" y="2360"/>
                <a:ext cx="62" cy="20"/>
              </a:xfrm>
              <a:custGeom>
                <a:avLst/>
                <a:gdLst/>
                <a:ahLst/>
                <a:cxnLst>
                  <a:cxn ang="0">
                    <a:pos x="125" y="38"/>
                  </a:cxn>
                  <a:cxn ang="0">
                    <a:pos x="121" y="4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5" y="38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4" name="Freeform 1692"/>
              <p:cNvSpPr>
                <a:spLocks/>
              </p:cNvSpPr>
              <p:nvPr/>
            </p:nvSpPr>
            <p:spPr bwMode="auto">
              <a:xfrm>
                <a:off x="3284" y="2361"/>
                <a:ext cx="63" cy="20"/>
              </a:xfrm>
              <a:custGeom>
                <a:avLst/>
                <a:gdLst/>
                <a:ahLst/>
                <a:cxnLst>
                  <a:cxn ang="0">
                    <a:pos x="124" y="38"/>
                  </a:cxn>
                  <a:cxn ang="0">
                    <a:pos x="123" y="40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24" y="38"/>
                  </a:cxn>
                </a:cxnLst>
                <a:rect l="0" t="0" r="r" b="b"/>
                <a:pathLst>
                  <a:path w="124" h="40">
                    <a:moveTo>
                      <a:pt x="124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5" name="Freeform 1693"/>
              <p:cNvSpPr>
                <a:spLocks/>
              </p:cNvSpPr>
              <p:nvPr/>
            </p:nvSpPr>
            <p:spPr bwMode="auto">
              <a:xfrm>
                <a:off x="3284" y="2362"/>
                <a:ext cx="62" cy="20"/>
              </a:xfrm>
              <a:custGeom>
                <a:avLst/>
                <a:gdLst/>
                <a:ahLst/>
                <a:cxnLst>
                  <a:cxn ang="0">
                    <a:pos x="125" y="39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5" y="39"/>
                  </a:cxn>
                </a:cxnLst>
                <a:rect l="0" t="0" r="r" b="b"/>
                <a:pathLst>
                  <a:path w="125" h="40">
                    <a:moveTo>
                      <a:pt x="125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9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6" name="Freeform 1694"/>
              <p:cNvSpPr>
                <a:spLocks/>
              </p:cNvSpPr>
              <p:nvPr/>
            </p:nvSpPr>
            <p:spPr bwMode="auto">
              <a:xfrm>
                <a:off x="3279" y="2363"/>
                <a:ext cx="66" cy="24"/>
              </a:xfrm>
              <a:custGeom>
                <a:avLst/>
                <a:gdLst/>
                <a:ahLst/>
                <a:cxnLst>
                  <a:cxn ang="0">
                    <a:pos x="133" y="38"/>
                  </a:cxn>
                  <a:cxn ang="0">
                    <a:pos x="123" y="50"/>
                  </a:cxn>
                  <a:cxn ang="0">
                    <a:pos x="0" y="12"/>
                  </a:cxn>
                  <a:cxn ang="0">
                    <a:pos x="10" y="0"/>
                  </a:cxn>
                  <a:cxn ang="0">
                    <a:pos x="133" y="38"/>
                  </a:cxn>
                </a:cxnLst>
                <a:rect l="0" t="0" r="r" b="b"/>
                <a:pathLst>
                  <a:path w="133" h="50">
                    <a:moveTo>
                      <a:pt x="133" y="38"/>
                    </a:moveTo>
                    <a:lnTo>
                      <a:pt x="123" y="50"/>
                    </a:lnTo>
                    <a:lnTo>
                      <a:pt x="0" y="12"/>
                    </a:lnTo>
                    <a:lnTo>
                      <a:pt x="10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7" name="Freeform 1695"/>
              <p:cNvSpPr>
                <a:spLocks/>
              </p:cNvSpPr>
              <p:nvPr/>
            </p:nvSpPr>
            <p:spPr bwMode="auto">
              <a:xfrm>
                <a:off x="3283" y="2363"/>
                <a:ext cx="62" cy="20"/>
              </a:xfrm>
              <a:custGeom>
                <a:avLst/>
                <a:gdLst/>
                <a:ahLst/>
                <a:cxnLst>
                  <a:cxn ang="0">
                    <a:pos x="125" y="38"/>
                  </a:cxn>
                  <a:cxn ang="0">
                    <a:pos x="123" y="4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5" y="38"/>
                  </a:cxn>
                </a:cxnLst>
                <a:rect l="0" t="0" r="r" b="b"/>
                <a:pathLst>
                  <a:path w="125" h="42">
                    <a:moveTo>
                      <a:pt x="125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8" name="Freeform 1696"/>
              <p:cNvSpPr>
                <a:spLocks/>
              </p:cNvSpPr>
              <p:nvPr/>
            </p:nvSpPr>
            <p:spPr bwMode="auto">
              <a:xfrm>
                <a:off x="3282" y="2363"/>
                <a:ext cx="62" cy="21"/>
              </a:xfrm>
              <a:custGeom>
                <a:avLst/>
                <a:gdLst/>
                <a:ahLst/>
                <a:cxnLst>
                  <a:cxn ang="0">
                    <a:pos x="124" y="40"/>
                  </a:cxn>
                  <a:cxn ang="0">
                    <a:pos x="121" y="41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24" y="40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29" name="Freeform 1697"/>
              <p:cNvSpPr>
                <a:spLocks/>
              </p:cNvSpPr>
              <p:nvPr/>
            </p:nvSpPr>
            <p:spPr bwMode="auto">
              <a:xfrm>
                <a:off x="3281" y="2365"/>
                <a:ext cx="62" cy="21"/>
              </a:xfrm>
              <a:custGeom>
                <a:avLst/>
                <a:gdLst/>
                <a:ahLst/>
                <a:cxnLst>
                  <a:cxn ang="0">
                    <a:pos x="123" y="38"/>
                  </a:cxn>
                  <a:cxn ang="0">
                    <a:pos x="121" y="4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" y="38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0" name="Freeform 1698"/>
              <p:cNvSpPr>
                <a:spLocks/>
              </p:cNvSpPr>
              <p:nvPr/>
            </p:nvSpPr>
            <p:spPr bwMode="auto">
              <a:xfrm>
                <a:off x="3279" y="2366"/>
                <a:ext cx="63" cy="21"/>
              </a:xfrm>
              <a:custGeom>
                <a:avLst/>
                <a:gdLst/>
                <a:ahLst/>
                <a:cxnLst>
                  <a:cxn ang="0">
                    <a:pos x="124" y="40"/>
                  </a:cxn>
                  <a:cxn ang="0">
                    <a:pos x="123" y="41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24" y="40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1" name="Freeform 1699"/>
              <p:cNvSpPr>
                <a:spLocks/>
              </p:cNvSpPr>
              <p:nvPr/>
            </p:nvSpPr>
            <p:spPr bwMode="auto">
              <a:xfrm>
                <a:off x="3279" y="2368"/>
                <a:ext cx="62" cy="19"/>
              </a:xfrm>
              <a:custGeom>
                <a:avLst/>
                <a:gdLst/>
                <a:ahLst/>
                <a:cxnLst>
                  <a:cxn ang="0">
                    <a:pos x="125" y="38"/>
                  </a:cxn>
                  <a:cxn ang="0">
                    <a:pos x="123" y="40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5" y="38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2" name="Freeform 1700"/>
              <p:cNvSpPr>
                <a:spLocks/>
              </p:cNvSpPr>
              <p:nvPr/>
            </p:nvSpPr>
            <p:spPr bwMode="auto">
              <a:xfrm>
                <a:off x="3274" y="2368"/>
                <a:ext cx="66" cy="26"/>
              </a:xfrm>
              <a:custGeom>
                <a:avLst/>
                <a:gdLst/>
                <a:ahLst/>
                <a:cxnLst>
                  <a:cxn ang="0">
                    <a:pos x="131" y="38"/>
                  </a:cxn>
                  <a:cxn ang="0">
                    <a:pos x="123" y="51"/>
                  </a:cxn>
                  <a:cxn ang="0">
                    <a:pos x="0" y="13"/>
                  </a:cxn>
                  <a:cxn ang="0">
                    <a:pos x="8" y="0"/>
                  </a:cxn>
                  <a:cxn ang="0">
                    <a:pos x="131" y="38"/>
                  </a:cxn>
                </a:cxnLst>
                <a:rect l="0" t="0" r="r" b="b"/>
                <a:pathLst>
                  <a:path w="131" h="51">
                    <a:moveTo>
                      <a:pt x="131" y="38"/>
                    </a:moveTo>
                    <a:lnTo>
                      <a:pt x="123" y="51"/>
                    </a:lnTo>
                    <a:lnTo>
                      <a:pt x="0" y="13"/>
                    </a:lnTo>
                    <a:lnTo>
                      <a:pt x="8" y="0"/>
                    </a:lnTo>
                    <a:lnTo>
                      <a:pt x="131" y="3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3" name="Freeform 1701"/>
              <p:cNvSpPr>
                <a:spLocks/>
              </p:cNvSpPr>
              <p:nvPr/>
            </p:nvSpPr>
            <p:spPr bwMode="auto">
              <a:xfrm>
                <a:off x="3278" y="2368"/>
                <a:ext cx="62" cy="21"/>
              </a:xfrm>
              <a:custGeom>
                <a:avLst/>
                <a:gdLst/>
                <a:ahLst/>
                <a:cxnLst>
                  <a:cxn ang="0">
                    <a:pos x="125" y="38"/>
                  </a:cxn>
                  <a:cxn ang="0">
                    <a:pos x="123" y="4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25" y="38"/>
                  </a:cxn>
                </a:cxnLst>
                <a:rect l="0" t="0" r="r" b="b"/>
                <a:pathLst>
                  <a:path w="125" h="41">
                    <a:moveTo>
                      <a:pt x="125" y="38"/>
                    </a:moveTo>
                    <a:lnTo>
                      <a:pt x="123" y="4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4" name="Freeform 1702"/>
              <p:cNvSpPr>
                <a:spLocks/>
              </p:cNvSpPr>
              <p:nvPr/>
            </p:nvSpPr>
            <p:spPr bwMode="auto">
              <a:xfrm>
                <a:off x="3278" y="2369"/>
                <a:ext cx="61" cy="21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2" y="4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2">
                    <a:moveTo>
                      <a:pt x="123" y="40"/>
                    </a:moveTo>
                    <a:lnTo>
                      <a:pt x="122" y="4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5" name="Freeform 1703"/>
              <p:cNvSpPr>
                <a:spLocks/>
              </p:cNvSpPr>
              <p:nvPr/>
            </p:nvSpPr>
            <p:spPr bwMode="auto">
              <a:xfrm>
                <a:off x="3277" y="2371"/>
                <a:ext cx="61" cy="20"/>
              </a:xfrm>
              <a:custGeom>
                <a:avLst/>
                <a:gdLst/>
                <a:ahLst/>
                <a:cxnLst>
                  <a:cxn ang="0">
                    <a:pos x="123" y="38"/>
                  </a:cxn>
                  <a:cxn ang="0">
                    <a:pos x="121" y="4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23" y="38"/>
                  </a:cxn>
                </a:cxnLst>
                <a:rect l="0" t="0" r="r" b="b"/>
                <a:pathLst>
                  <a:path w="123" h="40">
                    <a:moveTo>
                      <a:pt x="123" y="38"/>
                    </a:moveTo>
                    <a:lnTo>
                      <a:pt x="121" y="4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6" name="Freeform 1704"/>
              <p:cNvSpPr>
                <a:spLocks/>
              </p:cNvSpPr>
              <p:nvPr/>
            </p:nvSpPr>
            <p:spPr bwMode="auto">
              <a:xfrm>
                <a:off x="3276" y="2372"/>
                <a:ext cx="62" cy="20"/>
              </a:xfrm>
              <a:custGeom>
                <a:avLst/>
                <a:gdLst/>
                <a:ahLst/>
                <a:cxnLst>
                  <a:cxn ang="0">
                    <a:pos x="123" y="39"/>
                  </a:cxn>
                  <a:cxn ang="0">
                    <a:pos x="123" y="4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3" y="39"/>
                  </a:cxn>
                </a:cxnLst>
                <a:rect l="0" t="0" r="r" b="b"/>
                <a:pathLst>
                  <a:path w="123" h="42">
                    <a:moveTo>
                      <a:pt x="123" y="39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7" name="Freeform 1705"/>
              <p:cNvSpPr>
                <a:spLocks/>
              </p:cNvSpPr>
              <p:nvPr/>
            </p:nvSpPr>
            <p:spPr bwMode="auto">
              <a:xfrm>
                <a:off x="3275" y="2373"/>
                <a:ext cx="63" cy="20"/>
              </a:xfrm>
              <a:custGeom>
                <a:avLst/>
                <a:gdLst/>
                <a:ahLst/>
                <a:cxnLst>
                  <a:cxn ang="0">
                    <a:pos x="124" y="40"/>
                  </a:cxn>
                  <a:cxn ang="0">
                    <a:pos x="122" y="4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24" y="40"/>
                  </a:cxn>
                </a:cxnLst>
                <a:rect l="0" t="0" r="r" b="b"/>
                <a:pathLst>
                  <a:path w="124" h="42">
                    <a:moveTo>
                      <a:pt x="124" y="40"/>
                    </a:moveTo>
                    <a:lnTo>
                      <a:pt x="122" y="4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8" name="Freeform 1706"/>
              <p:cNvSpPr>
                <a:spLocks/>
              </p:cNvSpPr>
              <p:nvPr/>
            </p:nvSpPr>
            <p:spPr bwMode="auto">
              <a:xfrm>
                <a:off x="3274" y="2373"/>
                <a:ext cx="63" cy="21"/>
              </a:xfrm>
              <a:custGeom>
                <a:avLst/>
                <a:gdLst/>
                <a:ahLst/>
                <a:cxnLst>
                  <a:cxn ang="0">
                    <a:pos x="124" y="40"/>
                  </a:cxn>
                  <a:cxn ang="0">
                    <a:pos x="123" y="41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4" y="40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39" name="Freeform 1707"/>
              <p:cNvSpPr>
                <a:spLocks/>
              </p:cNvSpPr>
              <p:nvPr/>
            </p:nvSpPr>
            <p:spPr bwMode="auto">
              <a:xfrm>
                <a:off x="3272" y="2375"/>
                <a:ext cx="64" cy="27"/>
              </a:xfrm>
              <a:custGeom>
                <a:avLst/>
                <a:gdLst/>
                <a:ahLst/>
                <a:cxnLst>
                  <a:cxn ang="0">
                    <a:pos x="128" y="38"/>
                  </a:cxn>
                  <a:cxn ang="0">
                    <a:pos x="121" y="53"/>
                  </a:cxn>
                  <a:cxn ang="0">
                    <a:pos x="0" y="15"/>
                  </a:cxn>
                  <a:cxn ang="0">
                    <a:pos x="5" y="0"/>
                  </a:cxn>
                  <a:cxn ang="0">
                    <a:pos x="128" y="38"/>
                  </a:cxn>
                </a:cxnLst>
                <a:rect l="0" t="0" r="r" b="b"/>
                <a:pathLst>
                  <a:path w="128" h="53">
                    <a:moveTo>
                      <a:pt x="128" y="38"/>
                    </a:moveTo>
                    <a:lnTo>
                      <a:pt x="121" y="53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0" name="Freeform 1708"/>
              <p:cNvSpPr>
                <a:spLocks/>
              </p:cNvSpPr>
              <p:nvPr/>
            </p:nvSpPr>
            <p:spPr bwMode="auto">
              <a:xfrm>
                <a:off x="3274" y="2375"/>
                <a:ext cx="62" cy="21"/>
              </a:xfrm>
              <a:custGeom>
                <a:avLst/>
                <a:gdLst/>
                <a:ahLst/>
                <a:cxnLst>
                  <a:cxn ang="0">
                    <a:pos x="123" y="38"/>
                  </a:cxn>
                  <a:cxn ang="0">
                    <a:pos x="121" y="4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3" y="38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1" name="Freeform 1709"/>
              <p:cNvSpPr>
                <a:spLocks/>
              </p:cNvSpPr>
              <p:nvPr/>
            </p:nvSpPr>
            <p:spPr bwMode="auto">
              <a:xfrm>
                <a:off x="3274" y="2376"/>
                <a:ext cx="61" cy="21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3" y="41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1">
                    <a:moveTo>
                      <a:pt x="123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2" name="Freeform 1710"/>
              <p:cNvSpPr>
                <a:spLocks/>
              </p:cNvSpPr>
              <p:nvPr/>
            </p:nvSpPr>
            <p:spPr bwMode="auto">
              <a:xfrm>
                <a:off x="3274" y="2378"/>
                <a:ext cx="61" cy="20"/>
              </a:xfrm>
              <a:custGeom>
                <a:avLst/>
                <a:gdLst/>
                <a:ahLst/>
                <a:cxnLst>
                  <a:cxn ang="0">
                    <a:pos x="123" y="38"/>
                  </a:cxn>
                  <a:cxn ang="0">
                    <a:pos x="121" y="4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123" y="38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3" name="Freeform 1711"/>
              <p:cNvSpPr>
                <a:spLocks/>
              </p:cNvSpPr>
              <p:nvPr/>
            </p:nvSpPr>
            <p:spPr bwMode="auto">
              <a:xfrm>
                <a:off x="3273" y="2378"/>
                <a:ext cx="61" cy="21"/>
              </a:xfrm>
              <a:custGeom>
                <a:avLst/>
                <a:gdLst/>
                <a:ahLst/>
                <a:cxnLst>
                  <a:cxn ang="0">
                    <a:pos x="122" y="40"/>
                  </a:cxn>
                  <a:cxn ang="0">
                    <a:pos x="122" y="41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22" y="40"/>
                  </a:cxn>
                </a:cxnLst>
                <a:rect l="0" t="0" r="r" b="b"/>
                <a:pathLst>
                  <a:path w="122" h="41">
                    <a:moveTo>
                      <a:pt x="122" y="40"/>
                    </a:moveTo>
                    <a:lnTo>
                      <a:pt x="122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4" name="Freeform 1712"/>
              <p:cNvSpPr>
                <a:spLocks/>
              </p:cNvSpPr>
              <p:nvPr/>
            </p:nvSpPr>
            <p:spPr bwMode="auto">
              <a:xfrm>
                <a:off x="3272" y="2380"/>
                <a:ext cx="62" cy="21"/>
              </a:xfrm>
              <a:custGeom>
                <a:avLst/>
                <a:gdLst/>
                <a:ahLst/>
                <a:cxnLst>
                  <a:cxn ang="0">
                    <a:pos x="124" y="38"/>
                  </a:cxn>
                  <a:cxn ang="0">
                    <a:pos x="123" y="4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124" y="38"/>
                  </a:cxn>
                </a:cxnLst>
                <a:rect l="0" t="0" r="r" b="b"/>
                <a:pathLst>
                  <a:path w="124" h="42">
                    <a:moveTo>
                      <a:pt x="124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5" name="Freeform 1713"/>
              <p:cNvSpPr>
                <a:spLocks/>
              </p:cNvSpPr>
              <p:nvPr/>
            </p:nvSpPr>
            <p:spPr bwMode="auto">
              <a:xfrm>
                <a:off x="3272" y="2381"/>
                <a:ext cx="61" cy="21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1" y="4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1">
                    <a:moveTo>
                      <a:pt x="123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6" name="Freeform 1714"/>
              <p:cNvSpPr>
                <a:spLocks/>
              </p:cNvSpPr>
              <p:nvPr/>
            </p:nvSpPr>
            <p:spPr bwMode="auto">
              <a:xfrm>
                <a:off x="3269" y="2383"/>
                <a:ext cx="64" cy="27"/>
              </a:xfrm>
              <a:custGeom>
                <a:avLst/>
                <a:gdLst/>
                <a:ahLst/>
                <a:cxnLst>
                  <a:cxn ang="0">
                    <a:pos x="126" y="38"/>
                  </a:cxn>
                  <a:cxn ang="0">
                    <a:pos x="123" y="55"/>
                  </a:cxn>
                  <a:cxn ang="0">
                    <a:pos x="0" y="15"/>
                  </a:cxn>
                  <a:cxn ang="0">
                    <a:pos x="5" y="0"/>
                  </a:cxn>
                  <a:cxn ang="0">
                    <a:pos x="126" y="38"/>
                  </a:cxn>
                </a:cxnLst>
                <a:rect l="0" t="0" r="r" b="b"/>
                <a:pathLst>
                  <a:path w="126" h="55">
                    <a:moveTo>
                      <a:pt x="126" y="38"/>
                    </a:moveTo>
                    <a:lnTo>
                      <a:pt x="123" y="55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7" name="Freeform 1715"/>
              <p:cNvSpPr>
                <a:spLocks/>
              </p:cNvSpPr>
              <p:nvPr/>
            </p:nvSpPr>
            <p:spPr bwMode="auto">
              <a:xfrm>
                <a:off x="3271" y="2383"/>
                <a:ext cx="62" cy="23"/>
              </a:xfrm>
              <a:custGeom>
                <a:avLst/>
                <a:gdLst/>
                <a:ahLst/>
                <a:cxnLst>
                  <a:cxn ang="0">
                    <a:pos x="123" y="38"/>
                  </a:cxn>
                  <a:cxn ang="0">
                    <a:pos x="121" y="47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23" y="38"/>
                  </a:cxn>
                </a:cxnLst>
                <a:rect l="0" t="0" r="r" b="b"/>
                <a:pathLst>
                  <a:path w="123" h="47">
                    <a:moveTo>
                      <a:pt x="123" y="38"/>
                    </a:moveTo>
                    <a:lnTo>
                      <a:pt x="121" y="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8" name="Freeform 1716"/>
              <p:cNvSpPr>
                <a:spLocks/>
              </p:cNvSpPr>
              <p:nvPr/>
            </p:nvSpPr>
            <p:spPr bwMode="auto">
              <a:xfrm>
                <a:off x="3269" y="2386"/>
                <a:ext cx="63" cy="24"/>
              </a:xfrm>
              <a:custGeom>
                <a:avLst/>
                <a:gdLst/>
                <a:ahLst/>
                <a:cxnLst>
                  <a:cxn ang="0">
                    <a:pos x="124" y="40"/>
                  </a:cxn>
                  <a:cxn ang="0">
                    <a:pos x="123" y="48"/>
                  </a:cxn>
                  <a:cxn ang="0">
                    <a:pos x="0" y="8"/>
                  </a:cxn>
                  <a:cxn ang="0">
                    <a:pos x="3" y="0"/>
                  </a:cxn>
                  <a:cxn ang="0">
                    <a:pos x="124" y="40"/>
                  </a:cxn>
                </a:cxnLst>
                <a:rect l="0" t="0" r="r" b="b"/>
                <a:pathLst>
                  <a:path w="124" h="48">
                    <a:moveTo>
                      <a:pt x="124" y="40"/>
                    </a:moveTo>
                    <a:lnTo>
                      <a:pt x="123" y="48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49" name="Freeform 1717"/>
              <p:cNvSpPr>
                <a:spLocks/>
              </p:cNvSpPr>
              <p:nvPr/>
            </p:nvSpPr>
            <p:spPr bwMode="auto">
              <a:xfrm>
                <a:off x="3269" y="2390"/>
                <a:ext cx="62" cy="28"/>
              </a:xfrm>
              <a:custGeom>
                <a:avLst/>
                <a:gdLst/>
                <a:ahLst/>
                <a:cxnLst>
                  <a:cxn ang="0">
                    <a:pos x="125" y="40"/>
                  </a:cxn>
                  <a:cxn ang="0">
                    <a:pos x="123" y="56"/>
                  </a:cxn>
                  <a:cxn ang="0">
                    <a:pos x="0" y="17"/>
                  </a:cxn>
                  <a:cxn ang="0">
                    <a:pos x="2" y="0"/>
                  </a:cxn>
                  <a:cxn ang="0">
                    <a:pos x="125" y="40"/>
                  </a:cxn>
                </a:cxnLst>
                <a:rect l="0" t="0" r="r" b="b"/>
                <a:pathLst>
                  <a:path w="125" h="56">
                    <a:moveTo>
                      <a:pt x="125" y="40"/>
                    </a:moveTo>
                    <a:lnTo>
                      <a:pt x="123" y="56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125" y="4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0" name="Freeform 1718"/>
              <p:cNvSpPr>
                <a:spLocks/>
              </p:cNvSpPr>
              <p:nvPr/>
            </p:nvSpPr>
            <p:spPr bwMode="auto">
              <a:xfrm>
                <a:off x="3269" y="2390"/>
                <a:ext cx="62" cy="24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1" y="4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8">
                    <a:moveTo>
                      <a:pt x="123" y="40"/>
                    </a:moveTo>
                    <a:lnTo>
                      <a:pt x="121" y="4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1" name="Freeform 1719"/>
              <p:cNvSpPr>
                <a:spLocks/>
              </p:cNvSpPr>
              <p:nvPr/>
            </p:nvSpPr>
            <p:spPr bwMode="auto">
              <a:xfrm>
                <a:off x="3269" y="2394"/>
                <a:ext cx="61" cy="24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3" y="48"/>
                  </a:cxn>
                  <a:cxn ang="0">
                    <a:pos x="0" y="9"/>
                  </a:cxn>
                  <a:cxn ang="0">
                    <a:pos x="2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8">
                    <a:moveTo>
                      <a:pt x="123" y="40"/>
                    </a:moveTo>
                    <a:lnTo>
                      <a:pt x="123" y="48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2" name="Freeform 1720"/>
              <p:cNvSpPr>
                <a:spLocks/>
              </p:cNvSpPr>
              <p:nvPr/>
            </p:nvSpPr>
            <p:spPr bwMode="auto">
              <a:xfrm>
                <a:off x="3269" y="2398"/>
                <a:ext cx="62" cy="29"/>
              </a:xfrm>
              <a:custGeom>
                <a:avLst/>
                <a:gdLst/>
                <a:ahLst/>
                <a:cxnLst>
                  <a:cxn ang="0">
                    <a:pos x="123" y="39"/>
                  </a:cxn>
                  <a:cxn ang="0">
                    <a:pos x="125" y="56"/>
                  </a:cxn>
                  <a:cxn ang="0">
                    <a:pos x="2" y="16"/>
                  </a:cxn>
                  <a:cxn ang="0">
                    <a:pos x="0" y="0"/>
                  </a:cxn>
                  <a:cxn ang="0">
                    <a:pos x="123" y="39"/>
                  </a:cxn>
                </a:cxnLst>
                <a:rect l="0" t="0" r="r" b="b"/>
                <a:pathLst>
                  <a:path w="125" h="56">
                    <a:moveTo>
                      <a:pt x="123" y="39"/>
                    </a:moveTo>
                    <a:lnTo>
                      <a:pt x="125" y="56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3" name="Freeform 1721"/>
              <p:cNvSpPr>
                <a:spLocks/>
              </p:cNvSpPr>
              <p:nvPr/>
            </p:nvSpPr>
            <p:spPr bwMode="auto">
              <a:xfrm>
                <a:off x="3269" y="2398"/>
                <a:ext cx="61" cy="23"/>
              </a:xfrm>
              <a:custGeom>
                <a:avLst/>
                <a:gdLst/>
                <a:ahLst/>
                <a:cxnLst>
                  <a:cxn ang="0">
                    <a:pos x="123" y="39"/>
                  </a:cxn>
                  <a:cxn ang="0">
                    <a:pos x="123" y="44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123" y="39"/>
                  </a:cxn>
                </a:cxnLst>
                <a:rect l="0" t="0" r="r" b="b"/>
                <a:pathLst>
                  <a:path w="123" h="44">
                    <a:moveTo>
                      <a:pt x="123" y="39"/>
                    </a:moveTo>
                    <a:lnTo>
                      <a:pt x="123" y="4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4" name="Freeform 1722"/>
              <p:cNvSpPr>
                <a:spLocks/>
              </p:cNvSpPr>
              <p:nvPr/>
            </p:nvSpPr>
            <p:spPr bwMode="auto">
              <a:xfrm>
                <a:off x="3269" y="2401"/>
                <a:ext cx="61" cy="21"/>
              </a:xfrm>
              <a:custGeom>
                <a:avLst/>
                <a:gdLst/>
                <a:ahLst/>
                <a:cxnLst>
                  <a:cxn ang="0">
                    <a:pos x="121" y="39"/>
                  </a:cxn>
                  <a:cxn ang="0">
                    <a:pos x="121" y="4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1" y="39"/>
                  </a:cxn>
                </a:cxnLst>
                <a:rect l="0" t="0" r="r" b="b"/>
                <a:pathLst>
                  <a:path w="121" h="43">
                    <a:moveTo>
                      <a:pt x="121" y="39"/>
                    </a:moveTo>
                    <a:lnTo>
                      <a:pt x="121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5" name="Freeform 1723"/>
              <p:cNvSpPr>
                <a:spLocks/>
              </p:cNvSpPr>
              <p:nvPr/>
            </p:nvSpPr>
            <p:spPr bwMode="auto">
              <a:xfrm>
                <a:off x="3269" y="2402"/>
                <a:ext cx="62" cy="23"/>
              </a:xfrm>
              <a:custGeom>
                <a:avLst/>
                <a:gdLst/>
                <a:ahLst/>
                <a:cxnLst>
                  <a:cxn ang="0">
                    <a:pos x="121" y="40"/>
                  </a:cxn>
                  <a:cxn ang="0">
                    <a:pos x="123" y="4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1" y="40"/>
                  </a:cxn>
                </a:cxnLst>
                <a:rect l="0" t="0" r="r" b="b"/>
                <a:pathLst>
                  <a:path w="123" h="45">
                    <a:moveTo>
                      <a:pt x="121" y="40"/>
                    </a:moveTo>
                    <a:lnTo>
                      <a:pt x="123" y="4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6" name="Freeform 1724"/>
              <p:cNvSpPr>
                <a:spLocks/>
              </p:cNvSpPr>
              <p:nvPr/>
            </p:nvSpPr>
            <p:spPr bwMode="auto">
              <a:xfrm>
                <a:off x="3269" y="2404"/>
                <a:ext cx="62" cy="23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3" y="45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123" y="42"/>
                  </a:cxn>
                </a:cxnLst>
                <a:rect l="0" t="0" r="r" b="b"/>
                <a:pathLst>
                  <a:path w="123" h="45">
                    <a:moveTo>
                      <a:pt x="123" y="42"/>
                    </a:moveTo>
                    <a:lnTo>
                      <a:pt x="123" y="4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7" name="Freeform 1725"/>
              <p:cNvSpPr>
                <a:spLocks/>
              </p:cNvSpPr>
              <p:nvPr/>
            </p:nvSpPr>
            <p:spPr bwMode="auto">
              <a:xfrm>
                <a:off x="3269" y="2407"/>
                <a:ext cx="64" cy="27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6" y="55"/>
                  </a:cxn>
                  <a:cxn ang="0">
                    <a:pos x="3" y="15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6" h="55">
                    <a:moveTo>
                      <a:pt x="123" y="40"/>
                    </a:moveTo>
                    <a:lnTo>
                      <a:pt x="126" y="55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8" name="Freeform 1726"/>
              <p:cNvSpPr>
                <a:spLocks/>
              </p:cNvSpPr>
              <p:nvPr/>
            </p:nvSpPr>
            <p:spPr bwMode="auto">
              <a:xfrm>
                <a:off x="3269" y="2407"/>
                <a:ext cx="62" cy="21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3" y="43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3" h="43">
                    <a:moveTo>
                      <a:pt x="123" y="40"/>
                    </a:moveTo>
                    <a:lnTo>
                      <a:pt x="123" y="4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59" name="Freeform 1727"/>
              <p:cNvSpPr>
                <a:spLocks/>
              </p:cNvSpPr>
              <p:nvPr/>
            </p:nvSpPr>
            <p:spPr bwMode="auto">
              <a:xfrm>
                <a:off x="3270" y="2408"/>
                <a:ext cx="62" cy="22"/>
              </a:xfrm>
              <a:custGeom>
                <a:avLst/>
                <a:gdLst/>
                <a:ahLst/>
                <a:cxnLst>
                  <a:cxn ang="0">
                    <a:pos x="121" y="39"/>
                  </a:cxn>
                  <a:cxn ang="0">
                    <a:pos x="122" y="43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21" y="39"/>
                  </a:cxn>
                </a:cxnLst>
                <a:rect l="0" t="0" r="r" b="b"/>
                <a:pathLst>
                  <a:path w="122" h="43">
                    <a:moveTo>
                      <a:pt x="121" y="39"/>
                    </a:moveTo>
                    <a:lnTo>
                      <a:pt x="122" y="4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0" name="Freeform 1728"/>
              <p:cNvSpPr>
                <a:spLocks/>
              </p:cNvSpPr>
              <p:nvPr/>
            </p:nvSpPr>
            <p:spPr bwMode="auto">
              <a:xfrm>
                <a:off x="3270" y="2409"/>
                <a:ext cx="62" cy="23"/>
              </a:xfrm>
              <a:custGeom>
                <a:avLst/>
                <a:gdLst/>
                <a:ahLst/>
                <a:cxnLst>
                  <a:cxn ang="0">
                    <a:pos x="122" y="42"/>
                  </a:cxn>
                  <a:cxn ang="0">
                    <a:pos x="122" y="45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22" y="42"/>
                  </a:cxn>
                </a:cxnLst>
                <a:rect l="0" t="0" r="r" b="b"/>
                <a:pathLst>
                  <a:path w="122" h="45">
                    <a:moveTo>
                      <a:pt x="122" y="42"/>
                    </a:moveTo>
                    <a:lnTo>
                      <a:pt x="122" y="4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1" name="Freeform 1729"/>
              <p:cNvSpPr>
                <a:spLocks/>
              </p:cNvSpPr>
              <p:nvPr/>
            </p:nvSpPr>
            <p:spPr bwMode="auto">
              <a:xfrm>
                <a:off x="3270" y="2411"/>
                <a:ext cx="62" cy="21"/>
              </a:xfrm>
              <a:custGeom>
                <a:avLst/>
                <a:gdLst/>
                <a:ahLst/>
                <a:cxnLst>
                  <a:cxn ang="0">
                    <a:pos x="122" y="41"/>
                  </a:cxn>
                  <a:cxn ang="0">
                    <a:pos x="122" y="43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2" y="41"/>
                  </a:cxn>
                </a:cxnLst>
                <a:rect l="0" t="0" r="r" b="b"/>
                <a:pathLst>
                  <a:path w="122" h="43">
                    <a:moveTo>
                      <a:pt x="122" y="41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2" name="Freeform 1730"/>
              <p:cNvSpPr>
                <a:spLocks/>
              </p:cNvSpPr>
              <p:nvPr/>
            </p:nvSpPr>
            <p:spPr bwMode="auto">
              <a:xfrm>
                <a:off x="3271" y="2412"/>
                <a:ext cx="62" cy="22"/>
              </a:xfrm>
              <a:custGeom>
                <a:avLst/>
                <a:gdLst/>
                <a:ahLst/>
                <a:cxnLst>
                  <a:cxn ang="0">
                    <a:pos x="121" y="40"/>
                  </a:cxn>
                  <a:cxn ang="0">
                    <a:pos x="123" y="4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1" y="40"/>
                  </a:cxn>
                </a:cxnLst>
                <a:rect l="0" t="0" r="r" b="b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3" name="Freeform 1731"/>
              <p:cNvSpPr>
                <a:spLocks/>
              </p:cNvSpPr>
              <p:nvPr/>
            </p:nvSpPr>
            <p:spPr bwMode="auto">
              <a:xfrm>
                <a:off x="3271" y="2414"/>
                <a:ext cx="64" cy="27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8" y="53"/>
                  </a:cxn>
                  <a:cxn ang="0">
                    <a:pos x="7" y="13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8" h="53">
                    <a:moveTo>
                      <a:pt x="123" y="40"/>
                    </a:moveTo>
                    <a:lnTo>
                      <a:pt x="128" y="53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4" name="Freeform 1732"/>
              <p:cNvSpPr>
                <a:spLocks/>
              </p:cNvSpPr>
              <p:nvPr/>
            </p:nvSpPr>
            <p:spPr bwMode="auto">
              <a:xfrm>
                <a:off x="3271" y="2414"/>
                <a:ext cx="62" cy="22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5" y="4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5" h="43">
                    <a:moveTo>
                      <a:pt x="123" y="40"/>
                    </a:moveTo>
                    <a:lnTo>
                      <a:pt x="125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5" name="Freeform 1733"/>
              <p:cNvSpPr>
                <a:spLocks/>
              </p:cNvSpPr>
              <p:nvPr/>
            </p:nvSpPr>
            <p:spPr bwMode="auto">
              <a:xfrm>
                <a:off x="3272" y="2416"/>
                <a:ext cx="62" cy="21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4" y="4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4" h="44">
                    <a:moveTo>
                      <a:pt x="123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6" name="Freeform 1734"/>
              <p:cNvSpPr>
                <a:spLocks/>
              </p:cNvSpPr>
              <p:nvPr/>
            </p:nvSpPr>
            <p:spPr bwMode="auto">
              <a:xfrm>
                <a:off x="3273" y="2417"/>
                <a:ext cx="61" cy="22"/>
              </a:xfrm>
              <a:custGeom>
                <a:avLst/>
                <a:gdLst/>
                <a:ahLst/>
                <a:cxnLst>
                  <a:cxn ang="0">
                    <a:pos x="122" y="40"/>
                  </a:cxn>
                  <a:cxn ang="0">
                    <a:pos x="122" y="43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2" y="40"/>
                  </a:cxn>
                </a:cxnLst>
                <a:rect l="0" t="0" r="r" b="b"/>
                <a:pathLst>
                  <a:path w="122" h="43">
                    <a:moveTo>
                      <a:pt x="122" y="40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7" name="Freeform 1735"/>
              <p:cNvSpPr>
                <a:spLocks/>
              </p:cNvSpPr>
              <p:nvPr/>
            </p:nvSpPr>
            <p:spPr bwMode="auto">
              <a:xfrm>
                <a:off x="3274" y="2419"/>
                <a:ext cx="61" cy="22"/>
              </a:xfrm>
              <a:custGeom>
                <a:avLst/>
                <a:gdLst/>
                <a:ahLst/>
                <a:cxnLst>
                  <a:cxn ang="0">
                    <a:pos x="121" y="40"/>
                  </a:cxn>
                  <a:cxn ang="0">
                    <a:pos x="123" y="43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121" y="40"/>
                  </a:cxn>
                </a:cxnLst>
                <a:rect l="0" t="0" r="r" b="b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8" name="Freeform 1736"/>
              <p:cNvSpPr>
                <a:spLocks/>
              </p:cNvSpPr>
              <p:nvPr/>
            </p:nvSpPr>
            <p:spPr bwMode="auto">
              <a:xfrm>
                <a:off x="3274" y="2421"/>
                <a:ext cx="65" cy="25"/>
              </a:xfrm>
              <a:custGeom>
                <a:avLst/>
                <a:gdLst/>
                <a:ahLst/>
                <a:cxnLst>
                  <a:cxn ang="0">
                    <a:pos x="121" y="40"/>
                  </a:cxn>
                  <a:cxn ang="0">
                    <a:pos x="129" y="52"/>
                  </a:cxn>
                  <a:cxn ang="0">
                    <a:pos x="6" y="10"/>
                  </a:cxn>
                  <a:cxn ang="0">
                    <a:pos x="0" y="0"/>
                  </a:cxn>
                  <a:cxn ang="0">
                    <a:pos x="121" y="40"/>
                  </a:cxn>
                </a:cxnLst>
                <a:rect l="0" t="0" r="r" b="b"/>
                <a:pathLst>
                  <a:path w="129" h="52">
                    <a:moveTo>
                      <a:pt x="121" y="40"/>
                    </a:moveTo>
                    <a:lnTo>
                      <a:pt x="129" y="52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69" name="Freeform 1737"/>
              <p:cNvSpPr>
                <a:spLocks/>
              </p:cNvSpPr>
              <p:nvPr/>
            </p:nvSpPr>
            <p:spPr bwMode="auto">
              <a:xfrm>
                <a:off x="3274" y="2421"/>
                <a:ext cx="63" cy="21"/>
              </a:xfrm>
              <a:custGeom>
                <a:avLst/>
                <a:gdLst/>
                <a:ahLst/>
                <a:cxnLst>
                  <a:cxn ang="0">
                    <a:pos x="121" y="40"/>
                  </a:cxn>
                  <a:cxn ang="0">
                    <a:pos x="124" y="4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121" y="40"/>
                  </a:cxn>
                </a:cxnLst>
                <a:rect l="0" t="0" r="r" b="b"/>
                <a:pathLst>
                  <a:path w="124" h="44">
                    <a:moveTo>
                      <a:pt x="121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0" name="Freeform 1738"/>
              <p:cNvSpPr>
                <a:spLocks/>
              </p:cNvSpPr>
              <p:nvPr/>
            </p:nvSpPr>
            <p:spPr bwMode="auto">
              <a:xfrm>
                <a:off x="3275" y="2422"/>
                <a:ext cx="63" cy="23"/>
              </a:xfrm>
              <a:custGeom>
                <a:avLst/>
                <a:gdLst/>
                <a:ahLst/>
                <a:cxnLst>
                  <a:cxn ang="0">
                    <a:pos x="122" y="40"/>
                  </a:cxn>
                  <a:cxn ang="0">
                    <a:pos x="124" y="45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122" y="40"/>
                  </a:cxn>
                </a:cxnLst>
                <a:rect l="0" t="0" r="r" b="b"/>
                <a:pathLst>
                  <a:path w="124" h="45">
                    <a:moveTo>
                      <a:pt x="122" y="40"/>
                    </a:moveTo>
                    <a:lnTo>
                      <a:pt x="124" y="4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1" name="Freeform 1739"/>
              <p:cNvSpPr>
                <a:spLocks/>
              </p:cNvSpPr>
              <p:nvPr/>
            </p:nvSpPr>
            <p:spPr bwMode="auto">
              <a:xfrm>
                <a:off x="3277" y="2424"/>
                <a:ext cx="62" cy="22"/>
              </a:xfrm>
              <a:custGeom>
                <a:avLst/>
                <a:gdLst/>
                <a:ahLst/>
                <a:cxnLst>
                  <a:cxn ang="0">
                    <a:pos x="121" y="42"/>
                  </a:cxn>
                  <a:cxn ang="0">
                    <a:pos x="124" y="4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21" y="42"/>
                  </a:cxn>
                </a:cxnLst>
                <a:rect l="0" t="0" r="r" b="b"/>
                <a:pathLst>
                  <a:path w="124" h="45">
                    <a:moveTo>
                      <a:pt x="121" y="42"/>
                    </a:moveTo>
                    <a:lnTo>
                      <a:pt x="124" y="4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2" name="Freeform 1740"/>
              <p:cNvSpPr>
                <a:spLocks/>
              </p:cNvSpPr>
              <p:nvPr/>
            </p:nvSpPr>
            <p:spPr bwMode="auto">
              <a:xfrm>
                <a:off x="3278" y="2426"/>
                <a:ext cx="66" cy="25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33" y="50"/>
                  </a:cxn>
                  <a:cxn ang="0">
                    <a:pos x="10" y="9"/>
                  </a:cxn>
                  <a:cxn ang="0">
                    <a:pos x="0" y="0"/>
                  </a:cxn>
                  <a:cxn ang="0">
                    <a:pos x="123" y="42"/>
                  </a:cxn>
                </a:cxnLst>
                <a:rect l="0" t="0" r="r" b="b"/>
                <a:pathLst>
                  <a:path w="133" h="50">
                    <a:moveTo>
                      <a:pt x="123" y="42"/>
                    </a:moveTo>
                    <a:lnTo>
                      <a:pt x="133" y="50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3" name="Freeform 1741"/>
              <p:cNvSpPr>
                <a:spLocks/>
              </p:cNvSpPr>
              <p:nvPr/>
            </p:nvSpPr>
            <p:spPr bwMode="auto">
              <a:xfrm>
                <a:off x="3278" y="2426"/>
                <a:ext cx="64" cy="22"/>
              </a:xfrm>
              <a:custGeom>
                <a:avLst/>
                <a:gdLst/>
                <a:ahLst/>
                <a:cxnLst>
                  <a:cxn ang="0">
                    <a:pos x="123" y="42"/>
                  </a:cxn>
                  <a:cxn ang="0">
                    <a:pos x="128" y="4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123" y="42"/>
                  </a:cxn>
                </a:cxnLst>
                <a:rect l="0" t="0" r="r" b="b"/>
                <a:pathLst>
                  <a:path w="128" h="45">
                    <a:moveTo>
                      <a:pt x="123" y="42"/>
                    </a:moveTo>
                    <a:lnTo>
                      <a:pt x="128" y="4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4" name="Freeform 1742"/>
              <p:cNvSpPr>
                <a:spLocks/>
              </p:cNvSpPr>
              <p:nvPr/>
            </p:nvSpPr>
            <p:spPr bwMode="auto">
              <a:xfrm>
                <a:off x="3280" y="2428"/>
                <a:ext cx="64" cy="23"/>
              </a:xfrm>
              <a:custGeom>
                <a:avLst/>
                <a:gdLst/>
                <a:ahLst/>
                <a:cxnLst>
                  <a:cxn ang="0">
                    <a:pos x="123" y="40"/>
                  </a:cxn>
                  <a:cxn ang="0">
                    <a:pos x="128" y="45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123" y="40"/>
                  </a:cxn>
                </a:cxnLst>
                <a:rect l="0" t="0" r="r" b="b"/>
                <a:pathLst>
                  <a:path w="128" h="45">
                    <a:moveTo>
                      <a:pt x="123" y="40"/>
                    </a:moveTo>
                    <a:lnTo>
                      <a:pt x="128" y="45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5" name="Freeform 1743"/>
              <p:cNvSpPr>
                <a:spLocks/>
              </p:cNvSpPr>
              <p:nvPr/>
            </p:nvSpPr>
            <p:spPr bwMode="auto">
              <a:xfrm>
                <a:off x="3283" y="2430"/>
                <a:ext cx="66" cy="24"/>
              </a:xfrm>
              <a:custGeom>
                <a:avLst/>
                <a:gdLst/>
                <a:ahLst/>
                <a:cxnLst>
                  <a:cxn ang="0">
                    <a:pos x="123" y="41"/>
                  </a:cxn>
                  <a:cxn ang="0">
                    <a:pos x="133" y="48"/>
                  </a:cxn>
                  <a:cxn ang="0">
                    <a:pos x="12" y="6"/>
                  </a:cxn>
                  <a:cxn ang="0">
                    <a:pos x="0" y="0"/>
                  </a:cxn>
                  <a:cxn ang="0">
                    <a:pos x="123" y="41"/>
                  </a:cxn>
                </a:cxnLst>
                <a:rect l="0" t="0" r="r" b="b"/>
                <a:pathLst>
                  <a:path w="133" h="48">
                    <a:moveTo>
                      <a:pt x="123" y="41"/>
                    </a:moveTo>
                    <a:lnTo>
                      <a:pt x="133" y="48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6" name="Freeform 1744"/>
              <p:cNvSpPr>
                <a:spLocks/>
              </p:cNvSpPr>
              <p:nvPr/>
            </p:nvSpPr>
            <p:spPr bwMode="auto">
              <a:xfrm>
                <a:off x="3308" y="2353"/>
                <a:ext cx="68" cy="21"/>
              </a:xfrm>
              <a:custGeom>
                <a:avLst/>
                <a:gdLst/>
                <a:ahLst/>
                <a:cxnLst>
                  <a:cxn ang="0">
                    <a:pos x="137" y="41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14" y="3"/>
                  </a:cxn>
                  <a:cxn ang="0">
                    <a:pos x="137" y="41"/>
                  </a:cxn>
                </a:cxnLst>
                <a:rect l="0" t="0" r="r" b="b"/>
                <a:pathLst>
                  <a:path w="137" h="41">
                    <a:moveTo>
                      <a:pt x="137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4" y="3"/>
                    </a:lnTo>
                    <a:lnTo>
                      <a:pt x="137" y="4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23377" name="Freeform 1745"/>
              <p:cNvSpPr>
                <a:spLocks/>
              </p:cNvSpPr>
              <p:nvPr/>
            </p:nvSpPr>
            <p:spPr bwMode="auto">
              <a:xfrm>
                <a:off x="3302" y="2353"/>
                <a:ext cx="67" cy="20"/>
              </a:xfrm>
              <a:custGeom>
                <a:avLst/>
                <a:gdLst/>
                <a:ahLst/>
                <a:cxnLst>
                  <a:cxn ang="0">
                    <a:pos x="134" y="38"/>
                  </a:cxn>
                  <a:cxn ang="0">
                    <a:pos x="123" y="38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134" y="38"/>
                  </a:cxn>
                </a:cxnLst>
                <a:rect l="0" t="0" r="r" b="b"/>
                <a:pathLst>
                  <a:path w="134" h="38">
                    <a:moveTo>
                      <a:pt x="134" y="38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23378" name="Line 1746"/>
            <p:cNvSpPr>
              <a:spLocks noChangeShapeType="1"/>
            </p:cNvSpPr>
            <p:nvPr/>
          </p:nvSpPr>
          <p:spPr bwMode="auto">
            <a:xfrm>
              <a:off x="3343" y="2411"/>
              <a:ext cx="212" cy="61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3379" name="Rectangle 1747"/>
            <p:cNvSpPr>
              <a:spLocks noChangeArrowheads="1"/>
            </p:cNvSpPr>
            <p:nvPr/>
          </p:nvSpPr>
          <p:spPr bwMode="auto">
            <a:xfrm>
              <a:off x="1007" y="1956"/>
              <a:ext cx="719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223380" name="Rectangle 1748"/>
            <p:cNvSpPr>
              <a:spLocks noChangeArrowheads="1"/>
            </p:cNvSpPr>
            <p:nvPr/>
          </p:nvSpPr>
          <p:spPr bwMode="auto">
            <a:xfrm>
              <a:off x="1076" y="1966"/>
              <a:ext cx="617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ACCELERATING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23381" name="Rectangle 1749"/>
            <p:cNvSpPr>
              <a:spLocks noChangeArrowheads="1"/>
            </p:cNvSpPr>
            <p:nvPr/>
          </p:nvSpPr>
          <p:spPr bwMode="auto">
            <a:xfrm>
              <a:off x="1115" y="2064"/>
              <a:ext cx="54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/>
              <a:r>
                <a:rPr lang="en-US" sz="900" smtClean="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STRUCTURES</a:t>
              </a:r>
              <a:endParaRPr lang="en-US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223382" name="Rectangle 1750"/>
          <p:cNvSpPr>
            <a:spLocks noChangeArrowheads="1"/>
          </p:cNvSpPr>
          <p:nvPr/>
        </p:nvSpPr>
        <p:spPr bwMode="auto">
          <a:xfrm>
            <a:off x="5918200" y="5346700"/>
            <a:ext cx="23114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algn="ctr" defTabSz="828675"/>
            <a:r>
              <a:rPr lang="en-US" sz="1500" u="sng" smtClean="0">
                <a:solidFill>
                  <a:srgbClr val="00187E"/>
                </a:solidFill>
                <a:latin typeface="Arial" charset="0"/>
                <a:ea typeface="+mn-ea"/>
                <a:cs typeface="+mn-cs"/>
              </a:rPr>
              <a:t>Drive beam - 95 A, 300 ns</a:t>
            </a:r>
          </a:p>
          <a:p>
            <a:pPr algn="ctr" defTabSz="828675"/>
            <a:r>
              <a:rPr lang="en-US" sz="1500" u="sng" smtClean="0">
                <a:solidFill>
                  <a:srgbClr val="00187E"/>
                </a:solidFill>
                <a:latin typeface="Arial" charset="0"/>
                <a:ea typeface="+mn-ea"/>
                <a:cs typeface="+mn-cs"/>
              </a:rPr>
              <a:t>from 2.4 GeV to 240 MeV</a:t>
            </a:r>
          </a:p>
        </p:txBody>
      </p:sp>
      <p:sp>
        <p:nvSpPr>
          <p:cNvPr id="1223383" name="Rectangle 1751"/>
          <p:cNvSpPr>
            <a:spLocks noChangeArrowheads="1"/>
          </p:cNvSpPr>
          <p:nvPr/>
        </p:nvSpPr>
        <p:spPr bwMode="auto">
          <a:xfrm>
            <a:off x="0" y="6059488"/>
            <a:ext cx="227012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algn="ctr" defTabSz="828675"/>
            <a:r>
              <a:rPr lang="en-US" sz="1500" u="sng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Main beam – 1 A, 200 ns </a:t>
            </a:r>
          </a:p>
          <a:p>
            <a:pPr algn="ctr" defTabSz="828675"/>
            <a:r>
              <a:rPr lang="en-US" sz="1500" u="sng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from 9 GeV to 1.5 TeV</a:t>
            </a:r>
          </a:p>
        </p:txBody>
      </p:sp>
      <p:sp>
        <p:nvSpPr>
          <p:cNvPr id="1223384" name="Rectangle 1752"/>
          <p:cNvSpPr>
            <a:spLocks noChangeArrowheads="1"/>
          </p:cNvSpPr>
          <p:nvPr/>
        </p:nvSpPr>
        <p:spPr bwMode="auto">
          <a:xfrm>
            <a:off x="4664075" y="5735638"/>
            <a:ext cx="1111250" cy="2206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algn="ctr" defTabSz="828675"/>
            <a:r>
              <a:rPr lang="en-US" sz="9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12 GHz – 140 MW</a:t>
            </a:r>
          </a:p>
        </p:txBody>
      </p:sp>
      <p:sp>
        <p:nvSpPr>
          <p:cNvPr id="1223385" name="Text Box 1753"/>
          <p:cNvSpPr txBox="1">
            <a:spLocks noChangeArrowheads="1"/>
          </p:cNvSpPr>
          <p:nvPr/>
        </p:nvSpPr>
        <p:spPr bwMode="auto">
          <a:xfrm>
            <a:off x="136525" y="1163638"/>
            <a:ext cx="6492875" cy="358775"/>
          </a:xfrm>
          <a:prstGeom prst="rect">
            <a:avLst/>
          </a:prstGeom>
          <a:solidFill>
            <a:srgbClr val="E1F1F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3000"/>
              </a:lnSpc>
              <a:spcBef>
                <a:spcPct val="20000"/>
              </a:spcBef>
              <a:buFontTx/>
              <a:buChar char="•"/>
            </a:pPr>
            <a:r>
              <a:rPr lang="en-US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 </a:t>
            </a:r>
            <a:r>
              <a:rPr lang="en-US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High acceleration gradient: </a:t>
            </a:r>
            <a:r>
              <a:rPr lang="en-US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~</a:t>
            </a:r>
            <a:r>
              <a:rPr lang="en-US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100 MV/m</a:t>
            </a:r>
            <a:endParaRPr lang="en-US" sz="18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3387" name="Text Box 1755"/>
          <p:cNvSpPr txBox="1">
            <a:spLocks noChangeArrowheads="1"/>
          </p:cNvSpPr>
          <p:nvPr/>
        </p:nvSpPr>
        <p:spPr bwMode="auto">
          <a:xfrm rot="-1000816">
            <a:off x="1246188" y="3267075"/>
            <a:ext cx="7016750" cy="9159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Aim:  Demonstrate all key feasibility issues and document in a </a:t>
            </a:r>
          </a:p>
          <a:p>
            <a:pPr eaLnBrk="1" hangingPunct="1"/>
            <a:r>
              <a:rPr lang="en-US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Conceptual Design Report by 2010  and possibly </a:t>
            </a:r>
          </a:p>
          <a:p>
            <a:pPr eaLnBrk="1" hangingPunct="1"/>
            <a:r>
              <a:rPr lang="en-US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Technical Design Report by 2015 + ?</a:t>
            </a:r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3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3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33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9091" name="Picture 3"/>
          <p:cNvPicPr>
            <a:picLocks noChangeAspect="1" noChangeArrowheads="1"/>
          </p:cNvPicPr>
          <p:nvPr/>
        </p:nvPicPr>
        <p:blipFill>
          <a:blip r:embed="rId2"/>
          <a:srcRect t="2483"/>
          <a:stretch>
            <a:fillRect/>
          </a:stretch>
        </p:blipFill>
        <p:spPr bwMode="auto">
          <a:xfrm>
            <a:off x="323850" y="663575"/>
            <a:ext cx="8424863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9093" name="Rectangle 5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GB" sz="2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 Energy Colliders:  ILC (E</a:t>
            </a:r>
            <a:r>
              <a:rPr lang="en-GB" sz="2800" b="1" baseline="-25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cm</a:t>
            </a:r>
            <a:r>
              <a:rPr lang="en-GB" sz="2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up to </a:t>
            </a:r>
            <a:r>
              <a:rPr lang="en-US" sz="2800" b="1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~ 1TeV)</a:t>
            </a:r>
            <a:r>
              <a:rPr lang="en-GB" sz="2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1369094" name="Text Box 6"/>
          <p:cNvSpPr txBox="1">
            <a:spLocks noChangeArrowheads="1"/>
          </p:cNvSpPr>
          <p:nvPr/>
        </p:nvSpPr>
        <p:spPr bwMode="auto">
          <a:xfrm rot="-1187275">
            <a:off x="1546225" y="3392488"/>
            <a:ext cx="6065838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2-stage process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Technical Design Phase I/II (2010/2012)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6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909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378" name="Oval 2"/>
          <p:cNvSpPr>
            <a:spLocks noChangeArrowheads="1"/>
          </p:cNvSpPr>
          <p:nvPr/>
        </p:nvSpPr>
        <p:spPr bwMode="auto">
          <a:xfrm>
            <a:off x="395288" y="1628775"/>
            <a:ext cx="2376487" cy="129698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GDE</a:t>
            </a:r>
          </a:p>
        </p:txBody>
      </p:sp>
      <p:sp>
        <p:nvSpPr>
          <p:cNvPr id="1509379" name="Rectangle 3"/>
          <p:cNvSpPr>
            <a:spLocks noChangeArrowheads="1"/>
          </p:cNvSpPr>
          <p:nvPr/>
        </p:nvSpPr>
        <p:spPr bwMode="auto">
          <a:xfrm>
            <a:off x="2722563" y="0"/>
            <a:ext cx="5964237" cy="696913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GB" sz="28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Strategy to address LC key issues</a:t>
            </a:r>
          </a:p>
        </p:txBody>
      </p:sp>
      <p:sp>
        <p:nvSpPr>
          <p:cNvPr id="1509380" name="Text Box 4"/>
          <p:cNvSpPr txBox="1">
            <a:spLocks noChangeArrowheads="1"/>
          </p:cNvSpPr>
          <p:nvPr/>
        </p:nvSpPr>
        <p:spPr bwMode="auto">
          <a:xfrm>
            <a:off x="827088" y="836613"/>
            <a:ext cx="65484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Recent progress: much closer collaboration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                  </a:t>
            </a:r>
            <a:r>
              <a:rPr lang="de-DE" smtClean="0">
                <a:solidFill>
                  <a:srgbClr val="333399"/>
                </a:solidFill>
                <a:latin typeface="Comic Sans MS" pitchFamily="66" charset="0"/>
                <a:ea typeface="+mn-ea"/>
                <a:cs typeface="+mn-cs"/>
              </a:rPr>
              <a:t>first meeting: February 08</a:t>
            </a:r>
            <a:endParaRPr lang="en-GB" smtClean="0">
              <a:solidFill>
                <a:srgbClr val="333399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81" name="Oval 5"/>
          <p:cNvSpPr>
            <a:spLocks noChangeArrowheads="1"/>
          </p:cNvSpPr>
          <p:nvPr/>
        </p:nvSpPr>
        <p:spPr bwMode="auto">
          <a:xfrm>
            <a:off x="5795963" y="1700213"/>
            <a:ext cx="2663825" cy="1152525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CLIC</a:t>
            </a:r>
          </a:p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collaboration</a:t>
            </a:r>
          </a:p>
        </p:txBody>
      </p:sp>
      <p:sp>
        <p:nvSpPr>
          <p:cNvPr id="1509382" name="Oval 6"/>
          <p:cNvSpPr>
            <a:spLocks noChangeArrowheads="1"/>
          </p:cNvSpPr>
          <p:nvPr/>
        </p:nvSpPr>
        <p:spPr bwMode="auto">
          <a:xfrm>
            <a:off x="3995738" y="2852738"/>
            <a:ext cx="3143250" cy="1439862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CLIC </a:t>
            </a:r>
          </a:p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issues</a:t>
            </a:r>
          </a:p>
        </p:txBody>
      </p:sp>
      <p:sp>
        <p:nvSpPr>
          <p:cNvPr id="1509383" name="Oval 7"/>
          <p:cNvSpPr>
            <a:spLocks noChangeArrowheads="1"/>
          </p:cNvSpPr>
          <p:nvPr/>
        </p:nvSpPr>
        <p:spPr bwMode="auto">
          <a:xfrm>
            <a:off x="1763713" y="2852738"/>
            <a:ext cx="3143250" cy="1439862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ILC </a:t>
            </a:r>
          </a:p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issues</a:t>
            </a:r>
          </a:p>
        </p:txBody>
      </p:sp>
      <p:sp>
        <p:nvSpPr>
          <p:cNvPr id="1509384" name="Oval 8"/>
          <p:cNvSpPr>
            <a:spLocks noChangeArrowheads="1"/>
          </p:cNvSpPr>
          <p:nvPr/>
        </p:nvSpPr>
        <p:spPr bwMode="auto">
          <a:xfrm>
            <a:off x="3995738" y="2852738"/>
            <a:ext cx="3143250" cy="14398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8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09385" name="Freeform 9"/>
          <p:cNvSpPr>
            <a:spLocks/>
          </p:cNvSpPr>
          <p:nvPr/>
        </p:nvSpPr>
        <p:spPr bwMode="auto">
          <a:xfrm>
            <a:off x="4067175" y="3068638"/>
            <a:ext cx="852488" cy="1055687"/>
          </a:xfrm>
          <a:custGeom>
            <a:avLst/>
            <a:gdLst/>
            <a:ahLst/>
            <a:cxnLst>
              <a:cxn ang="0">
                <a:pos x="99" y="76"/>
              </a:cxn>
              <a:cxn ang="0">
                <a:pos x="371" y="30"/>
              </a:cxn>
              <a:cxn ang="0">
                <a:pos x="8" y="257"/>
              </a:cxn>
              <a:cxn ang="0">
                <a:pos x="417" y="167"/>
              </a:cxn>
              <a:cxn ang="0">
                <a:pos x="54" y="484"/>
              </a:cxn>
              <a:cxn ang="0">
                <a:pos x="507" y="303"/>
              </a:cxn>
              <a:cxn ang="0">
                <a:pos x="235" y="620"/>
              </a:cxn>
              <a:cxn ang="0">
                <a:pos x="281" y="575"/>
              </a:cxn>
              <a:cxn ang="0">
                <a:pos x="235" y="620"/>
              </a:cxn>
            </a:cxnLst>
            <a:rect l="0" t="0" r="r" b="b"/>
            <a:pathLst>
              <a:path w="537" h="665">
                <a:moveTo>
                  <a:pt x="99" y="76"/>
                </a:moveTo>
                <a:cubicBezTo>
                  <a:pt x="242" y="38"/>
                  <a:pt x="386" y="0"/>
                  <a:pt x="371" y="30"/>
                </a:cubicBezTo>
                <a:cubicBezTo>
                  <a:pt x="356" y="60"/>
                  <a:pt x="0" y="234"/>
                  <a:pt x="8" y="257"/>
                </a:cubicBezTo>
                <a:cubicBezTo>
                  <a:pt x="16" y="280"/>
                  <a:pt x="409" y="129"/>
                  <a:pt x="417" y="167"/>
                </a:cubicBezTo>
                <a:cubicBezTo>
                  <a:pt x="425" y="205"/>
                  <a:pt x="39" y="461"/>
                  <a:pt x="54" y="484"/>
                </a:cubicBezTo>
                <a:cubicBezTo>
                  <a:pt x="69" y="507"/>
                  <a:pt x="477" y="280"/>
                  <a:pt x="507" y="303"/>
                </a:cubicBezTo>
                <a:cubicBezTo>
                  <a:pt x="537" y="326"/>
                  <a:pt x="273" y="575"/>
                  <a:pt x="235" y="620"/>
                </a:cubicBezTo>
                <a:cubicBezTo>
                  <a:pt x="197" y="665"/>
                  <a:pt x="281" y="575"/>
                  <a:pt x="281" y="575"/>
                </a:cubicBezTo>
                <a:cubicBezTo>
                  <a:pt x="281" y="575"/>
                  <a:pt x="258" y="597"/>
                  <a:pt x="235" y="620"/>
                </a:cubicBezTo>
              </a:path>
            </a:pathLst>
          </a:custGeom>
          <a:noFill/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86" name="Line 10"/>
          <p:cNvSpPr>
            <a:spLocks noChangeShapeType="1"/>
          </p:cNvSpPr>
          <p:nvPr/>
        </p:nvSpPr>
        <p:spPr bwMode="auto">
          <a:xfrm>
            <a:off x="2124075" y="2565400"/>
            <a:ext cx="6477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87" name="Line 11"/>
          <p:cNvSpPr>
            <a:spLocks noChangeShapeType="1"/>
          </p:cNvSpPr>
          <p:nvPr/>
        </p:nvSpPr>
        <p:spPr bwMode="auto">
          <a:xfrm flipH="1">
            <a:off x="6084888" y="27082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88" name="Oval 12"/>
          <p:cNvSpPr>
            <a:spLocks noChangeArrowheads="1"/>
          </p:cNvSpPr>
          <p:nvPr/>
        </p:nvSpPr>
        <p:spPr bwMode="auto">
          <a:xfrm>
            <a:off x="2411413" y="5300663"/>
            <a:ext cx="4103687" cy="12954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detector/physics </a:t>
            </a:r>
          </a:p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issues</a:t>
            </a:r>
          </a:p>
        </p:txBody>
      </p:sp>
      <p:sp>
        <p:nvSpPr>
          <p:cNvPr id="1509389" name="Oval 13"/>
          <p:cNvSpPr>
            <a:spLocks noChangeArrowheads="1"/>
          </p:cNvSpPr>
          <p:nvPr/>
        </p:nvSpPr>
        <p:spPr bwMode="auto">
          <a:xfrm>
            <a:off x="250825" y="4652963"/>
            <a:ext cx="2376488" cy="129698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RD</a:t>
            </a:r>
          </a:p>
        </p:txBody>
      </p:sp>
      <p:sp>
        <p:nvSpPr>
          <p:cNvPr id="1509390" name="Line 14"/>
          <p:cNvSpPr>
            <a:spLocks noChangeShapeType="1"/>
          </p:cNvSpPr>
          <p:nvPr/>
        </p:nvSpPr>
        <p:spPr bwMode="auto">
          <a:xfrm>
            <a:off x="2195513" y="5516563"/>
            <a:ext cx="6477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91" name="Line 15"/>
          <p:cNvSpPr>
            <a:spLocks noChangeShapeType="1"/>
          </p:cNvSpPr>
          <p:nvPr/>
        </p:nvSpPr>
        <p:spPr bwMode="auto">
          <a:xfrm>
            <a:off x="7596188" y="2781300"/>
            <a:ext cx="0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9392" name="Line 16"/>
          <p:cNvSpPr>
            <a:spLocks noChangeShapeType="1"/>
          </p:cNvSpPr>
          <p:nvPr/>
        </p:nvSpPr>
        <p:spPr bwMode="auto">
          <a:xfrm flipH="1">
            <a:off x="6300788" y="5157788"/>
            <a:ext cx="12954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rot="20557710">
            <a:off x="1052802" y="2565846"/>
            <a:ext cx="6534161" cy="230832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Two weeks ago:</a:t>
            </a:r>
          </a:p>
          <a:p>
            <a:r>
              <a:rPr lang="en-US" dirty="0" smtClean="0"/>
              <a:t>Meeting of ILC and CLIC Steering Committees</a:t>
            </a:r>
          </a:p>
          <a:p>
            <a:r>
              <a:rPr lang="en-US" dirty="0" smtClean="0"/>
              <a:t>Result: </a:t>
            </a:r>
          </a:p>
          <a:p>
            <a:r>
              <a:rPr lang="en-US" dirty="0" smtClean="0"/>
              <a:t>even closer collaboration towards one project</a:t>
            </a:r>
          </a:p>
          <a:p>
            <a:endParaRPr lang="en-US" dirty="0" smtClean="0"/>
          </a:p>
          <a:p>
            <a:r>
              <a:rPr lang="en-US" dirty="0" smtClean="0"/>
              <a:t>LC detector R&amp;D project established at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28BD81-57D3-8443-B956-4374A62B655B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26628" name="Picture 2" descr="flags"/>
          <p:cNvPicPr>
            <a:picLocks noChangeAspect="1" noChangeArrowheads="1"/>
          </p:cNvPicPr>
          <p:nvPr/>
        </p:nvPicPr>
        <p:blipFill>
          <a:blip r:embed="rId3"/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Fig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219200"/>
            <a:ext cx="8077200" cy="5556250"/>
          </a:xfrm>
          <a:prstGeom prst="rect">
            <a:avLst/>
          </a:prstGeom>
          <a:noFill/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</p:pic>
      <p:sp>
        <p:nvSpPr>
          <p:cNvPr id="2663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B03152A3-EDAA-554D-B3DC-48965303E031}" type="slidenum">
              <a:rPr lang="en-US" sz="1200" b="1">
                <a:solidFill>
                  <a:srgbClr val="898989"/>
                </a:solidFill>
              </a:rPr>
              <a:pPr algn="r" eaLnBrk="1" hangingPunct="1"/>
              <a:t>5</a:t>
            </a:fld>
            <a:endParaRPr lang="en-US" sz="1200" b="1">
              <a:solidFill>
                <a:srgbClr val="898989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152400"/>
            <a:ext cx="525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4400">
                <a:solidFill>
                  <a:srgbClr val="FFFF00"/>
                </a:solidFill>
              </a:rPr>
              <a:t>CERN in Numbers</a:t>
            </a:r>
            <a:endParaRPr lang="en-GB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41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600" y="304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76200"/>
            <a:ext cx="7007225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LC </a:t>
            </a:r>
            <a:r>
              <a:rPr lang="en-US" dirty="0"/>
              <a:t>Detector challenges: calorimeter</a:t>
            </a:r>
            <a:endParaRPr lang="en-GB" dirty="0"/>
          </a:p>
        </p:txBody>
      </p:sp>
      <p:pic>
        <p:nvPicPr>
          <p:cNvPr id="1511427" name="Picture 3" descr="tt6j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4911725" cy="4705350"/>
          </a:xfrm>
          <a:prstGeom prst="rect">
            <a:avLst/>
          </a:prstGeom>
          <a:noFill/>
        </p:spPr>
      </p:pic>
      <p:sp>
        <p:nvSpPr>
          <p:cNvPr id="1511428" name="Text Box 4"/>
          <p:cNvSpPr txBox="1">
            <a:spLocks noChangeArrowheads="1"/>
          </p:cNvSpPr>
          <p:nvPr/>
        </p:nvSpPr>
        <p:spPr bwMode="auto">
          <a:xfrm>
            <a:off x="0" y="1557338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de-DE" sz="1800" i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ZHH</a:t>
            </a:r>
            <a:r>
              <a:rPr lang="de-DE" sz="1800" i="1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de-DE" sz="1800" i="1" smtClean="0">
                <a:solidFill>
                  <a:srgbClr val="000000"/>
                </a:solidFill>
                <a:latin typeface="Wingdings 3" pitchFamily="18" charset="2"/>
                <a:ea typeface="+mn-ea"/>
                <a:cs typeface="+mn-cs"/>
              </a:rPr>
              <a:t>g </a:t>
            </a:r>
            <a:r>
              <a:rPr lang="de-DE" sz="1800" i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qqbbbb</a:t>
            </a:r>
            <a:endParaRPr lang="en-GB" sz="2000" i="1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1429" name="Text Box 5"/>
          <p:cNvSpPr txBox="1">
            <a:spLocks noChangeArrowheads="1"/>
          </p:cNvSpPr>
          <p:nvPr/>
        </p:nvSpPr>
        <p:spPr bwMode="auto">
          <a:xfrm>
            <a:off x="179388" y="5084763"/>
            <a:ext cx="131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i="1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red: </a:t>
            </a:r>
          </a:p>
          <a:p>
            <a:pPr eaLnBrk="1" hangingPunct="1"/>
            <a:r>
              <a:rPr lang="en-US" sz="1600" i="1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track based</a:t>
            </a:r>
            <a:endParaRPr lang="en-GB" sz="1600" i="1" smtClean="0">
              <a:solidFill>
                <a:srgbClr val="FF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1430" name="Text Box 6"/>
          <p:cNvSpPr txBox="1">
            <a:spLocks noChangeArrowheads="1"/>
          </p:cNvSpPr>
          <p:nvPr/>
        </p:nvSpPr>
        <p:spPr bwMode="auto">
          <a:xfrm>
            <a:off x="250825" y="5949950"/>
            <a:ext cx="189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i="1" smtClean="0">
                <a:solidFill>
                  <a:srgbClr val="00CC00"/>
                </a:solidFill>
                <a:latin typeface="Comic Sans MS" pitchFamily="66" charset="0"/>
                <a:ea typeface="+mn-ea"/>
                <a:cs typeface="+mn-cs"/>
              </a:rPr>
              <a:t>green:</a:t>
            </a:r>
          </a:p>
          <a:p>
            <a:pPr eaLnBrk="1" hangingPunct="1"/>
            <a:r>
              <a:rPr lang="en-US" sz="1600" i="1" smtClean="0">
                <a:solidFill>
                  <a:srgbClr val="00CC00"/>
                </a:solidFill>
                <a:latin typeface="Comic Sans MS" pitchFamily="66" charset="0"/>
                <a:ea typeface="+mn-ea"/>
                <a:cs typeface="+mn-cs"/>
              </a:rPr>
              <a:t>calorimeter based</a:t>
            </a:r>
            <a:endParaRPr lang="en-GB" sz="1600" i="1" smtClean="0">
              <a:solidFill>
                <a:srgbClr val="00CC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1431" name="Text Box 7"/>
          <p:cNvSpPr txBox="1">
            <a:spLocks noChangeArrowheads="1"/>
          </p:cNvSpPr>
          <p:nvPr/>
        </p:nvSpPr>
        <p:spPr bwMode="auto">
          <a:xfrm>
            <a:off x="5795963" y="1628775"/>
            <a:ext cx="3097212" cy="4673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High precision</a:t>
            </a: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measurements </a:t>
            </a: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demand new approach</a:t>
            </a: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to the reconstruction:</a:t>
            </a: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</a:t>
            </a:r>
            <a:r>
              <a:rPr lang="en-US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particle flow </a:t>
            </a:r>
            <a:r>
              <a:rPr lang="en-US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(i.e. </a:t>
            </a:r>
          </a:p>
          <a:p>
            <a:pPr eaLnBrk="1" hangingPunct="1"/>
            <a:r>
              <a:rPr lang="en-US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   reconstruction of ALL</a:t>
            </a:r>
          </a:p>
          <a:p>
            <a:pPr eaLnBrk="1" hangingPunct="1"/>
            <a:r>
              <a:rPr lang="en-US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   individual particles)</a:t>
            </a:r>
          </a:p>
          <a:p>
            <a:pPr eaLnBrk="1" hangingPunct="1"/>
            <a:endParaRPr lang="en-US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this requires</a:t>
            </a:r>
          </a:p>
          <a:p>
            <a:pPr eaLnBrk="1" hangingPunct="1"/>
            <a:r>
              <a:rPr lang="en-US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   </a:t>
            </a:r>
            <a:r>
              <a:rPr lang="en-US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unprecedented   </a:t>
            </a:r>
          </a:p>
          <a:p>
            <a:pPr eaLnBrk="1" hangingPunct="1"/>
            <a:r>
              <a:rPr lang="en-US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   granularity</a:t>
            </a:r>
          </a:p>
          <a:p>
            <a:pPr eaLnBrk="1" hangingPunct="1"/>
            <a:r>
              <a:rPr lang="en-US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in three dimensions</a:t>
            </a:r>
          </a:p>
          <a:p>
            <a:pPr eaLnBrk="1" hangingPunct="1"/>
            <a:endParaRPr lang="en-US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sz="200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R&amp;D needed now</a:t>
            </a:r>
          </a:p>
          <a:p>
            <a:pPr eaLnBrk="1" hangingPunct="1"/>
            <a:r>
              <a:rPr lang="en-US" sz="200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for key components</a:t>
            </a:r>
            <a:endParaRPr lang="en-GB" sz="2000" smtClean="0">
              <a:solidFill>
                <a:srgbClr val="FF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1432" name="Text Box 8"/>
          <p:cNvSpPr txBox="1">
            <a:spLocks noChangeArrowheads="1"/>
          </p:cNvSpPr>
          <p:nvPr/>
        </p:nvSpPr>
        <p:spPr bwMode="auto">
          <a:xfrm rot="-1347729">
            <a:off x="971550" y="3357563"/>
            <a:ext cx="3776663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Detector R&amp;D mandatory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and well under way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1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1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143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34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4300" y="-1052513"/>
            <a:ext cx="5589588" cy="7910513"/>
          </a:xfrm>
          <a:noFill/>
          <a:ln/>
        </p:spPr>
      </p:pic>
      <p:pic>
        <p:nvPicPr>
          <p:cNvPr id="1513475" name="Picture 3" descr="higgsb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0"/>
            <a:ext cx="4679950" cy="3163888"/>
          </a:xfrm>
          <a:noFill/>
          <a:ln/>
        </p:spPr>
      </p:pic>
      <p:sp>
        <p:nvSpPr>
          <p:cNvPr id="1513476" name="Rectangle 4"/>
          <p:cNvSpPr>
            <a:spLocks noChangeArrowheads="1"/>
          </p:cNvSpPr>
          <p:nvPr/>
        </p:nvSpPr>
        <p:spPr bwMode="auto">
          <a:xfrm>
            <a:off x="5508625" y="0"/>
            <a:ext cx="3887788" cy="4873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eaLnBrk="1" hangingPunct="1"/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Precision Higgs physics</a:t>
            </a:r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13477" name="AutoShape 5"/>
          <p:cNvSpPr>
            <a:spLocks noChangeArrowheads="1"/>
          </p:cNvSpPr>
          <p:nvPr/>
        </p:nvSpPr>
        <p:spPr bwMode="auto">
          <a:xfrm rot="5400000">
            <a:off x="5893594" y="1170781"/>
            <a:ext cx="814388" cy="866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13478" name="Text Box 6"/>
          <p:cNvSpPr txBox="1">
            <a:spLocks noChangeArrowheads="1"/>
          </p:cNvSpPr>
          <p:nvPr/>
        </p:nvSpPr>
        <p:spPr bwMode="auto">
          <a:xfrm>
            <a:off x="900113" y="4076700"/>
            <a:ext cx="2241550" cy="1320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Determination of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absolute coupling 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values with 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high precision </a:t>
            </a:r>
            <a:endParaRPr lang="en-GB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2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b="1"/>
              <a:t>Dark Matter and SUSY</a:t>
            </a:r>
          </a:p>
        </p:txBody>
      </p:sp>
      <p:sp>
        <p:nvSpPr>
          <p:cNvPr id="1459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9438" y="982663"/>
            <a:ext cx="8189912" cy="574675"/>
          </a:xfrm>
        </p:spPr>
        <p:txBody>
          <a:bodyPr/>
          <a:lstStyle/>
          <a:p>
            <a:r>
              <a:rPr lang="en-GB"/>
              <a:t>Is dark matter linked to the Lightest Supersymmetric Particle?</a:t>
            </a:r>
          </a:p>
        </p:txBody>
      </p:sp>
      <p:pic>
        <p:nvPicPr>
          <p:cNvPr id="1459204" name="Picture 4"/>
          <p:cNvPicPr>
            <a:picLocks noChangeAspect="1" noChangeArrowheads="1"/>
          </p:cNvPicPr>
          <p:nvPr/>
        </p:nvPicPr>
        <p:blipFill>
          <a:blip r:embed="rId2">
            <a:lum bright="-4000" contrast="12000"/>
          </a:blip>
          <a:srcRect l="6052" t="7935" r="8069" b="7935"/>
          <a:stretch>
            <a:fillRect/>
          </a:stretch>
        </p:blipFill>
        <p:spPr bwMode="auto">
          <a:xfrm>
            <a:off x="133350" y="1625600"/>
            <a:ext cx="5646738" cy="42179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1459205" name="Text Box 5"/>
          <p:cNvSpPr txBox="1">
            <a:spLocks noChangeArrowheads="1"/>
          </p:cNvSpPr>
          <p:nvPr/>
        </p:nvSpPr>
        <p:spPr bwMode="auto">
          <a:xfrm>
            <a:off x="6169025" y="1619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59206" name="Text Box 6"/>
          <p:cNvSpPr txBox="1">
            <a:spLocks noChangeArrowheads="1"/>
          </p:cNvSpPr>
          <p:nvPr/>
        </p:nvSpPr>
        <p:spPr bwMode="auto">
          <a:xfrm>
            <a:off x="6007100" y="1546225"/>
            <a:ext cx="2855913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sz="2000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LC and satellite data (WMAP and Planck):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>
              <a:spcBef>
                <a:spcPct val="30000"/>
              </a:spcBef>
            </a:pP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complementary views of dark matter.  </a:t>
            </a:r>
          </a:p>
          <a:p>
            <a:pPr>
              <a:spcBef>
                <a:spcPct val="30000"/>
              </a:spcBef>
            </a:pPr>
            <a:r>
              <a:rPr lang="en-US" sz="2000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LC: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identify DM particle, measures its mass; </a:t>
            </a:r>
          </a:p>
          <a:p>
            <a:pPr>
              <a:spcBef>
                <a:spcPct val="30000"/>
              </a:spcBef>
            </a:pPr>
            <a:r>
              <a:rPr lang="en-US" sz="2000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WMAP/Planck: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sensitive to total density of dark matter.  </a:t>
            </a:r>
          </a:p>
          <a:p>
            <a:pPr>
              <a:spcBef>
                <a:spcPct val="30000"/>
              </a:spcBef>
            </a:pPr>
            <a:r>
              <a:rPr lang="en-US" sz="2000" smtClean="0">
                <a:solidFill>
                  <a:srgbClr val="3333CC"/>
                </a:solidFill>
                <a:latin typeface="Comic Sans MS" pitchFamily="66" charset="0"/>
                <a:ea typeface="+mn-ea"/>
                <a:cs typeface="+mn-cs"/>
              </a:rPr>
              <a:t>Together with LHC</a:t>
            </a:r>
            <a:r>
              <a:rPr lang="en-US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they establish the nature of dark matter.</a:t>
            </a:r>
            <a:endParaRPr lang="en-GB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59207" name="Text Box 7"/>
          <p:cNvSpPr txBox="1">
            <a:spLocks noChangeArrowheads="1"/>
          </p:cNvSpPr>
          <p:nvPr/>
        </p:nvSpPr>
        <p:spPr bwMode="auto">
          <a:xfrm>
            <a:off x="3432175" y="4768850"/>
            <a:ext cx="2054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Neutralinos is not the full 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9275" cy="641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82755" name="Text Box 3"/>
          <p:cNvSpPr txBox="1">
            <a:spLocks noChangeArrowheads="1"/>
          </p:cNvSpPr>
          <p:nvPr/>
        </p:nvSpPr>
        <p:spPr bwMode="auto">
          <a:xfrm>
            <a:off x="179388" y="1125538"/>
            <a:ext cx="3014662" cy="1625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Recent development: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ECFA endorsed a series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of workshop for the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study of ep collisions</a:t>
            </a: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in LHC</a:t>
            </a:r>
            <a:endParaRPr lang="en-GB" sz="20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82756" name="Text Box 4"/>
          <p:cNvSpPr txBox="1">
            <a:spLocks noChangeArrowheads="1"/>
          </p:cNvSpPr>
          <p:nvPr/>
        </p:nvSpPr>
        <p:spPr bwMode="auto">
          <a:xfrm>
            <a:off x="250825" y="3284538"/>
            <a:ext cx="3536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L</a:t>
            </a:r>
            <a:r>
              <a:rPr lang="de-DE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arge </a:t>
            </a:r>
            <a:r>
              <a:rPr lang="de-DE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</a:t>
            </a:r>
            <a:r>
              <a:rPr lang="de-DE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adron </a:t>
            </a:r>
            <a:r>
              <a:rPr lang="de-DE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e</a:t>
            </a:r>
            <a:r>
              <a:rPr lang="de-DE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lectron </a:t>
            </a:r>
            <a:r>
              <a:rPr lang="de-DE" sz="1800" b="1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</a:t>
            </a:r>
            <a:r>
              <a:rPr lang="de-DE" sz="1800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ollider</a:t>
            </a:r>
            <a:endParaRPr lang="en-GB" sz="1800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82757" name="Text Box 5"/>
          <p:cNvSpPr txBox="1">
            <a:spLocks noChangeArrowheads="1"/>
          </p:cNvSpPr>
          <p:nvPr/>
        </p:nvSpPr>
        <p:spPr bwMode="auto">
          <a:xfrm rot="-1061063">
            <a:off x="468313" y="4508500"/>
            <a:ext cx="3000375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Goal: CDR end 2009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82758" name="Text Box 6"/>
          <p:cNvSpPr txBox="1">
            <a:spLocks noChangeArrowheads="1"/>
          </p:cNvSpPr>
          <p:nvPr/>
        </p:nvSpPr>
        <p:spPr bwMode="auto">
          <a:xfrm rot="-1061063">
            <a:off x="6443663" y="4652963"/>
            <a:ext cx="1355725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2010/12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82759" name="Text Box 7"/>
          <p:cNvSpPr txBox="1">
            <a:spLocks noChangeArrowheads="1"/>
          </p:cNvSpPr>
          <p:nvPr/>
        </p:nvSpPr>
        <p:spPr bwMode="auto">
          <a:xfrm rot="-1061063">
            <a:off x="2843213" y="2060575"/>
            <a:ext cx="3932237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new physics around 2010 ?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8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48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48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2757" grpId="0" animBg="1"/>
      <p:bldP spid="1482758" grpId="0" animBg="1"/>
      <p:bldP spid="148275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3"/>
            <a:ext cx="91440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2124075" y="476250"/>
            <a:ext cx="4895850" cy="9144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53412" name="Text Box 4"/>
          <p:cNvSpPr txBox="1">
            <a:spLocks noChangeArrowheads="1"/>
          </p:cNvSpPr>
          <p:nvPr/>
        </p:nvSpPr>
        <p:spPr bwMode="auto">
          <a:xfrm rot="-887806">
            <a:off x="1652588" y="2960688"/>
            <a:ext cx="6223000" cy="1800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2800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Great opportunities ahead</a:t>
            </a:r>
          </a:p>
          <a:p>
            <a:pPr eaLnBrk="1" hangingPunct="1"/>
            <a:endParaRPr lang="de-DE" sz="2800" smtClean="0">
              <a:solidFill>
                <a:srgbClr val="CC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800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Window of opportunity for decision on </a:t>
            </a:r>
          </a:p>
          <a:p>
            <a:pPr eaLnBrk="1" hangingPunct="1"/>
            <a:r>
              <a:rPr lang="de-DE" sz="2800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the way forward 2010-2012 (?)</a:t>
            </a:r>
            <a:endParaRPr lang="en-GB" sz="2800" smtClean="0">
              <a:solidFill>
                <a:srgbClr val="CC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3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3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341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55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World Collaboration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539750" y="692150"/>
            <a:ext cx="83534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de-DE" dirty="0" smtClean="0">
              <a:solidFill>
                <a:srgbClr val="333399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Cooperation works rather well world wide,</a:t>
            </a: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so…any changes needed for the future?</a:t>
            </a:r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facilities for HEP (and other sciences) becoming larger and expensive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funding not increasing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fewer facilities realisable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time scales becoming longer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laboratories are changing missions</a:t>
            </a:r>
          </a:p>
          <a:p>
            <a:pPr eaLnBrk="1" hangingPunct="1"/>
            <a:endParaRPr lang="de-DE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more coordination and more collaboration required</a:t>
            </a:r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</a:t>
            </a:r>
          </a:p>
          <a:p>
            <a:pPr eaLnBrk="1" hangingPunct="1"/>
            <a:r>
              <a:rPr lang="de-DE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</a:t>
            </a:r>
            <a:endParaRPr lang="en-GB" sz="20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133600"/>
            <a:ext cx="7667625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563938" y="5445125"/>
            <a:ext cx="4643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from CERN Council Strategy Document</a:t>
            </a:r>
            <a:endParaRPr lang="en-GB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20415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Key message</a:t>
            </a:r>
            <a:endParaRPr lang="en-GB" smtClean="0">
              <a:solidFill>
                <a:srgbClr val="CC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95288" y="260350"/>
            <a:ext cx="7966075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z="3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Outlook:      Enhancing World Collaboration</a:t>
            </a:r>
            <a:endParaRPr lang="en-GB" sz="32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539750" y="908050"/>
            <a:ext cx="82343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We are </a:t>
            </a:r>
            <a:r>
              <a:rPr lang="en-US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NOW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entering a new exciting era of particle physics</a:t>
            </a:r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Turn on of LHC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allows particle physics experiments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at the </a:t>
            </a: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highest collision energies</a:t>
            </a: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ever</a:t>
            </a:r>
          </a:p>
          <a:p>
            <a:pPr eaLnBrk="1" hangingPunct="1"/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Expect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- revolutionary advances in understanding the microcosm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- changes to our view of the early Universe</a:t>
            </a:r>
            <a:endParaRPr lang="en-GB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24739" name="Text Box 3"/>
          <p:cNvSpPr txBox="1">
            <a:spLocks noChangeArrowheads="1"/>
          </p:cNvSpPr>
          <p:nvPr/>
        </p:nvSpPr>
        <p:spPr bwMode="auto">
          <a:xfrm>
            <a:off x="611188" y="4797425"/>
            <a:ext cx="49482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CERN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unique position as host for the LHC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4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4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473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78470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Results from LHC will guide the way</a:t>
            </a:r>
          </a:p>
          <a:p>
            <a:pPr eaLnBrk="1" hangingPunct="1"/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Expect</a:t>
            </a: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 </a:t>
            </a:r>
          </a:p>
          <a:p>
            <a:pPr eaLnBrk="1" hangingPunct="1">
              <a:buFontTx/>
              <a:buChar char="-"/>
            </a:pP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period for decision taking on next steps in 2010 to 2012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(at least) </a:t>
            </a: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concerning energy frontier</a:t>
            </a:r>
          </a:p>
          <a:p>
            <a:pPr eaLnBrk="1" hangingPunct="1">
              <a:buFontTx/>
              <a:buChar char="-"/>
            </a:pP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</a:t>
            </a:r>
            <a:r>
              <a:rPr lang="de-DE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similar situation concerning neutrino sector </a:t>
            </a:r>
            <a:r>
              <a:rPr lang="el-GR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Θ</a:t>
            </a:r>
            <a:r>
              <a:rPr lang="de-DE" baseline="-25000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13</a:t>
            </a: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) </a:t>
            </a:r>
            <a:endParaRPr lang="en-GB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25763" name="Text Box 3"/>
          <p:cNvSpPr txBox="1">
            <a:spLocks noChangeArrowheads="1"/>
          </p:cNvSpPr>
          <p:nvPr/>
        </p:nvSpPr>
        <p:spPr bwMode="auto">
          <a:xfrm>
            <a:off x="827088" y="3068638"/>
            <a:ext cx="75072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We are </a:t>
            </a:r>
            <a:r>
              <a:rPr lang="en-US" smtClean="0">
                <a:solidFill>
                  <a:srgbClr val="CC0000"/>
                </a:solidFill>
                <a:latin typeface="Arial" charset="0"/>
                <a:ea typeface="+mn-ea"/>
                <a:cs typeface="+mn-cs"/>
              </a:rPr>
              <a:t>NOW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in a new exciting era of accelerator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planning-design-construction-running</a:t>
            </a: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and </a:t>
            </a:r>
            <a:r>
              <a:rPr lang="de-DE" smtClean="0">
                <a:solidFill>
                  <a:srgbClr val="333399"/>
                </a:solidFill>
                <a:latin typeface="Arial" charset="0"/>
                <a:ea typeface="+mn-ea"/>
                <a:cs typeface="+mn-cs"/>
              </a:rPr>
              <a:t>need</a:t>
            </a:r>
          </a:p>
          <a:p>
            <a:pPr eaLnBrk="1" hangingPunct="1">
              <a:buFontTx/>
              <a:buChar char="-"/>
            </a:pP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intensified efforts on R&amp;D and technical design work </a:t>
            </a:r>
          </a:p>
          <a:p>
            <a:pPr eaLnBrk="1" hangingPunct="1"/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 </a:t>
            </a: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to enable these decisions </a:t>
            </a:r>
          </a:p>
          <a:p>
            <a:pPr eaLnBrk="1" hangingPunct="1">
              <a:buFontTx/>
              <a:buChar char="-"/>
            </a:pP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global collaboration</a:t>
            </a:r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and </a:t>
            </a:r>
            <a:r>
              <a:rPr lang="de-DE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stability on long time scales</a:t>
            </a:r>
            <a:endParaRPr lang="de-DE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de-DE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(reminder: first workshop on LHC was 1984)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5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5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28BD81-57D3-8443-B956-4374A62B655B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26628" name="Picture 2" descr="flags"/>
          <p:cNvPicPr>
            <a:picLocks noChangeAspect="1" noChangeArrowheads="1"/>
          </p:cNvPicPr>
          <p:nvPr/>
        </p:nvPicPr>
        <p:blipFill>
          <a:blip r:embed="rId3"/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B03152A3-EDAA-554D-B3DC-48965303E031}" type="slidenum">
              <a:rPr lang="en-US" sz="1200" b="1">
                <a:solidFill>
                  <a:srgbClr val="898989"/>
                </a:solidFill>
              </a:rPr>
              <a:pPr algn="r" eaLnBrk="1" hangingPunct="1"/>
              <a:t>6</a:t>
            </a:fld>
            <a:endParaRPr lang="en-US" sz="1200" b="1">
              <a:solidFill>
                <a:srgbClr val="898989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152400"/>
            <a:ext cx="525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4400">
                <a:solidFill>
                  <a:srgbClr val="FFFF00"/>
                </a:solidFill>
              </a:rPr>
              <a:t>CERN in Numbers</a:t>
            </a:r>
            <a:endParaRPr lang="en-GB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4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304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10" name="Picture 9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99" y="1219200"/>
            <a:ext cx="7924801" cy="5507737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23850" y="2420938"/>
            <a:ext cx="81041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Particle Physics can and should play its role as </a:t>
            </a:r>
          </a:p>
          <a:p>
            <a:pPr eaLnBrk="1" hangingPunct="1"/>
            <a:endParaRPr lang="en-GB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GB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spearhead in innovations as in the past </a:t>
            </a:r>
          </a:p>
          <a:p>
            <a:pPr eaLnBrk="1" hangingPunct="1"/>
            <a:endParaRPr lang="en-GB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GB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now and in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01E38B-A15D-7041-B06E-66FB55CE54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28600"/>
            <a:ext cx="7306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2074AC"/>
                </a:solidFill>
              </a:rPr>
              <a:t>CERN Technologies - Innovation</a:t>
            </a:r>
            <a:endParaRPr lang="en-US" sz="3600" b="1" dirty="0">
              <a:solidFill>
                <a:srgbClr val="2074AC"/>
              </a:solidFill>
            </a:endParaRPr>
          </a:p>
        </p:txBody>
      </p:sp>
      <p:pic>
        <p:nvPicPr>
          <p:cNvPr id="6" name="Picture 6" descr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5901" y="2133600"/>
            <a:ext cx="3394899" cy="2286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42910" y="1152524"/>
            <a:ext cx="7773987" cy="49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-112" charset="2"/>
              <a:buNone/>
              <a:tabLst/>
              <a:defRPr/>
            </a:pPr>
            <a:r>
              <a:rPr kumimoji="0" lang="en-GB" sz="28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112" charset="-128"/>
                <a:cs typeface="Arial"/>
              </a:rPr>
              <a:t>Three key technology areas at CERN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28600" y="1828800"/>
            <a:ext cx="3048000" cy="2338010"/>
            <a:chOff x="228600" y="2057400"/>
            <a:chExt cx="3048000" cy="2338010"/>
          </a:xfrm>
        </p:grpSpPr>
        <p:pic>
          <p:nvPicPr>
            <p:cNvPr id="7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2771392"/>
              <a:ext cx="2363264" cy="1624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228600" y="2057400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BE0027"/>
                  </a:solidFill>
                </a:rPr>
                <a:t>Accelerating </a:t>
              </a:r>
            </a:p>
            <a:p>
              <a:pPr algn="ctr"/>
              <a:r>
                <a:rPr lang="en-US" sz="2000" dirty="0" smtClean="0">
                  <a:solidFill>
                    <a:srgbClr val="BE0027"/>
                  </a:solidFill>
                </a:rPr>
                <a:t>particle beams</a:t>
              </a:r>
            </a:p>
          </p:txBody>
        </p:sp>
        <p:sp>
          <p:nvSpPr>
            <p:cNvPr id="14" name="Left-Right Arrow 13"/>
            <p:cNvSpPr/>
            <p:nvPr/>
          </p:nvSpPr>
          <p:spPr bwMode="auto">
            <a:xfrm>
              <a:off x="24384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96000" y="2266890"/>
            <a:ext cx="3048000" cy="1771710"/>
            <a:chOff x="6096000" y="2495490"/>
            <a:chExt cx="3048000" cy="1771710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57318" y="2895600"/>
              <a:ext cx="2334282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705600" y="2495490"/>
              <a:ext cx="2438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BE0027"/>
                  </a:solidFill>
                </a:rPr>
                <a:t>Detecting </a:t>
              </a:r>
              <a:r>
                <a:rPr lang="en-US" sz="2000" dirty="0" smtClean="0">
                  <a:solidFill>
                    <a:srgbClr val="BE0027"/>
                  </a:solidFill>
                </a:rPr>
                <a:t>particles</a:t>
              </a:r>
            </a:p>
          </p:txBody>
        </p:sp>
        <p:sp>
          <p:nvSpPr>
            <p:cNvPr id="16" name="Left-Right Arrow 15"/>
            <p:cNvSpPr/>
            <p:nvPr/>
          </p:nvSpPr>
          <p:spPr bwMode="auto">
            <a:xfrm>
              <a:off x="60960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00400" y="3938211"/>
            <a:ext cx="5486400" cy="2099732"/>
            <a:chOff x="3200400" y="4166811"/>
            <a:chExt cx="5486400" cy="2099732"/>
          </a:xfrm>
        </p:grpSpPr>
        <p:pic>
          <p:nvPicPr>
            <p:cNvPr id="9" name="Picture 1033" descr="Grid_globe_V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4724400"/>
              <a:ext cx="1828800" cy="1542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200400" y="5619690"/>
              <a:ext cx="3962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BE0027"/>
                  </a:solidFill>
                </a:rPr>
                <a:t>Large-scale </a:t>
              </a:r>
              <a:r>
                <a:rPr lang="en-US" sz="2000" b="1" dirty="0" smtClean="0">
                  <a:solidFill>
                    <a:srgbClr val="BE0027"/>
                  </a:solidFill>
                </a:rPr>
                <a:t>computing</a:t>
              </a:r>
              <a:r>
                <a:rPr lang="en-US" sz="2000" dirty="0" smtClean="0">
                  <a:solidFill>
                    <a:srgbClr val="BE0027"/>
                  </a:solidFill>
                </a:rPr>
                <a:t> (Grid)</a:t>
              </a:r>
            </a:p>
          </p:txBody>
        </p:sp>
        <p:sp>
          <p:nvSpPr>
            <p:cNvPr id="17" name="Left-Right Arrow 16"/>
            <p:cNvSpPr/>
            <p:nvPr/>
          </p:nvSpPr>
          <p:spPr bwMode="auto">
            <a:xfrm rot="16200000">
              <a:off x="7467793" y="4267395"/>
              <a:ext cx="6858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01E38B-A15D-7041-B06E-66FB55CE54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6" descr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5901" y="2133600"/>
            <a:ext cx="3394899" cy="2286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42910" y="1152524"/>
            <a:ext cx="7773987" cy="49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-112" charset="2"/>
              <a:buNone/>
              <a:tabLst/>
              <a:defRPr/>
            </a:pPr>
            <a:r>
              <a:rPr kumimoji="0" lang="en-GB" sz="28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112" charset="-128"/>
                <a:cs typeface="Arial"/>
              </a:rPr>
              <a:t>Example: medical application</a:t>
            </a:r>
          </a:p>
        </p:txBody>
      </p:sp>
      <p:grpSp>
        <p:nvGrpSpPr>
          <p:cNvPr id="2" name="Group 17"/>
          <p:cNvGrpSpPr/>
          <p:nvPr/>
        </p:nvGrpSpPr>
        <p:grpSpPr>
          <a:xfrm>
            <a:off x="228600" y="1828800"/>
            <a:ext cx="3048000" cy="2338010"/>
            <a:chOff x="228600" y="2057400"/>
            <a:chExt cx="3048000" cy="2338010"/>
          </a:xfrm>
        </p:grpSpPr>
        <p:pic>
          <p:nvPicPr>
            <p:cNvPr id="7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2771392"/>
              <a:ext cx="2363264" cy="1624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228600" y="2057400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2074AC"/>
                  </a:solidFill>
                </a:rPr>
                <a:t>Accelerating </a:t>
              </a:r>
            </a:p>
            <a:p>
              <a:pPr algn="ctr"/>
              <a:r>
                <a:rPr lang="en-US" sz="2000" dirty="0" smtClean="0">
                  <a:solidFill>
                    <a:srgbClr val="2074AC"/>
                  </a:solidFill>
                </a:rPr>
                <a:t>particle beams</a:t>
              </a:r>
            </a:p>
          </p:txBody>
        </p:sp>
        <p:sp>
          <p:nvSpPr>
            <p:cNvPr id="14" name="Left-Right Arrow 13"/>
            <p:cNvSpPr/>
            <p:nvPr/>
          </p:nvSpPr>
          <p:spPr bwMode="auto">
            <a:xfrm>
              <a:off x="24384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6096000" y="2266890"/>
            <a:ext cx="3048000" cy="1771710"/>
            <a:chOff x="6096000" y="2495490"/>
            <a:chExt cx="3048000" cy="1771710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57318" y="2895600"/>
              <a:ext cx="2334282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705600" y="2495490"/>
              <a:ext cx="2438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2074AC"/>
                  </a:solidFill>
                </a:rPr>
                <a:t>Detecting </a:t>
              </a:r>
              <a:r>
                <a:rPr lang="en-US" sz="2000" dirty="0" smtClean="0">
                  <a:solidFill>
                    <a:srgbClr val="2074AC"/>
                  </a:solidFill>
                </a:rPr>
                <a:t>particles</a:t>
              </a:r>
            </a:p>
          </p:txBody>
        </p:sp>
        <p:sp>
          <p:nvSpPr>
            <p:cNvPr id="16" name="Left-Right Arrow 15"/>
            <p:cNvSpPr/>
            <p:nvPr/>
          </p:nvSpPr>
          <p:spPr bwMode="auto">
            <a:xfrm>
              <a:off x="60960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3200400" y="3938211"/>
            <a:ext cx="5486400" cy="2099732"/>
            <a:chOff x="3200400" y="4166811"/>
            <a:chExt cx="5486400" cy="2099732"/>
          </a:xfrm>
        </p:grpSpPr>
        <p:pic>
          <p:nvPicPr>
            <p:cNvPr id="9" name="Picture 1033" descr="Grid_globe_V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4724400"/>
              <a:ext cx="1828800" cy="1542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200400" y="5619690"/>
              <a:ext cx="3962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2074AC"/>
                  </a:solidFill>
                </a:rPr>
                <a:t>Large-scale </a:t>
              </a:r>
              <a:r>
                <a:rPr lang="en-US" sz="2000" b="1" dirty="0" smtClean="0">
                  <a:solidFill>
                    <a:srgbClr val="2074AC"/>
                  </a:solidFill>
                </a:rPr>
                <a:t>computing</a:t>
              </a:r>
              <a:r>
                <a:rPr lang="en-US" sz="2000" dirty="0" smtClean="0">
                  <a:solidFill>
                    <a:srgbClr val="2074AC"/>
                  </a:solidFill>
                </a:rPr>
                <a:t> (Grid)</a:t>
              </a:r>
            </a:p>
          </p:txBody>
        </p:sp>
        <p:sp>
          <p:nvSpPr>
            <p:cNvPr id="17" name="Left-Right Arrow 16"/>
            <p:cNvSpPr/>
            <p:nvPr/>
          </p:nvSpPr>
          <p:spPr bwMode="auto">
            <a:xfrm rot="16200000">
              <a:off x="7467793" y="4267395"/>
              <a:ext cx="6858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-76200" y="4191000"/>
            <a:ext cx="3048000" cy="1560731"/>
            <a:chOff x="-76200" y="4343400"/>
            <a:chExt cx="3048000" cy="1560731"/>
          </a:xfrm>
        </p:grpSpPr>
        <p:pic>
          <p:nvPicPr>
            <p:cNvPr id="19" name="Picture 18" descr="Picture 2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9382" y="4419600"/>
              <a:ext cx="2593818" cy="853341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-76200" y="5257800"/>
              <a:ext cx="304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0000"/>
                  </a:solidFill>
                </a:rPr>
                <a:t>Charged </a:t>
              </a:r>
              <a:r>
                <a:rPr lang="en-US" sz="1800" smtClean="0">
                  <a:solidFill>
                    <a:srgbClr val="FF0000"/>
                  </a:solidFill>
                </a:rPr>
                <a:t>hadron</a:t>
              </a:r>
              <a:r>
                <a:rPr lang="en-US" sz="1800" dirty="0" smtClean="0">
                  <a:solidFill>
                    <a:srgbClr val="FF0000"/>
                  </a:solidFill>
                </a:rPr>
                <a:t> beam that loses energy in matter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19200" y="4343400"/>
              <a:ext cx="15075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5"/>
                  </a:solidFill>
                </a:rPr>
                <a:t>Tumour Target</a:t>
              </a:r>
              <a:endParaRPr lang="en-GB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71800" y="4648200"/>
            <a:ext cx="6172200" cy="1710500"/>
            <a:chOff x="2971800" y="4648200"/>
            <a:chExt cx="6172200" cy="1710500"/>
          </a:xfrm>
        </p:grpSpPr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6781800" y="4648200"/>
              <a:ext cx="2307964" cy="1371600"/>
            </a:xfrm>
            <a:prstGeom prst="rect">
              <a:avLst/>
            </a:prstGeom>
            <a:ln/>
          </p:spPr>
        </p:pic>
        <p:sp>
          <p:nvSpPr>
            <p:cNvPr id="25" name="Rectangle 24"/>
            <p:cNvSpPr/>
            <p:nvPr/>
          </p:nvSpPr>
          <p:spPr>
            <a:xfrm>
              <a:off x="2971800" y="5989368"/>
              <a:ext cx="6172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Grid computing for medical data management and analysis</a:t>
              </a:r>
              <a:endParaRPr lang="en-GB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10400" y="838200"/>
            <a:ext cx="1852565" cy="1435100"/>
            <a:chOff x="7010400" y="838200"/>
            <a:chExt cx="1852565" cy="1435100"/>
          </a:xfrm>
        </p:grpSpPr>
        <p:sp>
          <p:nvSpPr>
            <p:cNvPr id="24" name="Rectangle 23"/>
            <p:cNvSpPr/>
            <p:nvPr/>
          </p:nvSpPr>
          <p:spPr>
            <a:xfrm>
              <a:off x="7010400" y="838200"/>
              <a:ext cx="18525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800" dirty="0" smtClean="0">
                  <a:solidFill>
                    <a:srgbClr val="FF0000"/>
                  </a:solidFill>
                </a:rPr>
                <a:t>Medical imaging</a:t>
              </a:r>
              <a:endParaRPr lang="en-US" sz="1800" dirty="0"/>
            </a:p>
          </p:txBody>
        </p:sp>
        <p:pic>
          <p:nvPicPr>
            <p:cNvPr id="27" name="Picture 8" descr="cte_cspine_vr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365459" y="1219200"/>
              <a:ext cx="1059829" cy="105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30" name="TextBox 29"/>
          <p:cNvSpPr txBox="1"/>
          <p:nvPr/>
        </p:nvSpPr>
        <p:spPr>
          <a:xfrm>
            <a:off x="838200" y="228600"/>
            <a:ext cx="7306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2074AC"/>
                </a:solidFill>
              </a:rPr>
              <a:t>CERN Technologies - Innovation</a:t>
            </a:r>
            <a:endParaRPr lang="en-US" sz="3600" b="1" dirty="0">
              <a:solidFill>
                <a:srgbClr val="2074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/>
          <p:cNvCxnSpPr/>
          <p:nvPr/>
        </p:nvCxnSpPr>
        <p:spPr bwMode="auto">
          <a:xfrm rot="10800000">
            <a:off x="2667000" y="5713414"/>
            <a:ext cx="3200400" cy="7778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endCxn id="46" idx="3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44" idx="2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45"/>
          <p:cNvSpPr/>
          <p:nvPr/>
        </p:nvSpPr>
        <p:spPr bwMode="auto">
          <a:xfrm>
            <a:off x="152400" y="5029200"/>
            <a:ext cx="25146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791200" y="5204484"/>
            <a:ext cx="32766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2971800" y="2971800"/>
            <a:ext cx="35814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04800" y="1524000"/>
            <a:ext cx="31242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01E38B-A15D-7041-B06E-66FB55CE547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28600"/>
            <a:ext cx="6664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2074AC"/>
                </a:solidFill>
              </a:rPr>
              <a:t>CERN Education Activities</a:t>
            </a:r>
            <a:endParaRPr lang="en-US" sz="4000" b="1" dirty="0">
              <a:solidFill>
                <a:srgbClr val="2074A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1524000"/>
            <a:ext cx="300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E0027"/>
                </a:solidFill>
              </a:rPr>
              <a:t>Scientists at CERN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Academic Training </a:t>
            </a:r>
            <a:r>
              <a:rPr lang="en-GB" sz="1600" dirty="0" smtClean="0">
                <a:solidFill>
                  <a:srgbClr val="2074AC"/>
                </a:solidFill>
              </a:rPr>
              <a:t>Programme</a:t>
            </a:r>
            <a:endParaRPr lang="en-GB" sz="1600" dirty="0">
              <a:solidFill>
                <a:srgbClr val="2074A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00782" y="2895600"/>
            <a:ext cx="362861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E0027"/>
                </a:solidFill>
              </a:rPr>
              <a:t>Young Researchers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CERN School of High Energy Physics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CERN School of  Computing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CERN Accelerator School</a:t>
            </a:r>
            <a:endParaRPr lang="en-US" sz="1600" dirty="0">
              <a:solidFill>
                <a:srgbClr val="2074A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400" y="4953000"/>
            <a:ext cx="25454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E0027"/>
                </a:solidFill>
              </a:rPr>
              <a:t>Physics Students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Summer Students</a:t>
            </a:r>
          </a:p>
          <a:p>
            <a:r>
              <a:rPr lang="en-GB" sz="1600" dirty="0" smtClean="0">
                <a:solidFill>
                  <a:srgbClr val="2074AC"/>
                </a:solidFill>
              </a:rPr>
              <a:t>Programme</a:t>
            </a:r>
            <a:endParaRPr lang="en-GB" sz="1600" dirty="0">
              <a:solidFill>
                <a:srgbClr val="2074A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33995" y="51816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BE0027"/>
                </a:solidFill>
              </a:rPr>
              <a:t>CERN Teacher Schools</a:t>
            </a:r>
          </a:p>
          <a:p>
            <a:r>
              <a:rPr lang="en-US" sz="1600" dirty="0" smtClean="0">
                <a:solidFill>
                  <a:srgbClr val="2074AC"/>
                </a:solidFill>
              </a:rPr>
              <a:t>International and National </a:t>
            </a:r>
            <a:r>
              <a:rPr lang="en-GB" sz="1600" dirty="0" smtClean="0">
                <a:solidFill>
                  <a:srgbClr val="2074AC"/>
                </a:solidFill>
              </a:rPr>
              <a:t>Programmes</a:t>
            </a:r>
            <a:endParaRPr lang="en-GB" sz="1600" dirty="0">
              <a:solidFill>
                <a:srgbClr val="2074AC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57600" y="4897438"/>
            <a:ext cx="1981200" cy="1337241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29400" y="2903791"/>
            <a:ext cx="2416323" cy="1820609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36" name="Picture 1039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399" y="3581401"/>
            <a:ext cx="254305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6629400" y="28194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School of Computing</a:t>
            </a:r>
          </a:p>
          <a:p>
            <a:pPr algn="ctr"/>
            <a:r>
              <a:rPr lang="en-US" sz="16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Norway, 2008</a:t>
            </a:r>
          </a:p>
          <a:p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019800" y="1143000"/>
            <a:ext cx="3048000" cy="1710389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6019800" y="1074003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Latin 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American School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algn="r"/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High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Energy Physics</a:t>
            </a:r>
          </a:p>
          <a:p>
            <a:pPr algn="r"/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Chile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2007</a:t>
            </a:r>
            <a:endParaRPr lang="en-US" sz="1600" dirty="0"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Standarddesign">
  <a:themeElements>
    <a:clrScheme name="">
      <a:dk1>
        <a:srgbClr val="000000"/>
      </a:dk1>
      <a:lt1>
        <a:srgbClr val="0099CC"/>
      </a:lt1>
      <a:dk2>
        <a:srgbClr val="000000"/>
      </a:dk2>
      <a:lt2>
        <a:srgbClr val="808080"/>
      </a:lt2>
      <a:accent1>
        <a:srgbClr val="FFFF66"/>
      </a:accent1>
      <a:accent2>
        <a:srgbClr val="3333CC"/>
      </a:accent2>
      <a:accent3>
        <a:srgbClr val="AACAE2"/>
      </a:accent3>
      <a:accent4>
        <a:srgbClr val="000000"/>
      </a:accent4>
      <a:accent5>
        <a:srgbClr val="FFFFB8"/>
      </a:accent5>
      <a:accent6>
        <a:srgbClr val="2D2DB9"/>
      </a:accent6>
      <a:hlink>
        <a:srgbClr val="CCCCFF"/>
      </a:hlink>
      <a:folHlink>
        <a:srgbClr val="B2B2B2"/>
      </a:folHlink>
    </a:clrScheme>
    <a:fontScheme name="2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Default Design">
  <a:themeElements>
    <a:clrScheme name="10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0_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Normal design">
  <a:themeElements>
    <a:clrScheme name="6_Normal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Normal design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Normal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Normal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Normal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Normal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Normal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Normal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Normal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Standarddesign">
  <a:themeElements>
    <a:clrScheme name="">
      <a:dk1>
        <a:srgbClr val="000000"/>
      </a:dk1>
      <a:lt1>
        <a:srgbClr val="0099CC"/>
      </a:lt1>
      <a:dk2>
        <a:srgbClr val="000000"/>
      </a:dk2>
      <a:lt2>
        <a:srgbClr val="808080"/>
      </a:lt2>
      <a:accent1>
        <a:srgbClr val="FFFF66"/>
      </a:accent1>
      <a:accent2>
        <a:srgbClr val="3333CC"/>
      </a:accent2>
      <a:accent3>
        <a:srgbClr val="AACAE2"/>
      </a:accent3>
      <a:accent4>
        <a:srgbClr val="000000"/>
      </a:accent4>
      <a:accent5>
        <a:srgbClr val="FFFFB8"/>
      </a:accent5>
      <a:accent6>
        <a:srgbClr val="2D2DB9"/>
      </a:accent6>
      <a:hlink>
        <a:srgbClr val="CCCCFF"/>
      </a:hlink>
      <a:folHlink>
        <a:srgbClr val="B2B2B2"/>
      </a:folHlink>
    </a:clrScheme>
    <a:fontScheme name="4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7030</TotalTime>
  <Words>2470</Words>
  <Application>Microsoft Office PowerPoint</Application>
  <PresentationFormat>On-screen Show (4:3)</PresentationFormat>
  <Paragraphs>575</Paragraphs>
  <Slides>60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18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60</vt:i4>
      </vt:variant>
    </vt:vector>
  </HeadingPairs>
  <TitlesOfParts>
    <vt:vector size="83" baseType="lpstr">
      <vt:lpstr>Bold Stripes</vt:lpstr>
      <vt:lpstr>Office Theme</vt:lpstr>
      <vt:lpstr>Default Design</vt:lpstr>
      <vt:lpstr>2_Default Design</vt:lpstr>
      <vt:lpstr>1_Default Design</vt:lpstr>
      <vt:lpstr>1_Standarddesign</vt:lpstr>
      <vt:lpstr>4_Standarddesign</vt:lpstr>
      <vt:lpstr>3_Default Design</vt:lpstr>
      <vt:lpstr>4_Default Design</vt:lpstr>
      <vt:lpstr>2_Standarddesign</vt:lpstr>
      <vt:lpstr>5_Default Design</vt:lpstr>
      <vt:lpstr>10_Default Design</vt:lpstr>
      <vt:lpstr>6_Default Design</vt:lpstr>
      <vt:lpstr>6_Normal design</vt:lpstr>
      <vt:lpstr>1_Office Theme</vt:lpstr>
      <vt:lpstr>7_Default Design</vt:lpstr>
      <vt:lpstr>8_Default Design</vt:lpstr>
      <vt:lpstr>11_Default Design</vt:lpstr>
      <vt:lpstr>Formel</vt:lpstr>
      <vt:lpstr>Photo Editor Photo</vt:lpstr>
      <vt:lpstr>Equation</vt:lpstr>
      <vt:lpstr>CorelPhotoPaint.Image.10</vt:lpstr>
      <vt:lpstr>Visio</vt:lpstr>
      <vt:lpstr>Slide 1</vt:lpstr>
      <vt:lpstr>Slide 2</vt:lpstr>
      <vt:lpstr>The Mission of CERN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Key Questions of Particle Physics</vt:lpstr>
      <vt:lpstr>Slide 17</vt:lpstr>
      <vt:lpstr>Les Machines du CERN</vt:lpstr>
      <vt:lpstr>Fixed Target Physics </vt:lpstr>
      <vt:lpstr>Fixed Target Physics</vt:lpstr>
      <vt:lpstr>Fixed Target Physics</vt:lpstr>
      <vt:lpstr>Slide 22</vt:lpstr>
      <vt:lpstr>Slide 23</vt:lpstr>
      <vt:lpstr>Slide 24</vt:lpstr>
      <vt:lpstr>Enter a New Era in Fundamental Science</vt:lpstr>
      <vt:lpstr>Slide 26</vt:lpstr>
      <vt:lpstr>Slide 27</vt:lpstr>
      <vt:lpstr>Capture with optimum injection phasing, correct reference</vt:lpstr>
      <vt:lpstr>Interconnects</vt:lpstr>
      <vt:lpstr>Busbar splice</vt:lpstr>
      <vt:lpstr>Busbar splice</vt:lpstr>
      <vt:lpstr>Slide 32</vt:lpstr>
      <vt:lpstr>Experimental Challenge</vt:lpstr>
      <vt:lpstr>Physics Requirements</vt:lpstr>
      <vt:lpstr>Slide 35</vt:lpstr>
      <vt:lpstr>Slide 36</vt:lpstr>
      <vt:lpstr>Selectivity - physics</vt:lpstr>
      <vt:lpstr>Slide 38</vt:lpstr>
      <vt:lpstr>Physics Requirements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High Energy Colliders: CLIC  (Ecm up to ~ 3TeV) </vt:lpstr>
      <vt:lpstr>Slide 48</vt:lpstr>
      <vt:lpstr>Slide 49</vt:lpstr>
      <vt:lpstr>LC Detector challenges: calorimeter</vt:lpstr>
      <vt:lpstr>Slide 51</vt:lpstr>
      <vt:lpstr>Dark Matter and SUSY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</vt:vector>
  </TitlesOfParts>
  <Company>ETH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Dr Rolf-Dieter HEUER</cp:lastModifiedBy>
  <cp:revision>416</cp:revision>
  <cp:lastPrinted>2009-06-22T09:14:57Z</cp:lastPrinted>
  <dcterms:created xsi:type="dcterms:W3CDTF">2009-06-23T11:54:51Z</dcterms:created>
  <dcterms:modified xsi:type="dcterms:W3CDTF">2009-07-01T06:49:28Z</dcterms:modified>
</cp:coreProperties>
</file>