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9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5" r:id="rId1"/>
  </p:sldMasterIdLst>
  <p:notesMasterIdLst>
    <p:notesMasterId r:id="rId53"/>
  </p:notesMasterIdLst>
  <p:handoutMasterIdLst>
    <p:handoutMasterId r:id="rId54"/>
  </p:handoutMasterIdLst>
  <p:sldIdLst>
    <p:sldId id="587" r:id="rId2"/>
    <p:sldId id="652" r:id="rId3"/>
    <p:sldId id="723" r:id="rId4"/>
    <p:sldId id="722" r:id="rId5"/>
    <p:sldId id="758" r:id="rId6"/>
    <p:sldId id="753" r:id="rId7"/>
    <p:sldId id="751" r:id="rId8"/>
    <p:sldId id="731" r:id="rId9"/>
    <p:sldId id="762" r:id="rId10"/>
    <p:sldId id="763" r:id="rId11"/>
    <p:sldId id="764" r:id="rId12"/>
    <p:sldId id="765" r:id="rId13"/>
    <p:sldId id="766" r:id="rId14"/>
    <p:sldId id="757" r:id="rId15"/>
    <p:sldId id="729" r:id="rId16"/>
    <p:sldId id="755" r:id="rId17"/>
    <p:sldId id="676" r:id="rId18"/>
    <p:sldId id="712" r:id="rId19"/>
    <p:sldId id="739" r:id="rId20"/>
    <p:sldId id="713" r:id="rId21"/>
    <p:sldId id="679" r:id="rId22"/>
    <p:sldId id="695" r:id="rId23"/>
    <p:sldId id="696" r:id="rId24"/>
    <p:sldId id="697" r:id="rId25"/>
    <p:sldId id="698" r:id="rId26"/>
    <p:sldId id="700" r:id="rId27"/>
    <p:sldId id="702" r:id="rId28"/>
    <p:sldId id="715" r:id="rId29"/>
    <p:sldId id="771" r:id="rId30"/>
    <p:sldId id="701" r:id="rId31"/>
    <p:sldId id="655" r:id="rId32"/>
    <p:sldId id="733" r:id="rId33"/>
    <p:sldId id="732" r:id="rId34"/>
    <p:sldId id="709" r:id="rId35"/>
    <p:sldId id="678" r:id="rId36"/>
    <p:sldId id="708" r:id="rId37"/>
    <p:sldId id="721" r:id="rId38"/>
    <p:sldId id="683" r:id="rId39"/>
    <p:sldId id="769" r:id="rId40"/>
    <p:sldId id="770" r:id="rId41"/>
    <p:sldId id="650" r:id="rId42"/>
    <p:sldId id="768" r:id="rId43"/>
    <p:sldId id="734" r:id="rId44"/>
    <p:sldId id="735" r:id="rId45"/>
    <p:sldId id="736" r:id="rId46"/>
    <p:sldId id="737" r:id="rId47"/>
    <p:sldId id="756" r:id="rId48"/>
    <p:sldId id="743" r:id="rId49"/>
    <p:sldId id="744" r:id="rId50"/>
    <p:sldId id="745" r:id="rId51"/>
    <p:sldId id="772" r:id="rId5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1C80"/>
    <a:srgbClr val="00A900"/>
    <a:srgbClr val="CC0000"/>
    <a:srgbClr val="008000"/>
    <a:srgbClr val="000000"/>
    <a:srgbClr val="C0C0C0"/>
    <a:srgbClr val="FF0066"/>
    <a:srgbClr val="0033CC"/>
    <a:srgbClr val="FF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6" autoAdjust="0"/>
    <p:restoredTop sz="99812" autoAdjust="0"/>
  </p:normalViewPr>
  <p:slideViewPr>
    <p:cSldViewPr>
      <p:cViewPr>
        <p:scale>
          <a:sx n="90" d="100"/>
          <a:sy n="90" d="100"/>
        </p:scale>
        <p:origin x="-1344" y="-1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commentAuthors" Target="commentAuthors.xml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emf"/><Relationship Id="rId2" Type="http://schemas.openxmlformats.org/officeDocument/2006/relationships/image" Target="../media/image107.wmf"/><Relationship Id="rId3" Type="http://schemas.openxmlformats.org/officeDocument/2006/relationships/image" Target="../media/image10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9.emf"/><Relationship Id="rId2" Type="http://schemas.openxmlformats.org/officeDocument/2006/relationships/image" Target="../media/image130.emf"/><Relationship Id="rId3" Type="http://schemas.openxmlformats.org/officeDocument/2006/relationships/image" Target="../media/image1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pPr/>
              <a:t>10/11/14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10/11/14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208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04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4075" y="744538"/>
            <a:ext cx="4960938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41988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415D41D-5167-D942-9C5C-EFB7EA75C4EE}" type="slidenum">
              <a:rPr lang="da-DK" sz="1200">
                <a:cs typeface="ＭＳ Ｐゴシック" charset="0"/>
              </a:rPr>
              <a:pPr eaLnBrk="1" hangingPunct="1"/>
              <a:t>8</a:t>
            </a:fld>
            <a:endParaRPr lang="da-DK" sz="1200" dirty="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9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9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C7C2D-F447-1C4C-A715-C1923AE57A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35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CLIC accelerator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detector&amp;physics</a:t>
            </a:r>
            <a:r>
              <a:rPr lang="en-US" baseline="0" dirty="0" smtClean="0"/>
              <a:t> studies are already set up at international </a:t>
            </a:r>
            <a:r>
              <a:rPr lang="en-US" baseline="0" dirty="0" err="1" smtClean="0"/>
              <a:t>collaboraitons</a:t>
            </a:r>
            <a:r>
              <a:rPr lang="en-US" baseline="0" dirty="0" smtClean="0"/>
              <a:t> with wide participation from member and non-member states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37EA9-54F7-794F-83B1-5D56308BD45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73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8B496-59C3-4E26-8423-DFD6DFA700CC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7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46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29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74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563562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305800" cy="505936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691680" y="6165304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FCC and CLIC Accelerator Studies</a:t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Daniel</a:t>
            </a:r>
            <a:r>
              <a:rPr lang="en-US" sz="1000" b="0" baseline="0" dirty="0" smtClean="0">
                <a:solidFill>
                  <a:schemeClr val="bg1"/>
                </a:solidFill>
              </a:rPr>
              <a:t> Schulte</a:t>
            </a:r>
          </a:p>
          <a:p>
            <a:r>
              <a:rPr lang="en-US" sz="1000" b="0" baseline="0" dirty="0" err="1" smtClean="0">
                <a:solidFill>
                  <a:schemeClr val="bg1"/>
                </a:solidFill>
              </a:rPr>
              <a:t>Dubna</a:t>
            </a:r>
            <a:r>
              <a:rPr lang="en-US" sz="1000" b="0" baseline="0" dirty="0" smtClean="0">
                <a:solidFill>
                  <a:schemeClr val="bg1"/>
                </a:solidFill>
              </a:rPr>
              <a:t> November 2014</a:t>
            </a:r>
            <a:endParaRPr lang="en-US" sz="1000" b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  <p:sldLayoutId id="2147483690" r:id="rId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1" latinLnBrk="0" hangingPunct="1">
        <a:spcBef>
          <a:spcPct val="0"/>
        </a:spcBef>
        <a:buNone/>
        <a:defRPr kumimoji="0" sz="3600" i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6" Type="http://schemas.openxmlformats.org/officeDocument/2006/relationships/image" Target="../media/image37.jpeg"/><Relationship Id="rId7" Type="http://schemas.openxmlformats.org/officeDocument/2006/relationships/image" Target="../media/image38.jpeg"/><Relationship Id="rId8" Type="http://schemas.openxmlformats.org/officeDocument/2006/relationships/image" Target="../media/image39.jpeg"/><Relationship Id="rId9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6" Type="http://schemas.openxmlformats.org/officeDocument/2006/relationships/image" Target="../media/image44.jpeg"/><Relationship Id="rId7" Type="http://schemas.openxmlformats.org/officeDocument/2006/relationships/image" Target="../media/image45.jpeg"/><Relationship Id="rId8" Type="http://schemas.openxmlformats.org/officeDocument/2006/relationships/image" Target="../media/image46.emf"/><Relationship Id="rId9" Type="http://schemas.openxmlformats.org/officeDocument/2006/relationships/image" Target="../media/image47.emf"/><Relationship Id="rId10" Type="http://schemas.openxmlformats.org/officeDocument/2006/relationships/image" Target="../media/image48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emf"/><Relationship Id="rId3" Type="http://schemas.openxmlformats.org/officeDocument/2006/relationships/image" Target="../media/image5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emf"/></Relationships>
</file>

<file path=ppt/slides/_rels/slide15.xml.rels><?xml version="1.0" encoding="UTF-8" standalone="yes"?>
<Relationships xmlns="http://schemas.openxmlformats.org/package/2006/relationships"><Relationship Id="rId20" Type="http://schemas.openxmlformats.org/officeDocument/2006/relationships/image" Target="../media/image72.png"/><Relationship Id="rId21" Type="http://schemas.openxmlformats.org/officeDocument/2006/relationships/image" Target="../media/image73.png"/><Relationship Id="rId22" Type="http://schemas.openxmlformats.org/officeDocument/2006/relationships/image" Target="../media/image74.png"/><Relationship Id="rId23" Type="http://schemas.openxmlformats.org/officeDocument/2006/relationships/image" Target="../media/image75.png"/><Relationship Id="rId24" Type="http://schemas.openxmlformats.org/officeDocument/2006/relationships/image" Target="../media/image76.png"/><Relationship Id="rId25" Type="http://schemas.openxmlformats.org/officeDocument/2006/relationships/image" Target="../media/image77.png"/><Relationship Id="rId26" Type="http://schemas.openxmlformats.org/officeDocument/2006/relationships/image" Target="../media/image78.png"/><Relationship Id="rId27" Type="http://schemas.openxmlformats.org/officeDocument/2006/relationships/image" Target="../media/image79.png"/><Relationship Id="rId28" Type="http://schemas.openxmlformats.org/officeDocument/2006/relationships/image" Target="../media/image80.png"/><Relationship Id="rId29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30" Type="http://schemas.openxmlformats.org/officeDocument/2006/relationships/image" Target="../media/image82.png"/><Relationship Id="rId31" Type="http://schemas.openxmlformats.org/officeDocument/2006/relationships/image" Target="../media/image83.png"/><Relationship Id="rId32" Type="http://schemas.openxmlformats.org/officeDocument/2006/relationships/image" Target="../media/image84.png"/><Relationship Id="rId9" Type="http://schemas.openxmlformats.org/officeDocument/2006/relationships/image" Target="../media/image61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Relationship Id="rId33" Type="http://schemas.openxmlformats.org/officeDocument/2006/relationships/image" Target="../media/image85.png"/><Relationship Id="rId34" Type="http://schemas.openxmlformats.org/officeDocument/2006/relationships/image" Target="../media/image86.png"/><Relationship Id="rId10" Type="http://schemas.openxmlformats.org/officeDocument/2006/relationships/image" Target="../media/image62.png"/><Relationship Id="rId11" Type="http://schemas.openxmlformats.org/officeDocument/2006/relationships/image" Target="../media/image63.png"/><Relationship Id="rId12" Type="http://schemas.openxmlformats.org/officeDocument/2006/relationships/image" Target="../media/image64.png"/><Relationship Id="rId13" Type="http://schemas.openxmlformats.org/officeDocument/2006/relationships/image" Target="../media/image65.png"/><Relationship Id="rId14" Type="http://schemas.openxmlformats.org/officeDocument/2006/relationships/image" Target="../media/image66.png"/><Relationship Id="rId15" Type="http://schemas.openxmlformats.org/officeDocument/2006/relationships/image" Target="../media/image67.png"/><Relationship Id="rId16" Type="http://schemas.openxmlformats.org/officeDocument/2006/relationships/image" Target="../media/image68.png"/><Relationship Id="rId17" Type="http://schemas.openxmlformats.org/officeDocument/2006/relationships/image" Target="../media/image69.png"/><Relationship Id="rId18" Type="http://schemas.openxmlformats.org/officeDocument/2006/relationships/image" Target="../media/image70.png"/><Relationship Id="rId19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event/282344/material/3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89.emf"/><Relationship Id="rId6" Type="http://schemas.openxmlformats.org/officeDocument/2006/relationships/image" Target="../media/image9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4.png"/><Relationship Id="rId3" Type="http://schemas.openxmlformats.org/officeDocument/2006/relationships/image" Target="../media/image9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Relationship Id="rId3" Type="http://schemas.openxmlformats.org/officeDocument/2006/relationships/image" Target="../media/image9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9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0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tiff"/><Relationship Id="rId4" Type="http://schemas.openxmlformats.org/officeDocument/2006/relationships/image" Target="../media/image103.tiff"/><Relationship Id="rId5" Type="http://schemas.openxmlformats.org/officeDocument/2006/relationships/image" Target="../media/image104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1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5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06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107.w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108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0.png"/><Relationship Id="rId3" Type="http://schemas.openxmlformats.org/officeDocument/2006/relationships/hyperlink" Target="http://arxiv.org/pdf/1308.6176v3.pdf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oleObject" Target="../embeddings/oleObject5.bin"/><Relationship Id="rId5" Type="http://schemas.openxmlformats.org/officeDocument/2006/relationships/image" Target="../media/image111.wmf"/><Relationship Id="rId6" Type="http://schemas.openxmlformats.org/officeDocument/2006/relationships/image" Target="../media/image113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16.emf"/><Relationship Id="rId5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5258/" TargetMode="External"/><Relationship Id="rId4" Type="http://schemas.openxmlformats.org/officeDocument/2006/relationships/hyperlink" Target="mailto:michelangelo.mangano@cern.ch" TargetMode="External"/><Relationship Id="rId5" Type="http://schemas.openxmlformats.org/officeDocument/2006/relationships/hyperlink" Target="mailto:fabiola.gianotti@cern.ch" TargetMode="External"/><Relationship Id="rId6" Type="http://schemas.openxmlformats.org/officeDocument/2006/relationships/hyperlink" Target="mailto:austin.ball@cern.ch" TargetMode="External"/><Relationship Id="rId7" Type="http://schemas.openxmlformats.org/officeDocument/2006/relationships/hyperlink" Target="https://indico.cern.ch/category/5259/" TargetMode="External"/><Relationship Id="rId8" Type="http://schemas.openxmlformats.org/officeDocument/2006/relationships/hyperlink" Target="mailto:alain.blondel@cern.ch" TargetMode="External"/><Relationship Id="rId9" Type="http://schemas.openxmlformats.org/officeDocument/2006/relationships/hyperlink" Target="mailto:patrick.janot@cern.ch" TargetMode="External"/><Relationship Id="rId10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ategory/5153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mailto:daniel.schulte@cern.ch" TargetMode="External"/><Relationship Id="rId4" Type="http://schemas.openxmlformats.org/officeDocument/2006/relationships/hyperlink" Target="https://indico.cern.ch/category/5262/" TargetMode="External"/><Relationship Id="rId5" Type="http://schemas.openxmlformats.org/officeDocument/2006/relationships/hyperlink" Target="mailto:brennan.goddard@cern.ch" TargetMode="External"/><Relationship Id="rId6" Type="http://schemas.openxmlformats.org/officeDocument/2006/relationships/hyperlink" Target="https://indico.cern.ch/category/5264/" TargetMode="External"/><Relationship Id="rId7" Type="http://schemas.openxmlformats.org/officeDocument/2006/relationships/hyperlink" Target="mailto:jorg.wenninger@cern.ch" TargetMode="External"/><Relationship Id="rId8" Type="http://schemas.openxmlformats.org/officeDocument/2006/relationships/hyperlink" Target="https://indico.cern.ch/category/5253/" TargetMode="External"/><Relationship Id="rId9" Type="http://schemas.openxmlformats.org/officeDocument/2006/relationships/hyperlink" Target="mailto:philippe.lebrun@cern.ch" TargetMode="External"/><Relationship Id="rId10" Type="http://schemas.openxmlformats.org/officeDocument/2006/relationships/hyperlink" Target="mailto:peter.sollander@cern.ch" TargetMode="External"/><Relationship Id="rId11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ategory/5263/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9.png"/><Relationship Id="rId3" Type="http://schemas.openxmlformats.org/officeDocument/2006/relationships/image" Target="../media/image12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1.emf"/><Relationship Id="rId3" Type="http://schemas.openxmlformats.org/officeDocument/2006/relationships/image" Target="../media/image122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3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tiff"/><Relationship Id="rId4" Type="http://schemas.openxmlformats.org/officeDocument/2006/relationships/image" Target="../media/image93.tiff"/><Relationship Id="rId5" Type="http://schemas.openxmlformats.org/officeDocument/2006/relationships/image" Target="../media/image12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tif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tiff"/><Relationship Id="rId7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emf"/><Relationship Id="rId4" Type="http://schemas.openxmlformats.org/officeDocument/2006/relationships/image" Target="../media/image133.e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129.emf"/><Relationship Id="rId7" Type="http://schemas.openxmlformats.org/officeDocument/2006/relationships/oleObject" Target="../embeddings/oleObject7.bin"/><Relationship Id="rId8" Type="http://schemas.openxmlformats.org/officeDocument/2006/relationships/image" Target="../media/image130.emf"/><Relationship Id="rId9" Type="http://schemas.openxmlformats.org/officeDocument/2006/relationships/oleObject" Target="../embeddings/oleObject8.bin"/><Relationship Id="rId10" Type="http://schemas.openxmlformats.org/officeDocument/2006/relationships/image" Target="../media/image131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hyperlink" Target="https://edms.cern.ch/document/1234244/" TargetMode="External"/><Relationship Id="rId12" Type="http://schemas.openxmlformats.org/officeDocument/2006/relationships/hyperlink" Target="http://arxiv.org/pdf/1202.5940v1" TargetMode="External"/><Relationship Id="rId13" Type="http://schemas.openxmlformats.org/officeDocument/2006/relationships/hyperlink" Target="http://arxiv.org/pdf/1209.2543v1" TargetMode="External"/><Relationship Id="rId14" Type="http://schemas.openxmlformats.org/officeDocument/2006/relationships/hyperlink" Target="http://arxiv.org/pdf/1208.1402v1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emf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jpeg"/><Relationship Id="rId9" Type="http://schemas.openxmlformats.org/officeDocument/2006/relationships/image" Target="../media/image25.jpeg"/><Relationship Id="rId10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12.jpeg"/><Relationship Id="rId5" Type="http://schemas.openxmlformats.org/officeDocument/2006/relationships/image" Target="../media/image31.jpeg"/><Relationship Id="rId6" Type="http://schemas.openxmlformats.org/officeDocument/2006/relationships/image" Target="../media/image32.jpeg"/><Relationship Id="rId7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383" y="692696"/>
            <a:ext cx="8159489" cy="4985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600" dirty="0" smtClean="0"/>
          </a:p>
          <a:p>
            <a:pPr algn="ctr"/>
            <a:r>
              <a:rPr lang="en-GB" sz="4000" dirty="0" smtClean="0"/>
              <a:t>FCC and CLIC Accelerator Studies</a:t>
            </a:r>
          </a:p>
          <a:p>
            <a:endParaRPr lang="en-GB" sz="2600" dirty="0" smtClean="0"/>
          </a:p>
          <a:p>
            <a:endParaRPr lang="en-GB" sz="2600" dirty="0"/>
          </a:p>
          <a:p>
            <a:endParaRPr lang="en-GB" sz="2600" dirty="0" smtClean="0"/>
          </a:p>
          <a:p>
            <a:endParaRPr lang="en-GB" sz="2600" dirty="0"/>
          </a:p>
          <a:p>
            <a:endParaRPr lang="en-GB" sz="2600" dirty="0" smtClean="0"/>
          </a:p>
          <a:p>
            <a:endParaRPr lang="en-GB" sz="2600" dirty="0"/>
          </a:p>
          <a:p>
            <a:endParaRPr lang="en-GB" sz="2600" dirty="0" smtClean="0"/>
          </a:p>
          <a:p>
            <a:endParaRPr lang="en-GB" sz="2600" dirty="0" smtClean="0"/>
          </a:p>
          <a:p>
            <a:r>
              <a:rPr lang="en-GB" sz="2400" dirty="0" smtClean="0"/>
              <a:t>Daniel Schulte for the FCC and CLIC teams</a:t>
            </a:r>
            <a:endParaRPr lang="en-US" sz="2400" b="0" dirty="0" smtClean="0"/>
          </a:p>
          <a:p>
            <a:r>
              <a:rPr lang="en-US" dirty="0" err="1" smtClean="0"/>
              <a:t>Dubna</a:t>
            </a:r>
            <a:r>
              <a:rPr lang="en-US" dirty="0" smtClean="0"/>
              <a:t> November</a:t>
            </a:r>
            <a:r>
              <a:rPr lang="en-US" b="0" baseline="0" dirty="0" smtClean="0"/>
              <a:t> 2014</a:t>
            </a:r>
            <a:endParaRPr lang="en-GB" b="0" dirty="0"/>
          </a:p>
        </p:txBody>
      </p:sp>
      <p:pic>
        <p:nvPicPr>
          <p:cNvPr id="3" name="Picture 2" descr="logo-FCC-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667000"/>
            <a:ext cx="3024336" cy="1264815"/>
          </a:xfrm>
          <a:prstGeom prst="rect">
            <a:avLst/>
          </a:prstGeom>
        </p:spPr>
      </p:pic>
      <p:pic>
        <p:nvPicPr>
          <p:cNvPr id="5" name="Picture 4" descr="CLIC-Logo-Color.jpg"/>
          <p:cNvPicPr>
            <a:picLocks noChangeAspect="1"/>
          </p:cNvPicPr>
          <p:nvPr/>
        </p:nvPicPr>
        <p:blipFill rotWithShape="1">
          <a:blip r:embed="rId4" cstate="print"/>
          <a:srcRect l="12783" t="13157" r="13067" b="13158"/>
          <a:stretch/>
        </p:blipFill>
        <p:spPr>
          <a:xfrm>
            <a:off x="5652120" y="2636912"/>
            <a:ext cx="1341250" cy="129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360040" y="134193"/>
            <a:ext cx="8460432" cy="5585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 lnSpcReduction="10000"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i="1" dirty="0" smtClean="0">
                <a:solidFill>
                  <a:srgbClr val="FFFFFF"/>
                </a:solidFill>
              </a:rPr>
              <a:t>Main activities</a:t>
            </a:r>
            <a:endParaRPr lang="en-US" sz="3600" i="1" dirty="0">
              <a:solidFill>
                <a:srgbClr val="FFFFFF"/>
              </a:solidFill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84" y="3158552"/>
            <a:ext cx="3428616" cy="257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415941"/>
            <a:ext cx="2133600" cy="16773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422920" y="788511"/>
            <a:ext cx="3429000" cy="1200329"/>
          </a:xfrm>
          <a:prstGeom prst="rect">
            <a:avLst/>
          </a:prstGeom>
          <a:solidFill>
            <a:srgbClr val="4F81BD"/>
          </a:solidFill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schemeClr val="bg1"/>
                </a:solidFill>
              </a:rPr>
              <a:t>Experimental verification	</a:t>
            </a:r>
            <a:endParaRPr lang="en-US" sz="1200" b="1" dirty="0">
              <a:solidFill>
                <a:schemeClr val="bg1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Drive Beam and two beam scheme (CTF3</a:t>
            </a:r>
            <a:r>
              <a:rPr lang="en-US" sz="1200" dirty="0" smtClean="0">
                <a:solidFill>
                  <a:schemeClr val="bg1"/>
                </a:solidFill>
              </a:rPr>
              <a:t>)</a:t>
            </a:r>
          </a:p>
          <a:p>
            <a:pPr marL="171450" lvl="0" indent="-171450">
              <a:buFont typeface="Arial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Low </a:t>
            </a:r>
            <a:r>
              <a:rPr lang="en-US" sz="1200" dirty="0" err="1">
                <a:solidFill>
                  <a:schemeClr val="bg1"/>
                </a:solidFill>
              </a:rPr>
              <a:t>emittance</a:t>
            </a:r>
            <a:r>
              <a:rPr lang="en-US" sz="1200" dirty="0">
                <a:solidFill>
                  <a:schemeClr val="bg1"/>
                </a:solidFill>
              </a:rPr>
              <a:t> ring tests </a:t>
            </a:r>
            <a:r>
              <a:rPr lang="en-US" sz="1200" dirty="0" smtClean="0">
                <a:solidFill>
                  <a:schemeClr val="bg1"/>
                </a:solidFill>
              </a:rPr>
              <a:t>– low </a:t>
            </a:r>
            <a:r>
              <a:rPr lang="en-US" sz="1200" dirty="0" err="1" smtClean="0">
                <a:solidFill>
                  <a:schemeClr val="bg1"/>
                </a:solidFill>
              </a:rPr>
              <a:t>emittances</a:t>
            </a:r>
            <a:endParaRPr lang="en-US" sz="1200" b="1" dirty="0">
              <a:solidFill>
                <a:schemeClr val="bg1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System </a:t>
            </a:r>
            <a:r>
              <a:rPr lang="en-US" sz="1200" dirty="0" smtClean="0">
                <a:solidFill>
                  <a:schemeClr val="bg1"/>
                </a:solidFill>
              </a:rPr>
              <a:t>Tests: ATF – final focus, FACET and FELs – beam based alignment and </a:t>
            </a:r>
            <a:r>
              <a:rPr lang="en-US" sz="1200" dirty="0" err="1" smtClean="0">
                <a:solidFill>
                  <a:schemeClr val="bg1"/>
                </a:solidFill>
              </a:rPr>
              <a:t>emittance</a:t>
            </a:r>
            <a:r>
              <a:rPr lang="en-US" sz="1200" dirty="0" smtClean="0">
                <a:solidFill>
                  <a:schemeClr val="bg1"/>
                </a:solidFill>
              </a:rPr>
              <a:t> preservation in </a:t>
            </a:r>
            <a:r>
              <a:rPr lang="en-US" sz="1200" dirty="0" err="1" smtClean="0">
                <a:solidFill>
                  <a:schemeClr val="bg1"/>
                </a:solidFill>
              </a:rPr>
              <a:t>linacs</a:t>
            </a:r>
            <a:r>
              <a:rPr lang="en-US" sz="1200" dirty="0" smtClean="0">
                <a:solidFill>
                  <a:schemeClr val="bg1"/>
                </a:solidFill>
              </a:rPr>
              <a:t> (see later) 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6" name="Picture 15" descr="P100005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561" y="2060848"/>
            <a:ext cx="1781175" cy="1353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8700" y="3046512"/>
            <a:ext cx="1447800" cy="1095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6997" y="4265712"/>
            <a:ext cx="2791903" cy="176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Type 1 on legs 001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15200" y="1751112"/>
            <a:ext cx="1506236" cy="1147249"/>
          </a:xfrm>
          <a:prstGeom prst="rect">
            <a:avLst/>
          </a:prstGeom>
        </p:spPr>
      </p:pic>
      <p:pic>
        <p:nvPicPr>
          <p:cNvPr id="26" name="Content Placeholder 3" descr="DSC_0049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1751112"/>
            <a:ext cx="1354761" cy="1600200"/>
          </a:xfrm>
          <a:prstGeom prst="rect">
            <a:avLst/>
          </a:prstGeom>
          <a:effectLst/>
        </p:spPr>
      </p:pic>
      <p:sp>
        <p:nvSpPr>
          <p:cNvPr id="12" name="Rectangle 11"/>
          <p:cNvSpPr/>
          <p:nvPr/>
        </p:nvSpPr>
        <p:spPr>
          <a:xfrm>
            <a:off x="5257800" y="836712"/>
            <a:ext cx="3429000" cy="646331"/>
          </a:xfrm>
          <a:prstGeom prst="rect">
            <a:avLst/>
          </a:prstGeom>
          <a:solidFill>
            <a:srgbClr val="4F81BD"/>
          </a:solidFill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schemeClr val="bg1"/>
                </a:solidFill>
              </a:rPr>
              <a:t>Technical Developments	</a:t>
            </a:r>
          </a:p>
          <a:p>
            <a:pPr marL="171450" lvl="0" indent="-171450"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Key components for </a:t>
            </a:r>
            <a:r>
              <a:rPr lang="en-US" sz="1200" dirty="0" err="1">
                <a:solidFill>
                  <a:schemeClr val="bg1"/>
                </a:solidFill>
              </a:rPr>
              <a:t>systemtests</a:t>
            </a:r>
            <a:r>
              <a:rPr lang="en-US" sz="1200" dirty="0">
                <a:solidFill>
                  <a:schemeClr val="bg1"/>
                </a:solidFill>
              </a:rPr>
              <a:t>, machine </a:t>
            </a:r>
            <a:r>
              <a:rPr lang="en-US" sz="1200" dirty="0" smtClean="0">
                <a:solidFill>
                  <a:schemeClr val="bg1"/>
                </a:solidFill>
              </a:rPr>
              <a:t>performance, cost </a:t>
            </a:r>
            <a:r>
              <a:rPr lang="en-US" sz="1200" dirty="0">
                <a:solidFill>
                  <a:schemeClr val="bg1"/>
                </a:solidFill>
              </a:rPr>
              <a:t>or power reduction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508104" y="3501008"/>
            <a:ext cx="165618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QD0, nm-stabilization, BPM, </a:t>
            </a:r>
            <a:r>
              <a:rPr lang="en-US" sz="900" dirty="0" err="1" smtClean="0"/>
              <a:t>NbTi</a:t>
            </a:r>
            <a:r>
              <a:rPr lang="en-US" sz="900" dirty="0" smtClean="0"/>
              <a:t> wiggler </a:t>
            </a:r>
            <a:endParaRPr lang="en-US" sz="900" dirty="0"/>
          </a:p>
        </p:txBody>
      </p:sp>
      <p:sp>
        <p:nvSpPr>
          <p:cNvPr id="34" name="TextBox 33"/>
          <p:cNvSpPr txBox="1"/>
          <p:nvPr/>
        </p:nvSpPr>
        <p:spPr>
          <a:xfrm>
            <a:off x="3779912" y="4149080"/>
            <a:ext cx="1143000" cy="228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Module into CTF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24587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Performance verifications – CLIC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021" y="732422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7" descr="Vertical_L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4103" y="3657600"/>
            <a:ext cx="289989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248400" y="4953000"/>
            <a:ext cx="3151331" cy="646331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Test of prototype shows</a:t>
            </a:r>
          </a:p>
          <a:p>
            <a:pPr lvl="1">
              <a:buFont typeface="Arial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vertical RMS error of 11</a:t>
            </a:r>
            <a:r>
              <a:rPr lang="el-GR" sz="1200" dirty="0">
                <a:solidFill>
                  <a:prstClr val="black"/>
                </a:solidFill>
                <a:latin typeface="Calibri"/>
              </a:rPr>
              <a:t>μ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m</a:t>
            </a:r>
          </a:p>
          <a:p>
            <a:pPr lvl="1">
              <a:buFont typeface="Arial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i.e. accuracy is approx. 13.5</a:t>
            </a:r>
            <a:r>
              <a:rPr lang="el-GR" sz="1200" dirty="0">
                <a:solidFill>
                  <a:prstClr val="black"/>
                </a:solidFill>
                <a:latin typeface="Calibri"/>
              </a:rPr>
              <a:t>μ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40600" y="670867"/>
            <a:ext cx="1612901" cy="461665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Stabilise</a:t>
            </a: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quadrupole</a:t>
            </a:r>
            <a:endParaRPr lang="en-US" sz="1200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O(1nm) @ 1Hz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5085184"/>
            <a:ext cx="1371600" cy="1090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 flipV="1">
            <a:off x="6153150" y="2789833"/>
            <a:ext cx="1767797" cy="4063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77286" y="2789833"/>
            <a:ext cx="2631414" cy="7482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581400" y="2743200"/>
            <a:ext cx="802618" cy="7482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387602" y="2789829"/>
            <a:ext cx="1089684" cy="748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Bent-Up Arrow 32"/>
          <p:cNvSpPr/>
          <p:nvPr/>
        </p:nvSpPr>
        <p:spPr>
          <a:xfrm flipH="1">
            <a:off x="2514600" y="4038600"/>
            <a:ext cx="762000" cy="762000"/>
          </a:xfrm>
          <a:prstGeom prst="bentUpArrow">
            <a:avLst>
              <a:gd name="adj1" fmla="val 18056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920947" y="1344478"/>
            <a:ext cx="101600" cy="10262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52800" y="4599801"/>
            <a:ext cx="190500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2) Beam-based alignment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965699" y="3196223"/>
            <a:ext cx="2841279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1) Pre-align </a:t>
            </a:r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BPMs+quads</a:t>
            </a:r>
            <a:endParaRPr lang="en-US" sz="12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/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accuracy O(10μm) over about 200m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66671" y="3538091"/>
            <a:ext cx="262123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3) Use wake-field monitors accuracy O(3.5μm) – CTF3 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5085184"/>
            <a:ext cx="1348902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Image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971800"/>
            <a:ext cx="1372504" cy="114007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Bent-Up Arrow 7"/>
          <p:cNvSpPr/>
          <p:nvPr/>
        </p:nvSpPr>
        <p:spPr>
          <a:xfrm rot="16200000" flipH="1">
            <a:off x="5086350" y="4019550"/>
            <a:ext cx="1143000" cy="57150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7463" y="0"/>
            <a:ext cx="6096000" cy="4572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5616" y="1196752"/>
            <a:ext cx="6096000" cy="4572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48413" y="2268571"/>
            <a:ext cx="6096000" cy="4572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3400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353" y="8801"/>
            <a:ext cx="5373065" cy="402979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2931678"/>
            <a:ext cx="5235094" cy="3926321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29761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8290"/>
            <a:ext cx="9144000" cy="64692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0" y="609600"/>
            <a:ext cx="4572000" cy="2308324"/>
          </a:xfrm>
          <a:prstGeom prst="rect">
            <a:avLst/>
          </a:prstGeom>
          <a:solidFill>
            <a:srgbClr val="4F81BD"/>
          </a:solidFill>
          <a:ln>
            <a:solidFill>
              <a:srgbClr val="FFFFFF"/>
            </a:solidFill>
          </a:ln>
        </p:spPr>
        <p:txBody>
          <a:bodyPr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The CLIC coll. is very interested in a longer term </a:t>
            </a:r>
            <a:r>
              <a:rPr lang="en-US" dirty="0" err="1" smtClean="0">
                <a:solidFill>
                  <a:srgbClr val="FFFFFF"/>
                </a:solidFill>
                <a:latin typeface="+mn-lt"/>
              </a:rPr>
              <a:t>programme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 at ATF2 and ideas exist for:</a:t>
            </a: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Building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2 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octupoles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 for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ATF2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(to study FFS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tuning with </a:t>
            </a:r>
            <a:r>
              <a:rPr lang="en-US" dirty="0" err="1" smtClean="0">
                <a:solidFill>
                  <a:srgbClr val="FFFFFF"/>
                </a:solidFill>
                <a:latin typeface="+mn-lt"/>
              </a:rPr>
              <a:t>octupoles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)</a:t>
            </a:r>
            <a:endParaRPr lang="en-US" dirty="0">
              <a:solidFill>
                <a:srgbClr val="FFFFFF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Test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of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OTR/ODR system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at ATF2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 </a:t>
            </a:r>
            <a:endParaRPr lang="en-US" dirty="0">
              <a:solidFill>
                <a:srgbClr val="FFFFFF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Test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and use of accurate kicker/amplifier system is considered</a:t>
            </a:r>
          </a:p>
          <a:p>
            <a:pPr marL="342900" indent="-342900">
              <a:buFont typeface="Arial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dirty="0" smtClean="0">
                <a:solidFill>
                  <a:srgbClr val="FFFFFF"/>
                </a:solidFill>
                <a:latin typeface="+mn-lt"/>
              </a:rPr>
              <a:t>General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support for ATF2 operation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ATF2: </a:t>
            </a:r>
            <a:r>
              <a:rPr lang="en-US" dirty="0" err="1" smtClean="0"/>
              <a:t>Stabilisation</a:t>
            </a:r>
            <a:r>
              <a:rPr lang="en-US" dirty="0" smtClean="0"/>
              <a:t> Experiment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84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4813300" cy="4419600"/>
          </a:xfrm>
        </p:spPr>
        <p:txBody>
          <a:bodyPr>
            <a:normAutofit fontScale="40000" lnSpcReduction="20000"/>
          </a:bodyPr>
          <a:lstStyle/>
          <a:p>
            <a:r>
              <a:rPr lang="en-US" sz="2900" dirty="0" smtClean="0"/>
              <a:t>X-band technology appears interesting for compact, relatively low cost FELs – new or extensions</a:t>
            </a:r>
          </a:p>
          <a:p>
            <a:pPr lvl="1"/>
            <a:r>
              <a:rPr lang="en-US" sz="2900" dirty="0" smtClean="0"/>
              <a:t>Logical step after S-band and C-band</a:t>
            </a:r>
          </a:p>
          <a:p>
            <a:pPr lvl="1"/>
            <a:r>
              <a:rPr lang="en-US" sz="2900" dirty="0"/>
              <a:t>Example similar to </a:t>
            </a:r>
            <a:r>
              <a:rPr lang="en-US" sz="2900" dirty="0" err="1"/>
              <a:t>SwissFEL</a:t>
            </a:r>
            <a:r>
              <a:rPr lang="en-US" sz="2900" dirty="0"/>
              <a:t>: E=6 </a:t>
            </a:r>
            <a:r>
              <a:rPr lang="en-US" sz="2900" dirty="0" err="1"/>
              <a:t>GeV</a:t>
            </a:r>
            <a:r>
              <a:rPr lang="en-US" sz="2900" dirty="0"/>
              <a:t>, Ne=0.25 </a:t>
            </a:r>
            <a:r>
              <a:rPr lang="en-US" sz="2900" dirty="0" err="1"/>
              <a:t>nC</a:t>
            </a:r>
            <a:r>
              <a:rPr lang="en-US" sz="2900" dirty="0" smtClean="0"/>
              <a:t>, </a:t>
            </a:r>
            <a:r>
              <a:rPr lang="en-US" sz="3000" dirty="0" err="1" smtClean="0">
                <a:latin typeface="Symbol" charset="2"/>
                <a:cs typeface="Symbol" charset="2"/>
              </a:rPr>
              <a:t>s</a:t>
            </a:r>
            <a:r>
              <a:rPr lang="en-US" sz="3000" baseline="-25000" dirty="0" err="1" smtClean="0">
                <a:cs typeface="Symbol" charset="2"/>
              </a:rPr>
              <a:t>z</a:t>
            </a:r>
            <a:r>
              <a:rPr lang="en-US" sz="3000" dirty="0">
                <a:cs typeface="Symbol" charset="2"/>
              </a:rPr>
              <a:t>=</a:t>
            </a:r>
            <a:r>
              <a:rPr lang="en-US" sz="3000" dirty="0" smtClean="0">
                <a:cs typeface="Symbol" charset="2"/>
              </a:rPr>
              <a:t>8</a:t>
            </a:r>
            <a:r>
              <a:rPr lang="en-US" sz="3000" dirty="0" smtClean="0">
                <a:latin typeface="Symbol" charset="2"/>
                <a:cs typeface="Symbol" charset="2"/>
              </a:rPr>
              <a:t>m</a:t>
            </a:r>
            <a:r>
              <a:rPr lang="en-US" sz="3000" dirty="0" smtClean="0">
                <a:cs typeface="Symbol" charset="2"/>
              </a:rPr>
              <a:t>m</a:t>
            </a:r>
          </a:p>
          <a:p>
            <a:pPr marL="456700" lvl="1" indent="0">
              <a:buNone/>
            </a:pPr>
            <a:endParaRPr lang="en-US" sz="3000" dirty="0" smtClean="0"/>
          </a:p>
          <a:p>
            <a:r>
              <a:rPr lang="en-US" sz="2900" dirty="0" smtClean="0"/>
              <a:t>Use of X-band in other projects will support </a:t>
            </a:r>
            <a:r>
              <a:rPr lang="en-US" sz="2900" dirty="0" err="1" smtClean="0"/>
              <a:t>industrialisation</a:t>
            </a:r>
            <a:endParaRPr lang="en-US" sz="2900" dirty="0" smtClean="0"/>
          </a:p>
          <a:p>
            <a:pPr lvl="1"/>
            <a:r>
              <a:rPr lang="en-US" sz="2900" dirty="0" smtClean="0"/>
              <a:t>They will be klystron-based, additional synergy with klystron-based first energy stage</a:t>
            </a:r>
          </a:p>
          <a:p>
            <a:pPr lvl="1"/>
            <a:endParaRPr lang="en-US" sz="2900" dirty="0" smtClean="0"/>
          </a:p>
          <a:p>
            <a:r>
              <a:rPr lang="en-US" sz="2900" dirty="0"/>
              <a:t>Started to collaborate on use of X-band in FELs</a:t>
            </a:r>
          </a:p>
          <a:p>
            <a:pPr lvl="1"/>
            <a:r>
              <a:rPr lang="en-US" sz="2900" dirty="0"/>
              <a:t>Australian Light Source, Turkish Accelerator Centre, </a:t>
            </a:r>
            <a:r>
              <a:rPr lang="en-US" sz="2900" dirty="0" err="1"/>
              <a:t>Elettra</a:t>
            </a:r>
            <a:r>
              <a:rPr lang="en-US" sz="2900" dirty="0"/>
              <a:t>, SINAP, Cockcroft Institute, TU Athens, U. Oslo, Uppsala University, CERN</a:t>
            </a:r>
          </a:p>
          <a:p>
            <a:pPr lvl="1"/>
            <a:endParaRPr lang="en-US" sz="2900" dirty="0"/>
          </a:p>
          <a:p>
            <a:r>
              <a:rPr lang="en-US" sz="2900" dirty="0"/>
              <a:t>Share common work between </a:t>
            </a:r>
            <a:r>
              <a:rPr lang="en-US" sz="2900" dirty="0" smtClean="0"/>
              <a:t>partners </a:t>
            </a:r>
            <a:endParaRPr lang="en-US" sz="2900" dirty="0"/>
          </a:p>
          <a:p>
            <a:pPr lvl="1"/>
            <a:r>
              <a:rPr lang="en-US" sz="2900" dirty="0"/>
              <a:t>Cost model and </a:t>
            </a:r>
            <a:r>
              <a:rPr lang="en-US" sz="2900" dirty="0" err="1"/>
              <a:t>optimisation</a:t>
            </a:r>
            <a:endParaRPr lang="en-US" sz="2900" dirty="0"/>
          </a:p>
          <a:p>
            <a:pPr lvl="1"/>
            <a:r>
              <a:rPr lang="en-US" sz="2900" dirty="0"/>
              <a:t>Beam dynamics, e.g. beam-based alignment</a:t>
            </a:r>
          </a:p>
          <a:p>
            <a:pPr lvl="1"/>
            <a:r>
              <a:rPr lang="en-US" sz="2900" dirty="0"/>
              <a:t>Accelerator systems, e.g. alignment, instrumentation…</a:t>
            </a:r>
          </a:p>
          <a:p>
            <a:endParaRPr lang="en-US" sz="2900" dirty="0"/>
          </a:p>
          <a:p>
            <a:r>
              <a:rPr lang="en-US" sz="2900" dirty="0"/>
              <a:t>Define common standard solutions</a:t>
            </a:r>
          </a:p>
          <a:p>
            <a:pPr lvl="1"/>
            <a:r>
              <a:rPr lang="en-US" sz="2900" dirty="0"/>
              <a:t>Common RF component design, -&gt; industry standard</a:t>
            </a:r>
          </a:p>
          <a:p>
            <a:pPr lvl="1"/>
            <a:r>
              <a:rPr lang="en-US" sz="2900" dirty="0"/>
              <a:t>High repetition rate klystrons (500Hz soon to be ordered for CLIC)</a:t>
            </a:r>
          </a:p>
          <a:p>
            <a:pPr lvl="1"/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105400" y="5039320"/>
            <a:ext cx="3861833" cy="954107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FFFFFF"/>
              </a:solidFill>
              <a:latin typeface="+mn-lt"/>
            </a:endParaRPr>
          </a:p>
          <a:p>
            <a:r>
              <a:rPr lang="en-US" sz="2000" dirty="0" smtClean="0">
                <a:solidFill>
                  <a:srgbClr val="FFFFFF"/>
                </a:solidFill>
                <a:latin typeface="+mn-lt"/>
              </a:rPr>
              <a:t>Great potential for collaboration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2057400"/>
            <a:ext cx="3886200" cy="291465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4495800" cy="11430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685800"/>
            <a:ext cx="4343400" cy="1143000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X-Band and FELs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17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/>
          <p:cNvSpPr>
            <a:spLocks noChangeArrowheads="1"/>
          </p:cNvSpPr>
          <p:nvPr/>
        </p:nvSpPr>
        <p:spPr bwMode="auto">
          <a:xfrm>
            <a:off x="0" y="882650"/>
            <a:ext cx="9144000" cy="6038850"/>
          </a:xfrm>
          <a:prstGeom prst="rect">
            <a:avLst/>
          </a:prstGeom>
          <a:solidFill>
            <a:srgbClr val="00187E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6697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7411" name="Image 1" descr="CLIC-CollabMa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28" b="7321"/>
          <a:stretch>
            <a:fillRect/>
          </a:stretch>
        </p:blipFill>
        <p:spPr bwMode="auto">
          <a:xfrm>
            <a:off x="-146050" y="685800"/>
            <a:ext cx="9461500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Oval 33"/>
          <p:cNvSpPr>
            <a:spLocks noChangeAspect="1" noChangeArrowheads="1"/>
          </p:cNvSpPr>
          <p:nvPr/>
        </p:nvSpPr>
        <p:spPr bwMode="auto">
          <a:xfrm>
            <a:off x="2289175" y="199530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3" name="Oval 33"/>
          <p:cNvSpPr>
            <a:spLocks noChangeAspect="1" noChangeArrowheads="1"/>
          </p:cNvSpPr>
          <p:nvPr/>
        </p:nvSpPr>
        <p:spPr bwMode="auto">
          <a:xfrm>
            <a:off x="2211388" y="2003240"/>
            <a:ext cx="152400" cy="1524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4" name="Oval 33"/>
          <p:cNvSpPr>
            <a:spLocks noChangeAspect="1" noChangeArrowheads="1"/>
          </p:cNvSpPr>
          <p:nvPr/>
        </p:nvSpPr>
        <p:spPr bwMode="auto">
          <a:xfrm>
            <a:off x="2371725" y="199530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5" name="Oval 33"/>
          <p:cNvSpPr>
            <a:spLocks noChangeAspect="1" noChangeArrowheads="1"/>
          </p:cNvSpPr>
          <p:nvPr/>
        </p:nvSpPr>
        <p:spPr bwMode="auto">
          <a:xfrm>
            <a:off x="2463800" y="2112778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6" name="Oval 33"/>
          <p:cNvSpPr>
            <a:spLocks noChangeAspect="1" noChangeArrowheads="1"/>
          </p:cNvSpPr>
          <p:nvPr/>
        </p:nvSpPr>
        <p:spPr bwMode="auto">
          <a:xfrm>
            <a:off x="1524000" y="210960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7" name="Oval 33"/>
          <p:cNvSpPr>
            <a:spLocks noChangeAspect="1" noChangeArrowheads="1"/>
          </p:cNvSpPr>
          <p:nvPr/>
        </p:nvSpPr>
        <p:spPr bwMode="auto">
          <a:xfrm>
            <a:off x="1600200" y="226200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8" name="Oval 33"/>
          <p:cNvSpPr>
            <a:spLocks noChangeAspect="1" noChangeArrowheads="1"/>
          </p:cNvSpPr>
          <p:nvPr/>
        </p:nvSpPr>
        <p:spPr bwMode="auto">
          <a:xfrm>
            <a:off x="4267200" y="19572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9" name="Oval 33"/>
          <p:cNvSpPr>
            <a:spLocks noChangeAspect="1" noChangeArrowheads="1"/>
          </p:cNvSpPr>
          <p:nvPr/>
        </p:nvSpPr>
        <p:spPr bwMode="auto">
          <a:xfrm>
            <a:off x="4222750" y="173812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0" name="Oval 33"/>
          <p:cNvSpPr>
            <a:spLocks noChangeAspect="1" noChangeArrowheads="1"/>
          </p:cNvSpPr>
          <p:nvPr/>
        </p:nvSpPr>
        <p:spPr bwMode="auto">
          <a:xfrm>
            <a:off x="4267200" y="183972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1" name="Oval 33"/>
          <p:cNvSpPr>
            <a:spLocks noChangeAspect="1" noChangeArrowheads="1"/>
          </p:cNvSpPr>
          <p:nvPr/>
        </p:nvSpPr>
        <p:spPr bwMode="auto">
          <a:xfrm>
            <a:off x="4203701" y="184925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2" name="Oval 33"/>
          <p:cNvSpPr>
            <a:spLocks noChangeAspect="1" noChangeArrowheads="1"/>
          </p:cNvSpPr>
          <p:nvPr/>
        </p:nvSpPr>
        <p:spPr bwMode="auto">
          <a:xfrm>
            <a:off x="4343400" y="19572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3" name="Oval 33"/>
          <p:cNvSpPr>
            <a:spLocks noChangeAspect="1" noChangeArrowheads="1"/>
          </p:cNvSpPr>
          <p:nvPr/>
        </p:nvSpPr>
        <p:spPr bwMode="auto">
          <a:xfrm>
            <a:off x="4343400" y="20334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4" name="Oval 33"/>
          <p:cNvSpPr>
            <a:spLocks noChangeAspect="1" noChangeArrowheads="1"/>
          </p:cNvSpPr>
          <p:nvPr/>
        </p:nvSpPr>
        <p:spPr bwMode="auto">
          <a:xfrm>
            <a:off x="4194176" y="205245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5" name="Oval 33"/>
          <p:cNvSpPr>
            <a:spLocks noChangeAspect="1" noChangeArrowheads="1"/>
          </p:cNvSpPr>
          <p:nvPr/>
        </p:nvSpPr>
        <p:spPr bwMode="auto">
          <a:xfrm>
            <a:off x="4273550" y="212547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6" name="Oval 33"/>
          <p:cNvSpPr>
            <a:spLocks noChangeAspect="1" noChangeArrowheads="1"/>
          </p:cNvSpPr>
          <p:nvPr/>
        </p:nvSpPr>
        <p:spPr bwMode="auto">
          <a:xfrm>
            <a:off x="4178301" y="21350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7" name="Oval 33"/>
          <p:cNvSpPr>
            <a:spLocks noChangeAspect="1" noChangeArrowheads="1"/>
          </p:cNvSpPr>
          <p:nvPr/>
        </p:nvSpPr>
        <p:spPr bwMode="auto">
          <a:xfrm>
            <a:off x="4572000" y="21096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8" name="Oval 18"/>
          <p:cNvSpPr>
            <a:spLocks noChangeAspect="1" noChangeArrowheads="1"/>
          </p:cNvSpPr>
          <p:nvPr/>
        </p:nvSpPr>
        <p:spPr bwMode="auto">
          <a:xfrm>
            <a:off x="4492626" y="17794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9" name="Oval 33"/>
          <p:cNvSpPr>
            <a:spLocks noChangeAspect="1" noChangeArrowheads="1"/>
          </p:cNvSpPr>
          <p:nvPr/>
        </p:nvSpPr>
        <p:spPr bwMode="auto">
          <a:xfrm>
            <a:off x="5159375" y="173812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0" name="Oval 33"/>
          <p:cNvSpPr>
            <a:spLocks noChangeAspect="1" noChangeArrowheads="1"/>
          </p:cNvSpPr>
          <p:nvPr/>
        </p:nvSpPr>
        <p:spPr bwMode="auto">
          <a:xfrm>
            <a:off x="4521201" y="171590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1" name="Oval 33"/>
          <p:cNvSpPr>
            <a:spLocks noChangeAspect="1" noChangeArrowheads="1"/>
          </p:cNvSpPr>
          <p:nvPr/>
        </p:nvSpPr>
        <p:spPr bwMode="auto">
          <a:xfrm>
            <a:off x="4454526" y="16397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2" name="Oval 33"/>
          <p:cNvSpPr>
            <a:spLocks noChangeAspect="1" noChangeArrowheads="1"/>
          </p:cNvSpPr>
          <p:nvPr/>
        </p:nvSpPr>
        <p:spPr bwMode="auto">
          <a:xfrm>
            <a:off x="5232401" y="18048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3" name="Oval 33"/>
          <p:cNvSpPr>
            <a:spLocks noChangeAspect="1" noChangeArrowheads="1"/>
          </p:cNvSpPr>
          <p:nvPr/>
        </p:nvSpPr>
        <p:spPr bwMode="auto">
          <a:xfrm>
            <a:off x="4854575" y="15889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4" name="Oval 33"/>
          <p:cNvSpPr>
            <a:spLocks noChangeAspect="1" noChangeArrowheads="1"/>
          </p:cNvSpPr>
          <p:nvPr/>
        </p:nvSpPr>
        <p:spPr bwMode="auto">
          <a:xfrm>
            <a:off x="6169026" y="179527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5" name="Oval 33"/>
          <p:cNvSpPr>
            <a:spLocks noChangeAspect="1" noChangeArrowheads="1"/>
          </p:cNvSpPr>
          <p:nvPr/>
        </p:nvSpPr>
        <p:spPr bwMode="auto">
          <a:xfrm>
            <a:off x="7432676" y="219215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6" name="Oval 33"/>
          <p:cNvSpPr>
            <a:spLocks noChangeAspect="1" noChangeArrowheads="1"/>
          </p:cNvSpPr>
          <p:nvPr/>
        </p:nvSpPr>
        <p:spPr bwMode="auto">
          <a:xfrm>
            <a:off x="7004050" y="209055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7" name="Oval 33"/>
          <p:cNvSpPr>
            <a:spLocks noChangeAspect="1" noChangeArrowheads="1"/>
          </p:cNvSpPr>
          <p:nvPr/>
        </p:nvSpPr>
        <p:spPr bwMode="auto">
          <a:xfrm>
            <a:off x="6915151" y="21477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8" name="Oval 33"/>
          <p:cNvSpPr>
            <a:spLocks noChangeAspect="1" noChangeArrowheads="1"/>
          </p:cNvSpPr>
          <p:nvPr/>
        </p:nvSpPr>
        <p:spPr bwMode="auto">
          <a:xfrm>
            <a:off x="7581900" y="388760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9" name="Oval 33"/>
          <p:cNvSpPr>
            <a:spLocks noChangeAspect="1" noChangeArrowheads="1"/>
          </p:cNvSpPr>
          <p:nvPr/>
        </p:nvSpPr>
        <p:spPr bwMode="auto">
          <a:xfrm>
            <a:off x="5883275" y="25541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0" name="Oval 33"/>
          <p:cNvSpPr>
            <a:spLocks noChangeAspect="1" noChangeArrowheads="1"/>
          </p:cNvSpPr>
          <p:nvPr/>
        </p:nvSpPr>
        <p:spPr bwMode="auto">
          <a:xfrm>
            <a:off x="5803901" y="236677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1" name="Oval 33"/>
          <p:cNvSpPr>
            <a:spLocks noChangeAspect="1" noChangeArrowheads="1"/>
          </p:cNvSpPr>
          <p:nvPr/>
        </p:nvSpPr>
        <p:spPr bwMode="auto">
          <a:xfrm>
            <a:off x="4416426" y="186195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2" name="Oval 33"/>
          <p:cNvSpPr>
            <a:spLocks noChangeAspect="1" noChangeArrowheads="1"/>
          </p:cNvSpPr>
          <p:nvPr/>
        </p:nvSpPr>
        <p:spPr bwMode="auto">
          <a:xfrm>
            <a:off x="4495800" y="186195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3" name="Oval 33"/>
          <p:cNvSpPr>
            <a:spLocks noChangeAspect="1" noChangeArrowheads="1"/>
          </p:cNvSpPr>
          <p:nvPr/>
        </p:nvSpPr>
        <p:spPr bwMode="auto">
          <a:xfrm>
            <a:off x="4489450" y="192545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4" name="Oval 33"/>
          <p:cNvSpPr>
            <a:spLocks noChangeAspect="1" noChangeArrowheads="1"/>
          </p:cNvSpPr>
          <p:nvPr/>
        </p:nvSpPr>
        <p:spPr bwMode="auto">
          <a:xfrm>
            <a:off x="4425950" y="194132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5" name="Oval 33"/>
          <p:cNvSpPr>
            <a:spLocks noChangeAspect="1" noChangeArrowheads="1"/>
          </p:cNvSpPr>
          <p:nvPr/>
        </p:nvSpPr>
        <p:spPr bwMode="auto">
          <a:xfrm>
            <a:off x="4470401" y="19826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6" name="Oval 33"/>
          <p:cNvSpPr>
            <a:spLocks noChangeAspect="1" noChangeArrowheads="1"/>
          </p:cNvSpPr>
          <p:nvPr/>
        </p:nvSpPr>
        <p:spPr bwMode="auto">
          <a:xfrm>
            <a:off x="4902201" y="182385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7" name="Oval 33"/>
          <p:cNvSpPr>
            <a:spLocks noChangeAspect="1" noChangeArrowheads="1"/>
          </p:cNvSpPr>
          <p:nvPr/>
        </p:nvSpPr>
        <p:spPr bwMode="auto">
          <a:xfrm>
            <a:off x="4724400" y="212547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8" name="Oval 33"/>
          <p:cNvSpPr>
            <a:spLocks noChangeAspect="1" noChangeArrowheads="1"/>
          </p:cNvSpPr>
          <p:nvPr/>
        </p:nvSpPr>
        <p:spPr bwMode="auto">
          <a:xfrm>
            <a:off x="4787901" y="21223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9" name="Oval 33"/>
          <p:cNvSpPr>
            <a:spLocks noChangeAspect="1" noChangeArrowheads="1"/>
          </p:cNvSpPr>
          <p:nvPr/>
        </p:nvSpPr>
        <p:spPr bwMode="auto">
          <a:xfrm>
            <a:off x="4848226" y="21223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0" name="Oval 33"/>
          <p:cNvSpPr>
            <a:spLocks noChangeAspect="1" noChangeArrowheads="1"/>
          </p:cNvSpPr>
          <p:nvPr/>
        </p:nvSpPr>
        <p:spPr bwMode="auto">
          <a:xfrm>
            <a:off x="4959350" y="212865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1" name="Oval 33"/>
          <p:cNvSpPr>
            <a:spLocks noChangeAspect="1" noChangeArrowheads="1"/>
          </p:cNvSpPr>
          <p:nvPr/>
        </p:nvSpPr>
        <p:spPr bwMode="auto">
          <a:xfrm>
            <a:off x="5048251" y="215405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2" name="Rectangle 62"/>
          <p:cNvSpPr>
            <a:spLocks noChangeArrowheads="1"/>
          </p:cNvSpPr>
          <p:nvPr/>
        </p:nvSpPr>
        <p:spPr bwMode="auto">
          <a:xfrm>
            <a:off x="190500" y="854075"/>
            <a:ext cx="89535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bIns="0" anchor="ctr"/>
          <a:lstStyle/>
          <a:p>
            <a:pPr algn="ctr" defTabSz="456697" eaLnBrk="0" hangingPunct="0"/>
            <a:r>
              <a:rPr lang="en-US" dirty="0">
                <a:solidFill>
                  <a:srgbClr val="FFFFFF"/>
                </a:solidFill>
                <a:latin typeface="Calibri" pitchFamily="34" charset="0"/>
              </a:rPr>
              <a:t>29 Countries – over 70 Institutes</a:t>
            </a:r>
          </a:p>
        </p:txBody>
      </p:sp>
      <p:pic>
        <p:nvPicPr>
          <p:cNvPr id="17453" name="Image 66" descr="Australia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64" y="5146675"/>
            <a:ext cx="6270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4" name="Image 67" descr="China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68513" y="51339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5" name="Image 68" descr="Denmark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6300" y="51339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6" name="Image 72" descr="France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99100" y="5105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7" name="Image 73" descr="Germany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69025" y="5105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8" name="Image 74" descr="Greece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9588" y="5105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9" name="Image 75" descr="India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15225" y="5105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0" name="Image 76" descr="Italy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263" y="57150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1" name="Image 77" descr="Japan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19225" y="57007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2" name="Image 78" descr="Netherlands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60575" y="57007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3" name="Image 79" descr="Pakistan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416300" y="57007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4" name="Image 80" descr="Norway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767013" y="57007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5" name="Image 81" descr="Russia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499100" y="56975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6" name="Image 82" descr="Spain.pn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15225" y="56737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7" name="Image 83" descr="Sweden.pn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210550" y="56737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8" name="Image 85" descr="United-States.png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767013" y="62833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9" name="Image 86" descr="Turkey.png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60413" y="62769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0" name="Image 87" descr="United-Kindom.pn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419225" y="62769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1" name="Image 88" descr="Ukraine.png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068513" y="62769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2" name="Image 90" descr="Switzerland-apo.png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6200" y="624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3" name="Image 89" descr="Cern.png"/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419225" y="51339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4" name="Image 93" descr="Belarus.png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50888" y="5133975"/>
            <a:ext cx="620712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75" name="Oval 33"/>
          <p:cNvSpPr>
            <a:spLocks noChangeAspect="1" noChangeArrowheads="1"/>
          </p:cNvSpPr>
          <p:nvPr/>
        </p:nvSpPr>
        <p:spPr bwMode="auto">
          <a:xfrm>
            <a:off x="4838700" y="17159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7476" name="Picture 66"/>
          <p:cNvPicPr>
            <a:picLocks noChangeAspect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4773613" y="5105402"/>
            <a:ext cx="6207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7" name="Picture 67"/>
          <p:cNvPicPr>
            <a:picLocks noChangeAspect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184901" y="5780088"/>
            <a:ext cx="59372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8" name="Image 4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2751138" y="5133975"/>
            <a:ext cx="6143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9" name="Image 6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4094164" y="5105402"/>
            <a:ext cx="60007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0" name="Image 36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8210551" y="5073652"/>
            <a:ext cx="65246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1" name="Image 28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750889" y="5700715"/>
            <a:ext cx="611187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2" name="Image 18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4094164" y="5697540"/>
            <a:ext cx="6111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3" name="Image 19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4768851" y="5700715"/>
            <a:ext cx="61277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4" name="Image 29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6853239" y="5686427"/>
            <a:ext cx="6127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85" name="Oval 33"/>
          <p:cNvSpPr>
            <a:spLocks noChangeAspect="1" noChangeArrowheads="1"/>
          </p:cNvSpPr>
          <p:nvPr/>
        </p:nvSpPr>
        <p:spPr bwMode="auto">
          <a:xfrm flipH="1" flipV="1">
            <a:off x="7004050" y="2198503"/>
            <a:ext cx="127000" cy="1143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6" name="Oval 33"/>
          <p:cNvSpPr>
            <a:spLocks noChangeAspect="1" noChangeArrowheads="1"/>
          </p:cNvSpPr>
          <p:nvPr/>
        </p:nvSpPr>
        <p:spPr bwMode="auto">
          <a:xfrm>
            <a:off x="4686300" y="18302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7" name="Oval 33"/>
          <p:cNvSpPr>
            <a:spLocks noChangeAspect="1" noChangeArrowheads="1"/>
          </p:cNvSpPr>
          <p:nvPr/>
        </p:nvSpPr>
        <p:spPr bwMode="auto">
          <a:xfrm>
            <a:off x="4610100" y="188735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8" name="Oval 33"/>
          <p:cNvSpPr>
            <a:spLocks noChangeAspect="1" noChangeArrowheads="1"/>
          </p:cNvSpPr>
          <p:nvPr/>
        </p:nvSpPr>
        <p:spPr bwMode="auto">
          <a:xfrm>
            <a:off x="4737101" y="184290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9" name="Oval 33"/>
          <p:cNvSpPr>
            <a:spLocks noChangeAspect="1" noChangeArrowheads="1"/>
          </p:cNvSpPr>
          <p:nvPr/>
        </p:nvSpPr>
        <p:spPr bwMode="auto">
          <a:xfrm>
            <a:off x="4460876" y="187465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0" name="Oval 33"/>
          <p:cNvSpPr>
            <a:spLocks noChangeAspect="1" noChangeArrowheads="1"/>
          </p:cNvSpPr>
          <p:nvPr/>
        </p:nvSpPr>
        <p:spPr bwMode="auto">
          <a:xfrm>
            <a:off x="5080001" y="227787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1" name="Oval 33"/>
          <p:cNvSpPr>
            <a:spLocks noChangeAspect="1" noChangeArrowheads="1"/>
          </p:cNvSpPr>
          <p:nvPr/>
        </p:nvSpPr>
        <p:spPr bwMode="auto">
          <a:xfrm>
            <a:off x="5073650" y="2335028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2" name="Oval 33"/>
          <p:cNvSpPr>
            <a:spLocks noChangeAspect="1" noChangeArrowheads="1"/>
          </p:cNvSpPr>
          <p:nvPr/>
        </p:nvSpPr>
        <p:spPr bwMode="auto">
          <a:xfrm>
            <a:off x="4806950" y="1965140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3" name="Oval 33"/>
          <p:cNvSpPr>
            <a:spLocks noChangeAspect="1" noChangeArrowheads="1"/>
          </p:cNvSpPr>
          <p:nvPr/>
        </p:nvSpPr>
        <p:spPr bwMode="auto">
          <a:xfrm>
            <a:off x="5640389" y="237312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4" name="Oval 33"/>
          <p:cNvSpPr>
            <a:spLocks noChangeAspect="1" noChangeArrowheads="1"/>
          </p:cNvSpPr>
          <p:nvPr/>
        </p:nvSpPr>
        <p:spPr bwMode="auto">
          <a:xfrm>
            <a:off x="4724400" y="2003240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5" name="Oval 33"/>
          <p:cNvSpPr>
            <a:spLocks noChangeAspect="1" noChangeArrowheads="1"/>
          </p:cNvSpPr>
          <p:nvPr/>
        </p:nvSpPr>
        <p:spPr bwMode="auto">
          <a:xfrm>
            <a:off x="4918076" y="188100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6" name="Oval 33"/>
          <p:cNvSpPr>
            <a:spLocks noChangeAspect="1" noChangeArrowheads="1"/>
          </p:cNvSpPr>
          <p:nvPr/>
        </p:nvSpPr>
        <p:spPr bwMode="auto">
          <a:xfrm>
            <a:off x="4248151" y="1807978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7" name="Oval 33"/>
          <p:cNvSpPr>
            <a:spLocks noChangeAspect="1" noChangeArrowheads="1"/>
          </p:cNvSpPr>
          <p:nvPr/>
        </p:nvSpPr>
        <p:spPr bwMode="auto">
          <a:xfrm>
            <a:off x="4241801" y="1839728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8" name="Oval 33"/>
          <p:cNvSpPr>
            <a:spLocks noChangeAspect="1" noChangeArrowheads="1"/>
          </p:cNvSpPr>
          <p:nvPr/>
        </p:nvSpPr>
        <p:spPr bwMode="auto">
          <a:xfrm>
            <a:off x="2327275" y="2022290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9" name="Oval 33"/>
          <p:cNvSpPr>
            <a:spLocks noChangeAspect="1" noChangeArrowheads="1"/>
          </p:cNvSpPr>
          <p:nvPr/>
        </p:nvSpPr>
        <p:spPr bwMode="auto">
          <a:xfrm>
            <a:off x="203291" y="2954401"/>
            <a:ext cx="181371" cy="181371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0" name="Oval 33"/>
          <p:cNvSpPr>
            <a:spLocks noChangeAspect="1" noChangeArrowheads="1"/>
          </p:cNvSpPr>
          <p:nvPr/>
        </p:nvSpPr>
        <p:spPr bwMode="auto">
          <a:xfrm>
            <a:off x="203291" y="4311712"/>
            <a:ext cx="181371" cy="17978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1" name="Oval 33"/>
          <p:cNvSpPr>
            <a:spLocks noChangeAspect="1" noChangeArrowheads="1"/>
          </p:cNvSpPr>
          <p:nvPr/>
        </p:nvSpPr>
        <p:spPr bwMode="auto">
          <a:xfrm flipH="1" flipV="1">
            <a:off x="198527" y="3683063"/>
            <a:ext cx="179780" cy="181371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2" name="TextBox 92"/>
          <p:cNvSpPr txBox="1">
            <a:spLocks noChangeArrowheads="1"/>
          </p:cNvSpPr>
          <p:nvPr/>
        </p:nvSpPr>
        <p:spPr bwMode="auto">
          <a:xfrm>
            <a:off x="522378" y="2711512"/>
            <a:ext cx="1428696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6697"/>
            <a:r>
              <a:rPr lang="en-US">
                <a:solidFill>
                  <a:prstClr val="white"/>
                </a:solidFill>
                <a:latin typeface="Calibri"/>
              </a:rPr>
              <a:t>Accelerator</a:t>
            </a:r>
            <a:br>
              <a:rPr lang="en-US">
                <a:solidFill>
                  <a:prstClr val="white"/>
                </a:solidFill>
                <a:latin typeface="Calibri"/>
              </a:rPr>
            </a:br>
            <a:r>
              <a:rPr lang="en-US">
                <a:solidFill>
                  <a:prstClr val="white"/>
                </a:solidFill>
                <a:latin typeface="Calibri"/>
              </a:rPr>
              <a:t>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503" name="TextBox 93"/>
          <p:cNvSpPr txBox="1">
            <a:spLocks noChangeArrowheads="1"/>
          </p:cNvSpPr>
          <p:nvPr/>
        </p:nvSpPr>
        <p:spPr bwMode="auto">
          <a:xfrm>
            <a:off x="522378" y="3456049"/>
            <a:ext cx="1428696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6697"/>
            <a:r>
              <a:rPr lang="en-US" dirty="0">
                <a:solidFill>
                  <a:prstClr val="white"/>
                </a:solidFill>
                <a:latin typeface="Calibri"/>
              </a:rPr>
              <a:t>Detector</a:t>
            </a:r>
            <a:br>
              <a:rPr lang="en-US" dirty="0">
                <a:solidFill>
                  <a:prstClr val="white"/>
                </a:solidFill>
                <a:latin typeface="Calibri"/>
              </a:rPr>
            </a:br>
            <a:r>
              <a:rPr lang="en-US" dirty="0">
                <a:solidFill>
                  <a:prstClr val="white"/>
                </a:solidFill>
                <a:latin typeface="Calibri"/>
              </a:rPr>
              <a:t>collaboration</a:t>
            </a:r>
            <a:endParaRPr lang="en-US" sz="1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504" name="TextBox 94"/>
          <p:cNvSpPr txBox="1">
            <a:spLocks noChangeArrowheads="1"/>
          </p:cNvSpPr>
          <p:nvPr/>
        </p:nvSpPr>
        <p:spPr bwMode="auto">
          <a:xfrm>
            <a:off x="501742" y="4191063"/>
            <a:ext cx="25523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6697"/>
            <a:r>
              <a:rPr lang="en-US" dirty="0">
                <a:solidFill>
                  <a:prstClr val="white"/>
                </a:solidFill>
                <a:latin typeface="Calibri"/>
              </a:rPr>
              <a:t>Accelerator + Detector collaboration</a:t>
            </a:r>
            <a:endParaRPr lang="en-US" sz="1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1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Current CLIC Collaboration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5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29819"/>
            <a:ext cx="90678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GB" dirty="0" smtClean="0"/>
              <a:t> </a:t>
            </a:r>
            <a:r>
              <a:rPr lang="en-GB" sz="2000" dirty="0" smtClean="0"/>
              <a:t>The </a:t>
            </a:r>
            <a:r>
              <a:rPr lang="en-GB" sz="2000" dirty="0" smtClean="0">
                <a:solidFill>
                  <a:srgbClr val="0066CC"/>
                </a:solidFill>
              </a:rPr>
              <a:t>main emphasis </a:t>
            </a:r>
            <a:r>
              <a:rPr lang="en-GB" sz="2000" dirty="0" smtClean="0"/>
              <a:t>of the conceptual design study shall be the </a:t>
            </a:r>
            <a:r>
              <a:rPr lang="en-GB" sz="2000" dirty="0" smtClean="0">
                <a:solidFill>
                  <a:srgbClr val="0066CC"/>
                </a:solidFill>
              </a:rPr>
              <a:t>long-term goal of a </a:t>
            </a:r>
            <a:r>
              <a:rPr lang="en-GB" sz="2000" dirty="0" err="1" smtClean="0">
                <a:solidFill>
                  <a:srgbClr val="0066CC"/>
                </a:solidFill>
              </a:rPr>
              <a:t>hadron</a:t>
            </a:r>
            <a:r>
              <a:rPr lang="en-GB" sz="2000" dirty="0" smtClean="0">
                <a:solidFill>
                  <a:srgbClr val="0066CC"/>
                </a:solidFill>
              </a:rPr>
              <a:t> collider with a centre-of-mass energy of the order of 100 </a:t>
            </a:r>
            <a:r>
              <a:rPr lang="en-GB" sz="2000" dirty="0" err="1" smtClean="0">
                <a:solidFill>
                  <a:srgbClr val="0066CC"/>
                </a:solidFill>
              </a:rPr>
              <a:t>TeV</a:t>
            </a:r>
            <a:r>
              <a:rPr lang="en-GB" sz="2000" dirty="0" smtClean="0">
                <a:solidFill>
                  <a:srgbClr val="0066CC"/>
                </a:solidFill>
              </a:rPr>
              <a:t> in a new tunnel of 80 - 100 km circumference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r>
              <a:rPr lang="en-GB" sz="2000" dirty="0" smtClean="0"/>
              <a:t>for the purposes of studying physics at the highest energies.</a:t>
            </a:r>
          </a:p>
          <a:p>
            <a:endParaRPr lang="en-GB" sz="2000" dirty="0" smtClean="0">
              <a:solidFill>
                <a:srgbClr val="0070C0"/>
              </a:solidFill>
            </a:endParaRPr>
          </a:p>
          <a:p>
            <a:pPr>
              <a:buFont typeface="Arial"/>
              <a:buChar char="•"/>
            </a:pPr>
            <a:r>
              <a:rPr lang="en-GB" sz="2000" dirty="0" smtClean="0"/>
              <a:t> The conceptual design study shall </a:t>
            </a:r>
            <a:r>
              <a:rPr lang="en-GB" sz="2000" dirty="0" smtClean="0">
                <a:solidFill>
                  <a:srgbClr val="0066CC"/>
                </a:solidFill>
              </a:rPr>
              <a:t>also include a lepton collider and its detectors, as a potential intermediate step </a:t>
            </a:r>
            <a:r>
              <a:rPr lang="en-GB" sz="2000" dirty="0" smtClean="0"/>
              <a:t>towards realization of the </a:t>
            </a:r>
            <a:r>
              <a:rPr lang="en-GB" sz="2000" dirty="0" err="1" smtClean="0"/>
              <a:t>hadron</a:t>
            </a:r>
            <a:r>
              <a:rPr lang="en-GB" sz="2000" dirty="0" smtClean="0"/>
              <a:t> facility. Potential synergies with linear collider detector designs should be considered. </a:t>
            </a:r>
          </a:p>
          <a:p>
            <a:endParaRPr lang="en-GB" sz="2000" dirty="0" smtClean="0">
              <a:solidFill>
                <a:srgbClr val="0070C0"/>
              </a:solidFill>
            </a:endParaRP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0066CC"/>
                </a:solidFill>
              </a:rPr>
              <a:t> Options for </a:t>
            </a:r>
            <a:r>
              <a:rPr lang="en-GB" sz="2000" dirty="0" err="1" smtClean="0">
                <a:solidFill>
                  <a:srgbClr val="0066CC"/>
                </a:solidFill>
              </a:rPr>
              <a:t>e-p</a:t>
            </a:r>
            <a:r>
              <a:rPr lang="en-GB" sz="2000" dirty="0" smtClean="0">
                <a:solidFill>
                  <a:srgbClr val="0066CC"/>
                </a:solidFill>
              </a:rPr>
              <a:t> scenarios </a:t>
            </a:r>
            <a:r>
              <a:rPr lang="en-GB" sz="2000" dirty="0" smtClean="0"/>
              <a:t>and their impact on the infrastructure shall be examined at conceptual level.</a:t>
            </a:r>
          </a:p>
          <a:p>
            <a:endParaRPr lang="en-GB" sz="2000" b="1" dirty="0" smtClean="0">
              <a:solidFill>
                <a:srgbClr val="0070C0"/>
              </a:solidFill>
            </a:endParaRPr>
          </a:p>
          <a:p>
            <a:pPr>
              <a:buFont typeface="Arial"/>
              <a:buChar char="•"/>
            </a:pPr>
            <a:r>
              <a:rPr lang="en-GB" sz="2000" dirty="0" smtClean="0"/>
              <a:t> The study shall include </a:t>
            </a:r>
            <a:r>
              <a:rPr lang="en-GB" sz="2000" dirty="0" smtClean="0">
                <a:solidFill>
                  <a:srgbClr val="0066CC"/>
                </a:solidFill>
              </a:rPr>
              <a:t>cost and energy optimisation, industrialisation aspects and provide implementation scenarios, including schedule and cost profiles</a:t>
            </a:r>
            <a:endParaRPr lang="en-US" sz="2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FCC Accelerator Study Goals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772561"/>
            <a:ext cx="899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Two main experiments sharing the beam-beam </a:t>
            </a:r>
            <a:r>
              <a:rPr lang="en-GB" sz="2000" dirty="0" err="1" smtClean="0">
                <a:solidFill>
                  <a:srgbClr val="000000"/>
                </a:solidFill>
              </a:rPr>
              <a:t>tuneshift</a:t>
            </a:r>
            <a:endParaRPr lang="en-GB" sz="2000" dirty="0">
              <a:solidFill>
                <a:srgbClr val="000000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Two reserve experimental areas not contributing to </a:t>
            </a:r>
            <a:r>
              <a:rPr lang="en-GB" sz="2000" dirty="0" err="1" smtClean="0">
                <a:solidFill>
                  <a:srgbClr val="000000"/>
                </a:solidFill>
              </a:rPr>
              <a:t>tuneshift</a:t>
            </a:r>
            <a:endParaRPr lang="en-GB" sz="2000" dirty="0" smtClean="0">
              <a:solidFill>
                <a:srgbClr val="000000"/>
              </a:solidFill>
            </a:endParaRPr>
          </a:p>
          <a:p>
            <a:pPr marL="914400" lvl="1" indent="-457200"/>
            <a:endParaRPr lang="en-GB" sz="2000" dirty="0" smtClean="0">
              <a:solidFill>
                <a:srgbClr val="00000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80% of circumference filled with bunches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704604"/>
              </p:ext>
            </p:extLst>
          </p:nvPr>
        </p:nvGraphicFramePr>
        <p:xfrm>
          <a:off x="318355" y="2216241"/>
          <a:ext cx="8465604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8075"/>
                <a:gridCol w="1828102"/>
                <a:gridCol w="1744372"/>
                <a:gridCol w="162505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LHC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HL-LHC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Cms</a:t>
                      </a:r>
                      <a:r>
                        <a:rPr lang="en-US" sz="2000" dirty="0" smtClean="0"/>
                        <a:t> energy [</a:t>
                      </a:r>
                      <a:r>
                        <a:rPr lang="en-US" sz="2000" dirty="0" err="1" smtClean="0"/>
                        <a:t>TeV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Luminosity [10</a:t>
                      </a:r>
                      <a:r>
                        <a:rPr lang="en-US" sz="2000" baseline="30000" dirty="0" smtClean="0"/>
                        <a:t>34</a:t>
                      </a:r>
                      <a:r>
                        <a:rPr lang="en-US" sz="2000" baseline="0" dirty="0" smtClean="0"/>
                        <a:t>cm</a:t>
                      </a:r>
                      <a:r>
                        <a:rPr lang="en-US" sz="2000" baseline="30000" dirty="0" smtClean="0"/>
                        <a:t>-2</a:t>
                      </a:r>
                      <a:r>
                        <a:rPr lang="en-US" sz="2000" baseline="0" dirty="0" smtClean="0"/>
                        <a:t>s</a:t>
                      </a:r>
                      <a:r>
                        <a:rPr lang="en-US" sz="2000" baseline="30000" dirty="0" smtClean="0"/>
                        <a:t>-1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 distance</a:t>
                      </a:r>
                      <a:r>
                        <a:rPr lang="en-US" sz="2000" baseline="0" dirty="0" smtClean="0"/>
                        <a:t> [ns]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Background</a:t>
                      </a:r>
                      <a:r>
                        <a:rPr lang="en-US" sz="2000" baseline="0" dirty="0" smtClean="0"/>
                        <a:t> events/</a:t>
                      </a:r>
                      <a:r>
                        <a:rPr lang="en-US" sz="2000" baseline="0" dirty="0" err="1" smtClean="0"/>
                        <a:t>bx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 length [cm]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FCC-</a:t>
            </a:r>
            <a:r>
              <a:rPr lang="en-US" sz="3200" i="1" dirty="0" err="1" smtClean="0">
                <a:solidFill>
                  <a:schemeClr val="bg1"/>
                </a:solidFill>
              </a:rPr>
              <a:t>hh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838200"/>
            <a:ext cx="8686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baseline parameter list exists: </a:t>
            </a:r>
            <a:r>
              <a:rPr lang="en-US" u="sng" dirty="0" smtClean="0">
                <a:hlinkClick r:id="rId2"/>
              </a:rPr>
              <a:t>http://indico.cern.ch/event/282344/material/3/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somewhat conservative first approach, will now make a conceptual design and </a:t>
            </a:r>
            <a:r>
              <a:rPr lang="en-US" dirty="0" err="1" smtClean="0"/>
              <a:t>optimise</a:t>
            </a:r>
            <a:r>
              <a:rPr lang="en-US" dirty="0" smtClean="0"/>
              <a:t> the parameters and look at alternative 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09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836712"/>
            <a:ext cx="3600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First layout developed (different sizes under investigation)</a:t>
            </a:r>
          </a:p>
          <a:p>
            <a:endParaRPr lang="en-GB" sz="2000" dirty="0" smtClean="0"/>
          </a:p>
          <a:p>
            <a:pPr marL="342900" indent="-342900">
              <a:buFont typeface="Symbol" charset="0"/>
              <a:buChar char=""/>
            </a:pPr>
            <a:r>
              <a:rPr lang="en-GB" sz="2000" dirty="0" smtClean="0"/>
              <a:t>Collider ring design (lattice/hardware design)</a:t>
            </a:r>
          </a:p>
          <a:p>
            <a:pPr marL="342900" indent="-342900">
              <a:buFont typeface="Symbol" charset="0"/>
              <a:buChar char=""/>
            </a:pPr>
            <a:endParaRPr lang="en-GB" sz="2000" dirty="0"/>
          </a:p>
          <a:p>
            <a:pPr marL="342900" indent="-342900">
              <a:buFont typeface="Symbol" charset="0"/>
              <a:buChar char=""/>
            </a:pPr>
            <a:r>
              <a:rPr lang="en-GB" sz="2000" dirty="0" smtClean="0"/>
              <a:t>Site studies</a:t>
            </a:r>
          </a:p>
          <a:p>
            <a:pPr marL="342900" indent="-342900">
              <a:buFont typeface="Symbol" charset="0"/>
              <a:buChar char=""/>
            </a:pPr>
            <a:endParaRPr lang="en-GB" sz="2000" dirty="0" smtClean="0"/>
          </a:p>
          <a:p>
            <a:pPr marL="342900" indent="-342900">
              <a:buFont typeface="Symbol" charset="0"/>
              <a:buChar char=""/>
            </a:pPr>
            <a:r>
              <a:rPr lang="en-GB" sz="2000" dirty="0" smtClean="0"/>
              <a:t>Injector studies</a:t>
            </a:r>
          </a:p>
          <a:p>
            <a:endParaRPr lang="en-GB" sz="2000" dirty="0" smtClean="0"/>
          </a:p>
          <a:p>
            <a:pPr marL="342900" indent="-342900">
              <a:buFont typeface="Symbol" charset="0"/>
              <a:buChar char=""/>
            </a:pPr>
            <a:r>
              <a:rPr lang="en-GB" sz="2000" dirty="0" smtClean="0"/>
              <a:t>Machine detector interface</a:t>
            </a:r>
          </a:p>
          <a:p>
            <a:pPr marL="342900" indent="-342900">
              <a:buFont typeface="Symbol" charset="0"/>
              <a:buChar char=""/>
            </a:pPr>
            <a:endParaRPr lang="en-GB" sz="2000" dirty="0" smtClean="0"/>
          </a:p>
          <a:p>
            <a:pPr marL="342900" indent="-342900">
              <a:buFont typeface="Symbol" charset="0"/>
              <a:buChar char=""/>
            </a:pPr>
            <a:r>
              <a:rPr lang="en-GB" sz="2000" dirty="0" smtClean="0"/>
              <a:t>Input for lepton option</a:t>
            </a:r>
          </a:p>
          <a:p>
            <a:pPr marL="342900" indent="-342900">
              <a:buFont typeface="Symbol" charset="0"/>
              <a:buChar char=""/>
            </a:pPr>
            <a:endParaRPr lang="en-GB" sz="2000" dirty="0" smtClean="0"/>
          </a:p>
          <a:p>
            <a:r>
              <a:rPr lang="en-GB" sz="2000" dirty="0" smtClean="0"/>
              <a:t>Will need iterations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Preliminary Layout</a:t>
            </a:r>
          </a:p>
          <a:p>
            <a:endParaRPr lang="en-US" sz="3200" i="1" dirty="0">
              <a:solidFill>
                <a:schemeClr val="bg1"/>
              </a:solidFill>
            </a:endParaRPr>
          </a:p>
          <a:p>
            <a:endParaRPr lang="en-US" sz="3200" i="1" dirty="0">
              <a:solidFill>
                <a:schemeClr val="bg1"/>
              </a:solidFill>
            </a:endParaRPr>
          </a:p>
        </p:txBody>
      </p:sp>
      <p:pic>
        <p:nvPicPr>
          <p:cNvPr id="3" name="Picture 2" descr="FCC_layou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764704"/>
            <a:ext cx="53594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0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0" t="14232" r="20509" b="19962"/>
          <a:stretch/>
        </p:blipFill>
        <p:spPr bwMode="auto">
          <a:xfrm>
            <a:off x="381000" y="990600"/>
            <a:ext cx="8280000" cy="51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57632" y="578115"/>
            <a:ext cx="2346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PRELIMINARY</a:t>
            </a:r>
            <a:endParaRPr lang="en-GB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4600" y="5867400"/>
            <a:ext cx="2520280" cy="338554"/>
          </a:xfrm>
          <a:prstGeom prst="rect">
            <a:avLst/>
          </a:prstGeom>
          <a:noFill/>
          <a:ln>
            <a:solidFill>
              <a:srgbClr val="0066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66CC"/>
                </a:solidFill>
                <a:latin typeface="+mn-lt"/>
              </a:rPr>
              <a:t>J. Osborne &amp; C. Cook</a:t>
            </a:r>
            <a:endParaRPr lang="en-GB" sz="1600" dirty="0">
              <a:solidFill>
                <a:srgbClr val="0066CC"/>
              </a:solidFill>
              <a:latin typeface="+mn-l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Site Study (93km example)</a:t>
            </a:r>
          </a:p>
          <a:p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43400" y="3309877"/>
            <a:ext cx="4800600" cy="28623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Preliminary conclusions: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93km seems to fit the site really well, likely better than smaller ring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100km tunnel appears possible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The LHC could be used as an injector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62479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European Strategy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2400" y="762000"/>
            <a:ext cx="5605808" cy="533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defTabSz="457200">
              <a:spcBef>
                <a:spcPct val="20000"/>
              </a:spcBef>
              <a:defRPr/>
            </a:pPr>
            <a:r>
              <a:rPr lang="en-US" sz="2000" dirty="0"/>
              <a:t>Approved by CERN </a:t>
            </a:r>
            <a:r>
              <a:rPr lang="en-US" sz="2000" dirty="0" smtClean="0"/>
              <a:t>council, ESFRI roadmap</a:t>
            </a:r>
            <a:endParaRPr lang="en-US" sz="2000" dirty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Identified four highest priorities:</a:t>
            </a:r>
          </a:p>
          <a:p>
            <a:pPr marL="342900" marR="0" lvl="0" indent="-342900" algn="l" defTabSz="457200" rtl="0" eaLnBrk="1" fontAlgn="auto" latinLnBrk="0" hangingPunct="1">
              <a:lnSpc>
                <a:spcPct val="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 defTabSz="457200">
              <a:spcBef>
                <a:spcPct val="20000"/>
              </a:spcBef>
              <a:buFont typeface="Arial"/>
              <a:buChar char="–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Highest priority is exploitation of the LHC including luminosity upgrades</a:t>
            </a:r>
          </a:p>
          <a:p>
            <a:pPr marL="285750" indent="-285750" defTabSz="457200">
              <a:lnSpc>
                <a:spcPct val="50000"/>
              </a:lnSpc>
              <a:spcBef>
                <a:spcPct val="20000"/>
              </a:spcBef>
              <a:buFont typeface="Arial"/>
              <a:buChar char="–"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 defTabSz="457200">
              <a:spcBef>
                <a:spcPct val="20000"/>
              </a:spcBef>
              <a:buFont typeface="Arial"/>
              <a:buChar char="–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 should be able to propose an ambitious project at CERN after the LHC</a:t>
            </a:r>
          </a:p>
          <a:p>
            <a:pPr marL="685800" lvl="1" indent="-228600" defTabSz="457200">
              <a:spcBef>
                <a:spcPct val="20000"/>
              </a:spcBef>
              <a:buFont typeface="Arial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Either high energy proton collider (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FCC-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685800" lvl="1" indent="-228600" defTabSz="457200">
              <a:spcBef>
                <a:spcPct val="20000"/>
              </a:spcBef>
              <a:buFont typeface="Arial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 high energy linear collider (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685800" lvl="1" indent="-228600" defTabSz="457200">
              <a:lnSpc>
                <a:spcPct val="50000"/>
              </a:lnSpc>
              <a:spcBef>
                <a:spcPct val="20000"/>
              </a:spcBef>
              <a:buFont typeface="Arial"/>
              <a:buChar char="•"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 defTabSz="457200">
              <a:spcBef>
                <a:spcPct val="20000"/>
              </a:spcBef>
              <a:buFont typeface="Arial"/>
              <a:buChar char="–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 welcomes Japan to make a proposal to host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ILC</a:t>
            </a:r>
          </a:p>
          <a:p>
            <a:pPr marL="285750" indent="-285750" defTabSz="457200">
              <a:lnSpc>
                <a:spcPct val="50000"/>
              </a:lnSpc>
              <a:spcBef>
                <a:spcPct val="20000"/>
              </a:spcBef>
              <a:buFont typeface="Arial"/>
              <a:buChar char="–"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 defTabSz="457200">
              <a:spcBef>
                <a:spcPct val="20000"/>
              </a:spcBef>
              <a:buFont typeface="Arial"/>
              <a:buChar char="–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Long baseline neutrino facility</a:t>
            </a:r>
          </a:p>
        </p:txBody>
      </p:sp>
      <p:pic>
        <p:nvPicPr>
          <p:cNvPr id="6" name="Picture 7" descr="Magne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8208" y="616022"/>
            <a:ext cx="2499691" cy="189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586" y="5253094"/>
            <a:ext cx="2561329" cy="1604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1504" y="2511862"/>
            <a:ext cx="2123077" cy="145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2333" y="3775660"/>
            <a:ext cx="2101679" cy="149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95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Arc Cell Layout</a:t>
            </a:r>
            <a:endParaRPr lang="en-US" sz="3200" i="1" dirty="0">
              <a:solidFill>
                <a:schemeClr val="bg1"/>
              </a:solidFill>
            </a:endParaRPr>
          </a:p>
        </p:txBody>
      </p:sp>
      <p:pic>
        <p:nvPicPr>
          <p:cNvPr id="2" name="Picture 1" descr="3_4_1_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85800"/>
            <a:ext cx="8258175" cy="2257425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410269"/>
              </p:ext>
            </p:extLst>
          </p:nvPr>
        </p:nvGraphicFramePr>
        <p:xfrm>
          <a:off x="6012160" y="4005064"/>
          <a:ext cx="3001895" cy="699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3" name="Equation" r:id="rId4" imgW="1092200" imgH="241300" progId="Equation.3">
                  <p:embed/>
                </p:oleObj>
              </mc:Choice>
              <mc:Fallback>
                <p:oleObj name="Equation" r:id="rId4" imgW="1092200" imgH="2413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4005064"/>
                        <a:ext cx="3001895" cy="6990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76256" y="1052736"/>
            <a:ext cx="1441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arc cell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31897" y="764704"/>
            <a:ext cx="97215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106.9m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522" y="2971800"/>
            <a:ext cx="4320478" cy="303739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0" y="2171104"/>
            <a:ext cx="4587936" cy="40010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Long cell =&gt; good dipole filling factor (fewer and shorter </a:t>
            </a:r>
            <a:r>
              <a:rPr lang="en-US" sz="1600" kern="0" dirty="0" err="1" smtClean="0">
                <a:latin typeface="Arial"/>
                <a:cs typeface="Calibri" pitchFamily="34" charset="0"/>
              </a:rPr>
              <a:t>quadrupoles</a:t>
            </a:r>
            <a:r>
              <a:rPr lang="en-US" sz="1600" kern="0" dirty="0" smtClean="0">
                <a:latin typeface="Arial"/>
                <a:cs typeface="Calibri" pitchFamily="34" charset="0"/>
              </a:rPr>
              <a:t>)</a:t>
            </a:r>
          </a:p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Short cells =&gt; more stable beam (smaller beta-function)</a:t>
            </a:r>
          </a:p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Scale from LHC</a:t>
            </a:r>
          </a:p>
          <a:p>
            <a:pPr marL="342900" indent="-342900">
              <a:spcBef>
                <a:spcPts val="1200"/>
              </a:spcBef>
              <a:buFont typeface="Arial"/>
              <a:buChar char="•"/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Natural scaling for same technology 107m =&gt; ~300m</a:t>
            </a:r>
          </a:p>
          <a:p>
            <a:pPr marL="342900" indent="-342900">
              <a:spcBef>
                <a:spcPts val="1200"/>
              </a:spcBef>
              <a:buFont typeface="Arial"/>
              <a:buChar char="•"/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For FCC magnet technology =&gt; 200m</a:t>
            </a:r>
          </a:p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Dipole length should be similar (transport)</a:t>
            </a:r>
          </a:p>
          <a:p>
            <a:pPr marL="342900" indent="-342900">
              <a:lnSpc>
                <a:spcPct val="50000"/>
              </a:lnSpc>
              <a:spcBef>
                <a:spcPts val="1200"/>
              </a:spcBef>
              <a:buFont typeface="Arial"/>
              <a:buChar char="•"/>
              <a:defRPr/>
            </a:pPr>
            <a:endParaRPr lang="en-US" sz="1600" kern="0" dirty="0">
              <a:latin typeface="Arial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First lattice design exists (B. </a:t>
            </a:r>
            <a:r>
              <a:rPr lang="en-US" sz="1600" kern="0" dirty="0" err="1" smtClean="0">
                <a:latin typeface="Arial"/>
                <a:cs typeface="Calibri" pitchFamily="34" charset="0"/>
              </a:rPr>
              <a:t>Holzer</a:t>
            </a:r>
            <a:r>
              <a:rPr lang="en-US" sz="1600" kern="0" dirty="0">
                <a:cs typeface="Calibri" pitchFamily="34" charset="0"/>
              </a:rPr>
              <a:t>, </a:t>
            </a:r>
            <a:r>
              <a:rPr lang="en-US" sz="1600" kern="0" dirty="0" smtClean="0">
                <a:cs typeface="Calibri" pitchFamily="34" charset="0"/>
              </a:rPr>
              <a:t>R. </a:t>
            </a:r>
            <a:r>
              <a:rPr lang="en-US" sz="1600" kern="0" dirty="0" err="1" smtClean="0">
                <a:cs typeface="Calibri" pitchFamily="34" charset="0"/>
              </a:rPr>
              <a:t>Alemany</a:t>
            </a:r>
            <a:r>
              <a:rPr lang="en-US" sz="1600" kern="0" dirty="0" smtClean="0">
                <a:cs typeface="Calibri" pitchFamily="34" charset="0"/>
              </a:rPr>
              <a:t> Fernandez)</a:t>
            </a:r>
            <a:endParaRPr lang="en-US" sz="1600" kern="0" dirty="0" smtClean="0"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553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FCC-</a:t>
            </a:r>
            <a:r>
              <a:rPr lang="en-US" sz="3200" i="1" dirty="0" err="1" smtClean="0">
                <a:solidFill>
                  <a:schemeClr val="bg1"/>
                </a:solidFill>
              </a:rPr>
              <a:t>hh</a:t>
            </a:r>
            <a:r>
              <a:rPr lang="en-US" sz="3200" i="1" dirty="0" smtClean="0">
                <a:solidFill>
                  <a:schemeClr val="bg1"/>
                </a:solidFill>
              </a:rPr>
              <a:t> Challenges: Magnets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803736"/>
            <a:ext cx="25720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C377B"/>
                </a:solidFill>
              </a:rPr>
              <a:t>Arc dipoles are the main cost and parameter driver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srgbClr val="0C377B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C377B"/>
                </a:solidFill>
              </a:rPr>
              <a:t>Baseline is Nb</a:t>
            </a:r>
            <a:r>
              <a:rPr lang="en-US" sz="2000" baseline="-25000" dirty="0" smtClean="0">
                <a:solidFill>
                  <a:srgbClr val="0C377B"/>
                </a:solidFill>
              </a:rPr>
              <a:t>3</a:t>
            </a:r>
            <a:r>
              <a:rPr lang="en-US" sz="2000" dirty="0" smtClean="0">
                <a:solidFill>
                  <a:srgbClr val="0C377B"/>
                </a:solidFill>
              </a:rPr>
              <a:t>Sn at 16T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srgbClr val="0C377B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C377B"/>
                </a:solidFill>
              </a:rPr>
              <a:t>HTS at 20T also to be studied as alternative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297" y="838200"/>
            <a:ext cx="5916703" cy="27431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8600" y="40386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Field level is a challenge but many additional questions: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Aperture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Field quality</a:t>
            </a:r>
          </a:p>
          <a:p>
            <a:endParaRPr lang="en-US" dirty="0" smtClean="0"/>
          </a:p>
          <a:p>
            <a:r>
              <a:rPr lang="en-US" dirty="0" smtClean="0"/>
              <a:t>Different design choices (e.g. slanted solenoids) should be explored</a:t>
            </a:r>
          </a:p>
          <a:p>
            <a:endParaRPr lang="en-US" dirty="0" smtClean="0"/>
          </a:p>
          <a:p>
            <a:r>
              <a:rPr lang="en-US" dirty="0" smtClean="0"/>
              <a:t>Goal is to develop prototypes in all regions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2800" y="3505200"/>
            <a:ext cx="5383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Coil sketch of a 15 T magnet with grading, E. Todesco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295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904" y="3302982"/>
            <a:ext cx="8991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C377B"/>
                </a:solidFill>
              </a:rPr>
              <a:t>Values in brackets for 5ns spacing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C377B"/>
                </a:solidFill>
              </a:rPr>
              <a:t>Same values for 16T and 20T design</a:t>
            </a:r>
          </a:p>
          <a:p>
            <a:endParaRPr lang="en-GB" sz="2000" dirty="0" smtClean="0">
              <a:solidFill>
                <a:srgbClr val="0C377B"/>
              </a:solidFill>
            </a:endParaRPr>
          </a:p>
          <a:p>
            <a:endParaRPr lang="en-GB" sz="2000" dirty="0">
              <a:solidFill>
                <a:srgbClr val="0C377B"/>
              </a:solidFill>
            </a:endParaRPr>
          </a:p>
          <a:p>
            <a:endParaRPr lang="en-GB" sz="2000" dirty="0" smtClean="0">
              <a:solidFill>
                <a:srgbClr val="0C377B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C377B"/>
                </a:solidFill>
              </a:rPr>
              <a:t>Beam-beam </a:t>
            </a:r>
            <a:r>
              <a:rPr lang="en-GB" sz="2000" dirty="0" err="1" smtClean="0">
                <a:solidFill>
                  <a:srgbClr val="0C377B"/>
                </a:solidFill>
              </a:rPr>
              <a:t>tuneshift</a:t>
            </a:r>
            <a:r>
              <a:rPr lang="en-GB" sz="2000" dirty="0" smtClean="0">
                <a:solidFill>
                  <a:srgbClr val="0C377B"/>
                </a:solidFill>
              </a:rPr>
              <a:t> for two IP 0.01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C377B"/>
                </a:solidFill>
              </a:rPr>
              <a:t>Beta-function at IP scaled with </a:t>
            </a:r>
            <a:r>
              <a:rPr lang="en-GB" sz="2000" dirty="0" err="1" smtClean="0">
                <a:solidFill>
                  <a:srgbClr val="0C377B"/>
                </a:solidFill>
              </a:rPr>
              <a:t>sqrt</a:t>
            </a:r>
            <a:r>
              <a:rPr lang="en-GB" sz="2000" dirty="0" smtClean="0">
                <a:solidFill>
                  <a:srgbClr val="0C377B"/>
                </a:solidFill>
              </a:rPr>
              <a:t>(E) from one LHC insertion line design with 0.4m (some safety margin)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Beam Parameters</a:t>
            </a:r>
            <a:endParaRPr lang="en-US" sz="3200" i="1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77186"/>
              </p:ext>
            </p:extLst>
          </p:nvPr>
        </p:nvGraphicFramePr>
        <p:xfrm>
          <a:off x="251520" y="835536"/>
          <a:ext cx="8568952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7322"/>
                <a:gridCol w="1453662"/>
                <a:gridCol w="1377153"/>
                <a:gridCol w="1377153"/>
                <a:gridCol w="1453662"/>
              </a:tblGrid>
              <a:tr h="370840"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LHC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HL-LHC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HE-LHC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</a:rPr>
                        <a:t>Bunch</a:t>
                      </a:r>
                      <a:r>
                        <a:rPr lang="en-US" sz="2000" dirty="0" smtClean="0"/>
                        <a:t> charge [10</a:t>
                      </a:r>
                      <a:r>
                        <a:rPr lang="en-US" sz="2000" baseline="30000" dirty="0" smtClean="0"/>
                        <a:t>11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1.15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1 (0.2)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Norm. </a:t>
                      </a:r>
                      <a:r>
                        <a:rPr lang="en-US" sz="2000" baseline="0" dirty="0" err="1" smtClean="0"/>
                        <a:t>emitt</a:t>
                      </a:r>
                      <a:r>
                        <a:rPr lang="en-US" sz="2000" baseline="0" dirty="0" smtClean="0"/>
                        <a:t>. [</a:t>
                      </a:r>
                      <a:r>
                        <a:rPr lang="en-US" sz="20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2000" baseline="0" dirty="0" smtClean="0"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3.75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1.38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2.2(0.44)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IP beta-function [m]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0.55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0.15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0.35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1.1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IP beam size [</a:t>
                      </a:r>
                      <a:r>
                        <a:rPr lang="en-US" sz="20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2000" baseline="0" dirty="0" smtClean="0"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2000" baseline="0" dirty="0" smtClean="0"/>
                        <a:t>]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16.7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7.1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5.2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6.8</a:t>
                      </a:r>
                      <a:r>
                        <a:rPr lang="en-US" sz="2000" baseline="0" dirty="0" smtClean="0"/>
                        <a:t> (3)</a:t>
                      </a:r>
                      <a:endParaRPr lang="en-US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RMS bunch length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7.55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7.55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7.55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8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p3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3617560"/>
            <a:ext cx="2933700" cy="117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96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298" y="812800"/>
            <a:ext cx="5014697" cy="3120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008" y="775732"/>
            <a:ext cx="392392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 </a:t>
            </a:r>
            <a:r>
              <a:rPr lang="en-US" sz="2000" dirty="0"/>
              <a:t>5</a:t>
            </a:r>
            <a:r>
              <a:rPr lang="en-US" sz="2000" dirty="0" smtClean="0"/>
              <a:t>0 </a:t>
            </a:r>
            <a:r>
              <a:rPr lang="en-US" sz="2000" dirty="0" err="1" smtClean="0"/>
              <a:t>TeV</a:t>
            </a:r>
            <a:r>
              <a:rPr lang="en-US" sz="2000" dirty="0" smtClean="0"/>
              <a:t> even protons radiate significantly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Total power of 5 MW (LHC 7kW)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>
                <a:solidFill>
                  <a:srgbClr val="FF0000"/>
                </a:solidFill>
              </a:rPr>
              <a:t>Needs to be cooled away</a:t>
            </a:r>
          </a:p>
          <a:p>
            <a:endParaRPr lang="en-US" sz="2000" dirty="0" smtClean="0"/>
          </a:p>
          <a:p>
            <a:r>
              <a:rPr lang="en-US" sz="2000" dirty="0" smtClean="0"/>
              <a:t>Equivalent to 30W</a:t>
            </a:r>
            <a:r>
              <a:rPr lang="en-US" sz="2000" dirty="0"/>
              <a:t>/m /</a:t>
            </a:r>
            <a:r>
              <a:rPr lang="en-US" sz="2000" dirty="0" smtClean="0"/>
              <a:t>beam in the </a:t>
            </a:r>
            <a:r>
              <a:rPr lang="en-US" sz="2000" dirty="0" smtClean="0"/>
              <a:t>arcs (16T magnets)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LHC &lt;0.2W/m, total heat load 1W/m</a:t>
            </a:r>
          </a:p>
          <a:p>
            <a:endParaRPr lang="en-US" sz="2000" dirty="0"/>
          </a:p>
          <a:p>
            <a:r>
              <a:rPr lang="en-US" sz="2000" dirty="0" smtClean="0"/>
              <a:t>Critical energy 4.3keV, close to B-factory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4437112"/>
            <a:ext cx="40679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Protons </a:t>
            </a:r>
            <a:r>
              <a:rPr lang="en-US" sz="2000" dirty="0" smtClean="0"/>
              <a:t>lose </a:t>
            </a:r>
            <a:r>
              <a:rPr lang="en-US" sz="2000" dirty="0" smtClean="0"/>
              <a:t>energy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/>
              <a:t>They are damped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/>
              <a:t>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improves with time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Typical transverse damping time 1 hour</a:t>
            </a:r>
            <a:endParaRPr lang="en-US" sz="2000" dirty="0"/>
          </a:p>
        </p:txBody>
      </p:sp>
      <p:pic>
        <p:nvPicPr>
          <p:cNvPr id="9" name="Picture 8" descr="damping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2" y="4370145"/>
            <a:ext cx="5135222" cy="193917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Synchrotron Radiation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73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347864" y="4390072"/>
            <a:ext cx="55625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Most of the power will be cooled at the beam screen, i.e. at its temperature</a:t>
            </a:r>
          </a:p>
          <a:p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dirty="0"/>
              <a:t>p</a:t>
            </a:r>
            <a:r>
              <a:rPr lang="en-US" sz="2000" dirty="0" smtClean="0"/>
              <a:t>art is going into the magnets, i.e. cooled at 2-4K</a:t>
            </a:r>
          </a:p>
        </p:txBody>
      </p:sp>
      <p:pic>
        <p:nvPicPr>
          <p:cNvPr id="3" name="Picture 2" descr="beamscre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911" y="908720"/>
            <a:ext cx="5966006" cy="3240360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58"/>
          <a:stretch>
            <a:fillRect/>
          </a:stretch>
        </p:blipFill>
        <p:spPr bwMode="auto">
          <a:xfrm>
            <a:off x="-36512" y="548680"/>
            <a:ext cx="3266244" cy="403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-7784" y="4509120"/>
            <a:ext cx="3203848" cy="158417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000" dirty="0" smtClean="0"/>
              <a:t>Current ambitious goal</a:t>
            </a:r>
          </a:p>
          <a:p>
            <a:pPr marL="36576" indent="0">
              <a:buNone/>
            </a:pPr>
            <a:r>
              <a:rPr lang="en-US" sz="2000" dirty="0" smtClean="0"/>
              <a:t>beam aperture: 2x13mm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US" sz="2000" dirty="0" smtClean="0"/>
              <a:t>magnet aperture: 2x20mm</a:t>
            </a:r>
          </a:p>
          <a:p>
            <a:pPr marL="36576" indent="0">
              <a:buNone/>
            </a:pPr>
            <a:r>
              <a:rPr lang="en-US" sz="2000" dirty="0" smtClean="0"/>
              <a:t>Space for shielding: 7mm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LHC-Type Beam Pipe Design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7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12757" y="764704"/>
            <a:ext cx="733134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Better use only </a:t>
            </a:r>
            <a:r>
              <a:rPr lang="en-US" dirty="0"/>
              <a:t>some temperatures in order to maintain good vacuum</a:t>
            </a:r>
          </a:p>
          <a:p>
            <a:r>
              <a:rPr lang="en-US" dirty="0"/>
              <a:t>&lt;20,   </a:t>
            </a:r>
            <a:r>
              <a:rPr lang="en-US" dirty="0">
                <a:solidFill>
                  <a:srgbClr val="FF0000"/>
                </a:solidFill>
              </a:rPr>
              <a:t>40K-60K</a:t>
            </a:r>
            <a:r>
              <a:rPr lang="en-US" dirty="0"/>
              <a:t>,  </a:t>
            </a:r>
            <a:r>
              <a:rPr lang="en-US" dirty="0">
                <a:solidFill>
                  <a:srgbClr val="FF0000"/>
                </a:solidFill>
              </a:rPr>
              <a:t>100K-120K</a:t>
            </a:r>
            <a:r>
              <a:rPr lang="en-US" dirty="0"/>
              <a:t>,  &gt;</a:t>
            </a:r>
            <a:r>
              <a:rPr lang="en-US" dirty="0" smtClean="0"/>
              <a:t>190K</a:t>
            </a:r>
            <a:endParaRPr lang="en-US" dirty="0"/>
          </a:p>
        </p:txBody>
      </p:sp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976" y="1464920"/>
            <a:ext cx="66202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Straight Arrow Connector 38"/>
          <p:cNvCxnSpPr/>
          <p:nvPr/>
        </p:nvCxnSpPr>
        <p:spPr>
          <a:xfrm flipH="1">
            <a:off x="3924300" y="1412776"/>
            <a:ext cx="431676" cy="2968724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330576" y="1412776"/>
            <a:ext cx="978024" cy="3197324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Donut 40"/>
          <p:cNvSpPr/>
          <p:nvPr/>
        </p:nvSpPr>
        <p:spPr>
          <a:xfrm>
            <a:off x="3528256" y="3962400"/>
            <a:ext cx="792088" cy="749920"/>
          </a:xfrm>
          <a:prstGeom prst="donut">
            <a:avLst>
              <a:gd name="adj" fmla="val 12194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225800" y="1639280"/>
            <a:ext cx="444500" cy="324036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59250" y="3225800"/>
            <a:ext cx="89535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511800" y="3225800"/>
            <a:ext cx="158750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202976" y="4318000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8900" y="41656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100MW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215676" y="3631168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1600" y="347876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00MW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1215676" y="2959100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1600" y="28067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00MW</a:t>
            </a:r>
            <a:endParaRPr lang="en-US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Power for Cooling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5181600"/>
            <a:ext cx="5893711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Multi-bunch instability growth time:  </a:t>
            </a:r>
            <a:r>
              <a:rPr lang="en-US" dirty="0" smtClean="0">
                <a:solidFill>
                  <a:srgbClr val="7F1C80"/>
                </a:solidFill>
              </a:rPr>
              <a:t>25 turns        9 turns</a:t>
            </a:r>
          </a:p>
          <a:p>
            <a:r>
              <a:rPr lang="en-US" dirty="0" smtClean="0">
                <a:latin typeface="Symbol" charset="2"/>
                <a:cs typeface="Symbol" charset="2"/>
              </a:rPr>
              <a:t>(D</a:t>
            </a:r>
            <a:r>
              <a:rPr lang="en-US" dirty="0" smtClean="0">
                <a:cs typeface="Symbol" charset="2"/>
              </a:rPr>
              <a:t>Q</a:t>
            </a:r>
            <a:r>
              <a:rPr lang="en-US" dirty="0">
                <a:cs typeface="Symbol" charset="2"/>
              </a:rPr>
              <a:t>=</a:t>
            </a:r>
            <a:r>
              <a:rPr lang="en-US" dirty="0" smtClean="0">
                <a:cs typeface="Symbol" charset="2"/>
              </a:rPr>
              <a:t>0.5)</a:t>
            </a:r>
            <a:endParaRPr lang="en-US" dirty="0">
              <a:latin typeface="Symbol" charset="2"/>
              <a:cs typeface="Symbol" charset="2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3581400" y="4800600"/>
            <a:ext cx="762000" cy="1588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4991894" y="4914106"/>
            <a:ext cx="533400" cy="1588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724128" y="4343400"/>
            <a:ext cx="3419872" cy="147732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Choose 50K for now</a:t>
            </a:r>
          </a:p>
          <a:p>
            <a:r>
              <a:rPr lang="en-US" dirty="0" smtClean="0"/>
              <a:t>Need 20x5MW=100MW for cooling</a:t>
            </a:r>
          </a:p>
          <a:p>
            <a:endParaRPr lang="en-US" dirty="0"/>
          </a:p>
          <a:p>
            <a:r>
              <a:rPr lang="en-US" dirty="0" smtClean="0"/>
              <a:t>Photon stops? Open </a:t>
            </a:r>
            <a:r>
              <a:rPr lang="en-US" dirty="0" err="1" smtClean="0"/>
              <a:t>midplane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90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1" grpId="0" animBg="1"/>
      <p:bldP spid="45" grpId="0" animBg="1"/>
      <p:bldP spid="46" grpId="0" animBg="1"/>
      <p:bldP spid="50" grpId="0" animBg="1"/>
      <p:bldP spid="8" grpId="0"/>
      <p:bldP spid="23" grpId="0"/>
      <p:bldP spid="25" grpId="0"/>
      <p:bldP spid="27" grpId="0" animBg="1"/>
      <p:bldP spid="3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838200"/>
            <a:ext cx="104387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r>
              <a:rPr lang="en-US" dirty="0"/>
              <a:t>.</a:t>
            </a:r>
            <a:r>
              <a:rPr lang="en-US" dirty="0" smtClean="0"/>
              <a:t> Tomas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Interaction Region and Final Focus Design</a:t>
            </a:r>
            <a:endParaRPr lang="en-US" sz="3200" i="1" dirty="0">
              <a:solidFill>
                <a:schemeClr val="bg1"/>
              </a:solidFill>
            </a:endParaRPr>
          </a:p>
        </p:txBody>
      </p:sp>
      <p:pic>
        <p:nvPicPr>
          <p:cNvPr id="4" name="Picture 3" descr="fccbeta0.3m.ep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0"/>
            <a:ext cx="3962400" cy="47424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980728"/>
            <a:ext cx="4876800" cy="145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C377B"/>
                </a:solidFill>
              </a:rPr>
              <a:t>Two design being investigated: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C377B"/>
                </a:solidFill>
              </a:rPr>
              <a:t>L</a:t>
            </a:r>
            <a:r>
              <a:rPr lang="en-US" sz="2000" baseline="30000" dirty="0">
                <a:solidFill>
                  <a:srgbClr val="0C377B"/>
                </a:solidFill>
              </a:rPr>
              <a:t>*</a:t>
            </a:r>
            <a:r>
              <a:rPr lang="en-US" sz="2000" dirty="0">
                <a:solidFill>
                  <a:srgbClr val="0C377B"/>
                </a:solidFill>
              </a:rPr>
              <a:t> =</a:t>
            </a:r>
            <a:r>
              <a:rPr lang="en-US" sz="2000" dirty="0" smtClean="0">
                <a:solidFill>
                  <a:srgbClr val="0C377B"/>
                </a:solidFill>
              </a:rPr>
              <a:t> 46m / 38m (how much is needed?)</a:t>
            </a:r>
            <a:endParaRPr lang="en-US" sz="2000" dirty="0">
              <a:solidFill>
                <a:srgbClr val="0C377B"/>
              </a:solidFill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C377B"/>
                </a:solidFill>
                <a:latin typeface="Symbol" charset="2"/>
                <a:cs typeface="Symbol" charset="2"/>
              </a:rPr>
              <a:t>b</a:t>
            </a:r>
            <a:r>
              <a:rPr lang="en-US" sz="2000" baseline="30000" dirty="0">
                <a:solidFill>
                  <a:srgbClr val="0C377B"/>
                </a:solidFill>
                <a:latin typeface="Symbol" charset="2"/>
                <a:cs typeface="Symbol" charset="2"/>
              </a:rPr>
              <a:t>*</a:t>
            </a:r>
            <a:r>
              <a:rPr lang="en-US" sz="2000" dirty="0">
                <a:solidFill>
                  <a:srgbClr val="0C377B"/>
                </a:solidFill>
                <a:latin typeface="Symbol" charset="2"/>
                <a:cs typeface="Symbol" charset="2"/>
              </a:rPr>
              <a:t> </a:t>
            </a:r>
            <a:r>
              <a:rPr lang="en-US" sz="2000" dirty="0">
                <a:solidFill>
                  <a:srgbClr val="0C377B"/>
                </a:solidFill>
                <a:cs typeface="Symbol" charset="2"/>
              </a:rPr>
              <a:t>=</a:t>
            </a:r>
            <a:r>
              <a:rPr lang="en-US" sz="2000" dirty="0" smtClean="0">
                <a:solidFill>
                  <a:srgbClr val="0C377B"/>
                </a:solidFill>
                <a:cs typeface="Symbol" charset="2"/>
              </a:rPr>
              <a:t> 0.8m / 0.3m (goal &lt;1.1m)</a:t>
            </a:r>
            <a:endParaRPr lang="en-US" sz="2000" dirty="0">
              <a:solidFill>
                <a:srgbClr val="0C377B"/>
              </a:solidFill>
              <a:cs typeface="Symbol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942942"/>
            <a:ext cx="4038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 is easier to obtain small beta-functions with shorter L*</a:t>
            </a:r>
          </a:p>
          <a:p>
            <a:endParaRPr lang="en-US" sz="2000" dirty="0"/>
          </a:p>
          <a:p>
            <a:r>
              <a:rPr lang="en-US" sz="2000" dirty="0" smtClean="0"/>
              <a:t>Will have a tendency to reduce L*</a:t>
            </a:r>
          </a:p>
          <a:p>
            <a:endParaRPr lang="en-US" sz="2000" dirty="0"/>
          </a:p>
          <a:p>
            <a:r>
              <a:rPr lang="en-US" sz="2000" dirty="0" smtClean="0"/>
              <a:t>Need to understand detector requirements as soon as possible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175448" y="4221088"/>
            <a:ext cx="4968552" cy="19389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Many issues need to be addressed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Magnet performance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Radiation effects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Space constraints from experiments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Beam-beam effects and mitigation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6054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8076"/>
            <a:ext cx="3683000" cy="5347228"/>
          </a:xfrm>
        </p:spPr>
        <p:txBody>
          <a:bodyPr>
            <a:normAutofit fontScale="85000" lnSpcReduction="10000"/>
          </a:bodyPr>
          <a:lstStyle/>
          <a:p>
            <a:pPr>
              <a:buClrTx/>
            </a:pPr>
            <a:r>
              <a:rPr lang="en-US" dirty="0" smtClean="0"/>
              <a:t>&gt;8GJ kinetic energy per beam</a:t>
            </a:r>
          </a:p>
          <a:p>
            <a:pPr lvl="1">
              <a:buClrTx/>
            </a:pPr>
            <a:r>
              <a:rPr lang="en-US" dirty="0" smtClean="0"/>
              <a:t>Airbus A380 at 720km/h</a:t>
            </a:r>
          </a:p>
          <a:p>
            <a:pPr lvl="1">
              <a:buClrTx/>
            </a:pPr>
            <a:r>
              <a:rPr lang="en-US" dirty="0" smtClean="0"/>
              <a:t>24 times larger than in LHC at 14TeV</a:t>
            </a:r>
          </a:p>
          <a:p>
            <a:pPr lvl="1">
              <a:buClrTx/>
            </a:pPr>
            <a:r>
              <a:rPr lang="en-US" dirty="0" smtClean="0"/>
              <a:t>Can melt 12t of copper</a:t>
            </a:r>
          </a:p>
          <a:p>
            <a:pPr lvl="1">
              <a:buClrTx/>
            </a:pPr>
            <a:r>
              <a:rPr lang="en-US" dirty="0" smtClean="0"/>
              <a:t>Or drill a 300m long hole</a:t>
            </a:r>
          </a:p>
          <a:p>
            <a:pPr lvl="1">
              <a:buClrTx/>
              <a:buFont typeface="Symbol" charset="0"/>
              <a:buChar char=""/>
            </a:pPr>
            <a:r>
              <a:rPr lang="en-US" dirty="0" smtClean="0">
                <a:solidFill>
                  <a:srgbClr val="FF0000"/>
                </a:solidFill>
              </a:rPr>
              <a:t>Machine protection</a:t>
            </a:r>
          </a:p>
          <a:p>
            <a:pPr lvl="1">
              <a:lnSpc>
                <a:spcPct val="70000"/>
              </a:lnSpc>
              <a:buClrTx/>
              <a:buFont typeface="Symbol" charset="0"/>
              <a:buChar char=""/>
            </a:pPr>
            <a:endParaRPr lang="en-US" dirty="0" smtClean="0"/>
          </a:p>
          <a:p>
            <a:pPr>
              <a:buClrTx/>
            </a:pPr>
            <a:r>
              <a:rPr lang="en-US" dirty="0" smtClean="0"/>
              <a:t>Also small loss is important</a:t>
            </a:r>
          </a:p>
          <a:p>
            <a:pPr lvl="1">
              <a:buClrTx/>
            </a:pPr>
            <a:r>
              <a:rPr lang="en-US" dirty="0" smtClean="0"/>
              <a:t>E.g. beam-gas scattering, non-linear dynamics</a:t>
            </a:r>
          </a:p>
          <a:p>
            <a:pPr lvl="1">
              <a:buClrTx/>
            </a:pPr>
            <a:r>
              <a:rPr lang="en-US" dirty="0" smtClean="0"/>
              <a:t>Can quench arc magnets</a:t>
            </a:r>
          </a:p>
          <a:p>
            <a:pPr lvl="1">
              <a:buClrTx/>
            </a:pPr>
            <a:r>
              <a:rPr lang="en-US" dirty="0" smtClean="0"/>
              <a:t>Background for the experiments</a:t>
            </a:r>
          </a:p>
          <a:p>
            <a:pPr lvl="1">
              <a:buClrTx/>
            </a:pPr>
            <a:r>
              <a:rPr lang="en-US" dirty="0" smtClean="0"/>
              <a:t>Activation of the machine</a:t>
            </a:r>
          </a:p>
          <a:p>
            <a:pPr lvl="1">
              <a:buClrTx/>
              <a:buFont typeface="Symbol" charset="0"/>
              <a:buChar char=""/>
            </a:pPr>
            <a:r>
              <a:rPr lang="en-US" dirty="0" smtClean="0">
                <a:solidFill>
                  <a:srgbClr val="FF0000"/>
                </a:solidFill>
              </a:rPr>
              <a:t>Collimation system</a:t>
            </a:r>
          </a:p>
        </p:txBody>
      </p:sp>
      <p:pic>
        <p:nvPicPr>
          <p:cNvPr id="8" name="Picture 7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5756" y="1012252"/>
            <a:ext cx="5528244" cy="514985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Machine Protection and Friends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41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CERN summer student lectures,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1D6AF9-1F0E-2547-B7C2-EBD1501318D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 descr="p3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022"/>
            <a:ext cx="4165600" cy="4199248"/>
          </a:xfrm>
          <a:prstGeom prst="rect">
            <a:avLst/>
          </a:prstGeom>
        </p:spPr>
      </p:pic>
      <p:pic>
        <p:nvPicPr>
          <p:cNvPr id="9" name="Picture 8" descr="p4b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16842"/>
            <a:ext cx="5626100" cy="2004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39952" y="692696"/>
            <a:ext cx="4824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LHC-type solution but other solutions should be investigated</a:t>
            </a:r>
          </a:p>
          <a:p>
            <a:pPr>
              <a:buFont typeface="Arial"/>
              <a:buChar char="•"/>
            </a:pPr>
            <a:r>
              <a:rPr lang="en-US" dirty="0" smtClean="0"/>
              <a:t> hollow beam as collimator</a:t>
            </a:r>
          </a:p>
          <a:p>
            <a:pPr>
              <a:buFont typeface="Arial"/>
              <a:buChar char="•"/>
            </a:pPr>
            <a:r>
              <a:rPr lang="en-US" dirty="0" smtClean="0"/>
              <a:t> crystals to guide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renewable collimators</a:t>
            </a:r>
            <a:endParaRPr lang="en-US" dirty="0"/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900" y="2229309"/>
            <a:ext cx="3822700" cy="2495835"/>
          </a:xfrm>
          <a:prstGeom prst="rect">
            <a:avLst/>
          </a:prstGeom>
        </p:spPr>
      </p:pic>
      <p:pic>
        <p:nvPicPr>
          <p:cNvPr id="12" name="Picture 11" descr="p4a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6779" y="4381500"/>
            <a:ext cx="2714921" cy="247650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23528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Collimation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890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03488"/>
            <a:ext cx="8851900" cy="1693864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sz="2000" dirty="0" smtClean="0"/>
              <a:t>Total power of background events 100kW per experiment (a car engine)</a:t>
            </a:r>
          </a:p>
          <a:p>
            <a:pPr>
              <a:buClrTx/>
            </a:pPr>
            <a:r>
              <a:rPr lang="en-US" sz="2000" dirty="0" smtClean="0"/>
              <a:t>Already a problem in LHC and HL-LHC (heating, lifetime)</a:t>
            </a:r>
            <a:endParaRPr lang="en-US" sz="2000" dirty="0"/>
          </a:p>
          <a:p>
            <a:pPr>
              <a:buClrTx/>
              <a:buFont typeface="Symbol" charset="0"/>
              <a:buChar char=""/>
            </a:pPr>
            <a:r>
              <a:rPr lang="en-US" sz="2000" dirty="0" smtClean="0">
                <a:solidFill>
                  <a:srgbClr val="FF0000"/>
                </a:solidFill>
              </a:rPr>
              <a:t>Improved shielding required</a:t>
            </a:r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940" y="800100"/>
            <a:ext cx="7338060" cy="40767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41300" y="3506788"/>
            <a:ext cx="2438400" cy="2524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41300" y="3087688"/>
            <a:ext cx="2438400" cy="2524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41300" y="3506788"/>
            <a:ext cx="8610600" cy="6572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2300" y="800100"/>
            <a:ext cx="1280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Shield (TAS)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20360" y="207010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111500" y="2070100"/>
            <a:ext cx="6032500" cy="369332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Final Triplet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937" y="1340768"/>
            <a:ext cx="167279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Cerutti</a:t>
            </a:r>
            <a:r>
              <a:rPr lang="en-US" dirty="0" smtClean="0"/>
              <a:t>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13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764704"/>
            <a:ext cx="899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000" dirty="0" err="1" smtClean="0">
                <a:latin typeface="Times"/>
                <a:cs typeface="Times"/>
              </a:rPr>
              <a:t>c</a:t>
            </a:r>
            <a:r>
              <a:rPr lang="en-US" sz="2000" dirty="0" smtClean="0">
                <a:latin typeface="Times"/>
                <a:cs typeface="Times"/>
              </a:rPr>
              <a:t>) ... </a:t>
            </a:r>
            <a:r>
              <a:rPr lang="en-US" sz="2000" i="1" dirty="0" smtClean="0">
                <a:latin typeface="Times"/>
                <a:cs typeface="Times"/>
              </a:rPr>
              <a:t>Europe’s top priority should be the exploitation of the full potential of the LHC, including the high-luminosity upgrade of the machine and detectors with a view to collecting ten times more data than in the initial design, by around 2030. …</a:t>
            </a:r>
            <a:endParaRPr lang="en-GB" sz="20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LHC and HL-LHC</a:t>
            </a:r>
            <a:endParaRPr lang="en-US" sz="3200" i="1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6850" y="2531779"/>
            <a:ext cx="8718550" cy="245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5073505" y="2961928"/>
            <a:ext cx="0" cy="2448272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200000">
            <a:off x="4507146" y="3337271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today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5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904" y="836712"/>
            <a:ext cx="8991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/>
              <a:t>Lattice design/optimisation, choice of working point, dynamic aperture, …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/>
              <a:t>Impact and mitigation of magnet imperfections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/>
              <a:t>Beam current limitations, impedances, electron cloud, …</a:t>
            </a:r>
            <a:endParaRPr lang="en-GB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/>
              <a:t>Beam</a:t>
            </a:r>
            <a:r>
              <a:rPr lang="en-GB" sz="2000" dirty="0"/>
              <a:t>-beam effects (head-on and parasitic), crossing angle and potential compensation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/>
              <a:t>Availability</a:t>
            </a:r>
            <a:endParaRPr lang="en-GB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/>
              <a:t>Hardware components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000" dirty="0" smtClean="0"/>
              <a:t>Collimators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000" dirty="0" smtClean="0"/>
              <a:t>Crab cavities or other beam-beam devices?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000" dirty="0" smtClean="0"/>
              <a:t>Feedback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000" dirty="0" err="1" smtClean="0"/>
              <a:t>Shilding</a:t>
            </a:r>
            <a:r>
              <a:rPr lang="en-GB" sz="2000" dirty="0" smtClean="0"/>
              <a:t>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000" dirty="0" smtClean="0"/>
              <a:t>…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/>
              <a:t>Cost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000" dirty="0" smtClean="0"/>
              <a:t>Most issues will be pushed when this reduces cost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More Issues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56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FCC-</a:t>
            </a:r>
            <a:r>
              <a:rPr lang="en-US" sz="3200" i="1" dirty="0" err="1" smtClean="0">
                <a:solidFill>
                  <a:schemeClr val="bg1"/>
                </a:solidFill>
              </a:rPr>
              <a:t>ee</a:t>
            </a:r>
            <a:endParaRPr lang="en-US" sz="3200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823226"/>
              </p:ext>
            </p:extLst>
          </p:nvPr>
        </p:nvGraphicFramePr>
        <p:xfrm>
          <a:off x="323528" y="836712"/>
          <a:ext cx="8423436" cy="336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440"/>
                <a:gridCol w="1344175"/>
                <a:gridCol w="1305770"/>
                <a:gridCol w="1228960"/>
                <a:gridCol w="1344175"/>
                <a:gridCol w="13569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C377B"/>
                          </a:solidFill>
                        </a:rPr>
                        <a:t>Parameter</a:t>
                      </a:r>
                      <a:endParaRPr lang="en-GB" dirty="0">
                        <a:solidFill>
                          <a:srgbClr val="0C377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rgbClr val="0C377B"/>
                          </a:solidFill>
                        </a:rPr>
                        <a:t>Z</a:t>
                      </a:r>
                      <a:endParaRPr lang="en-GB" dirty="0">
                        <a:solidFill>
                          <a:srgbClr val="0C377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C377B"/>
                          </a:solidFill>
                        </a:rPr>
                        <a:t>W</a:t>
                      </a:r>
                      <a:endParaRPr lang="en-GB" dirty="0">
                        <a:solidFill>
                          <a:srgbClr val="0C377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C377B"/>
                          </a:solidFill>
                        </a:rPr>
                        <a:t>H</a:t>
                      </a:r>
                      <a:endParaRPr lang="en-GB" dirty="0">
                        <a:solidFill>
                          <a:srgbClr val="0C377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C377B"/>
                          </a:solidFill>
                        </a:rPr>
                        <a:t>t</a:t>
                      </a:r>
                      <a:endParaRPr lang="en-GB" dirty="0">
                        <a:solidFill>
                          <a:srgbClr val="0C377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C377B"/>
                          </a:solidFill>
                        </a:rPr>
                        <a:t>LEP2</a:t>
                      </a:r>
                      <a:endParaRPr lang="en-GB" dirty="0">
                        <a:solidFill>
                          <a:srgbClr val="0C377B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(mA)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 bunches</a:t>
                      </a:r>
                      <a:r>
                        <a:rPr lang="en-US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16’700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4’490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1’330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dirty="0" smtClean="0"/>
                        <a:t>*</a:t>
                      </a:r>
                      <a:r>
                        <a:rPr lang="en-US" baseline="-25000" dirty="0" smtClean="0"/>
                        <a:t>x/y</a:t>
                      </a:r>
                      <a:r>
                        <a:rPr lang="en-US" dirty="0" smtClean="0"/>
                        <a:t>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1500 / 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aseline="-25000" dirty="0" smtClean="0"/>
                        <a:t>x</a:t>
                      </a:r>
                      <a:r>
                        <a:rPr lang="en-US" dirty="0" smtClean="0"/>
                        <a:t> (nm)/</a:t>
                      </a:r>
                      <a:r>
                        <a:rPr lang="en-US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 (pm)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29/60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3.3/7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2/2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30-50/~250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aseline="-25000" dirty="0" err="1" smtClean="0">
                          <a:latin typeface="+mn-lt"/>
                        </a:rPr>
                        <a:t>x</a:t>
                      </a:r>
                      <a:r>
                        <a:rPr lang="en-US" baseline="0" dirty="0" smtClean="0">
                          <a:latin typeface="+mn-lt"/>
                        </a:rPr>
                        <a:t>(</a:t>
                      </a:r>
                      <a:r>
                        <a:rPr lang="en-US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 smtClean="0">
                          <a:latin typeface="+mn-lt"/>
                        </a:rPr>
                        <a:t>m)/</a:t>
                      </a:r>
                      <a:r>
                        <a:rPr lang="en-US" baseline="0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aseline="-25000" dirty="0" err="1" smtClean="0">
                          <a:latin typeface="+mn-lt"/>
                        </a:rPr>
                        <a:t>y</a:t>
                      </a:r>
                      <a:r>
                        <a:rPr lang="en-US" baseline="0" dirty="0" smtClean="0">
                          <a:latin typeface="+mn-lt"/>
                        </a:rPr>
                        <a:t>(nm)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120/250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40/84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22/45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45/45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250/3500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x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GB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L (10</a:t>
                      </a:r>
                      <a:r>
                        <a:rPr lang="en-US" sz="1800" b="0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 cm</a:t>
                      </a:r>
                      <a:r>
                        <a:rPr lang="en-US" sz="1800" b="0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sz="1800" b="0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GB" sz="18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28</a:t>
                      </a:r>
                      <a:endParaRPr lang="en-GB" sz="20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  <a:endParaRPr lang="en-GB" sz="20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6.0</a:t>
                      </a:r>
                      <a:endParaRPr lang="en-GB" sz="20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1.8</a:t>
                      </a:r>
                      <a:endParaRPr lang="en-GB" sz="20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</a:rPr>
                        <a:t>0.012</a:t>
                      </a:r>
                      <a:endParaRPr lang="en-GB" sz="20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6098361"/>
              </p:ext>
            </p:extLst>
          </p:nvPr>
        </p:nvGraphicFramePr>
        <p:xfrm>
          <a:off x="3801307" y="4869160"/>
          <a:ext cx="1762310" cy="1154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Equation" r:id="rId3" imgW="698500" imgH="457200" progId="Equation.3">
                  <p:embed/>
                </p:oleObj>
              </mc:Choice>
              <mc:Fallback>
                <p:oleObj name="Equation" r:id="rId3" imgW="698500" imgH="457200" progId="Equation.3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1307" y="4869160"/>
                        <a:ext cx="1762310" cy="1154715"/>
                      </a:xfrm>
                      <a:prstGeom prst="rect">
                        <a:avLst/>
                      </a:prstGeom>
                      <a:solidFill>
                        <a:srgbClr val="BBD3F8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5490791"/>
              </p:ext>
            </p:extLst>
          </p:nvPr>
        </p:nvGraphicFramePr>
        <p:xfrm>
          <a:off x="-15117" y="4898956"/>
          <a:ext cx="2808312" cy="1194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Equation" r:id="rId5" imgW="1104840" imgH="469800" progId="Equation.3">
                  <p:embed/>
                </p:oleObj>
              </mc:Choice>
              <mc:Fallback>
                <p:oleObj name="Equation" r:id="rId5" imgW="1104840" imgH="469800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117" y="4898956"/>
                        <a:ext cx="2808312" cy="1194339"/>
                      </a:xfrm>
                      <a:prstGeom prst="rect">
                        <a:avLst/>
                      </a:prstGeom>
                      <a:solidFill>
                        <a:srgbClr val="BBD3F8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300252"/>
              </p:ext>
            </p:extLst>
          </p:nvPr>
        </p:nvGraphicFramePr>
        <p:xfrm>
          <a:off x="6537611" y="4905112"/>
          <a:ext cx="1944216" cy="1116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Equation" r:id="rId7" imgW="774360" imgH="444240" progId="Equation.3">
                  <p:embed/>
                </p:oleObj>
              </mc:Choice>
              <mc:Fallback>
                <p:oleObj name="Equation" r:id="rId7" imgW="774360" imgH="444240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7611" y="4905112"/>
                        <a:ext cx="1944216" cy="1116176"/>
                      </a:xfrm>
                      <a:prstGeom prst="rect">
                        <a:avLst/>
                      </a:prstGeom>
                      <a:solidFill>
                        <a:srgbClr val="BBD3F8"/>
                      </a:solidFill>
                      <a:ln w="9525">
                        <a:solidFill>
                          <a:srgbClr val="BBE0E3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ight Arrow 8"/>
          <p:cNvSpPr/>
          <p:nvPr/>
        </p:nvSpPr>
        <p:spPr bwMode="auto">
          <a:xfrm>
            <a:off x="3009219" y="5229200"/>
            <a:ext cx="576064" cy="39403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5745523" y="5229200"/>
            <a:ext cx="576064" cy="39403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4293096"/>
            <a:ext cx="6548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Four experiments foreseen, luminosity given is per experiment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5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Layout of FCC-</a:t>
            </a:r>
            <a:r>
              <a:rPr lang="en-GB" dirty="0" err="1" smtClean="0"/>
              <a:t>ee</a:t>
            </a:r>
            <a:r>
              <a:rPr lang="en-GB" dirty="0" smtClean="0"/>
              <a:t> 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907704" y="802046"/>
            <a:ext cx="5076000" cy="5184000"/>
            <a:chOff x="1907704" y="1125320"/>
            <a:chExt cx="5076000" cy="51840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9" b="412"/>
            <a:stretch/>
          </p:blipFill>
          <p:spPr bwMode="auto">
            <a:xfrm>
              <a:off x="1907704" y="1125320"/>
              <a:ext cx="5076000" cy="518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3491880" y="1639039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193676" y="1495023"/>
              <a:ext cx="594348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932040" y="1575415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95736" y="3304415"/>
              <a:ext cx="1152128" cy="782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580112" y="3325872"/>
              <a:ext cx="1152128" cy="782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491880" y="5455463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190458" y="5513242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932040" y="5455463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259618" y="2431127"/>
              <a:ext cx="2608525" cy="100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315583" y="744123"/>
            <a:ext cx="1320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INJ + RF 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32027" y="652046"/>
            <a:ext cx="13176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EXP + RF 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11760" y="5664369"/>
            <a:ext cx="1243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EXP + RF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44015" y="5664369"/>
            <a:ext cx="1185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EXP + RF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76256" y="3241646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COLL + EXTR + RF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3220189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COLL + EXTR + RF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86881" y="5833646"/>
            <a:ext cx="13176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EXP + RF 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09426" y="759688"/>
            <a:ext cx="1320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INJ + RF 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75656" y="1536861"/>
            <a:ext cx="965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3399"/>
                </a:solidFill>
                <a:latin typeface="+mn-lt"/>
              </a:rPr>
              <a:t>RF? </a:t>
            </a:r>
            <a:endParaRPr lang="en-GB" sz="1600" b="1" dirty="0">
              <a:solidFill>
                <a:srgbClr val="FF3399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20039" y="1485042"/>
            <a:ext cx="1032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3399"/>
                </a:solidFill>
                <a:latin typeface="+mn-lt"/>
              </a:rPr>
              <a:t>RF? </a:t>
            </a:r>
            <a:endParaRPr lang="en-GB" sz="1600" b="1" dirty="0">
              <a:solidFill>
                <a:srgbClr val="FF3399"/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75656" y="4979789"/>
            <a:ext cx="965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3399"/>
                </a:solidFill>
                <a:latin typeface="+mn-lt"/>
              </a:rPr>
              <a:t>RF? </a:t>
            </a:r>
            <a:endParaRPr lang="en-GB" sz="1600" b="1" dirty="0">
              <a:solidFill>
                <a:srgbClr val="FF3399"/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20039" y="4979789"/>
            <a:ext cx="1032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3399"/>
                </a:solidFill>
                <a:latin typeface="+mn-lt"/>
              </a:rPr>
              <a:t>RF? </a:t>
            </a:r>
            <a:endParaRPr lang="en-GB" sz="1600" b="1" dirty="0">
              <a:solidFill>
                <a:srgbClr val="FF33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4443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vs. </a:t>
            </a:r>
            <a:r>
              <a:rPr lang="en-US" dirty="0"/>
              <a:t>L</a:t>
            </a:r>
            <a:r>
              <a:rPr lang="en-US" dirty="0" smtClean="0"/>
              <a:t>inear Colliders</a:t>
            </a:r>
            <a:endParaRPr lang="en-US" dirty="0"/>
          </a:p>
        </p:txBody>
      </p:sp>
      <p:grpSp>
        <p:nvGrpSpPr>
          <p:cNvPr id="3" name="Group 30"/>
          <p:cNvGrpSpPr/>
          <p:nvPr/>
        </p:nvGrpSpPr>
        <p:grpSpPr>
          <a:xfrm>
            <a:off x="568125" y="935310"/>
            <a:ext cx="7819321" cy="5025908"/>
            <a:chOff x="899592" y="315748"/>
            <a:chExt cx="6332008" cy="3905340"/>
          </a:xfrm>
        </p:grpSpPr>
        <p:pic>
          <p:nvPicPr>
            <p:cNvPr id="8" name="Picture 7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584414"/>
              <a:ext cx="6332008" cy="3636674"/>
            </a:xfrm>
            <a:prstGeom prst="rect">
              <a:avLst/>
            </a:prstGeom>
            <a:solidFill>
              <a:srgbClr val="666633"/>
            </a:solidFill>
            <a:ln>
              <a:solidFill>
                <a:schemeClr val="tx1"/>
              </a:solidFill>
            </a:ln>
          </p:spPr>
        </p:pic>
        <p:cxnSp>
          <p:nvCxnSpPr>
            <p:cNvPr id="9" name="Straight Arrow Connector 8"/>
            <p:cNvCxnSpPr/>
            <p:nvPr/>
          </p:nvCxnSpPr>
          <p:spPr bwMode="auto">
            <a:xfrm flipH="1" flipV="1">
              <a:off x="3779912" y="3068960"/>
              <a:ext cx="864096" cy="28803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flipH="1" flipV="1">
              <a:off x="4572000" y="2600037"/>
              <a:ext cx="10690" cy="68494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4211960" y="3140968"/>
              <a:ext cx="741459" cy="3231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8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0000FF"/>
                  </a:solidFill>
                  <a:effectLst/>
                </a:rPr>
                <a:t>Linear</a:t>
              </a: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 bwMode="auto">
            <a:xfrm>
              <a:off x="2119276" y="2430000"/>
              <a:ext cx="109728" cy="109728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 bwMode="auto">
            <a:xfrm>
              <a:off x="4878000" y="836713"/>
              <a:ext cx="88880" cy="88880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04048" y="692696"/>
              <a:ext cx="122269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effectLst/>
                </a:rPr>
                <a:t>CepC</a:t>
              </a:r>
              <a:r>
                <a:rPr lang="en-US" sz="1400" dirty="0" smtClean="0">
                  <a:effectLst/>
                </a:rPr>
                <a:t> (2 IPs)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H="1">
              <a:off x="2080800" y="925594"/>
              <a:ext cx="1431012" cy="30153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3511813" y="315748"/>
              <a:ext cx="969460" cy="6098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solidFill>
                    <a:srgbClr val="FF0000"/>
                  </a:solidFill>
                  <a:effectLst/>
                </a:rPr>
                <a:t>Circular,</a:t>
              </a:r>
            </a:p>
            <a:p>
              <a:r>
                <a:rPr lang="en-US" sz="1500" dirty="0" smtClean="0">
                  <a:solidFill>
                    <a:srgbClr val="FF0000"/>
                  </a:solidFill>
                </a:rPr>
                <a:t>adding four experiments</a:t>
              </a:r>
              <a:endParaRPr lang="en-US" sz="1500" dirty="0" smtClean="0">
                <a:solidFill>
                  <a:srgbClr val="FF0000"/>
                </a:solidFill>
                <a:effectLst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019800" y="880607"/>
            <a:ext cx="3087055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000" dirty="0" smtClean="0">
                <a:effectLst/>
                <a:hlinkClick r:id="rId3"/>
              </a:rPr>
              <a:t>Modified from original version:</a:t>
            </a:r>
          </a:p>
          <a:p>
            <a:r>
              <a:rPr lang="da-DK" sz="1000" u="sng" dirty="0" smtClean="0">
                <a:effectLst/>
                <a:hlinkClick r:id="rId3"/>
              </a:rPr>
              <a:t>http</a:t>
            </a:r>
            <a:r>
              <a:rPr lang="da-DK" sz="1000" u="sng" dirty="0">
                <a:effectLst/>
                <a:hlinkClick r:id="rId3"/>
              </a:rPr>
              <a:t>://arxiv.org/pdf/1308.6176v3.</a:t>
            </a:r>
            <a:r>
              <a:rPr lang="da-DK" sz="1000" u="sng" dirty="0" smtClean="0">
                <a:effectLst/>
                <a:hlinkClick r:id="rId3"/>
              </a:rPr>
              <a:t>pdf</a:t>
            </a:r>
            <a:endParaRPr lang="da-DK" sz="1000" u="sng" dirty="0" smtClean="0"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55916" y="697468"/>
            <a:ext cx="115093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Gianotti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437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6" name="Picture 8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48680"/>
            <a:ext cx="5892714" cy="3996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Lifetime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" y="1021566"/>
            <a:ext cx="2915816" cy="370357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Large particle energy loss in IPs and limited energy acceptance (2%) cause limited lifetime</a:t>
            </a:r>
          </a:p>
          <a:p>
            <a:pPr marL="342900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/>
              <a:buChar char="•"/>
            </a:pPr>
            <a:r>
              <a:rPr lang="en-US" sz="2000" kern="0" dirty="0" err="1"/>
              <a:t>R</a:t>
            </a:r>
            <a:r>
              <a:rPr lang="en-US" sz="2000" kern="0" dirty="0" err="1" smtClean="0">
                <a:latin typeface="+mn-lt"/>
              </a:rPr>
              <a:t>adiative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Bhabha</a:t>
            </a:r>
            <a:r>
              <a:rPr lang="en-US" sz="2000" kern="0" dirty="0" smtClean="0">
                <a:latin typeface="+mn-lt"/>
              </a:rPr>
              <a:t> scattering is proportional to luminosity</a:t>
            </a:r>
          </a:p>
          <a:p>
            <a:pPr marL="342900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/>
              <a:buChar char="•"/>
            </a:pPr>
            <a:r>
              <a:rPr lang="en-US" sz="2000" kern="0" dirty="0" err="1" smtClean="0"/>
              <a:t>Beamstrahlung</a:t>
            </a:r>
            <a:r>
              <a:rPr lang="en-US" sz="2000" kern="0" dirty="0" smtClean="0"/>
              <a:t> as in linear colliders</a:t>
            </a:r>
            <a:endParaRPr lang="en-US" sz="2000" kern="0" dirty="0" smtClean="0">
              <a:latin typeface="+mn-lt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875407"/>
              </p:ext>
            </p:extLst>
          </p:nvPr>
        </p:nvGraphicFramePr>
        <p:xfrm>
          <a:off x="5148064" y="1052736"/>
          <a:ext cx="1562108" cy="791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4" imgW="876240" imgH="444240" progId="Equation.3">
                  <p:embed/>
                </p:oleObj>
              </mc:Choice>
              <mc:Fallback>
                <p:oleObj name="Equation" r:id="rId4" imgW="876240" imgH="44424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1052736"/>
                        <a:ext cx="1562108" cy="7912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923928" y="1988840"/>
            <a:ext cx="8931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="1" i="1" kern="0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n-US" sz="2000" b="1" i="1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</a:t>
            </a:r>
            <a:endParaRPr lang="en-GB" sz="2000" b="1" i="1" kern="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5013176"/>
            <a:ext cx="2366564" cy="707886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Need continuous injection (top-up)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212" y="4509120"/>
            <a:ext cx="582930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47864" y="378904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31840" y="2780928"/>
            <a:ext cx="56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37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FCC-</a:t>
            </a:r>
            <a:r>
              <a:rPr lang="en-US" sz="3200" i="1" dirty="0" err="1" smtClean="0">
                <a:solidFill>
                  <a:schemeClr val="bg1"/>
                </a:solidFill>
              </a:rPr>
              <a:t>ee</a:t>
            </a:r>
            <a:r>
              <a:rPr lang="en-US" sz="3200" i="1" dirty="0" smtClean="0">
                <a:solidFill>
                  <a:schemeClr val="bg1"/>
                </a:solidFill>
              </a:rPr>
              <a:t> Beam Dynamics Challenges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287867"/>
            <a:ext cx="889553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n-US" sz="2000" kern="0" dirty="0" smtClean="0">
                <a:solidFill>
                  <a:srgbClr val="0C377B"/>
                </a:solidFill>
              </a:rPr>
              <a:t>Other issues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2000" kern="0" dirty="0">
                <a:solidFill>
                  <a:srgbClr val="0C377B"/>
                </a:solidFill>
              </a:rPr>
              <a:t>H</a:t>
            </a:r>
            <a:r>
              <a:rPr lang="en-US" sz="2000" kern="0" dirty="0" smtClean="0">
                <a:solidFill>
                  <a:srgbClr val="0C377B"/>
                </a:solidFill>
              </a:rPr>
              <a:t>igh beam current at low energies</a:t>
            </a:r>
            <a:endParaRPr lang="en-US" sz="2000" kern="0" dirty="0">
              <a:solidFill>
                <a:srgbClr val="0C377B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2000" kern="0" dirty="0" err="1" smtClean="0">
                <a:solidFill>
                  <a:srgbClr val="0C377B"/>
                </a:solidFill>
              </a:rPr>
              <a:t>Polarisation</a:t>
            </a:r>
            <a:r>
              <a:rPr lang="en-US" sz="2000" kern="0" dirty="0" smtClean="0">
                <a:solidFill>
                  <a:srgbClr val="0C377B"/>
                </a:solidFill>
              </a:rPr>
              <a:t> for low energies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2000" kern="0" dirty="0" smtClean="0">
                <a:solidFill>
                  <a:srgbClr val="0C377B"/>
                </a:solidFill>
              </a:rPr>
              <a:t>Integration with FCC-</a:t>
            </a:r>
            <a:r>
              <a:rPr lang="en-US" sz="2000" kern="0" dirty="0" err="1" smtClean="0">
                <a:solidFill>
                  <a:srgbClr val="0C377B"/>
                </a:solidFill>
              </a:rPr>
              <a:t>hh</a:t>
            </a:r>
            <a:r>
              <a:rPr lang="en-US" sz="2000" kern="0" dirty="0" smtClean="0">
                <a:solidFill>
                  <a:srgbClr val="0C377B"/>
                </a:solidFill>
              </a:rPr>
              <a:t> layout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2000" kern="0" dirty="0" smtClean="0">
                <a:solidFill>
                  <a:srgbClr val="0C377B"/>
                </a:solidFill>
              </a:rPr>
              <a:t>…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267" y="795356"/>
            <a:ext cx="4762219" cy="3142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16200000">
            <a:off x="2950584" y="2179730"/>
            <a:ext cx="67678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 smtClean="0">
                <a:latin typeface="+mn-lt"/>
              </a:rPr>
              <a:t>x (m)</a:t>
            </a:r>
            <a:endParaRPr lang="en-GB" sz="1600" b="1" kern="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87737" y="1393535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 smtClean="0">
                <a:latin typeface="+mn-lt"/>
              </a:rPr>
              <a:t>IP</a:t>
            </a:r>
            <a:endParaRPr lang="en-GB" sz="1600" b="1" kern="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31170" y="2166727"/>
            <a:ext cx="161775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i="1" kern="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000" i="1" kern="0" dirty="0" smtClean="0">
                <a:solidFill>
                  <a:srgbClr val="00B050"/>
                </a:solidFill>
                <a:latin typeface="Symbol" panose="05050102010706020507" pitchFamily="18" charset="2"/>
              </a:rPr>
              <a:t>q</a:t>
            </a:r>
            <a:r>
              <a:rPr lang="en-US" sz="2000" i="1" kern="0" dirty="0" smtClean="0">
                <a:solidFill>
                  <a:srgbClr val="00B050"/>
                </a:solidFill>
                <a:latin typeface="+mn-lt"/>
              </a:rPr>
              <a:t> = 30 </a:t>
            </a:r>
            <a:r>
              <a:rPr lang="en-US" sz="2000" i="1" kern="0" dirty="0" err="1" smtClean="0">
                <a:solidFill>
                  <a:srgbClr val="00B050"/>
                </a:solidFill>
                <a:latin typeface="+mn-lt"/>
              </a:rPr>
              <a:t>mrad</a:t>
            </a:r>
            <a:endParaRPr lang="en-GB" sz="2000" i="1" kern="0" dirty="0" smtClean="0">
              <a:solidFill>
                <a:srgbClr val="00B050"/>
              </a:solidFill>
              <a:latin typeface="+mn-lt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8348268" y="1201510"/>
            <a:ext cx="0" cy="238111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8110596" y="2183980"/>
            <a:ext cx="54053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2m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3867" y="3966670"/>
            <a:ext cx="67678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>
                <a:latin typeface="+mn-lt"/>
              </a:rPr>
              <a:t>s</a:t>
            </a:r>
            <a:r>
              <a:rPr lang="en-US" sz="1600" b="1" kern="0" dirty="0" smtClean="0">
                <a:latin typeface="+mn-lt"/>
              </a:rPr>
              <a:t> (m)</a:t>
            </a:r>
            <a:endParaRPr lang="en-GB" sz="1600" b="1" kern="0" dirty="0" smtClean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980728"/>
            <a:ext cx="27363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bandwidth of the experimental insertion with small beta-function is challenging</a:t>
            </a:r>
          </a:p>
          <a:p>
            <a:r>
              <a:rPr lang="en-US" dirty="0" smtClean="0"/>
              <a:t>Goal is 2%</a:t>
            </a:r>
          </a:p>
          <a:p>
            <a:endParaRPr lang="en-US" dirty="0"/>
          </a:p>
          <a:p>
            <a:r>
              <a:rPr lang="en-US" dirty="0" smtClean="0"/>
              <a:t>Significant synchrotron radiation produced in experimental insertion, which can be important background</a:t>
            </a:r>
          </a:p>
        </p:txBody>
      </p:sp>
    </p:spTree>
    <p:extLst>
      <p:ext uri="{BB962C8B-B14F-4D97-AF65-F5344CB8AC3E}">
        <p14:creationId xmlns:p14="http://schemas.microsoft.com/office/powerpoint/2010/main" val="40295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 RF System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7544" y="836712"/>
                <a:ext cx="8257075" cy="5351209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227013" indent="-22701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US" sz="2000" kern="0" dirty="0" smtClean="0">
                    <a:latin typeface="+mn-lt"/>
                  </a:rPr>
                  <a:t>RF system requirements are characterized by two different regimes.</a:t>
                </a:r>
              </a:p>
              <a:p>
                <a:pPr marL="631825" lvl="1" indent="-27146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Courier New" panose="02070309020205020404" pitchFamily="49" charset="0"/>
                  <a:buChar char="o"/>
                </a:pPr>
                <a:r>
                  <a:rPr lang="en-US" sz="2000" i="1" kern="0" dirty="0" smtClean="0">
                    <a:solidFill>
                      <a:srgbClr val="D60093"/>
                    </a:solidFill>
                    <a:latin typeface="+mn-lt"/>
                  </a:rPr>
                  <a:t>High gradients </a:t>
                </a:r>
                <a:r>
                  <a:rPr lang="en-US" sz="2000" i="1" kern="0" dirty="0" smtClean="0">
                    <a:solidFill>
                      <a:srgbClr val="0000FF"/>
                    </a:solidFill>
                    <a:latin typeface="+mn-lt"/>
                  </a:rPr>
                  <a:t>for H and </a:t>
                </a:r>
                <a14:m>
                  <m:oMath xmlns="" xmlns:m="http://schemas.openxmlformats.org/officeDocument/2006/math" xmlns:mv="urn:schemas-microsoft-com:mac:vml">
                    <m:r>
                      <a:rPr lang="en-US" sz="2000" i="1" kern="0">
                        <a:solidFill>
                          <a:srgbClr val="0000FF"/>
                        </a:solidFill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000" i="1" ker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i="1" ker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000" i="1" kern="0" dirty="0" smtClean="0">
                    <a:solidFill>
                      <a:srgbClr val="0000FF"/>
                    </a:solidFill>
                    <a:latin typeface="+mn-lt"/>
                  </a:rPr>
                  <a:t> – up to ~11 GV.</a:t>
                </a:r>
              </a:p>
              <a:p>
                <a:pPr marL="631825" lvl="1" indent="-27146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Courier New" panose="02070309020205020404" pitchFamily="49" charset="0"/>
                  <a:buChar char="o"/>
                </a:pPr>
                <a:r>
                  <a:rPr lang="en-US" sz="2000" i="1" kern="0" dirty="0" smtClean="0">
                    <a:solidFill>
                      <a:srgbClr val="D60093"/>
                    </a:solidFill>
                    <a:latin typeface="+mn-lt"/>
                  </a:rPr>
                  <a:t>High beam loading </a:t>
                </a:r>
                <a:r>
                  <a:rPr lang="en-US" sz="2000" i="1" kern="0" dirty="0" smtClean="0">
                    <a:solidFill>
                      <a:srgbClr val="0000FF"/>
                    </a:solidFill>
                    <a:latin typeface="+mn-lt"/>
                  </a:rPr>
                  <a:t>with currents of ~1.5 A at the Z pole.</a:t>
                </a:r>
              </a:p>
              <a:p>
                <a:pPr marL="227013" indent="-22701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US" sz="2000" kern="0" dirty="0" smtClean="0">
                    <a:latin typeface="+mn-lt"/>
                  </a:rPr>
                  <a:t>The RF system must be distributed over the ring to minimize the energy excursions</a:t>
                </a:r>
                <a:r>
                  <a:rPr lang="en-US" sz="2000" kern="0" dirty="0">
                    <a:latin typeface="+mn-lt"/>
                  </a:rPr>
                  <a:t> </a:t>
                </a:r>
                <a:r>
                  <a:rPr lang="en-US" sz="2000" kern="0" dirty="0" smtClean="0">
                    <a:latin typeface="+mn-lt"/>
                  </a:rPr>
                  <a:t>(~4.5% energy loss @ 175 </a:t>
                </a:r>
                <a:r>
                  <a:rPr lang="en-US" sz="2000" kern="0" dirty="0" err="1" smtClean="0">
                    <a:latin typeface="+mn-lt"/>
                  </a:rPr>
                  <a:t>GeV</a:t>
                </a:r>
                <a:r>
                  <a:rPr lang="en-US" sz="2000" kern="0" dirty="0" smtClean="0">
                    <a:latin typeface="+mn-lt"/>
                  </a:rPr>
                  <a:t>).</a:t>
                </a:r>
              </a:p>
              <a:p>
                <a:pPr marL="631825" lvl="1" indent="-27146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Courier New" panose="02070309020205020404" pitchFamily="49" charset="0"/>
                  <a:buChar char="o"/>
                </a:pPr>
                <a:r>
                  <a:rPr lang="en-US" i="1" kern="0" dirty="0" smtClean="0">
                    <a:solidFill>
                      <a:srgbClr val="0000FF"/>
                    </a:solidFill>
                    <a:latin typeface="+mn-lt"/>
                  </a:rPr>
                  <a:t>Optics errors driven by energy offsets, effect on </a:t>
                </a:r>
                <a:r>
                  <a:rPr lang="en-US" i="1" kern="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h</a:t>
                </a:r>
                <a:r>
                  <a:rPr lang="en-US" i="1" kern="0" dirty="0" smtClean="0">
                    <a:solidFill>
                      <a:srgbClr val="0000FF"/>
                    </a:solidFill>
                    <a:latin typeface="+mn-lt"/>
                  </a:rPr>
                  <a:t>.</a:t>
                </a:r>
              </a:p>
              <a:p>
                <a:pPr marL="227013" indent="-22701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US" sz="2000" kern="0" dirty="0" smtClean="0">
                    <a:latin typeface="+mn-lt"/>
                  </a:rPr>
                  <a:t>Aiming for SC RF cavities with gradients of ~20 MV/m.</a:t>
                </a:r>
              </a:p>
              <a:p>
                <a:pPr marL="227013" indent="-22701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US" sz="2000" kern="0" dirty="0" smtClean="0">
                    <a:latin typeface="+mn-lt"/>
                  </a:rPr>
                  <a:t>RF frequency of 400 or 800 MHz (current baseline)</a:t>
                </a:r>
                <a:r>
                  <a:rPr lang="en-US" sz="2000" kern="0" dirty="0" smtClean="0">
                    <a:latin typeface="+mn-lt"/>
                    <a:sym typeface="Wingdings" panose="05000000000000000000" pitchFamily="2" charset="2"/>
                  </a:rPr>
                  <a:t>.</a:t>
                </a:r>
              </a:p>
              <a:p>
                <a:pPr marL="631825" lvl="1" indent="-27146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Courier New" panose="02070309020205020404" pitchFamily="49" charset="0"/>
                  <a:buChar char="o"/>
                </a:pPr>
                <a:r>
                  <a:rPr lang="en-US" i="1" kern="0" dirty="0" err="1" smtClean="0">
                    <a:solidFill>
                      <a:srgbClr val="0000FF"/>
                    </a:solidFill>
                    <a:latin typeface="+mn-lt"/>
                    <a:sym typeface="Wingdings" panose="05000000000000000000" pitchFamily="2" charset="2"/>
                  </a:rPr>
                  <a:t>Nano</a:t>
                </a:r>
                <a:r>
                  <a:rPr lang="en-US" i="1" kern="0" dirty="0" smtClean="0">
                    <a:solidFill>
                      <a:srgbClr val="0000FF"/>
                    </a:solidFill>
                    <a:latin typeface="+mn-lt"/>
                    <a:sym typeface="Wingdings" panose="05000000000000000000" pitchFamily="2" charset="2"/>
                  </a:rPr>
                  <a:t>-beam / crab waist favors  lower frequency, e.g. 400 </a:t>
                </a:r>
                <a:r>
                  <a:rPr lang="en-US" i="1" kern="0" dirty="0" err="1" smtClean="0">
                    <a:solidFill>
                      <a:srgbClr val="0000FF"/>
                    </a:solidFill>
                    <a:latin typeface="+mn-lt"/>
                    <a:sym typeface="Wingdings" panose="05000000000000000000" pitchFamily="2" charset="2"/>
                  </a:rPr>
                  <a:t>MHz.</a:t>
                </a:r>
                <a:endParaRPr lang="en-US" i="1" kern="0" dirty="0" smtClean="0">
                  <a:solidFill>
                    <a:srgbClr val="0000FF"/>
                  </a:solidFill>
                  <a:latin typeface="+mn-lt"/>
                </a:endParaRPr>
              </a:p>
              <a:p>
                <a:pPr marL="227013" lvl="0" indent="-22701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US" sz="2000" kern="0" dirty="0" smtClean="0">
                    <a:solidFill>
                      <a:srgbClr val="000000"/>
                    </a:solidFill>
                    <a:latin typeface="Arial"/>
                  </a:rPr>
                  <a:t>Conversion efficiency (wall plug to RF power) is critical. Aiming for 75% or higher </a:t>
                </a:r>
                <a:r>
                  <a:rPr lang="en-US" sz="2000" kern="0" dirty="0" smtClean="0">
                    <a:solidFill>
                      <a:srgbClr val="000000"/>
                    </a:solidFill>
                    <a:latin typeface="Arial"/>
                    <a:sym typeface="Wingdings" panose="05000000000000000000" pitchFamily="2" charset="2"/>
                  </a:rPr>
                  <a:t> R&amp;D !</a:t>
                </a:r>
              </a:p>
              <a:p>
                <a:pPr marL="627063" lvl="1" indent="-27146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Courier New" panose="02070309020205020404" pitchFamily="49" charset="0"/>
                  <a:buChar char="o"/>
                </a:pPr>
                <a:r>
                  <a:rPr lang="en-US" i="1" kern="0" dirty="0" smtClean="0">
                    <a:solidFill>
                      <a:srgbClr val="0000FF"/>
                    </a:solidFill>
                    <a:latin typeface="Arial"/>
                    <a:sym typeface="Wingdings" panose="05000000000000000000" pitchFamily="2" charset="2"/>
                  </a:rPr>
                  <a:t>An important item for the FCC-</a:t>
                </a:r>
                <a:r>
                  <a:rPr lang="en-US" i="1" kern="0" dirty="0" err="1" smtClean="0">
                    <a:solidFill>
                      <a:srgbClr val="0000FF"/>
                    </a:solidFill>
                    <a:latin typeface="Arial"/>
                    <a:sym typeface="Wingdings" panose="05000000000000000000" pitchFamily="2" charset="2"/>
                  </a:rPr>
                  <a:t>ee</a:t>
                </a:r>
                <a:r>
                  <a:rPr lang="en-US" i="1" kern="0" dirty="0" smtClean="0">
                    <a:solidFill>
                      <a:srgbClr val="0000FF"/>
                    </a:solidFill>
                    <a:latin typeface="Arial"/>
                    <a:sym typeface="Wingdings" panose="05000000000000000000" pitchFamily="2" charset="2"/>
                  </a:rPr>
                  <a:t> power budget.~65% was achieved for LEP2.</a:t>
                </a:r>
                <a:endParaRPr lang="en-US" i="1" kern="0" dirty="0">
                  <a:solidFill>
                    <a:srgbClr val="0000FF"/>
                  </a:solidFill>
                  <a:latin typeface="Arial"/>
                </a:endParaRPr>
              </a:p>
              <a:p>
                <a:pPr marL="631825" lvl="1" indent="-27146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Courier New" panose="02070309020205020404" pitchFamily="49" charset="0"/>
                  <a:buChar char="o"/>
                </a:pPr>
                <a:endParaRPr lang="en-GB" i="1" kern="0" dirty="0" smtClean="0">
                  <a:solidFill>
                    <a:srgbClr val="0000FF"/>
                  </a:solidFill>
                  <a:latin typeface="+mn-lt"/>
                </a:endParaRPr>
              </a:p>
            </p:txBody>
          </p:sp>
        </mc:Choice>
        <mc:Fallback xmlns:mv="urn:schemas-microsoft-com:mac:vml"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836712"/>
                <a:ext cx="8257075" cy="535120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988428" y="5733256"/>
            <a:ext cx="154401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J. </a:t>
            </a:r>
            <a:r>
              <a:rPr lang="en-US" dirty="0" err="1" smtClean="0"/>
              <a:t>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523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808" y="1005007"/>
            <a:ext cx="89289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kern="0" dirty="0" smtClean="0">
                <a:solidFill>
                  <a:srgbClr val="0C377B"/>
                </a:solidFill>
              </a:rPr>
              <a:t>Tentative design </a:t>
            </a:r>
            <a:r>
              <a:rPr lang="en-GB" sz="2000" kern="0" dirty="0">
                <a:solidFill>
                  <a:srgbClr val="0C377B"/>
                </a:solidFill>
              </a:rPr>
              <a:t>choice: </a:t>
            </a:r>
            <a:r>
              <a:rPr lang="en-GB" sz="2000" kern="0" dirty="0" smtClean="0">
                <a:solidFill>
                  <a:srgbClr val="0C377B"/>
                </a:solidFill>
              </a:rPr>
              <a:t>beam parameters as available from </a:t>
            </a:r>
            <a:r>
              <a:rPr lang="en-GB" sz="2000" i="1" kern="0" dirty="0" err="1" smtClean="0">
                <a:solidFill>
                  <a:srgbClr val="0C377B"/>
                </a:solidFill>
              </a:rPr>
              <a:t>hh</a:t>
            </a:r>
            <a:r>
              <a:rPr lang="en-GB" sz="2000" kern="0" dirty="0" smtClean="0">
                <a:solidFill>
                  <a:srgbClr val="0C377B"/>
                </a:solidFill>
              </a:rPr>
              <a:t> and </a:t>
            </a:r>
            <a:r>
              <a:rPr lang="en-GB" sz="2000" i="1" kern="0" dirty="0" err="1" smtClean="0">
                <a:solidFill>
                  <a:srgbClr val="0C377B"/>
                </a:solidFill>
              </a:rPr>
              <a:t>ee</a:t>
            </a:r>
            <a:endParaRPr lang="en-GB" sz="2000" i="1" kern="0" dirty="0">
              <a:solidFill>
                <a:srgbClr val="0C377B"/>
              </a:solidFill>
            </a:endParaRP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kern="0" dirty="0" smtClean="0">
                <a:solidFill>
                  <a:srgbClr val="0C377B"/>
                </a:solidFill>
              </a:rPr>
              <a:t>Max. e</a:t>
            </a:r>
            <a:r>
              <a:rPr lang="en-US" sz="2000" baseline="30000" dirty="0">
                <a:solidFill>
                  <a:srgbClr val="0C377B"/>
                </a:solidFill>
              </a:rPr>
              <a:t>±</a:t>
            </a:r>
            <a:r>
              <a:rPr lang="en-GB" sz="2000" kern="0" dirty="0" smtClean="0">
                <a:solidFill>
                  <a:srgbClr val="0C377B"/>
                </a:solidFill>
              </a:rPr>
              <a:t> beam </a:t>
            </a:r>
            <a:r>
              <a:rPr lang="en-GB" sz="2000" kern="0" dirty="0">
                <a:solidFill>
                  <a:srgbClr val="0C377B"/>
                </a:solidFill>
              </a:rPr>
              <a:t>current at each </a:t>
            </a:r>
            <a:r>
              <a:rPr lang="en-GB" sz="2000" kern="0" dirty="0" smtClean="0">
                <a:solidFill>
                  <a:srgbClr val="0C377B"/>
                </a:solidFill>
              </a:rPr>
              <a:t>energy determined by 50 MW SR limit.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kern="0" dirty="0" smtClean="0">
                <a:solidFill>
                  <a:srgbClr val="0C377B"/>
                </a:solidFill>
              </a:rPr>
              <a:t>1 </a:t>
            </a:r>
            <a:r>
              <a:rPr lang="en-GB" sz="2000" kern="0" dirty="0">
                <a:solidFill>
                  <a:srgbClr val="0C377B"/>
                </a:solidFill>
              </a:rPr>
              <a:t>p</a:t>
            </a:r>
            <a:r>
              <a:rPr lang="en-GB" sz="2000" kern="0" dirty="0" smtClean="0">
                <a:solidFill>
                  <a:srgbClr val="0C377B"/>
                </a:solidFill>
              </a:rPr>
              <a:t>hysics interaction point, </a:t>
            </a:r>
            <a:r>
              <a:rPr lang="en-GB" sz="2000" kern="0" dirty="0">
                <a:solidFill>
                  <a:srgbClr val="0C377B"/>
                </a:solidFill>
              </a:rPr>
              <a:t>o</a:t>
            </a:r>
            <a:r>
              <a:rPr lang="en-GB" sz="2000" kern="0" dirty="0" smtClean="0">
                <a:solidFill>
                  <a:srgbClr val="0C377B"/>
                </a:solidFill>
              </a:rPr>
              <a:t>ptimization </a:t>
            </a:r>
            <a:r>
              <a:rPr lang="en-GB" sz="2000" kern="0" dirty="0">
                <a:solidFill>
                  <a:srgbClr val="0C377B"/>
                </a:solidFill>
              </a:rPr>
              <a:t>at each energy</a:t>
            </a:r>
            <a:r>
              <a:rPr lang="en-GB" sz="2000" kern="0" dirty="0" smtClean="0">
                <a:solidFill>
                  <a:srgbClr val="0C377B"/>
                </a:solidFill>
              </a:rPr>
              <a:t> </a:t>
            </a:r>
          </a:p>
          <a:p>
            <a:pPr marL="342900" indent="-34290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kern="0" dirty="0" smtClean="0">
                <a:solidFill>
                  <a:srgbClr val="0C377B"/>
                </a:solidFill>
              </a:rPr>
              <a:t>Could consider </a:t>
            </a:r>
            <a:r>
              <a:rPr lang="en-GB" sz="2000" kern="0" dirty="0" err="1" smtClean="0">
                <a:solidFill>
                  <a:srgbClr val="0C377B"/>
                </a:solidFill>
              </a:rPr>
              <a:t>linac</a:t>
            </a:r>
            <a:r>
              <a:rPr lang="en-GB" sz="2000" kern="0" dirty="0">
                <a:solidFill>
                  <a:srgbClr val="0C377B"/>
                </a:solidFill>
              </a:rPr>
              <a:t>-</a:t>
            </a:r>
            <a:r>
              <a:rPr lang="en-GB" sz="2000" kern="0" dirty="0" smtClean="0">
                <a:solidFill>
                  <a:srgbClr val="0C377B"/>
                </a:solidFill>
              </a:rPr>
              <a:t>ring design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254663"/>
              </p:ext>
            </p:extLst>
          </p:nvPr>
        </p:nvGraphicFramePr>
        <p:xfrm>
          <a:off x="457200" y="2976880"/>
          <a:ext cx="8280921" cy="29667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00089"/>
                <a:gridCol w="1541380"/>
                <a:gridCol w="919172"/>
                <a:gridCol w="1017415"/>
                <a:gridCol w="1502865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800" dirty="0" smtClean="0">
                          <a:solidFill>
                            <a:srgbClr val="000000"/>
                          </a:solidFill>
                          <a:latin typeface="+mj-lt"/>
                        </a:rPr>
                        <a:t>collider parameter</a:t>
                      </a:r>
                      <a:r>
                        <a:rPr lang="en-GB" sz="1800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</a:t>
                      </a:r>
                      <a:endParaRPr lang="en-GB" sz="180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e</a:t>
                      </a:r>
                      <a:r>
                        <a:rPr lang="en-US" sz="1800" baseline="30000" dirty="0" smtClean="0">
                          <a:solidFill>
                            <a:srgbClr val="000000"/>
                          </a:solidFill>
                          <a:latin typeface="+mj-lt"/>
                        </a:rPr>
                        <a:t>±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scenarios</a:t>
                      </a:r>
                      <a:endParaRPr lang="en-GB" sz="180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protons</a:t>
                      </a:r>
                      <a:endParaRPr lang="en-GB" sz="1800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b="1" dirty="0" smtClean="0">
                          <a:latin typeface="+mj-lt"/>
                        </a:rPr>
                        <a:t>species</a:t>
                      </a:r>
                      <a:endParaRPr lang="en-GB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e</a:t>
                      </a:r>
                      <a:r>
                        <a:rPr kumimoji="0" lang="en-US" sz="1800" b="1" u="none" strike="noStrike" kern="1200" cap="none" spc="0" normalizeH="0" baseline="30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± </a:t>
                      </a:r>
                      <a:r>
                        <a:rPr kumimoji="0" lang="en-US" sz="18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(polarized)</a:t>
                      </a: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e</a:t>
                      </a:r>
                      <a:r>
                        <a:rPr kumimoji="0" lang="en-US" sz="1800" b="1" u="none" strike="noStrike" kern="1200" cap="none" spc="0" normalizeH="0" baseline="30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±</a:t>
                      </a:r>
                      <a:endParaRPr kumimoji="0" lang="en-GB" sz="1800" b="1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e</a:t>
                      </a:r>
                      <a:r>
                        <a:rPr kumimoji="0" lang="en-US" sz="1800" b="1" u="none" strike="noStrike" kern="1200" cap="none" spc="0" normalizeH="0" baseline="30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j-lt"/>
                        </a:rPr>
                        <a:t>±</a:t>
                      </a:r>
                      <a:endParaRPr kumimoji="0" lang="en-GB" sz="1800" b="1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latin typeface="+mj-lt"/>
                        </a:rPr>
                        <a:t>p</a:t>
                      </a:r>
                      <a:endParaRPr lang="en-GB" sz="1800" b="1" i="1" baseline="300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b="1" dirty="0" smtClean="0">
                          <a:latin typeface="+mj-lt"/>
                        </a:rPr>
                        <a:t>beam energy  [</a:t>
                      </a:r>
                      <a:r>
                        <a:rPr lang="en-US" sz="1800" b="1" dirty="0" err="1" smtClean="0">
                          <a:latin typeface="+mj-lt"/>
                        </a:rPr>
                        <a:t>GeV</a:t>
                      </a:r>
                      <a:r>
                        <a:rPr lang="en-US" sz="1800" b="1" dirty="0" smtClean="0">
                          <a:latin typeface="+mj-lt"/>
                        </a:rPr>
                        <a:t>]</a:t>
                      </a:r>
                      <a:endParaRPr lang="en-GB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dk1"/>
                          </a:solidFill>
                          <a:latin typeface="+mj-lt"/>
                        </a:rPr>
                        <a:t>80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120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175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50000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b="1" dirty="0" smtClean="0">
                          <a:latin typeface="+mj-lt"/>
                        </a:rPr>
                        <a:t>luminosity [10</a:t>
                      </a:r>
                      <a:r>
                        <a:rPr lang="en-US" sz="1800" b="1" baseline="30000" dirty="0" smtClean="0">
                          <a:latin typeface="+mj-lt"/>
                        </a:rPr>
                        <a:t>34</a:t>
                      </a:r>
                      <a:r>
                        <a:rPr lang="en-US" sz="1800" b="1" dirty="0" smtClean="0">
                          <a:latin typeface="+mj-lt"/>
                        </a:rPr>
                        <a:t>cm</a:t>
                      </a:r>
                      <a:r>
                        <a:rPr lang="en-US" sz="1800" b="1" baseline="30000" dirty="0" smtClean="0">
                          <a:latin typeface="+mj-lt"/>
                        </a:rPr>
                        <a:t>-2</a:t>
                      </a:r>
                      <a:r>
                        <a:rPr lang="en-US" sz="1800" b="1" dirty="0" smtClean="0">
                          <a:latin typeface="+mj-lt"/>
                        </a:rPr>
                        <a:t>s</a:t>
                      </a:r>
                      <a:r>
                        <a:rPr lang="en-US" sz="1800" b="1" baseline="30000" dirty="0" smtClean="0">
                          <a:latin typeface="+mj-lt"/>
                        </a:rPr>
                        <a:t>-1</a:t>
                      </a:r>
                      <a:r>
                        <a:rPr lang="en-US" sz="1800" b="1" dirty="0" smtClean="0">
                          <a:latin typeface="+mj-lt"/>
                        </a:rPr>
                        <a:t>]</a:t>
                      </a:r>
                      <a:endParaRPr lang="en-GB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+mj-lt"/>
                        </a:rPr>
                        <a:t>2.3</a:t>
                      </a:r>
                      <a:endParaRPr lang="en-GB" sz="1800" b="1" dirty="0" smtClean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1.2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0.15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dirty="0" smtClean="0">
                          <a:latin typeface="+mj-lt"/>
                        </a:rPr>
                        <a:t>bunch</a:t>
                      </a:r>
                      <a:r>
                        <a:rPr lang="en-US" sz="1800" baseline="0" dirty="0" smtClean="0">
                          <a:latin typeface="+mj-lt"/>
                        </a:rPr>
                        <a:t> intensity [10</a:t>
                      </a:r>
                      <a:r>
                        <a:rPr lang="en-US" sz="1800" baseline="30000" dirty="0" smtClean="0">
                          <a:latin typeface="+mj-lt"/>
                        </a:rPr>
                        <a:t>11</a:t>
                      </a:r>
                      <a:r>
                        <a:rPr lang="en-US" sz="1800" baseline="0" dirty="0" smtClean="0">
                          <a:latin typeface="+mj-lt"/>
                        </a:rPr>
                        <a:t>]</a:t>
                      </a:r>
                      <a:endParaRPr lang="en-GB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dk1"/>
                          </a:solidFill>
                          <a:latin typeface="+mj-lt"/>
                        </a:rPr>
                        <a:t>0.7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dk1"/>
                          </a:solidFill>
                          <a:latin typeface="+mj-lt"/>
                        </a:rPr>
                        <a:t>0.46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j-lt"/>
                        </a:rPr>
                        <a:t>1.4</a:t>
                      </a: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1.0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#bunches per beam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4490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1360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10600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dirty="0" smtClean="0">
                          <a:latin typeface="+mj-lt"/>
                        </a:rPr>
                        <a:t>beam current [mA]</a:t>
                      </a:r>
                      <a:endParaRPr lang="en-GB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dk1"/>
                          </a:solidFill>
                          <a:latin typeface="+mj-lt"/>
                        </a:rPr>
                        <a:t>152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0" dirty="0" smtClean="0">
                          <a:solidFill>
                            <a:schemeClr val="dk1"/>
                          </a:solidFill>
                          <a:latin typeface="+mj-lt"/>
                        </a:rPr>
                        <a:t>30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j-lt"/>
                        </a:rPr>
                        <a:t>6.6</a:t>
                      </a: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500 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800" baseline="-25000" dirty="0" err="1" smtClean="0">
                          <a:latin typeface="+mj-lt"/>
                        </a:rPr>
                        <a:t>x,y</a:t>
                      </a:r>
                      <a:r>
                        <a:rPr lang="en-US" sz="1800" dirty="0" smtClean="0">
                          <a:latin typeface="+mj-lt"/>
                        </a:rPr>
                        <a:t>* [micron]</a:t>
                      </a:r>
                      <a:endParaRPr lang="en-GB" sz="1800" dirty="0">
                        <a:latin typeface="+mj-lt"/>
                      </a:endParaRPr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4.5, 2.3</a:t>
                      </a:r>
                      <a:endParaRPr lang="en-GB" sz="18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FCC-he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380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885846"/>
              </p:ext>
            </p:extLst>
          </p:nvPr>
        </p:nvGraphicFramePr>
        <p:xfrm>
          <a:off x="51944" y="1087905"/>
          <a:ext cx="9065680" cy="495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</a:tblGrid>
              <a:tr h="440196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2014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2015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2016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2017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2018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88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1152456" y="1862408"/>
            <a:ext cx="3332030" cy="486472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Kick-off, collaboration forming, </a:t>
            </a:r>
          </a:p>
          <a:p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study plan and organisation</a:t>
            </a:r>
            <a:endParaRPr lang="en-GB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776568" y="5776539"/>
            <a:ext cx="4527713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Release CDR &amp; Workshop on next steps</a:t>
            </a:r>
            <a:endParaRPr lang="en-GB" sz="1600" b="1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707224" y="5081427"/>
            <a:ext cx="2169032" cy="57982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</a:t>
            </a:r>
          </a:p>
          <a:p>
            <a:pPr algn="r"/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contents of CDR</a:t>
            </a:r>
            <a:endParaRPr lang="en-GB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29400" y="2959435"/>
            <a:ext cx="5223847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identification  of baseline</a:t>
            </a:r>
            <a:endParaRPr lang="en-GB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oup 18"/>
          <p:cNvGrpSpPr/>
          <p:nvPr/>
        </p:nvGrpSpPr>
        <p:grpSpPr>
          <a:xfrm>
            <a:off x="2267744" y="2923592"/>
            <a:ext cx="615661" cy="576741"/>
            <a:chOff x="-1219048" y="3333377"/>
            <a:chExt cx="540000" cy="540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3" name="Group 27"/>
          <p:cNvGrpSpPr/>
          <p:nvPr/>
        </p:nvGrpSpPr>
        <p:grpSpPr>
          <a:xfrm>
            <a:off x="8172401" y="5660571"/>
            <a:ext cx="615661" cy="576741"/>
            <a:chOff x="6234726" y="2760924"/>
            <a:chExt cx="540000" cy="540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32" name="Rounded Rectangle 31"/>
          <p:cNvSpPr/>
          <p:nvPr/>
        </p:nvSpPr>
        <p:spPr>
          <a:xfrm>
            <a:off x="2798002" y="3366379"/>
            <a:ext cx="2710103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GB" sz="1600" b="1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2: Conceptual study of baseline “strong interact.”</a:t>
            </a:r>
            <a:endParaRPr lang="en-GB" sz="1600" b="1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436096" y="3925083"/>
            <a:ext cx="3456384" cy="53772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Review, cost model, LHC results 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study 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re-scoping?</a:t>
            </a:r>
            <a:endParaRPr lang="en-GB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5461169" y="4470277"/>
            <a:ext cx="1899888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GB" sz="1600" b="1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3: Study</a:t>
            </a:r>
          </a:p>
          <a:p>
            <a:pPr algn="ct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consolidation</a:t>
            </a:r>
            <a:endParaRPr lang="en-GB" sz="1600" b="1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6" name="Group 30"/>
          <p:cNvGrpSpPr/>
          <p:nvPr/>
        </p:nvGrpSpPr>
        <p:grpSpPr>
          <a:xfrm>
            <a:off x="6764651" y="5083830"/>
            <a:ext cx="615661" cy="576741"/>
            <a:chOff x="-1219048" y="3333377"/>
            <a:chExt cx="540000" cy="54000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10" name="Rounded Rectangle 9"/>
          <p:cNvSpPr/>
          <p:nvPr/>
        </p:nvSpPr>
        <p:spPr>
          <a:xfrm>
            <a:off x="7317096" y="5428183"/>
            <a:ext cx="890472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CC0099"/>
                </a:solidFill>
                <a:latin typeface="Century Gothic" panose="020B0502020202020204" pitchFamily="34" charset="0"/>
              </a:rPr>
              <a:t>Report</a:t>
            </a:r>
            <a:endParaRPr lang="en-GB" sz="1600" b="1" dirty="0">
              <a:solidFill>
                <a:srgbClr val="CC0099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214680" y="1898394"/>
            <a:ext cx="995428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CC0099"/>
                </a:solidFill>
                <a:latin typeface="Century Gothic" panose="020B0502020202020204" pitchFamily="34" charset="0"/>
              </a:rPr>
              <a:t>Prepare</a:t>
            </a:r>
            <a:endParaRPr lang="en-GB" sz="1600" b="1" dirty="0">
              <a:solidFill>
                <a:srgbClr val="CC0099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179512" y="5157869"/>
            <a:ext cx="2750501" cy="863419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4 large FCC Workshops distributed over participating regions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8" name="Group 21"/>
          <p:cNvGrpSpPr/>
          <p:nvPr/>
        </p:nvGrpSpPr>
        <p:grpSpPr>
          <a:xfrm>
            <a:off x="4964452" y="4003712"/>
            <a:ext cx="615661" cy="576741"/>
            <a:chOff x="-1219048" y="3333377"/>
            <a:chExt cx="540000" cy="540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7" name="Rounded Rectangle 6"/>
          <p:cNvSpPr/>
          <p:nvPr/>
        </p:nvSpPr>
        <p:spPr>
          <a:xfrm>
            <a:off x="475683" y="2346087"/>
            <a:ext cx="2238916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GB" sz="1600" b="1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1: Explore options</a:t>
            </a:r>
          </a:p>
          <a:p>
            <a:pPr algn="ct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“weak interaction”</a:t>
            </a:r>
            <a:endParaRPr lang="en-GB" sz="1600" b="1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Proposed FCC Timeline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27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908720"/>
            <a:ext cx="8712968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700" b="1" dirty="0" smtClean="0">
                <a:solidFill>
                  <a:srgbClr val="0000CC"/>
                </a:solidFill>
                <a:ea typeface="Calibri"/>
                <a:cs typeface="Times New Roman"/>
              </a:rPr>
              <a:t> </a:t>
            </a:r>
            <a:endParaRPr lang="en-GB" sz="700" b="1" dirty="0">
              <a:solidFill>
                <a:srgbClr val="0000CC"/>
              </a:solidFill>
              <a:ea typeface="Calibri"/>
              <a:cs typeface="Times New Roman"/>
            </a:endParaRPr>
          </a:p>
          <a:p>
            <a:pPr lvl="0"/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</a:rPr>
              <a:t>Work/meeting structures established based on INDICO, see:</a:t>
            </a:r>
          </a:p>
          <a:p>
            <a:pPr marL="342900" lvl="0" indent="-342900">
              <a:buFontTx/>
              <a:buChar char="-"/>
            </a:pPr>
            <a:r>
              <a:rPr lang="en-GB" sz="2000" b="1" dirty="0" smtClean="0"/>
              <a:t>FCC </a:t>
            </a:r>
            <a:r>
              <a:rPr lang="en-GB" sz="2000" b="1" dirty="0"/>
              <a:t>Study: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	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2"/>
              </a:rPr>
              <a:t>https://indico.cern.ch/category/5153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  <a:hlinkClick r:id="rId2"/>
              </a:rPr>
              <a:t>/</a:t>
            </a: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2000" b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/>
            <a:r>
              <a:rPr lang="en-GB" sz="2000" b="1" dirty="0" smtClean="0">
                <a:solidFill>
                  <a:schemeClr val="accent6"/>
                </a:solidFill>
                <a:ea typeface="Calibri"/>
                <a:cs typeface="Times New Roman"/>
              </a:rPr>
              <a:t>In particular:</a:t>
            </a:r>
            <a:endParaRPr lang="en-GB" sz="2000" b="1" dirty="0">
              <a:solidFill>
                <a:schemeClr val="accent6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1050" b="1" dirty="0" smtClean="0"/>
          </a:p>
          <a:p>
            <a:pPr marL="342900" lvl="0" indent="-342900">
              <a:buFontTx/>
              <a:buChar char="-"/>
            </a:pPr>
            <a:r>
              <a:rPr lang="en-GB" sz="2000" b="1" dirty="0" smtClean="0"/>
              <a:t>FCC-</a:t>
            </a:r>
            <a:r>
              <a:rPr lang="en-GB" sz="2000" b="1" dirty="0" err="1" smtClean="0"/>
              <a:t>hh</a:t>
            </a:r>
            <a:r>
              <a:rPr lang="en-GB" sz="2000" b="1" dirty="0" smtClean="0"/>
              <a:t> </a:t>
            </a:r>
            <a:r>
              <a:rPr lang="en-GB" sz="2000" b="1" dirty="0"/>
              <a:t>Hadron Collider Physics and Experiments VIDYO meetings</a:t>
            </a:r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3"/>
              </a:rPr>
              <a:t>https://indico.cern.ch/category/5258/</a:t>
            </a: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4"/>
              </a:rPr>
              <a:t>michelangelo.mangano@cern.ch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,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5"/>
              </a:rPr>
              <a:t>fabiola.gianotti@cern.ch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,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6"/>
              </a:rPr>
              <a:t>austin.ball@cern.ch</a:t>
            </a: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>
              <a:buFontTx/>
              <a:buChar char="-"/>
            </a:pPr>
            <a:r>
              <a:rPr lang="en-GB" sz="2000" b="1" dirty="0" smtClean="0"/>
              <a:t>FCC-</a:t>
            </a:r>
            <a:r>
              <a:rPr lang="en-GB" sz="2000" b="1" dirty="0" err="1" smtClean="0"/>
              <a:t>ee</a:t>
            </a:r>
            <a:r>
              <a:rPr lang="en-GB" sz="2000" b="1" dirty="0" smtClean="0"/>
              <a:t> Lepton Collider (TLEP</a:t>
            </a:r>
            <a:r>
              <a:rPr lang="en-GB" sz="2000" b="1" dirty="0"/>
              <a:t>) Physics </a:t>
            </a:r>
            <a:r>
              <a:rPr lang="en-GB" sz="2000" b="1" dirty="0" smtClean="0"/>
              <a:t>and Experiments VIDYO meetings</a:t>
            </a:r>
            <a:endParaRPr lang="en-GB" sz="2000" b="1" dirty="0"/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srgbClr val="FF0000"/>
                </a:solidFill>
                <a:hlinkClick r:id="rId7"/>
              </a:rPr>
              <a:t>https://indico.cern.ch/category/5259</a:t>
            </a:r>
            <a:r>
              <a:rPr lang="en-GB" sz="2000" b="1" dirty="0" smtClean="0">
                <a:solidFill>
                  <a:srgbClr val="FF0000"/>
                </a:solidFill>
                <a:hlinkClick r:id="rId7"/>
              </a:rPr>
              <a:t>/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Contacts</a:t>
            </a:r>
            <a:r>
              <a:rPr lang="en-GB" sz="2000" b="1" dirty="0" smtClean="0"/>
              <a:t>: </a:t>
            </a:r>
            <a:r>
              <a:rPr lang="en-GB" sz="2000" b="1" dirty="0" smtClean="0">
                <a:hlinkClick r:id="rId8"/>
              </a:rPr>
              <a:t>alain.blondel@cern.ch</a:t>
            </a:r>
            <a:r>
              <a:rPr lang="en-GB" sz="2000" b="1" dirty="0" smtClean="0"/>
              <a:t>, </a:t>
            </a:r>
            <a:r>
              <a:rPr lang="en-GB" sz="2000" b="1" dirty="0" smtClean="0">
                <a:hlinkClick r:id="rId9"/>
              </a:rPr>
              <a:t>patrick.janot@cern.ch</a:t>
            </a:r>
            <a:endParaRPr lang="en-GB" sz="2000" b="1" dirty="0" smtClean="0"/>
          </a:p>
          <a:p>
            <a:pPr marL="342900" lvl="0" indent="-342900">
              <a:buFontTx/>
              <a:buChar char="-"/>
            </a:pPr>
            <a:endParaRPr lang="en-GB" sz="2000" b="1" dirty="0" smtClean="0"/>
          </a:p>
          <a:p>
            <a:pPr marL="800100" lvl="1" indent="-342900">
              <a:buFontTx/>
              <a:buChar char="-"/>
            </a:pP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FCC Work and </a:t>
            </a:r>
            <a:r>
              <a:rPr lang="en-US" sz="3200" i="1" dirty="0" err="1" smtClean="0">
                <a:solidFill>
                  <a:schemeClr val="bg1"/>
                </a:solidFill>
              </a:rPr>
              <a:t>Organisation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39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 Project at CERN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762000"/>
            <a:ext cx="8305800" cy="2037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Times"/>
                <a:cs typeface="Times"/>
              </a:rPr>
              <a:t>d</a:t>
            </a:r>
            <a:r>
              <a:rPr lang="en-US" dirty="0" smtClean="0">
                <a:latin typeface="Times"/>
                <a:cs typeface="Times"/>
              </a:rPr>
              <a:t>) …</a:t>
            </a:r>
            <a:r>
              <a:rPr lang="en-GB" dirty="0" smtClean="0">
                <a:latin typeface="Times-Roman"/>
              </a:rPr>
              <a:t>to propose an ambitious </a:t>
            </a:r>
            <a:r>
              <a:rPr lang="en-GB" b="1" dirty="0" smtClean="0">
                <a:latin typeface="Times-Roman"/>
              </a:rPr>
              <a:t>post-LHC accelerator project at CERN </a:t>
            </a:r>
            <a:r>
              <a:rPr lang="en-GB" dirty="0" smtClean="0">
                <a:latin typeface="Times-Roman"/>
              </a:rPr>
              <a:t>by the time of the next Strategy update…</a:t>
            </a:r>
            <a:endParaRPr lang="en-US" dirty="0" smtClean="0">
              <a:latin typeface="Times"/>
              <a:cs typeface="Times"/>
            </a:endParaRPr>
          </a:p>
          <a:p>
            <a:r>
              <a:rPr lang="en-US" dirty="0" smtClean="0">
                <a:latin typeface="Times"/>
                <a:cs typeface="Times"/>
              </a:rPr>
              <a:t>… </a:t>
            </a:r>
            <a:r>
              <a:rPr lang="en-US" i="1" dirty="0" smtClean="0">
                <a:latin typeface="Times"/>
                <a:cs typeface="Times"/>
              </a:rPr>
              <a:t>CERN should undertake design studies for accelerator projects in a global context, with emphasis on proton-proton and electron-positron high-energy frontier machines. </a:t>
            </a:r>
            <a:r>
              <a:rPr lang="en-GB" i="1" dirty="0" smtClean="0">
                <a:latin typeface="Times"/>
                <a:cs typeface="Times"/>
              </a:rPr>
              <a:t>These design studies should be coupled to a vigorous accelerator </a:t>
            </a:r>
            <a:r>
              <a:rPr lang="en-GB" b="1" i="1" dirty="0" smtClean="0">
                <a:latin typeface="Times"/>
                <a:cs typeface="Times"/>
              </a:rPr>
              <a:t>R&amp;D programme</a:t>
            </a:r>
            <a:r>
              <a:rPr lang="en-GB" i="1" dirty="0" smtClean="0">
                <a:latin typeface="Times"/>
                <a:cs typeface="Times"/>
              </a:rPr>
              <a:t>, including </a:t>
            </a:r>
            <a:r>
              <a:rPr lang="en-GB" b="1" i="1" dirty="0" smtClean="0">
                <a:solidFill>
                  <a:srgbClr val="FF0000"/>
                </a:solidFill>
                <a:latin typeface="Times"/>
                <a:cs typeface="Times"/>
              </a:rPr>
              <a:t>high-field magnets</a:t>
            </a:r>
            <a:r>
              <a:rPr lang="en-GB" b="1" i="1" dirty="0" smtClean="0">
                <a:latin typeface="Times"/>
                <a:cs typeface="Times"/>
              </a:rPr>
              <a:t> and </a:t>
            </a:r>
            <a:r>
              <a:rPr lang="en-GB" b="1" i="1" dirty="0" smtClean="0">
                <a:solidFill>
                  <a:srgbClr val="00B050"/>
                </a:solidFill>
                <a:latin typeface="Times"/>
                <a:cs typeface="Times"/>
              </a:rPr>
              <a:t>high-gradient accelerating</a:t>
            </a:r>
            <a:r>
              <a:rPr lang="en-GB" b="1" i="1" dirty="0" smtClean="0">
                <a:latin typeface="Times"/>
                <a:cs typeface="Times"/>
              </a:rPr>
              <a:t> structures</a:t>
            </a:r>
            <a:r>
              <a:rPr lang="en-GB" i="1" dirty="0" smtClean="0">
                <a:latin typeface="Times"/>
                <a:cs typeface="Times"/>
              </a:rPr>
              <a:t>, </a:t>
            </a:r>
            <a:r>
              <a:rPr lang="en-GB" b="1" i="1" dirty="0" smtClean="0">
                <a:latin typeface="Times"/>
                <a:cs typeface="Times"/>
              </a:rPr>
              <a:t>in collaboration with national institutes, laboratories and universities worldwide.</a:t>
            </a:r>
            <a:r>
              <a:rPr lang="en-US" i="1" dirty="0" smtClean="0">
                <a:latin typeface="Times"/>
                <a:cs typeface="Times"/>
              </a:rPr>
              <a:t> </a:t>
            </a:r>
            <a:endParaRPr lang="en-US" dirty="0" smtClean="0">
              <a:latin typeface="Times"/>
              <a:cs typeface="Times"/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1523" y="3291685"/>
            <a:ext cx="4299845" cy="2531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6"/>
          <p:cNvGrpSpPr/>
          <p:nvPr/>
        </p:nvGrpSpPr>
        <p:grpSpPr>
          <a:xfrm>
            <a:off x="34615" y="2768465"/>
            <a:ext cx="4220262" cy="3401471"/>
            <a:chOff x="34615" y="2768465"/>
            <a:chExt cx="4220262" cy="340147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15" y="3201618"/>
              <a:ext cx="4220262" cy="2968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133892" y="2768465"/>
              <a:ext cx="23045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</a:rPr>
                <a:t>HFM – FCC-</a:t>
              </a:r>
              <a:r>
                <a:rPr lang="en-GB" sz="2400" b="1" dirty="0" err="1" smtClean="0">
                  <a:solidFill>
                    <a:srgbClr val="FF0000"/>
                  </a:solidFill>
                </a:rPr>
                <a:t>hh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617948" y="2768465"/>
            <a:ext cx="184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HGA - CLIC</a:t>
            </a:r>
            <a:endParaRPr lang="en-GB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226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908720"/>
            <a:ext cx="8712968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700" b="1" dirty="0" smtClean="0">
                <a:solidFill>
                  <a:srgbClr val="0000CC"/>
                </a:solidFill>
                <a:ea typeface="Calibri"/>
                <a:cs typeface="Times New Roman"/>
              </a:rPr>
              <a:t> </a:t>
            </a:r>
            <a:endParaRPr lang="en-GB" sz="700" b="1" dirty="0">
              <a:solidFill>
                <a:srgbClr val="0000CC"/>
              </a:solidFill>
              <a:ea typeface="Calibri"/>
              <a:cs typeface="Times New Roman"/>
            </a:endParaRPr>
          </a:p>
          <a:p>
            <a:pPr marL="342900" indent="-342900">
              <a:buFontTx/>
              <a:buChar char="-"/>
            </a:pPr>
            <a:r>
              <a:rPr lang="en-GB" sz="2000" b="1" dirty="0" smtClean="0"/>
              <a:t>FCC-</a:t>
            </a:r>
            <a:r>
              <a:rPr lang="en-GB" sz="2000" b="1" dirty="0" err="1" smtClean="0"/>
              <a:t>hh</a:t>
            </a:r>
            <a:r>
              <a:rPr lang="en-GB" sz="2000" b="1" dirty="0" smtClean="0"/>
              <a:t> Hadron Collider </a:t>
            </a:r>
            <a:r>
              <a:rPr lang="en-GB" sz="2000" b="1" dirty="0"/>
              <a:t>VIDYO meetings </a:t>
            </a:r>
            <a:endParaRPr lang="en-GB" sz="2000" b="1" dirty="0" smtClean="0"/>
          </a:p>
          <a:p>
            <a:pPr marL="800100" lvl="1" indent="-342900">
              <a:buFontTx/>
              <a:buChar char="-"/>
            </a:pPr>
            <a:r>
              <a:rPr lang="en-GB" sz="2000" b="1" dirty="0">
                <a:hlinkClick r:id="rId2"/>
              </a:rPr>
              <a:t>https://indico.cern.ch/category/5263</a:t>
            </a:r>
            <a:r>
              <a:rPr lang="en-GB" sz="2000" b="1" dirty="0" smtClean="0">
                <a:hlinkClick r:id="rId2"/>
              </a:rPr>
              <a:t>/</a:t>
            </a:r>
            <a:endParaRPr lang="en-GB" sz="2000" b="1" dirty="0" smtClean="0"/>
          </a:p>
          <a:p>
            <a:pPr marL="800100" lvl="1" indent="-342900">
              <a:buFontTx/>
              <a:buChar char="-"/>
            </a:pP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  <a:hlinkClick r:id="rId3"/>
              </a:rPr>
              <a:t>daniel.schulte@cern.ch</a:t>
            </a: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r>
              <a:rPr lang="en-GB" sz="2000" b="1" dirty="0" smtClean="0"/>
              <a:t>FCC-hadron injector meetings</a:t>
            </a:r>
          </a:p>
          <a:p>
            <a:pPr marL="800100" lvl="1" indent="-342900">
              <a:buFontTx/>
              <a:buChar char="-"/>
            </a:pPr>
            <a:r>
              <a:rPr lang="en-GB" sz="2000" b="1" dirty="0">
                <a:hlinkClick r:id="rId4"/>
              </a:rPr>
              <a:t>https://indico.cern.ch/category/5262</a:t>
            </a:r>
            <a:r>
              <a:rPr lang="en-GB" sz="2000" b="1" dirty="0" smtClean="0">
                <a:hlinkClick r:id="rId4"/>
              </a:rPr>
              <a:t>/</a:t>
            </a:r>
            <a:endParaRPr lang="en-GB" sz="2000" b="1" dirty="0" smtClean="0"/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  <a:hlinkClick r:id="rId5"/>
              </a:rPr>
              <a:t>brennan.goddard@cern.ch</a:t>
            </a: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2000" b="1" dirty="0"/>
          </a:p>
          <a:p>
            <a:pPr marL="342900" lvl="0" indent="-342900">
              <a:buFontTx/>
              <a:buChar char="-"/>
            </a:pPr>
            <a:r>
              <a:rPr lang="en-GB" sz="2000" b="1" dirty="0"/>
              <a:t>FCC-</a:t>
            </a:r>
            <a:r>
              <a:rPr lang="en-GB" sz="2000" b="1" dirty="0" err="1"/>
              <a:t>ee</a:t>
            </a:r>
            <a:r>
              <a:rPr lang="en-GB" sz="2000" b="1" dirty="0"/>
              <a:t> (TLEP) </a:t>
            </a:r>
            <a:r>
              <a:rPr lang="en-GB" sz="2000" b="1" dirty="0" smtClean="0"/>
              <a:t>Lepton Collider </a:t>
            </a:r>
            <a:r>
              <a:rPr lang="en-GB" sz="2000" b="1" dirty="0"/>
              <a:t>VIDYO meetings</a:t>
            </a:r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6"/>
              </a:rPr>
              <a:t>https://indico.cern.ch/category/5264/</a:t>
            </a: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7"/>
              </a:rPr>
              <a:t>jorg.wenninger@cern.ch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, </a:t>
            </a:r>
          </a:p>
          <a:p>
            <a:pPr marL="342900" lvl="0" indent="-342900">
              <a:buFontTx/>
              <a:buChar char="-"/>
            </a:pPr>
            <a:endParaRPr lang="en-GB" sz="20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r>
              <a:rPr lang="en-GB" sz="2000" b="1" dirty="0" smtClean="0"/>
              <a:t>FCC </a:t>
            </a:r>
            <a:r>
              <a:rPr lang="en-GB" sz="2000" b="1" dirty="0"/>
              <a:t>infrastructure </a:t>
            </a:r>
            <a:r>
              <a:rPr lang="en-GB" sz="2000" b="1" dirty="0" smtClean="0"/>
              <a:t>meetings</a:t>
            </a:r>
            <a:endParaRPr lang="en-GB" sz="2000" b="1" dirty="0"/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8"/>
              </a:rPr>
              <a:t>https://indico.cern.ch/category/5253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  <a:hlinkClick r:id="rId8"/>
              </a:rPr>
              <a:t>/</a:t>
            </a: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  <a:hlinkClick r:id="rId9"/>
              </a:rPr>
              <a:t>philippe.lebrun@cern.ch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</a:rPr>
              <a:t>, 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  <a:hlinkClick r:id="rId10"/>
              </a:rPr>
              <a:t>peter.sollander@cern.ch</a:t>
            </a: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FCC Work </a:t>
            </a:r>
            <a:r>
              <a:rPr lang="en-US" sz="3200" i="1" dirty="0">
                <a:solidFill>
                  <a:schemeClr val="bg1"/>
                </a:solidFill>
              </a:rPr>
              <a:t>and </a:t>
            </a:r>
            <a:r>
              <a:rPr lang="en-US" sz="3200" i="1" dirty="0" err="1" smtClean="0">
                <a:solidFill>
                  <a:schemeClr val="bg1"/>
                </a:solidFill>
              </a:rPr>
              <a:t>Organisation</a:t>
            </a:r>
            <a:r>
              <a:rPr lang="en-US" sz="3200" i="1" dirty="0" smtClean="0">
                <a:solidFill>
                  <a:schemeClr val="bg1"/>
                </a:solidFill>
              </a:rPr>
              <a:t> II</a:t>
            </a:r>
            <a:endParaRPr lang="en-US" sz="3200" i="1" dirty="0">
              <a:solidFill>
                <a:schemeClr val="bg1"/>
              </a:solidFill>
            </a:endParaRPr>
          </a:p>
          <a:p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83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92696"/>
            <a:ext cx="89916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The CLIC and FCC studies prepare complementary potential future projects</a:t>
            </a:r>
          </a:p>
          <a:p>
            <a:pPr marL="457200" indent="-457200">
              <a:buFont typeface="Arial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CLIC study has produced a CDR and is now focusing on the optimisation and industrialisation of the technology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dirty="0" smtClean="0"/>
              <a:t>Outreach is key to this, in particular to </a:t>
            </a:r>
            <a:r>
              <a:rPr lang="en-GB" dirty="0" err="1" smtClean="0"/>
              <a:t>FELs</a:t>
            </a:r>
            <a:endParaRPr lang="en-GB" dirty="0" smtClean="0"/>
          </a:p>
          <a:p>
            <a:pPr marL="914400" lvl="1" indent="-457200">
              <a:buFont typeface="Arial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FCC study is working towards a CDR in 2018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dirty="0" smtClean="0"/>
              <a:t>Can use the vast experience and technology from LHC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dirty="0" smtClean="0"/>
              <a:t>But need to meet challenges due to high beam energy and luminosity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Both studies are world-wide collaborative efforts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dirty="0" smtClean="0"/>
              <a:t>Russian contribution is important for both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Let us hope that the LHC will find exciting new physics and guide our choice between the two </a:t>
            </a:r>
            <a:r>
              <a:rPr lang="en-GB" dirty="0" smtClean="0"/>
              <a:t>machines</a:t>
            </a:r>
          </a:p>
          <a:p>
            <a:pPr marL="457200" indent="-457200">
              <a:buFont typeface="Arial" pitchFamily="34" charset="0"/>
              <a:buChar char="•"/>
            </a:pPr>
            <a:endParaRPr lang="en-GB" dirty="0"/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Many thanks to people from CLIC and FCC from whom I stole slides and who provided the input</a:t>
            </a:r>
            <a:endParaRPr lang="en-GB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Conclusion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5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Reserve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59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1" y="116632"/>
            <a:ext cx="8094875" cy="648072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</a:rPr>
              <a:t>Expectations after Long Shutdown 1 (2015)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17696"/>
            <a:ext cx="6248400" cy="1773104"/>
          </a:xfrm>
        </p:spPr>
        <p:txBody>
          <a:bodyPr>
            <a:normAutofit fontScale="85000" lnSpcReduction="20000"/>
          </a:bodyPr>
          <a:lstStyle/>
          <a:p>
            <a:pPr marL="43815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353" dirty="0" err="1" smtClean="0"/>
              <a:t>Cms</a:t>
            </a:r>
            <a:r>
              <a:rPr lang="en-GB" sz="2353" dirty="0" smtClean="0"/>
              <a:t> energy </a:t>
            </a:r>
            <a:r>
              <a:rPr lang="en-GB" sz="2353" b="1" dirty="0" smtClean="0"/>
              <a:t>13 </a:t>
            </a:r>
            <a:r>
              <a:rPr lang="en-GB" sz="2353" b="1" dirty="0" err="1" smtClean="0"/>
              <a:t>TeV</a:t>
            </a:r>
            <a:endParaRPr lang="en-GB" sz="2353" dirty="0" smtClean="0"/>
          </a:p>
          <a:p>
            <a:pPr marL="43815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353" dirty="0" smtClean="0"/>
              <a:t>Bunch spacing </a:t>
            </a:r>
            <a:r>
              <a:rPr lang="en-GB" sz="2353" b="1" dirty="0" smtClean="0"/>
              <a:t>25 ns</a:t>
            </a:r>
          </a:p>
          <a:p>
            <a:pPr marL="43815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353" dirty="0" smtClean="0"/>
              <a:t>Expected maximum luminosity: </a:t>
            </a:r>
            <a:r>
              <a:rPr lang="en-GB" sz="2353" b="1" dirty="0" smtClean="0"/>
              <a:t>1.6 </a:t>
            </a:r>
            <a:r>
              <a:rPr lang="en-GB" sz="2353" b="1" dirty="0" err="1" smtClean="0"/>
              <a:t>x</a:t>
            </a:r>
            <a:r>
              <a:rPr lang="en-GB" sz="2353" b="1" dirty="0" smtClean="0"/>
              <a:t> 10</a:t>
            </a:r>
            <a:r>
              <a:rPr lang="en-GB" sz="2353" b="1" baseline="30000" dirty="0" smtClean="0"/>
              <a:t>34 </a:t>
            </a:r>
            <a:r>
              <a:rPr lang="en-GB" sz="2353" b="1" dirty="0" smtClean="0"/>
              <a:t>cm</a:t>
            </a:r>
            <a:r>
              <a:rPr lang="en-GB" sz="2353" b="1" baseline="30000" dirty="0" smtClean="0"/>
              <a:t>-2</a:t>
            </a:r>
            <a:r>
              <a:rPr lang="en-GB" sz="2353" b="1" dirty="0" smtClean="0"/>
              <a:t> s</a:t>
            </a:r>
            <a:r>
              <a:rPr lang="en-GB" sz="2353" b="1" baseline="30000" dirty="0" smtClean="0"/>
              <a:t>-1 </a:t>
            </a:r>
            <a:r>
              <a:rPr lang="en-GB" sz="2353" dirty="0" smtClean="0"/>
              <a:t>± 20%</a:t>
            </a:r>
          </a:p>
          <a:p>
            <a:pPr marL="742950" lvl="1" indent="-285750" defTabSz="457200">
              <a:buClrTx/>
              <a:buSzTx/>
              <a:buFont typeface="Arial"/>
              <a:buChar char="–"/>
              <a:defRPr/>
            </a:pPr>
            <a:r>
              <a:rPr lang="en-GB" sz="2353" dirty="0" smtClean="0"/>
              <a:t>Limited by inner triplet heat load limit, due to collisions debris</a:t>
            </a:r>
          </a:p>
          <a:p>
            <a:pPr marL="43815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GB" sz="1800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012737"/>
              </p:ext>
            </p:extLst>
          </p:nvPr>
        </p:nvGraphicFramePr>
        <p:xfrm>
          <a:off x="321700" y="4902200"/>
          <a:ext cx="8342801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328"/>
                <a:gridCol w="1182334"/>
                <a:gridCol w="1165072"/>
                <a:gridCol w="1333335"/>
                <a:gridCol w="1496471"/>
                <a:gridCol w="698933"/>
                <a:gridCol w="12333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Number</a:t>
                      </a:r>
                      <a:r>
                        <a:rPr lang="en-GB" sz="1600" baseline="0" noProof="0" dirty="0" smtClean="0"/>
                        <a:t> </a:t>
                      </a:r>
                    </a:p>
                    <a:p>
                      <a:pPr algn="ctr"/>
                      <a:r>
                        <a:rPr lang="en-GB" sz="1600" baseline="0" noProof="0" dirty="0" smtClean="0"/>
                        <a:t>of bunches</a:t>
                      </a:r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Intensity</a:t>
                      </a:r>
                      <a:r>
                        <a:rPr lang="en-GB" sz="1600" baseline="0" noProof="0" dirty="0" smtClean="0"/>
                        <a:t> </a:t>
                      </a:r>
                    </a:p>
                    <a:p>
                      <a:pPr algn="ctr"/>
                      <a:r>
                        <a:rPr lang="en-GB" sz="1600" baseline="0" noProof="0" dirty="0" smtClean="0"/>
                        <a:t>per bunch</a:t>
                      </a:r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Transverse</a:t>
                      </a:r>
                      <a:r>
                        <a:rPr lang="en-GB" sz="1600" baseline="0" noProof="0" dirty="0" smtClean="0"/>
                        <a:t> </a:t>
                      </a:r>
                    </a:p>
                    <a:p>
                      <a:pPr algn="ctr"/>
                      <a:r>
                        <a:rPr lang="en-GB" sz="1600" baseline="0" noProof="0" dirty="0" err="1" smtClean="0"/>
                        <a:t>emittance</a:t>
                      </a:r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Peak</a:t>
                      </a:r>
                    </a:p>
                    <a:p>
                      <a:pPr algn="ctr"/>
                      <a:r>
                        <a:rPr lang="en-GB" sz="1600" baseline="0" noProof="0" dirty="0" smtClean="0"/>
                        <a:t> luminosity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Pile up</a:t>
                      </a:r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Int.  yearly</a:t>
                      </a:r>
                    </a:p>
                    <a:p>
                      <a:pPr algn="ctr"/>
                      <a:r>
                        <a:rPr lang="en-GB" sz="1600" noProof="0" dirty="0" smtClean="0"/>
                        <a:t>luminosity</a:t>
                      </a:r>
                      <a:endParaRPr lang="en-GB" sz="16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25 ns</a:t>
                      </a:r>
                      <a:r>
                        <a:rPr lang="fr-CH" sz="1400" b="1" baseline="0" dirty="0" smtClean="0"/>
                        <a:t> </a:t>
                      </a:r>
                      <a:r>
                        <a:rPr lang="fr-CH" sz="1400" b="1" dirty="0" smtClean="0"/>
                        <a:t>BCMS</a:t>
                      </a:r>
                      <a:endParaRPr lang="fr-CH" sz="14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2508</a:t>
                      </a:r>
                      <a:endParaRPr lang="fr-CH" sz="14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1.15 × 10</a:t>
                      </a:r>
                      <a:r>
                        <a:rPr lang="fr-CH" sz="1400" b="1" baseline="30000" dirty="0" smtClean="0"/>
                        <a:t>11</a:t>
                      </a:r>
                      <a:endParaRPr lang="fr-CH" sz="1400" b="1" baseline="30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1.9 µm</a:t>
                      </a:r>
                      <a:endParaRPr lang="fr-CH" sz="14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1.6×10</a:t>
                      </a:r>
                      <a:r>
                        <a:rPr lang="fr-CH" sz="1400" b="1" baseline="30000" dirty="0" smtClean="0"/>
                        <a:t>34</a:t>
                      </a:r>
                      <a:r>
                        <a:rPr lang="fr-CH" sz="1400" b="1" dirty="0" smtClean="0"/>
                        <a:t> cm</a:t>
                      </a:r>
                      <a:r>
                        <a:rPr lang="fr-CH" sz="1400" b="1" baseline="30000" dirty="0" smtClean="0"/>
                        <a:t>-2</a:t>
                      </a:r>
                      <a:r>
                        <a:rPr lang="fr-CH" sz="1400" b="1" dirty="0" smtClean="0"/>
                        <a:t>s</a:t>
                      </a:r>
                      <a:r>
                        <a:rPr lang="fr-CH" sz="1400" b="1" baseline="30000" dirty="0" smtClean="0"/>
                        <a:t>-1</a:t>
                      </a:r>
                      <a:endParaRPr lang="fr-CH" sz="1400" b="1" baseline="30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~43</a:t>
                      </a:r>
                      <a:endParaRPr lang="fr-CH" sz="1400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~40-45 fb</a:t>
                      </a:r>
                      <a:r>
                        <a:rPr lang="fr-CH" sz="1400" b="1" baseline="30000" dirty="0" smtClean="0"/>
                        <a:t>-1</a:t>
                      </a:r>
                      <a:endParaRPr lang="fr-CH" sz="1400" b="1" baseline="300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Content Placeholder 2"/>
          <p:cNvSpPr txBox="1">
            <a:spLocks/>
          </p:cNvSpPr>
          <p:nvPr/>
        </p:nvSpPr>
        <p:spPr>
          <a:xfrm>
            <a:off x="304800" y="2819400"/>
            <a:ext cx="82296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Other conditions: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Similar turn around time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Similar machine availability </a:t>
            </a:r>
            <a:endParaRPr lang="en-GB" dirty="0" smtClean="0"/>
          </a:p>
          <a:p>
            <a:pPr marL="742950" lvl="1" indent="-285750" defTabSz="457200">
              <a:spcBef>
                <a:spcPct val="20000"/>
              </a:spcBef>
              <a:buFont typeface="Arial"/>
              <a:buChar char="–"/>
              <a:defRPr/>
            </a:pPr>
            <a:r>
              <a:rPr lang="en-GB" dirty="0" err="1" smtClean="0"/>
              <a:t>β</a:t>
            </a:r>
            <a:r>
              <a:rPr lang="en-GB" baseline="30000" dirty="0" smtClean="0"/>
              <a:t>*</a:t>
            </a:r>
            <a:r>
              <a:rPr lang="en-GB" dirty="0" smtClean="0"/>
              <a:t>  ≤ 0.5m (was 0.6 </a:t>
            </a:r>
            <a:r>
              <a:rPr lang="en-GB" dirty="0" err="1" smtClean="0"/>
              <a:t>m</a:t>
            </a:r>
            <a:r>
              <a:rPr lang="en-GB" dirty="0" smtClean="0"/>
              <a:t> in 2012)</a:t>
            </a:r>
          </a:p>
          <a:p>
            <a:pPr marL="742950" lvl="2" indent="-285750" defTabSz="457200">
              <a:spcBef>
                <a:spcPct val="20000"/>
              </a:spcBef>
              <a:buFont typeface="Arial"/>
              <a:buChar char="–"/>
              <a:defRPr/>
            </a:pPr>
            <a:r>
              <a:rPr lang="en-GB" dirty="0" smtClean="0"/>
              <a:t>Using new injector beam production scheme (BCMS), resulting in brighter beams.</a:t>
            </a:r>
          </a:p>
          <a:p>
            <a:pPr marL="285750" indent="-285750" defTabSz="457200">
              <a:spcBef>
                <a:spcPct val="20000"/>
              </a:spcBef>
              <a:buFont typeface="Arial"/>
              <a:buChar char="–"/>
              <a:defRPr/>
            </a:pP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35779" y="3886200"/>
            <a:ext cx="110822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Bordry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87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971800"/>
            <a:ext cx="4198237" cy="30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35888" cy="70609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The HL-LHC Project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800600" y="3429000"/>
            <a:ext cx="41910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GB" sz="2600" dirty="0" smtClean="0"/>
              <a:t>Many improvements on the LHC ring</a:t>
            </a:r>
          </a:p>
          <a:p>
            <a:pPr>
              <a:buNone/>
            </a:pPr>
            <a:endParaRPr lang="en-GB" sz="2600" dirty="0" smtClean="0"/>
          </a:p>
          <a:p>
            <a:r>
              <a:rPr lang="en-GB" sz="2600" dirty="0" smtClean="0"/>
              <a:t>New </a:t>
            </a:r>
            <a:r>
              <a:rPr lang="en-GB" sz="2600" dirty="0"/>
              <a:t>IR-quads </a:t>
            </a:r>
            <a:r>
              <a:rPr lang="en-GB" sz="2600" dirty="0" smtClean="0"/>
              <a:t>Nb</a:t>
            </a:r>
            <a:r>
              <a:rPr lang="en-GB" sz="2600" baseline="-25000" dirty="0" smtClean="0"/>
              <a:t>3</a:t>
            </a:r>
            <a:r>
              <a:rPr lang="en-GB" sz="2600" dirty="0" smtClean="0"/>
              <a:t>Sn (</a:t>
            </a:r>
            <a:r>
              <a:rPr lang="en-GB" sz="2600" dirty="0"/>
              <a:t>inner triplets)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New 11 </a:t>
            </a:r>
            <a:r>
              <a:rPr lang="en-GB" sz="2600" dirty="0"/>
              <a:t>T Nb</a:t>
            </a:r>
            <a:r>
              <a:rPr lang="en-GB" sz="2600" baseline="-25000" dirty="0"/>
              <a:t>3</a:t>
            </a:r>
            <a:r>
              <a:rPr lang="en-GB" sz="2600" dirty="0"/>
              <a:t>Sn (short) </a:t>
            </a:r>
            <a:r>
              <a:rPr lang="en-GB" sz="2600" dirty="0" smtClean="0"/>
              <a:t>dipoles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Collimation 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Cryogenics </a:t>
            </a:r>
            <a:r>
              <a:rPr lang="en-GB" sz="2600" dirty="0" smtClean="0"/>
              <a:t>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Crab Cavities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Cold powering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Machine protection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 smtClean="0"/>
              <a:t>…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838200"/>
            <a:ext cx="86868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161925">
              <a:buNone/>
            </a:pPr>
            <a:r>
              <a:rPr lang="en-GB" sz="2000" dirty="0" smtClean="0">
                <a:solidFill>
                  <a:srgbClr val="0C377B"/>
                </a:solidFill>
              </a:rPr>
              <a:t>Goal is to obtain about 3 - 4 fb</a:t>
            </a:r>
            <a:r>
              <a:rPr lang="en-GB" sz="2000" baseline="30000" dirty="0" smtClean="0">
                <a:solidFill>
                  <a:srgbClr val="0C377B"/>
                </a:solidFill>
              </a:rPr>
              <a:t>-1</a:t>
            </a:r>
            <a:r>
              <a:rPr lang="en-GB" sz="2000" dirty="0" smtClean="0">
                <a:solidFill>
                  <a:srgbClr val="0C377B"/>
                </a:solidFill>
              </a:rPr>
              <a:t>/day (250 to 300 fb</a:t>
            </a:r>
            <a:r>
              <a:rPr lang="en-GB" sz="2000" baseline="30000" dirty="0" smtClean="0">
                <a:solidFill>
                  <a:srgbClr val="0C377B"/>
                </a:solidFill>
              </a:rPr>
              <a:t>-1</a:t>
            </a:r>
            <a:r>
              <a:rPr lang="en-GB" sz="2000" dirty="0" smtClean="0">
                <a:solidFill>
                  <a:srgbClr val="0C377B"/>
                </a:solidFill>
              </a:rPr>
              <a:t>/year)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1000" y="1524000"/>
            <a:ext cx="50292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GB" sz="2065" dirty="0" smtClean="0"/>
              <a:t>Many improvements on the injector chain</a:t>
            </a:r>
          </a:p>
          <a:p>
            <a:pPr>
              <a:buNone/>
            </a:pPr>
            <a:endParaRPr lang="en-GB" sz="2065" dirty="0" smtClean="0"/>
          </a:p>
          <a:p>
            <a:r>
              <a:rPr lang="en-GB" sz="2065" dirty="0" err="1" smtClean="0"/>
              <a:t>Linac</a:t>
            </a:r>
            <a:r>
              <a:rPr lang="en-GB" sz="2065" dirty="0" smtClean="0"/>
              <a:t> 4 - PS booster</a:t>
            </a:r>
          </a:p>
          <a:p>
            <a:r>
              <a:rPr lang="en-GB" sz="2065" dirty="0" smtClean="0"/>
              <a:t>PS</a:t>
            </a:r>
          </a:p>
          <a:p>
            <a:r>
              <a:rPr lang="en-GB" sz="2065" dirty="0" smtClean="0"/>
              <a:t>SPS</a:t>
            </a:r>
          </a:p>
          <a:p>
            <a:pPr>
              <a:buNone/>
            </a:pPr>
            <a:endParaRPr lang="en-GB" sz="2600" dirty="0" smtClean="0"/>
          </a:p>
        </p:txBody>
      </p:sp>
      <p:pic>
        <p:nvPicPr>
          <p:cNvPr id="11" name="Picture 2" descr="http://www.maalpu.org/lhc/LHC.chain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7" b="4761"/>
          <a:stretch/>
        </p:blipFill>
        <p:spPr bwMode="auto">
          <a:xfrm>
            <a:off x="5486400" y="1295400"/>
            <a:ext cx="2895600" cy="205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07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2296" y="1052736"/>
            <a:ext cx="606287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2800" dirty="0" smtClean="0"/>
              <a:t>Baseline layout of HL-LHC IR region</a:t>
            </a:r>
            <a:endParaRPr lang="en-GB" sz="2800" dirty="0"/>
          </a:p>
        </p:txBody>
      </p:sp>
      <p:sp>
        <p:nvSpPr>
          <p:cNvPr id="9" name="Rectangle 8"/>
          <p:cNvSpPr/>
          <p:nvPr/>
        </p:nvSpPr>
        <p:spPr>
          <a:xfrm>
            <a:off x="304800" y="152400"/>
            <a:ext cx="86868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800" i="1" dirty="0" smtClean="0">
                <a:solidFill>
                  <a:schemeClr val="bg1"/>
                </a:solidFill>
              </a:rPr>
              <a:t>Example of </a:t>
            </a:r>
            <a:r>
              <a:rPr lang="en-GB" sz="2800" i="1" dirty="0">
                <a:solidFill>
                  <a:schemeClr val="bg1"/>
                </a:solidFill>
              </a:rPr>
              <a:t>International</a:t>
            </a:r>
            <a:r>
              <a:rPr lang="en-GB" sz="2800" i="1" dirty="0" smtClean="0">
                <a:solidFill>
                  <a:schemeClr val="bg1"/>
                </a:solidFill>
              </a:rPr>
              <a:t> Collaboration</a:t>
            </a:r>
            <a:endParaRPr lang="en-GB" sz="2800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192" y="5023808"/>
            <a:ext cx="8996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with national laboratories but also involving industrial firms </a:t>
            </a:r>
            <a:endParaRPr lang="en-GB" sz="24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-35144" y="1747981"/>
            <a:ext cx="9026744" cy="2551712"/>
            <a:chOff x="-35144" y="2240874"/>
            <a:chExt cx="9026744" cy="2551712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5144" y="2240874"/>
              <a:ext cx="8377758" cy="2551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8342614" y="3175711"/>
              <a:ext cx="648986" cy="31614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438282" y="2861004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Q4</a:t>
              </a:r>
              <a:endParaRPr lang="fr-FR" sz="1400" dirty="0"/>
            </a:p>
          </p:txBody>
        </p:sp>
        <p:pic>
          <p:nvPicPr>
            <p:cNvPr id="1026" name="Picture 2" descr="http://medias.doublet.pro/medias/images/produits/bd4b68f999ac2c4f0c7a1384b3f0bd22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91512" y="3173186"/>
              <a:ext cx="558263" cy="312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7949613" y="3175711"/>
              <a:ext cx="324493" cy="316147"/>
            </a:xfrm>
            <a:prstGeom prst="rect">
              <a:avLst/>
            </a:prstGeom>
            <a:noFill/>
            <a:ln w="285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28718" y="2869949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D2</a:t>
              </a:r>
              <a:endParaRPr lang="fr-FR" sz="14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96200" y="838200"/>
            <a:ext cx="110822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Bordry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11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8396" y="264167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36813" y="264167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6693" y="408541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04565" y="264167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27948" y="408541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</a:t>
            </a:r>
            <a:r>
              <a:rPr lang="en-GB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16133" y="55100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4141" y="55100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6165" y="551006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7895" y="6135687"/>
            <a:ext cx="5816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>
                <a:solidFill>
                  <a:srgbClr val="FFFFFF"/>
                </a:solidFill>
              </a:rPr>
              <a:t>LHC schedule  approved by CERN management and LHC experiments spokespersons and technical coordinators  (December 2013)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7009" y="664163"/>
            <a:ext cx="6186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 smtClean="0"/>
              <a:t>LS2 	starting in </a:t>
            </a:r>
            <a:r>
              <a:rPr lang="en-GB" dirty="0" smtClean="0">
                <a:solidFill>
                  <a:srgbClr val="FF0000"/>
                </a:solidFill>
              </a:rPr>
              <a:t>2018 (July)	</a:t>
            </a:r>
            <a:r>
              <a:rPr lang="en-GB" dirty="0" smtClean="0"/>
              <a:t>=&gt; 	</a:t>
            </a:r>
            <a:r>
              <a:rPr lang="en-GB" dirty="0" smtClean="0">
                <a:solidFill>
                  <a:srgbClr val="FF0000"/>
                </a:solidFill>
              </a:rPr>
              <a:t>18 </a:t>
            </a:r>
            <a:r>
              <a:rPr lang="en-GB" dirty="0" smtClean="0"/>
              <a:t>months + 3 months BC 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 smtClean="0"/>
              <a:t>LS3	LHC: starting in 2023 	=&gt;	</a:t>
            </a:r>
            <a:r>
              <a:rPr lang="en-GB" dirty="0" smtClean="0">
                <a:solidFill>
                  <a:srgbClr val="FF0000"/>
                </a:solidFill>
              </a:rPr>
              <a:t>30</a:t>
            </a:r>
            <a:r>
              <a:rPr lang="en-GB" dirty="0" smtClean="0"/>
              <a:t> months + 3 months BC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/>
              <a:t>	I</a:t>
            </a:r>
            <a:r>
              <a:rPr lang="en-GB" dirty="0" smtClean="0"/>
              <a:t>njectors: in 2024</a:t>
            </a:r>
            <a:r>
              <a:rPr lang="en-GB" dirty="0"/>
              <a:t>	</a:t>
            </a:r>
            <a:r>
              <a:rPr lang="en-GB" dirty="0" smtClean="0"/>
              <a:t>=&gt;</a:t>
            </a: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</a:rPr>
              <a:t>13</a:t>
            </a:r>
            <a:r>
              <a:rPr lang="en-GB" dirty="0" smtClean="0"/>
              <a:t> months + 3 months BC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04800" y="104401"/>
            <a:ext cx="8534400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solidFill>
                  <a:schemeClr val="bg1"/>
                </a:solidFill>
              </a:rPr>
              <a:t>LHC schedule beyond LS1</a:t>
            </a:r>
            <a:endParaRPr lang="en-GB" sz="2400" i="1" dirty="0">
              <a:solidFill>
                <a:schemeClr val="bg1"/>
              </a:solidFill>
            </a:endParaRPr>
          </a:p>
        </p:txBody>
      </p:sp>
      <p:grpSp>
        <p:nvGrpSpPr>
          <p:cNvPr id="5" name="Group 16"/>
          <p:cNvGrpSpPr/>
          <p:nvPr/>
        </p:nvGrpSpPr>
        <p:grpSpPr>
          <a:xfrm>
            <a:off x="6681022" y="566066"/>
            <a:ext cx="2355474" cy="1152846"/>
            <a:chOff x="6988333" y="1114770"/>
            <a:chExt cx="2025247" cy="903687"/>
          </a:xfrm>
        </p:grpSpPr>
        <p:grpSp>
          <p:nvGrpSpPr>
            <p:cNvPr id="17" name="Group 17"/>
            <p:cNvGrpSpPr/>
            <p:nvPr/>
          </p:nvGrpSpPr>
          <p:grpSpPr>
            <a:xfrm>
              <a:off x="7067911" y="1141217"/>
              <a:ext cx="1866091" cy="850793"/>
              <a:chOff x="7236296" y="15245"/>
              <a:chExt cx="1866091" cy="850793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7236296" y="68139"/>
                <a:ext cx="224295" cy="15094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36296" y="256825"/>
                <a:ext cx="224295" cy="15094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6296" y="461945"/>
                <a:ext cx="224295" cy="15094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236296" y="671934"/>
                <a:ext cx="224295" cy="15094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grpSp>
            <p:nvGrpSpPr>
              <p:cNvPr id="18" name="Group 23"/>
              <p:cNvGrpSpPr/>
              <p:nvPr/>
            </p:nvGrpSpPr>
            <p:grpSpPr>
              <a:xfrm>
                <a:off x="7460591" y="15245"/>
                <a:ext cx="1641796" cy="850793"/>
                <a:chOff x="7460591" y="68139"/>
                <a:chExt cx="1641796" cy="850793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7460591" y="440642"/>
                  <a:ext cx="164179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Beam commissioning</a:t>
                  </a:r>
                  <a:endParaRPr lang="en-GB" sz="12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7460591" y="641933"/>
                  <a:ext cx="115666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Technical stop</a:t>
                  </a:r>
                  <a:endParaRPr lang="en-GB" sz="12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7460591" y="246120"/>
                  <a:ext cx="8659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Shutdown</a:t>
                  </a:r>
                  <a:endParaRPr lang="en-GB" sz="12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460591" y="68139"/>
                  <a:ext cx="71365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Physics</a:t>
                  </a:r>
                  <a:endParaRPr lang="en-GB" sz="1200" dirty="0"/>
                </a:p>
              </p:txBody>
            </p:sp>
          </p:grpSp>
        </p:grpSp>
        <p:sp>
          <p:nvSpPr>
            <p:cNvPr id="19" name="Rectangle 18"/>
            <p:cNvSpPr/>
            <p:nvPr/>
          </p:nvSpPr>
          <p:spPr>
            <a:xfrm>
              <a:off x="6988333" y="1114770"/>
              <a:ext cx="2025247" cy="903687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8"/>
          <p:cNvGrpSpPr/>
          <p:nvPr/>
        </p:nvGrpSpPr>
        <p:grpSpPr>
          <a:xfrm>
            <a:off x="-108520" y="1671191"/>
            <a:ext cx="8688471" cy="4464496"/>
            <a:chOff x="349395" y="2018457"/>
            <a:chExt cx="8262087" cy="4464496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395" y="2018457"/>
              <a:ext cx="8262087" cy="4464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2740253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714627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3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588224" y="4227302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36096" y="2783568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559479" y="422730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</a:t>
              </a:r>
              <a:r>
                <a:rPr lang="en-GB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7664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765672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37696" y="5651956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5090" y="5827910"/>
            <a:ext cx="3249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(</a:t>
            </a:r>
            <a:r>
              <a:rPr lang="en-GB" sz="1100" b="1" dirty="0" smtClean="0"/>
              <a:t>Extended) Year End Technical Stop: (E)YETS</a:t>
            </a:r>
            <a:endParaRPr lang="en-GB" sz="1100" b="1" dirty="0"/>
          </a:p>
        </p:txBody>
      </p:sp>
      <p:sp>
        <p:nvSpPr>
          <p:cNvPr id="2" name="Rectangle 1"/>
          <p:cNvSpPr/>
          <p:nvPr/>
        </p:nvSpPr>
        <p:spPr>
          <a:xfrm>
            <a:off x="3250804" y="2416604"/>
            <a:ext cx="6030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EYETS</a:t>
            </a:r>
          </a:p>
        </p:txBody>
      </p:sp>
      <p:sp>
        <p:nvSpPr>
          <p:cNvPr id="3" name="Rectangle 2"/>
          <p:cNvSpPr/>
          <p:nvPr/>
        </p:nvSpPr>
        <p:spPr>
          <a:xfrm>
            <a:off x="6772717" y="2962275"/>
            <a:ext cx="332933" cy="250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2175288" y="2422468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275913" y="241463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377767" y="243368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72766" y="3867891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/>
              <a:t>Y</a:t>
            </a:r>
            <a:r>
              <a:rPr lang="en-GB" sz="1000" b="1" dirty="0" smtClean="0">
                <a:solidFill>
                  <a:schemeClr val="bg1"/>
                </a:solidFill>
              </a:rPr>
              <a:t>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156684" y="411411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61921" y="4270079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021934" y="5766355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3’000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602" y="184482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60232" y="5805264"/>
            <a:ext cx="110822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Bordry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67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5" grpId="0"/>
      <p:bldP spid="4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764704"/>
            <a:ext cx="899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Luminosity depends on the number of circulating particles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And on how much luminosity one obtains per particle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Use a round beam </a:t>
            </a:r>
            <a:r>
              <a:rPr lang="en-GB" sz="20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GB" sz="2000" baseline="-25000" dirty="0" err="1">
                <a:solidFill>
                  <a:srgbClr val="000000"/>
                </a:solidFill>
                <a:cs typeface="Symbol" charset="2"/>
              </a:rPr>
              <a:t>x</a:t>
            </a:r>
            <a:r>
              <a:rPr lang="en-GB" sz="20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=</a:t>
            </a:r>
            <a:r>
              <a:rPr lang="en-GB" sz="20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GB" sz="2000" baseline="-25000" dirty="0" err="1">
                <a:solidFill>
                  <a:srgbClr val="000000"/>
                </a:solidFill>
                <a:cs typeface="Symbol" charset="2"/>
              </a:rPr>
              <a:t>y</a:t>
            </a:r>
            <a:endParaRPr lang="en-GB" sz="2000" dirty="0" smtClean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900" y="4939944"/>
            <a:ext cx="899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Need to push beta-function, beam-beam </a:t>
            </a:r>
            <a:r>
              <a:rPr lang="en-GB" sz="2000" dirty="0" err="1" smtClean="0">
                <a:solidFill>
                  <a:srgbClr val="000000"/>
                </a:solidFill>
              </a:rPr>
              <a:t>tuneshift</a:t>
            </a:r>
            <a:r>
              <a:rPr lang="en-GB" sz="2000" dirty="0" smtClean="0">
                <a:solidFill>
                  <a:srgbClr val="000000"/>
                </a:solidFill>
              </a:rPr>
              <a:t>, injector brightness, turn-around time to either reduce beam current or increase luminosity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Flat beams also to be considered</a:t>
            </a:r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357" y="1917700"/>
            <a:ext cx="3028950" cy="1178865"/>
          </a:xfrm>
          <a:prstGeom prst="rect">
            <a:avLst/>
          </a:prstGeom>
        </p:spPr>
      </p:pic>
      <p:pic>
        <p:nvPicPr>
          <p:cNvPr id="12" name="Picture 11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472975"/>
            <a:ext cx="3127375" cy="1308575"/>
          </a:xfrm>
          <a:prstGeom prst="rect">
            <a:avLst/>
          </a:prstGeom>
        </p:spPr>
      </p:pic>
      <p:pic>
        <p:nvPicPr>
          <p:cNvPr id="13" name="Picture 12" descr="p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3429000"/>
            <a:ext cx="2933700" cy="1179592"/>
          </a:xfrm>
          <a:prstGeom prst="rect">
            <a:avLst/>
          </a:prstGeom>
        </p:spPr>
      </p:pic>
      <p:pic>
        <p:nvPicPr>
          <p:cNvPr id="3" name="Picture 2" descr="p1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090936"/>
            <a:ext cx="1727200" cy="76200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General Luminosity Considerations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1844824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 brightness (beam-beam </a:t>
            </a:r>
            <a:r>
              <a:rPr lang="en-US" dirty="0" err="1" smtClean="0">
                <a:solidFill>
                  <a:srgbClr val="FF0000"/>
                </a:solidFill>
              </a:rPr>
              <a:t>tuneshift</a:t>
            </a:r>
            <a:r>
              <a:rPr lang="en-US" dirty="0" smtClean="0">
                <a:solidFill>
                  <a:srgbClr val="FF0000"/>
                </a:solidFill>
              </a:rPr>
              <a:t>, IBS)</a:t>
            </a:r>
          </a:p>
          <a:p>
            <a:r>
              <a:rPr lang="en-US" dirty="0" smtClean="0">
                <a:solidFill>
                  <a:srgbClr val="00A900"/>
                </a:solidFill>
              </a:rPr>
              <a:t>Collision point beta-function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Beam current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98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Copper Coating</a:t>
            </a:r>
            <a:endParaRPr lang="en-US" sz="3200" i="1" dirty="0">
              <a:solidFill>
                <a:schemeClr val="bg1"/>
              </a:solidFill>
            </a:endParaRPr>
          </a:p>
        </p:txBody>
      </p:sp>
      <p:pic>
        <p:nvPicPr>
          <p:cNvPr id="4" name="Picture 3" descr="plot_vs_coat_m0_VHELHC_3TeV_Qp0_Cu50K_Q0p5_13344b_d0_Nb1e11_converged_x_ima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" y="692696"/>
            <a:ext cx="7380312" cy="55352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00192" y="692696"/>
            <a:ext cx="113123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  <a:r>
              <a:rPr lang="en-US" sz="1600" dirty="0" smtClean="0"/>
              <a:t>. </a:t>
            </a:r>
            <a:r>
              <a:rPr lang="en-US" sz="1600" dirty="0" err="1" smtClean="0"/>
              <a:t>Mounet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1124744"/>
            <a:ext cx="27455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>
                <a:cs typeface="Symbol" charset="2"/>
              </a:rPr>
              <a:t>Q=0.5, can probably assume this upper limit on working point</a:t>
            </a:r>
            <a:endParaRPr lang="en-US" dirty="0">
              <a:latin typeface="Symbol" charset="2"/>
              <a:cs typeface="Symbol" charset="2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778796" y="1052736"/>
            <a:ext cx="0" cy="460851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84168" y="2564904"/>
            <a:ext cx="2987824" cy="31393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Need maybe 300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m of copper coating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cs typeface="Symbol" charset="2"/>
              </a:rPr>
              <a:t>Difficult because of eddy currents in quench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cs typeface="Symbol" charset="2"/>
              </a:rPr>
              <a:t>Induces stress on beam pipe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cs typeface="Symbol" charset="2"/>
              </a:rPr>
              <a:t>LHC has 50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m</a:t>
            </a:r>
          </a:p>
          <a:p>
            <a:pPr marL="285750" indent="-285750">
              <a:buFont typeface="Symbol" charset="0"/>
              <a:buChar char=""/>
            </a:pPr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HTS coating? Lots of work</a:t>
            </a:r>
          </a:p>
          <a:p>
            <a:r>
              <a:rPr lang="en-US" dirty="0" smtClean="0">
                <a:cs typeface="Symbol" charset="2"/>
              </a:rPr>
              <a:t>Impedance, coating technology, </a:t>
            </a:r>
            <a:r>
              <a:rPr lang="en-US" dirty="0" err="1" smtClean="0">
                <a:cs typeface="Symbol" charset="2"/>
              </a:rPr>
              <a:t>ecloud</a:t>
            </a:r>
            <a:r>
              <a:rPr lang="en-US" dirty="0" smtClean="0">
                <a:cs typeface="Symbol" charset="2"/>
              </a:rPr>
              <a:t>, …</a:t>
            </a:r>
          </a:p>
        </p:txBody>
      </p:sp>
    </p:spTree>
    <p:extLst>
      <p:ext uri="{BB962C8B-B14F-4D97-AF65-F5344CB8AC3E}">
        <p14:creationId xmlns:p14="http://schemas.microsoft.com/office/powerpoint/2010/main" val="319844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1"/>
            <a:ext cx="4320480" cy="3744416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US" dirty="0" smtClean="0"/>
              <a:t>400.8 MHz seems a good baseline</a:t>
            </a:r>
          </a:p>
          <a:p>
            <a:r>
              <a:rPr lang="en-US" dirty="0" smtClean="0"/>
              <a:t>16MV minimum with no margin</a:t>
            </a:r>
          </a:p>
          <a:p>
            <a:r>
              <a:rPr lang="en-US" dirty="0" smtClean="0"/>
              <a:t>32MV seems fine</a:t>
            </a:r>
          </a:p>
          <a:p>
            <a:endParaRPr lang="en-US" dirty="0" smtClean="0"/>
          </a:p>
          <a:p>
            <a:pPr marL="36576" indent="0">
              <a:buNone/>
            </a:pPr>
            <a:r>
              <a:rPr lang="en-US" dirty="0"/>
              <a:t>200MHz appear somewhat </a:t>
            </a:r>
            <a:r>
              <a:rPr lang="en-US" dirty="0" smtClean="0"/>
              <a:t>low</a:t>
            </a:r>
          </a:p>
          <a:p>
            <a:r>
              <a:rPr lang="en-US" dirty="0"/>
              <a:t>N</a:t>
            </a:r>
            <a:r>
              <a:rPr lang="en-US" dirty="0" smtClean="0"/>
              <a:t>eeds higher voltage (&gt;100MV)</a:t>
            </a:r>
          </a:p>
          <a:p>
            <a:r>
              <a:rPr lang="en-US" dirty="0" smtClean="0"/>
              <a:t>Or longer bunches (12cm)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 smtClean="0"/>
              <a:t>800MHz appears too high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 smtClean="0"/>
              <a:t>Combination of 200 and 400MHz?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RF Design Considerations</a:t>
            </a:r>
            <a:endParaRPr lang="en-US" sz="3200" i="1" dirty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68759"/>
            <a:ext cx="4465960" cy="430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7380312" y="1268760"/>
            <a:ext cx="0" cy="3456384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251520" y="5167213"/>
            <a:ext cx="8712968" cy="9260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>
              <a:latin typeface="Symbol" charset="2"/>
              <a:cs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2040" y="234888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Assumed impedance (x2)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580112" y="2996952"/>
            <a:ext cx="0" cy="576064"/>
          </a:xfrm>
          <a:prstGeom prst="straightConnector1">
            <a:avLst/>
          </a:prstGeom>
          <a:ln w="19050" cmpd="sng"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91030" y="908720"/>
            <a:ext cx="212372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E. </a:t>
            </a:r>
            <a:r>
              <a:rPr lang="en-US" dirty="0" err="1" smtClean="0"/>
              <a:t>Shaposhnikova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36096" y="44998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Bunch length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732240" y="3923764"/>
            <a:ext cx="576064" cy="576064"/>
          </a:xfrm>
          <a:prstGeom prst="straightConnector1">
            <a:avLst/>
          </a:prstGeom>
          <a:ln w="19050" cmpd="sng"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668344" y="3637473"/>
            <a:ext cx="931687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A900"/>
                </a:solidFill>
              </a:rPr>
              <a:t>32MV</a:t>
            </a:r>
          </a:p>
          <a:p>
            <a:r>
              <a:rPr lang="en-US" sz="2000" dirty="0" smtClean="0">
                <a:solidFill>
                  <a:srgbClr val="FF0066"/>
                </a:solidFill>
              </a:rPr>
              <a:t>24MV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16MV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3528" y="5229200"/>
            <a:ext cx="3192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Feedback design is critical</a:t>
            </a:r>
          </a:p>
          <a:p>
            <a:r>
              <a:rPr lang="en-US" sz="2000" dirty="0" err="1" smtClean="0">
                <a:solidFill>
                  <a:srgbClr val="FF0000"/>
                </a:solidFill>
              </a:rPr>
              <a:t>Emittance</a:t>
            </a:r>
            <a:r>
              <a:rPr lang="en-US" sz="2000" dirty="0" smtClean="0">
                <a:solidFill>
                  <a:srgbClr val="FF0000"/>
                </a:solidFill>
              </a:rPr>
              <a:t> control also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57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4465"/>
            <a:ext cx="9144000" cy="497291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solidFill>
            <a:srgbClr val="4F81BD"/>
          </a:solidFill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CLIC Layout at 3 TeV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723902"/>
            <a:ext cx="1315269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301" tIns="45653" rIns="91301" bIns="45653">
            <a:prstTxWarp prst="textNoShape">
              <a:avLst/>
            </a:prstTxWarp>
            <a:spAutoFit/>
          </a:bodyPr>
          <a:lstStyle/>
          <a:p>
            <a:pPr defTabSz="912476">
              <a:defRPr/>
            </a:pPr>
            <a:r>
              <a:rPr lang="en-US" sz="1400" b="1" dirty="0">
                <a:solidFill>
                  <a:srgbClr val="0000FF"/>
                </a:solidFill>
                <a:latin typeface="Calibri"/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838200" y="5410200"/>
            <a:ext cx="1150923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301" tIns="45653" rIns="91301" bIns="45653">
            <a:prstTxWarp prst="textNoShape">
              <a:avLst/>
            </a:prstTxWarp>
            <a:spAutoFit/>
          </a:bodyPr>
          <a:lstStyle/>
          <a:p>
            <a:pPr defTabSz="912476">
              <a:defRPr/>
            </a:pPr>
            <a:r>
              <a:rPr lang="en-US" sz="1400" b="1" dirty="0">
                <a:solidFill>
                  <a:srgbClr val="0000FF"/>
                </a:solidFill>
                <a:latin typeface="Calibri"/>
              </a:rPr>
              <a:t>Main Beam Generation Complex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13395" y="1066800"/>
            <a:ext cx="8898471" cy="1686236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1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6021"/>
              <a:r>
                <a:rPr lang="en-US" sz="1100" b="1" dirty="0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– 60 cm between bunches</a:t>
              </a:r>
            </a:p>
          </p:txBody>
        </p:sp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224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5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6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7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8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9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30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31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216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7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8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9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0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1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2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3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7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208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9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0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1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2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3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4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5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7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200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1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2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3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4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5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6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7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8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192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3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4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5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6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7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8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9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22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Rectangle 54"/>
            <p:cNvSpPr>
              <a:spLocks noChangeArrowheads="1"/>
            </p:cNvSpPr>
            <p:nvPr/>
          </p:nvSpPr>
          <p:spPr bwMode="auto">
            <a:xfrm>
              <a:off x="1527" y="359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4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9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solidFill>
                    <a:prstClr val="black"/>
                  </a:solidFill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26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7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Rectangle 59"/>
            <p:cNvSpPr>
              <a:spLocks noChangeArrowheads="1"/>
            </p:cNvSpPr>
            <p:nvPr/>
          </p:nvSpPr>
          <p:spPr bwMode="auto">
            <a:xfrm>
              <a:off x="3312" y="363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9" name="Rectangle 60"/>
            <p:cNvSpPr>
              <a:spLocks noChangeArrowheads="1"/>
            </p:cNvSpPr>
            <p:nvPr/>
          </p:nvSpPr>
          <p:spPr bwMode="auto">
            <a:xfrm>
              <a:off x="4133" y="3698"/>
              <a:ext cx="383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30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19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20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21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84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5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6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7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8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9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90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91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3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6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7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8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9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0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1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2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83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237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38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66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7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8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9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0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7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39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58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59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0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1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2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3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4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65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240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241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42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46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7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8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9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50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51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52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53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43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38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9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0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1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2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3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4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45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244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45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8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9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0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1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2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3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4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35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46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0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1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2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3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4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5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6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27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247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248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249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50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06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7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8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9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10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11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12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13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51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98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9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0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1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2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3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4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105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252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53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8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9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0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1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2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3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4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95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54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0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1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2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3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4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5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6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7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255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2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6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8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9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0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1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2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3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4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5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7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0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1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2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3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4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5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6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7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8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9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50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1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2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3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4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5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6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7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40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2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3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4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5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6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7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9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</p:grpSp>
        <p:sp>
          <p:nvSpPr>
            <p:cNvPr id="33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en-US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34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u="sng" dirty="0">
                  <a:solidFill>
                    <a:srgbClr val="0000FF"/>
                  </a:solidFill>
                  <a:latin typeface="Calibri"/>
                </a:rPr>
                <a:t>Drive beam time structure - initial</a:t>
              </a:r>
              <a:endParaRPr lang="en-US" u="sng" dirty="0">
                <a:solidFill>
                  <a:srgbClr val="0000FF"/>
                </a:solidFill>
                <a:latin typeface="Calibri"/>
                <a:sym typeface="Symbol" charset="2"/>
              </a:endParaRPr>
            </a:p>
          </p:txBody>
        </p:sp>
        <p:sp>
          <p:nvSpPr>
            <p:cNvPr id="35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u="sng" dirty="0">
                  <a:solidFill>
                    <a:srgbClr val="0000FF"/>
                  </a:solidFill>
                  <a:latin typeface="Calibri"/>
                </a:rPr>
                <a:t>Drive beam time structure - final</a:t>
              </a:r>
              <a:endParaRPr lang="en-US" u="sng" dirty="0">
                <a:solidFill>
                  <a:srgbClr val="0000FF"/>
                </a:solidFill>
                <a:latin typeface="Calibri"/>
                <a:sym typeface="Symbol" charset="2"/>
              </a:endParaRPr>
            </a:p>
          </p:txBody>
        </p:sp>
      </p:grpSp>
      <p:sp>
        <p:nvSpPr>
          <p:cNvPr id="3" name="Oval Callout 2"/>
          <p:cNvSpPr/>
          <p:nvPr/>
        </p:nvSpPr>
        <p:spPr>
          <a:xfrm>
            <a:off x="2812745" y="2710516"/>
            <a:ext cx="831280" cy="820089"/>
          </a:xfrm>
          <a:prstGeom prst="wedgeEllipseCallout">
            <a:avLst>
              <a:gd name="adj1" fmla="val 78980"/>
              <a:gd name="adj2" fmla="val 39307"/>
            </a:avLst>
          </a:prstGeom>
          <a:noFill/>
          <a:ln w="31750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19" tIns="45662" rIns="91319" bIns="45662" rtlCol="0" anchor="ctr"/>
          <a:lstStyle/>
          <a:p>
            <a:pPr algn="ctr" defTabSz="456606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33" name="Picture 232" descr="Picture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0785" y="5171715"/>
            <a:ext cx="2146291" cy="1429717"/>
          </a:xfrm>
          <a:prstGeom prst="rect">
            <a:avLst/>
          </a:prstGeom>
        </p:spPr>
      </p:pic>
      <p:pic>
        <p:nvPicPr>
          <p:cNvPr id="234" name="Picture 233" descr="cell 9a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865" y="5171703"/>
            <a:ext cx="1297471" cy="1184648"/>
          </a:xfrm>
          <a:prstGeom prst="rect">
            <a:avLst/>
          </a:prstGeom>
        </p:spPr>
      </p:pic>
      <p:pic>
        <p:nvPicPr>
          <p:cNvPr id="235" name="Picture 234" descr="p5.tif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678" y="5140875"/>
            <a:ext cx="2372649" cy="1482239"/>
          </a:xfrm>
          <a:prstGeom prst="rect">
            <a:avLst/>
          </a:prstGeom>
        </p:spPr>
      </p:pic>
      <p:pic>
        <p:nvPicPr>
          <p:cNvPr id="236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9600" y="2743200"/>
            <a:ext cx="3299926" cy="2363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" name="TextBox 255"/>
          <p:cNvSpPr txBox="1"/>
          <p:nvPr/>
        </p:nvSpPr>
        <p:spPr>
          <a:xfrm>
            <a:off x="5638800" y="2590800"/>
            <a:ext cx="86487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Dubna</a:t>
            </a:r>
            <a:endParaRPr lang="en-US" dirty="0"/>
          </a:p>
        </p:txBody>
      </p:sp>
      <p:sp>
        <p:nvSpPr>
          <p:cNvPr id="257" name="TextBox 256"/>
          <p:cNvSpPr txBox="1"/>
          <p:nvPr/>
        </p:nvSpPr>
        <p:spPr>
          <a:xfrm>
            <a:off x="7162800" y="3886200"/>
            <a:ext cx="86487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Dubna</a:t>
            </a:r>
            <a:endParaRPr lang="en-US" dirty="0"/>
          </a:p>
        </p:txBody>
      </p:sp>
      <p:sp>
        <p:nvSpPr>
          <p:cNvPr id="258" name="TextBox 257"/>
          <p:cNvSpPr txBox="1"/>
          <p:nvPr/>
        </p:nvSpPr>
        <p:spPr>
          <a:xfrm>
            <a:off x="4267200" y="3581400"/>
            <a:ext cx="86487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Dubna</a:t>
            </a:r>
            <a:endParaRPr lang="en-US" dirty="0"/>
          </a:p>
        </p:txBody>
      </p:sp>
      <p:sp>
        <p:nvSpPr>
          <p:cNvPr id="259" name="TextBox 258"/>
          <p:cNvSpPr txBox="1"/>
          <p:nvPr/>
        </p:nvSpPr>
        <p:spPr>
          <a:xfrm>
            <a:off x="6019800" y="4800600"/>
            <a:ext cx="86487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Dubna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51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6" grpId="0" animBg="1"/>
      <p:bldP spid="257" grpId="0" animBg="1"/>
      <p:bldP spid="258" grpId="0" animBg="1"/>
      <p:bldP spid="25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050937"/>
            <a:ext cx="8991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Need to quantitatively asses physics parameters</a:t>
            </a:r>
          </a:p>
          <a:p>
            <a:pPr marL="342900" indent="-342900">
              <a:buFont typeface="Arial"/>
              <a:buChar char="•"/>
            </a:pP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Flux of photons increases with B, 1.3x10</a:t>
            </a:r>
            <a:r>
              <a:rPr lang="en-GB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17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</a:t>
            </a:r>
            <a:r>
              <a:rPr lang="en-GB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en-GB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i.e. twice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LHC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Critical energy 4.3keV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i.e. 100 times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LHC, similar to KEKB, photoemission yield?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Photon capture efficiency?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Likely need mitigation techniques</a:t>
            </a:r>
          </a:p>
          <a:p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Need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hardware studies, simulation studies and beam experiments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Electron Cloud</a:t>
            </a:r>
            <a:endParaRPr lang="en-US" sz="3200" i="1" dirty="0">
              <a:solidFill>
                <a:schemeClr val="bg1"/>
              </a:solidFill>
            </a:endParaRPr>
          </a:p>
        </p:txBody>
      </p:sp>
      <p:pic>
        <p:nvPicPr>
          <p:cNvPr id="6" name="Picture 5" descr="VHELHC_HeatLoad_eff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4" y="764704"/>
            <a:ext cx="4572000" cy="3200400"/>
          </a:xfrm>
          <a:prstGeom prst="rect">
            <a:avLst/>
          </a:prstGeom>
        </p:spPr>
      </p:pic>
      <p:pic>
        <p:nvPicPr>
          <p:cNvPr id="7" name="Picture 6" descr="VHELHC_HeatLoad_eff99.9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64704"/>
            <a:ext cx="45720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548" y="3501008"/>
            <a:ext cx="31304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3501008"/>
            <a:ext cx="50555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2.8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64088" y="3501008"/>
            <a:ext cx="31304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638445" y="3501008"/>
            <a:ext cx="50555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3.1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764704"/>
            <a:ext cx="44142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3528" y="3212976"/>
            <a:ext cx="31304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474001" y="2061643"/>
            <a:ext cx="152305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W/m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057857" y="1917627"/>
            <a:ext cx="152305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W/m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94674" y="827420"/>
            <a:ext cx="44142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73785" y="3212976"/>
            <a:ext cx="76231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0.001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508104" y="548680"/>
            <a:ext cx="364054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O. </a:t>
            </a:r>
            <a:r>
              <a:rPr lang="en-US" sz="1600" dirty="0" err="1" smtClean="0"/>
              <a:t>Domingues</a:t>
            </a:r>
            <a:r>
              <a:rPr lang="en-US" sz="1600" dirty="0" smtClean="0"/>
              <a:t> </a:t>
            </a:r>
            <a:r>
              <a:rPr lang="en-US" sz="1600" dirty="0" err="1" smtClean="0"/>
              <a:t>Sanches</a:t>
            </a:r>
            <a:r>
              <a:rPr lang="en-US" sz="1600" dirty="0" smtClean="0"/>
              <a:t> De La Blanca </a:t>
            </a:r>
            <a:endParaRPr lang="en-US" sz="1600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0479950"/>
              </p:ext>
            </p:extLst>
          </p:nvPr>
        </p:nvGraphicFramePr>
        <p:xfrm>
          <a:off x="4438650" y="3717032"/>
          <a:ext cx="565398" cy="61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35" name="Equation" r:id="rId5" imgW="266700" imgH="215900" progId="Equation.3">
                  <p:embed/>
                </p:oleObj>
              </mc:Choice>
              <mc:Fallback>
                <p:oleObj name="Equation" r:id="rId5" imgW="266700" imgH="2159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0" y="3717032"/>
                        <a:ext cx="565398" cy="617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4604612"/>
              </p:ext>
            </p:extLst>
          </p:nvPr>
        </p:nvGraphicFramePr>
        <p:xfrm>
          <a:off x="2267744" y="3669026"/>
          <a:ext cx="504056" cy="408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36" name="Equation" r:id="rId7" imgW="266700" imgH="215900" progId="Equation.3">
                  <p:embed/>
                </p:oleObj>
              </mc:Choice>
              <mc:Fallback>
                <p:oleObj name="Equation" r:id="rId7" imgW="266700" imgH="2159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669026"/>
                        <a:ext cx="504056" cy="40804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8493811"/>
              </p:ext>
            </p:extLst>
          </p:nvPr>
        </p:nvGraphicFramePr>
        <p:xfrm>
          <a:off x="6948264" y="3645024"/>
          <a:ext cx="504056" cy="408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37" name="Equation" r:id="rId9" imgW="266700" imgH="215900" progId="Equation.3">
                  <p:embed/>
                </p:oleObj>
              </mc:Choice>
              <mc:Fallback>
                <p:oleObj name="Equation" r:id="rId9" imgW="266700" imgH="2159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3645024"/>
                        <a:ext cx="504056" cy="40804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769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09" y="980728"/>
            <a:ext cx="2167927" cy="5184576"/>
          </a:xfrm>
        </p:spPr>
        <p:txBody>
          <a:bodyPr>
            <a:normAutofit/>
          </a:bodyPr>
          <a:lstStyle/>
          <a:p>
            <a:pPr marL="36576" indent="0">
              <a:buClr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Without liner c</a:t>
            </a:r>
            <a:r>
              <a:rPr lang="en-US" sz="2000" dirty="0" smtClean="0">
                <a:solidFill>
                  <a:srgbClr val="FF0000"/>
                </a:solidFill>
              </a:rPr>
              <a:t>an survive O(30fb</a:t>
            </a:r>
            <a:r>
              <a:rPr lang="en-US" sz="2000" baseline="30000" dirty="0" smtClean="0">
                <a:solidFill>
                  <a:srgbClr val="FF0000"/>
                </a:solidFill>
              </a:rPr>
              <a:t>-1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>
                <a:solidFill>
                  <a:srgbClr val="FF0000"/>
                </a:solidFill>
              </a:rPr>
              <a:t> with liner</a:t>
            </a:r>
            <a:r>
              <a:rPr lang="en-US" sz="2000" dirty="0" smtClean="0">
                <a:solidFill>
                  <a:srgbClr val="FF0000"/>
                </a:solidFill>
              </a:rPr>
              <a:t> O(1800fb</a:t>
            </a:r>
            <a:r>
              <a:rPr lang="en-US" sz="2000" baseline="30000" dirty="0" smtClean="0">
                <a:solidFill>
                  <a:srgbClr val="FF0000"/>
                </a:solidFill>
              </a:rPr>
              <a:t>-1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</a:p>
          <a:p>
            <a:pPr marL="36576" indent="0">
              <a:buClrTx/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36576" indent="0">
              <a:buClr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Improved radiation hardness of magnets to be developed</a:t>
            </a:r>
          </a:p>
          <a:p>
            <a:pPr marL="36576" indent="0">
              <a:buClrTx/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36576" indent="0">
              <a:buClrTx/>
              <a:buNone/>
            </a:pPr>
            <a:r>
              <a:rPr lang="en-US" sz="2000" dirty="0" err="1" smtClean="0">
                <a:solidFill>
                  <a:srgbClr val="FF0000"/>
                </a:solidFill>
              </a:rPr>
              <a:t>Optimised</a:t>
            </a:r>
            <a:r>
              <a:rPr lang="en-US" sz="2000" dirty="0" smtClean="0">
                <a:solidFill>
                  <a:srgbClr val="FF0000"/>
                </a:solidFill>
              </a:rPr>
              <a:t> optics design to </a:t>
            </a:r>
            <a:r>
              <a:rPr lang="en-US" sz="2000" dirty="0" err="1" smtClean="0">
                <a:solidFill>
                  <a:srgbClr val="FF0000"/>
                </a:solidFill>
              </a:rPr>
              <a:t>minimise</a:t>
            </a:r>
            <a:r>
              <a:rPr lang="en-US" sz="2000" dirty="0" smtClean="0">
                <a:solidFill>
                  <a:srgbClr val="FF0000"/>
                </a:solidFill>
              </a:rPr>
              <a:t> losses of </a:t>
            </a:r>
            <a:r>
              <a:rPr lang="en-US" sz="2000" dirty="0" err="1" smtClean="0">
                <a:solidFill>
                  <a:srgbClr val="FF0000"/>
                </a:solidFill>
              </a:rPr>
              <a:t>pions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18357" y="116632"/>
            <a:ext cx="8507288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i="1" dirty="0" smtClean="0">
                <a:solidFill>
                  <a:schemeClr val="bg1"/>
                </a:solidFill>
              </a:rPr>
              <a:t>Final </a:t>
            </a:r>
            <a:r>
              <a:rPr lang="en-US" sz="3200" i="1" dirty="0" smtClean="0">
                <a:solidFill>
                  <a:schemeClr val="bg1"/>
                </a:solidFill>
              </a:rPr>
              <a:t>Triplet II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2060848"/>
            <a:ext cx="167279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Cerutti</a:t>
            </a:r>
            <a:r>
              <a:rPr lang="en-US" dirty="0" smtClean="0"/>
              <a:t> et al.</a:t>
            </a:r>
            <a:endParaRPr lang="en-US" dirty="0"/>
          </a:p>
        </p:txBody>
      </p:sp>
      <p:pic>
        <p:nvPicPr>
          <p:cNvPr id="5" name="Picture 4" descr="dose_shielding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290" y="548680"/>
            <a:ext cx="8107254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01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44971" r="-44971"/>
          <a:stretch>
            <a:fillRect/>
          </a:stretch>
        </p:blipFill>
        <p:spPr>
          <a:xfrm>
            <a:off x="647990" y="0"/>
            <a:ext cx="11034568" cy="6858000"/>
          </a:xfrm>
          <a:solidFill>
            <a:schemeClr val="bg1"/>
          </a:solidFill>
        </p:spPr>
      </p:pic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11547" y="1"/>
            <a:ext cx="3338078" cy="1600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Staged Design Parameters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7" name="Picture 6" descr="Screen Shot 2012-08-19 at 9.37.33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57400"/>
            <a:ext cx="3349625" cy="152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080251" y="291523"/>
            <a:ext cx="616239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defTabSz="455772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41592" y="291523"/>
            <a:ext cx="614795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defTabSz="455772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328603" y="3795568"/>
            <a:ext cx="614795" cy="299748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defTabSz="455772">
              <a:defRPr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546" y="4191000"/>
            <a:ext cx="3137477" cy="1569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1431" tIns="45715" rIns="91431" bIns="45715">
            <a:spAutoFit/>
          </a:bodyPr>
          <a:lstStyle/>
          <a:p>
            <a:pPr defTabSz="455772">
              <a:defRPr/>
            </a:pPr>
            <a:r>
              <a:rPr lang="en-US" sz="1600" dirty="0">
                <a:latin typeface="Arial" charset="0"/>
                <a:ea typeface="ＭＳ Ｐゴシック" charset="0"/>
                <a:cs typeface="ＭＳ Ｐゴシック" charset="0"/>
              </a:rPr>
              <a:t>Key features: </a:t>
            </a:r>
          </a:p>
          <a:p>
            <a:pPr marL="285721" indent="-285721" defTabSz="455772">
              <a:buFont typeface="Arial"/>
              <a:buChar char="•"/>
              <a:defRPr/>
            </a:pPr>
            <a:r>
              <a:rPr lang="en-US" sz="1600" dirty="0">
                <a:latin typeface="Arial" charset="0"/>
                <a:ea typeface="ＭＳ Ｐゴシック" charset="0"/>
                <a:cs typeface="ＭＳ Ｐゴシック" charset="0"/>
              </a:rPr>
              <a:t>High gradient (energy/length)</a:t>
            </a:r>
          </a:p>
          <a:p>
            <a:pPr marL="285721" indent="-285721" defTabSz="455772">
              <a:buFont typeface="Arial"/>
              <a:buChar char="•"/>
              <a:defRPr/>
            </a:pPr>
            <a:r>
              <a:rPr lang="en-US" sz="1600" dirty="0">
                <a:latin typeface="Arial" charset="0"/>
                <a:ea typeface="ＭＳ Ｐゴシック" charset="0"/>
                <a:cs typeface="ＭＳ Ｐゴシック" charset="0"/>
              </a:rPr>
              <a:t>Small beams (luminosity)</a:t>
            </a:r>
          </a:p>
          <a:p>
            <a:pPr marL="285721" indent="-285721" defTabSz="455772">
              <a:buFont typeface="Arial"/>
              <a:buChar char="•"/>
              <a:defRPr/>
            </a:pPr>
            <a:r>
              <a:rPr lang="en-US" sz="1600" dirty="0">
                <a:latin typeface="Arial" charset="0"/>
                <a:ea typeface="ＭＳ Ｐゴシック" charset="0"/>
                <a:cs typeface="ＭＳ Ｐゴシック" charset="0"/>
              </a:rPr>
              <a:t>Repetition rates and bunch spacing (experimental conditions)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15200" y="3276600"/>
            <a:ext cx="1685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e</a:t>
            </a:r>
            <a:r>
              <a:rPr lang="en-US" sz="1400" baseline="30000" dirty="0" smtClean="0"/>
              <a:t>- </a:t>
            </a:r>
            <a:r>
              <a:rPr lang="en-US" sz="1400" dirty="0" err="1" smtClean="0"/>
              <a:t>polarisation</a:t>
            </a:r>
            <a:r>
              <a:rPr lang="en-US" sz="1400" dirty="0" smtClean="0"/>
              <a:t> 80%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37796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798080" y="0"/>
            <a:ext cx="7568045" cy="49106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dirty="0">
                <a:latin typeface="Calibri" charset="0"/>
              </a:rPr>
              <a:t>Conclusion of the</a:t>
            </a:r>
            <a:r>
              <a:rPr lang="en-US" sz="3200" dirty="0" smtClean="0">
                <a:latin typeface="Calibri" charset="0"/>
              </a:rPr>
              <a:t> Accelerator </a:t>
            </a:r>
            <a:r>
              <a:rPr lang="en-US" sz="3200" dirty="0">
                <a:latin typeface="Calibri" charset="0"/>
              </a:rPr>
              <a:t>CDR</a:t>
            </a:r>
            <a:r>
              <a:rPr lang="en-US" sz="3200" dirty="0" smtClean="0">
                <a:latin typeface="Calibri" charset="0"/>
              </a:rPr>
              <a:t> Studies</a:t>
            </a:r>
            <a:endParaRPr lang="en-US" sz="3200" dirty="0">
              <a:latin typeface="Calibri" charset="0"/>
            </a:endParaRPr>
          </a:p>
        </p:txBody>
      </p:sp>
      <p:sp>
        <p:nvSpPr>
          <p:cNvPr id="3174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489" y="6355773"/>
            <a:ext cx="213302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119" tIns="41559" rIns="83119" bIns="41559" numCol="1" anchorCtr="0" compatLnSpc="1">
            <a:prstTxWarp prst="textNoShape">
              <a:avLst/>
            </a:prstTxWarp>
          </a:bodyPr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5342" indent="-25974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8987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4582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70177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5771" indent="-207797" defTabSz="454557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01366" indent="-207797" defTabSz="454557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6961" indent="-207797" defTabSz="454557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32556" indent="-207797" defTabSz="454557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557" eaLnBrk="1" hangingPunct="1"/>
            <a:fld id="{CCDFF5D3-FE7C-6241-9150-D52B6315EE26}" type="slidenum">
              <a:rPr lang="en-US" sz="900">
                <a:solidFill>
                  <a:srgbClr val="898989"/>
                </a:solidFill>
                <a:latin typeface="Calibri" charset="0"/>
              </a:rPr>
              <a:pPr defTabSz="454557" eaLnBrk="1" hangingPunct="1"/>
              <a:t>7</a:t>
            </a:fld>
            <a:endParaRPr lang="en-US" sz="9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490" y="5006398"/>
            <a:ext cx="2425988" cy="84859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533027" indent="-533027" defTabSz="45688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Operation &amp;</a:t>
            </a:r>
          </a:p>
          <a:p>
            <a:pPr marL="533027" indent="-533027" defTabSz="45688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Machine Protection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489" y="926523"/>
            <a:ext cx="2818534" cy="630671"/>
          </a:xfrm>
          <a:prstGeom prst="rect">
            <a:avLst/>
          </a:prstGeom>
          <a:solidFill>
            <a:srgbClr val="F2F2F2"/>
          </a:solidFill>
        </p:spPr>
        <p:txBody>
          <a:bodyPr lIns="91374" tIns="45688" rIns="91374" bIns="45688">
            <a:normAutofit/>
          </a:bodyPr>
          <a:lstStyle/>
          <a:p>
            <a:pPr marL="533027" indent="-533027" defTabSz="456880">
              <a:spcBef>
                <a:spcPct val="20000"/>
              </a:spcBef>
              <a:defRPr/>
            </a:pPr>
            <a:r>
              <a:rPr lang="en-GB" sz="1400" dirty="0">
                <a:solidFill>
                  <a:prstClr val="black"/>
                </a:solidFill>
                <a:latin typeface="Calibri" charset="0"/>
                <a:cs typeface="ＭＳ Ｐゴシック" charset="-128"/>
              </a:rPr>
              <a:t>Main </a:t>
            </a:r>
            <a:r>
              <a:rPr lang="en-GB" sz="1400" dirty="0" err="1">
                <a:solidFill>
                  <a:prstClr val="black"/>
                </a:solidFill>
                <a:latin typeface="Calibri" charset="0"/>
                <a:cs typeface="ＭＳ Ｐゴシック" charset="-128"/>
              </a:rPr>
              <a:t>linac</a:t>
            </a:r>
            <a:r>
              <a:rPr lang="en-GB" sz="1400" dirty="0">
                <a:solidFill>
                  <a:prstClr val="black"/>
                </a:solidFill>
                <a:latin typeface="Calibri" charset="0"/>
                <a:cs typeface="ＭＳ Ｐゴシック" charset="-128"/>
              </a:rPr>
              <a:t> gradient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400012" y="926523"/>
            <a:ext cx="4153477" cy="630671"/>
          </a:xfrm>
          <a:prstGeom prst="rect">
            <a:avLst/>
          </a:prstGeom>
          <a:solidFill>
            <a:srgbClr val="F2F2F2"/>
          </a:solidFill>
        </p:spPr>
        <p:txBody>
          <a:bodyPr lIns="91374" tIns="45688" rIns="91374" bIns="45688">
            <a:normAutofit/>
          </a:bodyPr>
          <a:lstStyle/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Ongoing test close to or on target 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Uncertainty from beam loading being tested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400012" y="4993409"/>
            <a:ext cx="4150591" cy="84859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374" tIns="45688" rIns="91374" bIns="45688"/>
          <a:lstStyle/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Start-up sequence and low energy operation defined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Most critical failure studied and f</a:t>
            </a:r>
            <a:r>
              <a:rPr lang="en-GB" sz="1200" dirty="0" err="1">
                <a:solidFill>
                  <a:prstClr val="black"/>
                </a:solidFill>
                <a:latin typeface="Calibri" charset="0"/>
              </a:rPr>
              <a:t>irst</a:t>
            </a: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 reliability studies</a:t>
            </a: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32" y="-2886"/>
            <a:ext cx="10795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p5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967" y="2374035"/>
            <a:ext cx="1688523" cy="1054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478" y="5017944"/>
            <a:ext cx="2590512" cy="184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489" y="1443182"/>
            <a:ext cx="2818534" cy="93085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533027" indent="-533027" defTabSz="456880"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Drive beam scheme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400012" y="1443182"/>
            <a:ext cx="4153477" cy="93085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Generation tested, used to accelerate test beam above specifications, deceleration as expected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Improvements on operation, reliability, losses, more deceleration studies underway </a:t>
            </a:r>
          </a:p>
        </p:txBody>
      </p:sp>
      <p:pic>
        <p:nvPicPr>
          <p:cNvPr id="20" name="Picture 19" descr="CLIC_twobeam-nocaption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591" y="2387023"/>
            <a:ext cx="2664114" cy="117042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454603" y="5528830"/>
            <a:ext cx="2818534" cy="8269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533027" indent="-533027" defTabSz="456880"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Implementation 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2397126" y="5528830"/>
            <a:ext cx="4153477" cy="8269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Consistent staged implementation scenario defined 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Schedules, cost and power developed and presented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Site and CE studies documented 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57489" y="3717636"/>
            <a:ext cx="2818534" cy="12887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374" tIns="45688" rIns="91374" bIns="45688">
            <a:normAutofit/>
          </a:bodyPr>
          <a:lstStyle/>
          <a:p>
            <a:pPr marL="533027" indent="-533027" defTabSz="456880"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Luminosity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2400012" y="3730626"/>
            <a:ext cx="4153477" cy="1274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374" tIns="45688" rIns="91374" bIns="45688">
            <a:normAutofit lnSpcReduction="10000"/>
          </a:bodyPr>
          <a:lstStyle/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Damping ring like an ambitious light source, no show stopper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Alignment system principle demonstrated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Stabilisation system developed, benchmarked, better system in pipeline</a:t>
            </a:r>
          </a:p>
          <a:p>
            <a:pPr marL="456880" indent="-456880" defTabSz="456880">
              <a:spcBef>
                <a:spcPct val="20000"/>
              </a:spcBef>
              <a:buFont typeface="Arial"/>
              <a:buChar char="–"/>
              <a:defRPr/>
            </a:pPr>
            <a:r>
              <a:rPr lang="en-GB" sz="1200" dirty="0">
                <a:solidFill>
                  <a:prstClr val="black"/>
                </a:solidFill>
                <a:latin typeface="Calibri" charset="0"/>
              </a:rPr>
              <a:t>Simulations on or close to the target 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660" y="656648"/>
            <a:ext cx="2929659" cy="172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8012546" y="1633682"/>
            <a:ext cx="1086716" cy="59603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1374" tIns="45688" rIns="91374" bIns="45688">
            <a:spAutoFit/>
          </a:bodyPr>
          <a:lstStyle/>
          <a:p>
            <a:pPr defTabSz="456880">
              <a:defRPr/>
            </a:pPr>
            <a:r>
              <a:rPr lang="en-US" sz="800" dirty="0">
                <a:solidFill>
                  <a:prstClr val="black"/>
                </a:solidFill>
                <a:latin typeface="Calibri"/>
              </a:rPr>
              <a:t>TD24 baseline: Unloaded 106 MV/m</a:t>
            </a:r>
          </a:p>
          <a:p>
            <a:pPr defTabSz="456880">
              <a:defRPr/>
            </a:pPr>
            <a:r>
              <a:rPr lang="en-US" sz="800" dirty="0">
                <a:solidFill>
                  <a:prstClr val="black"/>
                </a:solidFill>
                <a:latin typeface="Calibri"/>
              </a:rPr>
              <a:t>Expected with beam loading 0-16% less</a:t>
            </a:r>
          </a:p>
        </p:txBody>
      </p:sp>
      <p:pic>
        <p:nvPicPr>
          <p:cNvPr id="30" name="Picture 29" descr="PowerVsGradient3_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5" y="2558762"/>
            <a:ext cx="2076739" cy="129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Oval 31"/>
          <p:cNvSpPr/>
          <p:nvPr/>
        </p:nvSpPr>
        <p:spPr>
          <a:xfrm flipH="1">
            <a:off x="7778751" y="2946978"/>
            <a:ext cx="44739" cy="447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4" tIns="45688" rIns="91374" bIns="45688" anchor="ctr"/>
          <a:lstStyle/>
          <a:p>
            <a:pPr algn="ctr" defTabSz="456880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7609898" y="3144694"/>
            <a:ext cx="818284" cy="3160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374" tIns="45688" rIns="91374" bIns="45688">
            <a:spAutoFit/>
          </a:bodyPr>
          <a:lstStyle/>
          <a:p>
            <a:pPr marL="228440" indent="-228440" defTabSz="456880">
              <a:spcBef>
                <a:spcPct val="20000"/>
              </a:spcBef>
              <a:defRPr/>
            </a:pPr>
            <a:r>
              <a:rPr lang="en-US" sz="700" dirty="0">
                <a:solidFill>
                  <a:srgbClr val="C00000"/>
                </a:solidFill>
                <a:latin typeface="Calibri"/>
                <a:cs typeface="Calibri"/>
              </a:rPr>
              <a:t>CLIC Nominal, loaded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7044171" y="2593398"/>
            <a:ext cx="871682" cy="3160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374" tIns="45688" rIns="91374" bIns="45688">
            <a:spAutoFit/>
          </a:bodyPr>
          <a:lstStyle/>
          <a:p>
            <a:pPr marL="228440" indent="-228440" defTabSz="456880">
              <a:spcBef>
                <a:spcPct val="20000"/>
              </a:spcBef>
              <a:defRPr/>
            </a:pPr>
            <a:r>
              <a:rPr lang="en-US" sz="700" dirty="0">
                <a:solidFill>
                  <a:srgbClr val="1F497D">
                    <a:lumMod val="75000"/>
                  </a:srgbClr>
                </a:solidFill>
                <a:latin typeface="Calibri"/>
                <a:cs typeface="Calibri"/>
              </a:rPr>
              <a:t>CLIC Nominal, unloaded</a:t>
            </a:r>
          </a:p>
        </p:txBody>
      </p:sp>
      <p:sp>
        <p:nvSpPr>
          <p:cNvPr id="35" name="Oval 34"/>
          <p:cNvSpPr/>
          <p:nvPr/>
        </p:nvSpPr>
        <p:spPr>
          <a:xfrm flipV="1">
            <a:off x="7643091" y="3007591"/>
            <a:ext cx="46182" cy="4473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4" tIns="45688" rIns="91374" bIns="45688" anchor="ctr"/>
          <a:lstStyle/>
          <a:p>
            <a:pPr algn="ctr" defTabSz="456880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31" name="Picture 30" descr="P100005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87023"/>
            <a:ext cx="1643785" cy="124979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05" y="3856182"/>
            <a:ext cx="1928091" cy="1137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Content Placeholder 3" descr="DSC_0049.JPG"/>
          <p:cNvPicPr>
            <a:picLocks noGrp="1" noChangeAspect="1"/>
          </p:cNvPicPr>
          <p:nvPr>
            <p:ph sz="half" idx="4294967295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296" y="3557444"/>
            <a:ext cx="1342159" cy="15860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67744" y="1628800"/>
            <a:ext cx="4838669" cy="39703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Links to reports:</a:t>
            </a:r>
          </a:p>
          <a:p>
            <a:endParaRPr lang="en-US" dirty="0"/>
          </a:p>
          <a:p>
            <a:r>
              <a:rPr lang="en-US" dirty="0" smtClean="0"/>
              <a:t>Accelerator: </a:t>
            </a:r>
          </a:p>
          <a:p>
            <a:pPr lvl="0"/>
            <a:r>
              <a:rPr lang="en-US" dirty="0">
                <a:solidFill>
                  <a:srgbClr val="000000"/>
                </a:solidFill>
                <a:cs typeface="Calibri"/>
                <a:hlinkClick r:id="rId11"/>
              </a:rPr>
              <a:t>https://edms.cern.ch/document/1234244</a:t>
            </a:r>
            <a:r>
              <a:rPr lang="en-US" dirty="0" smtClean="0">
                <a:solidFill>
                  <a:srgbClr val="000000"/>
                </a:solidFill>
                <a:cs typeface="Calibri"/>
                <a:hlinkClick r:id="rId11"/>
              </a:rPr>
              <a:t>/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Physics and detector:</a:t>
            </a:r>
          </a:p>
          <a:p>
            <a:pPr lvl="0"/>
            <a:r>
              <a:rPr kumimoji="1" lang="da-DK" dirty="0">
                <a:solidFill>
                  <a:srgbClr val="000000"/>
                </a:solidFill>
                <a:cs typeface="Calibri"/>
                <a:hlinkClick r:id="rId12"/>
              </a:rPr>
              <a:t>http://arxiv.org/pdf/1202.5940v1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Executive summary:</a:t>
            </a:r>
          </a:p>
          <a:p>
            <a:pPr lvl="0"/>
            <a:r>
              <a:rPr lang="da-DK" dirty="0">
                <a:solidFill>
                  <a:srgbClr val="000000"/>
                </a:solidFill>
                <a:cs typeface="Calibri"/>
                <a:hlinkClick r:id="rId13"/>
              </a:rPr>
              <a:t>http://arxiv.org/pdf/1209.2543v1</a:t>
            </a:r>
            <a:endParaRPr lang="da-DK" dirty="0">
              <a:solidFill>
                <a:srgbClr val="000000"/>
              </a:solidFill>
              <a:cs typeface="Calibri"/>
            </a:endParaRPr>
          </a:p>
          <a:p>
            <a:endParaRPr lang="en-US" dirty="0"/>
          </a:p>
          <a:p>
            <a:r>
              <a:rPr lang="en-US" dirty="0" smtClean="0"/>
              <a:t>Input for European strategy:</a:t>
            </a:r>
          </a:p>
          <a:p>
            <a:r>
              <a:rPr lang="da-DK" u="sng" dirty="0">
                <a:hlinkClick r:id="rId14"/>
              </a:rPr>
              <a:t>http://arxiv.org/pdf/</a:t>
            </a:r>
            <a:r>
              <a:rPr lang="da-DK" u="sng" dirty="0" smtClean="0">
                <a:hlinkClick r:id="rId14"/>
              </a:rPr>
              <a:t>1208.1402v1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387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652" y="3050954"/>
            <a:ext cx="2752653" cy="17153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3" name="Line 36"/>
          <p:cNvSpPr>
            <a:spLocks noChangeShapeType="1"/>
          </p:cNvSpPr>
          <p:nvPr/>
        </p:nvSpPr>
        <p:spPr bwMode="auto">
          <a:xfrm flipV="1">
            <a:off x="8898248" y="4378679"/>
            <a:ext cx="6349" cy="1344084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+mn-lt"/>
              <a:ea typeface="ＭＳ Ｐゴシック" pitchFamily="-97" charset="-128"/>
              <a:cs typeface="Times New Roman"/>
            </a:endParaRPr>
          </a:p>
        </p:txBody>
      </p:sp>
      <p:sp>
        <p:nvSpPr>
          <p:cNvPr id="60" name="Line 33"/>
          <p:cNvSpPr>
            <a:spLocks noChangeShapeType="1"/>
          </p:cNvSpPr>
          <p:nvPr/>
        </p:nvSpPr>
        <p:spPr bwMode="auto">
          <a:xfrm flipH="1" flipV="1">
            <a:off x="3037417" y="788813"/>
            <a:ext cx="1" cy="1866898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+mn-lt"/>
              <a:ea typeface="ＭＳ Ｐゴシック" pitchFamily="-97" charset="-128"/>
              <a:cs typeface="Times New Roman"/>
            </a:endParaRPr>
          </a:p>
        </p:txBody>
      </p:sp>
      <p:sp>
        <p:nvSpPr>
          <p:cNvPr id="20" name="Line 33"/>
          <p:cNvSpPr>
            <a:spLocks noChangeShapeType="1"/>
          </p:cNvSpPr>
          <p:nvPr/>
        </p:nvSpPr>
        <p:spPr bwMode="auto">
          <a:xfrm flipV="1">
            <a:off x="270933" y="750715"/>
            <a:ext cx="3" cy="1879598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+mn-lt"/>
              <a:ea typeface="ＭＳ Ｐゴシック" pitchFamily="-97" charset="-128"/>
              <a:cs typeface="Times New Roman"/>
            </a:endParaRPr>
          </a:p>
        </p:txBody>
      </p:sp>
      <p:sp>
        <p:nvSpPr>
          <p:cNvPr id="21" name="Rektangel 20"/>
          <p:cNvSpPr>
            <a:spLocks noChangeArrowheads="1"/>
          </p:cNvSpPr>
          <p:nvPr/>
        </p:nvSpPr>
        <p:spPr bwMode="auto">
          <a:xfrm>
            <a:off x="276227" y="704157"/>
            <a:ext cx="2695574" cy="222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600" b="1" noProof="1" smtClean="0">
                <a:solidFill>
                  <a:srgbClr val="080808"/>
                </a:solidFill>
                <a:latin typeface="+mn-lt"/>
                <a:cs typeface="Times New Roman"/>
              </a:rPr>
              <a:t>2013-18</a:t>
            </a:r>
            <a:r>
              <a:rPr sz="1600" b="1" noProof="1" smtClean="0">
                <a:solidFill>
                  <a:srgbClr val="080808"/>
                </a:solidFill>
                <a:latin typeface="+mn-lt"/>
                <a:cs typeface="Times New Roman"/>
              </a:rPr>
              <a:t> </a:t>
            </a:r>
            <a:r>
              <a:rPr lang="en-US" sz="1600" b="1" noProof="1" smtClean="0">
                <a:solidFill>
                  <a:srgbClr val="080808"/>
                </a:solidFill>
                <a:latin typeface="+mn-lt"/>
                <a:cs typeface="Times New Roman"/>
              </a:rPr>
              <a:t>Development Phase</a:t>
            </a:r>
          </a:p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Develop a Project Plan for a staged implementation in agreement with LHC findings; further technical developments with industry, performance studies for accelerator parts and systems, as well as for detectors. </a:t>
            </a:r>
            <a:endParaRPr sz="1400" noProof="1">
              <a:solidFill>
                <a:srgbClr val="080808"/>
              </a:solidFill>
              <a:latin typeface="+mn-lt"/>
              <a:cs typeface="Times New Roman"/>
            </a:endParaRPr>
          </a:p>
          <a:p>
            <a:pPr defTabSz="801688">
              <a:spcBef>
                <a:spcPct val="20000"/>
              </a:spcBef>
            </a:pPr>
            <a:endParaRPr sz="1400" noProof="1">
              <a:solidFill>
                <a:srgbClr val="080808"/>
              </a:solidFill>
              <a:latin typeface="+mn-lt"/>
              <a:cs typeface="Times New Roman"/>
            </a:endParaRPr>
          </a:p>
        </p:txBody>
      </p:sp>
      <p:sp>
        <p:nvSpPr>
          <p:cNvPr id="23" name="Line 36"/>
          <p:cNvSpPr>
            <a:spLocks noChangeShapeType="1"/>
          </p:cNvSpPr>
          <p:nvPr/>
        </p:nvSpPr>
        <p:spPr bwMode="auto">
          <a:xfrm flipH="1" flipV="1">
            <a:off x="2785538" y="4408312"/>
            <a:ext cx="5817" cy="1790701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+mn-lt"/>
              <a:ea typeface="ＭＳ Ｐゴシック" pitchFamily="-97" charset="-128"/>
              <a:cs typeface="Times New Roman"/>
            </a:endParaRPr>
          </a:p>
        </p:txBody>
      </p:sp>
      <p:sp>
        <p:nvSpPr>
          <p:cNvPr id="24" name="Rektangel 23"/>
          <p:cNvSpPr>
            <a:spLocks noChangeArrowheads="1"/>
          </p:cNvSpPr>
          <p:nvPr/>
        </p:nvSpPr>
        <p:spPr bwMode="auto">
          <a:xfrm>
            <a:off x="179513" y="4711883"/>
            <a:ext cx="2604438" cy="167430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r" defTabSz="801688">
              <a:spcBef>
                <a:spcPct val="20000"/>
              </a:spcBef>
            </a:pPr>
            <a:r>
              <a:rPr lang="en-US" sz="1600" b="1" noProof="1" smtClean="0">
                <a:solidFill>
                  <a:srgbClr val="080808"/>
                </a:solidFill>
                <a:latin typeface="+mn-lt"/>
                <a:cs typeface="Times New Roman"/>
              </a:rPr>
              <a:t> 2018-19 Decisions</a:t>
            </a:r>
            <a:endParaRPr sz="1600" b="1" noProof="1">
              <a:solidFill>
                <a:srgbClr val="080808"/>
              </a:solidFill>
              <a:latin typeface="+mn-lt"/>
              <a:cs typeface="Times New Roman"/>
            </a:endParaRPr>
          </a:p>
          <a:p>
            <a:pPr algn="r"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On the basis of LHC data</a:t>
            </a:r>
            <a:b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</a:b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and Project Plans (for CLIC and other potential projects), take decisions about next project(s) at the Energy Frontier.</a:t>
            </a:r>
            <a:endParaRPr sz="1400" noProof="1">
              <a:solidFill>
                <a:srgbClr val="080808"/>
              </a:solidFill>
              <a:latin typeface="+mn-lt"/>
              <a:cs typeface="Times New Roman"/>
            </a:endParaRPr>
          </a:p>
        </p:txBody>
      </p:sp>
      <p:sp>
        <p:nvSpPr>
          <p:cNvPr id="61" name="Rektangel 20"/>
          <p:cNvSpPr>
            <a:spLocks noChangeArrowheads="1"/>
          </p:cNvSpPr>
          <p:nvPr/>
        </p:nvSpPr>
        <p:spPr bwMode="auto">
          <a:xfrm>
            <a:off x="3059113" y="740665"/>
            <a:ext cx="2854855" cy="1883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>
              <a:lnSpc>
                <a:spcPct val="80000"/>
              </a:lnSpc>
              <a:spcBef>
                <a:spcPct val="20000"/>
              </a:spcBef>
            </a:pPr>
            <a:r>
              <a:rPr lang="en-US" sz="1600" b="1" noProof="1" smtClean="0">
                <a:solidFill>
                  <a:srgbClr val="080808"/>
                </a:solidFill>
                <a:latin typeface="+mn-lt"/>
                <a:cs typeface="Times New Roman"/>
              </a:rPr>
              <a:t>4-5 year Preparation Phase</a:t>
            </a:r>
          </a:p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Finalise implementation parameters, Drive Beam Facility and other </a:t>
            </a:r>
            <a:r>
              <a:rPr lang="en-US" sz="1400" noProof="1">
                <a:solidFill>
                  <a:srgbClr val="080808"/>
                </a:solidFill>
                <a:latin typeface="+mn-lt"/>
                <a:cs typeface="Times New Roman"/>
              </a:rPr>
              <a:t>s</a:t>
            </a: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ystem verifications, site authorisation and preparation for industrial procurement.  </a:t>
            </a:r>
          </a:p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Prepare detailed Technical Proposals for the detector-systems.  </a:t>
            </a:r>
          </a:p>
        </p:txBody>
      </p:sp>
      <p:sp>
        <p:nvSpPr>
          <p:cNvPr id="63" name="Line 36"/>
          <p:cNvSpPr>
            <a:spLocks noChangeShapeType="1"/>
          </p:cNvSpPr>
          <p:nvPr/>
        </p:nvSpPr>
        <p:spPr bwMode="auto">
          <a:xfrm flipH="1" flipV="1">
            <a:off x="5897037" y="4401962"/>
            <a:ext cx="0" cy="859368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+mn-lt"/>
              <a:ea typeface="ＭＳ Ｐゴシック" pitchFamily="-97" charset="-128"/>
              <a:cs typeface="Times New Roman"/>
            </a:endParaRPr>
          </a:p>
        </p:txBody>
      </p:sp>
      <p:sp>
        <p:nvSpPr>
          <p:cNvPr id="65" name="Rektangel 23"/>
          <p:cNvSpPr>
            <a:spLocks noChangeArrowheads="1"/>
          </p:cNvSpPr>
          <p:nvPr/>
        </p:nvSpPr>
        <p:spPr bwMode="auto">
          <a:xfrm>
            <a:off x="3321393" y="4776614"/>
            <a:ext cx="257651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defTabSz="801688">
              <a:spcBef>
                <a:spcPct val="20000"/>
              </a:spcBef>
            </a:pPr>
            <a:r>
              <a:rPr lang="en-US" sz="1600" b="1" noProof="1" smtClean="0">
                <a:solidFill>
                  <a:srgbClr val="080808"/>
                </a:solidFill>
                <a:latin typeface="+mn-lt"/>
                <a:cs typeface="Times New Roman"/>
              </a:rPr>
              <a:t>2024-25 Construction Start</a:t>
            </a:r>
            <a:br>
              <a:rPr lang="en-US" sz="1600" b="1" noProof="1" smtClean="0">
                <a:solidFill>
                  <a:srgbClr val="080808"/>
                </a:solidFill>
                <a:latin typeface="+mn-lt"/>
                <a:cs typeface="Times New Roman"/>
              </a:rPr>
            </a:b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Ready for full construction</a:t>
            </a:r>
            <a:b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</a:b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 and main tunnel excavation. </a:t>
            </a:r>
            <a:endParaRPr sz="1400" noProof="1" smtClean="0">
              <a:solidFill>
                <a:srgbClr val="080808"/>
              </a:solidFill>
              <a:latin typeface="+mn-lt"/>
              <a:cs typeface="Times New Roman"/>
            </a:endParaRPr>
          </a:p>
        </p:txBody>
      </p:sp>
      <p:sp>
        <p:nvSpPr>
          <p:cNvPr id="67" name="Line 33"/>
          <p:cNvSpPr>
            <a:spLocks noChangeShapeType="1"/>
          </p:cNvSpPr>
          <p:nvPr/>
        </p:nvSpPr>
        <p:spPr bwMode="auto">
          <a:xfrm flipV="1">
            <a:off x="6134100" y="780351"/>
            <a:ext cx="4231" cy="1866897"/>
          </a:xfrm>
          <a:prstGeom prst="line">
            <a:avLst/>
          </a:prstGeom>
          <a:noFill/>
          <a:ln w="19050">
            <a:solidFill>
              <a:schemeClr val="bg2">
                <a:lumMod val="2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 dirty="0">
              <a:solidFill>
                <a:sysClr val="windowText" lastClr="000000"/>
              </a:solidFill>
              <a:latin typeface="+mn-lt"/>
              <a:ea typeface="ＭＳ Ｐゴシック" pitchFamily="-97" charset="-128"/>
              <a:cs typeface="Times New Roman"/>
            </a:endParaRPr>
          </a:p>
        </p:txBody>
      </p:sp>
      <p:sp>
        <p:nvSpPr>
          <p:cNvPr id="71" name="Rektangel 20"/>
          <p:cNvSpPr>
            <a:spLocks noChangeArrowheads="1"/>
          </p:cNvSpPr>
          <p:nvPr/>
        </p:nvSpPr>
        <p:spPr bwMode="auto">
          <a:xfrm>
            <a:off x="6151028" y="700454"/>
            <a:ext cx="2523072" cy="15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600" b="1" noProof="1" smtClean="0">
                <a:solidFill>
                  <a:srgbClr val="080808"/>
                </a:solidFill>
                <a:latin typeface="+mn-lt"/>
                <a:cs typeface="Times New Roman"/>
              </a:rPr>
              <a:t>Construction Phase </a:t>
            </a:r>
            <a:endParaRPr sz="1600" b="1" noProof="1">
              <a:solidFill>
                <a:srgbClr val="080808"/>
              </a:solidFill>
              <a:latin typeface="+mn-lt"/>
              <a:cs typeface="Times New Roman"/>
            </a:endParaRPr>
          </a:p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Stage 1 construction of CLIC, in parallel with detector construction.</a:t>
            </a:r>
          </a:p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Preparation for implementation of further stages.</a:t>
            </a:r>
          </a:p>
        </p:txBody>
      </p:sp>
      <p:sp>
        <p:nvSpPr>
          <p:cNvPr id="75" name="Rektangel 23"/>
          <p:cNvSpPr>
            <a:spLocks noChangeArrowheads="1"/>
          </p:cNvSpPr>
          <p:nvPr/>
        </p:nvSpPr>
        <p:spPr bwMode="auto">
          <a:xfrm>
            <a:off x="6652469" y="4820738"/>
            <a:ext cx="2245779" cy="15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defTabSz="801688">
              <a:spcBef>
                <a:spcPct val="20000"/>
              </a:spcBef>
            </a:pPr>
            <a:r>
              <a:rPr lang="en-US" sz="1600" b="1" noProof="1" smtClean="0">
                <a:solidFill>
                  <a:srgbClr val="080808"/>
                </a:solidFill>
                <a:latin typeface="+mn-lt"/>
                <a:cs typeface="Times New Roman"/>
              </a:rPr>
              <a:t>  Commissioning </a:t>
            </a:r>
            <a:endParaRPr sz="1600" b="1" noProof="1" smtClean="0">
              <a:solidFill>
                <a:srgbClr val="080808"/>
              </a:solidFill>
              <a:latin typeface="+mn-lt"/>
              <a:cs typeface="Times New Roman"/>
            </a:endParaRPr>
          </a:p>
          <a:p>
            <a:pPr algn="r" defTabSz="801688">
              <a:spcBef>
                <a:spcPct val="20000"/>
              </a:spcBef>
            </a:pPr>
            <a:r>
              <a:rPr lang="en-US" sz="1400" noProof="1">
                <a:solidFill>
                  <a:srgbClr val="080808"/>
                </a:solidFill>
                <a:latin typeface="+mn-lt"/>
                <a:cs typeface="Times New Roman"/>
              </a:rPr>
              <a:t>B</a:t>
            </a: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ecoming ready for data-taking as the LHC programme</a:t>
            </a:r>
            <a:r>
              <a:rPr lang="en-US" sz="1400" noProof="1">
                <a:solidFill>
                  <a:srgbClr val="080808"/>
                </a:solidFill>
                <a:latin typeface="+mn-lt"/>
                <a:cs typeface="Times New Roman"/>
              </a:rPr>
              <a:t> </a:t>
            </a:r>
            <a:r>
              <a:rPr lang="en-US"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reaches completion</a:t>
            </a:r>
            <a:r>
              <a:rPr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.</a:t>
            </a:r>
            <a:endParaRPr lang="en-US" sz="1400" noProof="1" smtClean="0">
              <a:solidFill>
                <a:srgbClr val="080808"/>
              </a:solidFill>
              <a:latin typeface="+mn-lt"/>
              <a:cs typeface="Times New Roman"/>
            </a:endParaRPr>
          </a:p>
          <a:p>
            <a:pPr algn="r" defTabSz="801688">
              <a:spcBef>
                <a:spcPct val="20000"/>
              </a:spcBef>
            </a:pPr>
            <a:r>
              <a:rPr sz="1400" noProof="1" smtClean="0">
                <a:solidFill>
                  <a:srgbClr val="080808"/>
                </a:solidFill>
                <a:latin typeface="+mn-lt"/>
                <a:cs typeface="Times New Roman"/>
              </a:rPr>
              <a:t> </a:t>
            </a:r>
            <a:endParaRPr sz="1400" noProof="1">
              <a:solidFill>
                <a:srgbClr val="080808"/>
              </a:solidFill>
              <a:latin typeface="+mn-lt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200" y="699914"/>
            <a:ext cx="8978900" cy="6119985"/>
          </a:xfrm>
          <a:prstGeom prst="rect">
            <a:avLst/>
          </a:prstGeom>
          <a:noFill/>
          <a:ln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CLIC0-layout201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767" y="3045179"/>
            <a:ext cx="2854137" cy="1714500"/>
          </a:xfrm>
          <a:prstGeom prst="rect">
            <a:avLst/>
          </a:prstGeom>
          <a:ln>
            <a:solidFill>
              <a:srgbClr val="080808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533" y="3031588"/>
            <a:ext cx="2548467" cy="1745026"/>
          </a:xfrm>
          <a:prstGeom prst="rect">
            <a:avLst/>
          </a:prstGeom>
        </p:spPr>
      </p:pic>
      <p:sp>
        <p:nvSpPr>
          <p:cNvPr id="25" name="Donut 24"/>
          <p:cNvSpPr/>
          <p:nvPr/>
        </p:nvSpPr>
        <p:spPr>
          <a:xfrm>
            <a:off x="57150" y="431800"/>
            <a:ext cx="3219450" cy="3238500"/>
          </a:xfrm>
          <a:prstGeom prst="donut">
            <a:avLst>
              <a:gd name="adj" fmla="val 157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3227"/>
          </a:xfrm>
        </p:spPr>
        <p:txBody>
          <a:bodyPr>
            <a:normAutofit/>
          </a:bodyPr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796136" y="5733256"/>
            <a:ext cx="133560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Stapnes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5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611560" y="134193"/>
            <a:ext cx="8028384" cy="5585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 lnSpcReduction="10000"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i="1" dirty="0" smtClean="0">
                <a:solidFill>
                  <a:srgbClr val="FFFFFF"/>
                </a:solidFill>
              </a:rPr>
              <a:t>Main activities</a:t>
            </a:r>
            <a:endParaRPr lang="en-US" sz="3600" i="1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2704" y="836712"/>
            <a:ext cx="3481867" cy="1200329"/>
          </a:xfrm>
          <a:prstGeom prst="rect">
            <a:avLst/>
          </a:prstGeom>
          <a:solidFill>
            <a:srgbClr val="4F81BD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chemeClr val="bg1"/>
                </a:solidFill>
              </a:rPr>
              <a:t>Parameters, Design and Implementation: </a:t>
            </a:r>
          </a:p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kern="0" dirty="0">
                <a:solidFill>
                  <a:schemeClr val="bg1"/>
                </a:solidFill>
              </a:rPr>
              <a:t>Integrated Baseline Design and Parameters    </a:t>
            </a:r>
          </a:p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kern="0" dirty="0">
                <a:solidFill>
                  <a:schemeClr val="bg1"/>
                </a:solidFill>
              </a:rPr>
              <a:t>Cost and power </a:t>
            </a:r>
            <a:r>
              <a:rPr lang="en-US" sz="1200" kern="0" dirty="0" err="1" smtClean="0">
                <a:solidFill>
                  <a:schemeClr val="bg1"/>
                </a:solidFill>
              </a:rPr>
              <a:t>optimisation</a:t>
            </a:r>
            <a:r>
              <a:rPr lang="en-US" sz="1200" kern="0" dirty="0" smtClean="0">
                <a:solidFill>
                  <a:schemeClr val="bg1"/>
                </a:solidFill>
              </a:rPr>
              <a:t> in design and technological developments, optimal stages</a:t>
            </a:r>
          </a:p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kern="0" dirty="0" smtClean="0">
                <a:solidFill>
                  <a:schemeClr val="bg1"/>
                </a:solidFill>
              </a:rPr>
              <a:t>Links to experimental </a:t>
            </a:r>
            <a:r>
              <a:rPr lang="en-US" sz="1200" kern="0" dirty="0" err="1" smtClean="0">
                <a:solidFill>
                  <a:schemeClr val="bg1"/>
                </a:solidFill>
              </a:rPr>
              <a:t>programme</a:t>
            </a:r>
            <a:r>
              <a:rPr lang="en-US" sz="1200" kern="0" dirty="0" smtClean="0">
                <a:solidFill>
                  <a:schemeClr val="bg1"/>
                </a:solidFill>
              </a:rPr>
              <a:t> and integrate experimental results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2704" y="2958043"/>
            <a:ext cx="3505200" cy="830997"/>
          </a:xfrm>
          <a:prstGeom prst="rect">
            <a:avLst/>
          </a:prstGeom>
          <a:solidFill>
            <a:srgbClr val="4F81BD"/>
          </a:solidFill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srgbClr val="FFFFFF"/>
                </a:solidFill>
              </a:rPr>
              <a:t>X-band Technologies 	</a:t>
            </a:r>
            <a:endParaRPr lang="en-US" sz="1200" b="1" dirty="0">
              <a:solidFill>
                <a:srgbClr val="FFFFFF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dirty="0">
                <a:solidFill>
                  <a:srgbClr val="FFFFFF"/>
                </a:solidFill>
              </a:rPr>
              <a:t>High gradient structures </a:t>
            </a:r>
            <a:r>
              <a:rPr lang="en-US" sz="1200" dirty="0" smtClean="0">
                <a:solidFill>
                  <a:srgbClr val="FFFFFF"/>
                </a:solidFill>
              </a:rPr>
              <a:t>and high </a:t>
            </a:r>
            <a:r>
              <a:rPr lang="en-US" sz="1200" dirty="0" err="1" smtClean="0">
                <a:solidFill>
                  <a:srgbClr val="FFFFFF"/>
                </a:solidFill>
              </a:rPr>
              <a:t>eff</a:t>
            </a:r>
            <a:r>
              <a:rPr lang="en-US" sz="1200" dirty="0" smtClean="0">
                <a:solidFill>
                  <a:srgbClr val="FFFFFF"/>
                </a:solidFill>
              </a:rPr>
              <a:t> RF </a:t>
            </a:r>
            <a:endParaRPr lang="en-US" sz="1200" dirty="0">
              <a:solidFill>
                <a:srgbClr val="FFFFFF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New X-</a:t>
            </a:r>
            <a:r>
              <a:rPr lang="en-US" sz="1200" dirty="0">
                <a:solidFill>
                  <a:srgbClr val="FFFFFF"/>
                </a:solidFill>
              </a:rPr>
              <a:t>band High power Testing </a:t>
            </a:r>
            <a:r>
              <a:rPr lang="en-US" sz="1200" dirty="0" smtClean="0">
                <a:solidFill>
                  <a:srgbClr val="FFFFFF"/>
                </a:solidFill>
              </a:rPr>
              <a:t>Facilities (x3)</a:t>
            </a:r>
          </a:p>
          <a:p>
            <a:pPr marL="171450" lvl="0" indent="-171450"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Use of </a:t>
            </a:r>
            <a:r>
              <a:rPr lang="en-US" sz="1200" dirty="0" err="1" smtClean="0">
                <a:solidFill>
                  <a:srgbClr val="FFFFFF"/>
                </a:solidFill>
              </a:rPr>
              <a:t>Xband</a:t>
            </a:r>
            <a:r>
              <a:rPr lang="en-US" sz="1200" dirty="0" smtClean="0">
                <a:solidFill>
                  <a:srgbClr val="FFFFFF"/>
                </a:solidFill>
              </a:rPr>
              <a:t> technologies for FELs 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65712"/>
            <a:ext cx="2097741" cy="1684800"/>
          </a:xfrm>
          <a:prstGeom prst="rect">
            <a:avLst/>
          </a:prstGeom>
          <a:ln>
            <a:noFill/>
          </a:ln>
        </p:spPr>
      </p:pic>
      <p:sp>
        <p:nvSpPr>
          <p:cNvPr id="33" name="TextBox 32"/>
          <p:cNvSpPr txBox="1"/>
          <p:nvPr/>
        </p:nvSpPr>
        <p:spPr>
          <a:xfrm>
            <a:off x="0" y="5865912"/>
            <a:ext cx="1981200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err="1" smtClean="0"/>
              <a:t>Xband</a:t>
            </a:r>
            <a:r>
              <a:rPr lang="en-US" sz="900" dirty="0" smtClean="0"/>
              <a:t> disk, </a:t>
            </a:r>
            <a:r>
              <a:rPr lang="en-US" sz="900" dirty="0" err="1" smtClean="0"/>
              <a:t>Xband</a:t>
            </a:r>
            <a:r>
              <a:rPr lang="en-US" sz="900" dirty="0" smtClean="0"/>
              <a:t> </a:t>
            </a:r>
            <a:r>
              <a:rPr lang="en-US" sz="900" dirty="0" err="1" smtClean="0"/>
              <a:t>teststand</a:t>
            </a:r>
            <a:endParaRPr lang="en-US" sz="900" dirty="0"/>
          </a:p>
        </p:txBody>
      </p:sp>
      <p:pic>
        <p:nvPicPr>
          <p:cNvPr id="21" name="Picture 20" descr="Picture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625008"/>
            <a:ext cx="1686673" cy="1123550"/>
          </a:xfrm>
          <a:prstGeom prst="rect">
            <a:avLst/>
          </a:prstGeom>
        </p:spPr>
      </p:pic>
      <p:pic>
        <p:nvPicPr>
          <p:cNvPr id="22" name="Picture 2" descr="C:\Giovanni\Dropbox\Camera Uploads\2013-10-10 14.42.5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" t="17261" b="11817"/>
          <a:stretch/>
        </p:blipFill>
        <p:spPr bwMode="auto">
          <a:xfrm>
            <a:off x="4572000" y="838200"/>
            <a:ext cx="1917123" cy="188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C:\Giovanni\Dropbox\Camera Uploads\2013-10-10 14.51.17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17501" r="8327"/>
          <a:stretch/>
        </p:blipFill>
        <p:spPr bwMode="auto">
          <a:xfrm>
            <a:off x="6561083" y="838200"/>
            <a:ext cx="2582917" cy="186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1200" y="3212976"/>
            <a:ext cx="4622800" cy="283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54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FC5643-CERN3027 - Scale of contributions</Template>
  <TotalTime>78391</TotalTime>
  <Words>3690</Words>
  <Application>Microsoft Macintosh PowerPoint</Application>
  <PresentationFormat>On-screen Show (4:3)</PresentationFormat>
  <Paragraphs>797</Paragraphs>
  <Slides>51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FC5643-CERN3027 - Scale of contributions</vt:lpstr>
      <vt:lpstr>Equation</vt:lpstr>
      <vt:lpstr>PowerPoint Presentation</vt:lpstr>
      <vt:lpstr>PowerPoint Presentation</vt:lpstr>
      <vt:lpstr>PowerPoint Presentation</vt:lpstr>
      <vt:lpstr>Future Project at CERN</vt:lpstr>
      <vt:lpstr>CLIC Layout at 3 TeV</vt:lpstr>
      <vt:lpstr>Staged Design Parameters</vt:lpstr>
      <vt:lpstr>Conclusion of the Accelerator CDR Studies</vt:lpstr>
      <vt:lpstr>Timeline</vt:lpstr>
      <vt:lpstr>PowerPoint Presentation</vt:lpstr>
      <vt:lpstr>PowerPoint Presentation</vt:lpstr>
      <vt:lpstr>Performance verifications – CLIC </vt:lpstr>
      <vt:lpstr>PowerPoint Presentation</vt:lpstr>
      <vt:lpstr>ATF2: Stabilisation Experiment</vt:lpstr>
      <vt:lpstr>X-Band and FELs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Layout of FCC-ee </vt:lpstr>
      <vt:lpstr>FCC-ee vs. Linear Colliders</vt:lpstr>
      <vt:lpstr>Luminosity Lifetime</vt:lpstr>
      <vt:lpstr>PowerPoint Presentation</vt:lpstr>
      <vt:lpstr>SC RF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Expectations after Long Shutdown 1 (2015)</vt:lpstr>
      <vt:lpstr>The HL-LHC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Daniel Schulte</cp:lastModifiedBy>
  <cp:revision>673</cp:revision>
  <cp:lastPrinted>2014-11-04T12:49:44Z</cp:lastPrinted>
  <dcterms:created xsi:type="dcterms:W3CDTF">2014-11-07T09:18:54Z</dcterms:created>
  <dcterms:modified xsi:type="dcterms:W3CDTF">2014-11-12T06:53:53Z</dcterms:modified>
</cp:coreProperties>
</file>