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4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DC1047-946D-427D-A0ED-782B2F9DA6D9}" v="12" dt="2021-02-03T11:58:05.2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298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ehilashkajani, Amir" userId="S::salehila@liverpool.ac.uk::7377009f-c8b2-4598-9321-ea16d78a0cea" providerId="AD" clId="Web-{CADC1047-946D-427D-A0ED-782B2F9DA6D9}"/>
    <pc:docChg chg="modSld">
      <pc:chgData name="Salehilashkajani, Amir" userId="S::salehila@liverpool.ac.uk::7377009f-c8b2-4598-9321-ea16d78a0cea" providerId="AD" clId="Web-{CADC1047-946D-427D-A0ED-782B2F9DA6D9}" dt="2021-02-03T11:58:03.058" v="7" actId="20577"/>
      <pc:docMkLst>
        <pc:docMk/>
      </pc:docMkLst>
      <pc:sldChg chg="modSp">
        <pc:chgData name="Salehilashkajani, Amir" userId="S::salehila@liverpool.ac.uk::7377009f-c8b2-4598-9321-ea16d78a0cea" providerId="AD" clId="Web-{CADC1047-946D-427D-A0ED-782B2F9DA6D9}" dt="2021-02-03T11:58:03.058" v="7" actId="20577"/>
        <pc:sldMkLst>
          <pc:docMk/>
          <pc:sldMk cId="1310333800" sldId="259"/>
        </pc:sldMkLst>
        <pc:spChg chg="mod">
          <ac:chgData name="Salehilashkajani, Amir" userId="S::salehila@liverpool.ac.uk::7377009f-c8b2-4598-9321-ea16d78a0cea" providerId="AD" clId="Web-{CADC1047-946D-427D-A0ED-782B2F9DA6D9}" dt="2021-02-03T11:58:03.058" v="7" actId="20577"/>
          <ac:spMkLst>
            <pc:docMk/>
            <pc:sldMk cId="1310333800" sldId="259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66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41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6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9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397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77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85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874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19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93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9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5D0C3-4FFF-49E8-91DF-1EE680845ADF}" type="datetimeFigureOut">
              <a:rPr lang="en-GB" smtClean="0"/>
              <a:t>03/02/2021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D867F-3574-4245-BD43-9A379A3D41D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35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Cockcroft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Amir &amp; </a:t>
            </a:r>
            <a:r>
              <a:rPr lang="en-GB" dirty="0" err="1"/>
              <a:t>Hao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9188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slides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922135"/>
            <a:ext cx="5737860" cy="45887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7216"/>
            <a:ext cx="5273959" cy="442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51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6326"/>
          </a:xfrm>
        </p:spPr>
        <p:txBody>
          <a:bodyPr/>
          <a:lstStyle/>
          <a:p>
            <a:r>
              <a:rPr lang="en-GB" dirty="0"/>
              <a:t>2mm circular 2</a:t>
            </a:r>
            <a:r>
              <a:rPr lang="en-GB" baseline="30000" dirty="0"/>
              <a:t>nd</a:t>
            </a:r>
            <a:r>
              <a:rPr lang="en-GB" dirty="0"/>
              <a:t> skimmer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0382"/>
            <a:ext cx="6063343" cy="4740049"/>
          </a:xfrm>
        </p:spPr>
        <p:txBody>
          <a:bodyPr>
            <a:normAutofit/>
          </a:bodyPr>
          <a:lstStyle/>
          <a:p>
            <a:r>
              <a:rPr lang="en-GB" sz="2000" dirty="0"/>
              <a:t>The gas-jet 2D density map is measured at the moveable gauge location, 283mm from the first skimmer.</a:t>
            </a:r>
          </a:p>
          <a:p>
            <a:r>
              <a:rPr lang="en-GB" sz="2000" dirty="0"/>
              <a:t>From our previous measurements, it was observed that the gas-jet does not pass through the centre of the 2</a:t>
            </a:r>
            <a:r>
              <a:rPr lang="en-GB" sz="2000" baseline="30000" dirty="0"/>
              <a:t>nd</a:t>
            </a:r>
            <a:r>
              <a:rPr lang="en-GB" sz="2000" dirty="0"/>
              <a:t> skimmer. </a:t>
            </a:r>
          </a:p>
          <a:p>
            <a:endParaRPr lang="en-GB" sz="20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9652099" y="5641523"/>
            <a:ext cx="157029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359537" y="5717723"/>
            <a:ext cx="76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First skimmer : </a:t>
            </a:r>
          </a:p>
          <a:p>
            <a:r>
              <a:rPr lang="en-GB" sz="1000" dirty="0"/>
              <a:t>0mm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91338" y="5717723"/>
            <a:ext cx="768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Moveable gauge:</a:t>
            </a:r>
          </a:p>
          <a:p>
            <a:r>
              <a:rPr lang="en-GB" sz="1000" dirty="0"/>
              <a:t>283mm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12137" y="5678099"/>
            <a:ext cx="91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Interaction point:</a:t>
            </a:r>
          </a:p>
          <a:p>
            <a:r>
              <a:rPr lang="en-GB" sz="1000" dirty="0"/>
              <a:t>538mm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64137" y="1271452"/>
            <a:ext cx="3886200" cy="3703785"/>
            <a:chOff x="7848600" y="506729"/>
            <a:chExt cx="3886200" cy="3703785"/>
          </a:xfrm>
        </p:grpSpPr>
        <p:pic>
          <p:nvPicPr>
            <p:cNvPr id="9" name="Picture 8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070"/>
            <a:stretch/>
          </p:blipFill>
          <p:spPr bwMode="auto">
            <a:xfrm>
              <a:off x="7848600" y="506729"/>
              <a:ext cx="3622963" cy="3703785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/>
            <p:nvPr/>
          </p:nvSpPr>
          <p:spPr>
            <a:xfrm>
              <a:off x="11201400" y="1752600"/>
              <a:ext cx="533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170226" y="774005"/>
              <a:ext cx="308957" cy="4005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" name="Straight Connector 11"/>
          <p:cNvCxnSpPr/>
          <p:nvPr/>
        </p:nvCxnSpPr>
        <p:spPr>
          <a:xfrm flipH="1" flipV="1">
            <a:off x="10426337" y="3888923"/>
            <a:ext cx="3579" cy="1752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11222396" y="3888923"/>
            <a:ext cx="3579" cy="1752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9652099" y="3888923"/>
            <a:ext cx="3579" cy="1752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763" y="3519199"/>
            <a:ext cx="3546693" cy="291207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3971786" y="5316875"/>
            <a:ext cx="234353" cy="544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920394" y="5031919"/>
            <a:ext cx="5156" cy="29563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69871" y="5390806"/>
            <a:ext cx="741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1.84mm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17221" y="5041691"/>
            <a:ext cx="703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4.14mm</a:t>
            </a:r>
          </a:p>
        </p:txBody>
      </p:sp>
      <p:sp>
        <p:nvSpPr>
          <p:cNvPr id="20" name="Oval 19"/>
          <p:cNvSpPr/>
          <p:nvPr/>
        </p:nvSpPr>
        <p:spPr>
          <a:xfrm>
            <a:off x="3869871" y="4840628"/>
            <a:ext cx="169697" cy="16500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1606611" y="4923130"/>
            <a:ext cx="4865914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954719" y="3050724"/>
            <a:ext cx="17067" cy="380727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729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6841"/>
          </a:xfrm>
        </p:spPr>
        <p:txBody>
          <a:bodyPr>
            <a:normAutofit fontScale="90000"/>
          </a:bodyPr>
          <a:lstStyle/>
          <a:p>
            <a:r>
              <a:rPr lang="en-GB" dirty="0"/>
              <a:t>Correcting the position of the 2</a:t>
            </a:r>
            <a:r>
              <a:rPr lang="en-GB" baseline="30000" dirty="0"/>
              <a:t>nd</a:t>
            </a:r>
            <a:r>
              <a:rPr lang="en-GB" dirty="0"/>
              <a:t> skimmer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4915" y="1214846"/>
            <a:ext cx="3248297" cy="4929460"/>
          </a:xfrm>
        </p:spPr>
        <p:txBody>
          <a:bodyPr>
            <a:normAutofit/>
          </a:bodyPr>
          <a:lstStyle/>
          <a:p>
            <a:r>
              <a:rPr lang="en-GB" sz="1500" dirty="0"/>
              <a:t>The system was opened, the skimmer assembly was removed and the position of the second skimmer was shifted to the centre of the gas-jet [1].</a:t>
            </a:r>
          </a:p>
          <a:p>
            <a:endParaRPr lang="en-GB" sz="1500" dirty="0"/>
          </a:p>
          <a:p>
            <a:r>
              <a:rPr lang="en-GB" sz="1500" dirty="0"/>
              <a:t>There was an improvement but the system was still misaligned by ~1.44mm horizontally and 0.48mm vertically [2].</a:t>
            </a:r>
          </a:p>
          <a:p>
            <a:endParaRPr lang="en-GB" sz="1500" dirty="0"/>
          </a:p>
          <a:p>
            <a:r>
              <a:rPr lang="en-GB" sz="1500" dirty="0"/>
              <a:t>This process was repeated for a second time [3].</a:t>
            </a:r>
          </a:p>
          <a:p>
            <a:endParaRPr lang="en-GB" sz="1500" dirty="0"/>
          </a:p>
          <a:p>
            <a:r>
              <a:rPr lang="en-GB" sz="1500" dirty="0"/>
              <a:t>At the moveable gauge location, the gas-jet is off-centre by ~1mm vertically and horizontally.  </a:t>
            </a:r>
          </a:p>
          <a:p>
            <a:endParaRPr lang="en-GB" sz="1500" dirty="0"/>
          </a:p>
          <a:p>
            <a:endParaRPr lang="en-GB" sz="15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r="12181"/>
          <a:stretch/>
        </p:blipFill>
        <p:spPr>
          <a:xfrm>
            <a:off x="4878292" y="1292938"/>
            <a:ext cx="2435415" cy="2238248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6291720" y="2426746"/>
            <a:ext cx="21908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83669" y="2426746"/>
            <a:ext cx="1009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1.44mm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548523" y="2344546"/>
            <a:ext cx="3486392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291719" y="971599"/>
            <a:ext cx="26591" cy="294396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88644" y="927463"/>
            <a:ext cx="3486392" cy="2943965"/>
            <a:chOff x="88644" y="927463"/>
            <a:chExt cx="3486392" cy="2943965"/>
          </a:xfrm>
        </p:grpSpPr>
        <p:grpSp>
          <p:nvGrpSpPr>
            <p:cNvPr id="36" name="Group 35"/>
            <p:cNvGrpSpPr/>
            <p:nvPr/>
          </p:nvGrpSpPr>
          <p:grpSpPr>
            <a:xfrm>
              <a:off x="573342" y="927463"/>
              <a:ext cx="2541180" cy="2943965"/>
              <a:chOff x="573342" y="927463"/>
              <a:chExt cx="2541180" cy="2943965"/>
            </a:xfrm>
          </p:grpSpPr>
          <p:pic>
            <p:nvPicPr>
              <p:cNvPr id="4" name="Content Placeholder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342" y="1318106"/>
                <a:ext cx="2541180" cy="2086481"/>
              </a:xfrm>
              <a:prstGeom prst="rect">
                <a:avLst/>
              </a:prstGeom>
            </p:spPr>
          </p:pic>
          <p:cxnSp>
            <p:nvCxnSpPr>
              <p:cNvPr id="5" name="Straight Arrow Connector 4"/>
              <p:cNvCxnSpPr/>
              <p:nvPr/>
            </p:nvCxnSpPr>
            <p:spPr>
              <a:xfrm flipH="1" flipV="1">
                <a:off x="1884248" y="2600480"/>
                <a:ext cx="232820" cy="301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/>
              <p:cNvCxnSpPr/>
              <p:nvPr/>
            </p:nvCxnSpPr>
            <p:spPr>
              <a:xfrm flipH="1" flipV="1">
                <a:off x="1836752" y="2412062"/>
                <a:ext cx="7180" cy="19909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1763260" y="2683429"/>
                <a:ext cx="7609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1.84mm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061626" y="2326497"/>
                <a:ext cx="8390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4.14mm</a:t>
                </a: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729527" y="2255432"/>
                <a:ext cx="121587" cy="10591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 flipV="1">
                <a:off x="1777026" y="927463"/>
                <a:ext cx="26591" cy="2943965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>
              <a:off x="88644" y="2290964"/>
              <a:ext cx="3486392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5568719" y="2116932"/>
            <a:ext cx="1009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0.48mm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243744" y="2287024"/>
            <a:ext cx="846" cy="1486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87357" y="896054"/>
            <a:ext cx="3016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18519" y="904822"/>
            <a:ext cx="3016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7357" y="4192779"/>
            <a:ext cx="3016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/>
          <a:srcRect r="11220"/>
          <a:stretch/>
        </p:blipFill>
        <p:spPr>
          <a:xfrm>
            <a:off x="1232093" y="4122729"/>
            <a:ext cx="3123215" cy="2722145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 flipH="1" flipV="1">
            <a:off x="3028231" y="5519199"/>
            <a:ext cx="145625" cy="398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2939883" y="5325531"/>
            <a:ext cx="1437" cy="2180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59874" y="5466277"/>
            <a:ext cx="768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1.35mm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858678" y="5646843"/>
            <a:ext cx="630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1.2mm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3009237" y="4048862"/>
            <a:ext cx="26591" cy="294396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320855" y="5412363"/>
            <a:ext cx="3486392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91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812"/>
          </a:xfrm>
        </p:spPr>
        <p:txBody>
          <a:bodyPr/>
          <a:lstStyle/>
          <a:p>
            <a:r>
              <a:rPr lang="en-GB" dirty="0"/>
              <a:t>Misalignment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697" y="1129938"/>
            <a:ext cx="11024831" cy="4883740"/>
          </a:xfrm>
        </p:spPr>
        <p:txBody>
          <a:bodyPr>
            <a:normAutofit/>
          </a:bodyPr>
          <a:lstStyle/>
          <a:p>
            <a:r>
              <a:rPr lang="en-GB" sz="1800" dirty="0"/>
              <a:t>Assuming a uniform expansion from the second skimmer to the moveable gauge location. </a:t>
            </a:r>
            <a:r>
              <a:rPr lang="en-GB" sz="1800" dirty="0">
                <a:sym typeface="Wingdings" panose="05000000000000000000" pitchFamily="2" charset="2"/>
              </a:rPr>
              <a:t> The gas-curtain is off centre by 5~10%. </a:t>
            </a:r>
          </a:p>
          <a:p>
            <a:r>
              <a:rPr lang="en-GB" sz="1800" dirty="0">
                <a:sym typeface="Wingdings" panose="05000000000000000000" pitchFamily="2" charset="2"/>
              </a:rPr>
              <a:t>The second skimmer is off-centre by 100 to 150 microns from the centre of the gas-jet. </a:t>
            </a:r>
          </a:p>
          <a:p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  <a:p>
            <a:r>
              <a:rPr lang="en-GB" sz="1800" dirty="0">
                <a:sym typeface="Wingdings" panose="05000000000000000000" pitchFamily="2" charset="2"/>
              </a:rPr>
              <a:t>Density distribution for Nitrogen and Neon, with an inlet pressure of 5bar. Peak density is in agreement with the simulations.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1537" y="2276344"/>
            <a:ext cx="1826141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sz="1100" dirty="0"/>
              <a:t>Moveable gauge (+250 mm) 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1059" y="2276344"/>
            <a:ext cx="17315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Skimmer 2 location (0mm)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290504" y="2661972"/>
            <a:ext cx="1" cy="7967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63781" y="2832487"/>
            <a:ext cx="1230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 to 1.4mm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556841" y="2661972"/>
            <a:ext cx="1" cy="2453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56841" y="2661972"/>
            <a:ext cx="2733663" cy="0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556841" y="2907300"/>
            <a:ext cx="2733663" cy="551376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4464" y="2606119"/>
            <a:ext cx="1230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100~150 microns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514" y="4131614"/>
            <a:ext cx="2975286" cy="2495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051" y="4131614"/>
            <a:ext cx="3169489" cy="255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3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1" y="1227102"/>
            <a:ext cx="6206803" cy="5011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9092"/>
          </a:xfrm>
        </p:spPr>
        <p:txBody>
          <a:bodyPr>
            <a:normAutofit/>
          </a:bodyPr>
          <a:lstStyle/>
          <a:p>
            <a:r>
              <a:rPr lang="en-GB" dirty="0"/>
              <a:t>Gas-jet vertical profile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285442" y="6423719"/>
            <a:ext cx="3946958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60120" y="6541369"/>
            <a:ext cx="4533900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96798" y="6541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20.0mm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75020" y="6054389"/>
            <a:ext cx="96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19.2mm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15833" y="2977022"/>
            <a:ext cx="152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FWHM = 13.3mm</a:t>
            </a:r>
          </a:p>
          <a:p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FWHM =15.8mm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225040" y="3643126"/>
            <a:ext cx="2484120" cy="18565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73" y="1084218"/>
            <a:ext cx="5646833" cy="4976949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7251672" y="6338441"/>
            <a:ext cx="4212771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064437" y="6490569"/>
            <a:ext cx="4609012" cy="1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05189" y="6490570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18.6mm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957732" y="5969109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17.2mm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8127064" y="3439946"/>
            <a:ext cx="2655236" cy="761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674615" y="2711344"/>
            <a:ext cx="1528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FWHM = 12.5mm</a:t>
            </a:r>
          </a:p>
          <a:p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FWHM =13.6mm </a:t>
            </a:r>
          </a:p>
        </p:txBody>
      </p:sp>
    </p:spTree>
    <p:extLst>
      <p:ext uri="{BB962C8B-B14F-4D97-AF65-F5344CB8AC3E}">
        <p14:creationId xmlns:p14="http://schemas.microsoft.com/office/powerpoint/2010/main" val="73911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5218"/>
          </a:xfrm>
        </p:spPr>
        <p:txBody>
          <a:bodyPr/>
          <a:lstStyle/>
          <a:p>
            <a:r>
              <a:rPr lang="en-GB" dirty="0"/>
              <a:t>Gas-jet vertical profile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821851"/>
            <a:ext cx="5860415" cy="45959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56" y="1821851"/>
            <a:ext cx="6007144" cy="471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4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441"/>
          </a:xfrm>
        </p:spPr>
        <p:txBody>
          <a:bodyPr/>
          <a:lstStyle/>
          <a:p>
            <a:r>
              <a:rPr lang="en-GB" dirty="0"/>
              <a:t>Next step </a:t>
            </a:r>
            <a:r>
              <a:rPr lang="en-GB" dirty="0">
                <a:sym typeface="Wingdings" panose="05000000000000000000" pitchFamily="2" charset="2"/>
              </a:rPr>
              <a:t> A more uniform jet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2241" y="1312817"/>
            <a:ext cx="5109754" cy="5270863"/>
          </a:xfrm>
        </p:spPr>
        <p:txBody>
          <a:bodyPr>
            <a:normAutofit/>
          </a:bodyPr>
          <a:lstStyle/>
          <a:p>
            <a:r>
              <a:rPr lang="en-GB" dirty="0"/>
              <a:t>Original arrangement: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180 micron 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400 micron second skimmer</a:t>
            </a:r>
          </a:p>
          <a:p>
            <a:r>
              <a:rPr lang="en-GB" dirty="0"/>
              <a:t>Current arrangement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180 micron 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2mm second skimmer</a:t>
            </a:r>
            <a:endParaRPr lang="en-GB" dirty="0"/>
          </a:p>
          <a:p>
            <a:r>
              <a:rPr lang="en-GB" dirty="0"/>
              <a:t>Next step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400 micron 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2mm second skimmer </a:t>
            </a:r>
            <a:br>
              <a:rPr lang="en-GB" sz="1800" dirty="0"/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48" y="1121500"/>
            <a:ext cx="2655047" cy="2418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100" y="1121500"/>
            <a:ext cx="2688751" cy="24633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030" y="3673790"/>
            <a:ext cx="3784828" cy="309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6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03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145" y="1917065"/>
            <a:ext cx="5271135" cy="427002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6" y="1878489"/>
            <a:ext cx="5240992" cy="424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15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309</Words>
  <Application>Microsoft Office PowerPoint</Application>
  <PresentationFormat>Widescreen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Cockcroft Update</vt:lpstr>
      <vt:lpstr>2mm circular 2nd skimmer </vt:lpstr>
      <vt:lpstr>Correcting the position of the 2nd skimmer</vt:lpstr>
      <vt:lpstr>Misalignment </vt:lpstr>
      <vt:lpstr>Gas-jet vertical profile </vt:lpstr>
      <vt:lpstr>Gas-jet vertical profile</vt:lpstr>
      <vt:lpstr>Next step  A more uniform jet </vt:lpstr>
      <vt:lpstr>PowerPoint Presentation</vt:lpstr>
      <vt:lpstr>Extra slides</vt:lpstr>
      <vt:lpstr>Extra slides 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Update</dc:title>
  <dc:creator>Salehilashkajani, Amir</dc:creator>
  <cp:lastModifiedBy>Salehilashkajani, Amir</cp:lastModifiedBy>
  <cp:revision>36</cp:revision>
  <dcterms:created xsi:type="dcterms:W3CDTF">2021-02-01T13:29:37Z</dcterms:created>
  <dcterms:modified xsi:type="dcterms:W3CDTF">2021-02-03T11:58:11Z</dcterms:modified>
</cp:coreProperties>
</file>