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81" r:id="rId3"/>
    <p:sldId id="283" r:id="rId4"/>
    <p:sldId id="282" r:id="rId5"/>
    <p:sldId id="288" r:id="rId6"/>
    <p:sldId id="284" r:id="rId7"/>
    <p:sldId id="286" r:id="rId8"/>
    <p:sldId id="287" r:id="rId9"/>
    <p:sldId id="285" r:id="rId10"/>
    <p:sldId id="289" r:id="rId11"/>
    <p:sldId id="294" r:id="rId12"/>
    <p:sldId id="290" r:id="rId13"/>
    <p:sldId id="291" r:id="rId14"/>
    <p:sldId id="292" r:id="rId15"/>
    <p:sldId id="29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EE56D-9851-401F-BF49-17330C9E1A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ED86F1-EAA0-48B8-BD1B-DD5C3BD0B7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A038D-1D50-4165-BAA4-5B0829E9A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360D6-467F-4A9E-8B60-7AAC3747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FB0EE-C2DE-4BD9-92D3-53980412D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853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B60EF-EB20-4786-8C31-53558C54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9AB20A-AD6B-4AD7-B846-17E56D917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4E7FC-C7D1-45B9-90D1-411AAA1B3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E0073-9034-4B39-86CC-AEB83E0C5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63606-75B2-4C0D-85F1-72EA9F5DF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2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8BE98A-E71C-4473-9FD2-379A383271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68F9F0-3670-4CC4-AA24-BAF41FE20C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4A2CF-FBB1-4C0E-A9FC-43027918A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1EBC4-1041-474E-B2A7-23F923035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F7E888-BB13-4532-B3DA-2CFE0B2B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270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F4BD7-CDC7-4509-9417-FAC1F13D5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740CC-1711-4894-85A9-E7D9506FF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F4D569-5C57-44F9-A059-DD3609913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A1D47-0B5B-49BB-9325-F12F1376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3116E-273C-4C8A-9A01-43435BAC0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19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458F2-3256-49A7-B0AF-BD3AB43A1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14103-EEC0-48DF-A348-DD7490313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74D9E-97C3-411E-A210-2A622816E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9B04D-50F1-48C9-B275-B136C9E74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87325-6BB5-4EAF-A493-1FE29D899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789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E4976-93AF-49C3-8CF6-6E4837307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3DB3B-F740-4C15-9D20-0564134D0D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E3B74-1782-434A-83C4-5DED2E4D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CE543B-8AA2-450F-9390-0F3A89A8B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F4A70-D269-44FC-B5DB-478C0503C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4DB23D-9716-4A54-BA7C-929A94F4B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49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D766-322A-4BE9-AC85-C238B4630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7BEC60-785C-47F7-8909-2E7BCA7D1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7200A1-D63C-40EB-B373-A112B2CC2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44E90-FC73-4C57-8A06-69F03305A6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5AB97D-F01D-439C-9D1C-D6E922BDFF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777625-4D22-4BEA-9CD8-13D6C5DED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D4CFC8-7E0C-4A54-A962-E59044377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3F2D4-69D3-4B8E-A545-A8AB17450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1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A9DB4-95A2-4826-B840-230D3AC87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2EFC3F-6D97-4A97-89CB-FDACD58A5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98F58-EFBC-45B5-A105-8DFF7EC6F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F7D248-5CE3-4669-BBC1-5FC7B1DF5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8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36534E-96B8-4376-9D0F-36CD42360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E7C94-1929-43DE-94AC-13033A520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0E5027-3792-48D3-988A-3FCB1012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74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52279-B96C-491E-9766-FD62CCC3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55188-AE25-42A0-AE1E-9FD3CE754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00F576-482F-46D2-8464-2B69D71D9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4566ED-6329-4127-9867-D073DA92F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A98BA0-CC0D-4A31-8989-0F8EB8D9A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B71783-2796-4C50-8808-F12128748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635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18DBE-FF63-4CE2-9F8A-CDF55354D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132C2E-4208-4859-AEF3-40553FAF2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5CA7F-00FD-4496-ABCA-758478020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030A6C-3EBC-4C21-803F-272445671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B92E9-DEB3-4028-B328-A8AA9C90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30D13-D356-4696-B6CE-C66EE5B11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07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2702AD-03FC-42D5-AA21-0E83CF534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3859DF-7213-4D8A-BB72-B8E88E5105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3D212-9CDD-436A-A96F-8680B8C6DE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6577E-46F1-4004-8107-AB6051B9F76D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BB806-0F0D-48F1-9E55-12F5DC9DE0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10B02-FBE4-421E-8C65-FAC5487512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28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8A68553-567D-4D63-9C48-54F49A5ED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55750"/>
            <a:ext cx="10515600" cy="746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/>
              <a:t>Illumination of test stand BGC camera due to cathode radiation </a:t>
            </a:r>
            <a:br>
              <a:rPr lang="en-US" sz="5400" dirty="0"/>
            </a:br>
            <a:r>
              <a:rPr lang="en-US" sz="5400" dirty="0"/>
              <a:t>&amp;</a:t>
            </a:r>
            <a:br>
              <a:rPr lang="en-US" sz="5400" dirty="0"/>
            </a:br>
            <a:r>
              <a:rPr lang="en-US" sz="5400" dirty="0"/>
              <a:t>Synchrotron radiation on BGC in current LHC setup</a:t>
            </a:r>
            <a:br>
              <a:rPr lang="en-US" sz="5400" dirty="0"/>
            </a:br>
            <a:br>
              <a:rPr lang="en-GB" sz="5400" dirty="0"/>
            </a:br>
            <a:endParaRPr lang="en-GB" sz="54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A5A92B83-08B1-4261-9158-B2ACCE201FA1}"/>
              </a:ext>
            </a:extLst>
          </p:cNvPr>
          <p:cNvSpPr txBox="1">
            <a:spLocks/>
          </p:cNvSpPr>
          <p:nvPr/>
        </p:nvSpPr>
        <p:spPr>
          <a:xfrm>
            <a:off x="1524000" y="52022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Noah Jens – 03.02.202</a:t>
            </a:r>
            <a:r>
              <a:rPr lang="en-GB" sz="2400" dirty="0"/>
              <a:t>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9587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56468-965A-47CA-A754-9A63AC270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Synchrotron radiation on BGC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8609B-39D9-482B-80F5-C376C5CDF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2664218"/>
            <a:ext cx="10267950" cy="373015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6F07B-114F-4FC7-B582-EBC3F52EB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r>
              <a:rPr lang="en-US" dirty="0"/>
              <a:t>Geometry based on the information in the layout database</a:t>
            </a:r>
          </a:p>
          <a:p>
            <a:r>
              <a:rPr lang="en-US" dirty="0"/>
              <a:t>D3 and D4 bending magnets implemented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FBF1F6-327B-4441-B908-3EA1B12297ED}"/>
              </a:ext>
            </a:extLst>
          </p:cNvPr>
          <p:cNvSpPr txBox="1"/>
          <p:nvPr/>
        </p:nvSpPr>
        <p:spPr>
          <a:xfrm>
            <a:off x="9686925" y="3522147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D4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CC1680-D2A6-47E0-8D06-76DF7D060B9E}"/>
              </a:ext>
            </a:extLst>
          </p:cNvPr>
          <p:cNvSpPr txBox="1"/>
          <p:nvPr/>
        </p:nvSpPr>
        <p:spPr>
          <a:xfrm>
            <a:off x="1952625" y="4218782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927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4D017-065E-4B8D-B8A3-EE91536E6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SynRad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3AAE8-DCA7-4551-9A11-198DA6503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to simulate synchrotron radiation</a:t>
            </a:r>
          </a:p>
          <a:p>
            <a:r>
              <a:rPr lang="en-US" dirty="0"/>
              <a:t>Based on the information about beam and magnetic regions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26E509-C62F-4392-A05C-24F1537F0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100" y="2923469"/>
            <a:ext cx="7886700" cy="375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897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C9CA0-0028-4BD9-BA35-F3D220690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Simplifications 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83FD36-EA66-4726-89FA-C6C4F33DD0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836" y="3832188"/>
            <a:ext cx="5221579" cy="298027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DE6B92-827A-43B3-B05B-3B2F986FB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218884"/>
            <a:ext cx="5969381" cy="23411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566EFD-1784-4A69-BD8F-C5BFF0235462}"/>
              </a:ext>
            </a:extLst>
          </p:cNvPr>
          <p:cNvSpPr txBox="1"/>
          <p:nvPr/>
        </p:nvSpPr>
        <p:spPr>
          <a:xfrm>
            <a:off x="838200" y="1506022"/>
            <a:ext cx="9763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outer shell 	    assumption that photons, which hit the holes in the RF fingers won’t come back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adjustments for holes in other regions of the geometry (for example beam screens)</a:t>
            </a:r>
            <a:endParaRPr lang="en-GB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846CAC0-6B9F-48C8-81B0-C610B0A69466}"/>
              </a:ext>
            </a:extLst>
          </p:cNvPr>
          <p:cNvSpPr/>
          <p:nvPr/>
        </p:nvSpPr>
        <p:spPr>
          <a:xfrm>
            <a:off x="2610177" y="1615241"/>
            <a:ext cx="268448" cy="16778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79CE3C-24A6-4DB8-9AAA-C0F0D4A9428C}"/>
              </a:ext>
            </a:extLst>
          </p:cNvPr>
          <p:cNvSpPr txBox="1"/>
          <p:nvPr/>
        </p:nvSpPr>
        <p:spPr>
          <a:xfrm>
            <a:off x="6842987" y="3106835"/>
            <a:ext cx="4710928" cy="64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Adjusted sticking factor of RF finger regions, according to the area ratio of holes to metal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178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C521EC-36B3-4869-A978-33F770913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646" y="3688752"/>
            <a:ext cx="7220708" cy="26231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34988C-B2D5-482E-BDB8-36AA01E4F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Need for iterative simulation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02E5F-F104-4198-921C-58A41BC96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Due to difference in photon flux of about 11 orders of magnitude, not enough test photons hit the camera facet </a:t>
            </a:r>
          </a:p>
          <a:p>
            <a:r>
              <a:rPr lang="en-US" sz="2000" dirty="0"/>
              <a:t>Low flux mode could not deliver enough statistics either  </a:t>
            </a:r>
          </a:p>
          <a:p>
            <a:r>
              <a:rPr lang="en-US" sz="2000" dirty="0"/>
              <a:t>No direct recording of angle map in </a:t>
            </a:r>
            <a:r>
              <a:rPr lang="en-US" sz="2000" dirty="0" err="1"/>
              <a:t>SynRad</a:t>
            </a:r>
            <a:r>
              <a:rPr lang="en-US" sz="2000" dirty="0"/>
              <a:t> possible </a:t>
            </a:r>
          </a:p>
          <a:p>
            <a:r>
              <a:rPr lang="en-US" sz="2000" dirty="0"/>
              <a:t>The particle logger can record information about incident angle of each photon 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69837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A03CB-CE82-4352-8053-020F48633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Transferring simulation to </a:t>
            </a:r>
            <a:r>
              <a:rPr lang="en-US" dirty="0" err="1"/>
              <a:t>MolFlow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A310E-B427-46E2-BCA2-61EB3E5AA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Angle map out of the incident angle</a:t>
            </a:r>
          </a:p>
          <a:p>
            <a:r>
              <a:rPr lang="en-US" sz="2400" dirty="0"/>
              <a:t>New simulation in </a:t>
            </a:r>
            <a:r>
              <a:rPr lang="en-US" sz="2400" dirty="0" err="1"/>
              <a:t>MolFlow</a:t>
            </a:r>
            <a:r>
              <a:rPr lang="en-US" sz="2400" dirty="0"/>
              <a:t> including the angle map and the scaled desorption </a:t>
            </a:r>
          </a:p>
          <a:p>
            <a:pPr marL="0" indent="0">
              <a:buNone/>
            </a:pPr>
            <a:br>
              <a:rPr lang="en-US" sz="2400" dirty="0"/>
            </a:b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C23407-7AE6-41D4-86DC-77B904795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721" y="3429000"/>
            <a:ext cx="6616557" cy="334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045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DC1CE9B-8C63-4D01-8757-C74E20AF1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551" y="386454"/>
            <a:ext cx="4558348" cy="5461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892057-791F-493D-B9DD-DB0797BE4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01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Simulation results 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BD36338-C0A7-4121-8AC9-BDC5938A6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828" y="6007638"/>
            <a:ext cx="3445578" cy="403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7B2D4FB-50B3-43FB-AFED-EC2491840E76}"/>
                  </a:ext>
                </a:extLst>
              </p:cNvPr>
              <p:cNvSpPr txBox="1"/>
              <p:nvPr/>
            </p:nvSpPr>
            <p:spPr>
              <a:xfrm>
                <a:off x="10511406" y="5972322"/>
                <a:ext cx="783612" cy="4392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in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200" b="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7B2D4FB-50B3-43FB-AFED-EC2491840E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1406" y="5972322"/>
                <a:ext cx="783612" cy="4392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EA93DA87-2C2E-450B-B995-430DD5A14BAE}"/>
              </a:ext>
            </a:extLst>
          </p:cNvPr>
          <p:cNvSpPr txBox="1"/>
          <p:nvPr/>
        </p:nvSpPr>
        <p:spPr>
          <a:xfrm>
            <a:off x="838200" y="1778466"/>
            <a:ext cx="7039061" cy="734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According to the </a:t>
            </a:r>
            <a:r>
              <a:rPr lang="en-US" sz="2000" dirty="0" err="1"/>
              <a:t>MolFlow</a:t>
            </a:r>
            <a:r>
              <a:rPr lang="en-US" sz="2000" dirty="0"/>
              <a:t> simulation the camera facet receives </a:t>
            </a:r>
            <a:r>
              <a:rPr lang="en-US" sz="2000" b="1" dirty="0"/>
              <a:t>58004 photons per second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013472D-6208-426B-A32F-305A0CCB0665}"/>
                  </a:ext>
                </a:extLst>
              </p:cNvPr>
              <p:cNvSpPr txBox="1"/>
              <p:nvPr/>
            </p:nvSpPr>
            <p:spPr>
              <a:xfrm>
                <a:off x="838200" y="2897154"/>
                <a:ext cx="5221173" cy="761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Reduced to 39787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/>
                  <a:t> with mask in camera arm (68.6%) 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013472D-6208-426B-A32F-305A0CCB06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897154"/>
                <a:ext cx="5221173" cy="761940"/>
              </a:xfrm>
              <a:prstGeom prst="rect">
                <a:avLst/>
              </a:prstGeom>
              <a:blipFill>
                <a:blip r:embed="rId5"/>
                <a:stretch>
                  <a:fillRect l="-1051" r="-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61325A9-F039-4E2E-9515-AF88821E0999}"/>
                  </a:ext>
                </a:extLst>
              </p:cNvPr>
              <p:cNvSpPr txBox="1"/>
              <p:nvPr/>
            </p:nvSpPr>
            <p:spPr>
              <a:xfrm>
                <a:off x="838200" y="3543485"/>
                <a:ext cx="4877233" cy="761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Reduced to 31076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with narrow bellows (53.6%)  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61325A9-F039-4E2E-9515-AF88821E0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543485"/>
                <a:ext cx="4877233" cy="761940"/>
              </a:xfrm>
              <a:prstGeom prst="rect">
                <a:avLst/>
              </a:prstGeom>
              <a:blipFill>
                <a:blip r:embed="rId6"/>
                <a:stretch>
                  <a:fillRect l="-1125" r="-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3782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6CD0E0-F2CC-44B8-9E59-3DA9DA1F4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4361"/>
            <a:ext cx="12192000" cy="52336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92AACF-B8AA-41EE-B4DB-F38322CABF04}"/>
              </a:ext>
            </a:extLst>
          </p:cNvPr>
          <p:cNvSpPr txBox="1"/>
          <p:nvPr/>
        </p:nvSpPr>
        <p:spPr>
          <a:xfrm>
            <a:off x="769571" y="2739845"/>
            <a:ext cx="17935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Cathode in e-gun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4A329F-991A-4F37-AE62-143A4C4820A1}"/>
              </a:ext>
            </a:extLst>
          </p:cNvPr>
          <p:cNvSpPr txBox="1"/>
          <p:nvPr/>
        </p:nvSpPr>
        <p:spPr>
          <a:xfrm>
            <a:off x="7943850" y="1514945"/>
            <a:ext cx="90447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Camera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86B6F7-F875-4A87-9381-2313DF60AB1E}"/>
              </a:ext>
            </a:extLst>
          </p:cNvPr>
          <p:cNvSpPr txBox="1"/>
          <p:nvPr/>
        </p:nvSpPr>
        <p:spPr>
          <a:xfrm>
            <a:off x="2227706" y="404168"/>
            <a:ext cx="77366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latin typeface="+mj-lt"/>
              </a:rPr>
              <a:t>HEL test stand model in </a:t>
            </a:r>
            <a:r>
              <a:rPr lang="en-US" sz="4400" dirty="0" err="1">
                <a:latin typeface="+mj-lt"/>
              </a:rPr>
              <a:t>MolFlow</a:t>
            </a:r>
            <a:r>
              <a:rPr lang="en-US" sz="4400" dirty="0">
                <a:latin typeface="+mj-lt"/>
              </a:rPr>
              <a:t> </a:t>
            </a:r>
            <a:endParaRPr lang="en-GB" sz="4400" dirty="0"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649625E-DE18-4D7D-A2F1-FE63417D9534}"/>
              </a:ext>
            </a:extLst>
          </p:cNvPr>
          <p:cNvCxnSpPr/>
          <p:nvPr/>
        </p:nvCxnSpPr>
        <p:spPr>
          <a:xfrm>
            <a:off x="1672492" y="3113030"/>
            <a:ext cx="273539" cy="8284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465D0F-2B15-430F-88E6-650F7F280556}"/>
              </a:ext>
            </a:extLst>
          </p:cNvPr>
          <p:cNvCxnSpPr/>
          <p:nvPr/>
        </p:nvCxnSpPr>
        <p:spPr>
          <a:xfrm>
            <a:off x="8393723" y="1901646"/>
            <a:ext cx="0" cy="2110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496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3A3FE-0901-4AF3-A768-70D2C4A5B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Correction of interaction chamber coating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E49D5F-36B5-40F8-8028-69278D638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189" y="2221388"/>
            <a:ext cx="2861345" cy="28385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413B0F-93C4-49B5-A398-8BE23EEAA6D2}"/>
              </a:ext>
            </a:extLst>
          </p:cNvPr>
          <p:cNvSpPr txBox="1"/>
          <p:nvPr/>
        </p:nvSpPr>
        <p:spPr>
          <a:xfrm>
            <a:off x="3365205" y="1589484"/>
            <a:ext cx="5005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Interaction chamber is </a:t>
            </a:r>
            <a:r>
              <a:rPr lang="en-US" sz="2400" b="1" dirty="0"/>
              <a:t>NOT</a:t>
            </a:r>
            <a:r>
              <a:rPr lang="en-US" sz="2400" dirty="0"/>
              <a:t> AC coated </a:t>
            </a:r>
            <a:endParaRPr lang="en-GB" sz="2400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87014F8-91C6-4BC0-9AB1-688AD1B7991A}"/>
              </a:ext>
            </a:extLst>
          </p:cNvPr>
          <p:cNvSpPr/>
          <p:nvPr/>
        </p:nvSpPr>
        <p:spPr>
          <a:xfrm>
            <a:off x="2452118" y="5770043"/>
            <a:ext cx="377072" cy="16968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EBC1FF-F444-44FF-82D0-4DF96494E593}"/>
                  </a:ext>
                </a:extLst>
              </p:cNvPr>
              <p:cNvSpPr txBox="1"/>
              <p:nvPr/>
            </p:nvSpPr>
            <p:spPr>
              <a:xfrm>
                <a:off x="2939366" y="5590612"/>
                <a:ext cx="6800516" cy="528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about 10875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000" dirty="0"/>
                  <a:t> are expected at camera facet (instead of 1783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000" dirty="0"/>
                  <a:t>) </a:t>
                </a:r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EBC1FF-F444-44FF-82D0-4DF96494E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366" y="5590612"/>
                <a:ext cx="6800516" cy="528543"/>
              </a:xfrm>
              <a:prstGeom prst="rect">
                <a:avLst/>
              </a:prstGeom>
              <a:blipFill>
                <a:blip r:embed="rId3"/>
                <a:stretch>
                  <a:fillRect l="-896" b="-80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7922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AF9C7-8831-4D2B-8920-2065CEE41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Measures to reduce photon rate at camera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6E1D01-90A4-4743-80CA-1CDAAB09A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126" y="4114801"/>
            <a:ext cx="3570543" cy="2149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FFDC47E-2125-42D9-B405-F329A63B71CF}"/>
              </a:ext>
            </a:extLst>
          </p:cNvPr>
          <p:cNvSpPr txBox="1"/>
          <p:nvPr/>
        </p:nvSpPr>
        <p:spPr>
          <a:xfrm>
            <a:off x="1126467" y="1926890"/>
            <a:ext cx="20297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30/40/50mm 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Steel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39AF04-DEFA-46BB-AD45-E6A050066826}"/>
              </a:ext>
            </a:extLst>
          </p:cNvPr>
          <p:cNvSpPr txBox="1"/>
          <p:nvPr/>
        </p:nvSpPr>
        <p:spPr>
          <a:xfrm>
            <a:off x="5478042" y="1933248"/>
            <a:ext cx="1471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25mm 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 coated 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D69794-017A-4FD6-BD6F-F829216BB380}"/>
              </a:ext>
            </a:extLst>
          </p:cNvPr>
          <p:cNvSpPr txBox="1"/>
          <p:nvPr/>
        </p:nvSpPr>
        <p:spPr>
          <a:xfrm>
            <a:off x="9453087" y="192689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25mm ID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9E42E7D-605D-4EE2-9751-48F398DF6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7094" y="4114801"/>
            <a:ext cx="3188996" cy="21922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D7FE913-58CA-4B7E-8DE2-AC188490653B}"/>
              </a:ext>
            </a:extLst>
          </p:cNvPr>
          <p:cNvSpPr txBox="1"/>
          <p:nvPr/>
        </p:nvSpPr>
        <p:spPr>
          <a:xfrm>
            <a:off x="838200" y="1557637"/>
            <a:ext cx="270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front of gun</a:t>
            </a:r>
            <a:endParaRPr lang="en-GB" sz="2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D571D0-E60A-42CB-B713-FB1EC94D7822}"/>
              </a:ext>
            </a:extLst>
          </p:cNvPr>
          <p:cNvSpPr txBox="1"/>
          <p:nvPr/>
        </p:nvSpPr>
        <p:spPr>
          <a:xfrm>
            <a:off x="4855596" y="1557637"/>
            <a:ext cx="2716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camera arm</a:t>
            </a:r>
            <a:endParaRPr lang="en-GB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1E3A55-4005-4EE0-93B9-B29833985741}"/>
              </a:ext>
            </a:extLst>
          </p:cNvPr>
          <p:cNvSpPr txBox="1"/>
          <p:nvPr/>
        </p:nvSpPr>
        <p:spPr>
          <a:xfrm>
            <a:off x="8881585" y="1557637"/>
            <a:ext cx="2472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Narrower bellows 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A82749-72C6-432C-B984-A39B80B03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80" y="3909949"/>
            <a:ext cx="4121221" cy="294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85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827C1-A99E-488B-96A8-2D4BF1021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Repositioning of front mask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3B3C40-225B-411E-8E8D-8834EEB2C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579" y="2900299"/>
            <a:ext cx="4121221" cy="29480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28EBA1-35AA-46E6-BBB5-54B21D155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792726"/>
            <a:ext cx="4477775" cy="2743199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346BFCD9-F468-4E2D-8041-554E3DF66AA4}"/>
              </a:ext>
            </a:extLst>
          </p:cNvPr>
          <p:cNvSpPr/>
          <p:nvPr/>
        </p:nvSpPr>
        <p:spPr>
          <a:xfrm>
            <a:off x="5137079" y="3791164"/>
            <a:ext cx="1808251" cy="832207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325E75-1EDD-4224-8E3E-8DB5E0216E72}"/>
              </a:ext>
            </a:extLst>
          </p:cNvPr>
          <p:cNvSpPr txBox="1"/>
          <p:nvPr/>
        </p:nvSpPr>
        <p:spPr>
          <a:xfrm>
            <a:off x="538162" y="1787811"/>
            <a:ext cx="1111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Front mask moved behind the 8-way intersection to ensure best pumping performance of the gun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13059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593D2-3CC9-48A7-90ED-192B6C33E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Simulation results in photons per second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0CCE43-4BF9-4814-B1A7-66F9A0DAEF08}"/>
              </a:ext>
            </a:extLst>
          </p:cNvPr>
          <p:cNvSpPr txBox="1"/>
          <p:nvPr/>
        </p:nvSpPr>
        <p:spPr>
          <a:xfrm>
            <a:off x="838200" y="1889730"/>
            <a:ext cx="270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front of gun</a:t>
            </a:r>
            <a:endParaRPr lang="en-GB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9B14AC-3E7F-49BE-ADBD-FF1C1DF15905}"/>
              </a:ext>
            </a:extLst>
          </p:cNvPr>
          <p:cNvSpPr txBox="1"/>
          <p:nvPr/>
        </p:nvSpPr>
        <p:spPr>
          <a:xfrm>
            <a:off x="4855596" y="1889730"/>
            <a:ext cx="2716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camera arm</a:t>
            </a:r>
            <a:endParaRPr lang="en-GB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EE223A-6D05-4D71-B9CC-A771261DFBB4}"/>
              </a:ext>
            </a:extLst>
          </p:cNvPr>
          <p:cNvSpPr txBox="1"/>
          <p:nvPr/>
        </p:nvSpPr>
        <p:spPr>
          <a:xfrm>
            <a:off x="8881585" y="1889730"/>
            <a:ext cx="2472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Narrower bellows </a:t>
            </a:r>
            <a:endParaRPr lang="en-GB" sz="24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EE3B871-F429-4E03-956F-E7BB82D99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126" y="4114801"/>
            <a:ext cx="3570543" cy="21493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5328CD-A96E-4091-932B-1A2C1B9A6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7094" y="4114801"/>
            <a:ext cx="3188996" cy="219222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0C38E34-3680-49CC-8073-4EEB663583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609403"/>
              </p:ext>
            </p:extLst>
          </p:nvPr>
        </p:nvGraphicFramePr>
        <p:xfrm>
          <a:off x="486287" y="2550437"/>
          <a:ext cx="3505200" cy="817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288">
                  <a:extLst>
                    <a:ext uri="{9D8B030D-6E8A-4147-A177-3AD203B41FA5}">
                      <a16:colId xmlns:a16="http://schemas.microsoft.com/office/drawing/2014/main" val="2286838369"/>
                    </a:ext>
                  </a:extLst>
                </a:gridCol>
                <a:gridCol w="1295912">
                  <a:extLst>
                    <a:ext uri="{9D8B030D-6E8A-4147-A177-3AD203B41FA5}">
                      <a16:colId xmlns:a16="http://schemas.microsoft.com/office/drawing/2014/main" val="82374022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10875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0221458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50mm ID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4052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224082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40mm ID</a:t>
                      </a:r>
                      <a:endParaRPr lang="en-GB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3011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475910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30mm ID</a:t>
                      </a:r>
                      <a:endParaRPr lang="en-GB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1966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346360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BCAEF-12F8-4FDA-B000-3DDF8A3177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012245"/>
              </p:ext>
            </p:extLst>
          </p:nvPr>
        </p:nvGraphicFramePr>
        <p:xfrm>
          <a:off x="4461285" y="2567260"/>
          <a:ext cx="3505200" cy="817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8338">
                  <a:extLst>
                    <a:ext uri="{9D8B030D-6E8A-4147-A177-3AD203B41FA5}">
                      <a16:colId xmlns:a16="http://schemas.microsoft.com/office/drawing/2014/main" val="793223594"/>
                    </a:ext>
                  </a:extLst>
                </a:gridCol>
                <a:gridCol w="1276862">
                  <a:extLst>
                    <a:ext uri="{9D8B030D-6E8A-4147-A177-3AD203B41FA5}">
                      <a16:colId xmlns:a16="http://schemas.microsoft.com/office/drawing/2014/main" val="2770613138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No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6186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4209221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strike="noStrike" dirty="0">
                          <a:effectLst/>
                        </a:rPr>
                        <a:t>50mm ID front mask</a:t>
                      </a:r>
                      <a:endParaRPr lang="en-GB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2325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631617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40mm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1723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9458243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30mm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1088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3415438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098F8EC-6282-4A21-B71F-12C9E76FAA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631090"/>
              </p:ext>
            </p:extLst>
          </p:nvPr>
        </p:nvGraphicFramePr>
        <p:xfrm>
          <a:off x="8365092" y="2550437"/>
          <a:ext cx="3505199" cy="817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0239">
                  <a:extLst>
                    <a:ext uri="{9D8B030D-6E8A-4147-A177-3AD203B41FA5}">
                      <a16:colId xmlns:a16="http://schemas.microsoft.com/office/drawing/2014/main" val="491946049"/>
                    </a:ext>
                  </a:extLst>
                </a:gridCol>
                <a:gridCol w="1314960">
                  <a:extLst>
                    <a:ext uri="{9D8B030D-6E8A-4147-A177-3AD203B41FA5}">
                      <a16:colId xmlns:a16="http://schemas.microsoft.com/office/drawing/2014/main" val="2149722115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No front mask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4078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19409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50mm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1597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498642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40mm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1189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9515242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30mm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737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0847699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8C901FF1-6476-4CC4-85EE-6BF255ACDD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80" y="3909949"/>
            <a:ext cx="4121221" cy="294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39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593D2-3CC9-48A7-90ED-192B6C33E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Simulation results in counts per second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0CCE43-4BF9-4814-B1A7-66F9A0DAEF08}"/>
              </a:ext>
            </a:extLst>
          </p:cNvPr>
          <p:cNvSpPr txBox="1"/>
          <p:nvPr/>
        </p:nvSpPr>
        <p:spPr>
          <a:xfrm>
            <a:off x="886548" y="2414588"/>
            <a:ext cx="270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front of gun</a:t>
            </a:r>
            <a:endParaRPr lang="en-GB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9B14AC-3E7F-49BE-ADBD-FF1C1DF15905}"/>
              </a:ext>
            </a:extLst>
          </p:cNvPr>
          <p:cNvSpPr txBox="1"/>
          <p:nvPr/>
        </p:nvSpPr>
        <p:spPr>
          <a:xfrm>
            <a:off x="4903944" y="2414588"/>
            <a:ext cx="2716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camera arm</a:t>
            </a:r>
            <a:endParaRPr lang="en-GB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EE223A-6D05-4D71-B9CC-A771261DFBB4}"/>
              </a:ext>
            </a:extLst>
          </p:cNvPr>
          <p:cNvSpPr txBox="1"/>
          <p:nvPr/>
        </p:nvSpPr>
        <p:spPr>
          <a:xfrm>
            <a:off x="8929933" y="2414588"/>
            <a:ext cx="2472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Narrower bellows </a:t>
            </a:r>
            <a:endParaRPr lang="en-GB" sz="24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EE3B871-F429-4E03-956F-E7BB82D99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126" y="4114801"/>
            <a:ext cx="3570543" cy="21493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5328CD-A96E-4091-932B-1A2C1B9A6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7094" y="4114801"/>
            <a:ext cx="3188996" cy="21922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28F893-988E-41F9-BC1A-6589C2ACFA94}"/>
              </a:ext>
            </a:extLst>
          </p:cNvPr>
          <p:cNvSpPr txBox="1"/>
          <p:nvPr/>
        </p:nvSpPr>
        <p:spPr>
          <a:xfrm>
            <a:off x="838200" y="1476374"/>
            <a:ext cx="10937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Due to the maximum transmission of the filter (80%) and the quantum efficiency of the photocathode (10%), the counts per second can be estimated by multiplying the hits by 8%:</a:t>
            </a:r>
            <a:endParaRPr lang="en-GB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E39C1C4-C442-432B-B8BB-F86630C5C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100722"/>
              </p:ext>
            </p:extLst>
          </p:nvPr>
        </p:nvGraphicFramePr>
        <p:xfrm>
          <a:off x="452086" y="2985655"/>
          <a:ext cx="3505200" cy="817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288">
                  <a:extLst>
                    <a:ext uri="{9D8B030D-6E8A-4147-A177-3AD203B41FA5}">
                      <a16:colId xmlns:a16="http://schemas.microsoft.com/office/drawing/2014/main" val="2286838369"/>
                    </a:ext>
                  </a:extLst>
                </a:gridCol>
                <a:gridCol w="1295912">
                  <a:extLst>
                    <a:ext uri="{9D8B030D-6E8A-4147-A177-3AD203B41FA5}">
                      <a16:colId xmlns:a16="http://schemas.microsoft.com/office/drawing/2014/main" val="82374022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None</a:t>
                      </a:r>
                      <a:endParaRPr lang="en-GB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871 cps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0221458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50mm ID</a:t>
                      </a:r>
                      <a:endParaRPr lang="en-GB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cps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224082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r>
                        <a:rPr lang="en-GB" sz="1300" u="none" strike="noStrike" dirty="0">
                          <a:effectLst/>
                        </a:rPr>
                        <a:t>mm ID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 cps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475910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30mm ID</a:t>
                      </a:r>
                      <a:endParaRPr lang="en-GB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 cps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346360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4A8CB13-9077-499D-BC74-893D049D62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933050"/>
              </p:ext>
            </p:extLst>
          </p:nvPr>
        </p:nvGraphicFramePr>
        <p:xfrm>
          <a:off x="4427084" y="2992953"/>
          <a:ext cx="3505200" cy="817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8338">
                  <a:extLst>
                    <a:ext uri="{9D8B030D-6E8A-4147-A177-3AD203B41FA5}">
                      <a16:colId xmlns:a16="http://schemas.microsoft.com/office/drawing/2014/main" val="793223594"/>
                    </a:ext>
                  </a:extLst>
                </a:gridCol>
                <a:gridCol w="1276862">
                  <a:extLst>
                    <a:ext uri="{9D8B030D-6E8A-4147-A177-3AD203B41FA5}">
                      <a16:colId xmlns:a16="http://schemas.microsoft.com/office/drawing/2014/main" val="2770613138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No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495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cps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4209221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50mm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 cps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631617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40mm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138 cps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9458243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30mm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88 cps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34154384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7821B05-3B97-4E17-A346-CD66BF94A7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26202"/>
              </p:ext>
            </p:extLst>
          </p:nvPr>
        </p:nvGraphicFramePr>
        <p:xfrm>
          <a:off x="8330891" y="2976130"/>
          <a:ext cx="3505199" cy="817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0239">
                  <a:extLst>
                    <a:ext uri="{9D8B030D-6E8A-4147-A177-3AD203B41FA5}">
                      <a16:colId xmlns:a16="http://schemas.microsoft.com/office/drawing/2014/main" val="491946049"/>
                    </a:ext>
                  </a:extLst>
                </a:gridCol>
                <a:gridCol w="1314960">
                  <a:extLst>
                    <a:ext uri="{9D8B030D-6E8A-4147-A177-3AD203B41FA5}">
                      <a16:colId xmlns:a16="http://schemas.microsoft.com/office/drawing/2014/main" val="2149722115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No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 cps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19409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50mm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128 cps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498642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40mm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cps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9515242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30mm ID front mask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cps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0847699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BA93B33B-BAB1-421A-9BBB-23B7FB09A5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80" y="3909949"/>
            <a:ext cx="4121221" cy="294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13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749BB-3D22-478E-8102-A617ED309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774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Blackout material in camera arm port</a:t>
            </a:r>
            <a:br>
              <a:rPr lang="en-US" dirty="0"/>
            </a:br>
            <a:r>
              <a:rPr lang="en-US" sz="2000" dirty="0"/>
              <a:t>in photons per second (top) &amp; counts per second (bottom)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E6C610-716F-4D2C-802E-A807AC86A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595" y="3842406"/>
            <a:ext cx="4571299" cy="2717845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73B7D49-B8C8-46E5-929E-2DE9C7A5FC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267534"/>
              </p:ext>
            </p:extLst>
          </p:nvPr>
        </p:nvGraphicFramePr>
        <p:xfrm>
          <a:off x="7867716" y="2179125"/>
          <a:ext cx="3175000" cy="613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1900">
                  <a:extLst>
                    <a:ext uri="{9D8B030D-6E8A-4147-A177-3AD203B41FA5}">
                      <a16:colId xmlns:a16="http://schemas.microsoft.com/office/drawing/2014/main" val="789990453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427740153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50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>
                          <a:effectLst/>
                        </a:rPr>
                        <a:t>3549 1/s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2637928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40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>
                          <a:effectLst/>
                        </a:rPr>
                        <a:t>2717 1/s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7141215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30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1707 1/s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5577384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B611086-ABC5-4CA5-8BCC-41FC8E82D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82457"/>
              </p:ext>
            </p:extLst>
          </p:nvPr>
        </p:nvGraphicFramePr>
        <p:xfrm>
          <a:off x="7867716" y="3122295"/>
          <a:ext cx="3175000" cy="613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1900">
                  <a:extLst>
                    <a:ext uri="{9D8B030D-6E8A-4147-A177-3AD203B41FA5}">
                      <a16:colId xmlns:a16="http://schemas.microsoft.com/office/drawing/2014/main" val="1534644173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54696772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50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>
                          <a:effectLst/>
                        </a:rPr>
                        <a:t>284 cps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3458096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40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>
                          <a:effectLst/>
                        </a:rPr>
                        <a:t>218 cps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302992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30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mm ID front mask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137 cps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2816930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D7B5E9D-0ECF-412D-AB26-26E6AB2CB02B}"/>
              </a:ext>
            </a:extLst>
          </p:cNvPr>
          <p:cNvSpPr txBox="1"/>
          <p:nvPr/>
        </p:nvSpPr>
        <p:spPr>
          <a:xfrm>
            <a:off x="8570615" y="1412252"/>
            <a:ext cx="176920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Black port</a:t>
            </a:r>
            <a:br>
              <a:rPr lang="en-US" sz="2400" dirty="0"/>
            </a:br>
            <a:r>
              <a:rPr lang="en-US" sz="1400" dirty="0"/>
              <a:t>(sticking factor of 0.9)</a:t>
            </a:r>
            <a:endParaRPr lang="en-GB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707AB8-578D-42E7-B73D-8BC928A9751C}"/>
              </a:ext>
            </a:extLst>
          </p:cNvPr>
          <p:cNvSpPr txBox="1"/>
          <p:nvPr/>
        </p:nvSpPr>
        <p:spPr>
          <a:xfrm>
            <a:off x="1776803" y="1409680"/>
            <a:ext cx="270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front of gun</a:t>
            </a:r>
            <a:endParaRPr lang="en-GB" sz="24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F1B9F24-E98E-4962-8DEE-25D3590EFD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151505"/>
              </p:ext>
            </p:extLst>
          </p:nvPr>
        </p:nvGraphicFramePr>
        <p:xfrm>
          <a:off x="1424892" y="1974655"/>
          <a:ext cx="3505200" cy="817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288">
                  <a:extLst>
                    <a:ext uri="{9D8B030D-6E8A-4147-A177-3AD203B41FA5}">
                      <a16:colId xmlns:a16="http://schemas.microsoft.com/office/drawing/2014/main" val="2286838369"/>
                    </a:ext>
                  </a:extLst>
                </a:gridCol>
                <a:gridCol w="1295912">
                  <a:extLst>
                    <a:ext uri="{9D8B030D-6E8A-4147-A177-3AD203B41FA5}">
                      <a16:colId xmlns:a16="http://schemas.microsoft.com/office/drawing/2014/main" val="82374022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10875 1/s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0221458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50mm ID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4052 1/s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224082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0mm ID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3011 1/s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475910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0mm ID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1966 1/s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346360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0EF5571-0970-42B8-9B03-62469FCF63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616265"/>
              </p:ext>
            </p:extLst>
          </p:nvPr>
        </p:nvGraphicFramePr>
        <p:xfrm>
          <a:off x="1424892" y="2917825"/>
          <a:ext cx="3505200" cy="817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288">
                  <a:extLst>
                    <a:ext uri="{9D8B030D-6E8A-4147-A177-3AD203B41FA5}">
                      <a16:colId xmlns:a16="http://schemas.microsoft.com/office/drawing/2014/main" val="2286838369"/>
                    </a:ext>
                  </a:extLst>
                </a:gridCol>
                <a:gridCol w="1295912">
                  <a:extLst>
                    <a:ext uri="{9D8B030D-6E8A-4147-A177-3AD203B41FA5}">
                      <a16:colId xmlns:a16="http://schemas.microsoft.com/office/drawing/2014/main" val="82374022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u="none" strike="noStrike" dirty="0">
                          <a:effectLst/>
                        </a:rPr>
                        <a:t>871 cps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0221458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50mm ID</a:t>
                      </a:r>
                      <a:endParaRPr lang="en-GB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cps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224082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r>
                        <a:rPr lang="en-GB" sz="1300" u="none" strike="noStrike" dirty="0">
                          <a:effectLst/>
                        </a:rPr>
                        <a:t>mm ID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 cps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475910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30mm ID</a:t>
                      </a:r>
                      <a:endParaRPr lang="en-GB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 cps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3463608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9F4DA04A-21CA-4BF6-B2C1-BFB9614CA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186" y="3909949"/>
            <a:ext cx="4121221" cy="294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87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9AAB1-56D3-4920-8DD7-A95687F61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691" y="159552"/>
            <a:ext cx="10770704" cy="1325563"/>
          </a:xfrm>
        </p:spPr>
        <p:txBody>
          <a:bodyPr/>
          <a:lstStyle/>
          <a:p>
            <a:pPr algn="ctr"/>
            <a:r>
              <a:rPr lang="en-US" dirty="0"/>
              <a:t>Distribution at the camera facet</a:t>
            </a:r>
            <a:br>
              <a:rPr lang="en-US" dirty="0"/>
            </a:br>
            <a:r>
              <a:rPr lang="en-US" sz="2000" dirty="0"/>
              <a:t>(normalized and in percent, no lens system)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F77612-99F4-46AB-A956-C17045ACE5BC}"/>
              </a:ext>
            </a:extLst>
          </p:cNvPr>
          <p:cNvSpPr txBox="1"/>
          <p:nvPr/>
        </p:nvSpPr>
        <p:spPr>
          <a:xfrm>
            <a:off x="887108" y="1653582"/>
            <a:ext cx="2280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Mask front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28EC51-0F96-4725-A413-83C6AAD911CB}"/>
              </a:ext>
            </a:extLst>
          </p:cNvPr>
          <p:cNvSpPr txBox="1"/>
          <p:nvPr/>
        </p:nvSpPr>
        <p:spPr>
          <a:xfrm>
            <a:off x="4183260" y="1676345"/>
            <a:ext cx="382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Mask front &amp; mask in camera arm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D16285-803C-4082-8D6C-A3684A6F22B4}"/>
              </a:ext>
            </a:extLst>
          </p:cNvPr>
          <p:cNvSpPr txBox="1"/>
          <p:nvPr/>
        </p:nvSpPr>
        <p:spPr>
          <a:xfrm>
            <a:off x="8473872" y="1676345"/>
            <a:ext cx="3407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Mask front &amp; narrow bellows 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B0AD890-F30C-4F6D-BC8C-9ABBD5C32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54" y="2174326"/>
            <a:ext cx="3872023" cy="37692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254F01-EA35-4903-970C-9532F002F1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8917" y="2178884"/>
            <a:ext cx="3780944" cy="376471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0B07F99-3B6F-4C6D-A899-706A2FEC1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3301" y="2178884"/>
            <a:ext cx="3745244" cy="376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33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2389</TotalTime>
  <Words>691</Words>
  <Application>Microsoft Office PowerPoint</Application>
  <PresentationFormat>Widescreen</PresentationFormat>
  <Paragraphs>138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Office Theme</vt:lpstr>
      <vt:lpstr>Illumination of test stand BGC camera due to cathode radiation  &amp; Synchrotron radiation on BGC in current LHC setup  </vt:lpstr>
      <vt:lpstr>PowerPoint Presentation</vt:lpstr>
      <vt:lpstr>Correction of interaction chamber coating</vt:lpstr>
      <vt:lpstr>Measures to reduce photon rate at camera</vt:lpstr>
      <vt:lpstr>Repositioning of front mask </vt:lpstr>
      <vt:lpstr>Simulation results in photons per second </vt:lpstr>
      <vt:lpstr>Simulation results in counts per second </vt:lpstr>
      <vt:lpstr>Blackout material in camera arm port in photons per second (top) &amp; counts per second (bottom)</vt:lpstr>
      <vt:lpstr>Distribution at the camera facet (normalized and in percent, no lens system)</vt:lpstr>
      <vt:lpstr>Synchrotron radiation on BGC </vt:lpstr>
      <vt:lpstr>SynRad</vt:lpstr>
      <vt:lpstr>Simplifications </vt:lpstr>
      <vt:lpstr>Need for iterative simulation </vt:lpstr>
      <vt:lpstr>Transferring simulation to MolFlow</vt:lpstr>
      <vt:lpstr>Simulation results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Illumination of test stand BGC camera due to cathode radiation</dc:title>
  <dc:creator>Noah Jens</dc:creator>
  <cp:lastModifiedBy>Noah Jens</cp:lastModifiedBy>
  <cp:revision>204</cp:revision>
  <dcterms:created xsi:type="dcterms:W3CDTF">2021-01-18T08:50:01Z</dcterms:created>
  <dcterms:modified xsi:type="dcterms:W3CDTF">2021-02-03T09:26:48Z</dcterms:modified>
</cp:coreProperties>
</file>