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4"/>
  </p:notesMasterIdLst>
  <p:handoutMasterIdLst>
    <p:handoutMasterId r:id="rId15"/>
  </p:handoutMasterIdLst>
  <p:sldIdLst>
    <p:sldId id="363" r:id="rId2"/>
    <p:sldId id="382" r:id="rId3"/>
    <p:sldId id="383" r:id="rId4"/>
    <p:sldId id="384" r:id="rId5"/>
    <p:sldId id="390" r:id="rId6"/>
    <p:sldId id="391" r:id="rId7"/>
    <p:sldId id="357" r:id="rId8"/>
    <p:sldId id="373" r:id="rId9"/>
    <p:sldId id="385" r:id="rId10"/>
    <p:sldId id="389" r:id="rId11"/>
    <p:sldId id="386" r:id="rId12"/>
    <p:sldId id="388" r:id="rId13"/>
  </p:sldIdLst>
  <p:sldSz cx="9144000" cy="5143500" type="screen16x9"/>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io Fiscarelli" initials="LF" lastIdx="1" clrIdx="0">
    <p:extLst>
      <p:ext uri="{19B8F6BF-5375-455C-9EA6-DF929625EA0E}">
        <p15:presenceInfo xmlns:p15="http://schemas.microsoft.com/office/powerpoint/2012/main" userId="S::lucio.fiscarelli@cern.ch::d9183242-3e2c-42a0-a427-c8c965ee37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6725"/>
    <a:srgbClr val="62FFE6"/>
    <a:srgbClr val="04BAD1"/>
    <a:srgbClr val="4CA0B8"/>
    <a:srgbClr val="9AFFCC"/>
    <a:srgbClr val="BAFFBD"/>
    <a:srgbClr val="99FFCC"/>
    <a:srgbClr val="FFCC99"/>
    <a:srgbClr val="4584C9"/>
    <a:srgbClr val="B95B9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090" autoAdjust="0"/>
    <p:restoredTop sz="93541"/>
  </p:normalViewPr>
  <p:slideViewPr>
    <p:cSldViewPr snapToGrid="0" snapToObjects="1">
      <p:cViewPr varScale="1">
        <p:scale>
          <a:sx n="141" d="100"/>
          <a:sy n="141" d="100"/>
        </p:scale>
        <p:origin x="1290" y="114"/>
      </p:cViewPr>
      <p:guideLst>
        <p:guide orient="horz" pos="162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8BAD90E7-D5CA-C241-8A52-947CA6D2102E}" type="datetimeFigureOut">
              <a:rPr lang="en-US" smtClean="0"/>
              <a:t>1/29/2021</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23FAAB91-BCBF-5047-A2AE-2821CC66445B}" type="slidenum">
              <a:rPr lang="en-US" smtClean="0"/>
              <a:t>‹#›</a:t>
            </a:fld>
            <a:endParaRPr lang="en-US"/>
          </a:p>
        </p:txBody>
      </p:sp>
    </p:spTree>
    <p:extLst>
      <p:ext uri="{BB962C8B-B14F-4D97-AF65-F5344CB8AC3E}">
        <p14:creationId xmlns:p14="http://schemas.microsoft.com/office/powerpoint/2010/main" val="35044955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48E77B6D-0DB2-40D5-909E-255647E893C4}" type="datetimeFigureOut">
              <a:rPr lang="en-GB" smtClean="0"/>
              <a:t>29/01/2021</a:t>
            </a:fld>
            <a:endParaRPr lang="en-GB"/>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16463"/>
            <a:ext cx="5438775" cy="44672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C477B0DA-F4B5-4A1F-BD2D-9FBBF29E4763}" type="slidenum">
              <a:rPr lang="en-GB" smtClean="0"/>
              <a:t>‹#›</a:t>
            </a:fld>
            <a:endParaRPr lang="en-GB"/>
          </a:p>
        </p:txBody>
      </p:sp>
    </p:spTree>
    <p:extLst>
      <p:ext uri="{BB962C8B-B14F-4D97-AF65-F5344CB8AC3E}">
        <p14:creationId xmlns:p14="http://schemas.microsoft.com/office/powerpoint/2010/main" val="34478085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12000" y="1636247"/>
            <a:ext cx="2044698" cy="1871006"/>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52627"/>
            <a:ext cx="8226854" cy="705332"/>
          </a:xfrm>
        </p:spPr>
        <p:txBody>
          <a:bodyPr>
            <a:normAutofit/>
          </a:bodyPr>
          <a:lstStyle>
            <a:lvl1pPr algn="l">
              <a:defRPr sz="2400" baseline="0"/>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hasCustomPrompt="1"/>
          </p:nvPr>
        </p:nvSpPr>
        <p:spPr/>
        <p:txBody>
          <a:bodyPr/>
          <a:lstStyle>
            <a:lvl1pPr>
              <a:buClr>
                <a:schemeClr val="tx2"/>
              </a:buClr>
              <a:defRPr sz="1600" baseline="0"/>
            </a:lvl1pPr>
            <a:lvl2pPr>
              <a:buClr>
                <a:schemeClr val="tx1"/>
              </a:buClr>
              <a:defRPr sz="1400" baseline="0"/>
            </a:lvl2pPr>
            <a:lvl3pPr>
              <a:buClr>
                <a:schemeClr val="tx1"/>
              </a:buClr>
              <a:defRPr sz="1200" baseline="0"/>
            </a:lvl3pPr>
            <a:lvl4pPr>
              <a:buClr>
                <a:schemeClr val="tx1"/>
              </a:buClr>
              <a:defRPr/>
            </a:lvl4pPr>
            <a:lvl5pPr>
              <a:buClr>
                <a:schemeClr val="tx1"/>
              </a:buClr>
              <a:defRPr/>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6854" cy="3500566"/>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0" y="4618247"/>
            <a:ext cx="9144000" cy="5304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p:txStyles>
    <p:titleStyle>
      <a:lvl1pPr algn="l" rtl="0" eaLnBrk="1" latinLnBrk="0" hangingPunct="1">
        <a:spcBef>
          <a:spcPct val="0"/>
        </a:spcBef>
        <a:buNone/>
        <a:defRPr kumimoji="0" sz="3450" kern="1200">
          <a:solidFill>
            <a:schemeClr val="tx1"/>
          </a:solidFill>
          <a:latin typeface="+mj-lt"/>
          <a:ea typeface="+mj-ea"/>
          <a:cs typeface="+mj-cs"/>
        </a:defRPr>
      </a:lvl1pPr>
    </p:titleStyle>
    <p:bodyStyle>
      <a:lvl1pPr marL="370332" indent="-342900" algn="l" rtl="0" eaLnBrk="1" latinLnBrk="0" hangingPunct="1">
        <a:spcBef>
          <a:spcPct val="20000"/>
        </a:spcBef>
        <a:buClr>
          <a:schemeClr val="accent1"/>
        </a:buClr>
        <a:buSzPct val="80000"/>
        <a:buFont typeface="Arial"/>
        <a:buChar char="•"/>
        <a:defRPr kumimoji="0" sz="2250" kern="1200">
          <a:solidFill>
            <a:schemeClr val="tx1"/>
          </a:solidFill>
          <a:latin typeface="+mn-lt"/>
          <a:ea typeface="+mn-ea"/>
          <a:cs typeface="+mn-cs"/>
        </a:defRPr>
      </a:lvl1pPr>
      <a:lvl2pPr marL="678942" indent="-342900" algn="l" rtl="0" eaLnBrk="1" latinLnBrk="0" hangingPunct="1">
        <a:spcBef>
          <a:spcPct val="20000"/>
        </a:spcBef>
        <a:buClr>
          <a:schemeClr val="accent1"/>
        </a:buClr>
        <a:buSzPct val="90000"/>
        <a:buFont typeface="Arial"/>
        <a:buChar char="•"/>
        <a:defRPr kumimoji="0" sz="1950" kern="1200">
          <a:solidFill>
            <a:schemeClr val="tx1"/>
          </a:solidFill>
          <a:latin typeface="+mn-lt"/>
          <a:ea typeface="+mn-ea"/>
          <a:cs typeface="+mn-cs"/>
        </a:defRPr>
      </a:lvl2pPr>
      <a:lvl3pPr marL="819531" indent="-257175"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038987" indent="-257175" algn="l" rtl="0" eaLnBrk="1" latinLnBrk="0" hangingPunct="1">
        <a:spcBef>
          <a:spcPct val="20000"/>
        </a:spcBef>
        <a:buClr>
          <a:schemeClr val="accent3"/>
        </a:buClr>
        <a:buSzPct val="90000"/>
        <a:buFont typeface="Arial"/>
        <a:buChar char="•"/>
        <a:defRPr kumimoji="0" sz="1500" kern="1200">
          <a:solidFill>
            <a:schemeClr val="tx1"/>
          </a:solidFill>
          <a:latin typeface="+mn-lt"/>
          <a:ea typeface="+mn-ea"/>
          <a:cs typeface="+mn-cs"/>
        </a:defRPr>
      </a:lvl4pPr>
      <a:lvl5pPr marL="1237869" indent="-257175" algn="l" rtl="0" eaLnBrk="1" latinLnBrk="0" hangingPunct="1">
        <a:spcBef>
          <a:spcPct val="20000"/>
        </a:spcBef>
        <a:buClr>
          <a:schemeClr val="accent4"/>
        </a:buClr>
        <a:buSzPct val="100000"/>
        <a:buFont typeface="Arial"/>
        <a:buChar char="•"/>
        <a:defRPr kumimoji="0" sz="1500" kern="1200">
          <a:solidFill>
            <a:schemeClr val="tx1"/>
          </a:solidFill>
          <a:latin typeface="+mn-lt"/>
          <a:ea typeface="+mn-ea"/>
          <a:cs typeface="+mn-cs"/>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6A02F-9957-2948-ADDD-6FCFA117D548}"/>
              </a:ext>
            </a:extLst>
          </p:cNvPr>
          <p:cNvSpPr>
            <a:spLocks noGrp="1"/>
          </p:cNvSpPr>
          <p:nvPr>
            <p:ph type="title"/>
          </p:nvPr>
        </p:nvSpPr>
        <p:spPr>
          <a:xfrm>
            <a:off x="457200" y="1591625"/>
            <a:ext cx="8226854" cy="705332"/>
          </a:xfrm>
        </p:spPr>
        <p:txBody>
          <a:bodyPr>
            <a:normAutofit fontScale="90000"/>
          </a:bodyPr>
          <a:lstStyle/>
          <a:p>
            <a:pPr algn="ctr"/>
            <a:r>
              <a:rPr lang="en-GB" b="1" dirty="0"/>
              <a:t>The shaft-chains for magnetic measurements</a:t>
            </a:r>
            <a:br>
              <a:rPr lang="en-GB" b="1" dirty="0"/>
            </a:br>
            <a:endParaRPr lang="en-US" b="1" dirty="0"/>
          </a:p>
        </p:txBody>
      </p:sp>
      <p:sp>
        <p:nvSpPr>
          <p:cNvPr id="5" name="TextBox 4">
            <a:extLst>
              <a:ext uri="{FF2B5EF4-FFF2-40B4-BE49-F238E27FC236}">
                <a16:creationId xmlns:a16="http://schemas.microsoft.com/office/drawing/2014/main" id="{D1529A8F-82A5-45AD-B7EA-57F3ED64AB76}"/>
              </a:ext>
            </a:extLst>
          </p:cNvPr>
          <p:cNvSpPr txBox="1"/>
          <p:nvPr/>
        </p:nvSpPr>
        <p:spPr>
          <a:xfrm>
            <a:off x="457200" y="4014800"/>
            <a:ext cx="4572000" cy="369332"/>
          </a:xfrm>
          <a:prstGeom prst="rect">
            <a:avLst/>
          </a:prstGeom>
          <a:noFill/>
        </p:spPr>
        <p:txBody>
          <a:bodyPr wrap="square">
            <a:spAutoFit/>
          </a:bodyPr>
          <a:lstStyle/>
          <a:p>
            <a:r>
              <a:rPr lang="en-GB" sz="1800" dirty="0">
                <a:effectLst/>
                <a:latin typeface="Calibri" panose="020F0502020204030204" pitchFamily="34" charset="0"/>
                <a:ea typeface="Calibri" panose="020F0502020204030204" pitchFamily="34" charset="0"/>
              </a:rPr>
              <a:t>TM-TECH#1 26/01/2021</a:t>
            </a:r>
            <a:endParaRPr lang="en-GB" dirty="0"/>
          </a:p>
        </p:txBody>
      </p:sp>
      <p:sp>
        <p:nvSpPr>
          <p:cNvPr id="6" name="TextBox 5">
            <a:extLst>
              <a:ext uri="{FF2B5EF4-FFF2-40B4-BE49-F238E27FC236}">
                <a16:creationId xmlns:a16="http://schemas.microsoft.com/office/drawing/2014/main" id="{3E9BF867-1768-47CF-8B36-21B5845C4E99}"/>
              </a:ext>
            </a:extLst>
          </p:cNvPr>
          <p:cNvSpPr txBox="1"/>
          <p:nvPr/>
        </p:nvSpPr>
        <p:spPr>
          <a:xfrm>
            <a:off x="4368800" y="3982534"/>
            <a:ext cx="4572000" cy="369332"/>
          </a:xfrm>
          <a:prstGeom prst="rect">
            <a:avLst/>
          </a:prstGeom>
          <a:noFill/>
        </p:spPr>
        <p:txBody>
          <a:bodyPr wrap="square">
            <a:spAutoFit/>
          </a:bodyPr>
          <a:lstStyle/>
          <a:p>
            <a:pPr algn="r"/>
            <a:r>
              <a:rPr lang="en-GB" sz="1800" dirty="0">
                <a:effectLst/>
                <a:latin typeface="Calibri" panose="020F0502020204030204" pitchFamily="34" charset="0"/>
                <a:ea typeface="Calibri" panose="020F0502020204030204" pitchFamily="34" charset="0"/>
              </a:rPr>
              <a:t>Lucio Fiscarelli</a:t>
            </a:r>
            <a:endParaRPr lang="en-GB" dirty="0"/>
          </a:p>
        </p:txBody>
      </p:sp>
    </p:spTree>
    <p:extLst>
      <p:ext uri="{BB962C8B-B14F-4D97-AF65-F5344CB8AC3E}">
        <p14:creationId xmlns:p14="http://schemas.microsoft.com/office/powerpoint/2010/main" val="19895293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B1BCF-A770-4F04-A1BD-D6627BD622F6}"/>
              </a:ext>
            </a:extLst>
          </p:cNvPr>
          <p:cNvSpPr>
            <a:spLocks noGrp="1"/>
          </p:cNvSpPr>
          <p:nvPr>
            <p:ph type="title"/>
          </p:nvPr>
        </p:nvSpPr>
        <p:spPr/>
        <p:txBody>
          <a:bodyPr/>
          <a:lstStyle/>
          <a:p>
            <a:r>
              <a:rPr lang="en-US" dirty="0"/>
              <a:t>Q1/Q3</a:t>
            </a:r>
            <a:endParaRPr lang="en-GB" dirty="0"/>
          </a:p>
        </p:txBody>
      </p:sp>
      <p:pic>
        <p:nvPicPr>
          <p:cNvPr id="3" name="Picture 2">
            <a:extLst>
              <a:ext uri="{FF2B5EF4-FFF2-40B4-BE49-F238E27FC236}">
                <a16:creationId xmlns:a16="http://schemas.microsoft.com/office/drawing/2014/main" id="{C29B96FE-21E3-4631-AB99-1DBCD26EE878}"/>
              </a:ext>
            </a:extLst>
          </p:cNvPr>
          <p:cNvPicPr>
            <a:picLocks noChangeAspect="1"/>
          </p:cNvPicPr>
          <p:nvPr/>
        </p:nvPicPr>
        <p:blipFill>
          <a:blip r:embed="rId2"/>
          <a:stretch>
            <a:fillRect/>
          </a:stretch>
        </p:blipFill>
        <p:spPr>
          <a:xfrm>
            <a:off x="-1373" y="961763"/>
            <a:ext cx="9144000" cy="1748027"/>
          </a:xfrm>
          <a:prstGeom prst="rect">
            <a:avLst/>
          </a:prstGeom>
        </p:spPr>
      </p:pic>
      <p:sp>
        <p:nvSpPr>
          <p:cNvPr id="6" name="TextBox 5">
            <a:extLst>
              <a:ext uri="{FF2B5EF4-FFF2-40B4-BE49-F238E27FC236}">
                <a16:creationId xmlns:a16="http://schemas.microsoft.com/office/drawing/2014/main" id="{D71DA212-A4DC-45B9-B8D1-5FD211E6BAAC}"/>
              </a:ext>
            </a:extLst>
          </p:cNvPr>
          <p:cNvSpPr txBox="1"/>
          <p:nvPr/>
        </p:nvSpPr>
        <p:spPr>
          <a:xfrm>
            <a:off x="0" y="3116384"/>
            <a:ext cx="9032832" cy="923330"/>
          </a:xfrm>
          <a:prstGeom prst="rect">
            <a:avLst/>
          </a:prstGeom>
          <a:noFill/>
        </p:spPr>
        <p:txBody>
          <a:bodyPr wrap="square">
            <a:spAutoFit/>
          </a:bodyPr>
          <a:lstStyle/>
          <a:p>
            <a:pPr marL="27432" indent="0">
              <a:buNone/>
            </a:pPr>
            <a:r>
              <a:rPr lang="pt-BR" dirty="0"/>
              <a:t>Reuse of the Q2 shaft chain under the assumption that</a:t>
            </a:r>
          </a:p>
          <a:p>
            <a:pPr marL="770382" lvl="1" indent="-285750">
              <a:buFont typeface="Arial" panose="020B0604020202020204" pitchFamily="34" charset="0"/>
              <a:buChar char="•"/>
            </a:pPr>
            <a:r>
              <a:rPr lang="pt-BR" dirty="0"/>
              <a:t>only 1 or 2 of these magnets will be tested</a:t>
            </a:r>
          </a:p>
          <a:p>
            <a:pPr marL="770382" lvl="1" indent="-285750">
              <a:buFont typeface="Arial" panose="020B0604020202020204" pitchFamily="34" charset="0"/>
              <a:buChar char="•"/>
            </a:pPr>
            <a:r>
              <a:rPr lang="pt-BR" dirty="0"/>
              <a:t>not parallel operation on the Q2</a:t>
            </a:r>
          </a:p>
        </p:txBody>
      </p:sp>
    </p:spTree>
    <p:extLst>
      <p:ext uri="{BB962C8B-B14F-4D97-AF65-F5344CB8AC3E}">
        <p14:creationId xmlns:p14="http://schemas.microsoft.com/office/powerpoint/2010/main" val="6035440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B1BCF-A770-4F04-A1BD-D6627BD622F6}"/>
              </a:ext>
            </a:extLst>
          </p:cNvPr>
          <p:cNvSpPr>
            <a:spLocks noGrp="1"/>
          </p:cNvSpPr>
          <p:nvPr>
            <p:ph type="title"/>
          </p:nvPr>
        </p:nvSpPr>
        <p:spPr/>
        <p:txBody>
          <a:bodyPr/>
          <a:lstStyle/>
          <a:p>
            <a:r>
              <a:rPr lang="en-US" dirty="0"/>
              <a:t>D1 and CP</a:t>
            </a:r>
            <a:endParaRPr lang="en-GB" dirty="0"/>
          </a:p>
        </p:txBody>
      </p:sp>
      <p:pic>
        <p:nvPicPr>
          <p:cNvPr id="4" name="Picture 3">
            <a:extLst>
              <a:ext uri="{FF2B5EF4-FFF2-40B4-BE49-F238E27FC236}">
                <a16:creationId xmlns:a16="http://schemas.microsoft.com/office/drawing/2014/main" id="{A96ABE61-7794-4F87-817B-74422007B2E0}"/>
              </a:ext>
            </a:extLst>
          </p:cNvPr>
          <p:cNvPicPr>
            <a:picLocks noChangeAspect="1"/>
          </p:cNvPicPr>
          <p:nvPr/>
        </p:nvPicPr>
        <p:blipFill>
          <a:blip r:embed="rId2"/>
          <a:stretch>
            <a:fillRect/>
          </a:stretch>
        </p:blipFill>
        <p:spPr>
          <a:xfrm>
            <a:off x="0" y="780587"/>
            <a:ext cx="9144000" cy="2895498"/>
          </a:xfrm>
          <a:prstGeom prst="rect">
            <a:avLst/>
          </a:prstGeom>
        </p:spPr>
      </p:pic>
      <p:sp>
        <p:nvSpPr>
          <p:cNvPr id="6" name="TextBox 5">
            <a:extLst>
              <a:ext uri="{FF2B5EF4-FFF2-40B4-BE49-F238E27FC236}">
                <a16:creationId xmlns:a16="http://schemas.microsoft.com/office/drawing/2014/main" id="{6BBF4504-AB7C-4EC7-A153-876CA07A5FC3}"/>
              </a:ext>
            </a:extLst>
          </p:cNvPr>
          <p:cNvSpPr txBox="1"/>
          <p:nvPr/>
        </p:nvSpPr>
        <p:spPr>
          <a:xfrm>
            <a:off x="0" y="3928635"/>
            <a:ext cx="9032832" cy="369332"/>
          </a:xfrm>
          <a:prstGeom prst="rect">
            <a:avLst/>
          </a:prstGeom>
          <a:noFill/>
        </p:spPr>
        <p:txBody>
          <a:bodyPr wrap="square">
            <a:spAutoFit/>
          </a:bodyPr>
          <a:lstStyle/>
          <a:p>
            <a:pPr marL="27432" indent="0">
              <a:buNone/>
            </a:pPr>
            <a:r>
              <a:rPr lang="pt-BR" dirty="0"/>
              <a:t>Resuse of the same mudules as for the Q2 but diffirent number and different rallonge</a:t>
            </a:r>
          </a:p>
        </p:txBody>
      </p:sp>
    </p:spTree>
    <p:extLst>
      <p:ext uri="{BB962C8B-B14F-4D97-AF65-F5344CB8AC3E}">
        <p14:creationId xmlns:p14="http://schemas.microsoft.com/office/powerpoint/2010/main" val="39703834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B1BCF-A770-4F04-A1BD-D6627BD622F6}"/>
              </a:ext>
            </a:extLst>
          </p:cNvPr>
          <p:cNvSpPr>
            <a:spLocks noGrp="1"/>
          </p:cNvSpPr>
          <p:nvPr>
            <p:ph type="title"/>
          </p:nvPr>
        </p:nvSpPr>
        <p:spPr/>
        <p:txBody>
          <a:bodyPr/>
          <a:lstStyle/>
          <a:p>
            <a:r>
              <a:rPr lang="en-US" dirty="0"/>
              <a:t>D2</a:t>
            </a:r>
            <a:endParaRPr lang="en-GB" dirty="0"/>
          </a:p>
        </p:txBody>
      </p:sp>
      <p:pic>
        <p:nvPicPr>
          <p:cNvPr id="6" name="Picture 5">
            <a:extLst>
              <a:ext uri="{FF2B5EF4-FFF2-40B4-BE49-F238E27FC236}">
                <a16:creationId xmlns:a16="http://schemas.microsoft.com/office/drawing/2014/main" id="{84697FB6-7FAA-43D5-9840-35778C723935}"/>
              </a:ext>
            </a:extLst>
          </p:cNvPr>
          <p:cNvPicPr>
            <a:picLocks noChangeAspect="1"/>
          </p:cNvPicPr>
          <p:nvPr/>
        </p:nvPicPr>
        <p:blipFill>
          <a:blip r:embed="rId2"/>
          <a:stretch>
            <a:fillRect/>
          </a:stretch>
        </p:blipFill>
        <p:spPr>
          <a:xfrm>
            <a:off x="0" y="929421"/>
            <a:ext cx="9144000" cy="1920091"/>
          </a:xfrm>
          <a:prstGeom prst="rect">
            <a:avLst/>
          </a:prstGeom>
        </p:spPr>
      </p:pic>
      <p:sp>
        <p:nvSpPr>
          <p:cNvPr id="7" name="TextBox 6">
            <a:extLst>
              <a:ext uri="{FF2B5EF4-FFF2-40B4-BE49-F238E27FC236}">
                <a16:creationId xmlns:a16="http://schemas.microsoft.com/office/drawing/2014/main" id="{556F8B2D-51BC-42AA-A3F7-243731A5F261}"/>
              </a:ext>
            </a:extLst>
          </p:cNvPr>
          <p:cNvSpPr txBox="1"/>
          <p:nvPr/>
        </p:nvSpPr>
        <p:spPr>
          <a:xfrm>
            <a:off x="0" y="3063472"/>
            <a:ext cx="9032832" cy="646331"/>
          </a:xfrm>
          <a:prstGeom prst="rect">
            <a:avLst/>
          </a:prstGeom>
          <a:noFill/>
        </p:spPr>
        <p:txBody>
          <a:bodyPr wrap="square">
            <a:spAutoFit/>
          </a:bodyPr>
          <a:lstStyle/>
          <a:p>
            <a:pPr marL="27432" indent="0">
              <a:buNone/>
            </a:pPr>
            <a:r>
              <a:rPr lang="pt-BR" dirty="0"/>
              <a:t>Design not yet started (anticryostat diemensions not available)</a:t>
            </a:r>
          </a:p>
          <a:p>
            <a:pPr marL="27432" indent="0">
              <a:buNone/>
            </a:pPr>
            <a:r>
              <a:rPr lang="pt-BR" dirty="0"/>
              <a:t>We should find a way to include these modules into the ongoing procurement</a:t>
            </a:r>
          </a:p>
        </p:txBody>
      </p:sp>
    </p:spTree>
    <p:extLst>
      <p:ext uri="{BB962C8B-B14F-4D97-AF65-F5344CB8AC3E}">
        <p14:creationId xmlns:p14="http://schemas.microsoft.com/office/powerpoint/2010/main" val="3908184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EEEE6-5B1A-499B-B3F0-02CA1C04DD8C}"/>
              </a:ext>
            </a:extLst>
          </p:cNvPr>
          <p:cNvSpPr>
            <a:spLocks noGrp="1"/>
          </p:cNvSpPr>
          <p:nvPr>
            <p:ph type="title"/>
          </p:nvPr>
        </p:nvSpPr>
        <p:spPr/>
        <p:txBody>
          <a:bodyPr/>
          <a:lstStyle/>
          <a:p>
            <a:r>
              <a:rPr lang="en-US" dirty="0"/>
              <a:t>Intro</a:t>
            </a:r>
            <a:endParaRPr lang="en-GB" dirty="0"/>
          </a:p>
        </p:txBody>
      </p:sp>
      <p:sp>
        <p:nvSpPr>
          <p:cNvPr id="3" name="Content Placeholder 2">
            <a:extLst>
              <a:ext uri="{FF2B5EF4-FFF2-40B4-BE49-F238E27FC236}">
                <a16:creationId xmlns:a16="http://schemas.microsoft.com/office/drawing/2014/main" id="{479A1529-8F8E-4B9D-894F-6FA2E00FC8A6}"/>
              </a:ext>
            </a:extLst>
          </p:cNvPr>
          <p:cNvSpPr>
            <a:spLocks noGrp="1"/>
          </p:cNvSpPr>
          <p:nvPr>
            <p:ph idx="1"/>
          </p:nvPr>
        </p:nvSpPr>
        <p:spPr>
          <a:xfrm>
            <a:off x="457200" y="942535"/>
            <a:ext cx="8226854" cy="3379498"/>
          </a:xfrm>
        </p:spPr>
        <p:txBody>
          <a:bodyPr>
            <a:normAutofit lnSpcReduction="10000"/>
          </a:bodyPr>
          <a:lstStyle/>
          <a:p>
            <a:pPr marL="27432" indent="0">
              <a:buNone/>
            </a:pPr>
            <a:r>
              <a:rPr lang="en-US" dirty="0"/>
              <a:t>Focus on the shaft chains for magnets tested in horizontal with anti-cryostats</a:t>
            </a:r>
          </a:p>
          <a:p>
            <a:pPr marL="27432" indent="0">
              <a:buNone/>
            </a:pPr>
            <a:endParaRPr lang="en-US" dirty="0"/>
          </a:p>
          <a:p>
            <a:pPr>
              <a:buFont typeface="Wingdings" panose="05000000000000000000" pitchFamily="2" charset="2"/>
              <a:buChar char="§"/>
            </a:pPr>
            <a:endParaRPr lang="en-US" dirty="0"/>
          </a:p>
          <a:p>
            <a:pPr>
              <a:buFont typeface="Wingdings" panose="05000000000000000000" pitchFamily="2" charset="2"/>
              <a:buChar char="§"/>
            </a:pPr>
            <a:r>
              <a:rPr lang="en-US" dirty="0"/>
              <a:t>What we already have</a:t>
            </a:r>
          </a:p>
          <a:p>
            <a:pPr marL="27432" indent="0">
              <a:buNone/>
            </a:pPr>
            <a:endParaRPr lang="en-US" dirty="0"/>
          </a:p>
          <a:p>
            <a:pPr>
              <a:buFont typeface="Wingdings" panose="05000000000000000000" pitchFamily="2" charset="2"/>
              <a:buChar char="§"/>
            </a:pPr>
            <a:r>
              <a:rPr lang="en-US" dirty="0"/>
              <a:t>What we are going to produce</a:t>
            </a:r>
          </a:p>
          <a:p>
            <a:pPr marL="27432" indent="0">
              <a:buNone/>
            </a:pPr>
            <a:endParaRPr lang="en-GB" dirty="0"/>
          </a:p>
          <a:p>
            <a:pPr marL="27432" indent="0">
              <a:buNone/>
            </a:pPr>
            <a:endParaRPr lang="en-GB" dirty="0"/>
          </a:p>
          <a:p>
            <a:pPr marL="27432" indent="0">
              <a:buNone/>
            </a:pPr>
            <a:endParaRPr lang="en-GB" dirty="0"/>
          </a:p>
          <a:p>
            <a:pPr marL="27432" indent="0">
              <a:buNone/>
            </a:pPr>
            <a:endParaRPr lang="en-GB" dirty="0"/>
          </a:p>
          <a:p>
            <a:pPr marL="27432" indent="0">
              <a:buNone/>
            </a:pPr>
            <a:r>
              <a:rPr lang="en-GB" dirty="0"/>
              <a:t>The dimensions given in this presentation are rounded!</a:t>
            </a:r>
          </a:p>
          <a:p>
            <a:pPr marL="27432" indent="0">
              <a:buNone/>
            </a:pPr>
            <a:r>
              <a:rPr lang="en-GB" dirty="0"/>
              <a:t>Extensions are not considered (they differ from magnet to magnet)</a:t>
            </a:r>
          </a:p>
        </p:txBody>
      </p:sp>
    </p:spTree>
    <p:extLst>
      <p:ext uri="{BB962C8B-B14F-4D97-AF65-F5344CB8AC3E}">
        <p14:creationId xmlns:p14="http://schemas.microsoft.com/office/powerpoint/2010/main" val="3874984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F191F-E313-405B-88C4-8335FBEDAE70}"/>
              </a:ext>
            </a:extLst>
          </p:cNvPr>
          <p:cNvSpPr>
            <a:spLocks noGrp="1"/>
          </p:cNvSpPr>
          <p:nvPr>
            <p:ph type="title"/>
          </p:nvPr>
        </p:nvSpPr>
        <p:spPr/>
        <p:txBody>
          <a:bodyPr>
            <a:normAutofit/>
          </a:bodyPr>
          <a:lstStyle/>
          <a:p>
            <a:r>
              <a:rPr lang="en-GB" dirty="0"/>
              <a:t>What we already have and we want to keep</a:t>
            </a:r>
          </a:p>
        </p:txBody>
      </p:sp>
      <p:sp>
        <p:nvSpPr>
          <p:cNvPr id="3" name="Content Placeholder 2">
            <a:extLst>
              <a:ext uri="{FF2B5EF4-FFF2-40B4-BE49-F238E27FC236}">
                <a16:creationId xmlns:a16="http://schemas.microsoft.com/office/drawing/2014/main" id="{B5B342D9-AC0C-4BBC-97CB-795C861669A6}"/>
              </a:ext>
            </a:extLst>
          </p:cNvPr>
          <p:cNvSpPr>
            <a:spLocks noGrp="1"/>
          </p:cNvSpPr>
          <p:nvPr>
            <p:ph idx="1"/>
          </p:nvPr>
        </p:nvSpPr>
        <p:spPr>
          <a:xfrm>
            <a:off x="457200" y="994205"/>
            <a:ext cx="8314006" cy="3500566"/>
          </a:xfrm>
        </p:spPr>
        <p:txBody>
          <a:bodyPr/>
          <a:lstStyle/>
          <a:p>
            <a:pPr marL="27432" indent="0">
              <a:buNone/>
            </a:pPr>
            <a:r>
              <a:rPr lang="pt-BR" dirty="0"/>
              <a:t>Diameter 40 mm</a:t>
            </a:r>
          </a:p>
          <a:p>
            <a:pPr>
              <a:buFont typeface="Wingdings" panose="05000000000000000000" pitchFamily="2" charset="2"/>
              <a:buChar char="§"/>
            </a:pPr>
            <a:r>
              <a:rPr lang="pt-BR" dirty="0"/>
              <a:t>MB – 2 shaft chains (each composed of 12 ceramic modules with length 1250 mm)</a:t>
            </a:r>
          </a:p>
          <a:p>
            <a:pPr>
              <a:buFont typeface="Wingdings" panose="05000000000000000000" pitchFamily="2" charset="2"/>
              <a:buChar char="§"/>
            </a:pPr>
            <a:r>
              <a:rPr lang="pt-BR" dirty="0"/>
              <a:t>MQ – 2 shaft chains (each composed of 6 ceramic modules with length 750 mm)</a:t>
            </a:r>
          </a:p>
          <a:p>
            <a:pPr>
              <a:buFont typeface="Wingdings" panose="05000000000000000000" pitchFamily="2" charset="2"/>
              <a:buChar char="§"/>
            </a:pPr>
            <a:r>
              <a:rPr lang="pt-BR" dirty="0"/>
              <a:t>MBH – 2 shaft chains (each composed of 6 ceramic modules with length 1250 mm)</a:t>
            </a:r>
          </a:p>
          <a:p>
            <a:pPr marL="27432" indent="0">
              <a:buNone/>
            </a:pPr>
            <a:endParaRPr lang="pt-BR" dirty="0"/>
          </a:p>
          <a:p>
            <a:pPr marL="27432" indent="0">
              <a:buNone/>
            </a:pPr>
            <a:r>
              <a:rPr lang="pt-BR" dirty="0"/>
              <a:t>Diameter 110 mm</a:t>
            </a:r>
          </a:p>
          <a:p>
            <a:pPr>
              <a:buFont typeface="Wingdings" panose="05000000000000000000" pitchFamily="2" charset="2"/>
              <a:buChar char="§"/>
            </a:pPr>
            <a:r>
              <a:rPr lang="pt-BR" dirty="0"/>
              <a:t>Q2 prototypes – 1 shaft chain (composed of 6 carbon modules with length 1500 mm)*</a:t>
            </a:r>
          </a:p>
          <a:p>
            <a:pPr>
              <a:buFont typeface="Wingdings" panose="05000000000000000000" pitchFamily="2" charset="2"/>
              <a:buChar char="§"/>
            </a:pPr>
            <a:r>
              <a:rPr lang="pt-BR" dirty="0"/>
              <a:t>Q2 – 1 quench antenna (composed of 6 EPGM modules with length 1400 mm)**</a:t>
            </a:r>
          </a:p>
          <a:p>
            <a:pPr>
              <a:buFont typeface="Wingdings" panose="05000000000000000000" pitchFamily="2" charset="2"/>
              <a:buChar char="§"/>
            </a:pPr>
            <a:endParaRPr lang="pt-BR" dirty="0"/>
          </a:p>
          <a:p>
            <a:pPr marL="27432" indent="0">
              <a:buNone/>
            </a:pPr>
            <a:r>
              <a:rPr lang="pt-BR" dirty="0"/>
              <a:t>* Built by using alredy existing modules, not optimized</a:t>
            </a:r>
          </a:p>
          <a:p>
            <a:pPr marL="27432" indent="0">
              <a:buNone/>
            </a:pPr>
            <a:r>
              <a:rPr lang="pt-BR" dirty="0"/>
              <a:t>** We are thinking of adding one more module for the tranverse localization</a:t>
            </a:r>
          </a:p>
          <a:p>
            <a:pPr marL="27432" indent="0">
              <a:buNone/>
            </a:pPr>
            <a:endParaRPr lang="pt-BR" dirty="0"/>
          </a:p>
          <a:p>
            <a:pPr marL="27432" indent="0">
              <a:buNone/>
            </a:pPr>
            <a:endParaRPr lang="en-GB" dirty="0"/>
          </a:p>
        </p:txBody>
      </p:sp>
    </p:spTree>
    <p:extLst>
      <p:ext uri="{BB962C8B-B14F-4D97-AF65-F5344CB8AC3E}">
        <p14:creationId xmlns:p14="http://schemas.microsoft.com/office/powerpoint/2010/main" val="4245559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BEA4E-E9C8-428C-A5CF-B8B5B31A6EEC}"/>
              </a:ext>
            </a:extLst>
          </p:cNvPr>
          <p:cNvSpPr>
            <a:spLocks noGrp="1"/>
          </p:cNvSpPr>
          <p:nvPr>
            <p:ph type="title"/>
          </p:nvPr>
        </p:nvSpPr>
        <p:spPr/>
        <p:txBody>
          <a:bodyPr>
            <a:normAutofit/>
          </a:bodyPr>
          <a:lstStyle/>
          <a:p>
            <a:r>
              <a:rPr lang="en-GB" dirty="0"/>
              <a:t>What are going to produce</a:t>
            </a:r>
          </a:p>
        </p:txBody>
      </p:sp>
      <p:sp>
        <p:nvSpPr>
          <p:cNvPr id="3" name="Content Placeholder 2">
            <a:extLst>
              <a:ext uri="{FF2B5EF4-FFF2-40B4-BE49-F238E27FC236}">
                <a16:creationId xmlns:a16="http://schemas.microsoft.com/office/drawing/2014/main" id="{E961F946-0B04-43A7-B770-11C4424F9C76}"/>
              </a:ext>
            </a:extLst>
          </p:cNvPr>
          <p:cNvSpPr>
            <a:spLocks noGrp="1"/>
          </p:cNvSpPr>
          <p:nvPr>
            <p:ph idx="1"/>
          </p:nvPr>
        </p:nvSpPr>
        <p:spPr>
          <a:xfrm>
            <a:off x="457200" y="994205"/>
            <a:ext cx="8605520" cy="3500566"/>
          </a:xfrm>
        </p:spPr>
        <p:txBody>
          <a:bodyPr>
            <a:normAutofit/>
          </a:bodyPr>
          <a:lstStyle/>
          <a:p>
            <a:pPr marL="27432" indent="0">
              <a:buNone/>
            </a:pPr>
            <a:r>
              <a:rPr lang="pt-BR" dirty="0"/>
              <a:t>Diameter 110 mm (design completed, procurement on going)</a:t>
            </a:r>
          </a:p>
          <a:p>
            <a:pPr>
              <a:buFont typeface="Wingdings" panose="05000000000000000000" pitchFamily="2" charset="2"/>
              <a:buChar char="§"/>
            </a:pPr>
            <a:r>
              <a:rPr lang="pt-BR" dirty="0"/>
              <a:t>Q2 – 2 shaft chains (composed of 7 carbon modules with length 1500 mm)*</a:t>
            </a:r>
            <a:endParaRPr lang="en-US" dirty="0"/>
          </a:p>
          <a:p>
            <a:pPr>
              <a:buFont typeface="Wingdings" panose="05000000000000000000" pitchFamily="2" charset="2"/>
              <a:buChar char="§"/>
            </a:pPr>
            <a:r>
              <a:rPr lang="en-US" dirty="0"/>
              <a:t>D1</a:t>
            </a:r>
            <a:r>
              <a:rPr lang="pt-BR" dirty="0"/>
              <a:t> – 1 shaft chain (composed of 6 carbon modules with length 1500 mm)**</a:t>
            </a:r>
            <a:endParaRPr lang="en-US" dirty="0"/>
          </a:p>
          <a:p>
            <a:pPr>
              <a:buFont typeface="Wingdings" panose="05000000000000000000" pitchFamily="2" charset="2"/>
              <a:buChar char="§"/>
            </a:pPr>
            <a:r>
              <a:rPr lang="en-US" dirty="0"/>
              <a:t>CP</a:t>
            </a:r>
            <a:r>
              <a:rPr lang="pt-BR" dirty="0"/>
              <a:t> – 1 shaft chain (composed of 5 carbon modules with length 1500 mm)**</a:t>
            </a:r>
            <a:endParaRPr lang="en-US" dirty="0"/>
          </a:p>
          <a:p>
            <a:pPr marL="27432" indent="0">
              <a:buNone/>
            </a:pPr>
            <a:endParaRPr lang="pt-BR" dirty="0"/>
          </a:p>
          <a:p>
            <a:pPr marL="27432" indent="0">
              <a:buNone/>
            </a:pPr>
            <a:r>
              <a:rPr lang="pt-BR" dirty="0"/>
              <a:t>Diameter 70 mm (to be confirmed)</a:t>
            </a:r>
          </a:p>
          <a:p>
            <a:pPr>
              <a:buFont typeface="Wingdings" panose="05000000000000000000" pitchFamily="2" charset="2"/>
              <a:buChar char="§"/>
            </a:pPr>
            <a:r>
              <a:rPr lang="pt-BR" b="1" dirty="0"/>
              <a:t>D2 – 2 shaft chains (each composed of 10 carbon modules with length 1500 mm)***</a:t>
            </a:r>
          </a:p>
          <a:p>
            <a:pPr>
              <a:buFont typeface="Wingdings" panose="05000000000000000000" pitchFamily="2" charset="2"/>
              <a:buChar char="§"/>
            </a:pPr>
            <a:endParaRPr lang="pt-BR" dirty="0"/>
          </a:p>
          <a:p>
            <a:pPr marL="27432" indent="0">
              <a:buNone/>
            </a:pPr>
            <a:r>
              <a:rPr lang="pt-BR" dirty="0"/>
              <a:t>* A complete spare unit is considered</a:t>
            </a:r>
          </a:p>
          <a:p>
            <a:pPr marL="27432" indent="0">
              <a:buNone/>
            </a:pPr>
            <a:r>
              <a:rPr lang="pt-BR" dirty="0"/>
              <a:t>** No spare unit, only spare modules</a:t>
            </a:r>
          </a:p>
          <a:p>
            <a:pPr marL="27432" indent="0">
              <a:buNone/>
            </a:pPr>
            <a:r>
              <a:rPr lang="pt-BR" b="1" dirty="0"/>
              <a:t>*** Design not yet started</a:t>
            </a:r>
          </a:p>
        </p:txBody>
      </p:sp>
    </p:spTree>
    <p:extLst>
      <p:ext uri="{BB962C8B-B14F-4D97-AF65-F5344CB8AC3E}">
        <p14:creationId xmlns:p14="http://schemas.microsoft.com/office/powerpoint/2010/main" val="933318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00754-A7EE-43BC-8757-D92079AFCB01}"/>
              </a:ext>
            </a:extLst>
          </p:cNvPr>
          <p:cNvSpPr>
            <a:spLocks noGrp="1"/>
          </p:cNvSpPr>
          <p:nvPr>
            <p:ph type="title"/>
          </p:nvPr>
        </p:nvSpPr>
        <p:spPr/>
        <p:txBody>
          <a:bodyPr/>
          <a:lstStyle/>
          <a:p>
            <a:r>
              <a:rPr lang="en-US" dirty="0"/>
              <a:t>Open points</a:t>
            </a:r>
            <a:endParaRPr lang="en-GB" dirty="0"/>
          </a:p>
        </p:txBody>
      </p:sp>
      <p:sp>
        <p:nvSpPr>
          <p:cNvPr id="3" name="Content Placeholder 2">
            <a:extLst>
              <a:ext uri="{FF2B5EF4-FFF2-40B4-BE49-F238E27FC236}">
                <a16:creationId xmlns:a16="http://schemas.microsoft.com/office/drawing/2014/main" id="{4FFE0B4F-F92C-4B4C-819F-42643FB577DA}"/>
              </a:ext>
            </a:extLst>
          </p:cNvPr>
          <p:cNvSpPr>
            <a:spLocks noGrp="1"/>
          </p:cNvSpPr>
          <p:nvPr>
            <p:ph idx="1"/>
          </p:nvPr>
        </p:nvSpPr>
        <p:spPr/>
        <p:txBody>
          <a:bodyPr/>
          <a:lstStyle/>
          <a:p>
            <a:pPr marL="27432" indent="0">
              <a:buNone/>
            </a:pPr>
            <a:r>
              <a:rPr lang="en-US" dirty="0"/>
              <a:t>Total number of modules</a:t>
            </a:r>
          </a:p>
          <a:p>
            <a:pPr>
              <a:buFont typeface="Wingdings" panose="05000000000000000000" pitchFamily="2" charset="2"/>
              <a:buChar char="§"/>
            </a:pPr>
            <a:r>
              <a:rPr lang="en-US" dirty="0"/>
              <a:t>t</a:t>
            </a:r>
            <a:r>
              <a:rPr lang="en-US" sz="1600" dirty="0"/>
              <a:t>radeoff among spare policy / storage space / cost</a:t>
            </a:r>
          </a:p>
          <a:p>
            <a:pPr lvl="1">
              <a:buFont typeface="Wingdings" panose="05000000000000000000" pitchFamily="2" charset="2"/>
              <a:buChar char="§"/>
            </a:pPr>
            <a:endParaRPr lang="en-US" sz="1600" dirty="0"/>
          </a:p>
          <a:p>
            <a:pPr marL="27432" indent="0">
              <a:buNone/>
            </a:pPr>
            <a:r>
              <a:rPr lang="en-US" sz="1800" dirty="0"/>
              <a:t>Shaft chains for the D2</a:t>
            </a:r>
          </a:p>
          <a:p>
            <a:pPr>
              <a:buFont typeface="Wingdings" panose="05000000000000000000" pitchFamily="2" charset="2"/>
              <a:buChar char="§"/>
            </a:pPr>
            <a:r>
              <a:rPr lang="en-US" dirty="0"/>
              <a:t>we are late for the prototype (alternative solution?)</a:t>
            </a:r>
          </a:p>
          <a:p>
            <a:pPr>
              <a:buFont typeface="Wingdings" panose="05000000000000000000" pitchFamily="2" charset="2"/>
              <a:buChar char="§"/>
            </a:pPr>
            <a:r>
              <a:rPr lang="en-US" dirty="0"/>
              <a:t>I see an advantage in including the required carbon shells into the ongoing procurement (maybe as option in the contract)</a:t>
            </a:r>
          </a:p>
          <a:p>
            <a:pPr marL="27432" indent="0">
              <a:buNone/>
            </a:pPr>
            <a:r>
              <a:rPr lang="en-US" dirty="0"/>
              <a:t>	(spec committee mid March 2021)</a:t>
            </a:r>
          </a:p>
          <a:p>
            <a:pPr marL="27432" indent="0">
              <a:buNone/>
            </a:pPr>
            <a:endParaRPr lang="en-US" sz="1800" dirty="0"/>
          </a:p>
          <a:p>
            <a:pPr marL="27432" indent="0">
              <a:buNone/>
            </a:pPr>
            <a:r>
              <a:rPr lang="en-US" dirty="0"/>
              <a:t>	</a:t>
            </a:r>
            <a:endParaRPr lang="en-GB" dirty="0"/>
          </a:p>
        </p:txBody>
      </p:sp>
    </p:spTree>
    <p:extLst>
      <p:ext uri="{BB962C8B-B14F-4D97-AF65-F5344CB8AC3E}">
        <p14:creationId xmlns:p14="http://schemas.microsoft.com/office/powerpoint/2010/main" val="2942301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76C87-AA33-46F4-B4FD-D520CD1CD3A9}"/>
              </a:ext>
            </a:extLst>
          </p:cNvPr>
          <p:cNvSpPr>
            <a:spLocks noGrp="1"/>
          </p:cNvSpPr>
          <p:nvPr>
            <p:ph type="title"/>
          </p:nvPr>
        </p:nvSpPr>
        <p:spPr/>
        <p:txBody>
          <a:bodyPr/>
          <a:lstStyle/>
          <a:p>
            <a:r>
              <a:rPr lang="en-US" dirty="0"/>
              <a:t>Additional slides</a:t>
            </a:r>
            <a:endParaRPr lang="en-GB" dirty="0"/>
          </a:p>
        </p:txBody>
      </p:sp>
      <p:sp>
        <p:nvSpPr>
          <p:cNvPr id="3" name="Content Placeholder 2">
            <a:extLst>
              <a:ext uri="{FF2B5EF4-FFF2-40B4-BE49-F238E27FC236}">
                <a16:creationId xmlns:a16="http://schemas.microsoft.com/office/drawing/2014/main" id="{8F39E336-034D-4A38-A068-F808CE17D75A}"/>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2607492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6">
            <a:extLst>
              <a:ext uri="{FF2B5EF4-FFF2-40B4-BE49-F238E27FC236}">
                <a16:creationId xmlns:a16="http://schemas.microsoft.com/office/drawing/2014/main" id="{CA6CFABC-8771-9344-8EA7-2449A911138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97620" y="394209"/>
            <a:ext cx="721891" cy="3731623"/>
          </a:xfrm>
          <a:prstGeom prst="rect">
            <a:avLst/>
          </a:prstGeom>
        </p:spPr>
      </p:pic>
      <p:sp>
        <p:nvSpPr>
          <p:cNvPr id="3" name="TextBox 2">
            <a:extLst>
              <a:ext uri="{FF2B5EF4-FFF2-40B4-BE49-F238E27FC236}">
                <a16:creationId xmlns:a16="http://schemas.microsoft.com/office/drawing/2014/main" id="{63188A6F-0353-5740-8636-3BDF519D5991}"/>
              </a:ext>
            </a:extLst>
          </p:cNvPr>
          <p:cNvSpPr txBox="1"/>
          <p:nvPr/>
        </p:nvSpPr>
        <p:spPr>
          <a:xfrm>
            <a:off x="3731941" y="551860"/>
            <a:ext cx="5136723" cy="3693319"/>
          </a:xfrm>
          <a:prstGeom prst="rect">
            <a:avLst/>
          </a:prstGeom>
          <a:noFill/>
        </p:spPr>
        <p:txBody>
          <a:bodyPr wrap="square" rtlCol="0">
            <a:spAutoFit/>
          </a:bodyPr>
          <a:lstStyle/>
          <a:p>
            <a:r>
              <a:rPr lang="en-GB" b="1" dirty="0"/>
              <a:t>Shaft chain for the Q2 prototype</a:t>
            </a:r>
          </a:p>
          <a:p>
            <a:endParaRPr lang="en-GB" dirty="0"/>
          </a:p>
          <a:p>
            <a:r>
              <a:rPr lang="en-GB" dirty="0"/>
              <a:t>The 6 segments required for the first complete shaft chain are ready; the PCB coils have been checked in the reference dipole (10</a:t>
            </a:r>
            <a:r>
              <a:rPr lang="en-GB" baseline="30000" dirty="0"/>
              <a:t>-4</a:t>
            </a:r>
            <a:r>
              <a:rPr lang="en-GB" dirty="0"/>
              <a:t> agreement with design value).</a:t>
            </a:r>
          </a:p>
          <a:p>
            <a:endParaRPr lang="en-GB" dirty="0"/>
          </a:p>
          <a:p>
            <a:r>
              <a:rPr lang="en-GB" dirty="0"/>
              <a:t>The segments have been assembled and some issues have been solved (too large gap of carbon shells for housing the PCB, missing protective layer on PCB circuit). The assembled segments have been calibrated in the reference quadrupole.</a:t>
            </a:r>
          </a:p>
        </p:txBody>
      </p:sp>
      <p:pic>
        <p:nvPicPr>
          <p:cNvPr id="4" name="Picture 3" descr="A picture containing indoor&#10;&#10;Description automatically generated">
            <a:extLst>
              <a:ext uri="{FF2B5EF4-FFF2-40B4-BE49-F238E27FC236}">
                <a16:creationId xmlns:a16="http://schemas.microsoft.com/office/drawing/2014/main" id="{8E9FB5AB-9439-3C46-93DC-74041BD9E41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5400000">
            <a:off x="1783489" y="193592"/>
            <a:ext cx="1457562" cy="1858798"/>
          </a:xfrm>
          <a:prstGeom prst="rect">
            <a:avLst/>
          </a:prstGeom>
        </p:spPr>
      </p:pic>
      <p:pic>
        <p:nvPicPr>
          <p:cNvPr id="5" name="Picture 4" descr="A pair of headphones on a table&#10;&#10;Description automatically generated with low confidence">
            <a:extLst>
              <a:ext uri="{FF2B5EF4-FFF2-40B4-BE49-F238E27FC236}">
                <a16:creationId xmlns:a16="http://schemas.microsoft.com/office/drawing/2014/main" id="{5B708B1A-2AEE-9545-A3EA-F8D721A622AE}"/>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5400000">
            <a:off x="1378795" y="2072273"/>
            <a:ext cx="2266950" cy="1858798"/>
          </a:xfrm>
          <a:prstGeom prst="rect">
            <a:avLst/>
          </a:prstGeom>
        </p:spPr>
      </p:pic>
    </p:spTree>
    <p:extLst>
      <p:ext uri="{BB962C8B-B14F-4D97-AF65-F5344CB8AC3E}">
        <p14:creationId xmlns:p14="http://schemas.microsoft.com/office/powerpoint/2010/main" val="2704565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FB3EDD24-96C6-4BA9-8E31-828A398A9AF3}"/>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978725">
            <a:off x="370634" y="-862255"/>
            <a:ext cx="8385744" cy="2592484"/>
          </a:xfrm>
          <a:prstGeom prst="rect">
            <a:avLst/>
          </a:prstGeom>
        </p:spPr>
      </p:pic>
      <p:pic>
        <p:nvPicPr>
          <p:cNvPr id="7" name="Picture 6" descr="A picture containing hydrant&#10;&#10;Description automatically generated">
            <a:extLst>
              <a:ext uri="{FF2B5EF4-FFF2-40B4-BE49-F238E27FC236}">
                <a16:creationId xmlns:a16="http://schemas.microsoft.com/office/drawing/2014/main" id="{E7A7D762-DD3A-496A-9BCD-E176CE31B0BC}"/>
              </a:ext>
            </a:extLst>
          </p:cNvPr>
          <p:cNvPicPr>
            <a:picLocks noChangeAspect="1"/>
          </p:cNvPicPr>
          <p:nvPr/>
        </p:nvPicPr>
        <p:blipFill>
          <a:blip r:embed="rId3"/>
          <a:stretch>
            <a:fillRect/>
          </a:stretch>
        </p:blipFill>
        <p:spPr>
          <a:xfrm>
            <a:off x="7572903" y="583065"/>
            <a:ext cx="1200853" cy="1085108"/>
          </a:xfrm>
          <a:prstGeom prst="rect">
            <a:avLst/>
          </a:prstGeom>
        </p:spPr>
      </p:pic>
      <p:sp>
        <p:nvSpPr>
          <p:cNvPr id="17" name="Content Placeholder 3">
            <a:extLst>
              <a:ext uri="{FF2B5EF4-FFF2-40B4-BE49-F238E27FC236}">
                <a16:creationId xmlns:a16="http://schemas.microsoft.com/office/drawing/2014/main" id="{CC345C9A-C8CD-4DFA-8218-69D584F969B1}"/>
              </a:ext>
            </a:extLst>
          </p:cNvPr>
          <p:cNvSpPr txBox="1">
            <a:spLocks/>
          </p:cNvSpPr>
          <p:nvPr/>
        </p:nvSpPr>
        <p:spPr>
          <a:xfrm>
            <a:off x="105575" y="782441"/>
            <a:ext cx="5838093" cy="1655145"/>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en-US" sz="1100" b="1" dirty="0"/>
              <a:t>Modules with length of 1.4 m (1.3 m active) </a:t>
            </a:r>
          </a:p>
          <a:p>
            <a:pPr>
              <a:lnSpc>
                <a:spcPct val="150000"/>
              </a:lnSpc>
            </a:pPr>
            <a:r>
              <a:rPr lang="en-US" sz="1100" b="1" dirty="0"/>
              <a:t>Carbon-fiber shells for stiffness and low weight</a:t>
            </a:r>
          </a:p>
          <a:p>
            <a:pPr>
              <a:lnSpc>
                <a:spcPct val="150000"/>
              </a:lnSpc>
            </a:pPr>
            <a:r>
              <a:rPr lang="en-US" sz="1100" b="1" dirty="0"/>
              <a:t>Pickup coils made from printed circuit boards (PCB) </a:t>
            </a:r>
          </a:p>
          <a:p>
            <a:pPr>
              <a:lnSpc>
                <a:spcPct val="150000"/>
              </a:lnSpc>
            </a:pPr>
            <a:r>
              <a:rPr lang="en-US" sz="1100" b="1" dirty="0"/>
              <a:t>Retroreflectors on each module directly linked to the PCBs (best accuracy)</a:t>
            </a:r>
          </a:p>
          <a:p>
            <a:pPr>
              <a:lnSpc>
                <a:spcPct val="150000"/>
              </a:lnSpc>
            </a:pPr>
            <a:r>
              <a:rPr lang="en-US" sz="1100" b="1" dirty="0"/>
              <a:t>One retroreflector is always visible outside the anti-cryostat</a:t>
            </a:r>
          </a:p>
        </p:txBody>
      </p:sp>
      <p:pic>
        <p:nvPicPr>
          <p:cNvPr id="21" name="Picture 20">
            <a:extLst>
              <a:ext uri="{FF2B5EF4-FFF2-40B4-BE49-F238E27FC236}">
                <a16:creationId xmlns:a16="http://schemas.microsoft.com/office/drawing/2014/main" id="{1AABCD30-05C7-456B-936B-212B7DFF6106}"/>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020445" y="2378415"/>
            <a:ext cx="2989193" cy="2209603"/>
          </a:xfrm>
          <a:prstGeom prst="rect">
            <a:avLst/>
          </a:prstGeom>
        </p:spPr>
      </p:pic>
      <p:pic>
        <p:nvPicPr>
          <p:cNvPr id="22" name="Picture 21">
            <a:extLst>
              <a:ext uri="{FF2B5EF4-FFF2-40B4-BE49-F238E27FC236}">
                <a16:creationId xmlns:a16="http://schemas.microsoft.com/office/drawing/2014/main" id="{927AC1AC-1AB4-4ED5-98F3-C18AD2424B6B}"/>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059812" y="714393"/>
            <a:ext cx="2335174" cy="822451"/>
          </a:xfrm>
          <a:prstGeom prst="rect">
            <a:avLst/>
          </a:prstGeom>
        </p:spPr>
      </p:pic>
      <p:pic>
        <p:nvPicPr>
          <p:cNvPr id="24" name="Picture 23">
            <a:extLst>
              <a:ext uri="{FF2B5EF4-FFF2-40B4-BE49-F238E27FC236}">
                <a16:creationId xmlns:a16="http://schemas.microsoft.com/office/drawing/2014/main" id="{D50A9E5F-BD53-4AC9-BF25-799BF9D16018}"/>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rot="2123718">
            <a:off x="5999070" y="1993763"/>
            <a:ext cx="2214247" cy="880632"/>
          </a:xfrm>
          <a:prstGeom prst="rect">
            <a:avLst/>
          </a:prstGeom>
        </p:spPr>
      </p:pic>
      <p:sp>
        <p:nvSpPr>
          <p:cNvPr id="27" name="TextBox 26">
            <a:extLst>
              <a:ext uri="{FF2B5EF4-FFF2-40B4-BE49-F238E27FC236}">
                <a16:creationId xmlns:a16="http://schemas.microsoft.com/office/drawing/2014/main" id="{32035E2B-CA69-4C2D-AD4F-00A3C06FA4C7}"/>
              </a:ext>
            </a:extLst>
          </p:cNvPr>
          <p:cNvSpPr txBox="1"/>
          <p:nvPr/>
        </p:nvSpPr>
        <p:spPr>
          <a:xfrm>
            <a:off x="4748083" y="3089027"/>
            <a:ext cx="4572000" cy="1077218"/>
          </a:xfrm>
          <a:prstGeom prst="rect">
            <a:avLst/>
          </a:prstGeom>
          <a:noFill/>
        </p:spPr>
        <p:txBody>
          <a:bodyPr wrap="square">
            <a:spAutoFit/>
          </a:bodyPr>
          <a:lstStyle/>
          <a:p>
            <a:pPr marL="27432" indent="0">
              <a:buNone/>
            </a:pPr>
            <a:r>
              <a:rPr lang="en-US" sz="1600" dirty="0"/>
              <a:t>Procurement is ongoing</a:t>
            </a:r>
          </a:p>
          <a:p>
            <a:pPr marL="313182" indent="-285750">
              <a:buFont typeface="Arial" panose="020B0604020202020204" pitchFamily="34" charset="0"/>
              <a:buChar char="•"/>
            </a:pPr>
            <a:r>
              <a:rPr lang="en-US" sz="1600" dirty="0"/>
              <a:t>Market survey done</a:t>
            </a:r>
          </a:p>
          <a:p>
            <a:pPr marL="313182" indent="-285750">
              <a:buFont typeface="Arial" panose="020B0604020202020204" pitchFamily="34" charset="0"/>
              <a:buChar char="•"/>
            </a:pPr>
            <a:r>
              <a:rPr lang="en-US" sz="1600" dirty="0"/>
              <a:t>Spec committee on mid March 2021</a:t>
            </a:r>
          </a:p>
          <a:p>
            <a:pPr marL="313182" indent="-285750">
              <a:buFont typeface="Arial" panose="020B0604020202020204" pitchFamily="34" charset="0"/>
              <a:buChar char="•"/>
            </a:pPr>
            <a:r>
              <a:rPr lang="en-US" sz="1600" dirty="0"/>
              <a:t>Tendering end of March 2021</a:t>
            </a:r>
          </a:p>
        </p:txBody>
      </p:sp>
    </p:spTree>
    <p:extLst>
      <p:ext uri="{BB962C8B-B14F-4D97-AF65-F5344CB8AC3E}">
        <p14:creationId xmlns:p14="http://schemas.microsoft.com/office/powerpoint/2010/main" val="2985181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B1BCF-A770-4F04-A1BD-D6627BD622F6}"/>
              </a:ext>
            </a:extLst>
          </p:cNvPr>
          <p:cNvSpPr>
            <a:spLocks noGrp="1"/>
          </p:cNvSpPr>
          <p:nvPr>
            <p:ph type="title"/>
          </p:nvPr>
        </p:nvSpPr>
        <p:spPr/>
        <p:txBody>
          <a:bodyPr/>
          <a:lstStyle/>
          <a:p>
            <a:r>
              <a:rPr lang="en-US" dirty="0"/>
              <a:t>Q2a/Q2b</a:t>
            </a:r>
            <a:endParaRPr lang="en-GB" dirty="0"/>
          </a:p>
        </p:txBody>
      </p:sp>
      <p:pic>
        <p:nvPicPr>
          <p:cNvPr id="6" name="Picture 5">
            <a:extLst>
              <a:ext uri="{FF2B5EF4-FFF2-40B4-BE49-F238E27FC236}">
                <a16:creationId xmlns:a16="http://schemas.microsoft.com/office/drawing/2014/main" id="{4399BE06-6983-4DEC-8F4C-340B609F705D}"/>
              </a:ext>
            </a:extLst>
          </p:cNvPr>
          <p:cNvPicPr>
            <a:picLocks noChangeAspect="1"/>
          </p:cNvPicPr>
          <p:nvPr/>
        </p:nvPicPr>
        <p:blipFill>
          <a:blip r:embed="rId2"/>
          <a:stretch>
            <a:fillRect/>
          </a:stretch>
        </p:blipFill>
        <p:spPr>
          <a:xfrm>
            <a:off x="0" y="757440"/>
            <a:ext cx="9144000" cy="3628620"/>
          </a:xfrm>
          <a:prstGeom prst="rect">
            <a:avLst/>
          </a:prstGeom>
        </p:spPr>
      </p:pic>
    </p:spTree>
    <p:extLst>
      <p:ext uri="{BB962C8B-B14F-4D97-AF65-F5344CB8AC3E}">
        <p14:creationId xmlns:p14="http://schemas.microsoft.com/office/powerpoint/2010/main" val="3528044928"/>
      </p:ext>
    </p:extLst>
  </p:cSld>
  <p:clrMapOvr>
    <a:masterClrMapping/>
  </p:clrMapOvr>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BCFD_MAPF_200808" id="{72489F96-9D4A-4E4A-8B26-99282AD2FF83}" vid="{5750282D-5DE6-4946-B369-CFBCF41B71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124415</TotalTime>
  <Words>567</Words>
  <Application>Microsoft Office PowerPoint</Application>
  <PresentationFormat>On-screen Show (16:9)</PresentationFormat>
  <Paragraphs>75</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Wingdings</vt:lpstr>
      <vt:lpstr>CERN(4-3)</vt:lpstr>
      <vt:lpstr>The shaft-chains for magnetic measurements </vt:lpstr>
      <vt:lpstr>Intro</vt:lpstr>
      <vt:lpstr>What we already have and we want to keep</vt:lpstr>
      <vt:lpstr>What are going to produce</vt:lpstr>
      <vt:lpstr>Open points</vt:lpstr>
      <vt:lpstr>Additional slides</vt:lpstr>
      <vt:lpstr>PowerPoint Presentation</vt:lpstr>
      <vt:lpstr>PowerPoint Presentation</vt:lpstr>
      <vt:lpstr>Q2a/Q2b</vt:lpstr>
      <vt:lpstr>Q1/Q3</vt:lpstr>
      <vt:lpstr>D1 and CP</vt:lpstr>
      <vt:lpstr>D2</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Lucio Fiscarelli</cp:lastModifiedBy>
  <cp:revision>1065</cp:revision>
  <cp:lastPrinted>2020-08-10T14:54:46Z</cp:lastPrinted>
  <dcterms:created xsi:type="dcterms:W3CDTF">2012-11-30T11:04:26Z</dcterms:created>
  <dcterms:modified xsi:type="dcterms:W3CDTF">2021-01-29T11:09:42Z</dcterms:modified>
</cp:coreProperties>
</file>