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87" r:id="rId3"/>
    <p:sldId id="288" r:id="rId4"/>
    <p:sldId id="276" r:id="rId5"/>
    <p:sldId id="286" r:id="rId6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  <a:srgbClr val="CC5300"/>
    <a:srgbClr val="C04E00"/>
    <a:srgbClr val="FF6600"/>
    <a:srgbClr val="FF0000"/>
    <a:srgbClr val="FCDE04"/>
    <a:srgbClr val="0066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76" autoAdjust="0"/>
    <p:restoredTop sz="94364" autoAdjust="0"/>
  </p:normalViewPr>
  <p:slideViewPr>
    <p:cSldViewPr snapToGrid="0">
      <p:cViewPr varScale="1">
        <p:scale>
          <a:sx n="119" d="100"/>
          <a:sy n="119" d="100"/>
        </p:scale>
        <p:origin x="348" y="10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3459"/>
          </a:xfrm>
          <a:prstGeom prst="rect">
            <a:avLst/>
          </a:prstGeom>
        </p:spPr>
        <p:txBody>
          <a:bodyPr vert="horz" lIns="95098" tIns="47549" rIns="95098" bIns="4754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3459"/>
          </a:xfrm>
          <a:prstGeom prst="rect">
            <a:avLst/>
          </a:prstGeom>
        </p:spPr>
        <p:txBody>
          <a:bodyPr vert="horz" lIns="95098" tIns="47549" rIns="95098" bIns="47549" rtlCol="0"/>
          <a:lstStyle>
            <a:lvl1pPr algn="r">
              <a:defRPr sz="1200"/>
            </a:lvl1pPr>
          </a:lstStyle>
          <a:p>
            <a:fld id="{712F5258-BF0A-480D-8DBF-D348594D2871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7938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98" tIns="47549" rIns="95098" bIns="4754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5" y="4925583"/>
            <a:ext cx="5683914" cy="4030320"/>
          </a:xfrm>
          <a:prstGeom prst="rect">
            <a:avLst/>
          </a:prstGeom>
        </p:spPr>
        <p:txBody>
          <a:bodyPr vert="horz" lIns="95098" tIns="47549" rIns="95098" bIns="4754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54"/>
            <a:ext cx="3079202" cy="513459"/>
          </a:xfrm>
          <a:prstGeom prst="rect">
            <a:avLst/>
          </a:prstGeom>
        </p:spPr>
        <p:txBody>
          <a:bodyPr vert="horz" lIns="95098" tIns="47549" rIns="95098" bIns="4754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3" y="9721154"/>
            <a:ext cx="3079202" cy="513459"/>
          </a:xfrm>
          <a:prstGeom prst="rect">
            <a:avLst/>
          </a:prstGeom>
        </p:spPr>
        <p:txBody>
          <a:bodyPr vert="horz" lIns="95098" tIns="47549" rIns="95098" bIns="47549" rtlCol="0" anchor="b"/>
          <a:lstStyle>
            <a:lvl1pPr algn="r">
              <a:defRPr sz="1200"/>
            </a:lvl1pPr>
          </a:lstStyle>
          <a:p>
            <a:fld id="{FE08D88C-444F-4AA2-9465-28BA2EC36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011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 userDrawn="1"/>
        </p:nvGrpSpPr>
        <p:grpSpPr bwMode="auto">
          <a:xfrm>
            <a:off x="10737056" y="6248400"/>
            <a:ext cx="1233487" cy="609600"/>
            <a:chOff x="6558982" y="6211472"/>
            <a:chExt cx="1110506" cy="584760"/>
          </a:xfrm>
        </p:grpSpPr>
        <p:pic>
          <p:nvPicPr>
            <p:cNvPr id="7" name="Picture 1" descr="te_h_60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8982" y="6626043"/>
              <a:ext cx="1110506" cy="17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0832" y="6211472"/>
              <a:ext cx="432048" cy="446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Picture 1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79" y="6324600"/>
            <a:ext cx="12795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76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FAF6A-5ED9-4923-A106-BCAC946C050B}" type="datetimeFigureOut">
              <a:rPr lang="fr-CH" smtClean="0"/>
              <a:t>26.01.2021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F45C-8EDD-459D-834A-23DABD5B3515}" type="slidenum">
              <a:rPr lang="fr-CH" smtClean="0"/>
              <a:t>‹Nr.›</a:t>
            </a:fld>
            <a:endParaRPr lang="fr-CH"/>
          </a:p>
        </p:txBody>
      </p:sp>
      <p:sp>
        <p:nvSpPr>
          <p:cNvPr id="7" name="Rectangle 1"/>
          <p:cNvSpPr>
            <a:spLocks/>
          </p:cNvSpPr>
          <p:nvPr userDrawn="1"/>
        </p:nvSpPr>
        <p:spPr bwMode="auto">
          <a:xfrm>
            <a:off x="0" y="0"/>
            <a:ext cx="101600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F20A6">
                  <a:alpha val="94000"/>
                </a:srgbClr>
              </a:gs>
              <a:gs pos="75000">
                <a:srgbClr val="000090">
                  <a:alpha val="9400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ea typeface="ＭＳ Ｐゴシック" charset="-128"/>
            </a:endParaRPr>
          </a:p>
        </p:txBody>
      </p:sp>
      <p:sp>
        <p:nvSpPr>
          <p:cNvPr id="8" name="Rectangle 3"/>
          <p:cNvSpPr>
            <a:spLocks/>
          </p:cNvSpPr>
          <p:nvPr userDrawn="1"/>
        </p:nvSpPr>
        <p:spPr bwMode="auto">
          <a:xfrm rot="5400000">
            <a:off x="5791200" y="457200"/>
            <a:ext cx="609600" cy="1219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grpSp>
        <p:nvGrpSpPr>
          <p:cNvPr id="10" name="Group 7"/>
          <p:cNvGrpSpPr>
            <a:grpSpLocks/>
          </p:cNvGrpSpPr>
          <p:nvPr userDrawn="1"/>
        </p:nvGrpSpPr>
        <p:grpSpPr bwMode="auto">
          <a:xfrm>
            <a:off x="10737056" y="6248400"/>
            <a:ext cx="1233487" cy="609600"/>
            <a:chOff x="6558982" y="6211472"/>
            <a:chExt cx="1110506" cy="584760"/>
          </a:xfrm>
        </p:grpSpPr>
        <p:pic>
          <p:nvPicPr>
            <p:cNvPr id="11" name="Picture 1" descr="te_h_60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8982" y="6626043"/>
              <a:ext cx="1110506" cy="17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0832" y="6211472"/>
              <a:ext cx="432048" cy="446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79" y="6324600"/>
            <a:ext cx="12795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5">
            <a:extLst>
              <a:ext uri="{FF2B5EF4-FFF2-40B4-BE49-F238E27FC236}">
                <a16:creationId xmlns:a16="http://schemas.microsoft.com/office/drawing/2014/main" id="{C0A5ABB3-0F15-4CCC-BB85-C59BCF119EFF}"/>
              </a:ext>
            </a:extLst>
          </p:cNvPr>
          <p:cNvSpPr>
            <a:spLocks/>
          </p:cNvSpPr>
          <p:nvPr userDrawn="1"/>
        </p:nvSpPr>
        <p:spPr bwMode="auto">
          <a:xfrm>
            <a:off x="1854047" y="6414700"/>
            <a:ext cx="2743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fr-FR" sz="1800" dirty="0">
                <a:solidFill>
                  <a:srgbClr val="808080"/>
                </a:solidFill>
                <a:cs typeface="Arial" pitchFamily="34" charset="0"/>
              </a:rPr>
              <a:t>TM-TECH Meeting #1</a:t>
            </a: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456227CE-E4AE-4053-898E-E01962682403}"/>
              </a:ext>
            </a:extLst>
          </p:cNvPr>
          <p:cNvSpPr>
            <a:spLocks/>
          </p:cNvSpPr>
          <p:nvPr userDrawn="1"/>
        </p:nvSpPr>
        <p:spPr bwMode="auto">
          <a:xfrm>
            <a:off x="7792895" y="6414699"/>
            <a:ext cx="2743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fr-FR" sz="1800" dirty="0">
                <a:solidFill>
                  <a:srgbClr val="808080"/>
                </a:solidFill>
                <a:cs typeface="Arial" pitchFamily="34" charset="0"/>
              </a:rPr>
              <a:t>Th. Zickler, 26-01-2021</a:t>
            </a:r>
          </a:p>
        </p:txBody>
      </p:sp>
    </p:spTree>
    <p:extLst>
      <p:ext uri="{BB962C8B-B14F-4D97-AF65-F5344CB8AC3E}">
        <p14:creationId xmlns:p14="http://schemas.microsoft.com/office/powerpoint/2010/main" val="9169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61B65-A09F-482A-9786-98D6E59E3A0D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F1669-F0FC-4B27-95B7-6EAA6B6E0762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Rectangle 1"/>
          <p:cNvSpPr>
            <a:spLocks/>
          </p:cNvSpPr>
          <p:nvPr userDrawn="1"/>
        </p:nvSpPr>
        <p:spPr bwMode="auto">
          <a:xfrm>
            <a:off x="0" y="0"/>
            <a:ext cx="121920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5000">
                <a:srgbClr val="0F20A6">
                  <a:alpha val="94000"/>
                </a:srgbClr>
              </a:gs>
              <a:gs pos="46000">
                <a:srgbClr val="000090">
                  <a:alpha val="9400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ea typeface="ＭＳ Ｐゴシック" charset="-128"/>
            </a:endParaRPr>
          </a:p>
        </p:txBody>
      </p:sp>
      <p:sp>
        <p:nvSpPr>
          <p:cNvPr id="8" name="Rectangle 3"/>
          <p:cNvSpPr>
            <a:spLocks/>
          </p:cNvSpPr>
          <p:nvPr userDrawn="1"/>
        </p:nvSpPr>
        <p:spPr bwMode="auto">
          <a:xfrm rot="5400000">
            <a:off x="5791200" y="457200"/>
            <a:ext cx="609600" cy="1219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0" name="Rectangle 5"/>
          <p:cNvSpPr>
            <a:spLocks/>
          </p:cNvSpPr>
          <p:nvPr userDrawn="1"/>
        </p:nvSpPr>
        <p:spPr bwMode="auto">
          <a:xfrm>
            <a:off x="1854047" y="6414700"/>
            <a:ext cx="2743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fr-FR" sz="1800" dirty="0">
                <a:solidFill>
                  <a:srgbClr val="808080"/>
                </a:solidFill>
                <a:cs typeface="Arial" pitchFamily="34" charset="0"/>
              </a:rPr>
              <a:t>TM-TECH Meeting #1</a:t>
            </a:r>
          </a:p>
        </p:txBody>
      </p:sp>
      <p:grpSp>
        <p:nvGrpSpPr>
          <p:cNvPr id="11" name="Group 7"/>
          <p:cNvGrpSpPr>
            <a:grpSpLocks/>
          </p:cNvGrpSpPr>
          <p:nvPr userDrawn="1"/>
        </p:nvGrpSpPr>
        <p:grpSpPr bwMode="auto">
          <a:xfrm>
            <a:off x="10737056" y="6248400"/>
            <a:ext cx="1233487" cy="609600"/>
            <a:chOff x="6558982" y="6211472"/>
            <a:chExt cx="1110506" cy="584760"/>
          </a:xfrm>
        </p:grpSpPr>
        <p:pic>
          <p:nvPicPr>
            <p:cNvPr id="12" name="Picture 1" descr="te_h_60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8982" y="6626043"/>
              <a:ext cx="1110506" cy="17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0832" y="6211472"/>
              <a:ext cx="432048" cy="446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15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79" y="6324600"/>
            <a:ext cx="12795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5">
            <a:extLst>
              <a:ext uri="{FF2B5EF4-FFF2-40B4-BE49-F238E27FC236}">
                <a16:creationId xmlns:a16="http://schemas.microsoft.com/office/drawing/2014/main" id="{4A37111F-8BC3-4A81-A322-1C14E20FA2EC}"/>
              </a:ext>
            </a:extLst>
          </p:cNvPr>
          <p:cNvSpPr>
            <a:spLocks/>
          </p:cNvSpPr>
          <p:nvPr userDrawn="1"/>
        </p:nvSpPr>
        <p:spPr bwMode="auto">
          <a:xfrm>
            <a:off x="7792895" y="6414699"/>
            <a:ext cx="2743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fr-FR" sz="1800" dirty="0">
                <a:solidFill>
                  <a:srgbClr val="808080"/>
                </a:solidFill>
                <a:cs typeface="Arial" pitchFamily="34" charset="0"/>
              </a:rPr>
              <a:t>Th. Zickler, 26-01-2021</a:t>
            </a:r>
          </a:p>
        </p:txBody>
      </p:sp>
    </p:spTree>
    <p:extLst>
      <p:ext uri="{BB962C8B-B14F-4D97-AF65-F5344CB8AC3E}">
        <p14:creationId xmlns:p14="http://schemas.microsoft.com/office/powerpoint/2010/main" val="352951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7325" y="1773621"/>
            <a:ext cx="40631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TE-TECH Meeting:</a:t>
            </a:r>
          </a:p>
          <a:p>
            <a:r>
              <a:rPr lang="en-US" sz="2800" dirty="0"/>
              <a:t>Mandate and Organization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27325" y="3059668"/>
            <a:ext cx="2072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Th. Zickler, O. </a:t>
            </a:r>
            <a:r>
              <a:rPr lang="fr-CH" dirty="0" err="1"/>
              <a:t>Ditsch</a:t>
            </a:r>
            <a:endParaRPr lang="fr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2C995E-CCE3-4DED-887A-3D44ADE5C7FE}"/>
              </a:ext>
            </a:extLst>
          </p:cNvPr>
          <p:cNvSpPr txBox="1"/>
          <p:nvPr/>
        </p:nvSpPr>
        <p:spPr>
          <a:xfrm>
            <a:off x="11702716" y="6304547"/>
            <a:ext cx="569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07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14FB13-4328-4A5E-82E1-F173E2D33F62}"/>
              </a:ext>
            </a:extLst>
          </p:cNvPr>
          <p:cNvSpPr txBox="1"/>
          <p:nvPr/>
        </p:nvSpPr>
        <p:spPr>
          <a:xfrm>
            <a:off x="835573" y="1142294"/>
            <a:ext cx="1069239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>
              <a:spcBef>
                <a:spcPts val="600"/>
              </a:spcBef>
              <a:spcAft>
                <a:spcPts val="600"/>
              </a:spcAft>
            </a:pPr>
            <a:r>
              <a:rPr lang="en-GB" sz="2000" b="1" dirty="0">
                <a:latin typeface="Arial" panose="020B0604020202020204" pitchFamily="34" charset="0"/>
              </a:rPr>
              <a:t>R&amp;D</a:t>
            </a:r>
          </a:p>
          <a:p>
            <a:pPr marL="88900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</a:rPr>
              <a:t>Coordination of ongoing and future activities related to development, design, construction and procurement of equipment in the TM-Section:</a:t>
            </a:r>
          </a:p>
          <a:p>
            <a:pPr marL="88900">
              <a:spcBef>
                <a:spcPts val="600"/>
              </a:spcBef>
              <a:spcAft>
                <a:spcPts val="600"/>
              </a:spcAft>
            </a:pPr>
            <a:endParaRPr lang="en-US" dirty="0">
              <a:latin typeface="Arial" panose="020B0604020202020204" pitchFamily="34" charset="0"/>
            </a:endParaRP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Presentation of needs for new HW/SW for the different labs (311, 867, SM18, 180, </a:t>
            </a:r>
            <a:r>
              <a:rPr lang="en-US" dirty="0" err="1">
                <a:latin typeface="Arial" panose="020B0604020202020204" pitchFamily="34" charset="0"/>
              </a:rPr>
              <a:t>etc</a:t>
            </a:r>
            <a:r>
              <a:rPr lang="en-US" dirty="0">
                <a:latin typeface="Arial" panose="020B0604020202020204" pitchFamily="34" charset="0"/>
              </a:rPr>
              <a:t>…)</a:t>
            </a: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Estimation of needed resources​: manpower, time, budget</a:t>
            </a: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Requests for external support </a:t>
            </a:r>
            <a:r>
              <a:rPr lang="en-GB" sz="18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on group and department level </a:t>
            </a:r>
            <a:endParaRPr lang="en-US" dirty="0">
              <a:latin typeface="Arial" panose="020B0604020202020204" pitchFamily="34" charset="0"/>
            </a:endParaRP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Approval of future developments and acquisition of new measurement equipment</a:t>
            </a: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Status reporting and follow-up of ongoing development tasks</a:t>
            </a: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Forum to present technical questions (but no detailed technical discussion!)</a:t>
            </a:r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B6B40F5C-D501-4A80-8525-2DDF9BA7250E}"/>
              </a:ext>
            </a:extLst>
          </p:cNvPr>
          <p:cNvSpPr txBox="1"/>
          <p:nvPr/>
        </p:nvSpPr>
        <p:spPr>
          <a:xfrm>
            <a:off x="835573" y="122944"/>
            <a:ext cx="8734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Mandate I</a:t>
            </a:r>
            <a:endParaRPr lang="en-GB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9A21C0-1C24-4C1D-BAE5-5FAE1112DE75}"/>
              </a:ext>
            </a:extLst>
          </p:cNvPr>
          <p:cNvSpPr txBox="1"/>
          <p:nvPr/>
        </p:nvSpPr>
        <p:spPr>
          <a:xfrm>
            <a:off x="11702716" y="6304547"/>
            <a:ext cx="569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38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14FB13-4328-4A5E-82E1-F173E2D33F62}"/>
              </a:ext>
            </a:extLst>
          </p:cNvPr>
          <p:cNvSpPr txBox="1"/>
          <p:nvPr/>
        </p:nvSpPr>
        <p:spPr>
          <a:xfrm>
            <a:off x="835573" y="1142294"/>
            <a:ext cx="1069239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>
                <a:latin typeface="Arial" panose="020B0604020202020204" pitchFamily="34" charset="0"/>
              </a:rPr>
              <a:t>Measurement &amp; Test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</a:rPr>
              <a:t>Coordination of ongoing and future magnetic measurement and test activities in the TM-Section:</a:t>
            </a:r>
            <a:endParaRPr lang="en-GB" dirty="0">
              <a:latin typeface="Arial" panose="020B0604020202020204" pitchFamily="34" charset="0"/>
            </a:endParaRP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</a:endParaRP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Evaluation of new measurement and test requests</a:t>
            </a: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Assignment of new requests (tasks)​ to TM-engineers</a:t>
            </a: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Estimation of required resources​: manpower, time, budget, measurement equipment</a:t>
            </a: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Reporting on progress of ongoing measurement and test campaigns</a:t>
            </a:r>
          </a:p>
          <a:p>
            <a:pPr marL="285750" indent="-1968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Forum to present technical questions and solutions (but no detailed technical discussion!)</a:t>
            </a:r>
            <a:endParaRPr lang="en-GB" dirty="0">
              <a:latin typeface="Arial" panose="020B0604020202020204" pitchFamily="34" charset="0"/>
            </a:endParaRPr>
          </a:p>
          <a:p>
            <a:pPr marL="88900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</a:rPr>
              <a:t>    </a:t>
            </a:r>
            <a:endParaRPr lang="en-GB" dirty="0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B6B40F5C-D501-4A80-8525-2DDF9BA7250E}"/>
              </a:ext>
            </a:extLst>
          </p:cNvPr>
          <p:cNvSpPr txBox="1"/>
          <p:nvPr/>
        </p:nvSpPr>
        <p:spPr>
          <a:xfrm>
            <a:off x="835573" y="122944"/>
            <a:ext cx="8734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Mandate II</a:t>
            </a:r>
            <a:endParaRPr lang="en-GB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9A21C0-1C24-4C1D-BAE5-5FAE1112DE75}"/>
              </a:ext>
            </a:extLst>
          </p:cNvPr>
          <p:cNvSpPr txBox="1"/>
          <p:nvPr/>
        </p:nvSpPr>
        <p:spPr>
          <a:xfrm>
            <a:off x="11702716" y="6304547"/>
            <a:ext cx="569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21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14FB13-4328-4A5E-82E1-F173E2D33F62}"/>
              </a:ext>
            </a:extLst>
          </p:cNvPr>
          <p:cNvSpPr txBox="1"/>
          <p:nvPr/>
        </p:nvSpPr>
        <p:spPr>
          <a:xfrm>
            <a:off x="899741" y="1182317"/>
            <a:ext cx="1069239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</a:rPr>
              <a:t>When: </a:t>
            </a:r>
          </a:p>
          <a:p>
            <a:pPr marL="742950" lvl="1" indent="-1968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Every Tuesday, 14:00 – 15:00  (sharp)</a:t>
            </a:r>
          </a:p>
          <a:p>
            <a:pPr marL="88900"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</a:rPr>
              <a:t>Who: </a:t>
            </a:r>
          </a:p>
          <a:p>
            <a:pPr marL="742950" lvl="1" indent="-1968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Needed: core team, speakers, invited (supervisors, work-package leaders, etc…)</a:t>
            </a:r>
          </a:p>
          <a:p>
            <a:pPr marL="742950" lvl="1" indent="-1968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Optional: all staff, fellows and students in TM are free to join</a:t>
            </a:r>
          </a:p>
          <a:p>
            <a:pPr marL="88900"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</a:rPr>
              <a:t>Where: </a:t>
            </a:r>
          </a:p>
          <a:p>
            <a:pPr marL="8318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	Zoom meeting  </a:t>
            </a:r>
          </a:p>
          <a:p>
            <a:pPr marL="88900"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</a:rPr>
              <a:t>How: </a:t>
            </a:r>
          </a:p>
          <a:p>
            <a:pPr marL="742950" lvl="1" indent="-1968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Presentations: to be uploaded in Indico before the meeting; please respect time limits!</a:t>
            </a:r>
          </a:p>
          <a:p>
            <a:pPr marL="742950" lvl="1" indent="-1968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Executive minutes: to be approved in the following meeting</a:t>
            </a:r>
          </a:p>
          <a:p>
            <a:pPr marL="742950" lvl="1" indent="-1968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List of open action: to be followed up regularly</a:t>
            </a:r>
          </a:p>
          <a:p>
            <a:pPr marL="742950" lvl="1" indent="-1968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No detailed </a:t>
            </a:r>
            <a:r>
              <a:rPr lang="en-US" dirty="0">
                <a:latin typeface="Arial" panose="020B0604020202020204" pitchFamily="34" charset="0"/>
              </a:rPr>
              <a:t>technical discussions </a:t>
            </a:r>
            <a:r>
              <a:rPr lang="en-US" dirty="0"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Arial" panose="020B0604020202020204" pitchFamily="34" charset="0"/>
              </a:rPr>
              <a:t>if needed, dedicated offline meetings can be organized</a:t>
            </a:r>
          </a:p>
          <a:p>
            <a:pPr marL="742950" lvl="1" indent="-1968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Focus on the objectives, status, planning, budget, open points, and actions</a:t>
            </a:r>
            <a:endParaRPr lang="en-GB" dirty="0">
              <a:latin typeface="Arial" panose="020B0604020202020204" pitchFamily="34" charset="0"/>
            </a:endParaRPr>
          </a:p>
          <a:p>
            <a:pPr marL="285750" indent="-1968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B6B40F5C-D501-4A80-8525-2DDF9BA7250E}"/>
              </a:ext>
            </a:extLst>
          </p:cNvPr>
          <p:cNvSpPr txBox="1"/>
          <p:nvPr/>
        </p:nvSpPr>
        <p:spPr>
          <a:xfrm>
            <a:off x="835573" y="122944"/>
            <a:ext cx="8734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 </a:t>
            </a:r>
            <a:endParaRPr lang="en-GB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9A21C0-1C24-4C1D-BAE5-5FAE1112DE75}"/>
              </a:ext>
            </a:extLst>
          </p:cNvPr>
          <p:cNvSpPr txBox="1"/>
          <p:nvPr/>
        </p:nvSpPr>
        <p:spPr>
          <a:xfrm>
            <a:off x="11702716" y="6304547"/>
            <a:ext cx="569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772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B6B40F5C-D501-4A80-8525-2DDF9BA7250E}"/>
              </a:ext>
            </a:extLst>
          </p:cNvPr>
          <p:cNvSpPr txBox="1"/>
          <p:nvPr/>
        </p:nvSpPr>
        <p:spPr>
          <a:xfrm>
            <a:off x="3476279" y="3100100"/>
            <a:ext cx="5266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 your attention</a:t>
            </a:r>
            <a:endParaRPr lang="en-GB" sz="3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135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8D8D8"/>
      </a:accent1>
      <a:accent2>
        <a:srgbClr val="D8D8D8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311</Words>
  <Application>Microsoft Office PowerPoint</Application>
  <PresentationFormat>Breitbild</PresentationFormat>
  <Paragraphs>42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Tahoma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Powering &amp; Control System</dc:title>
  <dc:creator>Thomas Zickler</dc:creator>
  <cp:lastModifiedBy>TZ</cp:lastModifiedBy>
  <cp:revision>336</cp:revision>
  <cp:lastPrinted>2020-08-22T20:03:26Z</cp:lastPrinted>
  <dcterms:created xsi:type="dcterms:W3CDTF">2020-02-03T13:44:46Z</dcterms:created>
  <dcterms:modified xsi:type="dcterms:W3CDTF">2021-01-26T12:33:36Z</dcterms:modified>
</cp:coreProperties>
</file>