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6" d="100"/>
          <a:sy n="66" d="100"/>
        </p:scale>
        <p:origin x="600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DAB37-0316-40C1-9F14-E8AD472AFF46}" type="datetimeFigureOut">
              <a:rPr lang="en-GB" smtClean="0"/>
              <a:t>04/02/2021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080E6-97C8-47BD-8AC6-F29275595F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79638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DAB37-0316-40C1-9F14-E8AD472AFF46}" type="datetimeFigureOut">
              <a:rPr lang="en-GB" smtClean="0"/>
              <a:t>04/02/2021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080E6-97C8-47BD-8AC6-F29275595F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788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DAB37-0316-40C1-9F14-E8AD472AFF46}" type="datetimeFigureOut">
              <a:rPr lang="en-GB" smtClean="0"/>
              <a:t>04/02/2021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080E6-97C8-47BD-8AC6-F29275595F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65925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F5AA79-A21F-49C5-9F30-6EAD2D817B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926399D-B728-440E-B08E-05651E7E9CE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87181F-EE2A-459A-A34C-0A35E915CF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C012E-DCBD-4F5B-B46B-312EC05D9903}" type="datetimeFigureOut">
              <a:rPr lang="en-GB" smtClean="0"/>
              <a:t>04/02/2021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2E881A-C440-4D2E-9146-EF41DA598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3EB6A6-A02F-4739-ABD3-A6EB400DA0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AE541-CAC6-4CC0-A5CA-362ED6BC6E0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099015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6F24E7-ED77-4DB4-AB9E-9BA150AEF3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EC95A5-6314-49EB-98E3-E26C7CEAC7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Aft>
                <a:spcPts val="0"/>
              </a:spcAft>
              <a:defRPr/>
            </a:lvl1pPr>
            <a:lvl2pPr>
              <a:spcAft>
                <a:spcPts val="0"/>
              </a:spcAft>
              <a:defRPr/>
            </a:lvl2pPr>
            <a:lvl3pPr>
              <a:spcAft>
                <a:spcPts val="0"/>
              </a:spcAft>
              <a:defRPr/>
            </a:lvl3pPr>
            <a:lvl4pPr>
              <a:spcAft>
                <a:spcPts val="0"/>
              </a:spcAft>
              <a:defRPr/>
            </a:lvl4pPr>
            <a:lvl5pPr>
              <a:spcAft>
                <a:spcPts val="0"/>
              </a:spcAft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7D81CB-5554-4F2A-875C-3332BCDB2E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C012E-DCBD-4F5B-B46B-312EC05D9903}" type="datetimeFigureOut">
              <a:rPr lang="en-GB" smtClean="0"/>
              <a:t>04/02/2021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947E15-835B-4253-90D5-43CD06A620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72F1A1-FFFF-442E-B947-17B5A21107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AE541-CAC6-4CC0-A5CA-362ED6BC6E0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01875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9DD6C3-5971-4AC2-9D3A-A0758AF917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4C3F55-7888-4BF3-98DB-9FAC41BE66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643C3C-3BA0-4D82-BB5F-E9271939B0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C012E-DCBD-4F5B-B46B-312EC05D9903}" type="datetimeFigureOut">
              <a:rPr lang="en-GB" smtClean="0"/>
              <a:t>04/02/2021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CA5EC-53E6-4C0B-8C18-FE08E59B28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A877A-0A4F-47AE-B767-7C7B0E92FD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AE541-CAC6-4CC0-A5CA-362ED6BC6E0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02727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4659AC-3552-4F60-9A88-F1F6945F86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1EB2A2-4DF9-4032-A1C3-1FF610EB0D8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168924"/>
            <a:ext cx="5181600" cy="47731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C7D17BD-C5B5-4C50-B995-6BCEED299B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168924"/>
            <a:ext cx="5181600" cy="47731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3E88091-1A96-45A4-9630-CE35286353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C012E-DCBD-4F5B-B46B-312EC05D9903}" type="datetimeFigureOut">
              <a:rPr lang="en-GB" smtClean="0"/>
              <a:t>04/02/2021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3B5AAD-4EBF-4537-84F2-F91BF5E071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09A3C3B-7F87-44D5-A81D-DA71A71FF8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AE541-CAC6-4CC0-A5CA-362ED6BC6E0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738279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841990-B826-4FDB-9F1F-6938C4E47B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201168"/>
            <a:ext cx="10515600" cy="70408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9CD8AA-A9BE-49D2-9EC4-D033CA5F0F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170432"/>
            <a:ext cx="5157787" cy="457200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6E40933-F5B1-48C6-8465-42CB6C0E74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1713053"/>
            <a:ext cx="5157787" cy="42942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EDD7B46-32A9-46F8-8001-96FAFC3528B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1" y="1170432"/>
            <a:ext cx="5183188" cy="457200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CEA30DC-0FA7-4530-AAF8-A33D1CB17CC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1" y="1713053"/>
            <a:ext cx="5183188" cy="42942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8C43D8A-D18D-470B-98E8-C6BC3B3A24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C012E-DCBD-4F5B-B46B-312EC05D9903}" type="datetimeFigureOut">
              <a:rPr lang="en-GB" smtClean="0"/>
              <a:t>04/02/2021</a:t>
            </a:fld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1B9E4DF-AA81-4448-80F9-851DE1CEB6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497D80A-C526-41C9-BF40-484D92F818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AE541-CAC6-4CC0-A5CA-362ED6BC6E0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45969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6EC948-8F2D-4AA0-9246-5BE8255C3D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CD56ED0-59D3-4301-8AFC-BDF30C1D8C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C012E-DCBD-4F5B-B46B-312EC05D9903}" type="datetimeFigureOut">
              <a:rPr lang="en-GB" smtClean="0"/>
              <a:t>04/02/2021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413C854-5A16-46C8-BD5C-4BC723C976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B8819A-8EA1-4F1E-878F-1D8DACE1F0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AE541-CAC6-4CC0-A5CA-362ED6BC6E0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982266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64CC60C-4821-4075-88D9-07B7283A3E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C012E-DCBD-4F5B-B46B-312EC05D9903}" type="datetimeFigureOut">
              <a:rPr lang="en-GB" smtClean="0"/>
              <a:t>04/02/2021</a:t>
            </a:fld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34E8A9F-1EA5-4294-8647-408435581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61E543-C780-4ECE-9914-3998507868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AE541-CAC6-4CC0-A5CA-362ED6BC6E0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32308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B77C1E-9C1B-4C81-8A5E-BE5680B8F9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9F7107-F5EF-4396-A234-389D639998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832DD66-394C-4D4F-A346-6250851CB5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41B71B-1ED6-4D68-AFE9-3DA7B64349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C012E-DCBD-4F5B-B46B-312EC05D9903}" type="datetimeFigureOut">
              <a:rPr lang="en-GB" smtClean="0"/>
              <a:t>04/02/2021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56C2B9-A6BD-435A-93B8-229CF94DDC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6CBD70-684A-4088-9FB0-4DFB23FBB2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AE541-CAC6-4CC0-A5CA-362ED6BC6E0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0558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DAB37-0316-40C1-9F14-E8AD472AFF46}" type="datetimeFigureOut">
              <a:rPr lang="en-GB" smtClean="0"/>
              <a:t>04/02/2021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080E6-97C8-47BD-8AC6-F29275595F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635656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288DFF-28FB-4104-99A4-862F8EBFBD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BBB4F47-E271-474A-9978-B53FDCFB307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AF4B25-9E35-4915-916B-A143DE8F04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FF67DDF-6CF2-45C4-B2DA-82CB0D1F7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C012E-DCBD-4F5B-B46B-312EC05D9903}" type="datetimeFigureOut">
              <a:rPr lang="en-GB" smtClean="0"/>
              <a:t>04/02/2021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FA8F22C-AB51-496F-933C-CD02C43D86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A46872-3958-4A95-B82A-34DC733690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AE541-CAC6-4CC0-A5CA-362ED6BC6E0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479754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70DB19-E75F-40FD-B638-0BB67B8743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3F20FF6-E5E5-4C9A-9D71-1A425C4F6D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9140F6-CF13-4623-ADC6-79F6EA2658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C012E-DCBD-4F5B-B46B-312EC05D9903}" type="datetimeFigureOut">
              <a:rPr lang="en-GB" smtClean="0"/>
              <a:t>04/02/2021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F6F65C-0CD8-46A9-AB43-D05E724586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B683F1-02A6-4297-AF04-7623B8B3D1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AE541-CAC6-4CC0-A5CA-362ED6BC6E0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95229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661A891-EFE0-4510-BC9D-3182FE09095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3C9BA2C-30D5-42EF-9548-2190B5D0190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48368-84E4-4A26-AC2E-872C20B638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C012E-DCBD-4F5B-B46B-312EC05D9903}" type="datetimeFigureOut">
              <a:rPr lang="en-GB" smtClean="0"/>
              <a:t>04/02/2021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5C43D5-0CE2-49B7-89A1-9378DB67BF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7E3A8C-65C0-4390-A59F-6163257B88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AE541-CAC6-4CC0-A5CA-362ED6BC6E0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014675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DAB37-0316-40C1-9F14-E8AD472AFF46}" type="datetimeFigureOut">
              <a:rPr lang="en-GB" smtClean="0"/>
              <a:t>04/02/2021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080E6-97C8-47BD-8AC6-F29275595F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68797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DAB37-0316-40C1-9F14-E8AD472AFF46}" type="datetimeFigureOut">
              <a:rPr lang="en-GB" smtClean="0"/>
              <a:t>04/02/2021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080E6-97C8-47BD-8AC6-F29275595F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36030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DAB37-0316-40C1-9F14-E8AD472AFF46}" type="datetimeFigureOut">
              <a:rPr lang="en-GB" smtClean="0"/>
              <a:t>04/02/2021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080E6-97C8-47BD-8AC6-F29275595F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82013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DAB37-0316-40C1-9F14-E8AD472AFF46}" type="datetimeFigureOut">
              <a:rPr lang="en-GB" smtClean="0"/>
              <a:t>04/02/2021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080E6-97C8-47BD-8AC6-F29275595F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44506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DAB37-0316-40C1-9F14-E8AD472AFF46}" type="datetimeFigureOut">
              <a:rPr lang="en-GB" smtClean="0"/>
              <a:t>04/02/2021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080E6-97C8-47BD-8AC6-F29275595F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12816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DAB37-0316-40C1-9F14-E8AD472AFF46}" type="datetimeFigureOut">
              <a:rPr lang="en-GB" smtClean="0"/>
              <a:t>04/02/2021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080E6-97C8-47BD-8AC6-F29275595F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3590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DAB37-0316-40C1-9F14-E8AD472AFF46}" type="datetimeFigureOut">
              <a:rPr lang="en-GB" smtClean="0"/>
              <a:t>04/02/2021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080E6-97C8-47BD-8AC6-F29275595F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96416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DAB37-0316-40C1-9F14-E8AD472AFF46}" type="datetimeFigureOut">
              <a:rPr lang="en-GB" smtClean="0"/>
              <a:t>04/02/2021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9080E6-97C8-47BD-8AC6-F29275595F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67943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FCCEB0A2-3C0A-4D77-910C-21D33F0BDA68}"/>
              </a:ext>
            </a:extLst>
          </p:cNvPr>
          <p:cNvSpPr/>
          <p:nvPr userDrawn="1"/>
        </p:nvSpPr>
        <p:spPr>
          <a:xfrm>
            <a:off x="0" y="6085840"/>
            <a:ext cx="12192000" cy="772160"/>
          </a:xfrm>
          <a:prstGeom prst="rect">
            <a:avLst/>
          </a:prstGeom>
          <a:solidFill>
            <a:srgbClr val="0033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A1FBFE7-2B25-4A0F-8DAC-9363E289CD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00722"/>
            <a:ext cx="10515600" cy="7029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6BA9C4-00BA-4E2F-A512-542CBBA900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174176"/>
            <a:ext cx="10515600" cy="47751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89E958-164A-4A42-BEEB-E80F447EFA8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26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fld id="{8E3C012E-DCBD-4F5B-B46B-312EC05D9903}" type="datetimeFigureOut">
              <a:rPr lang="en-GB" smtClean="0"/>
              <a:pPr/>
              <a:t>04/02/2021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9D363D-C177-42BB-8671-C32685AE94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58292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B1085B-B424-4CAF-B7E8-9C60520070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906000" y="6356352"/>
            <a:ext cx="144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4FFAE541-CAC6-4CC0-A5CA-362ED6BC6E05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8" name="Image 4" descr="CERN logo">
            <a:extLst>
              <a:ext uri="{FF2B5EF4-FFF2-40B4-BE49-F238E27FC236}">
                <a16:creationId xmlns:a16="http://schemas.microsoft.com/office/drawing/2014/main" id="{E469A062-825E-452D-A067-196019704358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80" y="6165264"/>
            <a:ext cx="629920" cy="623588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BB52B5D7-8A68-4638-9C34-5E222F2C4C52}"/>
              </a:ext>
            </a:extLst>
          </p:cNvPr>
          <p:cNvSpPr/>
          <p:nvPr userDrawn="1"/>
        </p:nvSpPr>
        <p:spPr>
          <a:xfrm>
            <a:off x="0" y="983871"/>
            <a:ext cx="12192000" cy="50291"/>
          </a:xfrm>
          <a:prstGeom prst="rect">
            <a:avLst/>
          </a:prstGeom>
          <a:gradFill>
            <a:gsLst>
              <a:gs pos="0">
                <a:schemeClr val="bg1"/>
              </a:gs>
              <a:gs pos="75000">
                <a:srgbClr val="B4B4E6"/>
              </a:gs>
              <a:gs pos="100000">
                <a:srgbClr val="0033A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94C89649-4569-40DE-BF41-5DA07FCA9E13}"/>
              </a:ext>
            </a:extLst>
          </p:cNvPr>
          <p:cNvSpPr/>
          <p:nvPr userDrawn="1"/>
        </p:nvSpPr>
        <p:spPr>
          <a:xfrm>
            <a:off x="745" y="40227"/>
            <a:ext cx="801409" cy="6045184"/>
          </a:xfrm>
          <a:custGeom>
            <a:avLst/>
            <a:gdLst>
              <a:gd name="connsiteX0" fmla="*/ 0 w 424206"/>
              <a:gd name="connsiteY0" fmla="*/ 0 h 5109328"/>
              <a:gd name="connsiteX1" fmla="*/ 207390 w 424206"/>
              <a:gd name="connsiteY1" fmla="*/ 5109328 h 5109328"/>
              <a:gd name="connsiteX2" fmla="*/ 424206 w 424206"/>
              <a:gd name="connsiteY2" fmla="*/ 5081048 h 5109328"/>
              <a:gd name="connsiteX3" fmla="*/ 0 w 424206"/>
              <a:gd name="connsiteY3" fmla="*/ 0 h 5109328"/>
              <a:gd name="connsiteX0" fmla="*/ 0 w 690424"/>
              <a:gd name="connsiteY0" fmla="*/ 0 h 5352397"/>
              <a:gd name="connsiteX1" fmla="*/ 473608 w 690424"/>
              <a:gd name="connsiteY1" fmla="*/ 5352397 h 5352397"/>
              <a:gd name="connsiteX2" fmla="*/ 690424 w 690424"/>
              <a:gd name="connsiteY2" fmla="*/ 5324117 h 5352397"/>
              <a:gd name="connsiteX3" fmla="*/ 0 w 690424"/>
              <a:gd name="connsiteY3" fmla="*/ 0 h 5352397"/>
              <a:gd name="connsiteX0" fmla="*/ 0 w 690424"/>
              <a:gd name="connsiteY0" fmla="*/ 0 h 6081602"/>
              <a:gd name="connsiteX1" fmla="*/ 45345 w 690424"/>
              <a:gd name="connsiteY1" fmla="*/ 6081602 h 6081602"/>
              <a:gd name="connsiteX2" fmla="*/ 690424 w 690424"/>
              <a:gd name="connsiteY2" fmla="*/ 5324117 h 6081602"/>
              <a:gd name="connsiteX3" fmla="*/ 0 w 690424"/>
              <a:gd name="connsiteY3" fmla="*/ 0 h 6081602"/>
              <a:gd name="connsiteX0" fmla="*/ 0 w 852470"/>
              <a:gd name="connsiteY0" fmla="*/ 0 h 6088046"/>
              <a:gd name="connsiteX1" fmla="*/ 45345 w 852470"/>
              <a:gd name="connsiteY1" fmla="*/ 6081602 h 6088046"/>
              <a:gd name="connsiteX2" fmla="*/ 852470 w 852470"/>
              <a:gd name="connsiteY2" fmla="*/ 6088046 h 6088046"/>
              <a:gd name="connsiteX3" fmla="*/ 0 w 852470"/>
              <a:gd name="connsiteY3" fmla="*/ 0 h 6088046"/>
              <a:gd name="connsiteX0" fmla="*/ 954 w 807125"/>
              <a:gd name="connsiteY0" fmla="*/ 0 h 6088046"/>
              <a:gd name="connsiteX1" fmla="*/ 0 w 807125"/>
              <a:gd name="connsiteY1" fmla="*/ 6081602 h 6088046"/>
              <a:gd name="connsiteX2" fmla="*/ 807125 w 807125"/>
              <a:gd name="connsiteY2" fmla="*/ 6088046 h 6088046"/>
              <a:gd name="connsiteX3" fmla="*/ 954 w 807125"/>
              <a:gd name="connsiteY3" fmla="*/ 0 h 6088046"/>
              <a:gd name="connsiteX0" fmla="*/ 954 w 807125"/>
              <a:gd name="connsiteY0" fmla="*/ 0 h 6088046"/>
              <a:gd name="connsiteX1" fmla="*/ 0 w 807125"/>
              <a:gd name="connsiteY1" fmla="*/ 6081602 h 6088046"/>
              <a:gd name="connsiteX2" fmla="*/ 807125 w 807125"/>
              <a:gd name="connsiteY2" fmla="*/ 6088046 h 6088046"/>
              <a:gd name="connsiteX3" fmla="*/ 954 w 807125"/>
              <a:gd name="connsiteY3" fmla="*/ 0 h 6088046"/>
              <a:gd name="connsiteX0" fmla="*/ 954 w 807125"/>
              <a:gd name="connsiteY0" fmla="*/ 0 h 6088046"/>
              <a:gd name="connsiteX1" fmla="*/ 0 w 807125"/>
              <a:gd name="connsiteY1" fmla="*/ 6081602 h 6088046"/>
              <a:gd name="connsiteX2" fmla="*/ 807125 w 807125"/>
              <a:gd name="connsiteY2" fmla="*/ 6088046 h 6088046"/>
              <a:gd name="connsiteX3" fmla="*/ 954 w 807125"/>
              <a:gd name="connsiteY3" fmla="*/ 0 h 6088046"/>
              <a:gd name="connsiteX0" fmla="*/ 954 w 807125"/>
              <a:gd name="connsiteY0" fmla="*/ 0 h 6088046"/>
              <a:gd name="connsiteX1" fmla="*/ 0 w 807125"/>
              <a:gd name="connsiteY1" fmla="*/ 6081602 h 6088046"/>
              <a:gd name="connsiteX2" fmla="*/ 807125 w 807125"/>
              <a:gd name="connsiteY2" fmla="*/ 6088046 h 6088046"/>
              <a:gd name="connsiteX3" fmla="*/ 954 w 807125"/>
              <a:gd name="connsiteY3" fmla="*/ 0 h 6088046"/>
              <a:gd name="connsiteX0" fmla="*/ 954 w 807125"/>
              <a:gd name="connsiteY0" fmla="*/ 0 h 6091127"/>
              <a:gd name="connsiteX1" fmla="*/ 0 w 807125"/>
              <a:gd name="connsiteY1" fmla="*/ 6091127 h 6091127"/>
              <a:gd name="connsiteX2" fmla="*/ 807125 w 807125"/>
              <a:gd name="connsiteY2" fmla="*/ 6088046 h 6091127"/>
              <a:gd name="connsiteX3" fmla="*/ 954 w 807125"/>
              <a:gd name="connsiteY3" fmla="*/ 0 h 6091127"/>
              <a:gd name="connsiteX0" fmla="*/ 954 w 807125"/>
              <a:gd name="connsiteY0" fmla="*/ 0 h 6045883"/>
              <a:gd name="connsiteX1" fmla="*/ 0 w 807125"/>
              <a:gd name="connsiteY1" fmla="*/ 6045883 h 6045883"/>
              <a:gd name="connsiteX2" fmla="*/ 807125 w 807125"/>
              <a:gd name="connsiteY2" fmla="*/ 6042802 h 6045883"/>
              <a:gd name="connsiteX3" fmla="*/ 954 w 807125"/>
              <a:gd name="connsiteY3" fmla="*/ 0 h 6045883"/>
              <a:gd name="connsiteX0" fmla="*/ 0 w 806171"/>
              <a:gd name="connsiteY0" fmla="*/ 0 h 6045883"/>
              <a:gd name="connsiteX1" fmla="*/ 1427 w 806171"/>
              <a:gd name="connsiteY1" fmla="*/ 6045883 h 6045883"/>
              <a:gd name="connsiteX2" fmla="*/ 806171 w 806171"/>
              <a:gd name="connsiteY2" fmla="*/ 6042802 h 6045883"/>
              <a:gd name="connsiteX3" fmla="*/ 0 w 806171"/>
              <a:gd name="connsiteY3" fmla="*/ 0 h 6045883"/>
              <a:gd name="connsiteX0" fmla="*/ 0 w 803790"/>
              <a:gd name="connsiteY0" fmla="*/ 0 h 6047565"/>
              <a:gd name="connsiteX1" fmla="*/ 1427 w 803790"/>
              <a:gd name="connsiteY1" fmla="*/ 6045883 h 6047565"/>
              <a:gd name="connsiteX2" fmla="*/ 803790 w 803790"/>
              <a:gd name="connsiteY2" fmla="*/ 6047565 h 6047565"/>
              <a:gd name="connsiteX3" fmla="*/ 0 w 803790"/>
              <a:gd name="connsiteY3" fmla="*/ 0 h 6047565"/>
              <a:gd name="connsiteX0" fmla="*/ 0 w 803790"/>
              <a:gd name="connsiteY0" fmla="*/ 0 h 6047565"/>
              <a:gd name="connsiteX1" fmla="*/ 1427 w 803790"/>
              <a:gd name="connsiteY1" fmla="*/ 6045883 h 6047565"/>
              <a:gd name="connsiteX2" fmla="*/ 803790 w 803790"/>
              <a:gd name="connsiteY2" fmla="*/ 6047565 h 6047565"/>
              <a:gd name="connsiteX3" fmla="*/ 0 w 803790"/>
              <a:gd name="connsiteY3" fmla="*/ 0 h 6047565"/>
              <a:gd name="connsiteX0" fmla="*/ 0 w 803790"/>
              <a:gd name="connsiteY0" fmla="*/ 0 h 6047565"/>
              <a:gd name="connsiteX1" fmla="*/ 3809 w 803790"/>
              <a:gd name="connsiteY1" fmla="*/ 6045883 h 6047565"/>
              <a:gd name="connsiteX2" fmla="*/ 803790 w 803790"/>
              <a:gd name="connsiteY2" fmla="*/ 6047565 h 6047565"/>
              <a:gd name="connsiteX3" fmla="*/ 0 w 803790"/>
              <a:gd name="connsiteY3" fmla="*/ 0 h 6047565"/>
              <a:gd name="connsiteX0" fmla="*/ 0 w 803790"/>
              <a:gd name="connsiteY0" fmla="*/ 0 h 6047565"/>
              <a:gd name="connsiteX1" fmla="*/ 3809 w 803790"/>
              <a:gd name="connsiteY1" fmla="*/ 6045883 h 6047565"/>
              <a:gd name="connsiteX2" fmla="*/ 803790 w 803790"/>
              <a:gd name="connsiteY2" fmla="*/ 6047565 h 6047565"/>
              <a:gd name="connsiteX3" fmla="*/ 0 w 803790"/>
              <a:gd name="connsiteY3" fmla="*/ 0 h 6047565"/>
              <a:gd name="connsiteX0" fmla="*/ 0 w 803790"/>
              <a:gd name="connsiteY0" fmla="*/ 0 h 6047565"/>
              <a:gd name="connsiteX1" fmla="*/ 3809 w 803790"/>
              <a:gd name="connsiteY1" fmla="*/ 6045883 h 6047565"/>
              <a:gd name="connsiteX2" fmla="*/ 803790 w 803790"/>
              <a:gd name="connsiteY2" fmla="*/ 6047565 h 6047565"/>
              <a:gd name="connsiteX3" fmla="*/ 0 w 803790"/>
              <a:gd name="connsiteY3" fmla="*/ 0 h 6047565"/>
              <a:gd name="connsiteX0" fmla="*/ 0 w 801409"/>
              <a:gd name="connsiteY0" fmla="*/ 0 h 6045184"/>
              <a:gd name="connsiteX1" fmla="*/ 1428 w 801409"/>
              <a:gd name="connsiteY1" fmla="*/ 6043502 h 6045184"/>
              <a:gd name="connsiteX2" fmla="*/ 801409 w 801409"/>
              <a:gd name="connsiteY2" fmla="*/ 6045184 h 6045184"/>
              <a:gd name="connsiteX3" fmla="*/ 0 w 801409"/>
              <a:gd name="connsiteY3" fmla="*/ 0 h 60451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1409" h="6045184">
                <a:moveTo>
                  <a:pt x="0" y="0"/>
                </a:moveTo>
                <a:cubicBezTo>
                  <a:pt x="476" y="2015294"/>
                  <a:pt x="952" y="4028208"/>
                  <a:pt x="1428" y="6043502"/>
                </a:cubicBezTo>
                <a:lnTo>
                  <a:pt x="801409" y="6045184"/>
                </a:lnTo>
                <a:cubicBezTo>
                  <a:pt x="-8335" y="4503515"/>
                  <a:pt x="78224" y="1960769"/>
                  <a:pt x="0" y="0"/>
                </a:cubicBezTo>
                <a:close/>
              </a:path>
            </a:pathLst>
          </a:cu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81C5C2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855317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ln>
            <a:noFill/>
          </a:ln>
          <a:solidFill>
            <a:srgbClr val="0033A0"/>
          </a:solidFill>
          <a:effectLst>
            <a:outerShdw blurRad="50800" dist="38100" dir="2700000" algn="tl" rotWithShape="0">
              <a:prstClr val="black">
                <a:alpha val="5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Clr>
          <a:srgbClr val="0033A0"/>
        </a:buClr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0033A0"/>
        </a:buClr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0033A0"/>
        </a:buClr>
        <a:buFont typeface="Wingdings" panose="05000000000000000000" pitchFamily="2" charset="2"/>
        <a:buChar char="Ø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0033A0"/>
        </a:buClr>
        <a:buFont typeface="Courier New" panose="02070309020205020404" pitchFamily="49" charset="0"/>
        <a:buChar char="o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0033A0"/>
        </a:buClr>
        <a:buFont typeface="Wingdings" panose="05000000000000000000" pitchFamily="2" charset="2"/>
        <a:buChar char="ü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12744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16C3C1-1E24-435E-864A-044F0E7102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More technicalities…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D3A16D9-1636-4399-BF0B-5DBA02D50BA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CO</a:t>
            </a:r>
            <a:r>
              <a:rPr lang="en-US" baseline="-25000" dirty="0"/>
              <a:t>2</a:t>
            </a:r>
            <a:r>
              <a:rPr lang="en-US" dirty="0"/>
              <a:t> boiling in microchannel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579E4AA-CD0D-4A18-8C5E-44C399B1459A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/>
              <a:t>Experimental work</a:t>
            </a:r>
          </a:p>
          <a:p>
            <a:pPr lvl="1"/>
            <a:r>
              <a:rPr lang="en-US" dirty="0"/>
              <a:t>Diameter, flow conditions, head load, material.</a:t>
            </a:r>
          </a:p>
          <a:p>
            <a:r>
              <a:rPr lang="en-US" dirty="0"/>
              <a:t>Data analysis</a:t>
            </a:r>
          </a:p>
          <a:p>
            <a:pPr lvl="1"/>
            <a:r>
              <a:rPr lang="en-US" dirty="0"/>
              <a:t>Empiric correlations</a:t>
            </a:r>
          </a:p>
          <a:p>
            <a:r>
              <a:rPr lang="en-US" dirty="0"/>
              <a:t>Control</a:t>
            </a:r>
          </a:p>
          <a:p>
            <a:r>
              <a:rPr lang="en-US" dirty="0"/>
              <a:t>Improve future designs</a:t>
            </a:r>
          </a:p>
          <a:p>
            <a:endParaRPr lang="en-GB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693540B0-9002-4AE0-82C0-D54C744F47F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2153842" y="2664286"/>
            <a:ext cx="3868340" cy="2175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8937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AAC094-5D1F-4B97-9DAF-282840E911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My two cents…</a:t>
            </a:r>
            <a:endParaRPr lang="en-GB" dirty="0"/>
          </a:p>
        </p:txBody>
      </p:sp>
      <p:pic>
        <p:nvPicPr>
          <p:cNvPr id="6" name="Content Placeholder 5" descr="A close - up of a coin&#10;&#10;Description automatically generated with low confidence">
            <a:extLst>
              <a:ext uri="{FF2B5EF4-FFF2-40B4-BE49-F238E27FC236}">
                <a16:creationId xmlns:a16="http://schemas.microsoft.com/office/drawing/2014/main" id="{71D46FDB-BB92-4A7C-8487-E0630CED5AE0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9548" y="2656018"/>
            <a:ext cx="2226564" cy="1369514"/>
          </a:xfr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AA51C36-5077-4159-B22E-E20137C19A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91912" y="1733943"/>
            <a:ext cx="4647438" cy="3579876"/>
          </a:xfrm>
        </p:spPr>
        <p:txBody>
          <a:bodyPr/>
          <a:lstStyle/>
          <a:p>
            <a:r>
              <a:rPr lang="en-US" dirty="0"/>
              <a:t>Life happens</a:t>
            </a:r>
          </a:p>
          <a:p>
            <a:r>
              <a:rPr lang="en-US" dirty="0"/>
              <a:t>Always check work authorization</a:t>
            </a:r>
          </a:p>
          <a:p>
            <a:r>
              <a:rPr lang="en-US" dirty="0"/>
              <a:t>Communicate</a:t>
            </a:r>
          </a:p>
          <a:p>
            <a:r>
              <a:rPr lang="en-US" dirty="0"/>
              <a:t>Fill the CV gap</a:t>
            </a:r>
          </a:p>
          <a:p>
            <a:pPr lvl="1"/>
            <a:r>
              <a:rPr lang="en-US" dirty="0"/>
              <a:t>Volunteer, online classes, etc.</a:t>
            </a:r>
          </a:p>
          <a:p>
            <a:r>
              <a:rPr lang="en-US" dirty="0"/>
              <a:t>Networking</a:t>
            </a:r>
          </a:p>
          <a:p>
            <a:r>
              <a:rPr lang="en-US" dirty="0"/>
              <a:t>Know that you are not alone</a:t>
            </a:r>
          </a:p>
          <a:p>
            <a:r>
              <a:rPr lang="en-US" dirty="0"/>
              <a:t>Shoot for the stars</a:t>
            </a:r>
          </a:p>
          <a:p>
            <a:pPr lvl="1"/>
            <a:r>
              <a:rPr lang="en-US" dirty="0"/>
              <a:t>… the moon</a:t>
            </a:r>
          </a:p>
          <a:p>
            <a:endParaRPr lang="en-US" dirty="0"/>
          </a:p>
        </p:txBody>
      </p:sp>
      <p:pic>
        <p:nvPicPr>
          <p:cNvPr id="5" name="Picture 4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7E8207C2-F4A7-439B-98AF-0D2C8AEBC11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6969" y="4899934"/>
            <a:ext cx="2178844" cy="357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6250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A536ED6-FE19-4B70-90A9-D826254478B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Thanks</a:t>
            </a:r>
            <a:endParaRPr lang="en-GB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89EED58C-9351-4718-AC6C-54EDB3F042F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my Wife, CERN, HR team, IDCN, and you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50272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B6BE08-60C5-4B99-8699-4FCEE00E03B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My journey as an expat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DE10AF7-F0A3-46E8-B1F5-75214BB217E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Felix Salazar, PhD</a:t>
            </a:r>
          </a:p>
          <a:p>
            <a:r>
              <a:rPr lang="en-US" sz="1350" dirty="0"/>
              <a:t>CERN, EP-DT-FS</a:t>
            </a:r>
            <a:endParaRPr lang="en-GB" dirty="0"/>
          </a:p>
        </p:txBody>
      </p:sp>
      <p:pic>
        <p:nvPicPr>
          <p:cNvPr id="5" name="Picture 4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817DE07F-2F1A-4755-83D7-D989BD7DCD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6969" y="4899934"/>
            <a:ext cx="2178844" cy="357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5809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30641-BE41-4034-A872-DC59FA6C25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Spouse follow career</a:t>
            </a:r>
            <a:endParaRPr lang="en-GB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48FE8924-733D-425F-9B74-36A6BD66E4A2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5054" y="1889642"/>
            <a:ext cx="4405342" cy="2613174"/>
          </a:xfrm>
        </p:spPr>
      </p:pic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C1E81D7-CA44-4733-88C1-31049CD5F76C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Originally from Venezuela</a:t>
            </a:r>
          </a:p>
          <a:p>
            <a:pPr lvl="1"/>
            <a:r>
              <a:rPr lang="en-US" dirty="0"/>
              <a:t>Mechanical Eng., Fluid dynamics</a:t>
            </a:r>
          </a:p>
          <a:p>
            <a:r>
              <a:rPr lang="en-US" dirty="0"/>
              <a:t>Moved to Montréal, for PhDs</a:t>
            </a:r>
          </a:p>
          <a:p>
            <a:pPr lvl="1"/>
            <a:r>
              <a:rPr lang="en-US" dirty="0"/>
              <a:t>Wife finished her PhD about 1 ½ year earlier than me</a:t>
            </a:r>
          </a:p>
          <a:p>
            <a:r>
              <a:rPr lang="en-US" dirty="0"/>
              <a:t>Her job search led us to the USA</a:t>
            </a:r>
          </a:p>
          <a:p>
            <a:pPr lvl="1"/>
            <a:r>
              <a:rPr lang="en-US" dirty="0"/>
              <a:t>Food industry</a:t>
            </a:r>
          </a:p>
          <a:p>
            <a:r>
              <a:rPr lang="en-US" dirty="0"/>
              <a:t>4 years later, we moved to Switzerland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55043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20C2E7-A440-494F-839A-DE0C48535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USA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043299-CE34-4416-AFD6-32D819F0D5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Wife started her job in early 2015. I finished my PhD in early 2016</a:t>
            </a:r>
          </a:p>
          <a:p>
            <a:r>
              <a:rPr lang="en-US" dirty="0"/>
              <a:t>In 2015, the employment perspectives in USA were good</a:t>
            </a:r>
          </a:p>
          <a:p>
            <a:pPr lvl="1"/>
            <a:r>
              <a:rPr lang="en-US" dirty="0"/>
              <a:t>Got several interviews</a:t>
            </a:r>
          </a:p>
          <a:p>
            <a:r>
              <a:rPr lang="en-US" dirty="0"/>
              <a:t>Dramatic change in 2016</a:t>
            </a:r>
          </a:p>
          <a:p>
            <a:pPr lvl="1"/>
            <a:r>
              <a:rPr lang="en-US" dirty="0"/>
              <a:t>Long process to obtain work permit</a:t>
            </a:r>
          </a:p>
          <a:p>
            <a:pPr lvl="1"/>
            <a:r>
              <a:rPr lang="en-US" dirty="0"/>
              <a:t>Decrease of frequency of interviews</a:t>
            </a:r>
          </a:p>
          <a:p>
            <a:pPr lvl="1"/>
            <a:r>
              <a:rPr lang="en-US" dirty="0"/>
              <a:t>Passport issue</a:t>
            </a:r>
          </a:p>
          <a:p>
            <a:r>
              <a:rPr lang="en-US" dirty="0"/>
              <a:t>We decided to start a family</a:t>
            </a:r>
          </a:p>
          <a:p>
            <a:pPr lvl="1"/>
            <a:r>
              <a:rPr lang="en-US" dirty="0"/>
              <a:t>Stay-at-home dad</a:t>
            </a:r>
          </a:p>
          <a:p>
            <a:pPr lvl="1"/>
            <a:r>
              <a:rPr lang="en-US" dirty="0"/>
              <a:t>Health issues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80767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19D0FC-20AE-4106-B8F9-BBF8413A45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CV gap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0BC129-A865-48C2-A695-62A0E3E2787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Growing</a:t>
            </a:r>
          </a:p>
          <a:p>
            <a:pPr lvl="1"/>
            <a:r>
              <a:rPr lang="en-US" dirty="0"/>
              <a:t>Keeping myself busy with stuff that does not fit on a CV</a:t>
            </a:r>
          </a:p>
          <a:p>
            <a:r>
              <a:rPr lang="en-US" dirty="0"/>
              <a:t>Not getting replies from applications</a:t>
            </a:r>
          </a:p>
          <a:p>
            <a:r>
              <a:rPr lang="en-US" dirty="0"/>
              <a:t>Risking on becoming unemployable</a:t>
            </a:r>
          </a:p>
          <a:p>
            <a:pPr lvl="1"/>
            <a:r>
              <a:rPr lang="en-US" dirty="0"/>
              <a:t>Anxiety</a:t>
            </a:r>
          </a:p>
          <a:p>
            <a:endParaRPr lang="en-GB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D4F0EDB5-8F84-4065-8719-BF762EAF2F1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5777" y="1733550"/>
            <a:ext cx="2980949" cy="3580210"/>
          </a:xfrm>
        </p:spPr>
      </p:pic>
    </p:spTree>
    <p:extLst>
      <p:ext uri="{BB962C8B-B14F-4D97-AF65-F5344CB8AC3E}">
        <p14:creationId xmlns:p14="http://schemas.microsoft.com/office/powerpoint/2010/main" val="1139385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8E92D5-654B-4A58-9C51-67FF05A597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Swiss journey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07F5A4-AAD4-4BBB-A234-960F7E2AB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Post Career Break Fellowship program at CERN</a:t>
            </a:r>
          </a:p>
          <a:p>
            <a:pPr lvl="1"/>
            <a:r>
              <a:rPr lang="en-US" dirty="0"/>
              <a:t>Application submitted just a few hours before the deadline</a:t>
            </a:r>
          </a:p>
          <a:p>
            <a:pPr lvl="1"/>
            <a:r>
              <a:rPr lang="en-US" dirty="0"/>
              <a:t>Felt like playing a lottery ticket</a:t>
            </a:r>
          </a:p>
          <a:p>
            <a:r>
              <a:rPr lang="en-US" dirty="0"/>
              <a:t>Wife dream job was in Switzerland</a:t>
            </a:r>
          </a:p>
          <a:p>
            <a:pPr lvl="1"/>
            <a:r>
              <a:rPr lang="en-US" dirty="0"/>
              <a:t>Nestlé Research Center, in Lausanne</a:t>
            </a:r>
          </a:p>
          <a:p>
            <a:r>
              <a:rPr lang="en-US" dirty="0"/>
              <a:t>Wife got contacted by Nestlé the same week I received the email from CERN-HR with the selection to the PCB</a:t>
            </a:r>
          </a:p>
          <a:p>
            <a:pPr lvl="1"/>
            <a:r>
              <a:rPr lang="en-US" dirty="0"/>
              <a:t>Felt like winning the lottery</a:t>
            </a:r>
          </a:p>
        </p:txBody>
      </p:sp>
    </p:spTree>
    <p:extLst>
      <p:ext uri="{BB962C8B-B14F-4D97-AF65-F5344CB8AC3E}">
        <p14:creationId xmlns:p14="http://schemas.microsoft.com/office/powerpoint/2010/main" val="1688021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F09913-369D-48B1-86A6-425ED5AC61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Post Career Break Fellowship at CERN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3B73668-1DBA-458C-9931-FB864B5321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953000" y="1733943"/>
            <a:ext cx="5086350" cy="3579876"/>
          </a:xfrm>
        </p:spPr>
        <p:txBody>
          <a:bodyPr/>
          <a:lstStyle/>
          <a:p>
            <a:r>
              <a:rPr lang="en-US" dirty="0"/>
              <a:t>Offer a pathway back into research</a:t>
            </a:r>
          </a:p>
          <a:p>
            <a:pPr lvl="1"/>
            <a:r>
              <a:rPr lang="en-US" dirty="0"/>
              <a:t>Personal reasons</a:t>
            </a:r>
          </a:p>
          <a:p>
            <a:pPr lvl="1"/>
            <a:r>
              <a:rPr lang="en-US" dirty="0"/>
              <a:t>Unemployment is not considered a career-break</a:t>
            </a:r>
          </a:p>
          <a:p>
            <a:pPr lvl="1"/>
            <a:r>
              <a:rPr lang="en-US" dirty="0"/>
              <a:t>Nationals of non-member states</a:t>
            </a:r>
          </a:p>
          <a:p>
            <a:r>
              <a:rPr lang="en-US" dirty="0"/>
              <a:t>Unique figure</a:t>
            </a:r>
          </a:p>
          <a:p>
            <a:pPr lvl="1"/>
            <a:r>
              <a:rPr lang="en-US" dirty="0"/>
              <a:t>Employs people that market is avoiding</a:t>
            </a:r>
          </a:p>
          <a:p>
            <a:pPr lvl="1"/>
            <a:r>
              <a:rPr lang="en-US" dirty="0"/>
              <a:t>Gives chance</a:t>
            </a:r>
          </a:p>
          <a:p>
            <a:r>
              <a:rPr lang="en-US" dirty="0"/>
              <a:t>3-year contract</a:t>
            </a:r>
          </a:p>
          <a:p>
            <a:pPr lvl="1"/>
            <a:r>
              <a:rPr lang="en-US" dirty="0"/>
              <a:t>Optional last year outside CERN </a:t>
            </a:r>
          </a:p>
          <a:p>
            <a:endParaRPr lang="en-US" dirty="0"/>
          </a:p>
        </p:txBody>
      </p:sp>
      <p:pic>
        <p:nvPicPr>
          <p:cNvPr id="16" name="Content Placeholder 15">
            <a:extLst>
              <a:ext uri="{FF2B5EF4-FFF2-40B4-BE49-F238E27FC236}">
                <a16:creationId xmlns:a16="http://schemas.microsoft.com/office/drawing/2014/main" id="{C32131EF-81F5-41DA-8321-05A8FE46F27C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492" y="2423682"/>
            <a:ext cx="2793492" cy="2199947"/>
          </a:xfrm>
        </p:spPr>
      </p:pic>
    </p:spTree>
    <p:extLst>
      <p:ext uri="{BB962C8B-B14F-4D97-AF65-F5344CB8AC3E}">
        <p14:creationId xmlns:p14="http://schemas.microsoft.com/office/powerpoint/2010/main" val="1567115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0F6804-DDD0-4E02-97BE-E746BB3E63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… at CERN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E8AAEF-AAC1-401C-908E-0A52E641710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Working within EP-DT-FS</a:t>
            </a:r>
          </a:p>
          <a:p>
            <a:pPr lvl="1"/>
            <a:r>
              <a:rPr lang="en-US" dirty="0"/>
              <a:t>Cooling of the electronics</a:t>
            </a:r>
          </a:p>
          <a:p>
            <a:pPr lvl="1"/>
            <a:r>
              <a:rPr lang="en-US" dirty="0"/>
              <a:t>CO</a:t>
            </a:r>
            <a:r>
              <a:rPr lang="en-US" baseline="-25000" dirty="0"/>
              <a:t>2</a:t>
            </a:r>
            <a:r>
              <a:rPr lang="en-US" dirty="0"/>
              <a:t> as coolant</a:t>
            </a:r>
          </a:p>
          <a:p>
            <a:r>
              <a:rPr lang="en-GB" dirty="0"/>
              <a:t>Special requirements</a:t>
            </a:r>
          </a:p>
          <a:p>
            <a:pPr lvl="1"/>
            <a:r>
              <a:rPr lang="en-GB" dirty="0"/>
              <a:t>Radiation</a:t>
            </a:r>
          </a:p>
          <a:p>
            <a:pPr lvl="1"/>
            <a:r>
              <a:rPr lang="en-GB" dirty="0"/>
              <a:t>Low temperature</a:t>
            </a:r>
          </a:p>
          <a:p>
            <a:pPr lvl="1"/>
            <a:r>
              <a:rPr lang="en-GB" dirty="0"/>
              <a:t>Environmental impact</a:t>
            </a:r>
          </a:p>
          <a:p>
            <a:pPr lvl="1"/>
            <a:r>
              <a:rPr lang="en-GB" dirty="0"/>
              <a:t>Cost</a:t>
            </a:r>
          </a:p>
          <a:p>
            <a:r>
              <a:rPr lang="en-GB" dirty="0"/>
              <a:t>Affect ATLAS, CMS and </a:t>
            </a:r>
            <a:r>
              <a:rPr lang="en-GB" dirty="0" err="1"/>
              <a:t>LHCb</a:t>
            </a:r>
            <a:endParaRPr lang="en-GB" dirty="0"/>
          </a:p>
          <a:p>
            <a:pPr lvl="1"/>
            <a:r>
              <a:rPr lang="en-US" dirty="0"/>
              <a:t>HL-LHC (2026)</a:t>
            </a:r>
            <a:endParaRPr lang="en-US" baseline="-25000" dirty="0"/>
          </a:p>
          <a:p>
            <a:endParaRPr lang="en-GB" dirty="0"/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88A87942-2467-482E-8F98-F57711E3FC8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7409" y="1636931"/>
            <a:ext cx="4901915" cy="3784208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AEEA9B27-459C-422E-9FB9-A699B03CB54C}"/>
              </a:ext>
            </a:extLst>
          </p:cNvPr>
          <p:cNvSpPr/>
          <p:nvPr/>
        </p:nvSpPr>
        <p:spPr>
          <a:xfrm>
            <a:off x="7901234" y="1733943"/>
            <a:ext cx="1966667" cy="410066"/>
          </a:xfrm>
          <a:prstGeom prst="ellips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US" sz="1350">
              <a:solidFill>
                <a:prstClr val="white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351776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99981B2-AF90-4ACE-9C24-CD2E70A2FC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technicalities…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7B4587E-734C-4CBD-BF15-1FF74A731EB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Why CO</a:t>
            </a:r>
            <a:r>
              <a:rPr lang="en-US" baseline="-25000" dirty="0"/>
              <a:t>2</a:t>
            </a:r>
            <a:r>
              <a:rPr lang="en-US" dirty="0"/>
              <a:t>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A2865B-F7B1-4F4E-9728-090656A7948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/>
              <a:t>Radiation vs. silicon chips</a:t>
            </a:r>
          </a:p>
          <a:p>
            <a:pPr lvl="1"/>
            <a:r>
              <a:rPr lang="en-US" dirty="0"/>
              <a:t>Low-temperature requirement</a:t>
            </a:r>
          </a:p>
          <a:p>
            <a:r>
              <a:rPr lang="en-US" dirty="0"/>
              <a:t>Traditional refrigerants</a:t>
            </a:r>
          </a:p>
          <a:p>
            <a:pPr lvl="1"/>
            <a:r>
              <a:rPr lang="en-US" dirty="0"/>
              <a:t>Radiation stability</a:t>
            </a:r>
          </a:p>
          <a:p>
            <a:r>
              <a:rPr lang="en-US" dirty="0"/>
              <a:t>Environmental impact</a:t>
            </a:r>
          </a:p>
          <a:p>
            <a:pPr lvl="1"/>
            <a:r>
              <a:rPr lang="en-US" dirty="0"/>
              <a:t>GWP, ODP</a:t>
            </a:r>
          </a:p>
          <a:p>
            <a:r>
              <a:rPr lang="en-US" dirty="0"/>
              <a:t>Price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2CC6FEE-D782-424A-9120-8FCC3DC084D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Challenges of CO</a:t>
            </a:r>
            <a:r>
              <a:rPr lang="en-US" baseline="-25000" dirty="0"/>
              <a:t>2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B3B6E53A-6C0A-49D2-A7C5-11A4A717E9AB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US" dirty="0"/>
              <a:t>Two-phase flow</a:t>
            </a:r>
          </a:p>
          <a:p>
            <a:pPr lvl="1"/>
            <a:r>
              <a:rPr lang="en-US" dirty="0"/>
              <a:t>Allows uniform temperature</a:t>
            </a:r>
          </a:p>
          <a:p>
            <a:r>
              <a:rPr lang="en-US" dirty="0"/>
              <a:t>High pressure in the system</a:t>
            </a:r>
          </a:p>
          <a:p>
            <a:pPr lvl="1"/>
            <a:r>
              <a:rPr lang="en-US" dirty="0"/>
              <a:t>Mass constraint</a:t>
            </a:r>
          </a:p>
          <a:p>
            <a:pPr lvl="1"/>
            <a:r>
              <a:rPr lang="en-US" dirty="0"/>
              <a:t>Micro-channels</a:t>
            </a:r>
          </a:p>
          <a:p>
            <a:r>
              <a:rPr lang="en-US" dirty="0"/>
              <a:t>Transport properties</a:t>
            </a:r>
          </a:p>
          <a:p>
            <a:pPr lvl="1"/>
            <a:r>
              <a:rPr lang="en-US" dirty="0"/>
              <a:t>Density, viscosity, surface tension</a:t>
            </a:r>
          </a:p>
          <a:p>
            <a:r>
              <a:rPr lang="en-US" dirty="0"/>
              <a:t>Material compatibility</a:t>
            </a:r>
          </a:p>
          <a:p>
            <a:r>
              <a:rPr lang="en-US" dirty="0"/>
              <a:t>Boiling regime in micro scale not fully understood</a:t>
            </a:r>
          </a:p>
        </p:txBody>
      </p:sp>
    </p:spTree>
    <p:extLst>
      <p:ext uri="{BB962C8B-B14F-4D97-AF65-F5344CB8AC3E}">
        <p14:creationId xmlns:p14="http://schemas.microsoft.com/office/powerpoint/2010/main" val="1996877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405</Words>
  <Application>Microsoft Office PowerPoint</Application>
  <PresentationFormat>Widescreen</PresentationFormat>
  <Paragraphs>96</Paragraphs>
  <Slides>12</Slides>
  <Notes>0</Notes>
  <HiddenSlides>2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Calibri</vt:lpstr>
      <vt:lpstr>Calibri Light</vt:lpstr>
      <vt:lpstr>Courier New</vt:lpstr>
      <vt:lpstr>Wingdings</vt:lpstr>
      <vt:lpstr>Office Theme</vt:lpstr>
      <vt:lpstr>1_Office Theme</vt:lpstr>
      <vt:lpstr>PowerPoint Presentation</vt:lpstr>
      <vt:lpstr>My journey as an expat</vt:lpstr>
      <vt:lpstr>Spouse follow career</vt:lpstr>
      <vt:lpstr>USA</vt:lpstr>
      <vt:lpstr>CV gap</vt:lpstr>
      <vt:lpstr>Swiss journey</vt:lpstr>
      <vt:lpstr>Post Career Break Fellowship at CERN</vt:lpstr>
      <vt:lpstr>… at CERN</vt:lpstr>
      <vt:lpstr>Some technicalities…</vt:lpstr>
      <vt:lpstr>More technicalities…</vt:lpstr>
      <vt:lpstr>My two cents…</vt:lpstr>
      <vt:lpstr>Thanks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Anna Cook</dc:creator>
  <cp:lastModifiedBy>Anna Cook</cp:lastModifiedBy>
  <cp:revision>1</cp:revision>
  <dcterms:created xsi:type="dcterms:W3CDTF">2021-02-04T10:35:59Z</dcterms:created>
  <dcterms:modified xsi:type="dcterms:W3CDTF">2021-02-04T10:36:37Z</dcterms:modified>
</cp:coreProperties>
</file>