
<file path=[Content_Types].xml><?xml version="1.0" encoding="utf-8"?>
<Types xmlns="http://schemas.openxmlformats.org/package/2006/content-types">
  <Default Extension="emf" ContentType="image/x-emf"/>
  <Default Extension="jpeg" ContentType="image/jpeg"/>
  <Default Extension="jpg" ContentType="image/jpeg"/>
  <Default Extension="mov" ContentType="video/quicktime"/>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30"/>
  </p:notesMasterIdLst>
  <p:sldIdLst>
    <p:sldId id="256" r:id="rId2"/>
    <p:sldId id="259" r:id="rId3"/>
    <p:sldId id="321" r:id="rId4"/>
    <p:sldId id="309" r:id="rId5"/>
    <p:sldId id="310" r:id="rId6"/>
    <p:sldId id="317" r:id="rId7"/>
    <p:sldId id="318" r:id="rId8"/>
    <p:sldId id="319" r:id="rId9"/>
    <p:sldId id="282" r:id="rId10"/>
    <p:sldId id="280" r:id="rId11"/>
    <p:sldId id="278" r:id="rId12"/>
    <p:sldId id="273" r:id="rId13"/>
    <p:sldId id="274" r:id="rId14"/>
    <p:sldId id="276" r:id="rId15"/>
    <p:sldId id="268" r:id="rId16"/>
    <p:sldId id="258" r:id="rId17"/>
    <p:sldId id="284" r:id="rId18"/>
    <p:sldId id="288" r:id="rId19"/>
    <p:sldId id="285" r:id="rId20"/>
    <p:sldId id="286" r:id="rId21"/>
    <p:sldId id="320" r:id="rId22"/>
    <p:sldId id="265" r:id="rId23"/>
    <p:sldId id="287" r:id="rId24"/>
    <p:sldId id="315" r:id="rId25"/>
    <p:sldId id="316" r:id="rId26"/>
    <p:sldId id="293" r:id="rId27"/>
    <p:sldId id="27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napToObjects="1">
      <p:cViewPr varScale="1">
        <p:scale>
          <a:sx n="124" d="100"/>
          <a:sy n="124" d="100"/>
        </p:scale>
        <p:origin x="182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27CBFE9-E28A-0445-A5B5-B4EE9F48B6E2}" type="datetimeFigureOut">
              <a:rPr lang="fr-FR" smtClean="0"/>
              <a:t>16/02/2021</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3F5ADC7-0BA2-7047-A38F-A23FC38A72EC}" type="slidenum">
              <a:rPr lang="fr-FR" smtClean="0"/>
              <a:t>‹N°›</a:t>
            </a:fld>
            <a:endParaRPr lang="fr-FR"/>
          </a:p>
        </p:txBody>
      </p:sp>
    </p:spTree>
    <p:extLst>
      <p:ext uri="{BB962C8B-B14F-4D97-AF65-F5344CB8AC3E}">
        <p14:creationId xmlns:p14="http://schemas.microsoft.com/office/powerpoint/2010/main" val="30711995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GB" dirty="0"/>
          </a:p>
        </p:txBody>
      </p:sp>
      <p:sp>
        <p:nvSpPr>
          <p:cNvPr id="4" name="Espace réservé du numéro de diapositive 3"/>
          <p:cNvSpPr>
            <a:spLocks noGrp="1"/>
          </p:cNvSpPr>
          <p:nvPr>
            <p:ph type="sldNum" sz="quarter" idx="10"/>
          </p:nvPr>
        </p:nvSpPr>
        <p:spPr/>
        <p:txBody>
          <a:bodyPr/>
          <a:lstStyle/>
          <a:p>
            <a:fld id="{CC3669C3-0141-F24B-9FFC-8078D96D19F7}" type="slidenum">
              <a:rPr lang="en-GB" smtClean="0"/>
              <a:t>7</a:t>
            </a:fld>
            <a:endParaRPr lang="en-GB"/>
          </a:p>
        </p:txBody>
      </p:sp>
    </p:spTree>
    <p:extLst>
      <p:ext uri="{BB962C8B-B14F-4D97-AF65-F5344CB8AC3E}">
        <p14:creationId xmlns:p14="http://schemas.microsoft.com/office/powerpoint/2010/main" val="40550855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et modifiez le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en-GB"/>
          </a:p>
        </p:txBody>
      </p:sp>
      <p:sp>
        <p:nvSpPr>
          <p:cNvPr id="4" name="Espace réservé de la date 3"/>
          <p:cNvSpPr>
            <a:spLocks noGrp="1"/>
          </p:cNvSpPr>
          <p:nvPr>
            <p:ph type="dt" sz="half" idx="10"/>
          </p:nvPr>
        </p:nvSpPr>
        <p:spPr/>
        <p:txBody>
          <a:bodyPr/>
          <a:lstStyle/>
          <a:p>
            <a:fld id="{4251665B-C24A-4702-B522-6A4334602E03}" type="datetimeFigureOut">
              <a:rPr lang="en-US" smtClean="0"/>
              <a:t>2/16/21</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28130982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4251665B-C24A-4702-B522-6A4334602E03}" type="datetimeFigureOut">
              <a:rPr lang="en-US" smtClean="0"/>
              <a:t>2/16/21</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3754410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et modifiez le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4251665B-C24A-4702-B522-6A4334602E03}" type="datetimeFigureOut">
              <a:rPr lang="en-US" smtClean="0"/>
              <a:t>2/16/21</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3930358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10"/>
          </p:nvPr>
        </p:nvSpPr>
        <p:spPr/>
        <p:txBody>
          <a:bodyPr/>
          <a:lstStyle/>
          <a:p>
            <a:fld id="{4251665B-C24A-4702-B522-6A4334602E03}" type="datetimeFigureOut">
              <a:rPr lang="en-US" smtClean="0"/>
              <a:t>2/16/21</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2271087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4251665B-C24A-4702-B522-6A4334602E03}" type="datetimeFigureOut">
              <a:rPr lang="en-US" smtClean="0"/>
              <a:t>2/16/21</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38120504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e la date 4"/>
          <p:cNvSpPr>
            <a:spLocks noGrp="1"/>
          </p:cNvSpPr>
          <p:nvPr>
            <p:ph type="dt" sz="half" idx="10"/>
          </p:nvPr>
        </p:nvSpPr>
        <p:spPr/>
        <p:txBody>
          <a:bodyPr/>
          <a:lstStyle/>
          <a:p>
            <a:fld id="{4251665B-C24A-4702-B522-6A4334602E03}" type="datetimeFigureOut">
              <a:rPr lang="en-US" smtClean="0"/>
              <a:t>2/16/21</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22601708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Espace réservé de la date 6"/>
          <p:cNvSpPr>
            <a:spLocks noGrp="1"/>
          </p:cNvSpPr>
          <p:nvPr>
            <p:ph type="dt" sz="half" idx="10"/>
          </p:nvPr>
        </p:nvSpPr>
        <p:spPr/>
        <p:txBody>
          <a:bodyPr/>
          <a:lstStyle/>
          <a:p>
            <a:fld id="{4251665B-C24A-4702-B522-6A4334602E03}" type="datetimeFigureOut">
              <a:rPr lang="en-US" smtClean="0"/>
              <a:t>2/16/21</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13379487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e la date 2"/>
          <p:cNvSpPr>
            <a:spLocks noGrp="1"/>
          </p:cNvSpPr>
          <p:nvPr>
            <p:ph type="dt" sz="half" idx="10"/>
          </p:nvPr>
        </p:nvSpPr>
        <p:spPr/>
        <p:txBody>
          <a:bodyPr/>
          <a:lstStyle/>
          <a:p>
            <a:fld id="{4251665B-C24A-4702-B522-6A4334602E03}" type="datetimeFigureOut">
              <a:rPr lang="en-US" smtClean="0"/>
              <a:t>2/16/21</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2602936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251665B-C24A-4702-B522-6A4334602E03}" type="datetimeFigureOut">
              <a:rPr lang="en-US" smtClean="0"/>
              <a:t>2/16/21</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10071037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et modifiez le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4251665B-C24A-4702-B522-6A4334602E03}" type="datetimeFigureOut">
              <a:rPr lang="en-US" smtClean="0"/>
              <a:t>2/16/21</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15291116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et modifiez le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4251665B-C24A-4702-B522-6A4334602E03}" type="datetimeFigureOut">
              <a:rPr lang="en-US" smtClean="0"/>
              <a:t>2/16/21</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5FD889E0-CAB2-4699-909D-B9A88D47ACBE}" type="slidenum">
              <a:rPr lang="en-US" smtClean="0"/>
              <a:t>‹N°›</a:t>
            </a:fld>
            <a:endParaRPr lang="en-US"/>
          </a:p>
        </p:txBody>
      </p:sp>
    </p:spTree>
    <p:extLst>
      <p:ext uri="{BB962C8B-B14F-4D97-AF65-F5344CB8AC3E}">
        <p14:creationId xmlns:p14="http://schemas.microsoft.com/office/powerpoint/2010/main" val="19962254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et modifiez le titre</a:t>
            </a:r>
            <a:endParaRPr lang="en-GB"/>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1665B-C24A-4702-B522-6A4334602E03}" type="datetimeFigureOut">
              <a:rPr lang="en-US" smtClean="0"/>
              <a:t>2/16/21</a:t>
            </a:fld>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D889E0-CAB2-4699-909D-B9A88D47ACBE}" type="slidenum">
              <a:rPr lang="en-US" smtClean="0"/>
              <a:t>‹N°›</a:t>
            </a:fld>
            <a:endParaRPr lang="en-US"/>
          </a:p>
        </p:txBody>
      </p:sp>
    </p:spTree>
    <p:extLst>
      <p:ext uri="{BB962C8B-B14F-4D97-AF65-F5344CB8AC3E}">
        <p14:creationId xmlns:p14="http://schemas.microsoft.com/office/powerpoint/2010/main" val="217686544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ov"/><Relationship Id="rId1" Type="http://schemas.microsoft.com/office/2007/relationships/media" Target="../media/media1.mov"/><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jpe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2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7" Type="http://schemas.openxmlformats.org/officeDocument/2006/relationships/image" Target="../media/image14.png"/><Relationship Id="rId2" Type="http://schemas.openxmlformats.org/officeDocument/2006/relationships/image" Target="../media/image9.emf"/><Relationship Id="rId1" Type="http://schemas.openxmlformats.org/officeDocument/2006/relationships/slideLayout" Target="../slideLayouts/slideLayout7.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jp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17.tiff"/><Relationship Id="rId1" Type="http://schemas.openxmlformats.org/officeDocument/2006/relationships/slideLayout" Target="../slideLayouts/slideLayout7.xml"/><Relationship Id="rId4" Type="http://schemas.openxmlformats.org/officeDocument/2006/relationships/image" Target="../media/image19.tif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428946" y="846155"/>
            <a:ext cx="7772400" cy="1470025"/>
          </a:xfrm>
        </p:spPr>
        <p:txBody>
          <a:bodyPr>
            <a:noAutofit/>
          </a:bodyPr>
          <a:lstStyle/>
          <a:p>
            <a:r>
              <a:rPr lang="fr-FR" sz="2400" dirty="0" err="1"/>
              <a:t>RPCs</a:t>
            </a:r>
            <a:r>
              <a:rPr lang="fr-FR" sz="2400" dirty="0"/>
              <a:t> as possible solutions for a large detector volume </a:t>
            </a:r>
            <a:r>
              <a:rPr lang="fr-FR" sz="2400" dirty="0" err="1"/>
              <a:t>outside</a:t>
            </a:r>
            <a:r>
              <a:rPr lang="fr-FR" sz="2400" dirty="0"/>
              <a:t> the main detector</a:t>
            </a:r>
            <a:endParaRPr lang="en-US" sz="2400" dirty="0"/>
          </a:p>
        </p:txBody>
      </p:sp>
      <p:sp>
        <p:nvSpPr>
          <p:cNvPr id="3" name="ZoneTexte 2"/>
          <p:cNvSpPr txBox="1"/>
          <p:nvPr/>
        </p:nvSpPr>
        <p:spPr>
          <a:xfrm>
            <a:off x="2425918" y="4015368"/>
            <a:ext cx="4591334" cy="923330"/>
          </a:xfrm>
          <a:prstGeom prst="rect">
            <a:avLst/>
          </a:prstGeom>
          <a:noFill/>
        </p:spPr>
        <p:txBody>
          <a:bodyPr wrap="square" rtlCol="0">
            <a:spAutoFit/>
          </a:bodyPr>
          <a:lstStyle/>
          <a:p>
            <a:r>
              <a:rPr lang="en-US" dirty="0"/>
              <a:t>                              I. </a:t>
            </a:r>
            <a:r>
              <a:rPr lang="en-US" dirty="0" err="1"/>
              <a:t>Laktineh</a:t>
            </a:r>
            <a:endParaRPr lang="en-US" dirty="0"/>
          </a:p>
          <a:p>
            <a:endParaRPr lang="en-US" dirty="0"/>
          </a:p>
          <a:p>
            <a:pPr algn="ctr"/>
            <a:r>
              <a:rPr lang="en-US" dirty="0"/>
              <a:t>IP2I-Lyon, France</a:t>
            </a:r>
          </a:p>
        </p:txBody>
      </p:sp>
    </p:spTree>
    <p:extLst>
      <p:ext uri="{BB962C8B-B14F-4D97-AF65-F5344CB8AC3E}">
        <p14:creationId xmlns:p14="http://schemas.microsoft.com/office/powerpoint/2010/main" val="18472187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1"/>
          <p:cNvGrpSpPr/>
          <p:nvPr/>
        </p:nvGrpSpPr>
        <p:grpSpPr>
          <a:xfrm>
            <a:off x="1577314" y="1828501"/>
            <a:ext cx="6421313" cy="4276768"/>
            <a:chOff x="2363591" y="1776266"/>
            <a:chExt cx="4180141" cy="2713307"/>
          </a:xfrm>
        </p:grpSpPr>
        <p:grpSp>
          <p:nvGrpSpPr>
            <p:cNvPr id="3" name="Grouper 2"/>
            <p:cNvGrpSpPr/>
            <p:nvPr/>
          </p:nvGrpSpPr>
          <p:grpSpPr>
            <a:xfrm>
              <a:off x="2363591" y="2162148"/>
              <a:ext cx="4180141" cy="2327425"/>
              <a:chOff x="1362638" y="2249109"/>
              <a:chExt cx="4180141" cy="2327425"/>
            </a:xfrm>
          </p:grpSpPr>
          <p:grpSp>
            <p:nvGrpSpPr>
              <p:cNvPr id="9" name="Grouper 8"/>
              <p:cNvGrpSpPr/>
              <p:nvPr/>
            </p:nvGrpSpPr>
            <p:grpSpPr>
              <a:xfrm>
                <a:off x="1362638" y="3132920"/>
                <a:ext cx="4180141" cy="1443614"/>
                <a:chOff x="28157" y="1147441"/>
                <a:chExt cx="8601902" cy="4729780"/>
              </a:xfrm>
            </p:grpSpPr>
            <p:grpSp>
              <p:nvGrpSpPr>
                <p:cNvPr id="13" name="Grouper 12"/>
                <p:cNvGrpSpPr/>
                <p:nvPr/>
              </p:nvGrpSpPr>
              <p:grpSpPr>
                <a:xfrm>
                  <a:off x="28157" y="1659342"/>
                  <a:ext cx="8601902" cy="4217879"/>
                  <a:chOff x="0" y="2438206"/>
                  <a:chExt cx="8601902" cy="4217879"/>
                </a:xfrm>
              </p:grpSpPr>
              <p:grpSp>
                <p:nvGrpSpPr>
                  <p:cNvPr id="49" name="Grouper 48"/>
                  <p:cNvGrpSpPr/>
                  <p:nvPr/>
                </p:nvGrpSpPr>
                <p:grpSpPr>
                  <a:xfrm>
                    <a:off x="0" y="2520783"/>
                    <a:ext cx="5289063" cy="4135302"/>
                    <a:chOff x="1630522" y="1072395"/>
                    <a:chExt cx="5289063" cy="4135302"/>
                  </a:xfrm>
                </p:grpSpPr>
                <p:grpSp>
                  <p:nvGrpSpPr>
                    <p:cNvPr id="72" name="Grouper 71"/>
                    <p:cNvGrpSpPr/>
                    <p:nvPr/>
                  </p:nvGrpSpPr>
                  <p:grpSpPr>
                    <a:xfrm>
                      <a:off x="4981929" y="1072395"/>
                      <a:ext cx="1102693" cy="3631507"/>
                      <a:chOff x="4981929" y="1072395"/>
                      <a:chExt cx="1102693" cy="3631507"/>
                    </a:xfrm>
                  </p:grpSpPr>
                  <p:sp>
                    <p:nvSpPr>
                      <p:cNvPr id="100" name="Hexagone 99"/>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1" name="Hexagone 100"/>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Hexagone 101"/>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 name="Hexagone 102"/>
                      <p:cNvSpPr/>
                      <p:nvPr/>
                    </p:nvSpPr>
                    <p:spPr>
                      <a:xfrm>
                        <a:off x="5023918" y="3789502"/>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3" name="Grouper 72"/>
                    <p:cNvGrpSpPr/>
                    <p:nvPr/>
                  </p:nvGrpSpPr>
                  <p:grpSpPr>
                    <a:xfrm>
                      <a:off x="3292393" y="1127096"/>
                      <a:ext cx="1088614" cy="3603593"/>
                      <a:chOff x="4968098" y="1072395"/>
                      <a:chExt cx="1088614" cy="3603593"/>
                    </a:xfrm>
                  </p:grpSpPr>
                  <p:sp>
                    <p:nvSpPr>
                      <p:cNvPr id="96" name="Hexagone 95"/>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Hexagone 96"/>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Hexagone 97"/>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Hexagone 98"/>
                      <p:cNvSpPr/>
                      <p:nvPr/>
                    </p:nvSpPr>
                    <p:spPr>
                      <a:xfrm>
                        <a:off x="4968098" y="376158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4" name="Grouper 73"/>
                    <p:cNvGrpSpPr/>
                    <p:nvPr/>
                  </p:nvGrpSpPr>
                  <p:grpSpPr>
                    <a:xfrm>
                      <a:off x="4142419" y="1543335"/>
                      <a:ext cx="1074659" cy="2736005"/>
                      <a:chOff x="4143524" y="1534103"/>
                      <a:chExt cx="1074659" cy="2736005"/>
                    </a:xfrm>
                  </p:grpSpPr>
                  <p:sp>
                    <p:nvSpPr>
                      <p:cNvPr id="93" name="Hexagone 92"/>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4" name="Hexagone 93"/>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5" name="Hexagone 94"/>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75" name="Hexagone 74"/>
                    <p:cNvSpPr/>
                    <p:nvPr/>
                  </p:nvSpPr>
                  <p:spPr>
                    <a:xfrm>
                      <a:off x="4170329" y="426538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76" name="Grouper 75"/>
                    <p:cNvGrpSpPr/>
                    <p:nvPr/>
                  </p:nvGrpSpPr>
                  <p:grpSpPr>
                    <a:xfrm>
                      <a:off x="2468926" y="1585206"/>
                      <a:ext cx="1088614" cy="3622491"/>
                      <a:chOff x="2468926" y="1585206"/>
                      <a:chExt cx="1088614" cy="3622491"/>
                    </a:xfrm>
                  </p:grpSpPr>
                  <p:grpSp>
                    <p:nvGrpSpPr>
                      <p:cNvPr id="88" name="Grouper 87"/>
                      <p:cNvGrpSpPr/>
                      <p:nvPr/>
                    </p:nvGrpSpPr>
                    <p:grpSpPr>
                      <a:xfrm>
                        <a:off x="2468926" y="1585206"/>
                        <a:ext cx="1074659" cy="2736005"/>
                        <a:chOff x="4143524" y="1534103"/>
                        <a:chExt cx="1074659" cy="2736005"/>
                      </a:xfrm>
                    </p:grpSpPr>
                    <p:sp>
                      <p:nvSpPr>
                        <p:cNvPr id="90" name="Hexagone 89"/>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Hexagone 90"/>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Hexagone 91"/>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9" name="Hexagone 88"/>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7" name="Grouper 76"/>
                    <p:cNvGrpSpPr/>
                    <p:nvPr/>
                  </p:nvGrpSpPr>
                  <p:grpSpPr>
                    <a:xfrm>
                      <a:off x="5830971" y="1472429"/>
                      <a:ext cx="1088614" cy="3622491"/>
                      <a:chOff x="2468926" y="1585206"/>
                      <a:chExt cx="1088614" cy="3622491"/>
                    </a:xfrm>
                  </p:grpSpPr>
                  <p:grpSp>
                    <p:nvGrpSpPr>
                      <p:cNvPr id="83" name="Grouper 82"/>
                      <p:cNvGrpSpPr/>
                      <p:nvPr/>
                    </p:nvGrpSpPr>
                    <p:grpSpPr>
                      <a:xfrm>
                        <a:off x="2468926" y="1585206"/>
                        <a:ext cx="1074659" cy="2736005"/>
                        <a:chOff x="4143524" y="1534103"/>
                        <a:chExt cx="1074659" cy="2736005"/>
                      </a:xfrm>
                    </p:grpSpPr>
                    <p:sp>
                      <p:nvSpPr>
                        <p:cNvPr id="85" name="Hexagone 84"/>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Hexagone 85"/>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Hexagone 86"/>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4" name="Hexagone 83"/>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8" name="Grouper 77"/>
                    <p:cNvGrpSpPr/>
                    <p:nvPr/>
                  </p:nvGrpSpPr>
                  <p:grpSpPr>
                    <a:xfrm>
                      <a:off x="1630522" y="1177983"/>
                      <a:ext cx="1074783" cy="3617550"/>
                      <a:chOff x="4981929" y="1072395"/>
                      <a:chExt cx="1074783" cy="3617550"/>
                    </a:xfrm>
                  </p:grpSpPr>
                  <p:sp>
                    <p:nvSpPr>
                      <p:cNvPr id="79" name="Hexagone 78"/>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Hexagone 79"/>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Hexagone 80"/>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Hexagone 81"/>
                      <p:cNvSpPr/>
                      <p:nvPr/>
                    </p:nvSpPr>
                    <p:spPr>
                      <a:xfrm>
                        <a:off x="4982053" y="377554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nvGrpSpPr>
                  <p:cNvPr id="50" name="Grouper 49"/>
                  <p:cNvGrpSpPr/>
                  <p:nvPr/>
                </p:nvGrpSpPr>
                <p:grpSpPr>
                  <a:xfrm>
                    <a:off x="5001391" y="2438206"/>
                    <a:ext cx="3600511" cy="4080601"/>
                    <a:chOff x="1630522" y="1127096"/>
                    <a:chExt cx="3600511" cy="4080601"/>
                  </a:xfrm>
                </p:grpSpPr>
                <p:grpSp>
                  <p:nvGrpSpPr>
                    <p:cNvPr id="51" name="Grouper 50"/>
                    <p:cNvGrpSpPr/>
                    <p:nvPr/>
                  </p:nvGrpSpPr>
                  <p:grpSpPr>
                    <a:xfrm>
                      <a:off x="3292393" y="1127096"/>
                      <a:ext cx="1088614" cy="3603593"/>
                      <a:chOff x="4968098" y="1072395"/>
                      <a:chExt cx="1088614" cy="3603593"/>
                    </a:xfrm>
                  </p:grpSpPr>
                  <p:sp>
                    <p:nvSpPr>
                      <p:cNvPr id="68" name="Hexagone 67"/>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Hexagone 68"/>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Hexagone 69"/>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Hexagone 70"/>
                      <p:cNvSpPr/>
                      <p:nvPr/>
                    </p:nvSpPr>
                    <p:spPr>
                      <a:xfrm>
                        <a:off x="4968098" y="376158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2" name="Grouper 51"/>
                    <p:cNvGrpSpPr/>
                    <p:nvPr/>
                  </p:nvGrpSpPr>
                  <p:grpSpPr>
                    <a:xfrm>
                      <a:off x="4142419" y="1543335"/>
                      <a:ext cx="1074659" cy="2736005"/>
                      <a:chOff x="4143524" y="1534103"/>
                      <a:chExt cx="1074659" cy="2736005"/>
                    </a:xfrm>
                  </p:grpSpPr>
                  <p:sp>
                    <p:nvSpPr>
                      <p:cNvPr id="65" name="Hexagone 64"/>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Hexagone 65"/>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Hexagone 66"/>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53" name="Hexagone 52"/>
                    <p:cNvSpPr/>
                    <p:nvPr/>
                  </p:nvSpPr>
                  <p:spPr>
                    <a:xfrm>
                      <a:off x="4170329" y="426538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54" name="Grouper 53"/>
                    <p:cNvGrpSpPr/>
                    <p:nvPr/>
                  </p:nvGrpSpPr>
                  <p:grpSpPr>
                    <a:xfrm>
                      <a:off x="2468926" y="1585206"/>
                      <a:ext cx="1088614" cy="3622491"/>
                      <a:chOff x="2468926" y="1585206"/>
                      <a:chExt cx="1088614" cy="3622491"/>
                    </a:xfrm>
                  </p:grpSpPr>
                  <p:grpSp>
                    <p:nvGrpSpPr>
                      <p:cNvPr id="60" name="Grouper 59"/>
                      <p:cNvGrpSpPr/>
                      <p:nvPr/>
                    </p:nvGrpSpPr>
                    <p:grpSpPr>
                      <a:xfrm>
                        <a:off x="2468926" y="1585206"/>
                        <a:ext cx="1074659" cy="2736005"/>
                        <a:chOff x="4143524" y="1534103"/>
                        <a:chExt cx="1074659" cy="2736005"/>
                      </a:xfrm>
                    </p:grpSpPr>
                    <p:sp>
                      <p:nvSpPr>
                        <p:cNvPr id="62" name="Hexagone 61"/>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Hexagone 62"/>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4" name="Hexagone 63"/>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61" name="Hexagone 60"/>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55" name="Grouper 54"/>
                    <p:cNvGrpSpPr/>
                    <p:nvPr/>
                  </p:nvGrpSpPr>
                  <p:grpSpPr>
                    <a:xfrm>
                      <a:off x="1630522" y="1177983"/>
                      <a:ext cx="1074783" cy="3617550"/>
                      <a:chOff x="4981929" y="1072395"/>
                      <a:chExt cx="1074783" cy="3617550"/>
                    </a:xfrm>
                  </p:grpSpPr>
                  <p:sp>
                    <p:nvSpPr>
                      <p:cNvPr id="56" name="Hexagone 55"/>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 name="Hexagone 56"/>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Hexagone 57"/>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Hexagone 58"/>
                      <p:cNvSpPr/>
                      <p:nvPr/>
                    </p:nvSpPr>
                    <p:spPr>
                      <a:xfrm>
                        <a:off x="4982053" y="377554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sp>
              <p:nvSpPr>
                <p:cNvPr id="14" name="Hexagone 13"/>
                <p:cNvSpPr/>
                <p:nvPr/>
              </p:nvSpPr>
              <p:spPr>
                <a:xfrm>
                  <a:off x="4228606" y="1253029"/>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Hexagone 14"/>
                <p:cNvSpPr/>
                <p:nvPr/>
              </p:nvSpPr>
              <p:spPr>
                <a:xfrm>
                  <a:off x="5867952" y="1176301"/>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Hexagone 15"/>
                <p:cNvSpPr/>
                <p:nvPr/>
              </p:nvSpPr>
              <p:spPr>
                <a:xfrm>
                  <a:off x="2540054" y="1274913"/>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Hexagone 16"/>
                <p:cNvSpPr/>
                <p:nvPr/>
              </p:nvSpPr>
              <p:spPr>
                <a:xfrm>
                  <a:off x="866561" y="1390307"/>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Hexagone 17"/>
                <p:cNvSpPr/>
                <p:nvPr/>
              </p:nvSpPr>
              <p:spPr>
                <a:xfrm>
                  <a:off x="7541445" y="1147441"/>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9" name="Connecteur en arc 18"/>
                <p:cNvCxnSpPr/>
                <p:nvPr/>
              </p:nvCxnSpPr>
              <p:spPr>
                <a:xfrm rot="5400000">
                  <a:off x="5427186" y="2828623"/>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0" name="Connecteur en arc 19"/>
                <p:cNvCxnSpPr/>
                <p:nvPr/>
              </p:nvCxnSpPr>
              <p:spPr>
                <a:xfrm rot="5400000">
                  <a:off x="6148484" y="437817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1" name="Connecteur en arc 20"/>
                <p:cNvCxnSpPr/>
                <p:nvPr/>
              </p:nvCxnSpPr>
              <p:spPr>
                <a:xfrm rot="5400000">
                  <a:off x="7137897" y="2939151"/>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2" name="Connecteur en arc 21"/>
                <p:cNvCxnSpPr/>
                <p:nvPr/>
              </p:nvCxnSpPr>
              <p:spPr>
                <a:xfrm rot="5400000">
                  <a:off x="4532447" y="4430589"/>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3" name="Connecteur en arc 22"/>
                <p:cNvCxnSpPr/>
                <p:nvPr/>
              </p:nvCxnSpPr>
              <p:spPr>
                <a:xfrm rot="5400000">
                  <a:off x="3777202" y="285312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4" name="Connecteur en arc 23"/>
                <p:cNvCxnSpPr/>
                <p:nvPr/>
              </p:nvCxnSpPr>
              <p:spPr>
                <a:xfrm rot="5400000">
                  <a:off x="2868295" y="441911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5" name="Connecteur en arc 24"/>
                <p:cNvCxnSpPr/>
                <p:nvPr/>
              </p:nvCxnSpPr>
              <p:spPr>
                <a:xfrm rot="5400000">
                  <a:off x="2115576" y="2915402"/>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6" name="Connecteur en arc 25"/>
                <p:cNvCxnSpPr/>
                <p:nvPr/>
              </p:nvCxnSpPr>
              <p:spPr>
                <a:xfrm rot="5400000">
                  <a:off x="1054872" y="4515452"/>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7" name="Connecteur en arc 26"/>
                <p:cNvCxnSpPr/>
                <p:nvPr/>
              </p:nvCxnSpPr>
              <p:spPr>
                <a:xfrm rot="5400000">
                  <a:off x="231405" y="2924030"/>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28" name="Connecteur en arc 27"/>
                <p:cNvCxnSpPr/>
                <p:nvPr/>
              </p:nvCxnSpPr>
              <p:spPr>
                <a:xfrm rot="16200000" flipH="1">
                  <a:off x="5342191" y="2341612"/>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 name="Connecteur en arc 28"/>
                <p:cNvCxnSpPr/>
                <p:nvPr/>
              </p:nvCxnSpPr>
              <p:spPr>
                <a:xfrm rot="16200000" flipH="1">
                  <a:off x="6965695" y="2369576"/>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Connecteur en arc 29"/>
                <p:cNvCxnSpPr/>
                <p:nvPr/>
              </p:nvCxnSpPr>
              <p:spPr>
                <a:xfrm rot="16200000" flipH="1">
                  <a:off x="3652856" y="2285108"/>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1" name="Connecteur en arc 30"/>
                <p:cNvCxnSpPr/>
                <p:nvPr/>
              </p:nvCxnSpPr>
              <p:spPr>
                <a:xfrm rot="16200000" flipH="1">
                  <a:off x="341948" y="25366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Connecteur en arc 31"/>
                <p:cNvCxnSpPr/>
                <p:nvPr/>
              </p:nvCxnSpPr>
              <p:spPr>
                <a:xfrm rot="16200000" flipH="1">
                  <a:off x="2096484" y="2527998"/>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3" name="Connecteur en arc 32"/>
                <p:cNvCxnSpPr/>
                <p:nvPr/>
              </p:nvCxnSpPr>
              <p:spPr>
                <a:xfrm rot="16200000" flipH="1">
                  <a:off x="6352906" y="39101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4" name="Connecteur en arc 33"/>
                <p:cNvCxnSpPr/>
                <p:nvPr/>
              </p:nvCxnSpPr>
              <p:spPr>
                <a:xfrm rot="16200000" flipH="1">
                  <a:off x="4564084" y="3887636"/>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5" name="Connecteur en arc 34"/>
                <p:cNvCxnSpPr/>
                <p:nvPr/>
              </p:nvCxnSpPr>
              <p:spPr>
                <a:xfrm rot="16200000" flipH="1">
                  <a:off x="3025008" y="40625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6" name="Connecteur en arc 35"/>
                <p:cNvCxnSpPr/>
                <p:nvPr/>
              </p:nvCxnSpPr>
              <p:spPr>
                <a:xfrm rot="16200000" flipH="1">
                  <a:off x="1468005" y="40275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7" name="Connecteur en arc 36"/>
                <p:cNvCxnSpPr/>
                <p:nvPr/>
              </p:nvCxnSpPr>
              <p:spPr>
                <a:xfrm rot="10800000">
                  <a:off x="6393042" y="1505748"/>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38" name="Connecteur en arc 37"/>
                <p:cNvCxnSpPr/>
                <p:nvPr/>
              </p:nvCxnSpPr>
              <p:spPr>
                <a:xfrm rot="10800000">
                  <a:off x="4596693" y="1549971"/>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39" name="Connecteur en arc 38"/>
                <p:cNvCxnSpPr/>
                <p:nvPr/>
              </p:nvCxnSpPr>
              <p:spPr>
                <a:xfrm rot="10800000">
                  <a:off x="3015428" y="1578472"/>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0" name="Connecteur en arc 39"/>
                <p:cNvCxnSpPr/>
                <p:nvPr/>
              </p:nvCxnSpPr>
              <p:spPr>
                <a:xfrm rot="10800000">
                  <a:off x="1312540" y="1630910"/>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1" name="Connecteur en arc 40"/>
                <p:cNvCxnSpPr/>
                <p:nvPr/>
              </p:nvCxnSpPr>
              <p:spPr>
                <a:xfrm rot="10800000">
                  <a:off x="5448137" y="2921835"/>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2" name="Connecteur en arc 41"/>
                <p:cNvCxnSpPr/>
                <p:nvPr/>
              </p:nvCxnSpPr>
              <p:spPr>
                <a:xfrm rot="10800000">
                  <a:off x="3939994" y="3009377"/>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3" name="Connecteur en arc 42"/>
                <p:cNvCxnSpPr/>
                <p:nvPr/>
              </p:nvCxnSpPr>
              <p:spPr>
                <a:xfrm rot="10800000">
                  <a:off x="1911825" y="3115504"/>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4" name="Connecteur en arc 43"/>
                <p:cNvCxnSpPr/>
                <p:nvPr/>
              </p:nvCxnSpPr>
              <p:spPr>
                <a:xfrm rot="10800000">
                  <a:off x="260130" y="3185071"/>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5" name="Connecteur en arc 44"/>
                <p:cNvCxnSpPr/>
                <p:nvPr/>
              </p:nvCxnSpPr>
              <p:spPr>
                <a:xfrm rot="10800000">
                  <a:off x="6451981" y="4214017"/>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6" name="Connecteur en arc 45"/>
                <p:cNvCxnSpPr/>
                <p:nvPr/>
              </p:nvCxnSpPr>
              <p:spPr>
                <a:xfrm rot="10800000">
                  <a:off x="4718316" y="4341986"/>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7" name="Connecteur en arc 46"/>
                <p:cNvCxnSpPr/>
                <p:nvPr/>
              </p:nvCxnSpPr>
              <p:spPr>
                <a:xfrm rot="10800000">
                  <a:off x="2908873" y="4449708"/>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48" name="Connecteur en arc 47"/>
                <p:cNvCxnSpPr/>
                <p:nvPr/>
              </p:nvCxnSpPr>
              <p:spPr>
                <a:xfrm rot="10800000">
                  <a:off x="1285001" y="4514389"/>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grpSp>
          <p:cxnSp>
            <p:nvCxnSpPr>
              <p:cNvPr id="10" name="Connecteur en arc 9"/>
              <p:cNvCxnSpPr/>
              <p:nvPr/>
            </p:nvCxnSpPr>
            <p:spPr>
              <a:xfrm rot="5400000">
                <a:off x="3938720" y="2680066"/>
                <a:ext cx="1221773" cy="359860"/>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11" name="Connecteur en arc 10"/>
              <p:cNvCxnSpPr/>
              <p:nvPr/>
            </p:nvCxnSpPr>
            <p:spPr>
              <a:xfrm rot="16200000" flipH="1">
                <a:off x="4295040" y="2670045"/>
                <a:ext cx="1162901" cy="321031"/>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12" name="Ellipse 11"/>
              <p:cNvSpPr/>
              <p:nvPr/>
            </p:nvSpPr>
            <p:spPr>
              <a:xfrm>
                <a:off x="4371440" y="3363358"/>
                <a:ext cx="697749" cy="125611"/>
              </a:xfrm>
              <a:prstGeom prst="ellipse">
                <a:avLst/>
              </a:prstGeom>
              <a:pattFill prst="divot">
                <a:fgClr>
                  <a:schemeClr val="tx1"/>
                </a:fgClr>
                <a:bgClr>
                  <a:prstClr val="white"/>
                </a:bgClr>
              </a:patt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4" name="Connecteur en arc 3"/>
            <p:cNvCxnSpPr/>
            <p:nvPr/>
          </p:nvCxnSpPr>
          <p:spPr>
            <a:xfrm rot="16200000" flipH="1">
              <a:off x="4061349" y="3394019"/>
              <a:ext cx="1162901" cy="321031"/>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5" name="Connecteur en arc 4"/>
            <p:cNvCxnSpPr/>
            <p:nvPr/>
          </p:nvCxnSpPr>
          <p:spPr>
            <a:xfrm rot="5400000">
              <a:off x="3691467" y="3391959"/>
              <a:ext cx="1221773" cy="359860"/>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6" name="Ellipse 5"/>
            <p:cNvSpPr/>
            <p:nvPr/>
          </p:nvSpPr>
          <p:spPr>
            <a:xfrm>
              <a:off x="4109828" y="4052243"/>
              <a:ext cx="697749" cy="231445"/>
            </a:xfrm>
            <a:prstGeom prst="ellipse">
              <a:avLst/>
            </a:prstGeom>
            <a:pattFill prst="divot">
              <a:fgClr>
                <a:schemeClr val="tx1"/>
              </a:fgClr>
              <a:bgClr>
                <a:prstClr val="white"/>
              </a:bgClr>
            </a:patt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8" name="Connecteur droit 7"/>
            <p:cNvCxnSpPr/>
            <p:nvPr/>
          </p:nvCxnSpPr>
          <p:spPr>
            <a:xfrm flipV="1">
              <a:off x="5716925" y="1776266"/>
              <a:ext cx="13565" cy="385884"/>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flipV="1">
              <a:off x="4482283" y="2139024"/>
              <a:ext cx="1" cy="788921"/>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sp>
        <p:nvSpPr>
          <p:cNvPr id="104" name="ZoneTexte 103"/>
          <p:cNvSpPr txBox="1"/>
          <p:nvPr/>
        </p:nvSpPr>
        <p:spPr>
          <a:xfrm>
            <a:off x="223279" y="6106841"/>
            <a:ext cx="8554403" cy="369332"/>
          </a:xfrm>
          <a:prstGeom prst="rect">
            <a:avLst/>
          </a:prstGeom>
          <a:noFill/>
          <a:ln>
            <a:solidFill>
              <a:schemeClr val="bg1"/>
            </a:solidFill>
          </a:ln>
        </p:spPr>
        <p:txBody>
          <a:bodyPr wrap="square" rtlCol="0">
            <a:spAutoFit/>
          </a:bodyPr>
          <a:lstStyle/>
          <a:p>
            <a:r>
              <a:rPr lang="en-US" dirty="0">
                <a:solidFill>
                  <a:srgbClr val="000000"/>
                </a:solidFill>
              </a:rPr>
              <a:t>NXN </a:t>
            </a:r>
            <a:r>
              <a:rPr lang="en-US" dirty="0">
                <a:solidFill>
                  <a:srgbClr val="000000"/>
                </a:solidFill>
                <a:sym typeface="Wingdings"/>
              </a:rPr>
              <a:t> 3N : Reduction of electronic channels, power consumption and occupancy</a:t>
            </a:r>
            <a:endParaRPr lang="en-US" dirty="0">
              <a:solidFill>
                <a:srgbClr val="000000"/>
              </a:solidFill>
            </a:endParaRPr>
          </a:p>
        </p:txBody>
      </p:sp>
      <p:sp>
        <p:nvSpPr>
          <p:cNvPr id="105" name="ZoneTexte 104"/>
          <p:cNvSpPr txBox="1"/>
          <p:nvPr/>
        </p:nvSpPr>
        <p:spPr>
          <a:xfrm>
            <a:off x="413086" y="1511955"/>
            <a:ext cx="7186815" cy="1477328"/>
          </a:xfrm>
          <a:prstGeom prst="rect">
            <a:avLst/>
          </a:prstGeom>
          <a:noFill/>
        </p:spPr>
        <p:txBody>
          <a:bodyPr wrap="square" rtlCol="0">
            <a:spAutoFit/>
          </a:bodyPr>
          <a:lstStyle/>
          <a:p>
            <a:pPr marL="285750" indent="-285750">
              <a:buFont typeface="Wingdings" charset="2"/>
              <a:buChar char="q"/>
            </a:pPr>
            <a:r>
              <a:rPr lang="en-US" dirty="0">
                <a:solidFill>
                  <a:srgbClr val="000000"/>
                </a:solidFill>
              </a:rPr>
              <a:t> Connect the pads/pixels in a special way: </a:t>
            </a:r>
            <a:r>
              <a:rPr lang="en-US" b="1" dirty="0">
                <a:solidFill>
                  <a:srgbClr val="FF0000"/>
                </a:solidFill>
              </a:rPr>
              <a:t>woven strips</a:t>
            </a:r>
          </a:p>
          <a:p>
            <a:pPr marL="285750" indent="-285750">
              <a:buFont typeface="Wingdings" charset="2"/>
              <a:buChar char="q"/>
            </a:pPr>
            <a:r>
              <a:rPr lang="en-US" dirty="0">
                <a:solidFill>
                  <a:srgbClr val="000000"/>
                </a:solidFill>
              </a:rPr>
              <a:t> Two neighboring pixels are connected to two different strips</a:t>
            </a:r>
          </a:p>
          <a:p>
            <a:pPr marL="285750" indent="-285750">
              <a:buFont typeface="Wingdings" charset="2"/>
              <a:buChar char="q"/>
            </a:pPr>
            <a:r>
              <a:rPr lang="en-US" dirty="0">
                <a:solidFill>
                  <a:srgbClr val="000000"/>
                </a:solidFill>
              </a:rPr>
              <a:t> Each strip is connected to one electronic channel </a:t>
            </a:r>
          </a:p>
          <a:p>
            <a:pPr marL="285750" indent="-285750">
              <a:buFont typeface="Wingdings" charset="2"/>
              <a:buChar char="q"/>
            </a:pPr>
            <a:r>
              <a:rPr lang="en-US" dirty="0">
                <a:solidFill>
                  <a:srgbClr val="000000"/>
                </a:solidFill>
              </a:rPr>
              <a:t> Share the charge among a few ones</a:t>
            </a:r>
          </a:p>
          <a:p>
            <a:pPr marL="285750" indent="-285750">
              <a:buFont typeface="Wingdings" charset="2"/>
              <a:buChar char="q"/>
            </a:pPr>
            <a:r>
              <a:rPr lang="en-US" dirty="0">
                <a:solidFill>
                  <a:srgbClr val="000000"/>
                </a:solidFill>
              </a:rPr>
              <a:t> Crossing the fired strip to determine the position</a:t>
            </a:r>
          </a:p>
        </p:txBody>
      </p:sp>
      <p:sp>
        <p:nvSpPr>
          <p:cNvPr id="106" name="Rectangle 105"/>
          <p:cNvSpPr/>
          <p:nvPr/>
        </p:nvSpPr>
        <p:spPr>
          <a:xfrm>
            <a:off x="384057" y="624959"/>
            <a:ext cx="3423253" cy="461665"/>
          </a:xfrm>
          <a:prstGeom prst="rect">
            <a:avLst/>
          </a:prstGeom>
        </p:spPr>
        <p:txBody>
          <a:bodyPr wrap="square">
            <a:spAutoFit/>
          </a:bodyPr>
          <a:lstStyle/>
          <a:p>
            <a:r>
              <a:rPr lang="en-GB" sz="2400" b="1" dirty="0">
                <a:solidFill>
                  <a:srgbClr val="FF0000"/>
                </a:solidFill>
              </a:rPr>
              <a:t>There is a solution </a:t>
            </a:r>
          </a:p>
        </p:txBody>
      </p:sp>
      <p:sp>
        <p:nvSpPr>
          <p:cNvPr id="108" name="Rectangle 107"/>
          <p:cNvSpPr/>
          <p:nvPr/>
        </p:nvSpPr>
        <p:spPr>
          <a:xfrm>
            <a:off x="6219879" y="630793"/>
            <a:ext cx="2119691" cy="369332"/>
          </a:xfrm>
          <a:prstGeom prst="rect">
            <a:avLst/>
          </a:prstGeom>
          <a:ln w="60325">
            <a:solidFill>
              <a:srgbClr val="FF0000">
                <a:alpha val="26000"/>
              </a:srgbClr>
            </a:solidFill>
          </a:ln>
        </p:spPr>
        <p:txBody>
          <a:bodyPr wrap="none">
            <a:spAutoFit/>
          </a:bodyPr>
          <a:lstStyle/>
          <a:p>
            <a:r>
              <a:rPr lang="fr-FR" dirty="0"/>
              <a:t>PCT/EP2018/053561 </a:t>
            </a:r>
          </a:p>
        </p:txBody>
      </p:sp>
    </p:spTree>
    <p:extLst>
      <p:ext uri="{BB962C8B-B14F-4D97-AF65-F5344CB8AC3E}">
        <p14:creationId xmlns:p14="http://schemas.microsoft.com/office/powerpoint/2010/main" val="26893717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ZoneTexte 93"/>
          <p:cNvSpPr txBox="1"/>
          <p:nvPr/>
        </p:nvSpPr>
        <p:spPr>
          <a:xfrm>
            <a:off x="469900" y="5052873"/>
            <a:ext cx="8153400" cy="1754327"/>
          </a:xfrm>
          <a:prstGeom prst="rect">
            <a:avLst/>
          </a:prstGeom>
          <a:noFill/>
        </p:spPr>
        <p:txBody>
          <a:bodyPr wrap="square" rtlCol="0">
            <a:spAutoFit/>
          </a:bodyPr>
          <a:lstStyle/>
          <a:p>
            <a:pPr marL="285750" indent="-285750">
              <a:buFont typeface="Wingdings" charset="2"/>
              <a:buChar char="q"/>
            </a:pPr>
            <a:r>
              <a:rPr lang="en-GB" dirty="0"/>
              <a:t>Several shapes of pads/pixels can be used: triangles, lozenges, pentagons, hexagons the most convenient is the triangular shape</a:t>
            </a:r>
          </a:p>
          <a:p>
            <a:pPr marL="285750" indent="-285750">
              <a:buFont typeface="Wingdings" charset="2"/>
              <a:buChar char="q"/>
            </a:pPr>
            <a:r>
              <a:rPr lang="en-GB" dirty="0"/>
              <a:t>The pad/pixel size should be a slightly smaller to the charge extension to feed at least two. In gaseous detector this is always possible.</a:t>
            </a:r>
          </a:p>
          <a:p>
            <a:pPr marL="285750" indent="-285750">
              <a:buFont typeface="Wingdings" charset="2"/>
              <a:buChar char="q"/>
            </a:pPr>
            <a:r>
              <a:rPr lang="en-GB" dirty="0"/>
              <a:t>Having 3 or more directions allows one to eliminate ambiguities (ghost particles) </a:t>
            </a:r>
          </a:p>
          <a:p>
            <a:r>
              <a:rPr lang="en-GB" dirty="0"/>
              <a:t> </a:t>
            </a:r>
          </a:p>
        </p:txBody>
      </p:sp>
      <p:pic>
        <p:nvPicPr>
          <p:cNvPr id="96" name="Image 95" descr="hexa2_bis.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7875" y="208115"/>
            <a:ext cx="7366000" cy="4268500"/>
          </a:xfrm>
          <a:prstGeom prst="rect">
            <a:avLst/>
          </a:prstGeom>
        </p:spPr>
      </p:pic>
    </p:spTree>
    <p:extLst>
      <p:ext uri="{BB962C8B-B14F-4D97-AF65-F5344CB8AC3E}">
        <p14:creationId xmlns:p14="http://schemas.microsoft.com/office/powerpoint/2010/main" val="34026972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Capture d’écran 2018-06-18 à 18.27.18.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06942" y="152400"/>
            <a:ext cx="4722758" cy="4075373"/>
          </a:xfrm>
          <a:prstGeom prst="rect">
            <a:avLst/>
          </a:prstGeom>
        </p:spPr>
      </p:pic>
      <p:pic>
        <p:nvPicPr>
          <p:cNvPr id="2" name="Image 1" descr="Capture d’écran 2018-06-18 à 18.33.12.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2529" y="139700"/>
            <a:ext cx="4256142" cy="3898900"/>
          </a:xfrm>
          <a:prstGeom prst="rect">
            <a:avLst/>
          </a:prstGeom>
        </p:spPr>
      </p:pic>
      <p:pic>
        <p:nvPicPr>
          <p:cNvPr id="4" name="Image 3" descr="Capture d’écran 2018-06-18 à 18.28.31.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499421" y="3771900"/>
            <a:ext cx="5778500" cy="2679700"/>
          </a:xfrm>
          <a:prstGeom prst="rect">
            <a:avLst/>
          </a:prstGeom>
        </p:spPr>
      </p:pic>
      <p:sp>
        <p:nvSpPr>
          <p:cNvPr id="5" name="ZoneTexte 4"/>
          <p:cNvSpPr txBox="1"/>
          <p:nvPr/>
        </p:nvSpPr>
        <p:spPr>
          <a:xfrm>
            <a:off x="5803900" y="2222500"/>
            <a:ext cx="2692400" cy="646331"/>
          </a:xfrm>
          <a:prstGeom prst="rect">
            <a:avLst/>
          </a:prstGeom>
          <a:noFill/>
        </p:spPr>
        <p:txBody>
          <a:bodyPr wrap="square" rtlCol="0">
            <a:spAutoFit/>
          </a:bodyPr>
          <a:lstStyle/>
          <a:p>
            <a:r>
              <a:rPr lang="en-GB" dirty="0">
                <a:solidFill>
                  <a:schemeClr val="bg1"/>
                </a:solidFill>
              </a:rPr>
              <a:t>3 HR2 ASICs rather than 20 for the same surface</a:t>
            </a:r>
          </a:p>
        </p:txBody>
      </p:sp>
      <p:sp>
        <p:nvSpPr>
          <p:cNvPr id="6" name="ZoneTexte 5"/>
          <p:cNvSpPr txBox="1"/>
          <p:nvPr/>
        </p:nvSpPr>
        <p:spPr>
          <a:xfrm>
            <a:off x="1092200" y="2806700"/>
            <a:ext cx="1981200" cy="369332"/>
          </a:xfrm>
          <a:prstGeom prst="rect">
            <a:avLst/>
          </a:prstGeom>
          <a:noFill/>
        </p:spPr>
        <p:txBody>
          <a:bodyPr wrap="square" rtlCol="0">
            <a:spAutoFit/>
          </a:bodyPr>
          <a:lstStyle/>
          <a:p>
            <a:r>
              <a:rPr lang="en-GB" dirty="0">
                <a:solidFill>
                  <a:srgbClr val="FFFFFF"/>
                </a:solidFill>
              </a:rPr>
              <a:t>Better granularity</a:t>
            </a:r>
          </a:p>
        </p:txBody>
      </p:sp>
      <p:sp>
        <p:nvSpPr>
          <p:cNvPr id="13" name="ZoneTexte 12"/>
          <p:cNvSpPr txBox="1"/>
          <p:nvPr/>
        </p:nvSpPr>
        <p:spPr>
          <a:xfrm>
            <a:off x="2057400" y="1803400"/>
            <a:ext cx="977900" cy="369332"/>
          </a:xfrm>
          <a:prstGeom prst="rect">
            <a:avLst/>
          </a:prstGeom>
          <a:noFill/>
        </p:spPr>
        <p:txBody>
          <a:bodyPr wrap="square" rtlCol="0">
            <a:spAutoFit/>
          </a:bodyPr>
          <a:lstStyle/>
          <a:p>
            <a:r>
              <a:rPr lang="en-GB" dirty="0"/>
              <a:t>30 cm</a:t>
            </a:r>
          </a:p>
        </p:txBody>
      </p:sp>
      <p:cxnSp>
        <p:nvCxnSpPr>
          <p:cNvPr id="15" name="Connecteur droit avec flèche 14"/>
          <p:cNvCxnSpPr/>
          <p:nvPr/>
        </p:nvCxnSpPr>
        <p:spPr>
          <a:xfrm>
            <a:off x="1892300" y="685800"/>
            <a:ext cx="0" cy="2541032"/>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6" name="ZoneTexte 15"/>
          <p:cNvSpPr txBox="1"/>
          <p:nvPr/>
        </p:nvSpPr>
        <p:spPr>
          <a:xfrm>
            <a:off x="4000500" y="6044168"/>
            <a:ext cx="3403600" cy="369332"/>
          </a:xfrm>
          <a:prstGeom prst="rect">
            <a:avLst/>
          </a:prstGeom>
          <a:noFill/>
        </p:spPr>
        <p:txBody>
          <a:bodyPr wrap="square" rtlCol="0">
            <a:spAutoFit/>
          </a:bodyPr>
          <a:lstStyle/>
          <a:p>
            <a:r>
              <a:rPr lang="en-GB" dirty="0"/>
              <a:t>Lozenge’s large diagonal : 1 cm </a:t>
            </a:r>
          </a:p>
        </p:txBody>
      </p:sp>
      <p:sp>
        <p:nvSpPr>
          <p:cNvPr id="17" name="ZoneTexte 16"/>
          <p:cNvSpPr txBox="1"/>
          <p:nvPr/>
        </p:nvSpPr>
        <p:spPr>
          <a:xfrm>
            <a:off x="1993900" y="231119"/>
            <a:ext cx="5156200" cy="923330"/>
          </a:xfrm>
          <a:prstGeom prst="rect">
            <a:avLst/>
          </a:prstGeom>
          <a:solidFill>
            <a:schemeClr val="bg1"/>
          </a:solidFill>
        </p:spPr>
        <p:txBody>
          <a:bodyPr wrap="square" rtlCol="0">
            <a:spAutoFit/>
          </a:bodyPr>
          <a:lstStyle/>
          <a:p>
            <a:r>
              <a:rPr lang="en-GB" dirty="0"/>
              <a:t>The new scheme was used to design a new PCB with lozenges structure and 3 directions. The readout electronics was set on the same PCB.</a:t>
            </a:r>
          </a:p>
        </p:txBody>
      </p:sp>
    </p:spTree>
    <p:extLst>
      <p:ext uri="{BB962C8B-B14F-4D97-AF65-F5344CB8AC3E}">
        <p14:creationId xmlns:p14="http://schemas.microsoft.com/office/powerpoint/2010/main" val="1672547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95500" y="0"/>
            <a:ext cx="4950317" cy="6858000"/>
          </a:xfrm>
          <a:prstGeom prst="rect">
            <a:avLst/>
          </a:prstGeom>
        </p:spPr>
      </p:pic>
      <p:sp>
        <p:nvSpPr>
          <p:cNvPr id="3" name="ZoneTexte 2"/>
          <p:cNvSpPr txBox="1"/>
          <p:nvPr/>
        </p:nvSpPr>
        <p:spPr>
          <a:xfrm>
            <a:off x="2819400" y="5499100"/>
            <a:ext cx="3187700" cy="646331"/>
          </a:xfrm>
          <a:prstGeom prst="rect">
            <a:avLst/>
          </a:prstGeom>
          <a:solidFill>
            <a:schemeClr val="bg1"/>
          </a:solidFill>
        </p:spPr>
        <p:txBody>
          <a:bodyPr wrap="square" rtlCol="0">
            <a:spAutoFit/>
          </a:bodyPr>
          <a:lstStyle/>
          <a:p>
            <a:pPr algn="ctr"/>
            <a:r>
              <a:rPr lang="en-GB" dirty="0"/>
              <a:t>Setup with 5 detectors equipped with the new scheme</a:t>
            </a:r>
          </a:p>
        </p:txBody>
      </p:sp>
    </p:spTree>
    <p:extLst>
      <p:ext uri="{BB962C8B-B14F-4D97-AF65-F5344CB8AC3E}">
        <p14:creationId xmlns:p14="http://schemas.microsoft.com/office/powerpoint/2010/main" val="30877356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8-07-02 à 17.51.04.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3518" y="0"/>
            <a:ext cx="7209382" cy="6858000"/>
          </a:xfrm>
          <a:prstGeom prst="rect">
            <a:avLst/>
          </a:prstGeom>
        </p:spPr>
      </p:pic>
      <p:sp>
        <p:nvSpPr>
          <p:cNvPr id="3" name="ZoneTexte 2"/>
          <p:cNvSpPr txBox="1"/>
          <p:nvPr/>
        </p:nvSpPr>
        <p:spPr>
          <a:xfrm>
            <a:off x="1968500" y="1066800"/>
            <a:ext cx="2222500" cy="369332"/>
          </a:xfrm>
          <a:prstGeom prst="rect">
            <a:avLst/>
          </a:prstGeom>
          <a:noFill/>
        </p:spPr>
        <p:txBody>
          <a:bodyPr wrap="square" rtlCol="0">
            <a:spAutoFit/>
          </a:bodyPr>
          <a:lstStyle/>
          <a:p>
            <a:r>
              <a:rPr lang="en-GB" dirty="0"/>
              <a:t>Threshold ≈ 60 </a:t>
            </a:r>
            <a:r>
              <a:rPr lang="en-GB" dirty="0" err="1"/>
              <a:t>fC</a:t>
            </a:r>
            <a:endParaRPr lang="en-GB" dirty="0"/>
          </a:p>
        </p:txBody>
      </p:sp>
      <p:sp>
        <p:nvSpPr>
          <p:cNvPr id="4" name="ZoneTexte 3"/>
          <p:cNvSpPr txBox="1"/>
          <p:nvPr/>
        </p:nvSpPr>
        <p:spPr>
          <a:xfrm>
            <a:off x="3124200" y="190500"/>
            <a:ext cx="2806700" cy="461665"/>
          </a:xfrm>
          <a:prstGeom prst="rect">
            <a:avLst/>
          </a:prstGeom>
          <a:noFill/>
        </p:spPr>
        <p:txBody>
          <a:bodyPr wrap="square" rtlCol="0">
            <a:spAutoFit/>
          </a:bodyPr>
          <a:lstStyle/>
          <a:p>
            <a:r>
              <a:rPr lang="en-GB" sz="2400" b="1" dirty="0"/>
              <a:t>Efficiency </a:t>
            </a:r>
            <a:r>
              <a:rPr lang="en-GB" sz="2400" b="1" dirty="0" err="1"/>
              <a:t>vs</a:t>
            </a:r>
            <a:r>
              <a:rPr lang="en-GB" sz="2400" b="1" dirty="0"/>
              <a:t> HV</a:t>
            </a:r>
          </a:p>
        </p:txBody>
      </p:sp>
      <p:sp>
        <p:nvSpPr>
          <p:cNvPr id="5" name="ZoneTexte 4">
            <a:extLst>
              <a:ext uri="{FF2B5EF4-FFF2-40B4-BE49-F238E27FC236}">
                <a16:creationId xmlns:a16="http://schemas.microsoft.com/office/drawing/2014/main" id="{E56332A2-60AC-F84B-86EA-9635E5910CDA}"/>
              </a:ext>
            </a:extLst>
          </p:cNvPr>
          <p:cNvSpPr txBox="1"/>
          <p:nvPr/>
        </p:nvSpPr>
        <p:spPr>
          <a:xfrm>
            <a:off x="4417888" y="3965825"/>
            <a:ext cx="1931541" cy="923330"/>
          </a:xfrm>
          <a:prstGeom prst="rect">
            <a:avLst/>
          </a:prstGeom>
          <a:noFill/>
          <a:ln w="25400">
            <a:solidFill>
              <a:schemeClr val="accent1"/>
            </a:solidFill>
          </a:ln>
        </p:spPr>
        <p:txBody>
          <a:bodyPr wrap="square" rtlCol="0">
            <a:spAutoFit/>
          </a:bodyPr>
          <a:lstStyle/>
          <a:p>
            <a:r>
              <a:rPr lang="fr-FR" dirty="0"/>
              <a:t>TFE(93%)</a:t>
            </a:r>
          </a:p>
          <a:p>
            <a:r>
              <a:rPr lang="fr-FR" dirty="0"/>
              <a:t>CO2 (5%)</a:t>
            </a:r>
          </a:p>
          <a:p>
            <a:r>
              <a:rPr lang="fr-FR" dirty="0"/>
              <a:t>SF6 (2%)</a:t>
            </a:r>
          </a:p>
        </p:txBody>
      </p:sp>
    </p:spTree>
    <p:extLst>
      <p:ext uri="{BB962C8B-B14F-4D97-AF65-F5344CB8AC3E}">
        <p14:creationId xmlns:p14="http://schemas.microsoft.com/office/powerpoint/2010/main" val="29821488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0" name="Grouper 199"/>
          <p:cNvGrpSpPr/>
          <p:nvPr/>
        </p:nvGrpSpPr>
        <p:grpSpPr>
          <a:xfrm>
            <a:off x="1968500" y="1526008"/>
            <a:ext cx="4813300" cy="4609461"/>
            <a:chOff x="1701800" y="1106908"/>
            <a:chExt cx="4813300" cy="4609461"/>
          </a:xfrm>
        </p:grpSpPr>
        <p:grpSp>
          <p:nvGrpSpPr>
            <p:cNvPr id="134" name="Grouper 133"/>
            <p:cNvGrpSpPr/>
            <p:nvPr/>
          </p:nvGrpSpPr>
          <p:grpSpPr>
            <a:xfrm>
              <a:off x="1701800" y="1106908"/>
              <a:ext cx="4813300" cy="4609461"/>
              <a:chOff x="3352800" y="851396"/>
              <a:chExt cx="4813300" cy="4609461"/>
            </a:xfrm>
          </p:grpSpPr>
          <p:pic>
            <p:nvPicPr>
              <p:cNvPr id="106" name="Image 105" descr="Capture d’écran 2018-07-03 à 11.13.30.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352800" y="851396"/>
                <a:ext cx="4813300" cy="4609461"/>
              </a:xfrm>
              <a:prstGeom prst="rect">
                <a:avLst/>
              </a:prstGeom>
            </p:spPr>
          </p:pic>
          <p:sp>
            <p:nvSpPr>
              <p:cNvPr id="120" name="ZoneTexte 119"/>
              <p:cNvSpPr txBox="1"/>
              <p:nvPr/>
            </p:nvSpPr>
            <p:spPr>
              <a:xfrm>
                <a:off x="5175469" y="4986521"/>
                <a:ext cx="794150" cy="369332"/>
              </a:xfrm>
              <a:prstGeom prst="rect">
                <a:avLst/>
              </a:prstGeom>
              <a:noFill/>
            </p:spPr>
            <p:txBody>
              <a:bodyPr wrap="square" rtlCol="0">
                <a:spAutoFit/>
              </a:bodyPr>
              <a:lstStyle/>
              <a:p>
                <a:r>
                  <a:rPr lang="en-GB" b="1" dirty="0">
                    <a:solidFill>
                      <a:srgbClr val="660066"/>
                    </a:solidFill>
                  </a:rPr>
                  <a:t>FEB</a:t>
                </a:r>
              </a:p>
            </p:txBody>
          </p:sp>
          <p:sp>
            <p:nvSpPr>
              <p:cNvPr id="130" name="Rectangle 129"/>
              <p:cNvSpPr/>
              <p:nvPr/>
            </p:nvSpPr>
            <p:spPr>
              <a:xfrm rot="6783444">
                <a:off x="5989563" y="4621696"/>
                <a:ext cx="164217"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46" name="Grouper 145"/>
            <p:cNvGrpSpPr/>
            <p:nvPr/>
          </p:nvGrpSpPr>
          <p:grpSpPr>
            <a:xfrm rot="5400000">
              <a:off x="2650546" y="3231681"/>
              <a:ext cx="3425928" cy="594777"/>
              <a:chOff x="1391050" y="3385618"/>
              <a:chExt cx="4921490" cy="660862"/>
            </a:xfrm>
          </p:grpSpPr>
          <p:grpSp>
            <p:nvGrpSpPr>
              <p:cNvPr id="140" name="Grouper 139"/>
              <p:cNvGrpSpPr/>
              <p:nvPr/>
            </p:nvGrpSpPr>
            <p:grpSpPr>
              <a:xfrm>
                <a:off x="1391050" y="3385618"/>
                <a:ext cx="4921490" cy="266699"/>
                <a:chOff x="1391050" y="3385618"/>
                <a:chExt cx="4921490" cy="266699"/>
              </a:xfrm>
            </p:grpSpPr>
            <p:grpSp>
              <p:nvGrpSpPr>
                <p:cNvPr id="138" name="Grouper 137"/>
                <p:cNvGrpSpPr/>
                <p:nvPr/>
              </p:nvGrpSpPr>
              <p:grpSpPr>
                <a:xfrm>
                  <a:off x="1391051" y="3385618"/>
                  <a:ext cx="4921489" cy="139700"/>
                  <a:chOff x="1391051" y="3385618"/>
                  <a:chExt cx="4921489" cy="139700"/>
                </a:xfrm>
              </p:grpSpPr>
              <p:cxnSp>
                <p:nvCxnSpPr>
                  <p:cNvPr id="137" name="Connecteur droit 136"/>
                  <p:cNvCxnSpPr/>
                  <p:nvPr/>
                </p:nvCxnSpPr>
                <p:spPr>
                  <a:xfrm rot="16200000" flipV="1">
                    <a:off x="3830780" y="1098288"/>
                    <a:ext cx="1" cy="4854059"/>
                  </a:xfrm>
                  <a:prstGeom prst="line">
                    <a:avLst/>
                  </a:prstGeom>
                </p:spPr>
                <p:style>
                  <a:lnRef idx="2">
                    <a:schemeClr val="accent1"/>
                  </a:lnRef>
                  <a:fillRef idx="0">
                    <a:schemeClr val="accent1"/>
                  </a:fillRef>
                  <a:effectRef idx="1">
                    <a:schemeClr val="accent1"/>
                  </a:effectRef>
                  <a:fontRef idx="minor">
                    <a:schemeClr val="tx1"/>
                  </a:fontRef>
                </p:style>
              </p:cxnSp>
              <p:cxnSp>
                <p:nvCxnSpPr>
                  <p:cNvPr id="136" name="Connecteur droit 135"/>
                  <p:cNvCxnSpPr/>
                  <p:nvPr/>
                </p:nvCxnSpPr>
                <p:spPr>
                  <a:xfrm rot="16200000" flipV="1">
                    <a:off x="3851795" y="924874"/>
                    <a:ext cx="1" cy="4921489"/>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139" name="Connecteur droit 138"/>
                <p:cNvCxnSpPr/>
                <p:nvPr/>
              </p:nvCxnSpPr>
              <p:spPr>
                <a:xfrm flipH="1">
                  <a:off x="1391050" y="3652317"/>
                  <a:ext cx="4781150" cy="0"/>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41" name="Grouper 140"/>
              <p:cNvGrpSpPr/>
              <p:nvPr/>
            </p:nvGrpSpPr>
            <p:grpSpPr>
              <a:xfrm>
                <a:off x="1409066" y="3765929"/>
                <a:ext cx="4716136" cy="280551"/>
                <a:chOff x="1383666" y="3397629"/>
                <a:chExt cx="4716136" cy="280551"/>
              </a:xfrm>
            </p:grpSpPr>
            <p:grpSp>
              <p:nvGrpSpPr>
                <p:cNvPr id="142" name="Grouper 141"/>
                <p:cNvGrpSpPr/>
                <p:nvPr/>
              </p:nvGrpSpPr>
              <p:grpSpPr>
                <a:xfrm>
                  <a:off x="1383666" y="3397629"/>
                  <a:ext cx="4716135" cy="127689"/>
                  <a:chOff x="1383666" y="3397629"/>
                  <a:chExt cx="4716135" cy="127689"/>
                </a:xfrm>
              </p:grpSpPr>
              <p:cxnSp>
                <p:nvCxnSpPr>
                  <p:cNvPr id="144" name="Connecteur droit 143"/>
                  <p:cNvCxnSpPr/>
                  <p:nvPr/>
                </p:nvCxnSpPr>
                <p:spPr>
                  <a:xfrm rot="16200000" flipH="1" flipV="1">
                    <a:off x="3740479" y="1040816"/>
                    <a:ext cx="2509" cy="4716135"/>
                  </a:xfrm>
                  <a:prstGeom prst="line">
                    <a:avLst/>
                  </a:prstGeom>
                </p:spPr>
                <p:style>
                  <a:lnRef idx="2">
                    <a:schemeClr val="accent1"/>
                  </a:lnRef>
                  <a:fillRef idx="0">
                    <a:schemeClr val="accent1"/>
                  </a:fillRef>
                  <a:effectRef idx="1">
                    <a:schemeClr val="accent1"/>
                  </a:effectRef>
                  <a:fontRef idx="minor">
                    <a:schemeClr val="tx1"/>
                  </a:fontRef>
                </p:style>
              </p:cxnSp>
              <p:cxnSp>
                <p:nvCxnSpPr>
                  <p:cNvPr id="145" name="Connecteur droit 144"/>
                  <p:cNvCxnSpPr/>
                  <p:nvPr/>
                </p:nvCxnSpPr>
                <p:spPr>
                  <a:xfrm rot="16200000" flipV="1">
                    <a:off x="3697510" y="1231557"/>
                    <a:ext cx="1" cy="4587521"/>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143" name="Connecteur droit 142"/>
                <p:cNvCxnSpPr>
                  <a:stCxn id="130" idx="2"/>
                </p:cNvCxnSpPr>
                <p:nvPr/>
              </p:nvCxnSpPr>
              <p:spPr>
                <a:xfrm rot="16200000" flipV="1">
                  <a:off x="3732496" y="1310874"/>
                  <a:ext cx="25862" cy="4708750"/>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69" name="Grouper 168"/>
            <p:cNvGrpSpPr/>
            <p:nvPr/>
          </p:nvGrpSpPr>
          <p:grpSpPr>
            <a:xfrm>
              <a:off x="2463800" y="2908300"/>
              <a:ext cx="3431816" cy="1766966"/>
              <a:chOff x="2641600" y="2984500"/>
              <a:chExt cx="3035300" cy="1549400"/>
            </a:xfrm>
          </p:grpSpPr>
          <p:cxnSp>
            <p:nvCxnSpPr>
              <p:cNvPr id="166" name="Connecteur droit 165"/>
              <p:cNvCxnSpPr/>
              <p:nvPr/>
            </p:nvCxnSpPr>
            <p:spPr>
              <a:xfrm flipH="1">
                <a:off x="2641600" y="29845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7" name="Connecteur droit 166"/>
              <p:cNvCxnSpPr/>
              <p:nvPr/>
            </p:nvCxnSpPr>
            <p:spPr>
              <a:xfrm flipH="1">
                <a:off x="2667000" y="30607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8" name="Connecteur droit 167"/>
              <p:cNvCxnSpPr/>
              <p:nvPr/>
            </p:nvCxnSpPr>
            <p:spPr>
              <a:xfrm flipH="1">
                <a:off x="2717800" y="31369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grpSp>
          <p:nvGrpSpPr>
            <p:cNvPr id="171" name="Grouper 170"/>
            <p:cNvGrpSpPr/>
            <p:nvPr/>
          </p:nvGrpSpPr>
          <p:grpSpPr>
            <a:xfrm>
              <a:off x="2565400" y="3060700"/>
              <a:ext cx="3429000" cy="1790700"/>
              <a:chOff x="2641600" y="2984500"/>
              <a:chExt cx="3035300" cy="1549400"/>
            </a:xfrm>
          </p:grpSpPr>
          <p:cxnSp>
            <p:nvCxnSpPr>
              <p:cNvPr id="172" name="Connecteur droit 171"/>
              <p:cNvCxnSpPr/>
              <p:nvPr/>
            </p:nvCxnSpPr>
            <p:spPr>
              <a:xfrm flipH="1">
                <a:off x="2641600" y="29845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3" name="Connecteur droit 172"/>
              <p:cNvCxnSpPr/>
              <p:nvPr/>
            </p:nvCxnSpPr>
            <p:spPr>
              <a:xfrm flipH="1">
                <a:off x="2667000" y="30607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74" name="Connecteur droit 173"/>
              <p:cNvCxnSpPr/>
              <p:nvPr/>
            </p:nvCxnSpPr>
            <p:spPr>
              <a:xfrm flipH="1">
                <a:off x="2717800" y="3136900"/>
                <a:ext cx="2959100" cy="139700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
          <p:nvSpPr>
            <p:cNvPr id="179" name="Rectangle 178"/>
            <p:cNvSpPr/>
            <p:nvPr/>
          </p:nvSpPr>
          <p:spPr>
            <a:xfrm rot="10800000">
              <a:off x="2492516" y="4307092"/>
              <a:ext cx="158968"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1" name="Connecteur droit 180"/>
            <p:cNvCxnSpPr/>
            <p:nvPr/>
          </p:nvCxnSpPr>
          <p:spPr>
            <a:xfrm>
              <a:off x="2463800" y="2921000"/>
              <a:ext cx="3035300" cy="1474992"/>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83" name="Connecteur droit 182"/>
            <p:cNvCxnSpPr/>
            <p:nvPr/>
          </p:nvCxnSpPr>
          <p:spPr>
            <a:xfrm>
              <a:off x="2336800" y="2971800"/>
              <a:ext cx="3124200" cy="15042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86" name="Connecteur droit 185"/>
            <p:cNvCxnSpPr/>
            <p:nvPr/>
          </p:nvCxnSpPr>
          <p:spPr>
            <a:xfrm>
              <a:off x="2235200" y="3022600"/>
              <a:ext cx="3225800" cy="15403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2" name="Connecteur droit 191"/>
            <p:cNvCxnSpPr/>
            <p:nvPr/>
          </p:nvCxnSpPr>
          <p:spPr>
            <a:xfrm>
              <a:off x="2197100" y="3073400"/>
              <a:ext cx="3225800" cy="15403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3" name="Connecteur droit 192"/>
            <p:cNvCxnSpPr/>
            <p:nvPr/>
          </p:nvCxnSpPr>
          <p:spPr>
            <a:xfrm>
              <a:off x="2108200" y="3120200"/>
              <a:ext cx="3365500" cy="16185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cxnSp>
          <p:nvCxnSpPr>
            <p:cNvPr id="197" name="Connecteur droit 196"/>
            <p:cNvCxnSpPr/>
            <p:nvPr/>
          </p:nvCxnSpPr>
          <p:spPr>
            <a:xfrm>
              <a:off x="2070100" y="3209100"/>
              <a:ext cx="3365500" cy="1618566"/>
            </a:xfrm>
            <a:prstGeom prst="line">
              <a:avLst/>
            </a:prstGeom>
            <a:ln>
              <a:solidFill>
                <a:srgbClr val="FFFF00"/>
              </a:solidFill>
            </a:ln>
          </p:spPr>
          <p:style>
            <a:lnRef idx="2">
              <a:schemeClr val="accent1"/>
            </a:lnRef>
            <a:fillRef idx="0">
              <a:schemeClr val="accent1"/>
            </a:fillRef>
            <a:effectRef idx="1">
              <a:schemeClr val="accent1"/>
            </a:effectRef>
            <a:fontRef idx="minor">
              <a:schemeClr val="tx1"/>
            </a:fontRef>
          </p:style>
        </p:cxnSp>
        <p:sp>
          <p:nvSpPr>
            <p:cNvPr id="198" name="Rectangle 197"/>
            <p:cNvSpPr/>
            <p:nvPr/>
          </p:nvSpPr>
          <p:spPr>
            <a:xfrm rot="10800000">
              <a:off x="5372100" y="4307090"/>
              <a:ext cx="215900" cy="770661"/>
            </a:xfrm>
            <a:prstGeom prst="rect">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00" name="ZoneTexte 99"/>
          <p:cNvSpPr txBox="1"/>
          <p:nvPr/>
        </p:nvSpPr>
        <p:spPr>
          <a:xfrm>
            <a:off x="266700" y="1141743"/>
            <a:ext cx="8877300" cy="1477328"/>
          </a:xfrm>
          <a:prstGeom prst="rect">
            <a:avLst/>
          </a:prstGeom>
          <a:noFill/>
        </p:spPr>
        <p:txBody>
          <a:bodyPr wrap="square" rtlCol="0">
            <a:spAutoFit/>
          </a:bodyPr>
          <a:lstStyle/>
          <a:p>
            <a:r>
              <a:rPr lang="en-GB" dirty="0"/>
              <a:t>To instrument </a:t>
            </a:r>
            <a:r>
              <a:rPr lang="en-GB" b="1" dirty="0">
                <a:solidFill>
                  <a:srgbClr val="FF0000"/>
                </a:solidFill>
              </a:rPr>
              <a:t>very large gaseous detectors </a:t>
            </a:r>
            <a:r>
              <a:rPr lang="en-GB" dirty="0"/>
              <a:t>the readout electronics could not be part of the PCB.    A solution to separate strips panels from the readout electronics is needed:</a:t>
            </a:r>
          </a:p>
          <a:p>
            <a:endParaRPr lang="en-GB" dirty="0"/>
          </a:p>
          <a:p>
            <a:r>
              <a:rPr lang="en-GB" dirty="0"/>
              <a:t>Here is the scheme:</a:t>
            </a:r>
          </a:p>
          <a:p>
            <a:endParaRPr lang="en-GB" dirty="0"/>
          </a:p>
        </p:txBody>
      </p:sp>
      <p:sp>
        <p:nvSpPr>
          <p:cNvPr id="2" name="ZoneTexte 1"/>
          <p:cNvSpPr txBox="1"/>
          <p:nvPr/>
        </p:nvSpPr>
        <p:spPr>
          <a:xfrm>
            <a:off x="2336800" y="457200"/>
            <a:ext cx="3924300" cy="523220"/>
          </a:xfrm>
          <a:prstGeom prst="rect">
            <a:avLst/>
          </a:prstGeom>
          <a:noFill/>
        </p:spPr>
        <p:txBody>
          <a:bodyPr wrap="square" rtlCol="0">
            <a:spAutoFit/>
          </a:bodyPr>
          <a:lstStyle/>
          <a:p>
            <a:pPr algn="ctr"/>
            <a:r>
              <a:rPr lang="en-US" sz="2800" dirty="0">
                <a:solidFill>
                  <a:srgbClr val="FF0000"/>
                </a:solidFill>
              </a:rPr>
              <a:t>Large surface detectors</a:t>
            </a:r>
          </a:p>
        </p:txBody>
      </p:sp>
      <p:sp>
        <p:nvSpPr>
          <p:cNvPr id="3" name="Rectangle 2"/>
          <p:cNvSpPr/>
          <p:nvPr/>
        </p:nvSpPr>
        <p:spPr>
          <a:xfrm>
            <a:off x="536694" y="6177200"/>
            <a:ext cx="8302505" cy="369332"/>
          </a:xfrm>
          <a:prstGeom prst="rect">
            <a:avLst/>
          </a:prstGeom>
        </p:spPr>
        <p:txBody>
          <a:bodyPr wrap="square">
            <a:spAutoFit/>
          </a:bodyPr>
          <a:lstStyle/>
          <a:p>
            <a:r>
              <a:rPr lang="en-GB" dirty="0"/>
              <a:t>Well matched impedance will help to keep the signal in good shape for long distances</a:t>
            </a:r>
            <a:endParaRPr lang="fr-FR" dirty="0"/>
          </a:p>
        </p:txBody>
      </p:sp>
    </p:spTree>
    <p:extLst>
      <p:ext uri="{BB962C8B-B14F-4D97-AF65-F5344CB8AC3E}">
        <p14:creationId xmlns:p14="http://schemas.microsoft.com/office/powerpoint/2010/main" val="18414395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descr="Capture d’écran 2019-04-23 à 23.49.5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1010" y="735056"/>
            <a:ext cx="7404100" cy="2895600"/>
          </a:xfrm>
          <a:prstGeom prst="rect">
            <a:avLst/>
          </a:prstGeom>
        </p:spPr>
      </p:pic>
      <p:pic>
        <p:nvPicPr>
          <p:cNvPr id="9" name="Image 8" descr="Capture d’écran 2019-04-19 à 13.08.00.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985622" y="3158994"/>
            <a:ext cx="2764266" cy="3773490"/>
          </a:xfrm>
          <a:prstGeom prst="rect">
            <a:avLst/>
          </a:prstGeom>
        </p:spPr>
      </p:pic>
      <p:cxnSp>
        <p:nvCxnSpPr>
          <p:cNvPr id="6" name="Connecteur droit avec flèche 5"/>
          <p:cNvCxnSpPr/>
          <p:nvPr/>
        </p:nvCxnSpPr>
        <p:spPr>
          <a:xfrm flipV="1">
            <a:off x="1273175" y="1461268"/>
            <a:ext cx="2127250" cy="1269232"/>
          </a:xfrm>
          <a:prstGeom prst="straightConnector1">
            <a:avLst/>
          </a:prstGeom>
          <a:ln w="34925">
            <a:solidFill>
              <a:schemeClr val="accent2"/>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0" name="ZoneTexte 9"/>
          <p:cNvSpPr txBox="1"/>
          <p:nvPr/>
        </p:nvSpPr>
        <p:spPr>
          <a:xfrm rot="19629519">
            <a:off x="2111375" y="2063750"/>
            <a:ext cx="857249" cy="369332"/>
          </a:xfrm>
          <a:prstGeom prst="rect">
            <a:avLst/>
          </a:prstGeom>
          <a:noFill/>
        </p:spPr>
        <p:txBody>
          <a:bodyPr wrap="square" rtlCol="0">
            <a:spAutoFit/>
          </a:bodyPr>
          <a:lstStyle/>
          <a:p>
            <a:r>
              <a:rPr lang="en-US" dirty="0">
                <a:solidFill>
                  <a:srgbClr val="FF0000"/>
                </a:solidFill>
              </a:rPr>
              <a:t>62 cm</a:t>
            </a:r>
          </a:p>
        </p:txBody>
      </p:sp>
      <p:sp>
        <p:nvSpPr>
          <p:cNvPr id="12" name="ZoneTexte 11"/>
          <p:cNvSpPr txBox="1"/>
          <p:nvPr/>
        </p:nvSpPr>
        <p:spPr>
          <a:xfrm>
            <a:off x="4762500" y="4254500"/>
            <a:ext cx="3460749" cy="2308324"/>
          </a:xfrm>
          <a:prstGeom prst="rect">
            <a:avLst/>
          </a:prstGeom>
          <a:noFill/>
        </p:spPr>
        <p:txBody>
          <a:bodyPr wrap="square" rtlCol="0">
            <a:spAutoFit/>
          </a:bodyPr>
          <a:lstStyle/>
          <a:p>
            <a:r>
              <a:rPr lang="en-US" dirty="0"/>
              <a:t>A board hosting </a:t>
            </a:r>
          </a:p>
          <a:p>
            <a:pPr marL="285750" indent="-285750">
              <a:buFontTx/>
              <a:buChar char="-"/>
            </a:pPr>
            <a:r>
              <a:rPr lang="en-US" dirty="0"/>
              <a:t>One </a:t>
            </a:r>
            <a:r>
              <a:rPr lang="en-US" dirty="0" err="1"/>
              <a:t>Hardroc</a:t>
            </a:r>
            <a:r>
              <a:rPr lang="en-US" dirty="0"/>
              <a:t> ASIC</a:t>
            </a:r>
          </a:p>
          <a:p>
            <a:pPr marL="285750" indent="-285750">
              <a:buFontTx/>
              <a:buChar char="-"/>
            </a:pPr>
            <a:r>
              <a:rPr lang="en-US" dirty="0"/>
              <a:t>One Microcontroller </a:t>
            </a:r>
          </a:p>
          <a:p>
            <a:endParaRPr lang="en-US" dirty="0"/>
          </a:p>
          <a:p>
            <a:r>
              <a:rPr lang="en-US" dirty="0"/>
              <a:t>To be plugged directly on the back of  the  PCB, on the edge  to read out 64 woven strips (1 HR2 ASIC). </a:t>
            </a:r>
          </a:p>
          <a:p>
            <a:endParaRPr lang="en-US" dirty="0"/>
          </a:p>
        </p:txBody>
      </p:sp>
      <p:sp>
        <p:nvSpPr>
          <p:cNvPr id="13" name="ZoneTexte 12"/>
          <p:cNvSpPr txBox="1"/>
          <p:nvPr/>
        </p:nvSpPr>
        <p:spPr>
          <a:xfrm>
            <a:off x="2336800" y="304800"/>
            <a:ext cx="3924300" cy="523220"/>
          </a:xfrm>
          <a:prstGeom prst="rect">
            <a:avLst/>
          </a:prstGeom>
          <a:noFill/>
        </p:spPr>
        <p:txBody>
          <a:bodyPr wrap="square" rtlCol="0">
            <a:spAutoFit/>
          </a:bodyPr>
          <a:lstStyle/>
          <a:p>
            <a:pPr algn="ctr"/>
            <a:r>
              <a:rPr lang="en-US" sz="2800" dirty="0">
                <a:solidFill>
                  <a:srgbClr val="FF0000"/>
                </a:solidFill>
              </a:rPr>
              <a:t>Large surface detectors</a:t>
            </a:r>
          </a:p>
        </p:txBody>
      </p:sp>
    </p:spTree>
    <p:extLst>
      <p:ext uri="{BB962C8B-B14F-4D97-AF65-F5344CB8AC3E}">
        <p14:creationId xmlns:p14="http://schemas.microsoft.com/office/powerpoint/2010/main" val="22468690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349500" y="469900"/>
            <a:ext cx="4368800" cy="523220"/>
          </a:xfrm>
          <a:prstGeom prst="rect">
            <a:avLst/>
          </a:prstGeom>
          <a:noFill/>
        </p:spPr>
        <p:txBody>
          <a:bodyPr wrap="square" rtlCol="0">
            <a:spAutoFit/>
          </a:bodyPr>
          <a:lstStyle/>
          <a:p>
            <a:r>
              <a:rPr lang="en-US" dirty="0"/>
              <a:t>                            </a:t>
            </a:r>
            <a:r>
              <a:rPr lang="en-US" sz="2800" dirty="0">
                <a:solidFill>
                  <a:srgbClr val="FF0000"/>
                </a:solidFill>
              </a:rPr>
              <a:t>SETUP</a:t>
            </a:r>
          </a:p>
        </p:txBody>
      </p:sp>
      <p:pic>
        <p:nvPicPr>
          <p:cNvPr id="3" name="Image 2" descr="setup-8.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05400" y="1320800"/>
            <a:ext cx="3355275" cy="5295900"/>
          </a:xfrm>
          <a:prstGeom prst="rect">
            <a:avLst/>
          </a:prstGeom>
        </p:spPr>
      </p:pic>
      <p:pic>
        <p:nvPicPr>
          <p:cNvPr id="4" name="Image 3" descr="20200210_174623.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3710" y="2632610"/>
            <a:ext cx="4533898" cy="3434282"/>
          </a:xfrm>
          <a:prstGeom prst="rect">
            <a:avLst/>
          </a:prstGeom>
        </p:spPr>
      </p:pic>
      <p:sp>
        <p:nvSpPr>
          <p:cNvPr id="5" name="ZoneTexte 4"/>
          <p:cNvSpPr txBox="1"/>
          <p:nvPr/>
        </p:nvSpPr>
        <p:spPr>
          <a:xfrm>
            <a:off x="236018" y="1168400"/>
            <a:ext cx="4297882" cy="646331"/>
          </a:xfrm>
          <a:prstGeom prst="rect">
            <a:avLst/>
          </a:prstGeom>
          <a:noFill/>
        </p:spPr>
        <p:txBody>
          <a:bodyPr wrap="square" rtlCol="0">
            <a:spAutoFit/>
          </a:bodyPr>
          <a:lstStyle/>
          <a:p>
            <a:r>
              <a:rPr lang="en-US" dirty="0"/>
              <a:t>The new readout scheme was tested first using a SC-PMT and in a standalone mode.</a:t>
            </a:r>
          </a:p>
        </p:txBody>
      </p:sp>
    </p:spTree>
    <p:extLst>
      <p:ext uri="{BB962C8B-B14F-4D97-AF65-F5344CB8AC3E}">
        <p14:creationId xmlns:p14="http://schemas.microsoft.com/office/powerpoint/2010/main" val="521631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Enregistrement de l’écran 2021-01-20 à 15.29.00" descr="Enregistrement de l’écran 2021-01-20 à 15.29.00">
            <a:hlinkClick r:id="" action="ppaction://media"/>
            <a:extLst>
              <a:ext uri="{FF2B5EF4-FFF2-40B4-BE49-F238E27FC236}">
                <a16:creationId xmlns:a16="http://schemas.microsoft.com/office/drawing/2014/main" id="{C1C6DE7F-21F4-8F4B-84F1-3BD2EADCA9F5}"/>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383087" y="308225"/>
            <a:ext cx="6637338" cy="6858000"/>
          </a:xfrm>
          <a:prstGeom prst="rect">
            <a:avLst/>
          </a:prstGeom>
        </p:spPr>
      </p:pic>
    </p:spTree>
    <p:extLst>
      <p:ext uri="{BB962C8B-B14F-4D97-AF65-F5344CB8AC3E}">
        <p14:creationId xmlns:p14="http://schemas.microsoft.com/office/powerpoint/2010/main" val="3862601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783"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Eff-Puls.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8537" y="325602"/>
            <a:ext cx="6906811" cy="5991084"/>
          </a:xfrm>
          <a:prstGeom prst="rect">
            <a:avLst/>
          </a:prstGeom>
        </p:spPr>
      </p:pic>
      <p:sp>
        <p:nvSpPr>
          <p:cNvPr id="3" name="ZoneTexte 2"/>
          <p:cNvSpPr txBox="1"/>
          <p:nvPr/>
        </p:nvSpPr>
        <p:spPr>
          <a:xfrm>
            <a:off x="2670138" y="325602"/>
            <a:ext cx="4200582" cy="369332"/>
          </a:xfrm>
          <a:prstGeom prst="rect">
            <a:avLst/>
          </a:prstGeom>
          <a:noFill/>
        </p:spPr>
        <p:txBody>
          <a:bodyPr wrap="square" rtlCol="0">
            <a:spAutoFit/>
          </a:bodyPr>
          <a:lstStyle/>
          <a:p>
            <a:r>
              <a:rPr lang="en-US" dirty="0"/>
              <a:t>     Efficiency with the new scheme</a:t>
            </a:r>
          </a:p>
        </p:txBody>
      </p:sp>
      <p:sp>
        <p:nvSpPr>
          <p:cNvPr id="4" name="ZoneTexte 3">
            <a:extLst>
              <a:ext uri="{FF2B5EF4-FFF2-40B4-BE49-F238E27FC236}">
                <a16:creationId xmlns:a16="http://schemas.microsoft.com/office/drawing/2014/main" id="{2468E6BC-FAC2-904F-8CEC-42C3CE09DBBB}"/>
              </a:ext>
            </a:extLst>
          </p:cNvPr>
          <p:cNvSpPr txBox="1"/>
          <p:nvPr/>
        </p:nvSpPr>
        <p:spPr>
          <a:xfrm>
            <a:off x="4939179" y="3945276"/>
            <a:ext cx="1931541" cy="923330"/>
          </a:xfrm>
          <a:prstGeom prst="rect">
            <a:avLst/>
          </a:prstGeom>
          <a:noFill/>
          <a:ln w="25400">
            <a:solidFill>
              <a:schemeClr val="accent1"/>
            </a:solidFill>
          </a:ln>
        </p:spPr>
        <p:txBody>
          <a:bodyPr wrap="square" rtlCol="0">
            <a:spAutoFit/>
          </a:bodyPr>
          <a:lstStyle/>
          <a:p>
            <a:r>
              <a:rPr lang="fr-FR" dirty="0"/>
              <a:t>TFE(95.2%)</a:t>
            </a:r>
          </a:p>
          <a:p>
            <a:r>
              <a:rPr lang="fr-FR" dirty="0"/>
              <a:t>CO2 (4.5%)</a:t>
            </a:r>
          </a:p>
          <a:p>
            <a:r>
              <a:rPr lang="fr-FR" dirty="0"/>
              <a:t>SF6 (0.3%)</a:t>
            </a:r>
          </a:p>
        </p:txBody>
      </p:sp>
    </p:spTree>
    <p:extLst>
      <p:ext uri="{BB962C8B-B14F-4D97-AF65-F5344CB8AC3E}">
        <p14:creationId xmlns:p14="http://schemas.microsoft.com/office/powerpoint/2010/main" val="2003288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6"/>
          <p:cNvSpPr txBox="1">
            <a:spLocks noChangeArrowheads="1"/>
          </p:cNvSpPr>
          <p:nvPr/>
        </p:nvSpPr>
        <p:spPr bwMode="auto">
          <a:xfrm>
            <a:off x="114299" y="6076697"/>
            <a:ext cx="8351838" cy="400110"/>
          </a:xfrm>
          <a:prstGeom prst="rect">
            <a:avLst/>
          </a:prstGeom>
          <a:noFill/>
          <a:ln w="28575">
            <a:solidFill>
              <a:srgbClr val="009900"/>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spAutoFit/>
          </a:bodyPr>
          <a:lstStyle>
            <a:defPPr>
              <a:defRPr lang="en-GB"/>
            </a:defPPr>
            <a:lvl1pPr algn="l" rtl="0" fontAlgn="base">
              <a:spcBef>
                <a:spcPct val="0"/>
              </a:spcBef>
              <a:spcAft>
                <a:spcPct val="0"/>
              </a:spcAft>
              <a:defRPr kern="1200">
                <a:solidFill>
                  <a:schemeClr val="tx1"/>
                </a:solidFill>
                <a:latin typeface="Arial" charset="0"/>
                <a:ea typeface="ＭＳ Ｐゴシック" charset="0"/>
                <a:cs typeface="+mn-cs"/>
              </a:defRPr>
            </a:lvl1pPr>
            <a:lvl2pPr marL="457200" algn="l" rtl="0" fontAlgn="base">
              <a:spcBef>
                <a:spcPct val="0"/>
              </a:spcBef>
              <a:spcAft>
                <a:spcPct val="0"/>
              </a:spcAft>
              <a:defRPr kern="1200">
                <a:solidFill>
                  <a:schemeClr val="tx1"/>
                </a:solidFill>
                <a:latin typeface="Arial" charset="0"/>
                <a:ea typeface="ＭＳ Ｐゴシック" charset="0"/>
                <a:cs typeface="+mn-cs"/>
              </a:defRPr>
            </a:lvl2pPr>
            <a:lvl3pPr marL="914400" algn="l" rtl="0" fontAlgn="base">
              <a:spcBef>
                <a:spcPct val="0"/>
              </a:spcBef>
              <a:spcAft>
                <a:spcPct val="0"/>
              </a:spcAft>
              <a:defRPr kern="1200">
                <a:solidFill>
                  <a:schemeClr val="tx1"/>
                </a:solidFill>
                <a:latin typeface="Arial" charset="0"/>
                <a:ea typeface="ＭＳ Ｐゴシック" charset="0"/>
                <a:cs typeface="+mn-cs"/>
              </a:defRPr>
            </a:lvl3pPr>
            <a:lvl4pPr marL="1371600" algn="l" rtl="0" fontAlgn="base">
              <a:spcBef>
                <a:spcPct val="0"/>
              </a:spcBef>
              <a:spcAft>
                <a:spcPct val="0"/>
              </a:spcAft>
              <a:defRPr kern="1200">
                <a:solidFill>
                  <a:schemeClr val="tx1"/>
                </a:solidFill>
                <a:latin typeface="Arial" charset="0"/>
                <a:ea typeface="ＭＳ Ｐゴシック" charset="0"/>
                <a:cs typeface="+mn-cs"/>
              </a:defRPr>
            </a:lvl4pPr>
            <a:lvl5pPr marL="1828800" algn="l" rtl="0" fontAlgn="base">
              <a:spcBef>
                <a:spcPct val="0"/>
              </a:spcBef>
              <a:spcAft>
                <a:spcPct val="0"/>
              </a:spcAft>
              <a:defRPr kern="1200">
                <a:solidFill>
                  <a:schemeClr val="tx1"/>
                </a:solidFill>
                <a:latin typeface="Arial" charset="0"/>
                <a:ea typeface="ＭＳ Ｐゴシック" charset="0"/>
                <a:cs typeface="+mn-cs"/>
              </a:defRPr>
            </a:lvl5pPr>
            <a:lvl6pPr marL="2286000" algn="l" defTabSz="457200" rtl="0" eaLnBrk="1" latinLnBrk="0" hangingPunct="1">
              <a:defRPr kern="1200">
                <a:solidFill>
                  <a:schemeClr val="tx1"/>
                </a:solidFill>
                <a:latin typeface="Arial" charset="0"/>
                <a:ea typeface="ＭＳ Ｐゴシック" charset="0"/>
                <a:cs typeface="+mn-cs"/>
              </a:defRPr>
            </a:lvl6pPr>
            <a:lvl7pPr marL="2743200" algn="l" defTabSz="457200" rtl="0" eaLnBrk="1" latinLnBrk="0" hangingPunct="1">
              <a:defRPr kern="1200">
                <a:solidFill>
                  <a:schemeClr val="tx1"/>
                </a:solidFill>
                <a:latin typeface="Arial" charset="0"/>
                <a:ea typeface="ＭＳ Ｐゴシック" charset="0"/>
                <a:cs typeface="+mn-cs"/>
              </a:defRPr>
            </a:lvl7pPr>
            <a:lvl8pPr marL="3200400" algn="l" defTabSz="457200" rtl="0" eaLnBrk="1" latinLnBrk="0" hangingPunct="1">
              <a:defRPr kern="1200">
                <a:solidFill>
                  <a:schemeClr val="tx1"/>
                </a:solidFill>
                <a:latin typeface="Arial" charset="0"/>
                <a:ea typeface="ＭＳ Ｐゴシック" charset="0"/>
                <a:cs typeface="+mn-cs"/>
              </a:defRPr>
            </a:lvl8pPr>
            <a:lvl9pPr marL="3657600" algn="l" defTabSz="457200" rtl="0" eaLnBrk="1" latinLnBrk="0" hangingPunct="1">
              <a:defRPr kern="1200">
                <a:solidFill>
                  <a:schemeClr val="tx1"/>
                </a:solidFill>
                <a:latin typeface="Arial" charset="0"/>
                <a:ea typeface="ＭＳ Ｐゴシック" charset="0"/>
                <a:cs typeface="+mn-cs"/>
              </a:defRPr>
            </a:lvl9pPr>
          </a:lstStyle>
          <a:p>
            <a:pPr algn="ctr"/>
            <a:r>
              <a:rPr lang="en-GB" sz="2000" dirty="0">
                <a:latin typeface="Times New Roman" charset="0"/>
              </a:rPr>
              <a:t>R. </a:t>
            </a:r>
            <a:r>
              <a:rPr lang="en-GB" sz="2000" dirty="0" err="1">
                <a:latin typeface="Times New Roman" charset="0"/>
              </a:rPr>
              <a:t>Santonico</a:t>
            </a:r>
            <a:r>
              <a:rPr lang="en-GB" sz="2000" dirty="0">
                <a:latin typeface="Times New Roman" charset="0"/>
              </a:rPr>
              <a:t> et al. NIM 187 (1981) 377-380</a:t>
            </a:r>
          </a:p>
        </p:txBody>
      </p:sp>
      <p:sp>
        <p:nvSpPr>
          <p:cNvPr id="5" name="ZoneTexte 4"/>
          <p:cNvSpPr txBox="1"/>
          <p:nvPr/>
        </p:nvSpPr>
        <p:spPr>
          <a:xfrm>
            <a:off x="487315" y="1041400"/>
            <a:ext cx="6064250" cy="369332"/>
          </a:xfrm>
          <a:prstGeom prst="rect">
            <a:avLst/>
          </a:prstGeom>
          <a:noFill/>
        </p:spPr>
        <p:txBody>
          <a:bodyPr wrap="square" rtlCol="0">
            <a:spAutoFit/>
          </a:bodyPr>
          <a:lstStyle/>
          <a:p>
            <a:r>
              <a:rPr lang="en-US" dirty="0"/>
              <a:t>The RPC  is a very simple gaseous detector</a:t>
            </a:r>
          </a:p>
        </p:txBody>
      </p:sp>
      <p:grpSp>
        <p:nvGrpSpPr>
          <p:cNvPr id="24" name="Grouper 23"/>
          <p:cNvGrpSpPr/>
          <p:nvPr/>
        </p:nvGrpSpPr>
        <p:grpSpPr>
          <a:xfrm>
            <a:off x="114299" y="1641252"/>
            <a:ext cx="8826501" cy="4635500"/>
            <a:chOff x="0" y="1149350"/>
            <a:chExt cx="9015413" cy="4635500"/>
          </a:xfrm>
        </p:grpSpPr>
        <p:sp>
          <p:nvSpPr>
            <p:cNvPr id="25" name="Freeform 1"/>
            <p:cNvSpPr>
              <a:spLocks/>
            </p:cNvSpPr>
            <p:nvPr/>
          </p:nvSpPr>
          <p:spPr bwMode="auto">
            <a:xfrm>
              <a:off x="457200" y="2844800"/>
              <a:ext cx="7239000" cy="76200"/>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rgbClr val="808080"/>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26" name="Freeform 2"/>
            <p:cNvSpPr>
              <a:spLocks/>
            </p:cNvSpPr>
            <p:nvPr/>
          </p:nvSpPr>
          <p:spPr bwMode="auto">
            <a:xfrm>
              <a:off x="457200" y="4165600"/>
              <a:ext cx="7239000" cy="76200"/>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rgbClr val="808080"/>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grpSp>
          <p:nvGrpSpPr>
            <p:cNvPr id="27" name="Group 3"/>
            <p:cNvGrpSpPr>
              <a:grpSpLocks/>
            </p:cNvGrpSpPr>
            <p:nvPr/>
          </p:nvGrpSpPr>
          <p:grpSpPr bwMode="auto">
            <a:xfrm>
              <a:off x="685800" y="2590800"/>
              <a:ext cx="6705600" cy="1905000"/>
              <a:chOff x="378" y="1428"/>
              <a:chExt cx="4224" cy="1200"/>
            </a:xfrm>
          </p:grpSpPr>
          <p:sp>
            <p:nvSpPr>
              <p:cNvPr id="61" name="Freeform 4"/>
              <p:cNvSpPr>
                <a:spLocks/>
              </p:cNvSpPr>
              <p:nvPr/>
            </p:nvSpPr>
            <p:spPr bwMode="auto">
              <a:xfrm>
                <a:off x="378" y="1428"/>
                <a:ext cx="988" cy="48"/>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chemeClr val="accent1"/>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62" name="Freeform 5"/>
              <p:cNvSpPr>
                <a:spLocks/>
              </p:cNvSpPr>
              <p:nvPr/>
            </p:nvSpPr>
            <p:spPr bwMode="auto">
              <a:xfrm>
                <a:off x="1456" y="1428"/>
                <a:ext cx="989" cy="48"/>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chemeClr val="accent1"/>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63" name="Freeform 6"/>
              <p:cNvSpPr>
                <a:spLocks/>
              </p:cNvSpPr>
              <p:nvPr/>
            </p:nvSpPr>
            <p:spPr bwMode="auto">
              <a:xfrm>
                <a:off x="2534" y="1428"/>
                <a:ext cx="989" cy="48"/>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chemeClr val="accent1"/>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64" name="Freeform 7"/>
              <p:cNvSpPr>
                <a:spLocks/>
              </p:cNvSpPr>
              <p:nvPr/>
            </p:nvSpPr>
            <p:spPr bwMode="auto">
              <a:xfrm>
                <a:off x="3613" y="1428"/>
                <a:ext cx="989" cy="48"/>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chemeClr val="accent1"/>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65" name="Freeform 8"/>
              <p:cNvSpPr>
                <a:spLocks/>
              </p:cNvSpPr>
              <p:nvPr/>
            </p:nvSpPr>
            <p:spPr bwMode="auto">
              <a:xfrm>
                <a:off x="378" y="2580"/>
                <a:ext cx="988" cy="48"/>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chemeClr val="accent1"/>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66" name="Freeform 9"/>
              <p:cNvSpPr>
                <a:spLocks/>
              </p:cNvSpPr>
              <p:nvPr/>
            </p:nvSpPr>
            <p:spPr bwMode="auto">
              <a:xfrm>
                <a:off x="1456" y="2580"/>
                <a:ext cx="989" cy="48"/>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chemeClr val="accent1"/>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67" name="Freeform 10"/>
              <p:cNvSpPr>
                <a:spLocks/>
              </p:cNvSpPr>
              <p:nvPr/>
            </p:nvSpPr>
            <p:spPr bwMode="auto">
              <a:xfrm>
                <a:off x="2534" y="2580"/>
                <a:ext cx="989" cy="48"/>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chemeClr val="accent1"/>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68" name="Freeform 11"/>
              <p:cNvSpPr>
                <a:spLocks/>
              </p:cNvSpPr>
              <p:nvPr/>
            </p:nvSpPr>
            <p:spPr bwMode="auto">
              <a:xfrm>
                <a:off x="3613" y="2580"/>
                <a:ext cx="989" cy="48"/>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chemeClr val="accent1"/>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grpSp>
        <p:sp>
          <p:nvSpPr>
            <p:cNvPr id="28" name="Freeform 12"/>
            <p:cNvSpPr>
              <a:spLocks/>
            </p:cNvSpPr>
            <p:nvPr/>
          </p:nvSpPr>
          <p:spPr bwMode="auto">
            <a:xfrm>
              <a:off x="457200" y="3733800"/>
              <a:ext cx="7239000" cy="457200"/>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blipFill dpi="0" rotWithShape="0">
              <a:blip r:embed="rId2"/>
              <a:srcRect/>
              <a:tile tx="0" ty="0" sx="100000" sy="100000" flip="none" algn="tl"/>
            </a:blip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grpSp>
          <p:nvGrpSpPr>
            <p:cNvPr id="29" name="Group 13"/>
            <p:cNvGrpSpPr>
              <a:grpSpLocks/>
            </p:cNvGrpSpPr>
            <p:nvPr/>
          </p:nvGrpSpPr>
          <p:grpSpPr bwMode="auto">
            <a:xfrm>
              <a:off x="381000" y="3302000"/>
              <a:ext cx="7315200" cy="2482850"/>
              <a:chOff x="210" y="1820"/>
              <a:chExt cx="4608" cy="1564"/>
            </a:xfrm>
          </p:grpSpPr>
          <p:grpSp>
            <p:nvGrpSpPr>
              <p:cNvPr id="53" name="Group 14"/>
              <p:cNvGrpSpPr>
                <a:grpSpLocks/>
              </p:cNvGrpSpPr>
              <p:nvPr/>
            </p:nvGrpSpPr>
            <p:grpSpPr bwMode="auto">
              <a:xfrm>
                <a:off x="210" y="1820"/>
                <a:ext cx="4608" cy="277"/>
                <a:chOff x="210" y="1820"/>
                <a:chExt cx="4608" cy="277"/>
              </a:xfrm>
            </p:grpSpPr>
            <p:sp>
              <p:nvSpPr>
                <p:cNvPr id="59" name="Freeform 15"/>
                <p:cNvSpPr>
                  <a:spLocks/>
                </p:cNvSpPr>
                <p:nvPr/>
              </p:nvSpPr>
              <p:spPr bwMode="auto">
                <a:xfrm>
                  <a:off x="258" y="1820"/>
                  <a:ext cx="4560" cy="76"/>
                </a:xfrm>
                <a:custGeom>
                  <a:avLst/>
                  <a:gdLst>
                    <a:gd name="T0" fmla="+- 0 10000 10000"/>
                    <a:gd name="T1" fmla="*/ T0 w 10000"/>
                    <a:gd name="T2" fmla="+- 0 18433 10000"/>
                    <a:gd name="T3" fmla="*/ 18433 h 9202"/>
                    <a:gd name="T4" fmla="+- 0 10258 10000"/>
                    <a:gd name="T5" fmla="*/ T4 w 10000"/>
                    <a:gd name="T6" fmla="+- 0 18433 10000"/>
                    <a:gd name="T7" fmla="*/ 18433 h 9202"/>
                    <a:gd name="T8" fmla="+- 0 10359 10000"/>
                    <a:gd name="T9" fmla="*/ T8 w 10000"/>
                    <a:gd name="T10" fmla="+- 0 13975 10000"/>
                    <a:gd name="T11" fmla="*/ 13975 h 9202"/>
                    <a:gd name="T12" fmla="+- 0 10684 10000"/>
                    <a:gd name="T13" fmla="*/ T12 w 10000"/>
                    <a:gd name="T14" fmla="+- 0 16746 10000"/>
                    <a:gd name="T15" fmla="*/ 16746 h 9202"/>
                    <a:gd name="T16" fmla="+- 0 11052 10000"/>
                    <a:gd name="T17" fmla="*/ T16 w 10000"/>
                    <a:gd name="T18" fmla="+- 0 16746 10000"/>
                    <a:gd name="T19" fmla="*/ 16746 h 9202"/>
                    <a:gd name="T20" fmla="+- 0 11596 10000"/>
                    <a:gd name="T21" fmla="*/ T20 w 10000"/>
                    <a:gd name="T22" fmla="+- 0 16746 10000"/>
                    <a:gd name="T23" fmla="*/ 16746 h 9202"/>
                    <a:gd name="T24" fmla="+- 0 11877 10000"/>
                    <a:gd name="T25" fmla="*/ T24 w 10000"/>
                    <a:gd name="T26" fmla="+- 0 16746 10000"/>
                    <a:gd name="T27" fmla="*/ 16746 h 9202"/>
                    <a:gd name="T28" fmla="+- 0 12188 10000"/>
                    <a:gd name="T29" fmla="*/ T28 w 10000"/>
                    <a:gd name="T30" fmla="+- 0 17710 10000"/>
                    <a:gd name="T31" fmla="*/ 17710 h 9202"/>
                    <a:gd name="T32" fmla="+- 0 12421 10000"/>
                    <a:gd name="T33" fmla="*/ T32 w 10000"/>
                    <a:gd name="T34" fmla="+- 0 17710 10000"/>
                    <a:gd name="T35" fmla="*/ 17710 h 9202"/>
                    <a:gd name="T36" fmla="+- 0 12778 10000"/>
                    <a:gd name="T37" fmla="*/ T36 w 10000"/>
                    <a:gd name="T38" fmla="+- 0 15903 10000"/>
                    <a:gd name="T39" fmla="*/ 15903 h 9202"/>
                    <a:gd name="T40" fmla="+- 0 13072 10000"/>
                    <a:gd name="T41" fmla="*/ T40 w 10000"/>
                    <a:gd name="T42" fmla="+- 0 17710 10000"/>
                    <a:gd name="T43" fmla="*/ 17710 h 9202"/>
                    <a:gd name="T44" fmla="+- 0 13403 10000"/>
                    <a:gd name="T45" fmla="*/ T44 w 10000"/>
                    <a:gd name="T46" fmla="+- 0 16746 10000"/>
                    <a:gd name="T47" fmla="*/ 16746 h 9202"/>
                    <a:gd name="T48" fmla="+- 0 13725 10000"/>
                    <a:gd name="T49" fmla="*/ T48 w 10000"/>
                    <a:gd name="T50" fmla="+- 0 16746 10000"/>
                    <a:gd name="T51" fmla="*/ 16746 h 9202"/>
                    <a:gd name="T52" fmla="+- 0 14175 10000"/>
                    <a:gd name="T53" fmla="*/ T52 w 10000"/>
                    <a:gd name="T54" fmla="+- 0 16746 10000"/>
                    <a:gd name="T55" fmla="*/ 16746 h 9202"/>
                    <a:gd name="T56" fmla="+- 0 14828 10000"/>
                    <a:gd name="T57" fmla="*/ T56 w 10000"/>
                    <a:gd name="T58" fmla="+- 0 17228 10000"/>
                    <a:gd name="T59" fmla="*/ 17228 h 9202"/>
                    <a:gd name="T60" fmla="+- 0 15105 10000"/>
                    <a:gd name="T61" fmla="*/ T60 w 10000"/>
                    <a:gd name="T62" fmla="+- 0 16746 10000"/>
                    <a:gd name="T63" fmla="*/ 16746 h 9202"/>
                    <a:gd name="T64" fmla="+- 0 15366 10000"/>
                    <a:gd name="T65" fmla="*/ T64 w 10000"/>
                    <a:gd name="T66" fmla="+- 0 18072 10000"/>
                    <a:gd name="T67" fmla="*/ 18072 h 9202"/>
                    <a:gd name="T68" fmla="+- 0 15668 10000"/>
                    <a:gd name="T69" fmla="*/ T68 w 10000"/>
                    <a:gd name="T70" fmla="+- 0 18072 10000"/>
                    <a:gd name="T71" fmla="*/ 18072 h 9202"/>
                    <a:gd name="T72" fmla="+- 0 16052 10000"/>
                    <a:gd name="T73" fmla="*/ T72 w 10000"/>
                    <a:gd name="T74" fmla="+- 0 17710 10000"/>
                    <a:gd name="T75" fmla="*/ 17710 h 9202"/>
                    <a:gd name="T76" fmla="+- 0 16543 10000"/>
                    <a:gd name="T77" fmla="*/ T76 w 10000"/>
                    <a:gd name="T78" fmla="+- 0 15783 10000"/>
                    <a:gd name="T79" fmla="*/ 15783 h 9202"/>
                    <a:gd name="T80" fmla="+- 0 16960 10000"/>
                    <a:gd name="T81" fmla="*/ T80 w 10000"/>
                    <a:gd name="T82" fmla="+- 0 16746 10000"/>
                    <a:gd name="T83" fmla="*/ 16746 h 9202"/>
                    <a:gd name="T84" fmla="+- 0 17357 10000"/>
                    <a:gd name="T85" fmla="*/ T84 w 10000"/>
                    <a:gd name="T86" fmla="+- 0 17228 10000"/>
                    <a:gd name="T87" fmla="*/ 17228 h 9202"/>
                    <a:gd name="T88" fmla="+- 0 18070 10000"/>
                    <a:gd name="T89" fmla="*/ T88 w 10000"/>
                    <a:gd name="T90" fmla="+- 0 16746 10000"/>
                    <a:gd name="T91" fmla="*/ 16746 h 9202"/>
                    <a:gd name="T92" fmla="+- 0 18543 10000"/>
                    <a:gd name="T93" fmla="*/ T92 w 10000"/>
                    <a:gd name="T94" fmla="+- 0 17710 10000"/>
                    <a:gd name="T95" fmla="*/ 17710 h 9202"/>
                    <a:gd name="T96" fmla="+- 0 19346 10000"/>
                    <a:gd name="T97" fmla="*/ T96 w 10000"/>
                    <a:gd name="T98" fmla="+- 0 15783 10000"/>
                    <a:gd name="T99" fmla="*/ 15783 h 9202"/>
                    <a:gd name="T100" fmla="+- 0 19756 10000"/>
                    <a:gd name="T101" fmla="*/ T100 w 10000"/>
                    <a:gd name="T102" fmla="+- 0 16746 10000"/>
                    <a:gd name="T103" fmla="*/ 16746 h 9202"/>
                    <a:gd name="T104" fmla="+- 0 20000 10000"/>
                    <a:gd name="T105" fmla="*/ T104 w 10000"/>
                    <a:gd name="T106" fmla="+- 0 18915 10000"/>
                    <a:gd name="T107" fmla="*/ 18915 h 9202"/>
                    <a:gd name="T108" fmla="+- 0 20000 10000"/>
                    <a:gd name="T109" fmla="*/ T108 w 10000"/>
                    <a:gd name="T110" fmla="+- 0 10481 10000"/>
                    <a:gd name="T111" fmla="*/ 10481 h 9202"/>
                    <a:gd name="T112" fmla="+- 0 10000 10000"/>
                    <a:gd name="T113" fmla="*/ T112 w 10000"/>
                    <a:gd name="T114" fmla="+- 0 10000 10000"/>
                    <a:gd name="T115" fmla="*/ 10000 h 9202"/>
                    <a:gd name="T116" fmla="+- 0 10000 10000"/>
                    <a:gd name="T117" fmla="*/ T116 w 10000"/>
                    <a:gd name="T118" fmla="+- 0 18433 10000"/>
                    <a:gd name="T119" fmla="*/ 18433 h 9202"/>
                    <a:gd name="T120" fmla="+- 0 10000 10000"/>
                    <a:gd name="T121" fmla="*/ T120 w 10000"/>
                    <a:gd name="T122" fmla="+- 0 18433 10000"/>
                    <a:gd name="T123" fmla="*/ 18433 h 9202"/>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 ang="0">
                      <a:pos x="T89" y="T91"/>
                    </a:cxn>
                    <a:cxn ang="0">
                      <a:pos x="T93" y="T95"/>
                    </a:cxn>
                    <a:cxn ang="0">
                      <a:pos x="T97" y="T99"/>
                    </a:cxn>
                    <a:cxn ang="0">
                      <a:pos x="T101" y="T103"/>
                    </a:cxn>
                    <a:cxn ang="0">
                      <a:pos x="T105" y="T107"/>
                    </a:cxn>
                    <a:cxn ang="0">
                      <a:pos x="T109" y="T111"/>
                    </a:cxn>
                    <a:cxn ang="0">
                      <a:pos x="T113" y="T115"/>
                    </a:cxn>
                    <a:cxn ang="0">
                      <a:pos x="T117" y="T119"/>
                    </a:cxn>
                    <a:cxn ang="0">
                      <a:pos x="T121" y="T123"/>
                    </a:cxn>
                  </a:cxnLst>
                  <a:rect l="0" t="0" r="r" b="b"/>
                  <a:pathLst>
                    <a:path w="10000" h="9202">
                      <a:moveTo>
                        <a:pt x="0" y="8433"/>
                      </a:moveTo>
                      <a:cubicBezTo>
                        <a:pt x="140" y="9518"/>
                        <a:pt x="114" y="9397"/>
                        <a:pt x="258" y="8433"/>
                      </a:cubicBezTo>
                      <a:cubicBezTo>
                        <a:pt x="324" y="8433"/>
                        <a:pt x="302" y="3855"/>
                        <a:pt x="359" y="3975"/>
                      </a:cubicBezTo>
                      <a:cubicBezTo>
                        <a:pt x="429" y="3734"/>
                        <a:pt x="627" y="6024"/>
                        <a:pt x="684" y="6746"/>
                      </a:cubicBezTo>
                      <a:cubicBezTo>
                        <a:pt x="800" y="7228"/>
                        <a:pt x="888" y="7108"/>
                        <a:pt x="1052" y="6746"/>
                      </a:cubicBezTo>
                      <a:cubicBezTo>
                        <a:pt x="1192" y="6987"/>
                        <a:pt x="1458" y="6746"/>
                        <a:pt x="1596" y="6746"/>
                      </a:cubicBezTo>
                      <a:cubicBezTo>
                        <a:pt x="1734" y="6746"/>
                        <a:pt x="1778" y="6626"/>
                        <a:pt x="1877" y="6746"/>
                      </a:cubicBezTo>
                      <a:cubicBezTo>
                        <a:pt x="1975" y="6867"/>
                        <a:pt x="2098" y="7590"/>
                        <a:pt x="2188" y="7710"/>
                      </a:cubicBezTo>
                      <a:cubicBezTo>
                        <a:pt x="2278" y="7831"/>
                        <a:pt x="2322" y="8072"/>
                        <a:pt x="2421" y="7710"/>
                      </a:cubicBezTo>
                      <a:cubicBezTo>
                        <a:pt x="2517" y="7831"/>
                        <a:pt x="2671" y="5903"/>
                        <a:pt x="2778" y="5903"/>
                      </a:cubicBezTo>
                      <a:cubicBezTo>
                        <a:pt x="2885" y="5903"/>
                        <a:pt x="2969" y="7590"/>
                        <a:pt x="3072" y="7710"/>
                      </a:cubicBezTo>
                      <a:cubicBezTo>
                        <a:pt x="3195" y="8795"/>
                        <a:pt x="3287" y="6144"/>
                        <a:pt x="3403" y="6746"/>
                      </a:cubicBezTo>
                      <a:cubicBezTo>
                        <a:pt x="3486" y="6867"/>
                        <a:pt x="3583" y="6385"/>
                        <a:pt x="3725" y="6746"/>
                      </a:cubicBezTo>
                      <a:cubicBezTo>
                        <a:pt x="3855" y="6746"/>
                        <a:pt x="3991" y="6626"/>
                        <a:pt x="4175" y="6746"/>
                      </a:cubicBezTo>
                      <a:cubicBezTo>
                        <a:pt x="4390" y="5903"/>
                        <a:pt x="4600" y="7831"/>
                        <a:pt x="4828" y="7228"/>
                      </a:cubicBezTo>
                      <a:cubicBezTo>
                        <a:pt x="4984" y="7228"/>
                        <a:pt x="5015" y="6626"/>
                        <a:pt x="5105" y="6746"/>
                      </a:cubicBezTo>
                      <a:cubicBezTo>
                        <a:pt x="5192" y="6746"/>
                        <a:pt x="5271" y="7831"/>
                        <a:pt x="5366" y="8072"/>
                      </a:cubicBezTo>
                      <a:cubicBezTo>
                        <a:pt x="5460" y="8192"/>
                        <a:pt x="5554" y="8072"/>
                        <a:pt x="5668" y="8072"/>
                      </a:cubicBezTo>
                      <a:cubicBezTo>
                        <a:pt x="5782" y="8072"/>
                        <a:pt x="5907" y="8072"/>
                        <a:pt x="6052" y="7710"/>
                      </a:cubicBezTo>
                      <a:cubicBezTo>
                        <a:pt x="6197" y="7349"/>
                        <a:pt x="6392" y="5903"/>
                        <a:pt x="6543" y="5783"/>
                      </a:cubicBezTo>
                      <a:cubicBezTo>
                        <a:pt x="6695" y="5662"/>
                        <a:pt x="6824" y="6506"/>
                        <a:pt x="6960" y="6746"/>
                      </a:cubicBezTo>
                      <a:cubicBezTo>
                        <a:pt x="7096" y="6987"/>
                        <a:pt x="7173" y="7228"/>
                        <a:pt x="7357" y="7228"/>
                      </a:cubicBezTo>
                      <a:cubicBezTo>
                        <a:pt x="7541" y="7228"/>
                        <a:pt x="7905" y="6506"/>
                        <a:pt x="8070" y="6746"/>
                      </a:cubicBezTo>
                      <a:cubicBezTo>
                        <a:pt x="8267" y="6867"/>
                        <a:pt x="8331" y="7831"/>
                        <a:pt x="8543" y="7710"/>
                      </a:cubicBezTo>
                      <a:cubicBezTo>
                        <a:pt x="8756" y="7590"/>
                        <a:pt x="9144" y="5903"/>
                        <a:pt x="9346" y="5783"/>
                      </a:cubicBezTo>
                      <a:cubicBezTo>
                        <a:pt x="9519" y="5542"/>
                        <a:pt x="9649" y="6265"/>
                        <a:pt x="9756" y="6746"/>
                      </a:cubicBezTo>
                      <a:cubicBezTo>
                        <a:pt x="9866" y="7228"/>
                        <a:pt x="9958" y="10000"/>
                        <a:pt x="10000" y="8915"/>
                      </a:cubicBezTo>
                      <a:lnTo>
                        <a:pt x="10000" y="481"/>
                      </a:lnTo>
                      <a:lnTo>
                        <a:pt x="0" y="0"/>
                      </a:lnTo>
                      <a:lnTo>
                        <a:pt x="0" y="8433"/>
                      </a:lnTo>
                      <a:close/>
                      <a:moveTo>
                        <a:pt x="0" y="8433"/>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60" name="Freeform 16"/>
                <p:cNvSpPr>
                  <a:spLocks/>
                </p:cNvSpPr>
                <p:nvPr/>
              </p:nvSpPr>
              <p:spPr bwMode="auto">
                <a:xfrm>
                  <a:off x="210" y="2056"/>
                  <a:ext cx="4560" cy="41"/>
                </a:xfrm>
                <a:custGeom>
                  <a:avLst/>
                  <a:gdLst>
                    <a:gd name="T0" fmla="+- 0 10000 10000"/>
                    <a:gd name="T1" fmla="*/ T0 w 9997"/>
                    <a:gd name="T2" fmla="+- 0 11139 10331"/>
                    <a:gd name="T3" fmla="*/ 11139 h 9669"/>
                    <a:gd name="T4" fmla="+- 0 10260 10000"/>
                    <a:gd name="T5" fmla="*/ T4 w 9997"/>
                    <a:gd name="T6" fmla="+- 0 11139 10331"/>
                    <a:gd name="T7" fmla="*/ 11139 h 9669"/>
                    <a:gd name="T8" fmla="+- 0 10526 10000"/>
                    <a:gd name="T9" fmla="*/ T8 w 9997"/>
                    <a:gd name="T10" fmla="+- 0 11772 10331"/>
                    <a:gd name="T11" fmla="*/ 11772 h 9669"/>
                    <a:gd name="T12" fmla="+- 0 11350 10000"/>
                    <a:gd name="T13" fmla="*/ T12 w 9997"/>
                    <a:gd name="T14" fmla="+- 0 12784 10331"/>
                    <a:gd name="T15" fmla="*/ 12784 h 9669"/>
                    <a:gd name="T16" fmla="+- 0 11911 10000"/>
                    <a:gd name="T17" fmla="*/ T16 w 9997"/>
                    <a:gd name="T18" fmla="+- 0 11772 10331"/>
                    <a:gd name="T19" fmla="*/ 11772 h 9669"/>
                    <a:gd name="T20" fmla="+- 0 12367 10000"/>
                    <a:gd name="T21" fmla="*/ T20 w 9997"/>
                    <a:gd name="T22" fmla="+- 0 11898 10331"/>
                    <a:gd name="T23" fmla="*/ 11898 h 9669"/>
                    <a:gd name="T24" fmla="+- 0 12981 10000"/>
                    <a:gd name="T25" fmla="*/ T24 w 9997"/>
                    <a:gd name="T26" fmla="+- 0 11898 10331"/>
                    <a:gd name="T27" fmla="*/ 11898 h 9669"/>
                    <a:gd name="T28" fmla="+- 0 13508 10000"/>
                    <a:gd name="T29" fmla="*/ T28 w 9997"/>
                    <a:gd name="T30" fmla="+- 0 10886 10331"/>
                    <a:gd name="T31" fmla="*/ 10886 h 9669"/>
                    <a:gd name="T32" fmla="+- 0 13858 10000"/>
                    <a:gd name="T33" fmla="*/ T32 w 9997"/>
                    <a:gd name="T34" fmla="+- 0 11898 10331"/>
                    <a:gd name="T35" fmla="*/ 11898 h 9669"/>
                    <a:gd name="T36" fmla="+- 0 14262 10000"/>
                    <a:gd name="T37" fmla="*/ T36 w 9997"/>
                    <a:gd name="T38" fmla="+- 0 11898 10331"/>
                    <a:gd name="T39" fmla="*/ 11898 h 9669"/>
                    <a:gd name="T40" fmla="+- 0 14911 10000"/>
                    <a:gd name="T41" fmla="*/ T40 w 9997"/>
                    <a:gd name="T42" fmla="+- 0 11898 10331"/>
                    <a:gd name="T43" fmla="*/ 11898 h 9669"/>
                    <a:gd name="T44" fmla="+- 0 15365 10000"/>
                    <a:gd name="T45" fmla="*/ T44 w 9997"/>
                    <a:gd name="T46" fmla="+- 0 11518 10331"/>
                    <a:gd name="T47" fmla="*/ 11518 h 9669"/>
                    <a:gd name="T48" fmla="+- 0 15669 10000"/>
                    <a:gd name="T49" fmla="*/ T48 w 9997"/>
                    <a:gd name="T50" fmla="+- 0 11518 10331"/>
                    <a:gd name="T51" fmla="*/ 11518 h 9669"/>
                    <a:gd name="T52" fmla="+- 0 16454 10000"/>
                    <a:gd name="T53" fmla="*/ T52 w 9997"/>
                    <a:gd name="T54" fmla="+- 0 11898 10331"/>
                    <a:gd name="T55" fmla="*/ 11898 h 9669"/>
                    <a:gd name="T56" fmla="+- 0 16956 10000"/>
                    <a:gd name="T57" fmla="*/ T56 w 9997"/>
                    <a:gd name="T58" fmla="+- 0 11518 10331"/>
                    <a:gd name="T59" fmla="*/ 11518 h 9669"/>
                    <a:gd name="T60" fmla="+- 0 17998 10000"/>
                    <a:gd name="T61" fmla="*/ T60 w 9997"/>
                    <a:gd name="T62" fmla="+- 0 12911 10331"/>
                    <a:gd name="T63" fmla="*/ 12911 h 9669"/>
                    <a:gd name="T64" fmla="+- 0 19331 10000"/>
                    <a:gd name="T65" fmla="*/ T64 w 9997"/>
                    <a:gd name="T66" fmla="+- 0 11898 10331"/>
                    <a:gd name="T67" fmla="*/ 11898 h 9669"/>
                    <a:gd name="T68" fmla="+- 0 19997 10000"/>
                    <a:gd name="T69" fmla="*/ T68 w 9997"/>
                    <a:gd name="T70" fmla="+- 0 10632 10331"/>
                    <a:gd name="T71" fmla="*/ 10632 h 9669"/>
                    <a:gd name="T72" fmla="+- 0 19997 10000"/>
                    <a:gd name="T73" fmla="*/ T72 w 9997"/>
                    <a:gd name="T74" fmla="+- 0 19493 10331"/>
                    <a:gd name="T75" fmla="*/ 19493 h 9669"/>
                    <a:gd name="T76" fmla="+- 0 10000 10000"/>
                    <a:gd name="T77" fmla="*/ T76 w 9997"/>
                    <a:gd name="T78" fmla="+- 0 20000 10331"/>
                    <a:gd name="T79" fmla="*/ 20000 h 9669"/>
                    <a:gd name="T80" fmla="+- 0 10000 10000"/>
                    <a:gd name="T81" fmla="*/ T80 w 9997"/>
                    <a:gd name="T82" fmla="+- 0 11139 10331"/>
                    <a:gd name="T83" fmla="*/ 11139 h 9669"/>
                    <a:gd name="T84" fmla="+- 0 10000 10000"/>
                    <a:gd name="T85" fmla="*/ T84 w 9997"/>
                    <a:gd name="T86" fmla="+- 0 11139 10331"/>
                    <a:gd name="T87" fmla="*/ 11139 h 9669"/>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 ang="0">
                      <a:pos x="T37" y="T39"/>
                    </a:cxn>
                    <a:cxn ang="0">
                      <a:pos x="T41" y="T43"/>
                    </a:cxn>
                    <a:cxn ang="0">
                      <a:pos x="T45" y="T47"/>
                    </a:cxn>
                    <a:cxn ang="0">
                      <a:pos x="T49" y="T51"/>
                    </a:cxn>
                    <a:cxn ang="0">
                      <a:pos x="T53" y="T55"/>
                    </a:cxn>
                    <a:cxn ang="0">
                      <a:pos x="T57" y="T59"/>
                    </a:cxn>
                    <a:cxn ang="0">
                      <a:pos x="T61" y="T63"/>
                    </a:cxn>
                    <a:cxn ang="0">
                      <a:pos x="T65" y="T67"/>
                    </a:cxn>
                    <a:cxn ang="0">
                      <a:pos x="T69" y="T71"/>
                    </a:cxn>
                    <a:cxn ang="0">
                      <a:pos x="T73" y="T75"/>
                    </a:cxn>
                    <a:cxn ang="0">
                      <a:pos x="T77" y="T79"/>
                    </a:cxn>
                    <a:cxn ang="0">
                      <a:pos x="T81" y="T83"/>
                    </a:cxn>
                    <a:cxn ang="0">
                      <a:pos x="T85" y="T87"/>
                    </a:cxn>
                  </a:cxnLst>
                  <a:rect l="0" t="0" r="r" b="b"/>
                  <a:pathLst>
                    <a:path w="9997" h="9669">
                      <a:moveTo>
                        <a:pt x="0" y="808"/>
                      </a:moveTo>
                      <a:cubicBezTo>
                        <a:pt x="140" y="-331"/>
                        <a:pt x="114" y="-205"/>
                        <a:pt x="260" y="808"/>
                      </a:cubicBezTo>
                      <a:cubicBezTo>
                        <a:pt x="320" y="1187"/>
                        <a:pt x="464" y="934"/>
                        <a:pt x="526" y="1441"/>
                      </a:cubicBezTo>
                      <a:cubicBezTo>
                        <a:pt x="725" y="1441"/>
                        <a:pt x="1122" y="2453"/>
                        <a:pt x="1350" y="2453"/>
                      </a:cubicBezTo>
                      <a:cubicBezTo>
                        <a:pt x="1488" y="2327"/>
                        <a:pt x="1743" y="1567"/>
                        <a:pt x="1911" y="1441"/>
                      </a:cubicBezTo>
                      <a:cubicBezTo>
                        <a:pt x="2080" y="1314"/>
                        <a:pt x="2190" y="1567"/>
                        <a:pt x="2367" y="1567"/>
                      </a:cubicBezTo>
                      <a:cubicBezTo>
                        <a:pt x="2622" y="2706"/>
                        <a:pt x="2720" y="2074"/>
                        <a:pt x="2981" y="1567"/>
                      </a:cubicBezTo>
                      <a:cubicBezTo>
                        <a:pt x="3104" y="428"/>
                        <a:pt x="3391" y="1187"/>
                        <a:pt x="3508" y="555"/>
                      </a:cubicBezTo>
                      <a:cubicBezTo>
                        <a:pt x="3591" y="428"/>
                        <a:pt x="3733" y="1441"/>
                        <a:pt x="3858" y="1567"/>
                      </a:cubicBezTo>
                      <a:cubicBezTo>
                        <a:pt x="3983" y="1694"/>
                        <a:pt x="4086" y="1567"/>
                        <a:pt x="4262" y="1567"/>
                      </a:cubicBezTo>
                      <a:cubicBezTo>
                        <a:pt x="4481" y="2074"/>
                        <a:pt x="4713" y="1187"/>
                        <a:pt x="4911" y="1567"/>
                      </a:cubicBezTo>
                      <a:cubicBezTo>
                        <a:pt x="4998" y="1567"/>
                        <a:pt x="5237" y="1314"/>
                        <a:pt x="5365" y="1187"/>
                      </a:cubicBezTo>
                      <a:cubicBezTo>
                        <a:pt x="5492" y="1061"/>
                        <a:pt x="5487" y="1187"/>
                        <a:pt x="5669" y="1187"/>
                      </a:cubicBezTo>
                      <a:cubicBezTo>
                        <a:pt x="5851" y="1187"/>
                        <a:pt x="6239" y="1567"/>
                        <a:pt x="6454" y="1567"/>
                      </a:cubicBezTo>
                      <a:cubicBezTo>
                        <a:pt x="6669" y="1567"/>
                        <a:pt x="6700" y="1061"/>
                        <a:pt x="6956" y="1187"/>
                      </a:cubicBezTo>
                      <a:cubicBezTo>
                        <a:pt x="7213" y="1314"/>
                        <a:pt x="7603" y="2580"/>
                        <a:pt x="7998" y="2580"/>
                      </a:cubicBezTo>
                      <a:cubicBezTo>
                        <a:pt x="8392" y="2580"/>
                        <a:pt x="8998" y="1947"/>
                        <a:pt x="9331" y="1567"/>
                      </a:cubicBezTo>
                      <a:cubicBezTo>
                        <a:pt x="10000" y="1061"/>
                        <a:pt x="9758" y="301"/>
                        <a:pt x="9997" y="301"/>
                      </a:cubicBezTo>
                      <a:lnTo>
                        <a:pt x="9997" y="9162"/>
                      </a:lnTo>
                      <a:lnTo>
                        <a:pt x="0" y="9669"/>
                      </a:lnTo>
                      <a:lnTo>
                        <a:pt x="0" y="808"/>
                      </a:lnTo>
                      <a:close/>
                      <a:moveTo>
                        <a:pt x="0" y="808"/>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grpSp>
          <p:grpSp>
            <p:nvGrpSpPr>
              <p:cNvPr id="54" name="Group 17"/>
              <p:cNvGrpSpPr>
                <a:grpSpLocks/>
              </p:cNvGrpSpPr>
              <p:nvPr/>
            </p:nvGrpSpPr>
            <p:grpSpPr bwMode="auto">
              <a:xfrm>
                <a:off x="2706" y="1900"/>
                <a:ext cx="1457" cy="1484"/>
                <a:chOff x="2394" y="1890"/>
                <a:chExt cx="1457" cy="1484"/>
              </a:xfrm>
            </p:grpSpPr>
            <p:sp>
              <p:nvSpPr>
                <p:cNvPr id="55" name="Text Box 18"/>
                <p:cNvSpPr txBox="1">
                  <a:spLocks noChangeArrowheads="1"/>
                </p:cNvSpPr>
                <p:nvPr/>
              </p:nvSpPr>
              <p:spPr bwMode="auto">
                <a:xfrm>
                  <a:off x="2624" y="2932"/>
                  <a:ext cx="1227" cy="44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 pos="1919288" algn="l"/>
                    </a:tabLst>
                    <a:defRPr sz="1200">
                      <a:solidFill>
                        <a:schemeClr val="tx1"/>
                      </a:solidFill>
                      <a:latin typeface="Arial Narrow" charset="0"/>
                      <a:ea typeface="ＭＳ Ｐゴシック" charset="0"/>
                    </a:defRPr>
                  </a:lvl1pPr>
                  <a:lvl2pPr>
                    <a:tabLst>
                      <a:tab pos="90488" algn="l"/>
                      <a:tab pos="1004888" algn="l"/>
                      <a:tab pos="1919288" algn="l"/>
                    </a:tabLst>
                    <a:defRPr sz="1200">
                      <a:solidFill>
                        <a:schemeClr val="tx1"/>
                      </a:solidFill>
                      <a:latin typeface="Arial Narrow" charset="0"/>
                      <a:ea typeface="ＭＳ Ｐゴシック" charset="0"/>
                    </a:defRPr>
                  </a:lvl2pPr>
                  <a:lvl3pPr>
                    <a:tabLst>
                      <a:tab pos="90488" algn="l"/>
                      <a:tab pos="1004888" algn="l"/>
                      <a:tab pos="1919288" algn="l"/>
                    </a:tabLst>
                    <a:defRPr sz="1200">
                      <a:solidFill>
                        <a:schemeClr val="tx1"/>
                      </a:solidFill>
                      <a:latin typeface="Arial Narrow" charset="0"/>
                      <a:ea typeface="ＭＳ Ｐゴシック" charset="0"/>
                    </a:defRPr>
                  </a:lvl3pPr>
                  <a:lvl4pPr>
                    <a:tabLst>
                      <a:tab pos="90488" algn="l"/>
                      <a:tab pos="1004888" algn="l"/>
                      <a:tab pos="1919288" algn="l"/>
                    </a:tabLst>
                    <a:defRPr sz="1200">
                      <a:solidFill>
                        <a:schemeClr val="tx1"/>
                      </a:solidFill>
                      <a:latin typeface="Arial Narrow" charset="0"/>
                      <a:ea typeface="ＭＳ Ｐゴシック" charset="0"/>
                    </a:defRPr>
                  </a:lvl4pPr>
                  <a:lvl5pPr>
                    <a:tabLst>
                      <a:tab pos="90488" algn="l"/>
                      <a:tab pos="1004888" algn="l"/>
                      <a:tab pos="19192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9pPr>
                </a:lstStyle>
                <a:p>
                  <a:pPr>
                    <a:lnSpc>
                      <a:spcPts val="2400"/>
                    </a:lnSpc>
                  </a:pPr>
                  <a:r>
                    <a:rPr lang="en-US" sz="2000"/>
                    <a:t>Layer of linseed oil</a:t>
                  </a:r>
                </a:p>
                <a:p>
                  <a:pPr>
                    <a:lnSpc>
                      <a:spcPts val="2400"/>
                    </a:lnSpc>
                  </a:pPr>
                  <a:endParaRPr lang="en-US" sz="2000"/>
                </a:p>
              </p:txBody>
            </p:sp>
            <p:sp>
              <p:nvSpPr>
                <p:cNvPr id="56" name="Line 19"/>
                <p:cNvSpPr>
                  <a:spLocks noChangeShapeType="1"/>
                </p:cNvSpPr>
                <p:nvPr/>
              </p:nvSpPr>
              <p:spPr bwMode="auto">
                <a:xfrm flipH="1">
                  <a:off x="2394" y="3134"/>
                  <a:ext cx="1392" cy="8"/>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57" name="Line 20"/>
                <p:cNvSpPr>
                  <a:spLocks noChangeShapeType="1"/>
                </p:cNvSpPr>
                <p:nvPr/>
              </p:nvSpPr>
              <p:spPr bwMode="auto">
                <a:xfrm flipV="1">
                  <a:off x="2394" y="2082"/>
                  <a:ext cx="1056" cy="1056"/>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58" name="Line 21"/>
                <p:cNvSpPr>
                  <a:spLocks noChangeShapeType="1"/>
                </p:cNvSpPr>
                <p:nvPr/>
              </p:nvSpPr>
              <p:spPr bwMode="auto">
                <a:xfrm flipV="1">
                  <a:off x="2394" y="1890"/>
                  <a:ext cx="1104" cy="1248"/>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grpSp>
        </p:grpSp>
        <p:sp>
          <p:nvSpPr>
            <p:cNvPr id="30" name="Freeform 23"/>
            <p:cNvSpPr>
              <a:spLocks/>
            </p:cNvSpPr>
            <p:nvPr/>
          </p:nvSpPr>
          <p:spPr bwMode="auto">
            <a:xfrm>
              <a:off x="457200" y="2895600"/>
              <a:ext cx="7239000" cy="457200"/>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blipFill dpi="0" rotWithShape="0">
              <a:blip r:embed="rId2"/>
              <a:srcRect/>
              <a:tile tx="0" ty="0" sx="100000" sy="100000" flip="none" algn="tl"/>
            </a:blip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31" name="Freeform 24"/>
            <p:cNvSpPr>
              <a:spLocks/>
            </p:cNvSpPr>
            <p:nvPr/>
          </p:nvSpPr>
          <p:spPr bwMode="auto">
            <a:xfrm>
              <a:off x="0" y="2362200"/>
              <a:ext cx="914400" cy="2362200"/>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175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 name="T20" fmla="+- 0 10000 10000"/>
                <a:gd name="T21" fmla="*/ T20 w 10000"/>
                <a:gd name="T22" fmla="+- 0 10000 10000"/>
                <a:gd name="T23" fmla="*/ 10000 h 10000"/>
              </a:gdLst>
              <a:ahLst/>
              <a:cxnLst>
                <a:cxn ang="0">
                  <a:pos x="T1" y="T3"/>
                </a:cxn>
                <a:cxn ang="0">
                  <a:pos x="T5" y="T7"/>
                </a:cxn>
                <a:cxn ang="0">
                  <a:pos x="T9" y="T11"/>
                </a:cxn>
                <a:cxn ang="0">
                  <a:pos x="T13" y="T15"/>
                </a:cxn>
                <a:cxn ang="0">
                  <a:pos x="T17" y="T19"/>
                </a:cxn>
                <a:cxn ang="0">
                  <a:pos x="T21" y="T23"/>
                </a:cxn>
              </a:cxnLst>
              <a:rect l="0" t="0" r="r" b="b"/>
              <a:pathLst>
                <a:path w="10000" h="10000">
                  <a:moveTo>
                    <a:pt x="0" y="0"/>
                  </a:moveTo>
                  <a:lnTo>
                    <a:pt x="10000" y="0"/>
                  </a:lnTo>
                  <a:lnTo>
                    <a:pt x="7500" y="10000"/>
                  </a:lnTo>
                  <a:lnTo>
                    <a:pt x="0" y="10000"/>
                  </a:lnTo>
                  <a:lnTo>
                    <a:pt x="0" y="0"/>
                  </a:lnTo>
                  <a:close/>
                  <a:moveTo>
                    <a:pt x="0" y="0"/>
                  </a:moveTo>
                </a:path>
              </a:pathLst>
            </a:custGeom>
            <a:solidFill>
              <a:srgbClr val="FFFFFF"/>
            </a:solidFill>
            <a:ln w="9525">
              <a:solidFill>
                <a:srgbClr val="FFFFFF"/>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32" name="Freeform 25"/>
            <p:cNvSpPr>
              <a:spLocks/>
            </p:cNvSpPr>
            <p:nvPr/>
          </p:nvSpPr>
          <p:spPr bwMode="auto">
            <a:xfrm flipH="1" flipV="1">
              <a:off x="7162800" y="2362200"/>
              <a:ext cx="914400" cy="2362200"/>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175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 name="T20" fmla="+- 0 10000 10000"/>
                <a:gd name="T21" fmla="*/ T20 w 10000"/>
                <a:gd name="T22" fmla="+- 0 10000 10000"/>
                <a:gd name="T23" fmla="*/ 10000 h 10000"/>
              </a:gdLst>
              <a:ahLst/>
              <a:cxnLst>
                <a:cxn ang="0">
                  <a:pos x="T1" y="T3"/>
                </a:cxn>
                <a:cxn ang="0">
                  <a:pos x="T5" y="T7"/>
                </a:cxn>
                <a:cxn ang="0">
                  <a:pos x="T9" y="T11"/>
                </a:cxn>
                <a:cxn ang="0">
                  <a:pos x="T13" y="T15"/>
                </a:cxn>
                <a:cxn ang="0">
                  <a:pos x="T17" y="T19"/>
                </a:cxn>
                <a:cxn ang="0">
                  <a:pos x="T21" y="T23"/>
                </a:cxn>
              </a:cxnLst>
              <a:rect l="0" t="0" r="r" b="b"/>
              <a:pathLst>
                <a:path w="10000" h="10000">
                  <a:moveTo>
                    <a:pt x="0" y="0"/>
                  </a:moveTo>
                  <a:lnTo>
                    <a:pt x="10000" y="0"/>
                  </a:lnTo>
                  <a:lnTo>
                    <a:pt x="7500" y="10000"/>
                  </a:lnTo>
                  <a:lnTo>
                    <a:pt x="0" y="10000"/>
                  </a:lnTo>
                  <a:lnTo>
                    <a:pt x="0" y="0"/>
                  </a:lnTo>
                  <a:close/>
                  <a:moveTo>
                    <a:pt x="0" y="0"/>
                  </a:moveTo>
                </a:path>
              </a:pathLst>
            </a:custGeom>
            <a:solidFill>
              <a:srgbClr val="FFFFFF"/>
            </a:solidFill>
            <a:ln w="9525">
              <a:solidFill>
                <a:srgbClr val="FFFFFF"/>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33" name="Line 26"/>
            <p:cNvSpPr>
              <a:spLocks noChangeShapeType="1"/>
            </p:cNvSpPr>
            <p:nvPr/>
          </p:nvSpPr>
          <p:spPr bwMode="auto">
            <a:xfrm flipH="1">
              <a:off x="622300" y="1600200"/>
              <a:ext cx="381000" cy="373380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34" name="Line 27"/>
            <p:cNvSpPr>
              <a:spLocks noChangeShapeType="1"/>
            </p:cNvSpPr>
            <p:nvPr/>
          </p:nvSpPr>
          <p:spPr bwMode="auto">
            <a:xfrm flipH="1">
              <a:off x="7086600" y="1600200"/>
              <a:ext cx="381000" cy="3733800"/>
            </a:xfrm>
            <a:prstGeom prst="line">
              <a:avLst/>
            </a:prstGeom>
            <a:noFill/>
            <a:ln w="254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35" name="Text Box 28"/>
            <p:cNvSpPr txBox="1">
              <a:spLocks noChangeArrowheads="1"/>
            </p:cNvSpPr>
            <p:nvPr/>
          </p:nvSpPr>
          <p:spPr bwMode="auto">
            <a:xfrm>
              <a:off x="7337425" y="3321050"/>
              <a:ext cx="1530350"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Lst>
                <a:defRPr sz="1200">
                  <a:solidFill>
                    <a:schemeClr val="tx1"/>
                  </a:solidFill>
                  <a:latin typeface="Arial Narrow" charset="0"/>
                  <a:ea typeface="ＭＳ Ｐゴシック" charset="0"/>
                </a:defRPr>
              </a:lvl1pPr>
              <a:lvl2pPr>
                <a:tabLst>
                  <a:tab pos="90488" algn="l"/>
                  <a:tab pos="1004888" algn="l"/>
                </a:tabLst>
                <a:defRPr sz="1200">
                  <a:solidFill>
                    <a:schemeClr val="tx1"/>
                  </a:solidFill>
                  <a:latin typeface="Arial Narrow" charset="0"/>
                  <a:ea typeface="ＭＳ Ｐゴシック" charset="0"/>
                </a:defRPr>
              </a:lvl2pPr>
              <a:lvl3pPr>
                <a:tabLst>
                  <a:tab pos="90488" algn="l"/>
                  <a:tab pos="1004888" algn="l"/>
                </a:tabLst>
                <a:defRPr sz="1200">
                  <a:solidFill>
                    <a:schemeClr val="tx1"/>
                  </a:solidFill>
                  <a:latin typeface="Arial Narrow" charset="0"/>
                  <a:ea typeface="ＭＳ Ｐゴシック" charset="0"/>
                </a:defRPr>
              </a:lvl3pPr>
              <a:lvl4pPr>
                <a:tabLst>
                  <a:tab pos="90488" algn="l"/>
                  <a:tab pos="1004888" algn="l"/>
                </a:tabLst>
                <a:defRPr sz="1200">
                  <a:solidFill>
                    <a:schemeClr val="tx1"/>
                  </a:solidFill>
                  <a:latin typeface="Arial Narrow" charset="0"/>
                  <a:ea typeface="ＭＳ Ｐゴシック" charset="0"/>
                </a:defRPr>
              </a:lvl4pPr>
              <a:lvl5pPr>
                <a:tabLst>
                  <a:tab pos="90488" algn="l"/>
                  <a:tab pos="10048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9pPr>
            </a:lstStyle>
            <a:p>
              <a:pPr>
                <a:lnSpc>
                  <a:spcPts val="2400"/>
                </a:lnSpc>
              </a:pPr>
              <a:r>
                <a:rPr lang="en-US" sz="2000"/>
                <a:t>2 mm gas gap</a:t>
              </a:r>
            </a:p>
            <a:p>
              <a:pPr>
                <a:lnSpc>
                  <a:spcPts val="2400"/>
                </a:lnSpc>
              </a:pPr>
              <a:endParaRPr lang="en-US" sz="2000"/>
            </a:p>
          </p:txBody>
        </p:sp>
        <p:sp>
          <p:nvSpPr>
            <p:cNvPr id="36" name="Text Box 29"/>
            <p:cNvSpPr txBox="1">
              <a:spLocks noChangeArrowheads="1"/>
            </p:cNvSpPr>
            <p:nvPr/>
          </p:nvSpPr>
          <p:spPr bwMode="auto">
            <a:xfrm>
              <a:off x="7239000" y="3740150"/>
              <a:ext cx="150812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Lst>
                <a:defRPr sz="1200">
                  <a:solidFill>
                    <a:schemeClr val="tx1"/>
                  </a:solidFill>
                  <a:latin typeface="Arial Narrow" charset="0"/>
                  <a:ea typeface="ＭＳ Ｐゴシック" charset="0"/>
                </a:defRPr>
              </a:lvl1pPr>
              <a:lvl2pPr>
                <a:tabLst>
                  <a:tab pos="90488" algn="l"/>
                  <a:tab pos="1004888" algn="l"/>
                </a:tabLst>
                <a:defRPr sz="1200">
                  <a:solidFill>
                    <a:schemeClr val="tx1"/>
                  </a:solidFill>
                  <a:latin typeface="Arial Narrow" charset="0"/>
                  <a:ea typeface="ＭＳ Ｐゴシック" charset="0"/>
                </a:defRPr>
              </a:lvl2pPr>
              <a:lvl3pPr>
                <a:tabLst>
                  <a:tab pos="90488" algn="l"/>
                  <a:tab pos="1004888" algn="l"/>
                </a:tabLst>
                <a:defRPr sz="1200">
                  <a:solidFill>
                    <a:schemeClr val="tx1"/>
                  </a:solidFill>
                  <a:latin typeface="Arial Narrow" charset="0"/>
                  <a:ea typeface="ＭＳ Ｐゴシック" charset="0"/>
                </a:defRPr>
              </a:lvl3pPr>
              <a:lvl4pPr>
                <a:tabLst>
                  <a:tab pos="90488" algn="l"/>
                  <a:tab pos="1004888" algn="l"/>
                </a:tabLst>
                <a:defRPr sz="1200">
                  <a:solidFill>
                    <a:schemeClr val="tx1"/>
                  </a:solidFill>
                  <a:latin typeface="Arial Narrow" charset="0"/>
                  <a:ea typeface="ＭＳ Ｐゴシック" charset="0"/>
                </a:defRPr>
              </a:lvl4pPr>
              <a:lvl5pPr>
                <a:tabLst>
                  <a:tab pos="90488" algn="l"/>
                  <a:tab pos="10048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9pPr>
            </a:lstStyle>
            <a:p>
              <a:pPr>
                <a:lnSpc>
                  <a:spcPts val="2400"/>
                </a:lnSpc>
              </a:pPr>
              <a:r>
                <a:rPr lang="en-US" sz="2000"/>
                <a:t>2 mm bakelite</a:t>
              </a:r>
            </a:p>
            <a:p>
              <a:pPr>
                <a:lnSpc>
                  <a:spcPts val="2400"/>
                </a:lnSpc>
              </a:pPr>
              <a:endParaRPr lang="en-US" sz="2000"/>
            </a:p>
          </p:txBody>
        </p:sp>
        <p:sp>
          <p:nvSpPr>
            <p:cNvPr id="37" name="Text Box 30"/>
            <p:cNvSpPr txBox="1">
              <a:spLocks noChangeArrowheads="1"/>
            </p:cNvSpPr>
            <p:nvPr/>
          </p:nvSpPr>
          <p:spPr bwMode="auto">
            <a:xfrm>
              <a:off x="7391400" y="2898775"/>
              <a:ext cx="1508125"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Lst>
                <a:defRPr sz="1200">
                  <a:solidFill>
                    <a:schemeClr val="tx1"/>
                  </a:solidFill>
                  <a:latin typeface="Arial Narrow" charset="0"/>
                  <a:ea typeface="ＭＳ Ｐゴシック" charset="0"/>
                </a:defRPr>
              </a:lvl1pPr>
              <a:lvl2pPr>
                <a:tabLst>
                  <a:tab pos="90488" algn="l"/>
                  <a:tab pos="1004888" algn="l"/>
                </a:tabLst>
                <a:defRPr sz="1200">
                  <a:solidFill>
                    <a:schemeClr val="tx1"/>
                  </a:solidFill>
                  <a:latin typeface="Arial Narrow" charset="0"/>
                  <a:ea typeface="ＭＳ Ｐゴシック" charset="0"/>
                </a:defRPr>
              </a:lvl2pPr>
              <a:lvl3pPr>
                <a:tabLst>
                  <a:tab pos="90488" algn="l"/>
                  <a:tab pos="1004888" algn="l"/>
                </a:tabLst>
                <a:defRPr sz="1200">
                  <a:solidFill>
                    <a:schemeClr val="tx1"/>
                  </a:solidFill>
                  <a:latin typeface="Arial Narrow" charset="0"/>
                  <a:ea typeface="ＭＳ Ｐゴシック" charset="0"/>
                </a:defRPr>
              </a:lvl3pPr>
              <a:lvl4pPr>
                <a:tabLst>
                  <a:tab pos="90488" algn="l"/>
                  <a:tab pos="1004888" algn="l"/>
                </a:tabLst>
                <a:defRPr sz="1200">
                  <a:solidFill>
                    <a:schemeClr val="tx1"/>
                  </a:solidFill>
                  <a:latin typeface="Arial Narrow" charset="0"/>
                  <a:ea typeface="ＭＳ Ｐゴシック" charset="0"/>
                </a:defRPr>
              </a:lvl4pPr>
              <a:lvl5pPr>
                <a:tabLst>
                  <a:tab pos="90488" algn="l"/>
                  <a:tab pos="10048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9pPr>
            </a:lstStyle>
            <a:p>
              <a:pPr>
                <a:lnSpc>
                  <a:spcPts val="2400"/>
                </a:lnSpc>
              </a:pPr>
              <a:r>
                <a:rPr lang="en-US" sz="2000"/>
                <a:t>2 mm bakelite</a:t>
              </a:r>
            </a:p>
            <a:p>
              <a:pPr>
                <a:lnSpc>
                  <a:spcPts val="2400"/>
                </a:lnSpc>
              </a:pPr>
              <a:endParaRPr lang="en-US" sz="2000"/>
            </a:p>
          </p:txBody>
        </p:sp>
        <p:sp>
          <p:nvSpPr>
            <p:cNvPr id="38" name="Line 31"/>
            <p:cNvSpPr>
              <a:spLocks noChangeShapeType="1"/>
            </p:cNvSpPr>
            <p:nvPr/>
          </p:nvSpPr>
          <p:spPr bwMode="auto">
            <a:xfrm flipH="1">
              <a:off x="6934200" y="4044950"/>
              <a:ext cx="1752600" cy="0"/>
            </a:xfrm>
            <a:prstGeom prst="line">
              <a:avLst/>
            </a:prstGeom>
            <a:noFill/>
            <a:ln w="9525">
              <a:solidFill>
                <a:schemeClr val="tx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39" name="Text Box 32"/>
            <p:cNvSpPr txBox="1">
              <a:spLocks noChangeArrowheads="1"/>
            </p:cNvSpPr>
            <p:nvPr/>
          </p:nvSpPr>
          <p:spPr bwMode="auto">
            <a:xfrm>
              <a:off x="1524000" y="1857375"/>
              <a:ext cx="1392238"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Lst>
                <a:defRPr sz="1200">
                  <a:solidFill>
                    <a:schemeClr val="tx1"/>
                  </a:solidFill>
                  <a:latin typeface="Arial Narrow" charset="0"/>
                  <a:ea typeface="ＭＳ Ｐゴシック" charset="0"/>
                </a:defRPr>
              </a:lvl1pPr>
              <a:lvl2pPr>
                <a:tabLst>
                  <a:tab pos="90488" algn="l"/>
                  <a:tab pos="1004888" algn="l"/>
                </a:tabLst>
                <a:defRPr sz="1200">
                  <a:solidFill>
                    <a:schemeClr val="tx1"/>
                  </a:solidFill>
                  <a:latin typeface="Arial Narrow" charset="0"/>
                  <a:ea typeface="ＭＳ Ｐゴシック" charset="0"/>
                </a:defRPr>
              </a:lvl2pPr>
              <a:lvl3pPr>
                <a:tabLst>
                  <a:tab pos="90488" algn="l"/>
                  <a:tab pos="1004888" algn="l"/>
                </a:tabLst>
                <a:defRPr sz="1200">
                  <a:solidFill>
                    <a:schemeClr val="tx1"/>
                  </a:solidFill>
                  <a:latin typeface="Arial Narrow" charset="0"/>
                  <a:ea typeface="ＭＳ Ｐゴシック" charset="0"/>
                </a:defRPr>
              </a:lvl3pPr>
              <a:lvl4pPr>
                <a:tabLst>
                  <a:tab pos="90488" algn="l"/>
                  <a:tab pos="1004888" algn="l"/>
                </a:tabLst>
                <a:defRPr sz="1200">
                  <a:solidFill>
                    <a:schemeClr val="tx1"/>
                  </a:solidFill>
                  <a:latin typeface="Arial Narrow" charset="0"/>
                  <a:ea typeface="ＭＳ Ｐゴシック" charset="0"/>
                </a:defRPr>
              </a:lvl4pPr>
              <a:lvl5pPr>
                <a:tabLst>
                  <a:tab pos="90488" algn="l"/>
                  <a:tab pos="10048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9pPr>
            </a:lstStyle>
            <a:p>
              <a:pPr>
                <a:lnSpc>
                  <a:spcPts val="2400"/>
                </a:lnSpc>
              </a:pPr>
              <a:r>
                <a:rPr lang="en-US" sz="2000"/>
                <a:t>Pickup strips</a:t>
              </a:r>
            </a:p>
            <a:p>
              <a:pPr>
                <a:lnSpc>
                  <a:spcPts val="2400"/>
                </a:lnSpc>
              </a:pPr>
              <a:endParaRPr lang="en-US" sz="2000"/>
            </a:p>
          </p:txBody>
        </p:sp>
        <p:sp>
          <p:nvSpPr>
            <p:cNvPr id="40" name="Line 33"/>
            <p:cNvSpPr>
              <a:spLocks noChangeShapeType="1"/>
            </p:cNvSpPr>
            <p:nvPr/>
          </p:nvSpPr>
          <p:spPr bwMode="auto">
            <a:xfrm>
              <a:off x="1584325" y="2216150"/>
              <a:ext cx="1539875"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41" name="Line 34"/>
            <p:cNvSpPr>
              <a:spLocks noChangeShapeType="1"/>
            </p:cNvSpPr>
            <p:nvPr/>
          </p:nvSpPr>
          <p:spPr bwMode="auto">
            <a:xfrm>
              <a:off x="3124200" y="2209800"/>
              <a:ext cx="457200" cy="3810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42" name="Line 35"/>
            <p:cNvSpPr>
              <a:spLocks noChangeShapeType="1"/>
            </p:cNvSpPr>
            <p:nvPr/>
          </p:nvSpPr>
          <p:spPr bwMode="auto">
            <a:xfrm>
              <a:off x="3124200" y="2209800"/>
              <a:ext cx="1676400" cy="3810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43" name="Text Box 36"/>
            <p:cNvSpPr txBox="1">
              <a:spLocks noChangeArrowheads="1"/>
            </p:cNvSpPr>
            <p:nvPr/>
          </p:nvSpPr>
          <p:spPr bwMode="auto">
            <a:xfrm>
              <a:off x="1524000" y="4648200"/>
              <a:ext cx="1392238"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Lst>
                <a:defRPr sz="1200">
                  <a:solidFill>
                    <a:schemeClr val="tx1"/>
                  </a:solidFill>
                  <a:latin typeface="Arial Narrow" charset="0"/>
                  <a:ea typeface="ＭＳ Ｐゴシック" charset="0"/>
                </a:defRPr>
              </a:lvl1pPr>
              <a:lvl2pPr>
                <a:tabLst>
                  <a:tab pos="90488" algn="l"/>
                  <a:tab pos="1004888" algn="l"/>
                </a:tabLst>
                <a:defRPr sz="1200">
                  <a:solidFill>
                    <a:schemeClr val="tx1"/>
                  </a:solidFill>
                  <a:latin typeface="Arial Narrow" charset="0"/>
                  <a:ea typeface="ＭＳ Ｐゴシック" charset="0"/>
                </a:defRPr>
              </a:lvl2pPr>
              <a:lvl3pPr>
                <a:tabLst>
                  <a:tab pos="90488" algn="l"/>
                  <a:tab pos="1004888" algn="l"/>
                </a:tabLst>
                <a:defRPr sz="1200">
                  <a:solidFill>
                    <a:schemeClr val="tx1"/>
                  </a:solidFill>
                  <a:latin typeface="Arial Narrow" charset="0"/>
                  <a:ea typeface="ＭＳ Ｐゴシック" charset="0"/>
                </a:defRPr>
              </a:lvl3pPr>
              <a:lvl4pPr>
                <a:tabLst>
                  <a:tab pos="90488" algn="l"/>
                  <a:tab pos="1004888" algn="l"/>
                </a:tabLst>
                <a:defRPr sz="1200">
                  <a:solidFill>
                    <a:schemeClr val="tx1"/>
                  </a:solidFill>
                  <a:latin typeface="Arial Narrow" charset="0"/>
                  <a:ea typeface="ＭＳ Ｐゴシック" charset="0"/>
                </a:defRPr>
              </a:lvl4pPr>
              <a:lvl5pPr>
                <a:tabLst>
                  <a:tab pos="90488" algn="l"/>
                  <a:tab pos="10048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9pPr>
            </a:lstStyle>
            <a:p>
              <a:pPr>
                <a:lnSpc>
                  <a:spcPts val="2400"/>
                </a:lnSpc>
              </a:pPr>
              <a:r>
                <a:rPr lang="en-US" sz="2000"/>
                <a:t>Pickup strips</a:t>
              </a:r>
            </a:p>
            <a:p>
              <a:pPr>
                <a:lnSpc>
                  <a:spcPts val="2400"/>
                </a:lnSpc>
              </a:pPr>
              <a:endParaRPr lang="en-US" sz="2000"/>
            </a:p>
          </p:txBody>
        </p:sp>
        <p:sp>
          <p:nvSpPr>
            <p:cNvPr id="44" name="Line 37"/>
            <p:cNvSpPr>
              <a:spLocks noChangeShapeType="1"/>
            </p:cNvSpPr>
            <p:nvPr/>
          </p:nvSpPr>
          <p:spPr bwMode="auto">
            <a:xfrm>
              <a:off x="1611313" y="4959350"/>
              <a:ext cx="1512887"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45" name="Line 38"/>
            <p:cNvSpPr>
              <a:spLocks noChangeShapeType="1"/>
            </p:cNvSpPr>
            <p:nvPr/>
          </p:nvSpPr>
          <p:spPr bwMode="auto">
            <a:xfrm flipV="1">
              <a:off x="3124200" y="4495800"/>
              <a:ext cx="533400" cy="4572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46" name="Line 39"/>
            <p:cNvSpPr>
              <a:spLocks noChangeShapeType="1"/>
            </p:cNvSpPr>
            <p:nvPr/>
          </p:nvSpPr>
          <p:spPr bwMode="auto">
            <a:xfrm flipV="1">
              <a:off x="3124200" y="4495800"/>
              <a:ext cx="1676400" cy="4572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47" name="Line 40"/>
            <p:cNvSpPr>
              <a:spLocks noChangeShapeType="1"/>
            </p:cNvSpPr>
            <p:nvPr/>
          </p:nvSpPr>
          <p:spPr bwMode="auto">
            <a:xfrm flipH="1">
              <a:off x="6934200" y="3206750"/>
              <a:ext cx="1752600" cy="0"/>
            </a:xfrm>
            <a:prstGeom prst="line">
              <a:avLst/>
            </a:prstGeom>
            <a:noFill/>
            <a:ln w="9525">
              <a:solidFill>
                <a:schemeClr val="tx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48" name="Text Box 41"/>
            <p:cNvSpPr txBox="1">
              <a:spLocks noChangeArrowheads="1"/>
            </p:cNvSpPr>
            <p:nvPr/>
          </p:nvSpPr>
          <p:spPr bwMode="auto">
            <a:xfrm>
              <a:off x="6096000" y="1149350"/>
              <a:ext cx="2919413" cy="7016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 pos="1919288" algn="l"/>
                  <a:tab pos="2833688" algn="l"/>
                </a:tabLst>
                <a:defRPr sz="1200">
                  <a:solidFill>
                    <a:schemeClr val="tx1"/>
                  </a:solidFill>
                  <a:latin typeface="Arial Narrow" charset="0"/>
                  <a:ea typeface="ＭＳ Ｐゴシック" charset="0"/>
                </a:defRPr>
              </a:lvl1pPr>
              <a:lvl2pPr>
                <a:tabLst>
                  <a:tab pos="90488" algn="l"/>
                  <a:tab pos="1004888" algn="l"/>
                  <a:tab pos="1919288" algn="l"/>
                  <a:tab pos="2833688" algn="l"/>
                </a:tabLst>
                <a:defRPr sz="1200">
                  <a:solidFill>
                    <a:schemeClr val="tx1"/>
                  </a:solidFill>
                  <a:latin typeface="Arial Narrow" charset="0"/>
                  <a:ea typeface="ＭＳ Ｐゴシック" charset="0"/>
                </a:defRPr>
              </a:lvl2pPr>
              <a:lvl3pPr>
                <a:tabLst>
                  <a:tab pos="90488" algn="l"/>
                  <a:tab pos="1004888" algn="l"/>
                  <a:tab pos="1919288" algn="l"/>
                  <a:tab pos="2833688" algn="l"/>
                </a:tabLst>
                <a:defRPr sz="1200">
                  <a:solidFill>
                    <a:schemeClr val="tx1"/>
                  </a:solidFill>
                  <a:latin typeface="Arial Narrow" charset="0"/>
                  <a:ea typeface="ＭＳ Ｐゴシック" charset="0"/>
                </a:defRPr>
              </a:lvl3pPr>
              <a:lvl4pPr>
                <a:tabLst>
                  <a:tab pos="90488" algn="l"/>
                  <a:tab pos="1004888" algn="l"/>
                  <a:tab pos="1919288" algn="l"/>
                  <a:tab pos="2833688" algn="l"/>
                </a:tabLst>
                <a:defRPr sz="1200">
                  <a:solidFill>
                    <a:schemeClr val="tx1"/>
                  </a:solidFill>
                  <a:latin typeface="Arial Narrow" charset="0"/>
                  <a:ea typeface="ＭＳ Ｐゴシック" charset="0"/>
                </a:defRPr>
              </a:lvl4pPr>
              <a:lvl5pPr>
                <a:tabLst>
                  <a:tab pos="90488" algn="l"/>
                  <a:tab pos="1004888" algn="l"/>
                  <a:tab pos="1919288" algn="l"/>
                  <a:tab pos="28336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 pos="1919288" algn="l"/>
                  <a:tab pos="28336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 pos="1919288" algn="l"/>
                  <a:tab pos="28336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 pos="1919288" algn="l"/>
                  <a:tab pos="28336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 pos="1919288" algn="l"/>
                  <a:tab pos="2833688" algn="l"/>
                </a:tabLst>
                <a:defRPr sz="1200">
                  <a:solidFill>
                    <a:schemeClr val="tx1"/>
                  </a:solidFill>
                  <a:latin typeface="Arial Narrow" charset="0"/>
                  <a:ea typeface="ＭＳ Ｐゴシック" charset="0"/>
                </a:defRPr>
              </a:lvl9pPr>
            </a:lstStyle>
            <a:p>
              <a:pPr>
                <a:lnSpc>
                  <a:spcPts val="2400"/>
                </a:lnSpc>
              </a:pPr>
              <a:r>
                <a:rPr lang="en-US" sz="2000"/>
                <a:t>Carbon resistive layer for h.v.</a:t>
              </a:r>
            </a:p>
            <a:p>
              <a:pPr>
                <a:lnSpc>
                  <a:spcPts val="2400"/>
                </a:lnSpc>
              </a:pPr>
              <a:endParaRPr lang="en-US" sz="2000"/>
            </a:p>
          </p:txBody>
        </p:sp>
        <p:sp>
          <p:nvSpPr>
            <p:cNvPr id="49" name="Line 42"/>
            <p:cNvSpPr>
              <a:spLocks noChangeShapeType="1"/>
            </p:cNvSpPr>
            <p:nvPr/>
          </p:nvSpPr>
          <p:spPr bwMode="auto">
            <a:xfrm flipH="1">
              <a:off x="5943600" y="1454150"/>
              <a:ext cx="2997200" cy="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50" name="Line 43"/>
            <p:cNvSpPr>
              <a:spLocks noChangeShapeType="1"/>
            </p:cNvSpPr>
            <p:nvPr/>
          </p:nvSpPr>
          <p:spPr bwMode="auto">
            <a:xfrm>
              <a:off x="5943600" y="1447800"/>
              <a:ext cx="685800" cy="14478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51" name="Line 44"/>
            <p:cNvSpPr>
              <a:spLocks noChangeShapeType="1"/>
            </p:cNvSpPr>
            <p:nvPr/>
          </p:nvSpPr>
          <p:spPr bwMode="auto">
            <a:xfrm>
              <a:off x="5943600" y="1447800"/>
              <a:ext cx="533400" cy="27432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52" name="Line 46"/>
            <p:cNvSpPr>
              <a:spLocks noChangeShapeType="1"/>
            </p:cNvSpPr>
            <p:nvPr/>
          </p:nvSpPr>
          <p:spPr bwMode="auto">
            <a:xfrm flipH="1">
              <a:off x="7061200" y="3638550"/>
              <a:ext cx="1752600" cy="0"/>
            </a:xfrm>
            <a:prstGeom prst="line">
              <a:avLst/>
            </a:prstGeom>
            <a:noFill/>
            <a:ln w="9525">
              <a:solidFill>
                <a:schemeClr val="tx1"/>
              </a:solidFill>
              <a:round/>
              <a:headEnd/>
              <a:tailEnd type="stealth"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grpSp>
      <p:sp>
        <p:nvSpPr>
          <p:cNvPr id="72" name="ZoneTexte 71"/>
          <p:cNvSpPr txBox="1"/>
          <p:nvPr/>
        </p:nvSpPr>
        <p:spPr>
          <a:xfrm>
            <a:off x="-341" y="4743227"/>
            <a:ext cx="749300" cy="369332"/>
          </a:xfrm>
          <a:prstGeom prst="rect">
            <a:avLst/>
          </a:prstGeom>
          <a:noFill/>
        </p:spPr>
        <p:txBody>
          <a:bodyPr wrap="square" rtlCol="0">
            <a:spAutoFit/>
          </a:bodyPr>
          <a:lstStyle/>
          <a:p>
            <a:r>
              <a:rPr lang="en-GB" dirty="0"/>
              <a:t>Mylar</a:t>
            </a:r>
          </a:p>
        </p:txBody>
      </p:sp>
      <p:cxnSp>
        <p:nvCxnSpPr>
          <p:cNvPr id="74" name="Connecteur droit avec flèche 73"/>
          <p:cNvCxnSpPr/>
          <p:nvPr/>
        </p:nvCxnSpPr>
        <p:spPr>
          <a:xfrm flipV="1">
            <a:off x="628650" y="3235104"/>
            <a:ext cx="869950" cy="142239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77" name="Connecteur droit avec flèche 76"/>
          <p:cNvCxnSpPr/>
          <p:nvPr/>
        </p:nvCxnSpPr>
        <p:spPr>
          <a:xfrm>
            <a:off x="612719" y="4682902"/>
            <a:ext cx="1279581" cy="8572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69" name="ZoneTexte 68">
            <a:extLst>
              <a:ext uri="{FF2B5EF4-FFF2-40B4-BE49-F238E27FC236}">
                <a16:creationId xmlns:a16="http://schemas.microsoft.com/office/drawing/2014/main" id="{3604086C-A3A5-CB4C-A61C-32CA3CBE2881}"/>
              </a:ext>
            </a:extLst>
          </p:cNvPr>
          <p:cNvSpPr txBox="1"/>
          <p:nvPr/>
        </p:nvSpPr>
        <p:spPr>
          <a:xfrm>
            <a:off x="1026014" y="525290"/>
            <a:ext cx="6136119" cy="461665"/>
          </a:xfrm>
          <a:prstGeom prst="rect">
            <a:avLst/>
          </a:prstGeom>
          <a:noFill/>
        </p:spPr>
        <p:txBody>
          <a:bodyPr wrap="square" rtlCol="0">
            <a:spAutoFit/>
          </a:bodyPr>
          <a:lstStyle/>
          <a:p>
            <a:r>
              <a:rPr lang="fr-FR" dirty="0"/>
              <a:t>                      </a:t>
            </a:r>
            <a:r>
              <a:rPr lang="fr-FR" sz="2400" dirty="0"/>
              <a:t>          </a:t>
            </a:r>
            <a:r>
              <a:rPr lang="en-GB" sz="2400" b="1" dirty="0"/>
              <a:t>Resistive Plate Chamber</a:t>
            </a:r>
          </a:p>
        </p:txBody>
      </p:sp>
    </p:spTree>
    <p:extLst>
      <p:ext uri="{BB962C8B-B14F-4D97-AF65-F5344CB8AC3E}">
        <p14:creationId xmlns:p14="http://schemas.microsoft.com/office/powerpoint/2010/main" val="2769870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dx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91938" y="302813"/>
            <a:ext cx="5241595" cy="3562470"/>
          </a:xfrm>
          <a:prstGeom prst="rect">
            <a:avLst/>
          </a:prstGeom>
        </p:spPr>
      </p:pic>
      <p:pic>
        <p:nvPicPr>
          <p:cNvPr id="3" name="Image 2" descr="Dy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791938" y="3711868"/>
            <a:ext cx="5241595" cy="3146132"/>
          </a:xfrm>
          <a:prstGeom prst="rect">
            <a:avLst/>
          </a:prstGeom>
        </p:spPr>
      </p:pic>
      <p:sp>
        <p:nvSpPr>
          <p:cNvPr id="4" name="ZoneTexte 3"/>
          <p:cNvSpPr txBox="1"/>
          <p:nvPr/>
        </p:nvSpPr>
        <p:spPr>
          <a:xfrm>
            <a:off x="3565611" y="302813"/>
            <a:ext cx="1807227" cy="369332"/>
          </a:xfrm>
          <a:prstGeom prst="rect">
            <a:avLst/>
          </a:prstGeom>
          <a:solidFill>
            <a:schemeClr val="bg1"/>
          </a:solidFill>
        </p:spPr>
        <p:txBody>
          <a:bodyPr wrap="square" rtlCol="0">
            <a:spAutoFit/>
          </a:bodyPr>
          <a:lstStyle/>
          <a:p>
            <a:pPr algn="ctr"/>
            <a:r>
              <a:rPr lang="en-US" dirty="0"/>
              <a:t>X-residuals (cm)</a:t>
            </a:r>
          </a:p>
        </p:txBody>
      </p:sp>
      <p:sp>
        <p:nvSpPr>
          <p:cNvPr id="5" name="ZoneTexte 4"/>
          <p:cNvSpPr txBox="1"/>
          <p:nvPr/>
        </p:nvSpPr>
        <p:spPr>
          <a:xfrm>
            <a:off x="3441228" y="3680617"/>
            <a:ext cx="1807227" cy="369332"/>
          </a:xfrm>
          <a:prstGeom prst="rect">
            <a:avLst/>
          </a:prstGeom>
          <a:solidFill>
            <a:schemeClr val="bg1"/>
          </a:solidFill>
        </p:spPr>
        <p:txBody>
          <a:bodyPr wrap="square" rtlCol="0">
            <a:spAutoFit/>
          </a:bodyPr>
          <a:lstStyle/>
          <a:p>
            <a:pPr algn="ctr"/>
            <a:r>
              <a:rPr lang="en-US" dirty="0"/>
              <a:t>Y-residuals (cm)</a:t>
            </a:r>
          </a:p>
        </p:txBody>
      </p:sp>
    </p:spTree>
    <p:extLst>
      <p:ext uri="{BB962C8B-B14F-4D97-AF65-F5344CB8AC3E}">
        <p14:creationId xmlns:p14="http://schemas.microsoft.com/office/powerpoint/2010/main" val="2471673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Capture d’écran 2019-04-23 à 23.45.51.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590146" y="2753911"/>
            <a:ext cx="4029552" cy="3048424"/>
          </a:xfrm>
          <a:prstGeom prst="rect">
            <a:avLst/>
          </a:prstGeom>
        </p:spPr>
      </p:pic>
      <p:pic>
        <p:nvPicPr>
          <p:cNvPr id="6" name="Image 5" descr="Capture d’écran 2019-04-23 à 23.46.21.pn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3225" y="3099242"/>
            <a:ext cx="3029512" cy="2580695"/>
          </a:xfrm>
          <a:prstGeom prst="rect">
            <a:avLst/>
          </a:prstGeom>
        </p:spPr>
      </p:pic>
      <p:cxnSp>
        <p:nvCxnSpPr>
          <p:cNvPr id="8" name="Connecteur droit avec flèche 7"/>
          <p:cNvCxnSpPr/>
          <p:nvPr/>
        </p:nvCxnSpPr>
        <p:spPr>
          <a:xfrm>
            <a:off x="3503829" y="4314458"/>
            <a:ext cx="703826"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 name="Titre 2"/>
          <p:cNvSpPr>
            <a:spLocks noGrp="1"/>
          </p:cNvSpPr>
          <p:nvPr>
            <p:ph type="title"/>
          </p:nvPr>
        </p:nvSpPr>
        <p:spPr/>
        <p:txBody>
          <a:bodyPr/>
          <a:lstStyle/>
          <a:p>
            <a:r>
              <a:rPr lang="en-US" dirty="0"/>
              <a:t>Next Step</a:t>
            </a:r>
          </a:p>
        </p:txBody>
      </p:sp>
      <p:sp>
        <p:nvSpPr>
          <p:cNvPr id="7" name="ZoneTexte 6"/>
          <p:cNvSpPr txBox="1"/>
          <p:nvPr/>
        </p:nvSpPr>
        <p:spPr>
          <a:xfrm>
            <a:off x="278106" y="1417638"/>
            <a:ext cx="8162498" cy="923330"/>
          </a:xfrm>
          <a:prstGeom prst="rect">
            <a:avLst/>
          </a:prstGeom>
          <a:noFill/>
        </p:spPr>
        <p:txBody>
          <a:bodyPr wrap="square" rtlCol="0">
            <a:spAutoFit/>
          </a:bodyPr>
          <a:lstStyle/>
          <a:p>
            <a:r>
              <a:rPr lang="en-US" dirty="0"/>
              <a:t>We would like to build large detectors similar to those to be used in the Endcaps of ILC, CEPC  and FCC muon systems and use the new readout scheme to validate completely the concept.</a:t>
            </a:r>
          </a:p>
        </p:txBody>
      </p:sp>
    </p:spTree>
    <p:extLst>
      <p:ext uri="{BB962C8B-B14F-4D97-AF65-F5344CB8AC3E}">
        <p14:creationId xmlns:p14="http://schemas.microsoft.com/office/powerpoint/2010/main" val="3886418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20200210_174635.jp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2396400" y="676569"/>
            <a:ext cx="3948114" cy="5430256"/>
          </a:xfrm>
          <a:prstGeom prst="rect">
            <a:avLst/>
          </a:prstGeom>
        </p:spPr>
      </p:pic>
      <p:sp>
        <p:nvSpPr>
          <p:cNvPr id="4" name="ZoneTexte 3"/>
          <p:cNvSpPr txBox="1"/>
          <p:nvPr/>
        </p:nvSpPr>
        <p:spPr>
          <a:xfrm>
            <a:off x="1452129" y="5651500"/>
            <a:ext cx="6967971" cy="646331"/>
          </a:xfrm>
          <a:prstGeom prst="rect">
            <a:avLst/>
          </a:prstGeom>
          <a:noFill/>
        </p:spPr>
        <p:txBody>
          <a:bodyPr wrap="square" rtlCol="0">
            <a:spAutoFit/>
          </a:bodyPr>
          <a:lstStyle/>
          <a:p>
            <a:r>
              <a:rPr lang="en-US" dirty="0"/>
              <a:t>No signal loss was observed by injecting a signal on the furthest end of the first PCB and detecting it on the opposite side of the second PCB </a:t>
            </a:r>
          </a:p>
        </p:txBody>
      </p:sp>
      <p:sp>
        <p:nvSpPr>
          <p:cNvPr id="6" name="ZoneTexte 5"/>
          <p:cNvSpPr txBox="1"/>
          <p:nvPr/>
        </p:nvSpPr>
        <p:spPr>
          <a:xfrm>
            <a:off x="1270000" y="609600"/>
            <a:ext cx="7150100" cy="646331"/>
          </a:xfrm>
          <a:prstGeom prst="rect">
            <a:avLst/>
          </a:prstGeom>
          <a:noFill/>
        </p:spPr>
        <p:txBody>
          <a:bodyPr wrap="square" rtlCol="0">
            <a:spAutoFit/>
          </a:bodyPr>
          <a:lstStyle/>
          <a:p>
            <a:r>
              <a:rPr lang="en-US" dirty="0"/>
              <a:t>Connecting two neighboring PCBs using impedance-matched connectors will allow to cover a large detector easily.</a:t>
            </a:r>
          </a:p>
        </p:txBody>
      </p:sp>
    </p:spTree>
    <p:extLst>
      <p:ext uri="{BB962C8B-B14F-4D97-AF65-F5344CB8AC3E}">
        <p14:creationId xmlns:p14="http://schemas.microsoft.com/office/powerpoint/2010/main" val="12941939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383913" y="1074488"/>
            <a:ext cx="6707906" cy="523220"/>
          </a:xfrm>
          <a:prstGeom prst="rect">
            <a:avLst/>
          </a:prstGeom>
          <a:noFill/>
        </p:spPr>
        <p:txBody>
          <a:bodyPr wrap="square" rtlCol="0">
            <a:spAutoFit/>
          </a:bodyPr>
          <a:lstStyle/>
          <a:p>
            <a:pPr algn="ctr"/>
            <a:r>
              <a:rPr lang="en-US" sz="2800" b="1" dirty="0"/>
              <a:t>Conclusion</a:t>
            </a:r>
          </a:p>
        </p:txBody>
      </p:sp>
      <p:sp>
        <p:nvSpPr>
          <p:cNvPr id="3" name="ZoneTexte 2"/>
          <p:cNvSpPr txBox="1"/>
          <p:nvPr/>
        </p:nvSpPr>
        <p:spPr>
          <a:xfrm>
            <a:off x="1221099" y="2360617"/>
            <a:ext cx="7489411" cy="2862322"/>
          </a:xfrm>
          <a:prstGeom prst="rect">
            <a:avLst/>
          </a:prstGeom>
          <a:noFill/>
        </p:spPr>
        <p:txBody>
          <a:bodyPr wrap="square" rtlCol="0">
            <a:spAutoFit/>
          </a:bodyPr>
          <a:lstStyle/>
          <a:p>
            <a:pPr marL="285750" indent="-285750">
              <a:buFont typeface="Wingdings" charset="2"/>
              <a:buChar char="q"/>
            </a:pPr>
            <a:r>
              <a:rPr lang="en-US" dirty="0"/>
              <a:t> A new scheme allowing a reduced cost and reduced power consumption without  reducing the granularity is proposed to equip large RPC detectors.</a:t>
            </a:r>
          </a:p>
          <a:p>
            <a:pPr marL="285750" indent="-285750">
              <a:buFont typeface="Wingdings" charset="2"/>
              <a:buChar char="q"/>
            </a:pPr>
            <a:endParaRPr lang="en-US" dirty="0"/>
          </a:p>
          <a:p>
            <a:pPr marL="285750" indent="-285750">
              <a:buFont typeface="Wingdings" charset="2"/>
              <a:buChar char="q"/>
            </a:pPr>
            <a:r>
              <a:rPr lang="en-US" dirty="0"/>
              <a:t>This solution is very useful if one wants to use the muon detectors as a tail catcher or needs to separate tracks at low cost.</a:t>
            </a:r>
          </a:p>
          <a:p>
            <a:endParaRPr lang="en-US" dirty="0"/>
          </a:p>
          <a:p>
            <a:pPr marL="285750" indent="-285750">
              <a:buFont typeface="Wingdings" charset="2"/>
              <a:buChar char="q"/>
            </a:pPr>
            <a:r>
              <a:rPr lang="en-US" dirty="0"/>
              <a:t>Large RPC detectors will be built and equipped with the new scheme soon.</a:t>
            </a:r>
          </a:p>
          <a:p>
            <a:pPr marL="285750" indent="-285750">
              <a:buFont typeface="Wingdings" charset="2"/>
              <a:buChar char="q"/>
            </a:pPr>
            <a:endParaRPr lang="en-US" dirty="0"/>
          </a:p>
          <a:p>
            <a:pPr marL="285750" indent="-285750">
              <a:buFont typeface="Wingdings" charset="2"/>
              <a:buChar char="q"/>
            </a:pPr>
            <a:r>
              <a:rPr lang="en-US" dirty="0"/>
              <a:t>The scheme could be applied to any MPGD in principle (similar ideas were attempted by the CERN group using GEM 20 years ago..)</a:t>
            </a:r>
          </a:p>
        </p:txBody>
      </p:sp>
    </p:spTree>
    <p:extLst>
      <p:ext uri="{BB962C8B-B14F-4D97-AF65-F5344CB8AC3E}">
        <p14:creationId xmlns:p14="http://schemas.microsoft.com/office/powerpoint/2010/main" val="2006138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3"/>
          <p:cNvPicPr>
            <a:picLocks noChangeAspect="1" noChangeArrowheads="1"/>
          </p:cNvPicPr>
          <p:nvPr/>
        </p:nvPicPr>
        <p:blipFill>
          <a:blip r:embed="rId2" cstate="print"/>
          <a:srcRect/>
          <a:stretch>
            <a:fillRect/>
          </a:stretch>
        </p:blipFill>
        <p:spPr bwMode="auto">
          <a:xfrm>
            <a:off x="6416863" y="2429047"/>
            <a:ext cx="2530475" cy="1019175"/>
          </a:xfrm>
          <a:prstGeom prst="rect">
            <a:avLst/>
          </a:prstGeom>
          <a:noFill/>
          <a:ln w="9525">
            <a:noFill/>
            <a:miter lim="800000"/>
            <a:headEnd/>
            <a:tailEnd/>
          </a:ln>
          <a:effectLst/>
        </p:spPr>
      </p:pic>
      <p:sp>
        <p:nvSpPr>
          <p:cNvPr id="3" name="ZoneTexte 2"/>
          <p:cNvSpPr txBox="1"/>
          <p:nvPr/>
        </p:nvSpPr>
        <p:spPr>
          <a:xfrm>
            <a:off x="155425" y="781501"/>
            <a:ext cx="8833150" cy="1231106"/>
          </a:xfrm>
          <a:prstGeom prst="rect">
            <a:avLst/>
          </a:prstGeom>
          <a:noFill/>
        </p:spPr>
        <p:txBody>
          <a:bodyPr wrap="square" rtlCol="0">
            <a:spAutoFit/>
          </a:bodyPr>
          <a:lstStyle/>
          <a:p>
            <a:pPr>
              <a:buFont typeface="Wingdings" pitchFamily="2" charset="2"/>
              <a:buChar char="q"/>
            </a:pPr>
            <a:r>
              <a:rPr lang="en-GB" sz="1800" dirty="0">
                <a:solidFill>
                  <a:srgbClr val="0070C0"/>
                </a:solidFill>
              </a:rPr>
              <a:t> </a:t>
            </a:r>
            <a:r>
              <a:rPr lang="en-GB" sz="1800" b="1" dirty="0">
                <a:solidFill>
                  <a:srgbClr val="0070C0"/>
                </a:solidFill>
              </a:rPr>
              <a:t>Present CMS </a:t>
            </a:r>
            <a:r>
              <a:rPr lang="en-US" sz="1800" b="1" dirty="0">
                <a:solidFill>
                  <a:srgbClr val="0070C0"/>
                </a:solidFill>
              </a:rPr>
              <a:t>RPC chambers </a:t>
            </a:r>
            <a:r>
              <a:rPr lang="en-US" b="1" dirty="0">
                <a:solidFill>
                  <a:srgbClr val="0070C0"/>
                </a:solidFill>
              </a:rPr>
              <a:t>were</a:t>
            </a:r>
            <a:r>
              <a:rPr lang="en-US" sz="1800" b="1" dirty="0">
                <a:solidFill>
                  <a:srgbClr val="0070C0"/>
                </a:solidFill>
              </a:rPr>
              <a:t> certified to be efficient up to 300Hz/cm</a:t>
            </a:r>
            <a:r>
              <a:rPr lang="en-US" sz="1800" b="1" baseline="30000" dirty="0">
                <a:solidFill>
                  <a:srgbClr val="0070C0"/>
                </a:solidFill>
              </a:rPr>
              <a:t>2</a:t>
            </a:r>
            <a:endParaRPr lang="en-US" dirty="0">
              <a:latin typeface="+mj-lt"/>
            </a:endParaRPr>
          </a:p>
          <a:p>
            <a:r>
              <a:rPr lang="en-US" sz="1600" dirty="0">
                <a:latin typeface="+mj-lt"/>
              </a:rPr>
              <a:t>    </a:t>
            </a:r>
            <a:r>
              <a:rPr lang="en-US" sz="1600" dirty="0">
                <a:latin typeface="+mj-lt"/>
                <a:cs typeface="Calibri"/>
              </a:rPr>
              <a:t>irradiated with photons up to an integrated charge of </a:t>
            </a:r>
            <a:r>
              <a:rPr lang="en-US" sz="1600" dirty="0">
                <a:solidFill>
                  <a:srgbClr val="FF0000"/>
                </a:solidFill>
                <a:latin typeface="+mj-lt"/>
                <a:cs typeface="Calibri"/>
              </a:rPr>
              <a:t>0.05 C/cm</a:t>
            </a:r>
            <a:r>
              <a:rPr lang="en-US" sz="1600" baseline="30000" dirty="0">
                <a:solidFill>
                  <a:srgbClr val="FF0000"/>
                </a:solidFill>
                <a:latin typeface="+mj-lt"/>
                <a:cs typeface="Calibri"/>
              </a:rPr>
              <a:t>2</a:t>
            </a:r>
            <a:r>
              <a:rPr lang="en-US" sz="1600" dirty="0">
                <a:latin typeface="+mj-lt"/>
                <a:cs typeface="Calibri"/>
              </a:rPr>
              <a:t>, and a neutron </a:t>
            </a:r>
            <a:r>
              <a:rPr lang="en-US" sz="1600" dirty="0" err="1">
                <a:latin typeface="+mj-lt"/>
                <a:cs typeface="Calibri"/>
              </a:rPr>
              <a:t>fluence</a:t>
            </a:r>
            <a:r>
              <a:rPr lang="en-US" sz="1600" dirty="0">
                <a:latin typeface="+mj-lt"/>
                <a:cs typeface="Calibri"/>
              </a:rPr>
              <a:t> of    </a:t>
            </a:r>
          </a:p>
          <a:p>
            <a:r>
              <a:rPr lang="en-US" sz="1600" dirty="0">
                <a:latin typeface="+mj-lt"/>
                <a:cs typeface="Calibri"/>
              </a:rPr>
              <a:t>    10</a:t>
            </a:r>
            <a:r>
              <a:rPr lang="en-US" sz="1600" baseline="30000" dirty="0">
                <a:latin typeface="+mj-lt"/>
                <a:cs typeface="Calibri"/>
              </a:rPr>
              <a:t>12</a:t>
            </a:r>
            <a:r>
              <a:rPr lang="en-US" sz="1600" dirty="0">
                <a:latin typeface="+mj-lt"/>
                <a:cs typeface="Calibri"/>
              </a:rPr>
              <a:t> n/cm</a:t>
            </a:r>
            <a:r>
              <a:rPr lang="en-US" sz="1600" baseline="30000" dirty="0">
                <a:latin typeface="+mj-lt"/>
                <a:cs typeface="Calibri"/>
              </a:rPr>
              <a:t>2</a:t>
            </a:r>
            <a:r>
              <a:rPr lang="en-US" sz="1600" dirty="0">
                <a:latin typeface="+mj-lt"/>
                <a:cs typeface="Calibri"/>
              </a:rPr>
              <a:t> and equivalent dose of about 45 </a:t>
            </a:r>
            <a:r>
              <a:rPr lang="en-US" sz="1600" dirty="0" err="1">
                <a:latin typeface="+mj-lt"/>
                <a:cs typeface="Calibri"/>
              </a:rPr>
              <a:t>Gy</a:t>
            </a:r>
            <a:r>
              <a:rPr lang="en-US" sz="1600" dirty="0">
                <a:latin typeface="+mj-lt"/>
                <a:cs typeface="Calibri"/>
              </a:rPr>
              <a:t> was reached. </a:t>
            </a:r>
          </a:p>
          <a:p>
            <a:pPr>
              <a:buFont typeface="Wingdings" pitchFamily="2" charset="2"/>
              <a:buChar char="q"/>
            </a:pPr>
            <a:endParaRPr lang="en-US" baseline="30000" dirty="0">
              <a:latin typeface="+mj-lt"/>
              <a:cs typeface="Calibri"/>
            </a:endParaRPr>
          </a:p>
          <a:p>
            <a:endParaRPr lang="en-GB" sz="1800" baseline="30000" dirty="0">
              <a:latin typeface="+mj-lt"/>
            </a:endParaRPr>
          </a:p>
        </p:txBody>
      </p:sp>
      <p:sp>
        <p:nvSpPr>
          <p:cNvPr id="14" name="Rectangle 13"/>
          <p:cNvSpPr/>
          <p:nvPr/>
        </p:nvSpPr>
        <p:spPr>
          <a:xfrm>
            <a:off x="249294" y="1894160"/>
            <a:ext cx="8234306" cy="3970318"/>
          </a:xfrm>
          <a:prstGeom prst="rect">
            <a:avLst/>
          </a:prstGeom>
        </p:spPr>
        <p:txBody>
          <a:bodyPr wrap="square">
            <a:spAutoFit/>
          </a:bodyPr>
          <a:lstStyle/>
          <a:p>
            <a:pPr>
              <a:buFont typeface="Wingdings" pitchFamily="2" charset="2"/>
              <a:buChar char="q"/>
            </a:pPr>
            <a:r>
              <a:rPr lang="en-US" sz="1800" dirty="0">
                <a:solidFill>
                  <a:srgbClr val="0070C0"/>
                </a:solidFill>
              </a:rPr>
              <a:t> </a:t>
            </a:r>
            <a:r>
              <a:rPr lang="en-US" sz="1800" b="1" dirty="0">
                <a:solidFill>
                  <a:srgbClr val="0070C0"/>
                </a:solidFill>
              </a:rPr>
              <a:t>Rate capability of the RPC is related to the voltage drop in the resistive plate: 	</a:t>
            </a:r>
            <a:r>
              <a:rPr lang="en-US" sz="1800" b="1" dirty="0">
                <a:solidFill>
                  <a:srgbClr val="FF0000"/>
                </a:solidFill>
              </a:rPr>
              <a:t>ΔV = I R = q ρ d </a:t>
            </a:r>
            <a:r>
              <a:rPr lang="en-US" sz="1800" b="1" dirty="0" err="1">
                <a:solidFill>
                  <a:srgbClr val="FF0000"/>
                </a:solidFill>
              </a:rPr>
              <a:t>Φ</a:t>
            </a:r>
            <a:endParaRPr lang="en-US" sz="1800" b="1" dirty="0">
              <a:solidFill>
                <a:srgbClr val="FF0000"/>
              </a:solidFill>
            </a:endParaRPr>
          </a:p>
          <a:p>
            <a:pPr algn="ctr"/>
            <a:endParaRPr lang="en-GB" sz="1800" b="1" dirty="0"/>
          </a:p>
          <a:p>
            <a:r>
              <a:rPr lang="en-GB" sz="1800" b="1" dirty="0"/>
              <a:t>         To have RPC with increased rate capability </a:t>
            </a:r>
            <a:r>
              <a:rPr lang="en-GB" b="1" dirty="0"/>
              <a:t>one should reduce:</a:t>
            </a:r>
          </a:p>
          <a:p>
            <a:endParaRPr lang="en-GB" sz="1800" b="1" dirty="0"/>
          </a:p>
          <a:p>
            <a:pPr lvl="1">
              <a:buFont typeface="Wingdings" pitchFamily="2" charset="2"/>
              <a:buChar char="§"/>
            </a:pPr>
            <a:r>
              <a:rPr lang="en-GB" sz="1800" dirty="0">
                <a:solidFill>
                  <a:srgbClr val="FF0000"/>
                </a:solidFill>
              </a:rPr>
              <a:t> </a:t>
            </a:r>
            <a:r>
              <a:rPr lang="en-GB" sz="1800" i="1" dirty="0">
                <a:solidFill>
                  <a:srgbClr val="FF0000"/>
                </a:solidFill>
              </a:rPr>
              <a:t>electrode resistivity </a:t>
            </a:r>
            <a:r>
              <a:rPr lang="en-US" sz="1800" b="1" dirty="0">
                <a:solidFill>
                  <a:srgbClr val="FF0000"/>
                </a:solidFill>
              </a:rPr>
              <a:t>ρ</a:t>
            </a:r>
            <a:r>
              <a:rPr lang="en-US" sz="1800" dirty="0">
                <a:solidFill>
                  <a:srgbClr val="FF0000"/>
                </a:solidFill>
              </a:rPr>
              <a:t>:</a:t>
            </a:r>
            <a:r>
              <a:rPr lang="en-US" sz="1800" b="1" dirty="0">
                <a:solidFill>
                  <a:srgbClr val="FF0000"/>
                </a:solidFill>
              </a:rPr>
              <a:t> </a:t>
            </a:r>
            <a:r>
              <a:rPr lang="en-US" sz="1800" dirty="0"/>
              <a:t>as low as the RPC principle still stands (&gt; 10</a:t>
            </a:r>
            <a:r>
              <a:rPr lang="en-US" sz="1800" baseline="30000" dirty="0"/>
              <a:t>9 </a:t>
            </a:r>
            <a:r>
              <a:rPr lang="en-US" sz="1800" dirty="0" err="1"/>
              <a:t>Ωcm</a:t>
            </a:r>
            <a:r>
              <a:rPr lang="en-US" sz="1800" dirty="0"/>
              <a:t>)</a:t>
            </a:r>
            <a:endParaRPr lang="en-GB" sz="1800" dirty="0">
              <a:solidFill>
                <a:srgbClr val="FF0000"/>
              </a:solidFill>
            </a:endParaRPr>
          </a:p>
          <a:p>
            <a:pPr lvl="1"/>
            <a:r>
              <a:rPr lang="en-GB" sz="1800" dirty="0">
                <a:sym typeface="Wingdings"/>
              </a:rPr>
              <a:t> low-resistivity HPL or doped glass (Tsinghua glass)</a:t>
            </a:r>
          </a:p>
          <a:p>
            <a:pPr lvl="2">
              <a:buFont typeface="Wingdings" pitchFamily="2" charset="2"/>
              <a:buChar char="§"/>
            </a:pPr>
            <a:endParaRPr lang="en-GB" sz="1800" dirty="0">
              <a:sym typeface="Wingdings"/>
            </a:endParaRPr>
          </a:p>
          <a:p>
            <a:pPr lvl="1">
              <a:buFont typeface="Wingdings" pitchFamily="2" charset="2"/>
              <a:buChar char="§"/>
            </a:pPr>
            <a:r>
              <a:rPr lang="en-GB" sz="1800" dirty="0">
                <a:solidFill>
                  <a:srgbClr val="FF0000"/>
                </a:solidFill>
                <a:sym typeface="Wingdings"/>
              </a:rPr>
              <a:t> </a:t>
            </a:r>
            <a:r>
              <a:rPr lang="en-GB" sz="1800" i="1" dirty="0">
                <a:solidFill>
                  <a:srgbClr val="FF0000"/>
                </a:solidFill>
                <a:sym typeface="Wingdings"/>
              </a:rPr>
              <a:t>electrode thickness </a:t>
            </a:r>
            <a:r>
              <a:rPr lang="en-US" sz="1800" b="1" dirty="0">
                <a:solidFill>
                  <a:srgbClr val="FF0000"/>
                </a:solidFill>
              </a:rPr>
              <a:t>d</a:t>
            </a:r>
            <a:r>
              <a:rPr lang="en-US" sz="1800" dirty="0">
                <a:solidFill>
                  <a:srgbClr val="FF0000"/>
                </a:solidFill>
              </a:rPr>
              <a:t>: </a:t>
            </a:r>
            <a:r>
              <a:rPr lang="en-US" sz="1800" dirty="0"/>
              <a:t>depends on electrode material</a:t>
            </a:r>
            <a:endParaRPr lang="en-GB" sz="1800" dirty="0">
              <a:sym typeface="Wingdings"/>
            </a:endParaRPr>
          </a:p>
          <a:p>
            <a:pPr lvl="1">
              <a:buFont typeface="Wingdings"/>
              <a:buChar char="à"/>
            </a:pPr>
            <a:r>
              <a:rPr lang="en-GB" sz="1800" dirty="0">
                <a:sym typeface="Wingdings"/>
              </a:rPr>
              <a:t> </a:t>
            </a:r>
            <a:r>
              <a:rPr lang="en-GB" dirty="0">
                <a:sym typeface="Wingdings"/>
              </a:rPr>
              <a:t>easy for</a:t>
            </a:r>
            <a:r>
              <a:rPr lang="en-GB" sz="1800" dirty="0">
                <a:sym typeface="Wingdings"/>
              </a:rPr>
              <a:t> glass, possible for</a:t>
            </a:r>
            <a:r>
              <a:rPr lang="en-GB" dirty="0">
                <a:sym typeface="Wingdings"/>
              </a:rPr>
              <a:t> </a:t>
            </a:r>
            <a:r>
              <a:rPr lang="en-GB" sz="1800" dirty="0">
                <a:sym typeface="Wingdings"/>
              </a:rPr>
              <a:t> HPL</a:t>
            </a:r>
          </a:p>
          <a:p>
            <a:pPr lvl="1">
              <a:buFont typeface="Wingdings"/>
              <a:buChar char="à"/>
            </a:pPr>
            <a:endParaRPr lang="en-GB" sz="1800" i="1" dirty="0">
              <a:solidFill>
                <a:srgbClr val="FF0000"/>
              </a:solidFill>
              <a:sym typeface="Wingdings"/>
            </a:endParaRPr>
          </a:p>
          <a:p>
            <a:pPr lvl="1">
              <a:buFont typeface="Wingdings" pitchFamily="2" charset="2"/>
              <a:buChar char="§"/>
            </a:pPr>
            <a:r>
              <a:rPr lang="en-GB" sz="1800" i="1" dirty="0">
                <a:solidFill>
                  <a:srgbClr val="FF0000"/>
                </a:solidFill>
                <a:sym typeface="Wingdings"/>
              </a:rPr>
              <a:t> produced charge </a:t>
            </a:r>
            <a:r>
              <a:rPr lang="en-US" sz="1800" b="1" dirty="0">
                <a:solidFill>
                  <a:srgbClr val="FF0000"/>
                </a:solidFill>
              </a:rPr>
              <a:t>q :  </a:t>
            </a:r>
            <a:r>
              <a:rPr lang="en-US" sz="1800" dirty="0"/>
              <a:t>depends on gas mixture and number of gaps </a:t>
            </a:r>
            <a:endParaRPr lang="en-GB" sz="1800" b="1" dirty="0">
              <a:solidFill>
                <a:srgbClr val="FF0000"/>
              </a:solidFill>
              <a:sym typeface="Wingdings"/>
            </a:endParaRPr>
          </a:p>
          <a:p>
            <a:pPr lvl="1"/>
            <a:r>
              <a:rPr lang="en-GB" dirty="0">
                <a:sym typeface="Wingdings"/>
              </a:rPr>
              <a:t>The l</a:t>
            </a:r>
            <a:r>
              <a:rPr lang="en-GB" sz="1800" dirty="0">
                <a:sym typeface="Wingdings"/>
              </a:rPr>
              <a:t>ess </a:t>
            </a:r>
            <a:r>
              <a:rPr lang="en-GB" dirty="0">
                <a:sym typeface="Wingdings"/>
              </a:rPr>
              <a:t>the charge </a:t>
            </a:r>
            <a:r>
              <a:rPr lang="en-GB" sz="1800" dirty="0">
                <a:sym typeface="Wingdings"/>
              </a:rPr>
              <a:t>produced, faster the eviction : beneficial also for chamber aging but  this necessitates to  </a:t>
            </a:r>
            <a:r>
              <a:rPr lang="en-GB" dirty="0">
                <a:solidFill>
                  <a:srgbClr val="FF0000"/>
                </a:solidFill>
                <a:sym typeface="Wingdings"/>
              </a:rPr>
              <a:t>increase </a:t>
            </a:r>
            <a:r>
              <a:rPr lang="en-GB" i="1" dirty="0">
                <a:solidFill>
                  <a:srgbClr val="FF0000"/>
                </a:solidFill>
                <a:sym typeface="Wingdings"/>
              </a:rPr>
              <a:t>FE electronics sensitivity</a:t>
            </a:r>
            <a:endParaRPr lang="en-GB" sz="1800" dirty="0">
              <a:sym typeface="Wingdings"/>
            </a:endParaRPr>
          </a:p>
        </p:txBody>
      </p:sp>
      <p:pic>
        <p:nvPicPr>
          <p:cNvPr id="18" name="Picture 4"/>
          <p:cNvPicPr>
            <a:picLocks noChangeAspect="1" noChangeArrowheads="1"/>
          </p:cNvPicPr>
          <p:nvPr/>
        </p:nvPicPr>
        <p:blipFill>
          <a:blip r:embed="rId3" cstate="print"/>
          <a:srcRect/>
          <a:stretch>
            <a:fillRect/>
          </a:stretch>
        </p:blipFill>
        <p:spPr bwMode="auto">
          <a:xfrm>
            <a:off x="6716428" y="4167321"/>
            <a:ext cx="1980000" cy="963717"/>
          </a:xfrm>
          <a:prstGeom prst="rect">
            <a:avLst/>
          </a:prstGeom>
          <a:noFill/>
          <a:ln w="9525">
            <a:noFill/>
            <a:miter lim="800000"/>
            <a:headEnd/>
            <a:tailEnd/>
          </a:ln>
          <a:effectLst/>
        </p:spPr>
      </p:pic>
      <p:sp>
        <p:nvSpPr>
          <p:cNvPr id="2" name="ZoneTexte 1"/>
          <p:cNvSpPr txBox="1"/>
          <p:nvPr/>
        </p:nvSpPr>
        <p:spPr>
          <a:xfrm>
            <a:off x="1988371" y="300143"/>
            <a:ext cx="5066717" cy="461665"/>
          </a:xfrm>
          <a:prstGeom prst="rect">
            <a:avLst/>
          </a:prstGeom>
          <a:noFill/>
        </p:spPr>
        <p:txBody>
          <a:bodyPr wrap="square" rtlCol="0">
            <a:spAutoFit/>
          </a:bodyPr>
          <a:lstStyle/>
          <a:p>
            <a:pPr algn="ctr"/>
            <a:r>
              <a:rPr lang="en-GB" sz="2400" b="1" dirty="0">
                <a:solidFill>
                  <a:srgbClr val="FF0000"/>
                </a:solidFill>
              </a:rPr>
              <a:t>High rate capability RPC</a:t>
            </a:r>
          </a:p>
        </p:txBody>
      </p:sp>
      <p:sp>
        <p:nvSpPr>
          <p:cNvPr id="8" name="Espace réservé du pied de page 7"/>
          <p:cNvSpPr>
            <a:spLocks noGrp="1"/>
          </p:cNvSpPr>
          <p:nvPr>
            <p:ph type="ftr" sz="quarter" idx="11"/>
          </p:nvPr>
        </p:nvSpPr>
        <p:spPr/>
        <p:txBody>
          <a:bodyPr/>
          <a:lstStyle/>
          <a:p>
            <a:r>
              <a:rPr lang="fr-FR"/>
              <a:t>IPRD2016-Siena</a:t>
            </a:r>
            <a:endParaRPr lang="en-GB"/>
          </a:p>
        </p:txBody>
      </p:sp>
      <p:sp>
        <p:nvSpPr>
          <p:cNvPr id="9" name="Espace réservé du numéro de diapositive 8"/>
          <p:cNvSpPr>
            <a:spLocks noGrp="1"/>
          </p:cNvSpPr>
          <p:nvPr>
            <p:ph type="sldNum" sz="quarter" idx="12"/>
          </p:nvPr>
        </p:nvSpPr>
        <p:spPr/>
        <p:txBody>
          <a:bodyPr/>
          <a:lstStyle/>
          <a:p>
            <a:fld id="{820CF7BA-CC86-B046-85AE-96566A388665}" type="slidenum">
              <a:rPr lang="en-GB" smtClean="0"/>
              <a:pPr/>
              <a:t>24</a:t>
            </a:fld>
            <a:endParaRPr lang="en-GB"/>
          </a:p>
        </p:txBody>
      </p:sp>
    </p:spTree>
    <p:extLst>
      <p:ext uri="{BB962C8B-B14F-4D97-AF65-F5344CB8AC3E}">
        <p14:creationId xmlns:p14="http://schemas.microsoft.com/office/powerpoint/2010/main" val="3982917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286350" y="913051"/>
            <a:ext cx="6644066" cy="2862323"/>
          </a:xfrm>
          <a:prstGeom prst="rect">
            <a:avLst/>
          </a:prstGeom>
        </p:spPr>
        <p:txBody>
          <a:bodyPr wrap="square">
            <a:spAutoFit/>
          </a:bodyPr>
          <a:lstStyle/>
          <a:p>
            <a:endParaRPr lang="en-US" sz="1800" b="1" dirty="0">
              <a:solidFill>
                <a:srgbClr val="FF0000"/>
              </a:solidFill>
              <a:sym typeface="Wingdings"/>
            </a:endParaRPr>
          </a:p>
          <a:p>
            <a:pPr>
              <a:buFont typeface="Wingdings" pitchFamily="2" charset="2"/>
              <a:buChar char="q"/>
            </a:pPr>
            <a:r>
              <a:rPr lang="en-US" sz="1800" b="1" dirty="0">
                <a:solidFill>
                  <a:srgbClr val="FF0000"/>
                </a:solidFill>
                <a:sym typeface="Wingdings"/>
              </a:rPr>
              <a:t> Low-resistivity </a:t>
            </a:r>
            <a:r>
              <a:rPr lang="en-US" b="1" dirty="0">
                <a:solidFill>
                  <a:srgbClr val="FF0000"/>
                </a:solidFill>
                <a:sym typeface="Wingdings"/>
              </a:rPr>
              <a:t>material </a:t>
            </a:r>
            <a:r>
              <a:rPr lang="en-US" sz="1800" dirty="0">
                <a:sym typeface="Wingdings"/>
              </a:rPr>
              <a:t>: </a:t>
            </a:r>
            <a:r>
              <a:rPr lang="en-US" dirty="0">
                <a:sym typeface="Wingdings"/>
              </a:rPr>
              <a:t> </a:t>
            </a:r>
          </a:p>
          <a:p>
            <a:r>
              <a:rPr lang="en-US" sz="1800" b="1" dirty="0">
                <a:sym typeface="Wingdings"/>
              </a:rPr>
              <a:t>  </a:t>
            </a:r>
          </a:p>
          <a:p>
            <a:r>
              <a:rPr lang="en-US" sz="1800" dirty="0">
                <a:sym typeface="Wingdings"/>
              </a:rPr>
              <a:t>New resistive material such </a:t>
            </a:r>
          </a:p>
          <a:p>
            <a:r>
              <a:rPr lang="en-US" sz="1800" dirty="0">
                <a:sym typeface="Wingdings"/>
              </a:rPr>
              <a:t>the glass developed by the </a:t>
            </a:r>
          </a:p>
          <a:p>
            <a:r>
              <a:rPr lang="en-US" sz="1800" dirty="0">
                <a:sym typeface="Wingdings"/>
              </a:rPr>
              <a:t>Tsinghua university</a:t>
            </a:r>
            <a:endParaRPr lang="en-GB" sz="1800" dirty="0"/>
          </a:p>
          <a:p>
            <a:r>
              <a:rPr lang="en-US" sz="1800" b="1" dirty="0">
                <a:solidFill>
                  <a:srgbClr val="660066"/>
                </a:solidFill>
                <a:sym typeface="Wingdings"/>
              </a:rPr>
              <a:t>or new plastics doped with </a:t>
            </a:r>
          </a:p>
          <a:p>
            <a:r>
              <a:rPr lang="en-US" sz="1800" b="1" dirty="0">
                <a:solidFill>
                  <a:srgbClr val="660066"/>
                </a:solidFill>
                <a:sym typeface="Wingdings"/>
              </a:rPr>
              <a:t>nanoparticles</a:t>
            </a:r>
          </a:p>
          <a:p>
            <a:pPr>
              <a:buFont typeface="Wingdings" pitchFamily="2" charset="2"/>
              <a:buChar char="q"/>
            </a:pPr>
            <a:endParaRPr lang="en-US" sz="1800" b="1" dirty="0">
              <a:solidFill>
                <a:srgbClr val="FF0000"/>
              </a:solidFill>
              <a:sym typeface="Wingdings"/>
            </a:endParaRPr>
          </a:p>
          <a:p>
            <a:endParaRPr lang="en-GB" sz="1800" dirty="0">
              <a:sym typeface="Wingdings"/>
            </a:endParaRPr>
          </a:p>
        </p:txBody>
      </p:sp>
      <p:sp>
        <p:nvSpPr>
          <p:cNvPr id="15" name="Espace réservé du pied de page 14"/>
          <p:cNvSpPr>
            <a:spLocks noGrp="1"/>
          </p:cNvSpPr>
          <p:nvPr>
            <p:ph type="ftr" sz="quarter" idx="11"/>
          </p:nvPr>
        </p:nvSpPr>
        <p:spPr/>
        <p:txBody>
          <a:bodyPr/>
          <a:lstStyle/>
          <a:p>
            <a:r>
              <a:rPr lang="fr-FR"/>
              <a:t>IPRD2016-Siena</a:t>
            </a:r>
            <a:endParaRPr lang="en-GB"/>
          </a:p>
        </p:txBody>
      </p:sp>
      <p:sp>
        <p:nvSpPr>
          <p:cNvPr id="13" name="Espace réservé du numéro de diapositive 12"/>
          <p:cNvSpPr>
            <a:spLocks noGrp="1"/>
          </p:cNvSpPr>
          <p:nvPr>
            <p:ph type="sldNum" sz="quarter" idx="12"/>
          </p:nvPr>
        </p:nvSpPr>
        <p:spPr/>
        <p:txBody>
          <a:bodyPr/>
          <a:lstStyle/>
          <a:p>
            <a:fld id="{820CF7BA-CC86-B046-85AE-96566A388665}" type="slidenum">
              <a:rPr lang="en-GB" smtClean="0"/>
              <a:pPr/>
              <a:t>25</a:t>
            </a:fld>
            <a:endParaRPr lang="en-GB"/>
          </a:p>
        </p:txBody>
      </p:sp>
      <p:sp>
        <p:nvSpPr>
          <p:cNvPr id="2" name="Title 1"/>
          <p:cNvSpPr>
            <a:spLocks noGrp="1"/>
          </p:cNvSpPr>
          <p:nvPr>
            <p:ph type="title" idx="4294967295"/>
          </p:nvPr>
        </p:nvSpPr>
        <p:spPr>
          <a:xfrm>
            <a:off x="0" y="149225"/>
            <a:ext cx="8229600" cy="631825"/>
          </a:xfrm>
        </p:spPr>
        <p:txBody>
          <a:bodyPr>
            <a:normAutofit/>
          </a:bodyPr>
          <a:lstStyle/>
          <a:p>
            <a:pPr>
              <a:defRPr/>
            </a:pPr>
            <a:r>
              <a:rPr lang="en-US" sz="2800" dirty="0">
                <a:solidFill>
                  <a:srgbClr val="0070C0"/>
                </a:solidFill>
              </a:rPr>
              <a:t>Electrode Resistivity and thickness</a:t>
            </a:r>
          </a:p>
        </p:txBody>
      </p:sp>
      <p:pic>
        <p:nvPicPr>
          <p:cNvPr id="16" name="Picture 6" descr="F:\工作\CBM合作\玻璃测试\500mm毛坯照片.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32495" y="1465352"/>
            <a:ext cx="2341772" cy="20229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26" name="Picture 6" descr="glass stabl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4267" y="1116251"/>
            <a:ext cx="3080173" cy="2667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7" name="TextBox 4"/>
          <p:cNvSpPr txBox="1">
            <a:spLocks noChangeArrowheads="1"/>
          </p:cNvSpPr>
          <p:nvPr/>
        </p:nvSpPr>
        <p:spPr bwMode="auto">
          <a:xfrm>
            <a:off x="5486401" y="775088"/>
            <a:ext cx="336804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charset="0"/>
                <a:ea typeface="ＭＳ Ｐゴシック" charset="0"/>
                <a:cs typeface="ＭＳ Ｐゴシック" charset="0"/>
              </a:defRPr>
            </a:lvl1pPr>
            <a:lvl2pPr marL="742950" indent="-285750" eaLnBrk="0" hangingPunct="0">
              <a:defRPr sz="2400">
                <a:solidFill>
                  <a:schemeClr val="tx1"/>
                </a:solidFill>
                <a:latin typeface="Times New Roman" charset="0"/>
                <a:ea typeface="ＭＳ Ｐゴシック" charset="0"/>
              </a:defRPr>
            </a:lvl2pPr>
            <a:lvl3pPr marL="1143000" indent="-228600" eaLnBrk="0" hangingPunct="0">
              <a:defRPr sz="2400">
                <a:solidFill>
                  <a:schemeClr val="tx1"/>
                </a:solidFill>
                <a:latin typeface="Times New Roman" charset="0"/>
                <a:ea typeface="ＭＳ Ｐゴシック" charset="0"/>
              </a:defRPr>
            </a:lvl3pPr>
            <a:lvl4pPr marL="1600200" indent="-228600" eaLnBrk="0" hangingPunct="0">
              <a:defRPr sz="2400">
                <a:solidFill>
                  <a:schemeClr val="tx1"/>
                </a:solidFill>
                <a:latin typeface="Times New Roman" charset="0"/>
                <a:ea typeface="ＭＳ Ｐゴシック" charset="0"/>
              </a:defRPr>
            </a:lvl4pPr>
            <a:lvl5pPr marL="2057400" indent="-228600" eaLnBrk="0" hangingPunct="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altLang="zh-CN" sz="1400" dirty="0">
                <a:latin typeface="Times New Roman" pitchFamily="18" charset="0"/>
                <a:cs typeface="Times New Roman" pitchFamily="18" charset="0"/>
              </a:rPr>
              <a:t>1kV  applied on a glass plate 32days; integrated  charge: 1 C/cm</a:t>
            </a:r>
            <a:r>
              <a:rPr lang="en-US" altLang="zh-CN" sz="1400" baseline="30000" dirty="0">
                <a:latin typeface="Times New Roman" pitchFamily="18" charset="0"/>
                <a:cs typeface="Times New Roman" pitchFamily="18" charset="0"/>
              </a:rPr>
              <a:t>2     </a:t>
            </a:r>
            <a:r>
              <a:rPr lang="en-US" altLang="zh-CN" sz="1400" dirty="0">
                <a:latin typeface="Times New Roman" pitchFamily="18" charset="0"/>
                <a:cs typeface="Times New Roman" pitchFamily="18" charset="0"/>
              </a:rPr>
              <a:t> </a:t>
            </a:r>
            <a:endParaRPr lang="zh-CN" altLang="en-US" sz="1400" baseline="30000" dirty="0">
              <a:latin typeface="Times New Roman" pitchFamily="18" charset="0"/>
              <a:cs typeface="Times New Roman" pitchFamily="18" charset="0"/>
            </a:endParaRPr>
          </a:p>
        </p:txBody>
      </p:sp>
      <p:pic>
        <p:nvPicPr>
          <p:cNvPr id="17"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511040" y="4314825"/>
            <a:ext cx="4343400" cy="2041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8" name="TextBox 12"/>
          <p:cNvSpPr txBox="1"/>
          <p:nvPr/>
        </p:nvSpPr>
        <p:spPr>
          <a:xfrm>
            <a:off x="281381" y="4611114"/>
            <a:ext cx="3645405" cy="1200329"/>
          </a:xfrm>
          <a:prstGeom prst="rect">
            <a:avLst/>
          </a:prstGeom>
          <a:noFill/>
        </p:spPr>
        <p:txBody>
          <a:bodyPr wrap="square" rtlCol="0">
            <a:spAutoFit/>
          </a:bodyPr>
          <a:lstStyle/>
          <a:p>
            <a:r>
              <a:rPr lang="en-US" dirty="0"/>
              <a:t>Triplet of new RPCs with 1mm gas gap in support frame and Faraday cage of 48 mm overall thickness </a:t>
            </a:r>
            <a:r>
              <a:rPr lang="en-US" dirty="0">
                <a:sym typeface="Wingdings" panose="05000000000000000000" pitchFamily="2" charset="2"/>
              </a:rPr>
              <a:t> </a:t>
            </a:r>
            <a:r>
              <a:rPr lang="en-US" dirty="0"/>
              <a:t>fits into assigned 50 mm envelope. </a:t>
            </a:r>
          </a:p>
        </p:txBody>
      </p:sp>
      <p:sp>
        <p:nvSpPr>
          <p:cNvPr id="3" name="ZoneTexte 2"/>
          <p:cNvSpPr txBox="1"/>
          <p:nvPr/>
        </p:nvSpPr>
        <p:spPr>
          <a:xfrm>
            <a:off x="230582" y="4080933"/>
            <a:ext cx="1749197" cy="369332"/>
          </a:xfrm>
          <a:prstGeom prst="rect">
            <a:avLst/>
          </a:prstGeom>
          <a:noFill/>
        </p:spPr>
        <p:txBody>
          <a:bodyPr wrap="none" rtlCol="0">
            <a:spAutoFit/>
          </a:bodyPr>
          <a:lstStyle/>
          <a:p>
            <a:pPr marL="285750" indent="-285750">
              <a:buFont typeface="Wingdings" charset="2"/>
              <a:buChar char="q"/>
            </a:pPr>
            <a:r>
              <a:rPr lang="en-US" b="1" dirty="0">
                <a:solidFill>
                  <a:srgbClr val="FF0000"/>
                </a:solidFill>
                <a:sym typeface="Wingdings"/>
              </a:rPr>
              <a:t>Thin gas gap</a:t>
            </a:r>
            <a:endParaRPr lang="en-GB" dirty="0"/>
          </a:p>
        </p:txBody>
      </p:sp>
    </p:spTree>
    <p:extLst>
      <p:ext uri="{BB962C8B-B14F-4D97-AF65-F5344CB8AC3E}">
        <p14:creationId xmlns:p14="http://schemas.microsoft.com/office/powerpoint/2010/main" val="35008087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27292" y="855131"/>
            <a:ext cx="8421688" cy="3948113"/>
          </a:xfrm>
        </p:spPr>
        <p:txBody>
          <a:bodyPr>
            <a:normAutofit/>
          </a:bodyPr>
          <a:lstStyle/>
          <a:p>
            <a:pPr marL="0" indent="0">
              <a:buNone/>
            </a:pPr>
            <a:r>
              <a:rPr lang="en-US" sz="1800" dirty="0"/>
              <a:t>The current gases  used to operate RPCs were the result of long and fastidious investigation. They were chosen to produce enough primary electron/</a:t>
            </a:r>
            <a:r>
              <a:rPr lang="en-US" sz="1800" dirty="0" err="1"/>
              <a:t>electons</a:t>
            </a:r>
            <a:r>
              <a:rPr lang="en-US" sz="1800" dirty="0"/>
              <a:t> and to keep the streamer rate and avalanche size as small as possible</a:t>
            </a:r>
          </a:p>
          <a:p>
            <a:pPr marL="0" indent="0">
              <a:buNone/>
            </a:pPr>
            <a:r>
              <a:rPr lang="en-US" sz="1800" dirty="0"/>
              <a:t>In CMS/ATLAS the used gas mixture is   94.7 %  C2H2F4, 5% C4H10, 0.3% SF6</a:t>
            </a:r>
          </a:p>
        </p:txBody>
      </p:sp>
      <p:sp>
        <p:nvSpPr>
          <p:cNvPr id="8" name="ZoneTexte 7"/>
          <p:cNvSpPr txBox="1"/>
          <p:nvPr/>
        </p:nvSpPr>
        <p:spPr>
          <a:xfrm>
            <a:off x="1061919" y="416051"/>
            <a:ext cx="5922663" cy="461665"/>
          </a:xfrm>
          <a:prstGeom prst="rect">
            <a:avLst/>
          </a:prstGeom>
          <a:noFill/>
        </p:spPr>
        <p:txBody>
          <a:bodyPr wrap="square" rtlCol="0">
            <a:spAutoFit/>
          </a:bodyPr>
          <a:lstStyle/>
          <a:p>
            <a:pPr algn="ctr"/>
            <a:r>
              <a:rPr lang="en-US" sz="2400" b="1" dirty="0"/>
              <a:t>Eco-friendly gases</a:t>
            </a:r>
          </a:p>
        </p:txBody>
      </p:sp>
      <p:sp>
        <p:nvSpPr>
          <p:cNvPr id="9" name="ZoneTexte 8"/>
          <p:cNvSpPr txBox="1"/>
          <p:nvPr/>
        </p:nvSpPr>
        <p:spPr>
          <a:xfrm>
            <a:off x="282985" y="2517222"/>
            <a:ext cx="7488174"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r>
              <a:rPr lang="en-US" dirty="0"/>
              <a:t>Problem: GWP is too high for R134A (1300)  and SF6(24000). CO2 GWP is 1</a:t>
            </a:r>
          </a:p>
        </p:txBody>
      </p:sp>
      <p:sp>
        <p:nvSpPr>
          <p:cNvPr id="10" name="ZoneTexte 9"/>
          <p:cNvSpPr txBox="1"/>
          <p:nvPr/>
        </p:nvSpPr>
        <p:spPr>
          <a:xfrm>
            <a:off x="282985" y="3039292"/>
            <a:ext cx="8420748" cy="1200329"/>
          </a:xfrm>
          <a:prstGeom prst="rect">
            <a:avLst/>
          </a:prstGeom>
          <a:noFill/>
        </p:spPr>
        <p:txBody>
          <a:bodyPr wrap="square" rtlCol="0">
            <a:spAutoFit/>
          </a:bodyPr>
          <a:lstStyle/>
          <a:p>
            <a:r>
              <a:rPr lang="en-US" dirty="0"/>
              <a:t>As a consequence the production of freon gases will be stopped/reduced in the near future So new eco-friendly gases are needed. </a:t>
            </a:r>
          </a:p>
          <a:p>
            <a:r>
              <a:rPr lang="en-US" dirty="0"/>
              <a:t>HFO-1234ze could be an alternative but higher voltage is needed to operate RPC</a:t>
            </a:r>
          </a:p>
          <a:p>
            <a:endParaRPr lang="en-US" dirty="0"/>
          </a:p>
        </p:txBody>
      </p:sp>
      <p:pic>
        <p:nvPicPr>
          <p:cNvPr id="6" name="Picture 19" descr="EfficiencyComparison_HeR134HFOIso_part2_vcm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304304" y="3642783"/>
            <a:ext cx="2349908" cy="3543583"/>
          </a:xfrm>
          <a:prstGeom prst="rect">
            <a:avLst/>
          </a:prstGeom>
        </p:spPr>
      </p:pic>
      <p:grpSp>
        <p:nvGrpSpPr>
          <p:cNvPr id="7" name="Group 10"/>
          <p:cNvGrpSpPr/>
          <p:nvPr/>
        </p:nvGrpSpPr>
        <p:grpSpPr>
          <a:xfrm>
            <a:off x="607853" y="4290419"/>
            <a:ext cx="3744013" cy="2299110"/>
            <a:chOff x="74246" y="794370"/>
            <a:chExt cx="4426612" cy="2873706"/>
          </a:xfrm>
        </p:grpSpPr>
        <p:pic>
          <p:nvPicPr>
            <p:cNvPr id="11" name="Picture 2" descr="EfficiencyComparison_HFOR134aIso_vcms2-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814263" y="54353"/>
              <a:ext cx="2873706" cy="4353739"/>
            </a:xfrm>
            <a:prstGeom prst="rect">
              <a:avLst/>
            </a:prstGeom>
          </p:spPr>
        </p:pic>
        <p:sp>
          <p:nvSpPr>
            <p:cNvPr id="12" name="TextBox 8"/>
            <p:cNvSpPr txBox="1"/>
            <p:nvPr/>
          </p:nvSpPr>
          <p:spPr>
            <a:xfrm rot="5400000">
              <a:off x="3459294" y="1415561"/>
              <a:ext cx="1473704" cy="609425"/>
            </a:xfrm>
            <a:prstGeom prst="rect">
              <a:avLst/>
            </a:prstGeom>
            <a:noFill/>
          </p:spPr>
          <p:txBody>
            <a:bodyPr wrap="square" rtlCol="0">
              <a:spAutoFit/>
            </a:bodyPr>
            <a:lstStyle/>
            <a:p>
              <a:r>
                <a:rPr lang="en-US" sz="1200" dirty="0">
                  <a:solidFill>
                    <a:srgbClr val="FF0000"/>
                  </a:solidFill>
                </a:rPr>
                <a:t>Streamer probability</a:t>
              </a:r>
            </a:p>
          </p:txBody>
        </p:sp>
      </p:grpSp>
      <p:sp>
        <p:nvSpPr>
          <p:cNvPr id="13" name="TextBox 11"/>
          <p:cNvSpPr txBox="1"/>
          <p:nvPr/>
        </p:nvSpPr>
        <p:spPr>
          <a:xfrm>
            <a:off x="590563" y="4070344"/>
            <a:ext cx="3315431" cy="338554"/>
          </a:xfrm>
          <a:prstGeom prst="rect">
            <a:avLst/>
          </a:prstGeom>
          <a:noFill/>
        </p:spPr>
        <p:txBody>
          <a:bodyPr wrap="none" rtlCol="0">
            <a:spAutoFit/>
          </a:bodyPr>
          <a:lstStyle/>
          <a:p>
            <a:r>
              <a:rPr lang="en-US" sz="1600" b="1" dirty="0">
                <a:solidFill>
                  <a:srgbClr val="008000"/>
                </a:solidFill>
              </a:rPr>
              <a:t>REPLACING R134a WITH HFO-1234ze</a:t>
            </a:r>
          </a:p>
        </p:txBody>
      </p:sp>
      <p:sp>
        <p:nvSpPr>
          <p:cNvPr id="14" name="TextBox 22"/>
          <p:cNvSpPr txBox="1"/>
          <p:nvPr/>
        </p:nvSpPr>
        <p:spPr>
          <a:xfrm>
            <a:off x="4546877" y="3996459"/>
            <a:ext cx="3839513" cy="338554"/>
          </a:xfrm>
          <a:prstGeom prst="rect">
            <a:avLst/>
          </a:prstGeom>
          <a:noFill/>
        </p:spPr>
        <p:txBody>
          <a:bodyPr wrap="none" rtlCol="0">
            <a:spAutoFit/>
          </a:bodyPr>
          <a:lstStyle/>
          <a:p>
            <a:r>
              <a:rPr lang="en-US" sz="1600" b="1" dirty="0">
                <a:solidFill>
                  <a:srgbClr val="008000"/>
                </a:solidFill>
              </a:rPr>
              <a:t>Helium-HFO-1234ze BASED GAS MIXTURES</a:t>
            </a:r>
          </a:p>
        </p:txBody>
      </p:sp>
    </p:spTree>
    <p:extLst>
      <p:ext uri="{BB962C8B-B14F-4D97-AF65-F5344CB8AC3E}">
        <p14:creationId xmlns:p14="http://schemas.microsoft.com/office/powerpoint/2010/main" val="23519117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Triangle-6dir.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739900" y="438150"/>
            <a:ext cx="5600700" cy="4330700"/>
          </a:xfrm>
          <a:prstGeom prst="rect">
            <a:avLst/>
          </a:prstGeom>
        </p:spPr>
      </p:pic>
      <p:sp>
        <p:nvSpPr>
          <p:cNvPr id="4" name="ZoneTexte 3"/>
          <p:cNvSpPr txBox="1"/>
          <p:nvPr/>
        </p:nvSpPr>
        <p:spPr>
          <a:xfrm>
            <a:off x="1143000" y="5168900"/>
            <a:ext cx="6616700" cy="923330"/>
          </a:xfrm>
          <a:prstGeom prst="rect">
            <a:avLst/>
          </a:prstGeom>
          <a:noFill/>
        </p:spPr>
        <p:txBody>
          <a:bodyPr wrap="square" rtlCol="0">
            <a:spAutoFit/>
          </a:bodyPr>
          <a:lstStyle/>
          <a:p>
            <a:r>
              <a:rPr lang="en-GB" dirty="0"/>
              <a:t>One can read the signal from both sides and get profit of the difference in time arrival to improve the position resolution and get the absolute time as well.</a:t>
            </a:r>
          </a:p>
        </p:txBody>
      </p:sp>
    </p:spTree>
    <p:extLst>
      <p:ext uri="{BB962C8B-B14F-4D97-AF65-F5344CB8AC3E}">
        <p14:creationId xmlns:p14="http://schemas.microsoft.com/office/powerpoint/2010/main" val="38178534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er 14"/>
          <p:cNvGrpSpPr/>
          <p:nvPr/>
        </p:nvGrpSpPr>
        <p:grpSpPr>
          <a:xfrm>
            <a:off x="2836421" y="343751"/>
            <a:ext cx="1811584" cy="1638300"/>
            <a:chOff x="1536700" y="1549400"/>
            <a:chExt cx="2882900" cy="2844800"/>
          </a:xfrm>
        </p:grpSpPr>
        <p:cxnSp>
          <p:nvCxnSpPr>
            <p:cNvPr id="3" name="Connecteur droit 2"/>
            <p:cNvCxnSpPr/>
            <p:nvPr/>
          </p:nvCxnSpPr>
          <p:spPr>
            <a:xfrm flipH="1">
              <a:off x="1714500" y="1879600"/>
              <a:ext cx="2527300" cy="1981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5" name="Connecteur droit 4"/>
            <p:cNvCxnSpPr/>
            <p:nvPr/>
          </p:nvCxnSpPr>
          <p:spPr>
            <a:xfrm>
              <a:off x="3213100" y="1549400"/>
              <a:ext cx="0" cy="284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Connecteur droit 6"/>
            <p:cNvCxnSpPr/>
            <p:nvPr/>
          </p:nvCxnSpPr>
          <p:spPr>
            <a:xfrm flipH="1" flipV="1">
              <a:off x="1536700" y="2527300"/>
              <a:ext cx="2882900" cy="10414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8" name="ZoneTexte 7"/>
          <p:cNvSpPr txBox="1"/>
          <p:nvPr/>
        </p:nvSpPr>
        <p:spPr>
          <a:xfrm>
            <a:off x="152400" y="748268"/>
            <a:ext cx="5981700" cy="369332"/>
          </a:xfrm>
          <a:prstGeom prst="rect">
            <a:avLst/>
          </a:prstGeom>
          <a:noFill/>
        </p:spPr>
        <p:txBody>
          <a:bodyPr wrap="square" rtlCol="0">
            <a:spAutoFit/>
          </a:bodyPr>
          <a:lstStyle/>
          <a:p>
            <a:r>
              <a:rPr lang="en-GB" dirty="0"/>
              <a:t>3 crossings</a:t>
            </a:r>
          </a:p>
        </p:txBody>
      </p:sp>
      <p:grpSp>
        <p:nvGrpSpPr>
          <p:cNvPr id="21" name="Grouper 20"/>
          <p:cNvGrpSpPr/>
          <p:nvPr/>
        </p:nvGrpSpPr>
        <p:grpSpPr>
          <a:xfrm>
            <a:off x="2678271" y="2209800"/>
            <a:ext cx="2408428" cy="2095500"/>
            <a:chOff x="1371544" y="3479800"/>
            <a:chExt cx="2813395" cy="2311400"/>
          </a:xfrm>
        </p:grpSpPr>
        <p:grpSp>
          <p:nvGrpSpPr>
            <p:cNvPr id="16" name="Grouper 15"/>
            <p:cNvGrpSpPr/>
            <p:nvPr/>
          </p:nvGrpSpPr>
          <p:grpSpPr>
            <a:xfrm>
              <a:off x="1371544" y="3479800"/>
              <a:ext cx="2705100" cy="2311400"/>
              <a:chOff x="1685522" y="1549400"/>
              <a:chExt cx="2882900" cy="2844800"/>
            </a:xfrm>
          </p:grpSpPr>
          <p:cxnSp>
            <p:nvCxnSpPr>
              <p:cNvPr id="17" name="Connecteur droit 16"/>
              <p:cNvCxnSpPr/>
              <p:nvPr/>
            </p:nvCxnSpPr>
            <p:spPr>
              <a:xfrm flipH="1">
                <a:off x="1714500" y="1879600"/>
                <a:ext cx="2527300" cy="1981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Connecteur droit 17"/>
              <p:cNvCxnSpPr/>
              <p:nvPr/>
            </p:nvCxnSpPr>
            <p:spPr>
              <a:xfrm>
                <a:off x="3213100" y="1549400"/>
                <a:ext cx="0" cy="284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Connecteur droit 18"/>
              <p:cNvCxnSpPr/>
              <p:nvPr/>
            </p:nvCxnSpPr>
            <p:spPr>
              <a:xfrm flipH="1" flipV="1">
                <a:off x="1685522" y="2589823"/>
                <a:ext cx="2882900" cy="1041401"/>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20" name="Connecteur droit 19"/>
            <p:cNvCxnSpPr/>
            <p:nvPr/>
          </p:nvCxnSpPr>
          <p:spPr>
            <a:xfrm flipH="1">
              <a:off x="2040639" y="4138657"/>
              <a:ext cx="2144300" cy="1610518"/>
            </a:xfrm>
            <a:prstGeom prst="line">
              <a:avLst/>
            </a:prstGeom>
          </p:spPr>
          <p:style>
            <a:lnRef idx="2">
              <a:schemeClr val="accent1"/>
            </a:lnRef>
            <a:fillRef idx="0">
              <a:schemeClr val="accent1"/>
            </a:fillRef>
            <a:effectRef idx="1">
              <a:schemeClr val="accent1"/>
            </a:effectRef>
            <a:fontRef idx="minor">
              <a:schemeClr val="tx1"/>
            </a:fontRef>
          </p:style>
        </p:cxnSp>
      </p:grpSp>
      <p:sp>
        <p:nvSpPr>
          <p:cNvPr id="22" name="ZoneTexte 21"/>
          <p:cNvSpPr txBox="1"/>
          <p:nvPr/>
        </p:nvSpPr>
        <p:spPr>
          <a:xfrm>
            <a:off x="165100" y="3402568"/>
            <a:ext cx="5981700" cy="369332"/>
          </a:xfrm>
          <a:prstGeom prst="rect">
            <a:avLst/>
          </a:prstGeom>
          <a:noFill/>
        </p:spPr>
        <p:txBody>
          <a:bodyPr wrap="square" rtlCol="0">
            <a:spAutoFit/>
          </a:bodyPr>
          <a:lstStyle/>
          <a:p>
            <a:r>
              <a:rPr lang="en-GB" dirty="0"/>
              <a:t>5 crossings</a:t>
            </a:r>
          </a:p>
        </p:txBody>
      </p:sp>
      <p:sp>
        <p:nvSpPr>
          <p:cNvPr id="31" name="ZoneTexte 30"/>
          <p:cNvSpPr txBox="1"/>
          <p:nvPr/>
        </p:nvSpPr>
        <p:spPr>
          <a:xfrm>
            <a:off x="267984" y="5548868"/>
            <a:ext cx="5981700" cy="369332"/>
          </a:xfrm>
          <a:prstGeom prst="rect">
            <a:avLst/>
          </a:prstGeom>
          <a:noFill/>
        </p:spPr>
        <p:txBody>
          <a:bodyPr wrap="square" rtlCol="0">
            <a:spAutoFit/>
          </a:bodyPr>
          <a:lstStyle/>
          <a:p>
            <a:r>
              <a:rPr lang="en-GB" dirty="0"/>
              <a:t>8 crossings</a:t>
            </a:r>
          </a:p>
        </p:txBody>
      </p:sp>
      <p:grpSp>
        <p:nvGrpSpPr>
          <p:cNvPr id="33" name="Grouper 32"/>
          <p:cNvGrpSpPr/>
          <p:nvPr/>
        </p:nvGrpSpPr>
        <p:grpSpPr>
          <a:xfrm>
            <a:off x="2658621" y="4652583"/>
            <a:ext cx="2544321" cy="2095500"/>
            <a:chOff x="5795521" y="4533900"/>
            <a:chExt cx="2544321" cy="2095500"/>
          </a:xfrm>
        </p:grpSpPr>
        <p:grpSp>
          <p:nvGrpSpPr>
            <p:cNvPr id="25" name="Grouper 24"/>
            <p:cNvGrpSpPr/>
            <p:nvPr/>
          </p:nvGrpSpPr>
          <p:grpSpPr>
            <a:xfrm>
              <a:off x="5795521" y="4533900"/>
              <a:ext cx="2433828" cy="2095500"/>
              <a:chOff x="1371544" y="3479800"/>
              <a:chExt cx="2843066" cy="2311400"/>
            </a:xfrm>
          </p:grpSpPr>
          <p:grpSp>
            <p:nvGrpSpPr>
              <p:cNvPr id="26" name="Grouper 25"/>
              <p:cNvGrpSpPr/>
              <p:nvPr/>
            </p:nvGrpSpPr>
            <p:grpSpPr>
              <a:xfrm>
                <a:off x="1371544" y="3479800"/>
                <a:ext cx="2705100" cy="2311400"/>
                <a:chOff x="1685522" y="1549400"/>
                <a:chExt cx="2882900" cy="2844800"/>
              </a:xfrm>
            </p:grpSpPr>
            <p:cxnSp>
              <p:nvCxnSpPr>
                <p:cNvPr id="28" name="Connecteur droit 27"/>
                <p:cNvCxnSpPr/>
                <p:nvPr/>
              </p:nvCxnSpPr>
              <p:spPr>
                <a:xfrm flipH="1">
                  <a:off x="1714500" y="1879600"/>
                  <a:ext cx="2527300" cy="198120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Connecteur droit 28"/>
                <p:cNvCxnSpPr/>
                <p:nvPr/>
              </p:nvCxnSpPr>
              <p:spPr>
                <a:xfrm>
                  <a:off x="3213100" y="1549400"/>
                  <a:ext cx="0" cy="2844800"/>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Connecteur droit 29"/>
                <p:cNvCxnSpPr/>
                <p:nvPr/>
              </p:nvCxnSpPr>
              <p:spPr>
                <a:xfrm flipH="1" flipV="1">
                  <a:off x="1685522" y="2589823"/>
                  <a:ext cx="2882900" cy="1041401"/>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27" name="Connecteur droit 26"/>
              <p:cNvCxnSpPr/>
              <p:nvPr/>
            </p:nvCxnSpPr>
            <p:spPr>
              <a:xfrm flipH="1">
                <a:off x="2070310" y="4180682"/>
                <a:ext cx="2144300" cy="1610518"/>
              </a:xfrm>
              <a:prstGeom prst="line">
                <a:avLst/>
              </a:prstGeom>
            </p:spPr>
            <p:style>
              <a:lnRef idx="2">
                <a:schemeClr val="accent1"/>
              </a:lnRef>
              <a:fillRef idx="0">
                <a:schemeClr val="accent1"/>
              </a:fillRef>
              <a:effectRef idx="1">
                <a:schemeClr val="accent1"/>
              </a:effectRef>
              <a:fontRef idx="minor">
                <a:schemeClr val="tx1"/>
              </a:fontRef>
            </p:style>
          </p:cxnSp>
        </p:grpSp>
        <p:cxnSp>
          <p:nvCxnSpPr>
            <p:cNvPr id="32" name="Connecteur droit 31"/>
            <p:cNvCxnSpPr/>
            <p:nvPr/>
          </p:nvCxnSpPr>
          <p:spPr>
            <a:xfrm flipH="1" flipV="1">
              <a:off x="6024121" y="4652583"/>
              <a:ext cx="2315721" cy="767103"/>
            </a:xfrm>
            <a:prstGeom prst="line">
              <a:avLst/>
            </a:prstGeom>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816646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r 69">
            <a:extLst>
              <a:ext uri="{FF2B5EF4-FFF2-40B4-BE49-F238E27FC236}">
                <a16:creationId xmlns:a16="http://schemas.microsoft.com/office/drawing/2014/main" id="{E272D870-D178-A541-AC30-F248409CF85C}"/>
              </a:ext>
            </a:extLst>
          </p:cNvPr>
          <p:cNvGrpSpPr/>
          <p:nvPr/>
        </p:nvGrpSpPr>
        <p:grpSpPr>
          <a:xfrm>
            <a:off x="2372604" y="3068617"/>
            <a:ext cx="4398791" cy="3789383"/>
            <a:chOff x="304800" y="866752"/>
            <a:chExt cx="5656262" cy="6148411"/>
          </a:xfrm>
        </p:grpSpPr>
        <p:sp>
          <p:nvSpPr>
            <p:cNvPr id="3" name="Freeform 1">
              <a:extLst>
                <a:ext uri="{FF2B5EF4-FFF2-40B4-BE49-F238E27FC236}">
                  <a16:creationId xmlns:a16="http://schemas.microsoft.com/office/drawing/2014/main" id="{29156A7D-C7CF-3A40-880B-36A6F3D0D2EC}"/>
                </a:ext>
              </a:extLst>
            </p:cNvPr>
            <p:cNvSpPr>
              <a:spLocks/>
            </p:cNvSpPr>
            <p:nvPr/>
          </p:nvSpPr>
          <p:spPr bwMode="auto">
            <a:xfrm>
              <a:off x="1838325" y="2362200"/>
              <a:ext cx="207963" cy="319088"/>
            </a:xfrm>
            <a:custGeom>
              <a:avLst/>
              <a:gdLst>
                <a:gd name="T0" fmla="+- 0 15000 10000"/>
                <a:gd name="T1" fmla="*/ T0 w 10000"/>
                <a:gd name="T2" fmla="+- 0 10000 10000"/>
                <a:gd name="T3" fmla="*/ 10000 h 10000"/>
                <a:gd name="T4" fmla="+- 0 10000 10000"/>
                <a:gd name="T5" fmla="*/ T4 w 10000"/>
                <a:gd name="T6" fmla="+- 0 20000 10000"/>
                <a:gd name="T7" fmla="*/ 20000 h 10000"/>
                <a:gd name="T8" fmla="+- 0 20000 10000"/>
                <a:gd name="T9" fmla="*/ T8 w 10000"/>
                <a:gd name="T10" fmla="+- 0 20000 10000"/>
                <a:gd name="T11" fmla="*/ 20000 h 10000"/>
                <a:gd name="T12" fmla="+- 0 15000 10000"/>
                <a:gd name="T13" fmla="*/ T12 w 10000"/>
                <a:gd name="T14" fmla="+- 0 10000 10000"/>
                <a:gd name="T15" fmla="*/ 10000 h 10000"/>
              </a:gdLst>
              <a:ahLst/>
              <a:cxnLst>
                <a:cxn ang="0">
                  <a:pos x="T1" y="T3"/>
                </a:cxn>
                <a:cxn ang="0">
                  <a:pos x="T5" y="T7"/>
                </a:cxn>
                <a:cxn ang="0">
                  <a:pos x="T9" y="T11"/>
                </a:cxn>
                <a:cxn ang="0">
                  <a:pos x="T13" y="T15"/>
                </a:cxn>
              </a:cxnLst>
              <a:rect l="0" t="0" r="r" b="b"/>
              <a:pathLst>
                <a:path w="10000" h="10000">
                  <a:moveTo>
                    <a:pt x="5000" y="0"/>
                  </a:moveTo>
                  <a:lnTo>
                    <a:pt x="0" y="10000"/>
                  </a:lnTo>
                  <a:lnTo>
                    <a:pt x="10000" y="10000"/>
                  </a:lnTo>
                  <a:close/>
                  <a:moveTo>
                    <a:pt x="5000" y="0"/>
                  </a:moveTo>
                </a:path>
              </a:pathLst>
            </a:custGeom>
            <a:solidFill>
              <a:srgbClr val="66FFFF"/>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4" name="Freeform 2">
              <a:extLst>
                <a:ext uri="{FF2B5EF4-FFF2-40B4-BE49-F238E27FC236}">
                  <a16:creationId xmlns:a16="http://schemas.microsoft.com/office/drawing/2014/main" id="{114BC8BE-0A7C-2547-B388-86DD718FE9E0}"/>
                </a:ext>
              </a:extLst>
            </p:cNvPr>
            <p:cNvSpPr>
              <a:spLocks/>
            </p:cNvSpPr>
            <p:nvPr/>
          </p:nvSpPr>
          <p:spPr bwMode="auto">
            <a:xfrm>
              <a:off x="1812925" y="3186113"/>
              <a:ext cx="207963" cy="319087"/>
            </a:xfrm>
            <a:custGeom>
              <a:avLst/>
              <a:gdLst>
                <a:gd name="T0" fmla="+- 0 15000 10000"/>
                <a:gd name="T1" fmla="*/ T0 w 10000"/>
                <a:gd name="T2" fmla="+- 0 10000 10000"/>
                <a:gd name="T3" fmla="*/ 10000 h 10000"/>
                <a:gd name="T4" fmla="+- 0 10000 10000"/>
                <a:gd name="T5" fmla="*/ T4 w 10000"/>
                <a:gd name="T6" fmla="+- 0 20000 10000"/>
                <a:gd name="T7" fmla="*/ 20000 h 10000"/>
                <a:gd name="T8" fmla="+- 0 20000 10000"/>
                <a:gd name="T9" fmla="*/ T8 w 10000"/>
                <a:gd name="T10" fmla="+- 0 20000 10000"/>
                <a:gd name="T11" fmla="*/ 20000 h 10000"/>
                <a:gd name="T12" fmla="+- 0 15000 10000"/>
                <a:gd name="T13" fmla="*/ T12 w 10000"/>
                <a:gd name="T14" fmla="+- 0 10000 10000"/>
                <a:gd name="T15" fmla="*/ 10000 h 10000"/>
              </a:gdLst>
              <a:ahLst/>
              <a:cxnLst>
                <a:cxn ang="0">
                  <a:pos x="T1" y="T3"/>
                </a:cxn>
                <a:cxn ang="0">
                  <a:pos x="T5" y="T7"/>
                </a:cxn>
                <a:cxn ang="0">
                  <a:pos x="T9" y="T11"/>
                </a:cxn>
                <a:cxn ang="0">
                  <a:pos x="T13" y="T15"/>
                </a:cxn>
              </a:cxnLst>
              <a:rect l="0" t="0" r="r" b="b"/>
              <a:pathLst>
                <a:path w="10000" h="10000">
                  <a:moveTo>
                    <a:pt x="5000" y="0"/>
                  </a:moveTo>
                  <a:lnTo>
                    <a:pt x="0" y="10000"/>
                  </a:lnTo>
                  <a:lnTo>
                    <a:pt x="10000" y="10000"/>
                  </a:lnTo>
                  <a:close/>
                  <a:moveTo>
                    <a:pt x="5000" y="0"/>
                  </a:moveTo>
                </a:path>
              </a:pathLst>
            </a:custGeom>
            <a:solidFill>
              <a:srgbClr val="66FFFF"/>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5" name="Freeform 3">
              <a:extLst>
                <a:ext uri="{FF2B5EF4-FFF2-40B4-BE49-F238E27FC236}">
                  <a16:creationId xmlns:a16="http://schemas.microsoft.com/office/drawing/2014/main" id="{5D953FB1-8244-9A4F-8BE4-7C0948F4765C}"/>
                </a:ext>
              </a:extLst>
            </p:cNvPr>
            <p:cNvSpPr>
              <a:spLocks/>
            </p:cNvSpPr>
            <p:nvPr/>
          </p:nvSpPr>
          <p:spPr bwMode="auto">
            <a:xfrm>
              <a:off x="1643063" y="3730625"/>
              <a:ext cx="207962" cy="319088"/>
            </a:xfrm>
            <a:custGeom>
              <a:avLst/>
              <a:gdLst>
                <a:gd name="T0" fmla="+- 0 15000 10000"/>
                <a:gd name="T1" fmla="*/ T0 w 10000"/>
                <a:gd name="T2" fmla="+- 0 10000 10000"/>
                <a:gd name="T3" fmla="*/ 10000 h 10000"/>
                <a:gd name="T4" fmla="+- 0 10000 10000"/>
                <a:gd name="T5" fmla="*/ T4 w 10000"/>
                <a:gd name="T6" fmla="+- 0 20000 10000"/>
                <a:gd name="T7" fmla="*/ 20000 h 10000"/>
                <a:gd name="T8" fmla="+- 0 20000 10000"/>
                <a:gd name="T9" fmla="*/ T8 w 10000"/>
                <a:gd name="T10" fmla="+- 0 20000 10000"/>
                <a:gd name="T11" fmla="*/ 20000 h 10000"/>
                <a:gd name="T12" fmla="+- 0 15000 10000"/>
                <a:gd name="T13" fmla="*/ T12 w 10000"/>
                <a:gd name="T14" fmla="+- 0 10000 10000"/>
                <a:gd name="T15" fmla="*/ 10000 h 10000"/>
              </a:gdLst>
              <a:ahLst/>
              <a:cxnLst>
                <a:cxn ang="0">
                  <a:pos x="T1" y="T3"/>
                </a:cxn>
                <a:cxn ang="0">
                  <a:pos x="T5" y="T7"/>
                </a:cxn>
                <a:cxn ang="0">
                  <a:pos x="T9" y="T11"/>
                </a:cxn>
                <a:cxn ang="0">
                  <a:pos x="T13" y="T15"/>
                </a:cxn>
              </a:cxnLst>
              <a:rect l="0" t="0" r="r" b="b"/>
              <a:pathLst>
                <a:path w="10000" h="10000">
                  <a:moveTo>
                    <a:pt x="5000" y="0"/>
                  </a:moveTo>
                  <a:lnTo>
                    <a:pt x="0" y="10000"/>
                  </a:lnTo>
                  <a:lnTo>
                    <a:pt x="10000" y="10000"/>
                  </a:lnTo>
                  <a:close/>
                  <a:moveTo>
                    <a:pt x="5000" y="0"/>
                  </a:moveTo>
                </a:path>
              </a:pathLst>
            </a:custGeom>
            <a:solidFill>
              <a:srgbClr val="66FFFF"/>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6" name="Freeform 4">
              <a:extLst>
                <a:ext uri="{FF2B5EF4-FFF2-40B4-BE49-F238E27FC236}">
                  <a16:creationId xmlns:a16="http://schemas.microsoft.com/office/drawing/2014/main" id="{C8CB3DD8-A0ED-1546-BC4E-6614132FA7DF}"/>
                </a:ext>
              </a:extLst>
            </p:cNvPr>
            <p:cNvSpPr>
              <a:spLocks/>
            </p:cNvSpPr>
            <p:nvPr/>
          </p:nvSpPr>
          <p:spPr bwMode="auto">
            <a:xfrm>
              <a:off x="1447800" y="5167313"/>
              <a:ext cx="207963" cy="319087"/>
            </a:xfrm>
            <a:custGeom>
              <a:avLst/>
              <a:gdLst>
                <a:gd name="T0" fmla="+- 0 15000 10000"/>
                <a:gd name="T1" fmla="*/ T0 w 10000"/>
                <a:gd name="T2" fmla="+- 0 10000 10000"/>
                <a:gd name="T3" fmla="*/ 10000 h 10000"/>
                <a:gd name="T4" fmla="+- 0 10000 10000"/>
                <a:gd name="T5" fmla="*/ T4 w 10000"/>
                <a:gd name="T6" fmla="+- 0 20000 10000"/>
                <a:gd name="T7" fmla="*/ 20000 h 10000"/>
                <a:gd name="T8" fmla="+- 0 20000 10000"/>
                <a:gd name="T9" fmla="*/ T8 w 10000"/>
                <a:gd name="T10" fmla="+- 0 20000 10000"/>
                <a:gd name="T11" fmla="*/ 20000 h 10000"/>
                <a:gd name="T12" fmla="+- 0 15000 10000"/>
                <a:gd name="T13" fmla="*/ T12 w 10000"/>
                <a:gd name="T14" fmla="+- 0 10000 10000"/>
                <a:gd name="T15" fmla="*/ 10000 h 10000"/>
              </a:gdLst>
              <a:ahLst/>
              <a:cxnLst>
                <a:cxn ang="0">
                  <a:pos x="T1" y="T3"/>
                </a:cxn>
                <a:cxn ang="0">
                  <a:pos x="T5" y="T7"/>
                </a:cxn>
                <a:cxn ang="0">
                  <a:pos x="T9" y="T11"/>
                </a:cxn>
                <a:cxn ang="0">
                  <a:pos x="T13" y="T15"/>
                </a:cxn>
              </a:cxnLst>
              <a:rect l="0" t="0" r="r" b="b"/>
              <a:pathLst>
                <a:path w="10000" h="10000">
                  <a:moveTo>
                    <a:pt x="5000" y="0"/>
                  </a:moveTo>
                  <a:lnTo>
                    <a:pt x="0" y="10000"/>
                  </a:lnTo>
                  <a:lnTo>
                    <a:pt x="10000" y="10000"/>
                  </a:lnTo>
                  <a:close/>
                  <a:moveTo>
                    <a:pt x="5000" y="0"/>
                  </a:moveTo>
                </a:path>
              </a:pathLst>
            </a:custGeom>
            <a:solidFill>
              <a:srgbClr val="66FFFF"/>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7" name="Freeform 5">
              <a:extLst>
                <a:ext uri="{FF2B5EF4-FFF2-40B4-BE49-F238E27FC236}">
                  <a16:creationId xmlns:a16="http://schemas.microsoft.com/office/drawing/2014/main" id="{E1972AEC-81A9-DF4D-A255-DD0A7EF218F0}"/>
                </a:ext>
              </a:extLst>
            </p:cNvPr>
            <p:cNvSpPr>
              <a:spLocks/>
            </p:cNvSpPr>
            <p:nvPr/>
          </p:nvSpPr>
          <p:spPr bwMode="auto">
            <a:xfrm>
              <a:off x="304800" y="2001838"/>
              <a:ext cx="3124200" cy="269875"/>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blipFill dpi="0" rotWithShape="0">
              <a:blip r:embed="rId2"/>
              <a:srcRect/>
              <a:tile tx="0" ty="0" sx="100000" sy="100000" flip="none" algn="tl"/>
            </a:blip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8" name="Freeform 6">
              <a:extLst>
                <a:ext uri="{FF2B5EF4-FFF2-40B4-BE49-F238E27FC236}">
                  <a16:creationId xmlns:a16="http://schemas.microsoft.com/office/drawing/2014/main" id="{91B26CB0-A595-524D-9953-EC9DE8D44F87}"/>
                </a:ext>
              </a:extLst>
            </p:cNvPr>
            <p:cNvSpPr>
              <a:spLocks/>
            </p:cNvSpPr>
            <p:nvPr/>
          </p:nvSpPr>
          <p:spPr bwMode="auto">
            <a:xfrm>
              <a:off x="304800" y="2682875"/>
              <a:ext cx="3124200" cy="269875"/>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blipFill dpi="0" rotWithShape="0">
              <a:blip r:embed="rId2"/>
              <a:srcRect/>
              <a:tile tx="0" ty="0" sx="100000" sy="100000" flip="none" algn="tl"/>
            </a:blip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9" name="Freeform 7">
              <a:extLst>
                <a:ext uri="{FF2B5EF4-FFF2-40B4-BE49-F238E27FC236}">
                  <a16:creationId xmlns:a16="http://schemas.microsoft.com/office/drawing/2014/main" id="{8B13004A-7912-1E41-83FB-3BD24FD65F46}"/>
                </a:ext>
              </a:extLst>
            </p:cNvPr>
            <p:cNvSpPr>
              <a:spLocks/>
            </p:cNvSpPr>
            <p:nvPr/>
          </p:nvSpPr>
          <p:spPr bwMode="auto">
            <a:xfrm>
              <a:off x="304800" y="3363913"/>
              <a:ext cx="3124200" cy="269875"/>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blipFill dpi="0" rotWithShape="0">
              <a:blip r:embed="rId2"/>
              <a:srcRect/>
              <a:tile tx="0" ty="0" sx="100000" sy="100000" flip="none" algn="tl"/>
            </a:blip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10" name="Freeform 8">
              <a:extLst>
                <a:ext uri="{FF2B5EF4-FFF2-40B4-BE49-F238E27FC236}">
                  <a16:creationId xmlns:a16="http://schemas.microsoft.com/office/drawing/2014/main" id="{092DD2EC-010D-E248-9164-2922B7D965FD}"/>
                </a:ext>
              </a:extLst>
            </p:cNvPr>
            <p:cNvSpPr>
              <a:spLocks/>
            </p:cNvSpPr>
            <p:nvPr/>
          </p:nvSpPr>
          <p:spPr bwMode="auto">
            <a:xfrm>
              <a:off x="304800" y="4727575"/>
              <a:ext cx="3124200" cy="269875"/>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blipFill dpi="0" rotWithShape="0">
              <a:blip r:embed="rId2"/>
              <a:srcRect/>
              <a:tile tx="0" ty="0" sx="100000" sy="100000" flip="none" algn="tl"/>
            </a:blip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11" name="Freeform 9">
              <a:extLst>
                <a:ext uri="{FF2B5EF4-FFF2-40B4-BE49-F238E27FC236}">
                  <a16:creationId xmlns:a16="http://schemas.microsoft.com/office/drawing/2014/main" id="{C97E58B0-E51D-5040-92C1-CFD8CAF6FAE1}"/>
                </a:ext>
              </a:extLst>
            </p:cNvPr>
            <p:cNvSpPr>
              <a:spLocks/>
            </p:cNvSpPr>
            <p:nvPr/>
          </p:nvSpPr>
          <p:spPr bwMode="auto">
            <a:xfrm>
              <a:off x="304800" y="5410200"/>
              <a:ext cx="3124200" cy="269875"/>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blipFill dpi="0" rotWithShape="0">
              <a:blip r:embed="rId2"/>
              <a:srcRect/>
              <a:tile tx="0" ty="0" sx="100000" sy="100000" flip="none" algn="tl"/>
            </a:blip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12" name="Freeform 10">
              <a:extLst>
                <a:ext uri="{FF2B5EF4-FFF2-40B4-BE49-F238E27FC236}">
                  <a16:creationId xmlns:a16="http://schemas.microsoft.com/office/drawing/2014/main" id="{168E309D-3968-9649-9E0D-40755E15F076}"/>
                </a:ext>
              </a:extLst>
            </p:cNvPr>
            <p:cNvSpPr>
              <a:spLocks/>
            </p:cNvSpPr>
            <p:nvPr/>
          </p:nvSpPr>
          <p:spPr bwMode="auto">
            <a:xfrm>
              <a:off x="304800" y="4046538"/>
              <a:ext cx="3124200" cy="269875"/>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blipFill dpi="0" rotWithShape="0">
              <a:blip r:embed="rId2"/>
              <a:srcRect/>
              <a:tile tx="0" ty="0" sx="100000" sy="100000" flip="none" algn="tl"/>
            </a:blip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13" name="Freeform 11">
              <a:extLst>
                <a:ext uri="{FF2B5EF4-FFF2-40B4-BE49-F238E27FC236}">
                  <a16:creationId xmlns:a16="http://schemas.microsoft.com/office/drawing/2014/main" id="{5EF6CB6A-1C5F-6548-94E3-9E73D0F8D6E6}"/>
                </a:ext>
              </a:extLst>
            </p:cNvPr>
            <p:cNvSpPr>
              <a:spLocks/>
            </p:cNvSpPr>
            <p:nvPr/>
          </p:nvSpPr>
          <p:spPr bwMode="auto">
            <a:xfrm>
              <a:off x="304800" y="1752600"/>
              <a:ext cx="3124200" cy="115888"/>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blipFill dpi="0" rotWithShape="0">
              <a:blip r:embed="rId3"/>
              <a:srcRect/>
              <a:tile tx="0" ty="0" sx="100000" sy="100000" flip="none" algn="tl"/>
            </a:blip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14" name="Freeform 14">
              <a:extLst>
                <a:ext uri="{FF2B5EF4-FFF2-40B4-BE49-F238E27FC236}">
                  <a16:creationId xmlns:a16="http://schemas.microsoft.com/office/drawing/2014/main" id="{B16043C5-0906-884C-A81C-F7524949BA33}"/>
                </a:ext>
              </a:extLst>
            </p:cNvPr>
            <p:cNvSpPr>
              <a:spLocks/>
            </p:cNvSpPr>
            <p:nvPr/>
          </p:nvSpPr>
          <p:spPr bwMode="auto">
            <a:xfrm>
              <a:off x="304800" y="5768975"/>
              <a:ext cx="3124200" cy="115888"/>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blipFill dpi="0" rotWithShape="0">
              <a:blip r:embed="rId3"/>
              <a:srcRect/>
              <a:tile tx="0" ty="0" sx="100000" sy="100000" flip="none" algn="tl"/>
            </a:blip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15" name="Line 15">
              <a:extLst>
                <a:ext uri="{FF2B5EF4-FFF2-40B4-BE49-F238E27FC236}">
                  <a16:creationId xmlns:a16="http://schemas.microsoft.com/office/drawing/2014/main" id="{0DBCA05A-BB1B-C940-AB78-FD4AACDF1AC5}"/>
                </a:ext>
              </a:extLst>
            </p:cNvPr>
            <p:cNvSpPr>
              <a:spLocks noChangeShapeType="1"/>
            </p:cNvSpPr>
            <p:nvPr/>
          </p:nvSpPr>
          <p:spPr bwMode="auto">
            <a:xfrm flipH="1">
              <a:off x="1371600" y="1524000"/>
              <a:ext cx="762000" cy="4800600"/>
            </a:xfrm>
            <a:prstGeom prst="line">
              <a:avLst/>
            </a:prstGeom>
            <a:noFill/>
            <a:ln w="25400">
              <a:solidFill>
                <a:srgbClr val="5D5D5D"/>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16" name="Freeform 16">
              <a:extLst>
                <a:ext uri="{FF2B5EF4-FFF2-40B4-BE49-F238E27FC236}">
                  <a16:creationId xmlns:a16="http://schemas.microsoft.com/office/drawing/2014/main" id="{B0C7D9E7-03A3-1D40-9135-D2ECE33695BC}"/>
                </a:ext>
              </a:extLst>
            </p:cNvPr>
            <p:cNvSpPr>
              <a:spLocks/>
            </p:cNvSpPr>
            <p:nvPr/>
          </p:nvSpPr>
          <p:spPr bwMode="auto">
            <a:xfrm>
              <a:off x="1905000" y="2286000"/>
              <a:ext cx="76200" cy="76200"/>
            </a:xfrm>
            <a:custGeom>
              <a:avLst/>
              <a:gdLst>
                <a:gd name="T0" fmla="+- 0 15000 10000"/>
                <a:gd name="T1" fmla="*/ T0 w 10000"/>
                <a:gd name="T2" fmla="+- 0 10000 10000"/>
                <a:gd name="T3" fmla="*/ 10000 h 10000"/>
                <a:gd name="T4" fmla="+- 0 10000 10000"/>
                <a:gd name="T5" fmla="*/ T4 w 10000"/>
                <a:gd name="T6" fmla="+- 0 15000 10000"/>
                <a:gd name="T7" fmla="*/ 15000 h 10000"/>
                <a:gd name="T8" fmla="+- 0 15000 10000"/>
                <a:gd name="T9" fmla="*/ T8 w 10000"/>
                <a:gd name="T10" fmla="+- 0 20000 10000"/>
                <a:gd name="T11" fmla="*/ 20000 h 10000"/>
                <a:gd name="T12" fmla="+- 0 20000 10000"/>
                <a:gd name="T13" fmla="*/ T12 w 10000"/>
                <a:gd name="T14" fmla="+- 0 15000 10000"/>
                <a:gd name="T15" fmla="*/ 15000 h 10000"/>
                <a:gd name="T16" fmla="+- 0 15000 10000"/>
                <a:gd name="T17" fmla="*/ T16 w 10000"/>
                <a:gd name="T18" fmla="+- 0 10000 10000"/>
                <a:gd name="T19" fmla="*/ 10000 h 10000"/>
                <a:gd name="T20" fmla="+- 0 15000 10000"/>
                <a:gd name="T21" fmla="*/ T20 w 10000"/>
                <a:gd name="T22" fmla="+- 0 10000 10000"/>
                <a:gd name="T23" fmla="*/ 10000 h 10000"/>
              </a:gdLst>
              <a:ahLst/>
              <a:cxnLst>
                <a:cxn ang="0">
                  <a:pos x="T1" y="T3"/>
                </a:cxn>
                <a:cxn ang="0">
                  <a:pos x="T5" y="T7"/>
                </a:cxn>
                <a:cxn ang="0">
                  <a:pos x="T9" y="T11"/>
                </a:cxn>
                <a:cxn ang="0">
                  <a:pos x="T13" y="T15"/>
                </a:cxn>
                <a:cxn ang="0">
                  <a:pos x="T17" y="T19"/>
                </a:cxn>
                <a:cxn ang="0">
                  <a:pos x="T21" y="T23"/>
                </a:cxn>
              </a:cxnLst>
              <a:rect l="0" t="0" r="r" b="b"/>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0000"/>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17" name="Freeform 17">
              <a:extLst>
                <a:ext uri="{FF2B5EF4-FFF2-40B4-BE49-F238E27FC236}">
                  <a16:creationId xmlns:a16="http://schemas.microsoft.com/office/drawing/2014/main" id="{8BE48622-EDA9-4B4F-A451-1C042AADEE38}"/>
                </a:ext>
              </a:extLst>
            </p:cNvPr>
            <p:cNvSpPr>
              <a:spLocks/>
            </p:cNvSpPr>
            <p:nvPr/>
          </p:nvSpPr>
          <p:spPr bwMode="auto">
            <a:xfrm>
              <a:off x="1882775" y="3124200"/>
              <a:ext cx="76200" cy="76200"/>
            </a:xfrm>
            <a:custGeom>
              <a:avLst/>
              <a:gdLst>
                <a:gd name="T0" fmla="+- 0 15000 10000"/>
                <a:gd name="T1" fmla="*/ T0 w 10000"/>
                <a:gd name="T2" fmla="+- 0 10000 10000"/>
                <a:gd name="T3" fmla="*/ 10000 h 10000"/>
                <a:gd name="T4" fmla="+- 0 10000 10000"/>
                <a:gd name="T5" fmla="*/ T4 w 10000"/>
                <a:gd name="T6" fmla="+- 0 15000 10000"/>
                <a:gd name="T7" fmla="*/ 15000 h 10000"/>
                <a:gd name="T8" fmla="+- 0 15000 10000"/>
                <a:gd name="T9" fmla="*/ T8 w 10000"/>
                <a:gd name="T10" fmla="+- 0 20000 10000"/>
                <a:gd name="T11" fmla="*/ 20000 h 10000"/>
                <a:gd name="T12" fmla="+- 0 20000 10000"/>
                <a:gd name="T13" fmla="*/ T12 w 10000"/>
                <a:gd name="T14" fmla="+- 0 15000 10000"/>
                <a:gd name="T15" fmla="*/ 15000 h 10000"/>
                <a:gd name="T16" fmla="+- 0 15000 10000"/>
                <a:gd name="T17" fmla="*/ T16 w 10000"/>
                <a:gd name="T18" fmla="+- 0 10000 10000"/>
                <a:gd name="T19" fmla="*/ 10000 h 10000"/>
                <a:gd name="T20" fmla="+- 0 15000 10000"/>
                <a:gd name="T21" fmla="*/ T20 w 10000"/>
                <a:gd name="T22" fmla="+- 0 10000 10000"/>
                <a:gd name="T23" fmla="*/ 10000 h 10000"/>
              </a:gdLst>
              <a:ahLst/>
              <a:cxnLst>
                <a:cxn ang="0">
                  <a:pos x="T1" y="T3"/>
                </a:cxn>
                <a:cxn ang="0">
                  <a:pos x="T5" y="T7"/>
                </a:cxn>
                <a:cxn ang="0">
                  <a:pos x="T9" y="T11"/>
                </a:cxn>
                <a:cxn ang="0">
                  <a:pos x="T13" y="T15"/>
                </a:cxn>
                <a:cxn ang="0">
                  <a:pos x="T17" y="T19"/>
                </a:cxn>
                <a:cxn ang="0">
                  <a:pos x="T21" y="T23"/>
                </a:cxn>
              </a:cxnLst>
              <a:rect l="0" t="0" r="r" b="b"/>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0000"/>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18" name="Freeform 18">
              <a:extLst>
                <a:ext uri="{FF2B5EF4-FFF2-40B4-BE49-F238E27FC236}">
                  <a16:creationId xmlns:a16="http://schemas.microsoft.com/office/drawing/2014/main" id="{DD41907A-CEF6-AC47-B9F6-C66531A2E5E0}"/>
                </a:ext>
              </a:extLst>
            </p:cNvPr>
            <p:cNvSpPr>
              <a:spLocks/>
            </p:cNvSpPr>
            <p:nvPr/>
          </p:nvSpPr>
          <p:spPr bwMode="auto">
            <a:xfrm>
              <a:off x="1708150" y="3657600"/>
              <a:ext cx="76200" cy="76200"/>
            </a:xfrm>
            <a:custGeom>
              <a:avLst/>
              <a:gdLst>
                <a:gd name="T0" fmla="+- 0 15000 10000"/>
                <a:gd name="T1" fmla="*/ T0 w 10000"/>
                <a:gd name="T2" fmla="+- 0 10000 10000"/>
                <a:gd name="T3" fmla="*/ 10000 h 10000"/>
                <a:gd name="T4" fmla="+- 0 10000 10000"/>
                <a:gd name="T5" fmla="*/ T4 w 10000"/>
                <a:gd name="T6" fmla="+- 0 15000 10000"/>
                <a:gd name="T7" fmla="*/ 15000 h 10000"/>
                <a:gd name="T8" fmla="+- 0 15000 10000"/>
                <a:gd name="T9" fmla="*/ T8 w 10000"/>
                <a:gd name="T10" fmla="+- 0 20000 10000"/>
                <a:gd name="T11" fmla="*/ 20000 h 10000"/>
                <a:gd name="T12" fmla="+- 0 20000 10000"/>
                <a:gd name="T13" fmla="*/ T12 w 10000"/>
                <a:gd name="T14" fmla="+- 0 15000 10000"/>
                <a:gd name="T15" fmla="*/ 15000 h 10000"/>
                <a:gd name="T16" fmla="+- 0 15000 10000"/>
                <a:gd name="T17" fmla="*/ T16 w 10000"/>
                <a:gd name="T18" fmla="+- 0 10000 10000"/>
                <a:gd name="T19" fmla="*/ 10000 h 10000"/>
                <a:gd name="T20" fmla="+- 0 15000 10000"/>
                <a:gd name="T21" fmla="*/ T20 w 10000"/>
                <a:gd name="T22" fmla="+- 0 10000 10000"/>
                <a:gd name="T23" fmla="*/ 10000 h 10000"/>
              </a:gdLst>
              <a:ahLst/>
              <a:cxnLst>
                <a:cxn ang="0">
                  <a:pos x="T1" y="T3"/>
                </a:cxn>
                <a:cxn ang="0">
                  <a:pos x="T5" y="T7"/>
                </a:cxn>
                <a:cxn ang="0">
                  <a:pos x="T9" y="T11"/>
                </a:cxn>
                <a:cxn ang="0">
                  <a:pos x="T13" y="T15"/>
                </a:cxn>
                <a:cxn ang="0">
                  <a:pos x="T17" y="T19"/>
                </a:cxn>
                <a:cxn ang="0">
                  <a:pos x="T21" y="T23"/>
                </a:cxn>
              </a:cxnLst>
              <a:rect l="0" t="0" r="r" b="b"/>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0000"/>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19" name="Freeform 19">
              <a:extLst>
                <a:ext uri="{FF2B5EF4-FFF2-40B4-BE49-F238E27FC236}">
                  <a16:creationId xmlns:a16="http://schemas.microsoft.com/office/drawing/2014/main" id="{78EAA26D-15C1-D542-AFB3-F91FF102C5D7}"/>
                </a:ext>
              </a:extLst>
            </p:cNvPr>
            <p:cNvSpPr>
              <a:spLocks/>
            </p:cNvSpPr>
            <p:nvPr/>
          </p:nvSpPr>
          <p:spPr bwMode="auto">
            <a:xfrm>
              <a:off x="1514475" y="5105400"/>
              <a:ext cx="76200" cy="76200"/>
            </a:xfrm>
            <a:custGeom>
              <a:avLst/>
              <a:gdLst>
                <a:gd name="T0" fmla="+- 0 15000 10000"/>
                <a:gd name="T1" fmla="*/ T0 w 10000"/>
                <a:gd name="T2" fmla="+- 0 10000 10000"/>
                <a:gd name="T3" fmla="*/ 10000 h 10000"/>
                <a:gd name="T4" fmla="+- 0 10000 10000"/>
                <a:gd name="T5" fmla="*/ T4 w 10000"/>
                <a:gd name="T6" fmla="+- 0 15000 10000"/>
                <a:gd name="T7" fmla="*/ 15000 h 10000"/>
                <a:gd name="T8" fmla="+- 0 15000 10000"/>
                <a:gd name="T9" fmla="*/ T8 w 10000"/>
                <a:gd name="T10" fmla="+- 0 20000 10000"/>
                <a:gd name="T11" fmla="*/ 20000 h 10000"/>
                <a:gd name="T12" fmla="+- 0 20000 10000"/>
                <a:gd name="T13" fmla="*/ T12 w 10000"/>
                <a:gd name="T14" fmla="+- 0 15000 10000"/>
                <a:gd name="T15" fmla="*/ 15000 h 10000"/>
                <a:gd name="T16" fmla="+- 0 15000 10000"/>
                <a:gd name="T17" fmla="*/ T16 w 10000"/>
                <a:gd name="T18" fmla="+- 0 10000 10000"/>
                <a:gd name="T19" fmla="*/ 10000 h 10000"/>
                <a:gd name="T20" fmla="+- 0 15000 10000"/>
                <a:gd name="T21" fmla="*/ T20 w 10000"/>
                <a:gd name="T22" fmla="+- 0 10000 10000"/>
                <a:gd name="T23" fmla="*/ 10000 h 10000"/>
              </a:gdLst>
              <a:ahLst/>
              <a:cxnLst>
                <a:cxn ang="0">
                  <a:pos x="T1" y="T3"/>
                </a:cxn>
                <a:cxn ang="0">
                  <a:pos x="T5" y="T7"/>
                </a:cxn>
                <a:cxn ang="0">
                  <a:pos x="T9" y="T11"/>
                </a:cxn>
                <a:cxn ang="0">
                  <a:pos x="T13" y="T15"/>
                </a:cxn>
                <a:cxn ang="0">
                  <a:pos x="T17" y="T19"/>
                </a:cxn>
                <a:cxn ang="0">
                  <a:pos x="T21" y="T23"/>
                </a:cxn>
              </a:cxnLst>
              <a:rect l="0" t="0" r="r" b="b"/>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0000"/>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20" name="Text Box 20">
              <a:extLst>
                <a:ext uri="{FF2B5EF4-FFF2-40B4-BE49-F238E27FC236}">
                  <a16:creationId xmlns:a16="http://schemas.microsoft.com/office/drawing/2014/main" id="{6A482558-237D-4741-B5C2-EDCF255A095D}"/>
                </a:ext>
              </a:extLst>
            </p:cNvPr>
            <p:cNvSpPr txBox="1">
              <a:spLocks noChangeArrowheads="1"/>
            </p:cNvSpPr>
            <p:nvPr/>
          </p:nvSpPr>
          <p:spPr bwMode="auto">
            <a:xfrm>
              <a:off x="3429000" y="1873250"/>
              <a:ext cx="1947863" cy="771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 pos="1919288" algn="l"/>
                </a:tabLst>
                <a:defRPr sz="1200">
                  <a:solidFill>
                    <a:schemeClr val="tx1"/>
                  </a:solidFill>
                  <a:latin typeface="Arial Narrow" charset="0"/>
                  <a:ea typeface="ＭＳ Ｐゴシック" charset="0"/>
                </a:defRPr>
              </a:lvl1pPr>
              <a:lvl2pPr>
                <a:tabLst>
                  <a:tab pos="90488" algn="l"/>
                  <a:tab pos="1004888" algn="l"/>
                  <a:tab pos="1919288" algn="l"/>
                </a:tabLst>
                <a:defRPr sz="1200">
                  <a:solidFill>
                    <a:schemeClr val="tx1"/>
                  </a:solidFill>
                  <a:latin typeface="Arial Narrow" charset="0"/>
                  <a:ea typeface="ＭＳ Ｐゴシック" charset="0"/>
                </a:defRPr>
              </a:lvl2pPr>
              <a:lvl3pPr>
                <a:tabLst>
                  <a:tab pos="90488" algn="l"/>
                  <a:tab pos="1004888" algn="l"/>
                  <a:tab pos="1919288" algn="l"/>
                </a:tabLst>
                <a:defRPr sz="1200">
                  <a:solidFill>
                    <a:schemeClr val="tx1"/>
                  </a:solidFill>
                  <a:latin typeface="Arial Narrow" charset="0"/>
                  <a:ea typeface="ＭＳ Ｐゴシック" charset="0"/>
                </a:defRPr>
              </a:lvl3pPr>
              <a:lvl4pPr>
                <a:tabLst>
                  <a:tab pos="90488" algn="l"/>
                  <a:tab pos="1004888" algn="l"/>
                  <a:tab pos="1919288" algn="l"/>
                </a:tabLst>
                <a:defRPr sz="1200">
                  <a:solidFill>
                    <a:schemeClr val="tx1"/>
                  </a:solidFill>
                  <a:latin typeface="Arial Narrow" charset="0"/>
                  <a:ea typeface="ＭＳ Ｐゴシック" charset="0"/>
                </a:defRPr>
              </a:lvl4pPr>
              <a:lvl5pPr>
                <a:tabLst>
                  <a:tab pos="90488" algn="l"/>
                  <a:tab pos="1004888" algn="l"/>
                  <a:tab pos="19192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9pPr>
            </a:lstStyle>
            <a:p>
              <a:pPr>
                <a:lnSpc>
                  <a:spcPts val="2675"/>
                </a:lnSpc>
              </a:pPr>
              <a:r>
                <a:rPr lang="en-US" sz="2400">
                  <a:solidFill>
                    <a:srgbClr val="CC0000"/>
                  </a:solidFill>
                </a:rPr>
                <a:t>Cathode -10 kV</a:t>
              </a:r>
            </a:p>
            <a:p>
              <a:pPr>
                <a:lnSpc>
                  <a:spcPts val="2675"/>
                </a:lnSpc>
              </a:pPr>
              <a:endParaRPr lang="en-US" sz="2400">
                <a:solidFill>
                  <a:srgbClr val="CC0000"/>
                </a:solidFill>
              </a:endParaRPr>
            </a:p>
          </p:txBody>
        </p:sp>
        <p:sp>
          <p:nvSpPr>
            <p:cNvPr id="21" name="Text Box 21">
              <a:extLst>
                <a:ext uri="{FF2B5EF4-FFF2-40B4-BE49-F238E27FC236}">
                  <a16:creationId xmlns:a16="http://schemas.microsoft.com/office/drawing/2014/main" id="{C6AA6540-E6F5-3E49-9D79-1A4EF95F1913}"/>
                </a:ext>
              </a:extLst>
            </p:cNvPr>
            <p:cNvSpPr txBox="1">
              <a:spLocks noChangeArrowheads="1"/>
            </p:cNvSpPr>
            <p:nvPr/>
          </p:nvSpPr>
          <p:spPr bwMode="auto">
            <a:xfrm>
              <a:off x="3581400" y="5454650"/>
              <a:ext cx="1377950" cy="771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Lst>
                <a:defRPr sz="1200">
                  <a:solidFill>
                    <a:schemeClr val="tx1"/>
                  </a:solidFill>
                  <a:latin typeface="Arial Narrow" charset="0"/>
                  <a:ea typeface="ＭＳ Ｐゴシック" charset="0"/>
                </a:defRPr>
              </a:lvl1pPr>
              <a:lvl2pPr>
                <a:tabLst>
                  <a:tab pos="90488" algn="l"/>
                  <a:tab pos="1004888" algn="l"/>
                </a:tabLst>
                <a:defRPr sz="1200">
                  <a:solidFill>
                    <a:schemeClr val="tx1"/>
                  </a:solidFill>
                  <a:latin typeface="Arial Narrow" charset="0"/>
                  <a:ea typeface="ＭＳ Ｐゴシック" charset="0"/>
                </a:defRPr>
              </a:lvl2pPr>
              <a:lvl3pPr>
                <a:tabLst>
                  <a:tab pos="90488" algn="l"/>
                  <a:tab pos="1004888" algn="l"/>
                </a:tabLst>
                <a:defRPr sz="1200">
                  <a:solidFill>
                    <a:schemeClr val="tx1"/>
                  </a:solidFill>
                  <a:latin typeface="Arial Narrow" charset="0"/>
                  <a:ea typeface="ＭＳ Ｐゴシック" charset="0"/>
                </a:defRPr>
              </a:lvl3pPr>
              <a:lvl4pPr>
                <a:tabLst>
                  <a:tab pos="90488" algn="l"/>
                  <a:tab pos="1004888" algn="l"/>
                </a:tabLst>
                <a:defRPr sz="1200">
                  <a:solidFill>
                    <a:schemeClr val="tx1"/>
                  </a:solidFill>
                  <a:latin typeface="Arial Narrow" charset="0"/>
                  <a:ea typeface="ＭＳ Ｐゴシック" charset="0"/>
                </a:defRPr>
              </a:lvl4pPr>
              <a:lvl5pPr>
                <a:tabLst>
                  <a:tab pos="90488" algn="l"/>
                  <a:tab pos="10048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9pPr>
            </a:lstStyle>
            <a:p>
              <a:pPr>
                <a:lnSpc>
                  <a:spcPts val="2675"/>
                </a:lnSpc>
              </a:pPr>
              <a:r>
                <a:rPr lang="en-US" sz="2400">
                  <a:solidFill>
                    <a:srgbClr val="6600CC"/>
                  </a:solidFill>
                </a:rPr>
                <a:t>Anode 0 V</a:t>
              </a:r>
            </a:p>
            <a:p>
              <a:pPr>
                <a:lnSpc>
                  <a:spcPts val="2675"/>
                </a:lnSpc>
              </a:pPr>
              <a:endParaRPr lang="en-US" sz="2400">
                <a:solidFill>
                  <a:srgbClr val="6600CC"/>
                </a:solidFill>
              </a:endParaRPr>
            </a:p>
          </p:txBody>
        </p:sp>
        <p:sp>
          <p:nvSpPr>
            <p:cNvPr id="22" name="Freeform 22">
              <a:extLst>
                <a:ext uri="{FF2B5EF4-FFF2-40B4-BE49-F238E27FC236}">
                  <a16:creationId xmlns:a16="http://schemas.microsoft.com/office/drawing/2014/main" id="{0FB4DD7A-12E3-D34B-B3DD-79730D4303AC}"/>
                </a:ext>
              </a:extLst>
            </p:cNvPr>
            <p:cNvSpPr>
              <a:spLocks/>
            </p:cNvSpPr>
            <p:nvPr/>
          </p:nvSpPr>
          <p:spPr bwMode="auto">
            <a:xfrm>
              <a:off x="1905000" y="5938838"/>
              <a:ext cx="687388" cy="690562"/>
            </a:xfrm>
            <a:custGeom>
              <a:avLst/>
              <a:gdLst>
                <a:gd name="T0" fmla="+- 0 10000 10000"/>
                <a:gd name="T1" fmla="*/ T0 w 10000"/>
                <a:gd name="T2" fmla="+- 0 10022 10000"/>
                <a:gd name="T3" fmla="*/ 10022 h 10000"/>
                <a:gd name="T4" fmla="+- 0 13625 10000"/>
                <a:gd name="T5" fmla="*/ T4 w 10000"/>
                <a:gd name="T6" fmla="+- 0 10000 10000"/>
                <a:gd name="T7" fmla="*/ 10000 h 10000"/>
                <a:gd name="T8" fmla="+- 0 14480 10000"/>
                <a:gd name="T9" fmla="*/ T8 w 10000"/>
                <a:gd name="T10" fmla="+- 0 11379 10000"/>
                <a:gd name="T11" fmla="*/ 11379 h 10000"/>
                <a:gd name="T12" fmla="+- 0 15565 10000"/>
                <a:gd name="T13" fmla="*/ T12 w 10000"/>
                <a:gd name="T14" fmla="+- 0 20000 10000"/>
                <a:gd name="T15" fmla="*/ 20000 h 10000"/>
                <a:gd name="T16" fmla="+- 0 16304 10000"/>
                <a:gd name="T17" fmla="*/ T16 w 10000"/>
                <a:gd name="T18" fmla="+- 0 11172 10000"/>
                <a:gd name="T19" fmla="*/ 11172 h 10000"/>
                <a:gd name="T20" fmla="+- 0 17043 10000"/>
                <a:gd name="T21" fmla="*/ T20 w 10000"/>
                <a:gd name="T22" fmla="+- 0 10068 10000"/>
                <a:gd name="T23" fmla="*/ 10068 h 10000"/>
                <a:gd name="T24" fmla="+- 0 20000 10000"/>
                <a:gd name="T25" fmla="*/ T24 w 10000"/>
                <a:gd name="T26" fmla="+- 0 10068 10000"/>
                <a:gd name="T27" fmla="*/ 10068 h 10000"/>
              </a:gdLst>
              <a:ahLst/>
              <a:cxnLst>
                <a:cxn ang="0">
                  <a:pos x="T1" y="T3"/>
                </a:cxn>
                <a:cxn ang="0">
                  <a:pos x="T5" y="T7"/>
                </a:cxn>
                <a:cxn ang="0">
                  <a:pos x="T9" y="T11"/>
                </a:cxn>
                <a:cxn ang="0">
                  <a:pos x="T13" y="T15"/>
                </a:cxn>
                <a:cxn ang="0">
                  <a:pos x="T17" y="T19"/>
                </a:cxn>
                <a:cxn ang="0">
                  <a:pos x="T21" y="T23"/>
                </a:cxn>
                <a:cxn ang="0">
                  <a:pos x="T25" y="T27"/>
                </a:cxn>
              </a:cxnLst>
              <a:rect l="0" t="0" r="r" b="b"/>
              <a:pathLst>
                <a:path w="10000" h="10000">
                  <a:moveTo>
                    <a:pt x="0" y="22"/>
                  </a:moveTo>
                  <a:lnTo>
                    <a:pt x="3625" y="0"/>
                  </a:lnTo>
                  <a:lnTo>
                    <a:pt x="4480" y="1379"/>
                  </a:lnTo>
                  <a:lnTo>
                    <a:pt x="5565" y="10000"/>
                  </a:lnTo>
                  <a:lnTo>
                    <a:pt x="6304" y="1172"/>
                  </a:lnTo>
                  <a:lnTo>
                    <a:pt x="7043" y="68"/>
                  </a:lnTo>
                  <a:lnTo>
                    <a:pt x="10000" y="68"/>
                  </a:lnTo>
                </a:path>
              </a:pathLst>
            </a:custGeom>
            <a:noFill/>
            <a:ln w="9525">
              <a:solidFill>
                <a:srgbClr val="6600CC"/>
              </a:solidFill>
              <a:prstDash val="solid"/>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23" name="Freeform 23">
              <a:extLst>
                <a:ext uri="{FF2B5EF4-FFF2-40B4-BE49-F238E27FC236}">
                  <a16:creationId xmlns:a16="http://schemas.microsoft.com/office/drawing/2014/main" id="{559352DF-E978-C548-81CD-7D88EF0C1DC8}"/>
                </a:ext>
              </a:extLst>
            </p:cNvPr>
            <p:cNvSpPr>
              <a:spLocks/>
            </p:cNvSpPr>
            <p:nvPr/>
          </p:nvSpPr>
          <p:spPr bwMode="auto">
            <a:xfrm flipV="1">
              <a:off x="2209800" y="990600"/>
              <a:ext cx="687388" cy="681038"/>
            </a:xfrm>
            <a:custGeom>
              <a:avLst/>
              <a:gdLst>
                <a:gd name="T0" fmla="+- 0 10000 10000"/>
                <a:gd name="T1" fmla="*/ T0 w 10000"/>
                <a:gd name="T2" fmla="+- 0 10022 10000"/>
                <a:gd name="T3" fmla="*/ 10022 h 10000"/>
                <a:gd name="T4" fmla="+- 0 13625 10000"/>
                <a:gd name="T5" fmla="*/ T4 w 10000"/>
                <a:gd name="T6" fmla="+- 0 10000 10000"/>
                <a:gd name="T7" fmla="*/ 10000 h 10000"/>
                <a:gd name="T8" fmla="+- 0 14480 10000"/>
                <a:gd name="T9" fmla="*/ T8 w 10000"/>
                <a:gd name="T10" fmla="+- 0 11379 10000"/>
                <a:gd name="T11" fmla="*/ 11379 h 10000"/>
                <a:gd name="T12" fmla="+- 0 15565 10000"/>
                <a:gd name="T13" fmla="*/ T12 w 10000"/>
                <a:gd name="T14" fmla="+- 0 20000 10000"/>
                <a:gd name="T15" fmla="*/ 20000 h 10000"/>
                <a:gd name="T16" fmla="+- 0 16304 10000"/>
                <a:gd name="T17" fmla="*/ T16 w 10000"/>
                <a:gd name="T18" fmla="+- 0 11172 10000"/>
                <a:gd name="T19" fmla="*/ 11172 h 10000"/>
                <a:gd name="T20" fmla="+- 0 17043 10000"/>
                <a:gd name="T21" fmla="*/ T20 w 10000"/>
                <a:gd name="T22" fmla="+- 0 10068 10000"/>
                <a:gd name="T23" fmla="*/ 10068 h 10000"/>
                <a:gd name="T24" fmla="+- 0 20000 10000"/>
                <a:gd name="T25" fmla="*/ T24 w 10000"/>
                <a:gd name="T26" fmla="+- 0 10068 10000"/>
                <a:gd name="T27" fmla="*/ 10068 h 10000"/>
              </a:gdLst>
              <a:ahLst/>
              <a:cxnLst>
                <a:cxn ang="0">
                  <a:pos x="T1" y="T3"/>
                </a:cxn>
                <a:cxn ang="0">
                  <a:pos x="T5" y="T7"/>
                </a:cxn>
                <a:cxn ang="0">
                  <a:pos x="T9" y="T11"/>
                </a:cxn>
                <a:cxn ang="0">
                  <a:pos x="T13" y="T15"/>
                </a:cxn>
                <a:cxn ang="0">
                  <a:pos x="T17" y="T19"/>
                </a:cxn>
                <a:cxn ang="0">
                  <a:pos x="T21" y="T23"/>
                </a:cxn>
                <a:cxn ang="0">
                  <a:pos x="T25" y="T27"/>
                </a:cxn>
              </a:cxnLst>
              <a:rect l="0" t="0" r="r" b="b"/>
              <a:pathLst>
                <a:path w="10000" h="10000">
                  <a:moveTo>
                    <a:pt x="0" y="22"/>
                  </a:moveTo>
                  <a:lnTo>
                    <a:pt x="3625" y="0"/>
                  </a:lnTo>
                  <a:lnTo>
                    <a:pt x="4480" y="1379"/>
                  </a:lnTo>
                  <a:lnTo>
                    <a:pt x="5565" y="10000"/>
                  </a:lnTo>
                  <a:lnTo>
                    <a:pt x="6304" y="1172"/>
                  </a:lnTo>
                  <a:lnTo>
                    <a:pt x="7043" y="68"/>
                  </a:lnTo>
                  <a:lnTo>
                    <a:pt x="10000" y="68"/>
                  </a:lnTo>
                </a:path>
              </a:pathLst>
            </a:custGeom>
            <a:noFill/>
            <a:ln w="9525">
              <a:solidFill>
                <a:srgbClr val="CC0000"/>
              </a:solidFill>
              <a:prstDash val="solid"/>
              <a:round/>
              <a:headEnd/>
              <a:tailEnd/>
            </a:ln>
            <a:effectLst/>
            <a:extLst>
              <a:ext uri="{909E8E84-426E-40dd-AFC4-6F175D3DCCD1}">
                <a14:hiddenFill xmlns:a14="http://schemas.microsoft.com/office/drawing/2010/main" xmlns="">
                  <a:solidFill>
                    <a:srgbClr val="FFFFFF"/>
                  </a:solid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24" name="Text Box 24">
              <a:extLst>
                <a:ext uri="{FF2B5EF4-FFF2-40B4-BE49-F238E27FC236}">
                  <a16:creationId xmlns:a16="http://schemas.microsoft.com/office/drawing/2014/main" id="{CA7675D7-197F-EC46-BB6F-803836B3A7EF}"/>
                </a:ext>
              </a:extLst>
            </p:cNvPr>
            <p:cNvSpPr txBox="1">
              <a:spLocks noChangeArrowheads="1"/>
            </p:cNvSpPr>
            <p:nvPr/>
          </p:nvSpPr>
          <p:spPr bwMode="auto">
            <a:xfrm>
              <a:off x="3794125" y="4695825"/>
              <a:ext cx="960438" cy="771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Lst>
                <a:defRPr sz="1200">
                  <a:solidFill>
                    <a:schemeClr val="tx1"/>
                  </a:solidFill>
                  <a:latin typeface="Arial Narrow" charset="0"/>
                  <a:ea typeface="ＭＳ Ｐゴシック" charset="0"/>
                </a:defRPr>
              </a:lvl1pPr>
              <a:lvl2pPr>
                <a:tabLst>
                  <a:tab pos="90488" algn="l"/>
                  <a:tab pos="1004888" algn="l"/>
                </a:tabLst>
                <a:defRPr sz="1200">
                  <a:solidFill>
                    <a:schemeClr val="tx1"/>
                  </a:solidFill>
                  <a:latin typeface="Arial Narrow" charset="0"/>
                  <a:ea typeface="ＭＳ Ｐゴシック" charset="0"/>
                </a:defRPr>
              </a:lvl2pPr>
              <a:lvl3pPr>
                <a:tabLst>
                  <a:tab pos="90488" algn="l"/>
                  <a:tab pos="1004888" algn="l"/>
                </a:tabLst>
                <a:defRPr sz="1200">
                  <a:solidFill>
                    <a:schemeClr val="tx1"/>
                  </a:solidFill>
                  <a:latin typeface="Arial Narrow" charset="0"/>
                  <a:ea typeface="ＭＳ Ｐゴシック" charset="0"/>
                </a:defRPr>
              </a:lvl3pPr>
              <a:lvl4pPr>
                <a:tabLst>
                  <a:tab pos="90488" algn="l"/>
                  <a:tab pos="1004888" algn="l"/>
                </a:tabLst>
                <a:defRPr sz="1200">
                  <a:solidFill>
                    <a:schemeClr val="tx1"/>
                  </a:solidFill>
                  <a:latin typeface="Arial Narrow" charset="0"/>
                  <a:ea typeface="ＭＳ Ｐゴシック" charset="0"/>
                </a:defRPr>
              </a:lvl4pPr>
              <a:lvl5pPr>
                <a:tabLst>
                  <a:tab pos="90488" algn="l"/>
                  <a:tab pos="10048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9pPr>
            </a:lstStyle>
            <a:p>
              <a:pPr>
                <a:lnSpc>
                  <a:spcPts val="2675"/>
                </a:lnSpc>
              </a:pPr>
              <a:r>
                <a:rPr lang="en-US" sz="2400">
                  <a:solidFill>
                    <a:srgbClr val="333399"/>
                  </a:solidFill>
                </a:rPr>
                <a:t>(-2 kV)</a:t>
              </a:r>
            </a:p>
            <a:p>
              <a:pPr>
                <a:lnSpc>
                  <a:spcPts val="2675"/>
                </a:lnSpc>
              </a:pPr>
              <a:endParaRPr lang="en-US" sz="2400">
                <a:solidFill>
                  <a:srgbClr val="333399"/>
                </a:solidFill>
              </a:endParaRPr>
            </a:p>
          </p:txBody>
        </p:sp>
        <p:sp>
          <p:nvSpPr>
            <p:cNvPr id="25" name="Text Box 25">
              <a:extLst>
                <a:ext uri="{FF2B5EF4-FFF2-40B4-BE49-F238E27FC236}">
                  <a16:creationId xmlns:a16="http://schemas.microsoft.com/office/drawing/2014/main" id="{73419F59-062F-9040-8F73-75C13CE02A92}"/>
                </a:ext>
              </a:extLst>
            </p:cNvPr>
            <p:cNvSpPr txBox="1">
              <a:spLocks noChangeArrowheads="1"/>
            </p:cNvSpPr>
            <p:nvPr/>
          </p:nvSpPr>
          <p:spPr bwMode="auto">
            <a:xfrm>
              <a:off x="3792538" y="4006850"/>
              <a:ext cx="960437" cy="771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Lst>
                <a:defRPr sz="1200">
                  <a:solidFill>
                    <a:schemeClr val="tx1"/>
                  </a:solidFill>
                  <a:latin typeface="Arial Narrow" charset="0"/>
                  <a:ea typeface="ＭＳ Ｐゴシック" charset="0"/>
                </a:defRPr>
              </a:lvl1pPr>
              <a:lvl2pPr>
                <a:tabLst>
                  <a:tab pos="90488" algn="l"/>
                  <a:tab pos="1004888" algn="l"/>
                </a:tabLst>
                <a:defRPr sz="1200">
                  <a:solidFill>
                    <a:schemeClr val="tx1"/>
                  </a:solidFill>
                  <a:latin typeface="Arial Narrow" charset="0"/>
                  <a:ea typeface="ＭＳ Ｐゴシック" charset="0"/>
                </a:defRPr>
              </a:lvl2pPr>
              <a:lvl3pPr>
                <a:tabLst>
                  <a:tab pos="90488" algn="l"/>
                  <a:tab pos="1004888" algn="l"/>
                </a:tabLst>
                <a:defRPr sz="1200">
                  <a:solidFill>
                    <a:schemeClr val="tx1"/>
                  </a:solidFill>
                  <a:latin typeface="Arial Narrow" charset="0"/>
                  <a:ea typeface="ＭＳ Ｐゴシック" charset="0"/>
                </a:defRPr>
              </a:lvl3pPr>
              <a:lvl4pPr>
                <a:tabLst>
                  <a:tab pos="90488" algn="l"/>
                  <a:tab pos="1004888" algn="l"/>
                </a:tabLst>
                <a:defRPr sz="1200">
                  <a:solidFill>
                    <a:schemeClr val="tx1"/>
                  </a:solidFill>
                  <a:latin typeface="Arial Narrow" charset="0"/>
                  <a:ea typeface="ＭＳ Ｐゴシック" charset="0"/>
                </a:defRPr>
              </a:lvl4pPr>
              <a:lvl5pPr>
                <a:tabLst>
                  <a:tab pos="90488" algn="l"/>
                  <a:tab pos="10048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9pPr>
            </a:lstStyle>
            <a:p>
              <a:pPr>
                <a:lnSpc>
                  <a:spcPts val="2675"/>
                </a:lnSpc>
              </a:pPr>
              <a:r>
                <a:rPr lang="en-US" sz="2400">
                  <a:solidFill>
                    <a:srgbClr val="333399"/>
                  </a:solidFill>
                </a:rPr>
                <a:t>(-4 kV)</a:t>
              </a:r>
            </a:p>
            <a:p>
              <a:pPr>
                <a:lnSpc>
                  <a:spcPts val="2675"/>
                </a:lnSpc>
              </a:pPr>
              <a:endParaRPr lang="en-US" sz="2400">
                <a:solidFill>
                  <a:srgbClr val="333399"/>
                </a:solidFill>
              </a:endParaRPr>
            </a:p>
          </p:txBody>
        </p:sp>
        <p:sp>
          <p:nvSpPr>
            <p:cNvPr id="26" name="Text Box 26">
              <a:extLst>
                <a:ext uri="{FF2B5EF4-FFF2-40B4-BE49-F238E27FC236}">
                  <a16:creationId xmlns:a16="http://schemas.microsoft.com/office/drawing/2014/main" id="{CD1BD270-27F7-894C-970C-D95AC81CD760}"/>
                </a:ext>
              </a:extLst>
            </p:cNvPr>
            <p:cNvSpPr txBox="1">
              <a:spLocks noChangeArrowheads="1"/>
            </p:cNvSpPr>
            <p:nvPr/>
          </p:nvSpPr>
          <p:spPr bwMode="auto">
            <a:xfrm>
              <a:off x="3810000" y="3321050"/>
              <a:ext cx="960438" cy="771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Lst>
                <a:defRPr sz="1200">
                  <a:solidFill>
                    <a:schemeClr val="tx1"/>
                  </a:solidFill>
                  <a:latin typeface="Arial Narrow" charset="0"/>
                  <a:ea typeface="ＭＳ Ｐゴシック" charset="0"/>
                </a:defRPr>
              </a:lvl1pPr>
              <a:lvl2pPr>
                <a:tabLst>
                  <a:tab pos="90488" algn="l"/>
                  <a:tab pos="1004888" algn="l"/>
                </a:tabLst>
                <a:defRPr sz="1200">
                  <a:solidFill>
                    <a:schemeClr val="tx1"/>
                  </a:solidFill>
                  <a:latin typeface="Arial Narrow" charset="0"/>
                  <a:ea typeface="ＭＳ Ｐゴシック" charset="0"/>
                </a:defRPr>
              </a:lvl2pPr>
              <a:lvl3pPr>
                <a:tabLst>
                  <a:tab pos="90488" algn="l"/>
                  <a:tab pos="1004888" algn="l"/>
                </a:tabLst>
                <a:defRPr sz="1200">
                  <a:solidFill>
                    <a:schemeClr val="tx1"/>
                  </a:solidFill>
                  <a:latin typeface="Arial Narrow" charset="0"/>
                  <a:ea typeface="ＭＳ Ｐゴシック" charset="0"/>
                </a:defRPr>
              </a:lvl3pPr>
              <a:lvl4pPr>
                <a:tabLst>
                  <a:tab pos="90488" algn="l"/>
                  <a:tab pos="1004888" algn="l"/>
                </a:tabLst>
                <a:defRPr sz="1200">
                  <a:solidFill>
                    <a:schemeClr val="tx1"/>
                  </a:solidFill>
                  <a:latin typeface="Arial Narrow" charset="0"/>
                  <a:ea typeface="ＭＳ Ｐゴシック" charset="0"/>
                </a:defRPr>
              </a:lvl4pPr>
              <a:lvl5pPr>
                <a:tabLst>
                  <a:tab pos="90488" algn="l"/>
                  <a:tab pos="10048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9pPr>
            </a:lstStyle>
            <a:p>
              <a:pPr>
                <a:lnSpc>
                  <a:spcPts val="2675"/>
                </a:lnSpc>
              </a:pPr>
              <a:r>
                <a:rPr lang="en-US" sz="2400">
                  <a:solidFill>
                    <a:srgbClr val="333399"/>
                  </a:solidFill>
                </a:rPr>
                <a:t>(-6 kV)</a:t>
              </a:r>
            </a:p>
            <a:p>
              <a:pPr>
                <a:lnSpc>
                  <a:spcPts val="2675"/>
                </a:lnSpc>
              </a:pPr>
              <a:endParaRPr lang="en-US" sz="2400">
                <a:solidFill>
                  <a:srgbClr val="333399"/>
                </a:solidFill>
              </a:endParaRPr>
            </a:p>
          </p:txBody>
        </p:sp>
        <p:sp>
          <p:nvSpPr>
            <p:cNvPr id="27" name="Text Box 27">
              <a:extLst>
                <a:ext uri="{FF2B5EF4-FFF2-40B4-BE49-F238E27FC236}">
                  <a16:creationId xmlns:a16="http://schemas.microsoft.com/office/drawing/2014/main" id="{EE99CB53-6FBE-4B49-A7CC-BEFB8FFE5798}"/>
                </a:ext>
              </a:extLst>
            </p:cNvPr>
            <p:cNvSpPr txBox="1">
              <a:spLocks noChangeArrowheads="1"/>
            </p:cNvSpPr>
            <p:nvPr/>
          </p:nvSpPr>
          <p:spPr bwMode="auto">
            <a:xfrm>
              <a:off x="3827463" y="2606675"/>
              <a:ext cx="960437" cy="7715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Lst>
                <a:defRPr sz="1200">
                  <a:solidFill>
                    <a:schemeClr val="tx1"/>
                  </a:solidFill>
                  <a:latin typeface="Arial Narrow" charset="0"/>
                  <a:ea typeface="ＭＳ Ｐゴシック" charset="0"/>
                </a:defRPr>
              </a:lvl1pPr>
              <a:lvl2pPr>
                <a:tabLst>
                  <a:tab pos="90488" algn="l"/>
                  <a:tab pos="1004888" algn="l"/>
                </a:tabLst>
                <a:defRPr sz="1200">
                  <a:solidFill>
                    <a:schemeClr val="tx1"/>
                  </a:solidFill>
                  <a:latin typeface="Arial Narrow" charset="0"/>
                  <a:ea typeface="ＭＳ Ｐゴシック" charset="0"/>
                </a:defRPr>
              </a:lvl2pPr>
              <a:lvl3pPr>
                <a:tabLst>
                  <a:tab pos="90488" algn="l"/>
                  <a:tab pos="1004888" algn="l"/>
                </a:tabLst>
                <a:defRPr sz="1200">
                  <a:solidFill>
                    <a:schemeClr val="tx1"/>
                  </a:solidFill>
                  <a:latin typeface="Arial Narrow" charset="0"/>
                  <a:ea typeface="ＭＳ Ｐゴシック" charset="0"/>
                </a:defRPr>
              </a:lvl3pPr>
              <a:lvl4pPr>
                <a:tabLst>
                  <a:tab pos="90488" algn="l"/>
                  <a:tab pos="1004888" algn="l"/>
                </a:tabLst>
                <a:defRPr sz="1200">
                  <a:solidFill>
                    <a:schemeClr val="tx1"/>
                  </a:solidFill>
                  <a:latin typeface="Arial Narrow" charset="0"/>
                  <a:ea typeface="ＭＳ Ｐゴシック" charset="0"/>
                </a:defRPr>
              </a:lvl4pPr>
              <a:lvl5pPr>
                <a:tabLst>
                  <a:tab pos="90488" algn="l"/>
                  <a:tab pos="10048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Lst>
                <a:defRPr sz="1200">
                  <a:solidFill>
                    <a:schemeClr val="tx1"/>
                  </a:solidFill>
                  <a:latin typeface="Arial Narrow" charset="0"/>
                  <a:ea typeface="ＭＳ Ｐゴシック" charset="0"/>
                </a:defRPr>
              </a:lvl9pPr>
            </a:lstStyle>
            <a:p>
              <a:pPr>
                <a:lnSpc>
                  <a:spcPts val="2675"/>
                </a:lnSpc>
              </a:pPr>
              <a:r>
                <a:rPr lang="en-US" sz="2400">
                  <a:solidFill>
                    <a:srgbClr val="333399"/>
                  </a:solidFill>
                </a:rPr>
                <a:t>(-8 kV)</a:t>
              </a:r>
            </a:p>
            <a:p>
              <a:pPr>
                <a:lnSpc>
                  <a:spcPts val="2675"/>
                </a:lnSpc>
              </a:pPr>
              <a:endParaRPr lang="en-US" sz="2400">
                <a:solidFill>
                  <a:srgbClr val="333399"/>
                </a:solidFill>
              </a:endParaRPr>
            </a:p>
          </p:txBody>
        </p:sp>
        <p:sp>
          <p:nvSpPr>
            <p:cNvPr id="28" name="Freeform 28">
              <a:extLst>
                <a:ext uri="{FF2B5EF4-FFF2-40B4-BE49-F238E27FC236}">
                  <a16:creationId xmlns:a16="http://schemas.microsoft.com/office/drawing/2014/main" id="{0AB1A39A-21CD-F44F-9766-CE22530013CA}"/>
                </a:ext>
              </a:extLst>
            </p:cNvPr>
            <p:cNvSpPr>
              <a:spLocks/>
            </p:cNvSpPr>
            <p:nvPr/>
          </p:nvSpPr>
          <p:spPr bwMode="auto">
            <a:xfrm>
              <a:off x="304800" y="5638800"/>
              <a:ext cx="3124200" cy="92075"/>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rgbClr val="777777"/>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29" name="Freeform 29">
              <a:extLst>
                <a:ext uri="{FF2B5EF4-FFF2-40B4-BE49-F238E27FC236}">
                  <a16:creationId xmlns:a16="http://schemas.microsoft.com/office/drawing/2014/main" id="{B7D19C8B-3992-FD4B-89BF-DCD9ECAC5352}"/>
                </a:ext>
              </a:extLst>
            </p:cNvPr>
            <p:cNvSpPr>
              <a:spLocks/>
            </p:cNvSpPr>
            <p:nvPr/>
          </p:nvSpPr>
          <p:spPr bwMode="auto">
            <a:xfrm>
              <a:off x="304800" y="1920875"/>
              <a:ext cx="3124200" cy="92075"/>
            </a:xfrm>
            <a:custGeom>
              <a:avLst/>
              <a:gdLst>
                <a:gd name="T0" fmla="+- 0 10000 10000"/>
                <a:gd name="T1" fmla="*/ T0 w 10000"/>
                <a:gd name="T2" fmla="+- 0 10000 10000"/>
                <a:gd name="T3" fmla="*/ 10000 h 10000"/>
                <a:gd name="T4" fmla="+- 0 20000 10000"/>
                <a:gd name="T5" fmla="*/ T4 w 10000"/>
                <a:gd name="T6" fmla="+- 0 10000 10000"/>
                <a:gd name="T7" fmla="*/ 10000 h 10000"/>
                <a:gd name="T8" fmla="+- 0 20000 10000"/>
                <a:gd name="T9" fmla="*/ T8 w 10000"/>
                <a:gd name="T10" fmla="+- 0 20000 10000"/>
                <a:gd name="T11" fmla="*/ 20000 h 10000"/>
                <a:gd name="T12" fmla="+- 0 10000 10000"/>
                <a:gd name="T13" fmla="*/ T12 w 10000"/>
                <a:gd name="T14" fmla="+- 0 20000 10000"/>
                <a:gd name="T15" fmla="*/ 20000 h 10000"/>
                <a:gd name="T16" fmla="+- 0 10000 10000"/>
                <a:gd name="T17" fmla="*/ T16 w 10000"/>
                <a:gd name="T18" fmla="+- 0 10000 10000"/>
                <a:gd name="T19" fmla="*/ 10000 h 10000"/>
              </a:gdLst>
              <a:ahLst/>
              <a:cxnLst>
                <a:cxn ang="0">
                  <a:pos x="T1" y="T3"/>
                </a:cxn>
                <a:cxn ang="0">
                  <a:pos x="T5" y="T7"/>
                </a:cxn>
                <a:cxn ang="0">
                  <a:pos x="T9" y="T11"/>
                </a:cxn>
                <a:cxn ang="0">
                  <a:pos x="T13" y="T15"/>
                </a:cxn>
                <a:cxn ang="0">
                  <a:pos x="T17" y="T19"/>
                </a:cxn>
              </a:cxnLst>
              <a:rect l="0" t="0" r="r" b="b"/>
              <a:pathLst>
                <a:path w="10000" h="10000">
                  <a:moveTo>
                    <a:pt x="0" y="0"/>
                  </a:moveTo>
                  <a:lnTo>
                    <a:pt x="10000" y="0"/>
                  </a:lnTo>
                  <a:lnTo>
                    <a:pt x="10000" y="10000"/>
                  </a:lnTo>
                  <a:lnTo>
                    <a:pt x="0" y="10000"/>
                  </a:lnTo>
                  <a:close/>
                  <a:moveTo>
                    <a:pt x="0" y="0"/>
                  </a:moveTo>
                </a:path>
              </a:pathLst>
            </a:custGeom>
            <a:solidFill>
              <a:srgbClr val="777777"/>
            </a:solidFill>
            <a:ln w="9525">
              <a:solidFill>
                <a:schemeClr val="tx1"/>
              </a:solidFill>
              <a:prstDash val="solid"/>
              <a:round/>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30" name="Text Box 30">
              <a:extLst>
                <a:ext uri="{FF2B5EF4-FFF2-40B4-BE49-F238E27FC236}">
                  <a16:creationId xmlns:a16="http://schemas.microsoft.com/office/drawing/2014/main" id="{55A00960-A356-3E46-A82C-5CD5E8AD8CE0}"/>
                </a:ext>
              </a:extLst>
            </p:cNvPr>
            <p:cNvSpPr txBox="1">
              <a:spLocks noChangeArrowheads="1"/>
            </p:cNvSpPr>
            <p:nvPr/>
          </p:nvSpPr>
          <p:spPr bwMode="auto">
            <a:xfrm>
              <a:off x="3505199" y="866752"/>
              <a:ext cx="2003425" cy="7715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 pos="1919288" algn="l"/>
                </a:tabLst>
                <a:defRPr sz="1200">
                  <a:solidFill>
                    <a:schemeClr val="tx1"/>
                  </a:solidFill>
                  <a:latin typeface="Arial Narrow" charset="0"/>
                  <a:ea typeface="ＭＳ Ｐゴシック" charset="0"/>
                </a:defRPr>
              </a:lvl1pPr>
              <a:lvl2pPr>
                <a:tabLst>
                  <a:tab pos="90488" algn="l"/>
                  <a:tab pos="1004888" algn="l"/>
                  <a:tab pos="1919288" algn="l"/>
                </a:tabLst>
                <a:defRPr sz="1200">
                  <a:solidFill>
                    <a:schemeClr val="tx1"/>
                  </a:solidFill>
                  <a:latin typeface="Arial Narrow" charset="0"/>
                  <a:ea typeface="ＭＳ Ｐゴシック" charset="0"/>
                </a:defRPr>
              </a:lvl2pPr>
              <a:lvl3pPr>
                <a:tabLst>
                  <a:tab pos="90488" algn="l"/>
                  <a:tab pos="1004888" algn="l"/>
                  <a:tab pos="1919288" algn="l"/>
                </a:tabLst>
                <a:defRPr sz="1200">
                  <a:solidFill>
                    <a:schemeClr val="tx1"/>
                  </a:solidFill>
                  <a:latin typeface="Arial Narrow" charset="0"/>
                  <a:ea typeface="ＭＳ Ｐゴシック" charset="0"/>
                </a:defRPr>
              </a:lvl3pPr>
              <a:lvl4pPr>
                <a:tabLst>
                  <a:tab pos="90488" algn="l"/>
                  <a:tab pos="1004888" algn="l"/>
                  <a:tab pos="1919288" algn="l"/>
                </a:tabLst>
                <a:defRPr sz="1200">
                  <a:solidFill>
                    <a:schemeClr val="tx1"/>
                  </a:solidFill>
                  <a:latin typeface="Arial Narrow" charset="0"/>
                  <a:ea typeface="ＭＳ Ｐゴシック" charset="0"/>
                </a:defRPr>
              </a:lvl4pPr>
              <a:lvl5pPr>
                <a:tabLst>
                  <a:tab pos="90488" algn="l"/>
                  <a:tab pos="1004888" algn="l"/>
                  <a:tab pos="19192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9pPr>
            </a:lstStyle>
            <a:p>
              <a:pPr>
                <a:lnSpc>
                  <a:spcPts val="2675"/>
                </a:lnSpc>
              </a:pPr>
              <a:r>
                <a:rPr lang="en-US" sz="2400" dirty="0"/>
                <a:t>Signal electrode</a:t>
              </a:r>
            </a:p>
            <a:p>
              <a:pPr>
                <a:lnSpc>
                  <a:spcPts val="2675"/>
                </a:lnSpc>
              </a:pPr>
              <a:endParaRPr lang="en-US" sz="2400" dirty="0"/>
            </a:p>
          </p:txBody>
        </p:sp>
        <p:sp>
          <p:nvSpPr>
            <p:cNvPr id="31" name="Line 31">
              <a:extLst>
                <a:ext uri="{FF2B5EF4-FFF2-40B4-BE49-F238E27FC236}">
                  <a16:creationId xmlns:a16="http://schemas.microsoft.com/office/drawing/2014/main" id="{58B62CED-B7E2-D444-8CC0-43FC6EBD68DE}"/>
                </a:ext>
              </a:extLst>
            </p:cNvPr>
            <p:cNvSpPr>
              <a:spLocks noChangeShapeType="1"/>
            </p:cNvSpPr>
            <p:nvPr/>
          </p:nvSpPr>
          <p:spPr bwMode="auto">
            <a:xfrm flipV="1">
              <a:off x="3429000" y="1676400"/>
              <a:ext cx="152400" cy="1524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32" name="Line 32">
              <a:extLst>
                <a:ext uri="{FF2B5EF4-FFF2-40B4-BE49-F238E27FC236}">
                  <a16:creationId xmlns:a16="http://schemas.microsoft.com/office/drawing/2014/main" id="{D5EF09A8-7A2E-E541-BE3B-42C3648366C5}"/>
                </a:ext>
              </a:extLst>
            </p:cNvPr>
            <p:cNvSpPr>
              <a:spLocks noChangeShapeType="1"/>
            </p:cNvSpPr>
            <p:nvPr/>
          </p:nvSpPr>
          <p:spPr bwMode="auto">
            <a:xfrm>
              <a:off x="3581400" y="1670050"/>
              <a:ext cx="1981200" cy="127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33" name="Text Box 33">
              <a:extLst>
                <a:ext uri="{FF2B5EF4-FFF2-40B4-BE49-F238E27FC236}">
                  <a16:creationId xmlns:a16="http://schemas.microsoft.com/office/drawing/2014/main" id="{3B55B674-0272-F14E-9BA9-E1C72F37F7C6}"/>
                </a:ext>
              </a:extLst>
            </p:cNvPr>
            <p:cNvSpPr txBox="1">
              <a:spLocks noChangeArrowheads="1"/>
            </p:cNvSpPr>
            <p:nvPr/>
          </p:nvSpPr>
          <p:spPr bwMode="auto">
            <a:xfrm>
              <a:off x="3957637" y="6243637"/>
              <a:ext cx="2003425" cy="7715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marL="26988">
                <a:tabLst>
                  <a:tab pos="90488" algn="l"/>
                  <a:tab pos="1004888" algn="l"/>
                  <a:tab pos="1919288" algn="l"/>
                </a:tabLst>
                <a:defRPr sz="1200">
                  <a:solidFill>
                    <a:schemeClr val="tx1"/>
                  </a:solidFill>
                  <a:latin typeface="Arial Narrow" charset="0"/>
                  <a:ea typeface="ＭＳ Ｐゴシック" charset="0"/>
                </a:defRPr>
              </a:lvl1pPr>
              <a:lvl2pPr>
                <a:tabLst>
                  <a:tab pos="90488" algn="l"/>
                  <a:tab pos="1004888" algn="l"/>
                  <a:tab pos="1919288" algn="l"/>
                </a:tabLst>
                <a:defRPr sz="1200">
                  <a:solidFill>
                    <a:schemeClr val="tx1"/>
                  </a:solidFill>
                  <a:latin typeface="Arial Narrow" charset="0"/>
                  <a:ea typeface="ＭＳ Ｐゴシック" charset="0"/>
                </a:defRPr>
              </a:lvl2pPr>
              <a:lvl3pPr>
                <a:tabLst>
                  <a:tab pos="90488" algn="l"/>
                  <a:tab pos="1004888" algn="l"/>
                  <a:tab pos="1919288" algn="l"/>
                </a:tabLst>
                <a:defRPr sz="1200">
                  <a:solidFill>
                    <a:schemeClr val="tx1"/>
                  </a:solidFill>
                  <a:latin typeface="Arial Narrow" charset="0"/>
                  <a:ea typeface="ＭＳ Ｐゴシック" charset="0"/>
                </a:defRPr>
              </a:lvl3pPr>
              <a:lvl4pPr>
                <a:tabLst>
                  <a:tab pos="90488" algn="l"/>
                  <a:tab pos="1004888" algn="l"/>
                  <a:tab pos="1919288" algn="l"/>
                </a:tabLst>
                <a:defRPr sz="1200">
                  <a:solidFill>
                    <a:schemeClr val="tx1"/>
                  </a:solidFill>
                  <a:latin typeface="Arial Narrow" charset="0"/>
                  <a:ea typeface="ＭＳ Ｐゴシック" charset="0"/>
                </a:defRPr>
              </a:lvl4pPr>
              <a:lvl5pPr>
                <a:tabLst>
                  <a:tab pos="90488" algn="l"/>
                  <a:tab pos="1004888" algn="l"/>
                  <a:tab pos="1919288" algn="l"/>
                </a:tabLst>
                <a:defRPr sz="1200">
                  <a:solidFill>
                    <a:schemeClr val="tx1"/>
                  </a:solidFill>
                  <a:latin typeface="Arial Narrow" charset="0"/>
                  <a:ea typeface="ＭＳ Ｐゴシック" charset="0"/>
                </a:defRPr>
              </a:lvl5pPr>
              <a:lvl6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6pPr>
              <a:lvl7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7pPr>
              <a:lvl8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8pPr>
              <a:lvl9pPr eaLnBrk="0" fontAlgn="base" hangingPunct="0">
                <a:spcBef>
                  <a:spcPct val="0"/>
                </a:spcBef>
                <a:spcAft>
                  <a:spcPct val="0"/>
                </a:spcAft>
                <a:tabLst>
                  <a:tab pos="90488" algn="l"/>
                  <a:tab pos="1004888" algn="l"/>
                  <a:tab pos="1919288" algn="l"/>
                </a:tabLst>
                <a:defRPr sz="1200">
                  <a:solidFill>
                    <a:schemeClr val="tx1"/>
                  </a:solidFill>
                  <a:latin typeface="Arial Narrow" charset="0"/>
                  <a:ea typeface="ＭＳ Ｐゴシック" charset="0"/>
                </a:defRPr>
              </a:lvl9pPr>
            </a:lstStyle>
            <a:p>
              <a:pPr>
                <a:lnSpc>
                  <a:spcPts val="2675"/>
                </a:lnSpc>
              </a:pPr>
              <a:r>
                <a:rPr lang="en-US" sz="2400" dirty="0"/>
                <a:t>Signal electrode</a:t>
              </a:r>
            </a:p>
            <a:p>
              <a:pPr>
                <a:lnSpc>
                  <a:spcPts val="2675"/>
                </a:lnSpc>
              </a:pPr>
              <a:endParaRPr lang="en-US" sz="2400" dirty="0"/>
            </a:p>
          </p:txBody>
        </p:sp>
        <p:sp>
          <p:nvSpPr>
            <p:cNvPr id="34" name="Line 34">
              <a:extLst>
                <a:ext uri="{FF2B5EF4-FFF2-40B4-BE49-F238E27FC236}">
                  <a16:creationId xmlns:a16="http://schemas.microsoft.com/office/drawing/2014/main" id="{C2D49A65-8508-9943-A37F-87F24F1889B3}"/>
                </a:ext>
              </a:extLst>
            </p:cNvPr>
            <p:cNvSpPr>
              <a:spLocks noChangeShapeType="1"/>
            </p:cNvSpPr>
            <p:nvPr/>
          </p:nvSpPr>
          <p:spPr bwMode="auto">
            <a:xfrm>
              <a:off x="2819400" y="5867400"/>
              <a:ext cx="762000" cy="45720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sp>
          <p:nvSpPr>
            <p:cNvPr id="35" name="Line 35">
              <a:extLst>
                <a:ext uri="{FF2B5EF4-FFF2-40B4-BE49-F238E27FC236}">
                  <a16:creationId xmlns:a16="http://schemas.microsoft.com/office/drawing/2014/main" id="{8091BBFA-160C-D342-BB5B-96DEEF591329}"/>
                </a:ext>
              </a:extLst>
            </p:cNvPr>
            <p:cNvSpPr>
              <a:spLocks noChangeShapeType="1"/>
            </p:cNvSpPr>
            <p:nvPr/>
          </p:nvSpPr>
          <p:spPr bwMode="auto">
            <a:xfrm>
              <a:off x="3581400" y="6318250"/>
              <a:ext cx="1981200" cy="6350"/>
            </a:xfrm>
            <a:prstGeom prst="line">
              <a:avLst/>
            </a:prstGeom>
            <a:noFill/>
            <a:ln w="9525">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a:lstStyle/>
            <a:p>
              <a:endParaRPr lang="en-GB"/>
            </a:p>
          </p:txBody>
        </p:sp>
      </p:grpSp>
      <p:pic>
        <p:nvPicPr>
          <p:cNvPr id="36" name="Google Shape;340;p47">
            <a:extLst>
              <a:ext uri="{FF2B5EF4-FFF2-40B4-BE49-F238E27FC236}">
                <a16:creationId xmlns:a16="http://schemas.microsoft.com/office/drawing/2014/main" id="{3585B5C9-20BA-A34D-81DC-8919324B3E84}"/>
              </a:ext>
            </a:extLst>
          </p:cNvPr>
          <p:cNvPicPr preferRelativeResize="0"/>
          <p:nvPr/>
        </p:nvPicPr>
        <p:blipFill>
          <a:blip r:embed="rId4">
            <a:alphaModFix/>
          </a:blip>
          <a:stretch>
            <a:fillRect/>
          </a:stretch>
        </p:blipFill>
        <p:spPr>
          <a:xfrm>
            <a:off x="2062249" y="785396"/>
            <a:ext cx="5019502" cy="1390000"/>
          </a:xfrm>
          <a:prstGeom prst="rect">
            <a:avLst/>
          </a:prstGeom>
          <a:noFill/>
          <a:ln>
            <a:noFill/>
          </a:ln>
        </p:spPr>
      </p:pic>
      <p:sp>
        <p:nvSpPr>
          <p:cNvPr id="37" name="ZoneTexte 36">
            <a:extLst>
              <a:ext uri="{FF2B5EF4-FFF2-40B4-BE49-F238E27FC236}">
                <a16:creationId xmlns:a16="http://schemas.microsoft.com/office/drawing/2014/main" id="{AFD21615-74C9-AC48-A45C-6115B0BA25FE}"/>
              </a:ext>
            </a:extLst>
          </p:cNvPr>
          <p:cNvSpPr txBox="1"/>
          <p:nvPr/>
        </p:nvSpPr>
        <p:spPr>
          <a:xfrm>
            <a:off x="2916636" y="225764"/>
            <a:ext cx="2803471" cy="369332"/>
          </a:xfrm>
          <a:prstGeom prst="rect">
            <a:avLst/>
          </a:prstGeom>
          <a:noFill/>
        </p:spPr>
        <p:txBody>
          <a:bodyPr wrap="square" rtlCol="0">
            <a:spAutoFit/>
          </a:bodyPr>
          <a:lstStyle/>
          <a:p>
            <a:r>
              <a:rPr lang="en-US" dirty="0"/>
              <a:t>            Single-gap</a:t>
            </a:r>
          </a:p>
        </p:txBody>
      </p:sp>
      <p:sp>
        <p:nvSpPr>
          <p:cNvPr id="38" name="ZoneTexte 37">
            <a:extLst>
              <a:ext uri="{FF2B5EF4-FFF2-40B4-BE49-F238E27FC236}">
                <a16:creationId xmlns:a16="http://schemas.microsoft.com/office/drawing/2014/main" id="{37427FDC-F100-7C4D-A8FD-291EF96B0A95}"/>
              </a:ext>
            </a:extLst>
          </p:cNvPr>
          <p:cNvSpPr txBox="1"/>
          <p:nvPr/>
        </p:nvSpPr>
        <p:spPr>
          <a:xfrm>
            <a:off x="3013736" y="2453720"/>
            <a:ext cx="2803471" cy="369332"/>
          </a:xfrm>
          <a:prstGeom prst="rect">
            <a:avLst/>
          </a:prstGeom>
          <a:noFill/>
        </p:spPr>
        <p:txBody>
          <a:bodyPr wrap="square" rtlCol="0">
            <a:spAutoFit/>
          </a:bodyPr>
          <a:lstStyle/>
          <a:p>
            <a:r>
              <a:rPr lang="en-US" dirty="0"/>
              <a:t>            Multi-gap</a:t>
            </a:r>
          </a:p>
        </p:txBody>
      </p:sp>
    </p:spTree>
    <p:extLst>
      <p:ext uri="{BB962C8B-B14F-4D97-AF65-F5344CB8AC3E}">
        <p14:creationId xmlns:p14="http://schemas.microsoft.com/office/powerpoint/2010/main" val="32522456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026014" y="586934"/>
            <a:ext cx="6136119" cy="461665"/>
          </a:xfrm>
          <a:prstGeom prst="rect">
            <a:avLst/>
          </a:prstGeom>
          <a:noFill/>
        </p:spPr>
        <p:txBody>
          <a:bodyPr wrap="square" rtlCol="0">
            <a:spAutoFit/>
          </a:bodyPr>
          <a:lstStyle/>
          <a:p>
            <a:r>
              <a:rPr lang="fr-FR" dirty="0"/>
              <a:t>                      </a:t>
            </a:r>
            <a:r>
              <a:rPr lang="fr-FR" sz="2400" dirty="0"/>
              <a:t>          </a:t>
            </a:r>
            <a:r>
              <a:rPr lang="en-GB" sz="2400" b="1" dirty="0"/>
              <a:t>Resistive Plate Chamber</a:t>
            </a:r>
          </a:p>
        </p:txBody>
      </p:sp>
      <p:sp>
        <p:nvSpPr>
          <p:cNvPr id="3" name="ZoneTexte 2"/>
          <p:cNvSpPr txBox="1"/>
          <p:nvPr/>
        </p:nvSpPr>
        <p:spPr>
          <a:xfrm>
            <a:off x="434089" y="1112899"/>
            <a:ext cx="4147959" cy="400110"/>
          </a:xfrm>
          <a:prstGeom prst="rect">
            <a:avLst/>
          </a:prstGeom>
          <a:noFill/>
        </p:spPr>
        <p:txBody>
          <a:bodyPr wrap="square" rtlCol="0">
            <a:spAutoFit/>
          </a:bodyPr>
          <a:lstStyle/>
          <a:p>
            <a:r>
              <a:rPr lang="en-US" sz="2000" b="1" dirty="0">
                <a:solidFill>
                  <a:srgbClr val="FF0000"/>
                </a:solidFill>
              </a:rPr>
              <a:t>Advantages</a:t>
            </a:r>
            <a:r>
              <a:rPr lang="fr-FR" sz="2000" b="1" dirty="0">
                <a:solidFill>
                  <a:srgbClr val="FF0000"/>
                </a:solidFill>
              </a:rPr>
              <a:t> </a:t>
            </a:r>
          </a:p>
        </p:txBody>
      </p:sp>
      <p:sp>
        <p:nvSpPr>
          <p:cNvPr id="4" name="ZoneTexte 3"/>
          <p:cNvSpPr txBox="1"/>
          <p:nvPr/>
        </p:nvSpPr>
        <p:spPr>
          <a:xfrm>
            <a:off x="434088" y="1575351"/>
            <a:ext cx="7942217" cy="646331"/>
          </a:xfrm>
          <a:prstGeom prst="rect">
            <a:avLst/>
          </a:prstGeom>
          <a:noFill/>
        </p:spPr>
        <p:txBody>
          <a:bodyPr wrap="square" rtlCol="0">
            <a:spAutoFit/>
          </a:bodyPr>
          <a:lstStyle/>
          <a:p>
            <a:r>
              <a:rPr lang="en-US" dirty="0"/>
              <a:t>Simplicity, robustness, efficiency, sparks free, fast timing and cost effectiveness</a:t>
            </a:r>
          </a:p>
          <a:p>
            <a:endParaRPr lang="en-US" dirty="0"/>
          </a:p>
        </p:txBody>
      </p:sp>
      <p:sp>
        <p:nvSpPr>
          <p:cNvPr id="5" name="ZoneTexte 4"/>
          <p:cNvSpPr txBox="1"/>
          <p:nvPr/>
        </p:nvSpPr>
        <p:spPr>
          <a:xfrm>
            <a:off x="409642" y="3298707"/>
            <a:ext cx="7966663" cy="2862322"/>
          </a:xfrm>
          <a:prstGeom prst="rect">
            <a:avLst/>
          </a:prstGeom>
          <a:noFill/>
        </p:spPr>
        <p:txBody>
          <a:bodyPr wrap="square" rtlCol="0">
            <a:spAutoFit/>
          </a:bodyPr>
          <a:lstStyle/>
          <a:p>
            <a:r>
              <a:rPr lang="en-US" b="1" dirty="0"/>
              <a:t>RPC</a:t>
            </a:r>
            <a:r>
              <a:rPr lang="en-US" dirty="0"/>
              <a:t> are used essentially as a muon detector with projects to be used in calorimetry and muon tomography.</a:t>
            </a:r>
          </a:p>
          <a:p>
            <a:endParaRPr lang="en-US" dirty="0"/>
          </a:p>
          <a:p>
            <a:r>
              <a:rPr lang="en-US" dirty="0"/>
              <a:t>Two kinds of electrodes have been used up to now</a:t>
            </a:r>
          </a:p>
          <a:p>
            <a:endParaRPr lang="en-US" dirty="0"/>
          </a:p>
          <a:p>
            <a:r>
              <a:rPr lang="en-US" b="1" dirty="0"/>
              <a:t>HPL (Bakelite) </a:t>
            </a:r>
            <a:r>
              <a:rPr lang="en-US" dirty="0"/>
              <a:t>: L3, </a:t>
            </a:r>
            <a:r>
              <a:rPr lang="en-US" dirty="0" err="1"/>
              <a:t>BaBar</a:t>
            </a:r>
            <a:r>
              <a:rPr lang="en-US" dirty="0"/>
              <a:t>, OPERA, CMS, ATLAS, ALICE, DAYABAY</a:t>
            </a:r>
          </a:p>
          <a:p>
            <a:r>
              <a:rPr lang="en-US" dirty="0"/>
              <a:t>                            </a:t>
            </a:r>
            <a:r>
              <a:rPr lang="en-US" b="1" dirty="0"/>
              <a:t>needs “good” linseed oil  treatment and humidity</a:t>
            </a:r>
          </a:p>
          <a:p>
            <a:r>
              <a:rPr lang="en-US" b="1" dirty="0"/>
              <a:t>Glass   </a:t>
            </a:r>
            <a:r>
              <a:rPr lang="en-US" dirty="0"/>
              <a:t>              : Belle, ALICE, STAR </a:t>
            </a:r>
          </a:p>
          <a:p>
            <a:r>
              <a:rPr lang="en-US" dirty="0"/>
              <a:t>                            </a:t>
            </a:r>
            <a:r>
              <a:rPr lang="en-US" b="1" dirty="0"/>
              <a:t>absence of humidity is mandatory. </a:t>
            </a:r>
          </a:p>
          <a:p>
            <a:r>
              <a:rPr lang="en-US" b="1" dirty="0"/>
              <a:t> Limited rate capability </a:t>
            </a:r>
            <a:r>
              <a:rPr lang="en-US" dirty="0"/>
              <a:t>(unless moderate resistivity electrodes are used)   </a:t>
            </a:r>
          </a:p>
        </p:txBody>
      </p:sp>
      <p:sp>
        <p:nvSpPr>
          <p:cNvPr id="6" name="ZoneTexte 5"/>
          <p:cNvSpPr txBox="1"/>
          <p:nvPr/>
        </p:nvSpPr>
        <p:spPr>
          <a:xfrm>
            <a:off x="409642" y="1972599"/>
            <a:ext cx="4147959" cy="400110"/>
          </a:xfrm>
          <a:prstGeom prst="rect">
            <a:avLst/>
          </a:prstGeom>
          <a:noFill/>
        </p:spPr>
        <p:txBody>
          <a:bodyPr wrap="square" rtlCol="0">
            <a:spAutoFit/>
          </a:bodyPr>
          <a:lstStyle/>
          <a:p>
            <a:r>
              <a:rPr lang="en-US" sz="2000" b="1" dirty="0">
                <a:solidFill>
                  <a:srgbClr val="FF0000"/>
                </a:solidFill>
              </a:rPr>
              <a:t>Limitations</a:t>
            </a:r>
            <a:r>
              <a:rPr lang="fr-FR" sz="2000" b="1" dirty="0">
                <a:solidFill>
                  <a:srgbClr val="FF0000"/>
                </a:solidFill>
              </a:rPr>
              <a:t> </a:t>
            </a:r>
          </a:p>
        </p:txBody>
      </p:sp>
      <p:sp>
        <p:nvSpPr>
          <p:cNvPr id="7" name="ZoneTexte 6"/>
          <p:cNvSpPr txBox="1"/>
          <p:nvPr/>
        </p:nvSpPr>
        <p:spPr>
          <a:xfrm>
            <a:off x="457873" y="2402901"/>
            <a:ext cx="7918432" cy="646331"/>
          </a:xfrm>
          <a:prstGeom prst="rect">
            <a:avLst/>
          </a:prstGeom>
          <a:noFill/>
        </p:spPr>
        <p:txBody>
          <a:bodyPr wrap="square" rtlCol="0">
            <a:spAutoFit/>
          </a:bodyPr>
          <a:lstStyle/>
          <a:p>
            <a:pPr marL="285750" indent="-285750">
              <a:buFont typeface="Wingdings" charset="0"/>
              <a:buChar char="à"/>
            </a:pPr>
            <a:r>
              <a:rPr lang="en-US" dirty="0"/>
              <a:t>Rate detection capability is limited </a:t>
            </a:r>
            <a:r>
              <a:rPr lang="en-US" dirty="0">
                <a:sym typeface="Wingdings" pitchFamily="2" charset="2"/>
              </a:rPr>
              <a:t> </a:t>
            </a:r>
            <a:r>
              <a:rPr lang="en-US" sz="1400" dirty="0">
                <a:sym typeface="Wingdings" pitchFamily="2" charset="2"/>
              </a:rPr>
              <a:t>Low Resistivity Materials are being developed</a:t>
            </a:r>
            <a:endParaRPr lang="en-US" sz="1400" dirty="0"/>
          </a:p>
          <a:p>
            <a:r>
              <a:rPr lang="en-US" dirty="0">
                <a:sym typeface="Wingdings"/>
              </a:rPr>
              <a:t> </a:t>
            </a:r>
            <a:r>
              <a:rPr lang="en-US" dirty="0"/>
              <a:t>Gas mixtures currently used are not eco-friendly</a:t>
            </a:r>
            <a:r>
              <a:rPr lang="en-US" dirty="0">
                <a:sym typeface="Wingdings" pitchFamily="2" charset="2"/>
              </a:rPr>
              <a:t> </a:t>
            </a:r>
            <a:r>
              <a:rPr lang="en-US" sz="1400" dirty="0">
                <a:sym typeface="Wingdings" pitchFamily="2" charset="2"/>
              </a:rPr>
              <a:t>New gases are being investigated</a:t>
            </a:r>
            <a:endParaRPr lang="en-US" dirty="0"/>
          </a:p>
        </p:txBody>
      </p:sp>
    </p:spTree>
    <p:extLst>
      <p:ext uri="{BB962C8B-B14F-4D97-AF65-F5344CB8AC3E}">
        <p14:creationId xmlns:p14="http://schemas.microsoft.com/office/powerpoint/2010/main" val="1432514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500814" y="254503"/>
            <a:ext cx="4823209" cy="584776"/>
          </a:xfrm>
          <a:prstGeom prst="rect">
            <a:avLst/>
          </a:prstGeom>
          <a:noFill/>
        </p:spPr>
        <p:txBody>
          <a:bodyPr wrap="square" rtlCol="0">
            <a:spAutoFit/>
          </a:bodyPr>
          <a:lstStyle/>
          <a:p>
            <a:r>
              <a:rPr lang="fr-FR" dirty="0"/>
              <a:t>                      </a:t>
            </a:r>
            <a:r>
              <a:rPr lang="fr-FR" sz="2400" dirty="0"/>
              <a:t>          </a:t>
            </a:r>
            <a:r>
              <a:rPr lang="fr-FR" sz="3200" b="1" dirty="0"/>
              <a:t>RPC</a:t>
            </a:r>
          </a:p>
        </p:txBody>
      </p:sp>
      <p:sp>
        <p:nvSpPr>
          <p:cNvPr id="5" name="ZoneTexte 4"/>
          <p:cNvSpPr txBox="1"/>
          <p:nvPr/>
        </p:nvSpPr>
        <p:spPr>
          <a:xfrm>
            <a:off x="274175" y="911241"/>
            <a:ext cx="8395692" cy="646331"/>
          </a:xfrm>
          <a:prstGeom prst="rect">
            <a:avLst/>
          </a:prstGeom>
          <a:noFill/>
        </p:spPr>
        <p:txBody>
          <a:bodyPr wrap="square" rtlCol="0">
            <a:spAutoFit/>
          </a:bodyPr>
          <a:lstStyle/>
          <a:p>
            <a:r>
              <a:rPr lang="en-US" dirty="0"/>
              <a:t>RPC are present in the CMS, ATLAS and ALICE </a:t>
            </a:r>
            <a:r>
              <a:rPr lang="en-US" dirty="0" err="1"/>
              <a:t>muon</a:t>
            </a:r>
            <a:r>
              <a:rPr lang="en-US" dirty="0"/>
              <a:t> stations.</a:t>
            </a:r>
          </a:p>
          <a:p>
            <a:r>
              <a:rPr lang="en-US" dirty="0"/>
              <a:t>Their fast timing capability makes of them excellent trigger tools </a:t>
            </a:r>
          </a:p>
        </p:txBody>
      </p:sp>
      <p:pic>
        <p:nvPicPr>
          <p:cNvPr id="3" name="Image 2" descr="Capture d’écran 2016-12-11 à 17.19.3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4815" y="1557572"/>
            <a:ext cx="2709333" cy="2488312"/>
          </a:xfrm>
          <a:prstGeom prst="rect">
            <a:avLst/>
          </a:prstGeom>
        </p:spPr>
      </p:pic>
      <p:pic>
        <p:nvPicPr>
          <p:cNvPr id="4" name="Image 3" descr="Capture d’écran 2016-12-11 à 17.22.3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76800" y="1677285"/>
            <a:ext cx="3149600" cy="2200448"/>
          </a:xfrm>
          <a:prstGeom prst="rect">
            <a:avLst/>
          </a:prstGeom>
        </p:spPr>
      </p:pic>
      <p:sp>
        <p:nvSpPr>
          <p:cNvPr id="6" name="Ellipse 5"/>
          <p:cNvSpPr/>
          <p:nvPr/>
        </p:nvSpPr>
        <p:spPr>
          <a:xfrm>
            <a:off x="7264401" y="2116675"/>
            <a:ext cx="372534" cy="1354666"/>
          </a:xfrm>
          <a:prstGeom prst="ellipse">
            <a:avLst/>
          </a:prstGeom>
          <a:noFill/>
          <a:ln w="28575">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ZoneTexte 6"/>
          <p:cNvSpPr txBox="1"/>
          <p:nvPr/>
        </p:nvSpPr>
        <p:spPr>
          <a:xfrm>
            <a:off x="3363480" y="1989090"/>
            <a:ext cx="1388533" cy="1169551"/>
          </a:xfrm>
          <a:prstGeom prst="rect">
            <a:avLst/>
          </a:prstGeom>
          <a:noFill/>
        </p:spPr>
        <p:txBody>
          <a:bodyPr wrap="square" rtlCol="0">
            <a:spAutoFit/>
          </a:bodyPr>
          <a:lstStyle/>
          <a:p>
            <a:r>
              <a:rPr lang="en-GB" sz="1400" dirty="0"/>
              <a:t>New stations were added/instrumented  during the first LS</a:t>
            </a:r>
          </a:p>
        </p:txBody>
      </p:sp>
      <p:pic>
        <p:nvPicPr>
          <p:cNvPr id="8" name="Image 7" descr="Capture d’écran 2016-12-11 à 17.26.2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3333" y="4572006"/>
            <a:ext cx="3793067" cy="1549394"/>
          </a:xfrm>
          <a:prstGeom prst="rect">
            <a:avLst/>
          </a:prstGeom>
        </p:spPr>
      </p:pic>
      <p:pic>
        <p:nvPicPr>
          <p:cNvPr id="9" name="Image 8" descr="Capture d’écran 2016-12-11 à 17.07.2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8014" y="4572006"/>
            <a:ext cx="2743200" cy="1738323"/>
          </a:xfrm>
          <a:prstGeom prst="rect">
            <a:avLst/>
          </a:prstGeom>
        </p:spPr>
      </p:pic>
      <p:sp>
        <p:nvSpPr>
          <p:cNvPr id="10" name="ZoneTexte 9"/>
          <p:cNvSpPr txBox="1"/>
          <p:nvPr/>
        </p:nvSpPr>
        <p:spPr>
          <a:xfrm>
            <a:off x="688014" y="4045884"/>
            <a:ext cx="7338386" cy="646331"/>
          </a:xfrm>
          <a:prstGeom prst="rect">
            <a:avLst/>
          </a:prstGeom>
          <a:noFill/>
        </p:spPr>
        <p:txBody>
          <a:bodyPr wrap="square" rtlCol="0">
            <a:spAutoFit/>
          </a:bodyPr>
          <a:lstStyle/>
          <a:p>
            <a:r>
              <a:rPr lang="en-US" dirty="0"/>
              <a:t>In CMS strips are along  eta. In ATLAS  strips are in both eta and phi</a:t>
            </a:r>
          </a:p>
          <a:p>
            <a:endParaRPr lang="en-GB" dirty="0"/>
          </a:p>
        </p:txBody>
      </p:sp>
    </p:spTree>
    <p:extLst>
      <p:ext uri="{BB962C8B-B14F-4D97-AF65-F5344CB8AC3E}">
        <p14:creationId xmlns:p14="http://schemas.microsoft.com/office/powerpoint/2010/main" val="2807227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p:cNvSpPr txBox="1"/>
          <p:nvPr/>
        </p:nvSpPr>
        <p:spPr>
          <a:xfrm>
            <a:off x="338681" y="358071"/>
            <a:ext cx="5587986" cy="461665"/>
          </a:xfrm>
          <a:prstGeom prst="rect">
            <a:avLst/>
          </a:prstGeom>
          <a:noFill/>
        </p:spPr>
        <p:txBody>
          <a:bodyPr wrap="square" rtlCol="0">
            <a:spAutoFit/>
          </a:bodyPr>
          <a:lstStyle/>
          <a:p>
            <a:r>
              <a:rPr lang="en-GB" sz="2400" b="1" dirty="0"/>
              <a:t>RPC for high granularity HCAL</a:t>
            </a:r>
          </a:p>
        </p:txBody>
      </p:sp>
      <p:pic>
        <p:nvPicPr>
          <p:cNvPr id="4" name="Image 3" descr="event_display_x1_new.pdf"/>
          <p:cNvPicPr>
            <a:picLocks noChangeAspect="1"/>
          </p:cNvPicPr>
          <p:nvPr/>
        </p:nvPicPr>
        <p:blipFill>
          <a:blip r:embed="rId2"/>
          <a:stretch>
            <a:fillRect/>
          </a:stretch>
        </p:blipFill>
        <p:spPr>
          <a:xfrm>
            <a:off x="5359398" y="4111428"/>
            <a:ext cx="3005669" cy="1800523"/>
          </a:xfrm>
          <a:prstGeom prst="rect">
            <a:avLst/>
          </a:prstGeom>
        </p:spPr>
      </p:pic>
      <p:pic>
        <p:nvPicPr>
          <p:cNvPr id="6" name="Image 5" descr="effLayerh2.pdf"/>
          <p:cNvPicPr>
            <a:picLocks noChangeAspect="1"/>
          </p:cNvPicPr>
          <p:nvPr/>
        </p:nvPicPr>
        <p:blipFill>
          <a:blip r:embed="rId3"/>
          <a:stretch>
            <a:fillRect/>
          </a:stretch>
        </p:blipFill>
        <p:spPr>
          <a:xfrm>
            <a:off x="2743200" y="2472266"/>
            <a:ext cx="2404534" cy="1676400"/>
          </a:xfrm>
          <a:prstGeom prst="rect">
            <a:avLst/>
          </a:prstGeom>
        </p:spPr>
      </p:pic>
      <p:pic>
        <p:nvPicPr>
          <p:cNvPr id="7" name="Image 6" descr="2012-04-22 22.14.09_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59398" y="542737"/>
            <a:ext cx="3234266" cy="3165663"/>
          </a:xfrm>
          <a:prstGeom prst="rect">
            <a:avLst/>
          </a:prstGeom>
        </p:spPr>
      </p:pic>
      <p:sp>
        <p:nvSpPr>
          <p:cNvPr id="8" name="ZoneTexte 7"/>
          <p:cNvSpPr txBox="1"/>
          <p:nvPr/>
        </p:nvSpPr>
        <p:spPr>
          <a:xfrm>
            <a:off x="287870" y="1688533"/>
            <a:ext cx="4301067" cy="923330"/>
          </a:xfrm>
          <a:prstGeom prst="rect">
            <a:avLst/>
          </a:prstGeom>
          <a:noFill/>
        </p:spPr>
        <p:txBody>
          <a:bodyPr wrap="square" rtlCol="0">
            <a:spAutoFit/>
          </a:bodyPr>
          <a:lstStyle/>
          <a:p>
            <a:r>
              <a:rPr lang="en-GB" dirty="0"/>
              <a:t>SDHCAL : A 1.3 m</a:t>
            </a:r>
            <a:r>
              <a:rPr lang="en-GB" baseline="30000" dirty="0"/>
              <a:t>3</a:t>
            </a:r>
            <a:r>
              <a:rPr lang="en-GB" dirty="0"/>
              <a:t> technological prototype with 48 GRPC (1 m2) read out  by 1 cm</a:t>
            </a:r>
            <a:r>
              <a:rPr lang="en-GB" baseline="30000" dirty="0"/>
              <a:t>2  </a:t>
            </a:r>
            <a:r>
              <a:rPr lang="en-GB" dirty="0"/>
              <a:t>pads (&gt;  450000 </a:t>
            </a:r>
            <a:r>
              <a:rPr lang="en-GB" dirty="0" err="1"/>
              <a:t>ch</a:t>
            </a:r>
            <a:r>
              <a:rPr lang="en-GB" dirty="0"/>
              <a:t>)</a:t>
            </a:r>
          </a:p>
        </p:txBody>
      </p:sp>
      <p:sp>
        <p:nvSpPr>
          <p:cNvPr id="9" name="ZoneTexte 8"/>
          <p:cNvSpPr txBox="1"/>
          <p:nvPr/>
        </p:nvSpPr>
        <p:spPr>
          <a:xfrm>
            <a:off x="211661" y="761917"/>
            <a:ext cx="5300134" cy="923330"/>
          </a:xfrm>
          <a:prstGeom prst="rect">
            <a:avLst/>
          </a:prstGeom>
          <a:noFill/>
        </p:spPr>
        <p:txBody>
          <a:bodyPr wrap="square" rtlCol="0">
            <a:spAutoFit/>
          </a:bodyPr>
          <a:lstStyle/>
          <a:p>
            <a:r>
              <a:rPr lang="en-GB" dirty="0"/>
              <a:t>Two prototypes using GRPC were built by</a:t>
            </a:r>
          </a:p>
          <a:p>
            <a:r>
              <a:rPr lang="en-GB" dirty="0"/>
              <a:t>The CALICE collaboration (DHCAL &amp; SDHCAL)</a:t>
            </a:r>
          </a:p>
          <a:p>
            <a:r>
              <a:rPr lang="en-GB" dirty="0"/>
              <a:t>for future LC  experiments</a:t>
            </a:r>
          </a:p>
        </p:txBody>
      </p:sp>
      <p:pic>
        <p:nvPicPr>
          <p:cNvPr id="10" name="Image 9" descr="fig19b.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0936" y="2708952"/>
            <a:ext cx="2302930" cy="3847525"/>
          </a:xfrm>
          <a:prstGeom prst="rect">
            <a:avLst/>
          </a:prstGeom>
        </p:spPr>
      </p:pic>
      <p:pic>
        <p:nvPicPr>
          <p:cNvPr id="11" name="Image 10" descr="fig20b.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5400000">
            <a:off x="2682302" y="4158765"/>
            <a:ext cx="2577141" cy="2319882"/>
          </a:xfrm>
          <a:prstGeom prst="rect">
            <a:avLst/>
          </a:prstGeom>
        </p:spPr>
      </p:pic>
      <p:pic>
        <p:nvPicPr>
          <p:cNvPr id="12" name="Image 11" descr="GRPC-K7.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59398" y="241814"/>
            <a:ext cx="3234266" cy="1497518"/>
          </a:xfrm>
          <a:prstGeom prst="rect">
            <a:avLst/>
          </a:prstGeom>
        </p:spPr>
      </p:pic>
    </p:spTree>
    <p:extLst>
      <p:ext uri="{BB962C8B-B14F-4D97-AF65-F5344CB8AC3E}">
        <p14:creationId xmlns:p14="http://schemas.microsoft.com/office/powerpoint/2010/main" val="2777903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P1080109_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3070" y="586935"/>
            <a:ext cx="3742261" cy="2613466"/>
          </a:xfrm>
          <a:prstGeom prst="rect">
            <a:avLst/>
          </a:prstGeom>
        </p:spPr>
      </p:pic>
      <p:sp>
        <p:nvSpPr>
          <p:cNvPr id="4" name="ZoneTexte 3"/>
          <p:cNvSpPr txBox="1"/>
          <p:nvPr/>
        </p:nvSpPr>
        <p:spPr>
          <a:xfrm>
            <a:off x="338670" y="467145"/>
            <a:ext cx="4724400" cy="3293209"/>
          </a:xfrm>
          <a:prstGeom prst="rect">
            <a:avLst/>
          </a:prstGeom>
          <a:noFill/>
        </p:spPr>
        <p:txBody>
          <a:bodyPr wrap="square" rtlCol="0">
            <a:spAutoFit/>
          </a:bodyPr>
          <a:lstStyle/>
          <a:p>
            <a:r>
              <a:rPr lang="en-GB" sz="2400" b="1" dirty="0"/>
              <a:t>RPC in </a:t>
            </a:r>
            <a:r>
              <a:rPr lang="en-GB" sz="2400" b="1" dirty="0" err="1"/>
              <a:t>muography</a:t>
            </a:r>
            <a:endParaRPr lang="en-GB" sz="2400" b="1" dirty="0"/>
          </a:p>
          <a:p>
            <a:endParaRPr lang="en-GB" dirty="0"/>
          </a:p>
          <a:p>
            <a:r>
              <a:rPr lang="en-GB" dirty="0"/>
              <a:t>TOMUVOL is made of 4 large planes of GRPC with high granularity readout to detect the atmospheric </a:t>
            </a:r>
            <a:r>
              <a:rPr lang="en-GB" dirty="0" err="1"/>
              <a:t>muons</a:t>
            </a:r>
            <a:r>
              <a:rPr lang="en-GB" dirty="0"/>
              <a:t> crossing  a volcanic structure.</a:t>
            </a:r>
          </a:p>
          <a:p>
            <a:endParaRPr lang="en-GB" dirty="0"/>
          </a:p>
          <a:p>
            <a:r>
              <a:rPr lang="en-GB" dirty="0"/>
              <a:t>With a few stations one can achieve tomography and infer the internal structure of volcanoes</a:t>
            </a:r>
          </a:p>
          <a:p>
            <a:endParaRPr lang="en-GB" dirty="0"/>
          </a:p>
        </p:txBody>
      </p:sp>
      <p:pic>
        <p:nvPicPr>
          <p:cNvPr id="6" name="Image 5" descr="Capture d’écran 2016-12-10 à 16.15.5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670" y="3522133"/>
            <a:ext cx="8466662" cy="2810934"/>
          </a:xfrm>
          <a:prstGeom prst="rect">
            <a:avLst/>
          </a:prstGeom>
        </p:spPr>
      </p:pic>
    </p:spTree>
    <p:extLst>
      <p:ext uri="{BB962C8B-B14F-4D97-AF65-F5344CB8AC3E}">
        <p14:creationId xmlns:p14="http://schemas.microsoft.com/office/powerpoint/2010/main" val="3217586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D528E68-ADD1-444E-8C07-6CEC9BEDB864}"/>
              </a:ext>
            </a:extLst>
          </p:cNvPr>
          <p:cNvSpPr txBox="1"/>
          <p:nvPr/>
        </p:nvSpPr>
        <p:spPr>
          <a:xfrm>
            <a:off x="373822" y="575353"/>
            <a:ext cx="7527005" cy="646331"/>
          </a:xfrm>
          <a:prstGeom prst="rect">
            <a:avLst/>
          </a:prstGeom>
          <a:noFill/>
        </p:spPr>
        <p:txBody>
          <a:bodyPr wrap="square" rtlCol="0">
            <a:spAutoFit/>
          </a:bodyPr>
          <a:lstStyle/>
          <a:p>
            <a:r>
              <a:rPr lang="fr-FR" sz="3600" dirty="0"/>
              <a:t>                           </a:t>
            </a:r>
            <a:r>
              <a:rPr lang="en-US" sz="3600" dirty="0"/>
              <a:t>RPC  cost</a:t>
            </a:r>
          </a:p>
        </p:txBody>
      </p:sp>
      <p:sp>
        <p:nvSpPr>
          <p:cNvPr id="3" name="ZoneTexte 2">
            <a:extLst>
              <a:ext uri="{FF2B5EF4-FFF2-40B4-BE49-F238E27FC236}">
                <a16:creationId xmlns:a16="http://schemas.microsoft.com/office/drawing/2014/main" id="{656207C1-8EE4-3A40-8D1F-FDC8CC8A918D}"/>
              </a:ext>
            </a:extLst>
          </p:cNvPr>
          <p:cNvSpPr txBox="1"/>
          <p:nvPr/>
        </p:nvSpPr>
        <p:spPr>
          <a:xfrm>
            <a:off x="534256" y="1204334"/>
            <a:ext cx="8342616" cy="6186309"/>
          </a:xfrm>
          <a:prstGeom prst="rect">
            <a:avLst/>
          </a:prstGeom>
          <a:noFill/>
        </p:spPr>
        <p:txBody>
          <a:bodyPr wrap="square" rtlCol="0">
            <a:spAutoFit/>
          </a:bodyPr>
          <a:lstStyle/>
          <a:p>
            <a:pPr marL="285750" indent="-285750">
              <a:buFont typeface="Wingdings" pitchFamily="2" charset="2"/>
              <a:buChar char="q"/>
            </a:pPr>
            <a:r>
              <a:rPr lang="en-US" dirty="0"/>
              <a:t>Single gap RPC detector is one of the cheapest detector </a:t>
            </a:r>
          </a:p>
          <a:p>
            <a:r>
              <a:rPr lang="en-US" dirty="0"/>
              <a:t>( a few hundreds $/ M</a:t>
            </a:r>
            <a:r>
              <a:rPr lang="en-US" baseline="30000" dirty="0"/>
              <a:t>2</a:t>
            </a:r>
            <a:r>
              <a:rPr lang="en-US" dirty="0"/>
              <a:t>). They can  be built in large format ( several M</a:t>
            </a:r>
            <a:r>
              <a:rPr lang="en-US" baseline="30000" dirty="0"/>
              <a:t>2</a:t>
            </a:r>
            <a:r>
              <a:rPr lang="en-US" dirty="0"/>
              <a:t>)</a:t>
            </a:r>
          </a:p>
          <a:p>
            <a:endParaRPr lang="en-US" dirty="0"/>
          </a:p>
          <a:p>
            <a:pPr marL="285750" indent="-285750">
              <a:buFont typeface="Wingdings" pitchFamily="2" charset="2"/>
              <a:buChar char="q"/>
            </a:pPr>
            <a:r>
              <a:rPr lang="en-US" dirty="0"/>
              <a:t> Readout electronics is affordable if granularity is not an issue</a:t>
            </a:r>
          </a:p>
          <a:p>
            <a:r>
              <a:rPr lang="en-US" dirty="0"/>
              <a:t>           </a:t>
            </a:r>
            <a:r>
              <a:rPr lang="en-US" dirty="0">
                <a:sym typeface="Wingdings" pitchFamily="2" charset="2"/>
              </a:rPr>
              <a:t></a:t>
            </a:r>
            <a:r>
              <a:rPr lang="en-US" dirty="0"/>
              <a:t> pickup strips is the cheapest.</a:t>
            </a:r>
          </a:p>
          <a:p>
            <a:r>
              <a:rPr lang="en-US" dirty="0"/>
              <a:t>       but if granularity is mandatory then two solutions are possible</a:t>
            </a:r>
          </a:p>
          <a:p>
            <a:pPr marL="742950" lvl="1" indent="-285750">
              <a:buFont typeface="Courier New" panose="02070309020205020404" pitchFamily="49" charset="0"/>
              <a:buChar char="o"/>
            </a:pPr>
            <a:r>
              <a:rPr lang="en-US" dirty="0"/>
              <a:t> </a:t>
            </a:r>
            <a:r>
              <a:rPr lang="en-US" dirty="0">
                <a:sym typeface="Wingdings" pitchFamily="2" charset="2"/>
              </a:rPr>
              <a:t>Strips read out from both ends with sophisticated fast timing electronics</a:t>
            </a:r>
          </a:p>
          <a:p>
            <a:pPr marL="742950" lvl="1" indent="-285750">
              <a:buFont typeface="Courier New" panose="02070309020205020404" pitchFamily="49" charset="0"/>
              <a:buChar char="o"/>
            </a:pPr>
            <a:endParaRPr lang="en-US" dirty="0">
              <a:sym typeface="Wingdings" pitchFamily="2" charset="2"/>
            </a:endParaRPr>
          </a:p>
          <a:p>
            <a:pPr marL="742950" lvl="1" indent="-285750">
              <a:buFont typeface="Courier New" panose="02070309020205020404" pitchFamily="49" charset="0"/>
              <a:buChar char="o"/>
            </a:pPr>
            <a:endParaRPr lang="en-US" dirty="0">
              <a:sym typeface="Wingdings" pitchFamily="2" charset="2"/>
            </a:endParaRPr>
          </a:p>
          <a:p>
            <a:pPr marL="742950" lvl="1" indent="-285750">
              <a:buFont typeface="Courier New" panose="02070309020205020404" pitchFamily="49" charset="0"/>
              <a:buChar char="o"/>
            </a:pPr>
            <a:endParaRPr lang="en-US" dirty="0">
              <a:sym typeface="Wingdings" pitchFamily="2" charset="2"/>
            </a:endParaRPr>
          </a:p>
          <a:p>
            <a:pPr marL="742950" lvl="1" indent="-285750">
              <a:buFont typeface="Courier New" panose="02070309020205020404" pitchFamily="49" charset="0"/>
              <a:buChar char="o"/>
            </a:pPr>
            <a:endParaRPr lang="en-US" dirty="0">
              <a:sym typeface="Wingdings" pitchFamily="2" charset="2"/>
            </a:endParaRPr>
          </a:p>
          <a:p>
            <a:pPr marL="742950" lvl="1" indent="-285750">
              <a:buFont typeface="Courier New" panose="02070309020205020404" pitchFamily="49" charset="0"/>
              <a:buChar char="o"/>
            </a:pPr>
            <a:endParaRPr lang="en-US" dirty="0">
              <a:sym typeface="Wingdings" pitchFamily="2" charset="2"/>
            </a:endParaRPr>
          </a:p>
          <a:p>
            <a:pPr lvl="1"/>
            <a:endParaRPr lang="en-US" dirty="0">
              <a:sym typeface="Wingdings" pitchFamily="2" charset="2"/>
            </a:endParaRPr>
          </a:p>
          <a:p>
            <a:pPr marL="742950" lvl="1" indent="-285750">
              <a:buFont typeface="Courier New" panose="02070309020205020404" pitchFamily="49" charset="0"/>
              <a:buChar char="o"/>
            </a:pPr>
            <a:r>
              <a:rPr lang="en-US" dirty="0">
                <a:sym typeface="Wingdings" pitchFamily="2" charset="2"/>
              </a:rPr>
              <a:t>  Pads which requires a big number of electronic channels</a:t>
            </a:r>
          </a:p>
          <a:p>
            <a:r>
              <a:rPr lang="en-US" dirty="0">
                <a:sym typeface="Wingdings" pitchFamily="2" charset="2"/>
              </a:rPr>
              <a:t>       </a:t>
            </a:r>
            <a:endParaRPr lang="en-US" dirty="0"/>
          </a:p>
          <a:p>
            <a:r>
              <a:rPr lang="en-US" dirty="0"/>
              <a:t>       </a:t>
            </a:r>
          </a:p>
          <a:p>
            <a:endParaRPr lang="en-US" dirty="0"/>
          </a:p>
          <a:p>
            <a:endParaRPr lang="en-US" dirty="0"/>
          </a:p>
          <a:p>
            <a:endParaRPr lang="en-US" dirty="0"/>
          </a:p>
          <a:p>
            <a:endParaRPr lang="en-US" dirty="0"/>
          </a:p>
          <a:p>
            <a:endParaRPr lang="en-US" dirty="0"/>
          </a:p>
          <a:p>
            <a:endParaRPr lang="en-US" dirty="0"/>
          </a:p>
        </p:txBody>
      </p:sp>
      <p:pic>
        <p:nvPicPr>
          <p:cNvPr id="4" name="Image 3">
            <a:extLst>
              <a:ext uri="{FF2B5EF4-FFF2-40B4-BE49-F238E27FC236}">
                <a16:creationId xmlns:a16="http://schemas.microsoft.com/office/drawing/2014/main" id="{24EE0F62-8704-544B-8919-CACF64E340C4}"/>
              </a:ext>
            </a:extLst>
          </p:cNvPr>
          <p:cNvPicPr>
            <a:picLocks noChangeAspect="1"/>
          </p:cNvPicPr>
          <p:nvPr/>
        </p:nvPicPr>
        <p:blipFill>
          <a:blip r:embed="rId2"/>
          <a:stretch>
            <a:fillRect/>
          </a:stretch>
        </p:blipFill>
        <p:spPr>
          <a:xfrm>
            <a:off x="4207956" y="3265127"/>
            <a:ext cx="3773273" cy="1396773"/>
          </a:xfrm>
          <a:prstGeom prst="rect">
            <a:avLst/>
          </a:prstGeom>
        </p:spPr>
      </p:pic>
      <p:pic>
        <p:nvPicPr>
          <p:cNvPr id="5" name="Image 4">
            <a:extLst>
              <a:ext uri="{FF2B5EF4-FFF2-40B4-BE49-F238E27FC236}">
                <a16:creationId xmlns:a16="http://schemas.microsoft.com/office/drawing/2014/main" id="{7F087459-065F-DA40-B3CD-8ED02E8A489F}"/>
              </a:ext>
            </a:extLst>
          </p:cNvPr>
          <p:cNvPicPr>
            <a:picLocks noChangeAspect="1"/>
          </p:cNvPicPr>
          <p:nvPr/>
        </p:nvPicPr>
        <p:blipFill>
          <a:blip r:embed="rId3"/>
          <a:stretch>
            <a:fillRect/>
          </a:stretch>
        </p:blipFill>
        <p:spPr>
          <a:xfrm>
            <a:off x="373822" y="3265127"/>
            <a:ext cx="3263900" cy="1396773"/>
          </a:xfrm>
          <a:prstGeom prst="rect">
            <a:avLst/>
          </a:prstGeom>
        </p:spPr>
      </p:pic>
      <p:pic>
        <p:nvPicPr>
          <p:cNvPr id="6" name="Image 5">
            <a:extLst>
              <a:ext uri="{FF2B5EF4-FFF2-40B4-BE49-F238E27FC236}">
                <a16:creationId xmlns:a16="http://schemas.microsoft.com/office/drawing/2014/main" id="{2886C0FE-9483-7B4A-83B1-BDA73256A71A}"/>
              </a:ext>
            </a:extLst>
          </p:cNvPr>
          <p:cNvPicPr>
            <a:picLocks noChangeAspect="1"/>
          </p:cNvPicPr>
          <p:nvPr/>
        </p:nvPicPr>
        <p:blipFill>
          <a:blip r:embed="rId4"/>
          <a:stretch>
            <a:fillRect/>
          </a:stretch>
        </p:blipFill>
        <p:spPr>
          <a:xfrm>
            <a:off x="2757427" y="5168730"/>
            <a:ext cx="2555704" cy="1436575"/>
          </a:xfrm>
          <a:prstGeom prst="rect">
            <a:avLst/>
          </a:prstGeom>
        </p:spPr>
      </p:pic>
    </p:spTree>
    <p:extLst>
      <p:ext uri="{BB962C8B-B14F-4D97-AF65-F5344CB8AC3E}">
        <p14:creationId xmlns:p14="http://schemas.microsoft.com/office/powerpoint/2010/main" val="15432504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9475" y="804386"/>
            <a:ext cx="7540625" cy="3600986"/>
          </a:xfrm>
          <a:prstGeom prst="rect">
            <a:avLst/>
          </a:prstGeom>
          <a:ln w="69850">
            <a:noFill/>
          </a:ln>
        </p:spPr>
        <p:txBody>
          <a:bodyPr wrap="square">
            <a:spAutoFit/>
          </a:bodyPr>
          <a:lstStyle/>
          <a:p>
            <a:endParaRPr lang="en-GB" dirty="0"/>
          </a:p>
          <a:p>
            <a:endParaRPr lang="en-GB" dirty="0"/>
          </a:p>
          <a:p>
            <a:endParaRPr lang="en-GB" dirty="0">
              <a:sym typeface="Wingdings"/>
            </a:endParaRPr>
          </a:p>
          <a:p>
            <a:r>
              <a:rPr lang="en-GB" sz="2400" dirty="0">
                <a:solidFill>
                  <a:srgbClr val="FF0000"/>
                </a:solidFill>
              </a:rPr>
              <a:t>Can we do something to save power and money without impacting the physics</a:t>
            </a:r>
          </a:p>
          <a:p>
            <a:endParaRPr lang="en-GB" sz="2400" dirty="0">
              <a:solidFill>
                <a:srgbClr val="FF0000"/>
              </a:solidFill>
            </a:endParaRPr>
          </a:p>
          <a:p>
            <a:pPr algn="ctr"/>
            <a:r>
              <a:rPr lang="en-GB" sz="4800" dirty="0">
                <a:solidFill>
                  <a:srgbClr val="FF0000"/>
                </a:solidFill>
              </a:rPr>
              <a:t>?</a:t>
            </a:r>
          </a:p>
          <a:p>
            <a:endParaRPr lang="en-GB" dirty="0"/>
          </a:p>
          <a:p>
            <a:endParaRPr lang="en-GB" dirty="0">
              <a:sym typeface="Wingdings"/>
            </a:endParaRPr>
          </a:p>
          <a:p>
            <a:endParaRPr lang="en-GB" dirty="0">
              <a:sym typeface="Wingdings"/>
            </a:endParaRPr>
          </a:p>
        </p:txBody>
      </p:sp>
    </p:spTree>
    <p:extLst>
      <p:ext uri="{BB962C8B-B14F-4D97-AF65-F5344CB8AC3E}">
        <p14:creationId xmlns:p14="http://schemas.microsoft.com/office/powerpoint/2010/main" val="3590255231"/>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22450</TotalTime>
  <Words>1400</Words>
  <Application>Microsoft Macintosh PowerPoint</Application>
  <PresentationFormat>Affichage à l'écran (4:3)</PresentationFormat>
  <Paragraphs>185</Paragraphs>
  <Slides>28</Slides>
  <Notes>1</Notes>
  <HiddenSlides>0</HiddenSlides>
  <MMClips>1</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28</vt:i4>
      </vt:variant>
    </vt:vector>
  </HeadingPairs>
  <TitlesOfParts>
    <vt:vector size="35" baseType="lpstr">
      <vt:lpstr>Arial</vt:lpstr>
      <vt:lpstr>Arial Narrow</vt:lpstr>
      <vt:lpstr>Calibri</vt:lpstr>
      <vt:lpstr>Courier New</vt:lpstr>
      <vt:lpstr>Times New Roman</vt:lpstr>
      <vt:lpstr>Wingdings</vt:lpstr>
      <vt:lpstr>Thème Office</vt:lpstr>
      <vt:lpstr>RPCs as possible solutions for a large detector volume outside the main detector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Next Step</vt:lpstr>
      <vt:lpstr>Présentation PowerPoint</vt:lpstr>
      <vt:lpstr>Présentation PowerPoint</vt:lpstr>
      <vt:lpstr>Présentation PowerPoint</vt:lpstr>
      <vt:lpstr>Electrode Resistivity and thickness</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COSMICA status</dc:title>
  <dc:creator>admin admin</dc:creator>
  <cp:lastModifiedBy>laktineh imad</cp:lastModifiedBy>
  <cp:revision>53</cp:revision>
  <cp:lastPrinted>2019-04-23T21:48:04Z</cp:lastPrinted>
  <dcterms:created xsi:type="dcterms:W3CDTF">2019-04-19T11:01:44Z</dcterms:created>
  <dcterms:modified xsi:type="dcterms:W3CDTF">2021-02-17T12:11:48Z</dcterms:modified>
</cp:coreProperties>
</file>