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sldIdLst>
    <p:sldId id="282" r:id="rId3"/>
    <p:sldId id="669" r:id="rId4"/>
    <p:sldId id="400" r:id="rId5"/>
    <p:sldId id="401" r:id="rId6"/>
    <p:sldId id="402" r:id="rId7"/>
    <p:sldId id="668" r:id="rId8"/>
    <p:sldId id="257" r:id="rId9"/>
    <p:sldId id="671"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p:restoredTop sz="96543"/>
  </p:normalViewPr>
  <p:slideViewPr>
    <p:cSldViewPr snapToGrid="0" snapToObjects="1">
      <p:cViewPr varScale="1">
        <p:scale>
          <a:sx n="46" d="100"/>
          <a:sy n="46" d="100"/>
        </p:scale>
        <p:origin x="52"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0B666A-1BA1-4249-9709-ED9F3C14A344}"/>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5D1703AA-1239-B846-8F4F-9E3D81B1E0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332137AF-36D0-BB4D-AD3B-CCA44D9E1549}"/>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519A1F7C-76A4-A244-A79B-A9A7B3C61737}"/>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66764786-C1F2-F14E-B49F-522CEC2CE3EC}"/>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170711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28C55B-DDD9-734B-A513-5A8E8E4DC61A}"/>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D90F9FB0-8A37-644A-ACC3-5E3DA3881893}"/>
              </a:ext>
            </a:extLst>
          </p:cNvPr>
          <p:cNvSpPr>
            <a:spLocks noGrp="1"/>
          </p:cNvSpPr>
          <p:nvPr>
            <p:ph type="body" orient="vert" idx="1"/>
          </p:nvPr>
        </p:nvSpPr>
        <p:spPr/>
        <p:txBody>
          <a:bodyPr vert="eaVert"/>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F278C3C6-D50A-1449-8B6F-A3B3CCA89312}"/>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2D9B3F8A-A0B6-9341-9394-DB43F3201E04}"/>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F0801499-7229-804D-BA8A-FC10C8D5895F}"/>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3936816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8C788-F27E-9742-9E05-4CC3BABB1101}"/>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28ABEEC7-0EC8-AB45-B6EE-7B4958AA6F0E}"/>
              </a:ext>
            </a:extLst>
          </p:cNvPr>
          <p:cNvSpPr>
            <a:spLocks noGrp="1"/>
          </p:cNvSpPr>
          <p:nvPr>
            <p:ph type="body" orient="vert" idx="1"/>
          </p:nvPr>
        </p:nvSpPr>
        <p:spPr>
          <a:xfrm>
            <a:off x="838200" y="365125"/>
            <a:ext cx="7734300" cy="5811838"/>
          </a:xfrm>
        </p:spPr>
        <p:txBody>
          <a:bodyPr vert="eaVert"/>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C5987854-3EB4-F247-A0EA-EAF32BAAAAE1}"/>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D5990D87-98C3-E144-95E4-331AA24901A3}"/>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29788065-C895-8244-8470-942AEB129F1B}"/>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545824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1" cy="2387600"/>
          </a:xfrm>
        </p:spPr>
        <p:txBody>
          <a:bodyPr anchor="b"/>
          <a:lstStyle>
            <a:lvl1pPr algn="ctr">
              <a:lnSpc>
                <a:spcPts val="3860"/>
              </a:lnSpc>
              <a:defRPr sz="3657"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1" cy="1655762"/>
          </a:xfrm>
        </p:spPr>
        <p:txBody>
          <a:bodyPr>
            <a:noAutofit/>
          </a:bodyPr>
          <a:lstStyle>
            <a:lvl1pPr marL="0" indent="0" algn="ctr">
              <a:buNone/>
              <a:defRPr sz="1219">
                <a:solidFill>
                  <a:schemeClr val="bg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3" y="127800"/>
            <a:ext cx="461419"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343774" y="69892"/>
            <a:ext cx="2718000" cy="226761"/>
          </a:xfrm>
          <a:prstGeom prst="rect">
            <a:avLst/>
          </a:prstGeom>
          <a:noFill/>
        </p:spPr>
        <p:txBody>
          <a:bodyPr wrap="square" rtlCol="0">
            <a:noAutofit/>
          </a:bodyPr>
          <a:lstStyle/>
          <a:p>
            <a:pPr>
              <a:lnSpc>
                <a:spcPts val="1341"/>
              </a:lnSpc>
            </a:pPr>
            <a:r>
              <a:rPr lang="en-US" sz="609" noProof="0" dirty="0">
                <a:solidFill>
                  <a:schemeClr val="bg1"/>
                </a:solidFill>
              </a:rPr>
              <a:t>Date / Name of the event</a:t>
            </a: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6240192" y="69892"/>
            <a:ext cx="1584000" cy="226761"/>
          </a:xfrm>
          <a:prstGeom prst="rect">
            <a:avLst/>
          </a:prstGeom>
          <a:noFill/>
        </p:spPr>
        <p:txBody>
          <a:bodyPr wrap="square" rtlCol="0">
            <a:noAutofit/>
          </a:bodyPr>
          <a:lstStyle/>
          <a:p>
            <a:pPr>
              <a:lnSpc>
                <a:spcPts val="1341"/>
              </a:lnSpc>
            </a:pPr>
            <a:r>
              <a:rPr lang="en-US" sz="609" noProof="0" dirty="0">
                <a:solidFill>
                  <a:schemeClr val="bg1"/>
                </a:solidFill>
              </a:rPr>
              <a:t>Name of the speaker/author</a:t>
            </a:r>
          </a:p>
        </p:txBody>
      </p:sp>
      <p:sp>
        <p:nvSpPr>
          <p:cNvPr id="9" name="additional logos">
            <a:extLst>
              <a:ext uri="{FF2B5EF4-FFF2-40B4-BE49-F238E27FC236}">
                <a16:creationId xmlns:a16="http://schemas.microsoft.com/office/drawing/2014/main" id="{08DA79EA-95EB-40D9-BE96-C60DC99F1D09}"/>
              </a:ext>
            </a:extLst>
          </p:cNvPr>
          <p:cNvSpPr/>
          <p:nvPr userDrawn="1"/>
        </p:nvSpPr>
        <p:spPr>
          <a:xfrm>
            <a:off x="8166599" y="112711"/>
            <a:ext cx="3396601"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379362146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55740" y="1107341"/>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1" cy="2387600"/>
          </a:xfrm>
        </p:spPr>
        <p:txBody>
          <a:bodyPr anchor="b"/>
          <a:lstStyle>
            <a:lvl1pPr algn="ctr">
              <a:lnSpc>
                <a:spcPts val="3860"/>
              </a:lnSpc>
              <a:defRPr sz="3657"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1" cy="1655762"/>
          </a:xfrm>
        </p:spPr>
        <p:txBody>
          <a:bodyPr>
            <a:noAutofit/>
          </a:bodyPr>
          <a:lstStyle>
            <a:lvl1pPr marL="0" indent="0" algn="ctr">
              <a:buNone/>
              <a:defRPr sz="1219">
                <a:solidFill>
                  <a:schemeClr val="tx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2"/>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3" y="128037"/>
            <a:ext cx="461419" cy="184994"/>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343774" y="69892"/>
            <a:ext cx="2718000" cy="226761"/>
          </a:xfrm>
          <a:prstGeom prst="rect">
            <a:avLst/>
          </a:prstGeom>
          <a:noFill/>
        </p:spPr>
        <p:txBody>
          <a:bodyPr wrap="square" rtlCol="0">
            <a:noAutofit/>
          </a:bodyPr>
          <a:lstStyle/>
          <a:p>
            <a:pPr>
              <a:lnSpc>
                <a:spcPts val="1341"/>
              </a:lnSpc>
            </a:pPr>
            <a:r>
              <a:rPr lang="en-US" sz="609" dirty="0">
                <a:solidFill>
                  <a:schemeClr val="tx2"/>
                </a:solidFill>
              </a:rPr>
              <a:t>Date / Name of the event</a:t>
            </a:r>
            <a:endParaRPr lang="de-AT" sz="609" dirty="0">
              <a:solidFill>
                <a:schemeClr val="tx2"/>
              </a:solidFill>
            </a:endParaRP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6240192" y="69892"/>
            <a:ext cx="1584000" cy="226761"/>
          </a:xfrm>
          <a:prstGeom prst="rect">
            <a:avLst/>
          </a:prstGeom>
          <a:noFill/>
        </p:spPr>
        <p:txBody>
          <a:bodyPr wrap="square" rtlCol="0">
            <a:noAutofit/>
          </a:bodyPr>
          <a:lstStyle/>
          <a:p>
            <a:pPr>
              <a:lnSpc>
                <a:spcPts val="1341"/>
              </a:lnSpc>
            </a:pPr>
            <a:r>
              <a:rPr lang="en-US" sz="609" dirty="0">
                <a:solidFill>
                  <a:schemeClr val="tx2"/>
                </a:solidFill>
              </a:rPr>
              <a:t>Name of the speaker/author</a:t>
            </a:r>
            <a:endParaRPr lang="de-AT" sz="609" dirty="0">
              <a:solidFill>
                <a:schemeClr val="tx2"/>
              </a:solidFill>
            </a:endParaRPr>
          </a:p>
        </p:txBody>
      </p:sp>
    </p:spTree>
    <p:extLst>
      <p:ext uri="{BB962C8B-B14F-4D97-AF65-F5344CB8AC3E}">
        <p14:creationId xmlns:p14="http://schemas.microsoft.com/office/powerpoint/2010/main" val="469055679"/>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3506401" y="1132200"/>
            <a:ext cx="5465975"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1" cy="2387600"/>
          </a:xfrm>
        </p:spPr>
        <p:txBody>
          <a:bodyPr anchor="b"/>
          <a:lstStyle>
            <a:lvl1pPr algn="ctr">
              <a:lnSpc>
                <a:spcPts val="3860"/>
              </a:lnSpc>
              <a:defRPr sz="3657"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1" cy="1655762"/>
          </a:xfrm>
        </p:spPr>
        <p:txBody>
          <a:bodyPr>
            <a:noAutofit/>
          </a:bodyPr>
          <a:lstStyle>
            <a:lvl1pPr marL="0" indent="0" algn="ctr">
              <a:buNone/>
              <a:defRPr sz="1219">
                <a:solidFill>
                  <a:schemeClr val="bg1"/>
                </a:solidFill>
              </a:defRPr>
            </a:lvl1pPr>
            <a:lvl2pPr marL="371521" indent="0" algn="ctr">
              <a:buNone/>
              <a:defRPr sz="1625"/>
            </a:lvl2pPr>
            <a:lvl3pPr marL="743041" indent="0" algn="ctr">
              <a:buNone/>
              <a:defRPr sz="1463"/>
            </a:lvl3pPr>
            <a:lvl4pPr marL="1114562" indent="0" algn="ctr">
              <a:buNone/>
              <a:defRPr sz="1300"/>
            </a:lvl4pPr>
            <a:lvl5pPr marL="1486083" indent="0" algn="ctr">
              <a:buNone/>
              <a:defRPr sz="1300"/>
            </a:lvl5pPr>
            <a:lvl6pPr marL="1857604" indent="0" algn="ctr">
              <a:buNone/>
              <a:defRPr sz="1300"/>
            </a:lvl6pPr>
            <a:lvl7pPr marL="2229124" indent="0" algn="ctr">
              <a:buNone/>
              <a:defRPr sz="1300"/>
            </a:lvl7pPr>
            <a:lvl8pPr marL="2600645" indent="0" algn="ctr">
              <a:buNone/>
              <a:defRPr sz="1300"/>
            </a:lvl8pPr>
            <a:lvl9pPr marL="2972166" indent="0" algn="ctr">
              <a:buNone/>
              <a:defRPr sz="13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73933" y="127800"/>
            <a:ext cx="461419"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343774" y="69892"/>
            <a:ext cx="2718000" cy="226761"/>
          </a:xfrm>
          <a:prstGeom prst="rect">
            <a:avLst/>
          </a:prstGeom>
          <a:noFill/>
        </p:spPr>
        <p:txBody>
          <a:bodyPr wrap="square" rtlCol="0">
            <a:noAutofit/>
          </a:bodyPr>
          <a:lstStyle/>
          <a:p>
            <a:pPr>
              <a:lnSpc>
                <a:spcPts val="1341"/>
              </a:lnSpc>
            </a:pPr>
            <a:r>
              <a:rPr lang="en-US" sz="609" dirty="0">
                <a:solidFill>
                  <a:schemeClr val="bg1"/>
                </a:solidFill>
              </a:rPr>
              <a:t>Date / Name of the event</a:t>
            </a:r>
            <a:endParaRPr lang="de-AT" sz="609" dirty="0">
              <a:solidFill>
                <a:schemeClr val="bg1"/>
              </a:solidFill>
            </a:endParaRP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6240192" y="69892"/>
            <a:ext cx="1584000" cy="226761"/>
          </a:xfrm>
          <a:prstGeom prst="rect">
            <a:avLst/>
          </a:prstGeom>
          <a:noFill/>
        </p:spPr>
        <p:txBody>
          <a:bodyPr wrap="square" rtlCol="0">
            <a:noAutofit/>
          </a:bodyPr>
          <a:lstStyle/>
          <a:p>
            <a:pPr>
              <a:lnSpc>
                <a:spcPts val="1341"/>
              </a:lnSpc>
            </a:pPr>
            <a:r>
              <a:rPr lang="en-US" sz="609" dirty="0">
                <a:solidFill>
                  <a:schemeClr val="bg1"/>
                </a:solidFill>
              </a:rPr>
              <a:t>Name of the speaker/author</a:t>
            </a:r>
            <a:endParaRPr lang="de-AT" sz="609" dirty="0">
              <a:solidFill>
                <a:schemeClr val="bg1"/>
              </a:solidFill>
            </a:endParaRPr>
          </a:p>
        </p:txBody>
      </p:sp>
      <p:sp>
        <p:nvSpPr>
          <p:cNvPr id="8" name="additional logos">
            <a:extLst>
              <a:ext uri="{FF2B5EF4-FFF2-40B4-BE49-F238E27FC236}">
                <a16:creationId xmlns:a16="http://schemas.microsoft.com/office/drawing/2014/main" id="{0AA5206F-B469-48ED-BD15-270339F8E9ED}"/>
              </a:ext>
            </a:extLst>
          </p:cNvPr>
          <p:cNvSpPr/>
          <p:nvPr userDrawn="1"/>
        </p:nvSpPr>
        <p:spPr>
          <a:xfrm>
            <a:off x="8166599" y="112711"/>
            <a:ext cx="3396601"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3533597886"/>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1" cy="2387600"/>
          </a:xfrm>
        </p:spPr>
        <p:txBody>
          <a:bodyPr anchor="ctr" anchorCtr="0"/>
          <a:lstStyle>
            <a:lvl1pPr algn="ctr">
              <a:lnSpc>
                <a:spcPts val="3860"/>
              </a:lnSpc>
              <a:defRPr sz="3657"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3" y="127800"/>
            <a:ext cx="461419" cy="185468"/>
          </a:xfrm>
          <a:prstGeom prst="rect">
            <a:avLst/>
          </a:prstGeom>
        </p:spPr>
      </p:pic>
      <p:sp>
        <p:nvSpPr>
          <p:cNvPr id="18" name="Textfeld 17">
            <a:extLst>
              <a:ext uri="{FF2B5EF4-FFF2-40B4-BE49-F238E27FC236}">
                <a16:creationId xmlns:a16="http://schemas.microsoft.com/office/drawing/2014/main" id="{7136173B-ADC4-48D8-8FD1-FAE6B6018F59}"/>
              </a:ext>
            </a:extLst>
          </p:cNvPr>
          <p:cNvSpPr txBox="1"/>
          <p:nvPr userDrawn="1"/>
        </p:nvSpPr>
        <p:spPr>
          <a:xfrm>
            <a:off x="1343774" y="69892"/>
            <a:ext cx="2718000" cy="226761"/>
          </a:xfrm>
          <a:prstGeom prst="rect">
            <a:avLst/>
          </a:prstGeom>
          <a:noFill/>
        </p:spPr>
        <p:txBody>
          <a:bodyPr wrap="square" rtlCol="0">
            <a:noAutofit/>
          </a:bodyPr>
          <a:lstStyle/>
          <a:p>
            <a:pPr>
              <a:lnSpc>
                <a:spcPts val="1341"/>
              </a:lnSpc>
            </a:pPr>
            <a:r>
              <a:rPr lang="en-US" sz="609" noProof="0" dirty="0">
                <a:solidFill>
                  <a:schemeClr val="bg1"/>
                </a:solidFill>
              </a:rPr>
              <a:t>Date / Name of the event</a:t>
            </a:r>
          </a:p>
        </p:txBody>
      </p:sp>
      <p:sp>
        <p:nvSpPr>
          <p:cNvPr id="20" name="Textfeld 19">
            <a:extLst>
              <a:ext uri="{FF2B5EF4-FFF2-40B4-BE49-F238E27FC236}">
                <a16:creationId xmlns:a16="http://schemas.microsoft.com/office/drawing/2014/main" id="{B20A6FAC-8407-4032-B758-2E53F90BF4C5}"/>
              </a:ext>
            </a:extLst>
          </p:cNvPr>
          <p:cNvSpPr txBox="1"/>
          <p:nvPr userDrawn="1"/>
        </p:nvSpPr>
        <p:spPr>
          <a:xfrm>
            <a:off x="6240192" y="69892"/>
            <a:ext cx="1584000" cy="226761"/>
          </a:xfrm>
          <a:prstGeom prst="rect">
            <a:avLst/>
          </a:prstGeom>
          <a:noFill/>
        </p:spPr>
        <p:txBody>
          <a:bodyPr wrap="square" rtlCol="0">
            <a:noAutofit/>
          </a:bodyPr>
          <a:lstStyle/>
          <a:p>
            <a:pPr>
              <a:lnSpc>
                <a:spcPts val="1341"/>
              </a:lnSpc>
            </a:pPr>
            <a:r>
              <a:rPr lang="en-US" sz="609" noProof="0" dirty="0">
                <a:solidFill>
                  <a:schemeClr val="bg1"/>
                </a:solidFill>
              </a:rPr>
              <a:t>Name of the speaker/author</a:t>
            </a:r>
          </a:p>
        </p:txBody>
      </p:sp>
      <p:sp>
        <p:nvSpPr>
          <p:cNvPr id="9" name="additional logos">
            <a:extLst>
              <a:ext uri="{FF2B5EF4-FFF2-40B4-BE49-F238E27FC236}">
                <a16:creationId xmlns:a16="http://schemas.microsoft.com/office/drawing/2014/main" id="{08DA79EA-95EB-40D9-BE96-C60DC99F1D09}"/>
              </a:ext>
            </a:extLst>
          </p:cNvPr>
          <p:cNvSpPr/>
          <p:nvPr userDrawn="1"/>
        </p:nvSpPr>
        <p:spPr>
          <a:xfrm>
            <a:off x="8166599" y="112711"/>
            <a:ext cx="3396601" cy="2088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dirty="0">
                <a:solidFill>
                  <a:schemeClr val="bg1"/>
                </a:solidFill>
              </a:rPr>
              <a:t>Space</a:t>
            </a:r>
            <a:r>
              <a:rPr lang="en-US" sz="406" cap="all" baseline="0" noProof="0" dirty="0">
                <a:solidFill>
                  <a:schemeClr val="tx2"/>
                </a:solidFill>
              </a:rPr>
              <a:t> </a:t>
            </a:r>
            <a:r>
              <a:rPr lang="en-US" sz="406" cap="all" baseline="0" noProof="0" dirty="0">
                <a:solidFill>
                  <a:schemeClr val="bg1"/>
                </a:solidFill>
              </a:rPr>
              <a:t>for additional logos</a:t>
            </a:r>
          </a:p>
        </p:txBody>
      </p:sp>
    </p:spTree>
    <p:extLst>
      <p:ext uri="{BB962C8B-B14F-4D97-AF65-F5344CB8AC3E}">
        <p14:creationId xmlns:p14="http://schemas.microsoft.com/office/powerpoint/2010/main" val="310054231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8"/>
            <a:ext cx="5364000" cy="283411"/>
          </a:xfrm>
        </p:spPr>
        <p:txBody>
          <a:bodyPr>
            <a:noAutofit/>
          </a:bodyPr>
          <a:lstStyle>
            <a:lvl1pPr>
              <a:defRPr sz="1463" b="1"/>
            </a:lvl1pPr>
            <a:lvl2pPr marL="0" indent="0">
              <a:buFontTx/>
              <a:buNone/>
              <a:defRPr sz="1463" b="1"/>
            </a:lvl2pPr>
            <a:lvl3pPr marL="0" indent="0">
              <a:buFontTx/>
              <a:buNone/>
              <a:defRPr sz="1463" b="1"/>
            </a:lvl3pPr>
            <a:lvl4pPr marL="0" indent="0">
              <a:buFontTx/>
              <a:buNone/>
              <a:defRPr sz="1463" b="1"/>
            </a:lvl4pPr>
            <a:lvl5pPr marL="0" indent="0">
              <a:buFontTx/>
              <a:buNone/>
              <a:defRPr sz="1463"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743041" rtl="0" eaLnBrk="1" fontAlgn="auto" latinLnBrk="0" hangingPunct="1">
              <a:lnSpc>
                <a:spcPts val="1503"/>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1"/>
            <a:ext cx="11017801"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2" cy="455400"/>
          </a:xfrm>
        </p:spPr>
        <p:txBody>
          <a:bodyPr>
            <a:noAutofit/>
          </a:bodyPr>
          <a:lstStyle>
            <a:lvl1pPr>
              <a:lnSpc>
                <a:spcPts val="1097"/>
              </a:lnSpc>
              <a:defRPr sz="813"/>
            </a:lvl1pPr>
            <a:lvl2pPr marL="0" indent="0">
              <a:lnSpc>
                <a:spcPts val="1097"/>
              </a:lnSpc>
              <a:buNone/>
              <a:defRPr sz="813"/>
            </a:lvl2pPr>
            <a:lvl3pPr marL="0" indent="0">
              <a:lnSpc>
                <a:spcPts val="1097"/>
              </a:lnSpc>
              <a:buFont typeface="Arial" panose="020B0604020202020204" pitchFamily="34" charset="0"/>
              <a:buNone/>
              <a:defRPr sz="813"/>
            </a:lvl3pPr>
            <a:lvl4pPr marL="0" indent="0">
              <a:lnSpc>
                <a:spcPts val="1097"/>
              </a:lnSpc>
              <a:buFont typeface="Arial" panose="020B0604020202020204" pitchFamily="34" charset="0"/>
              <a:buNone/>
              <a:defRPr sz="813"/>
            </a:lvl4pPr>
            <a:lvl5pPr marL="0" indent="0">
              <a:lnSpc>
                <a:spcPts val="1097"/>
              </a:lnSpc>
              <a:buFont typeface="Arial" panose="020B0604020202020204" pitchFamily="34" charset="0"/>
              <a:buNone/>
              <a:defRPr sz="813"/>
            </a:lvl5pPr>
          </a:lstStyle>
          <a:p>
            <a:pPr lvl="0"/>
            <a:r>
              <a:rPr lang="de-DE" dirty="0" err="1"/>
              <a:t>Footnote</a:t>
            </a:r>
            <a:endParaRPr lang="de-AT" dirty="0"/>
          </a:p>
        </p:txBody>
      </p:sp>
    </p:spTree>
    <p:extLst>
      <p:ext uri="{BB962C8B-B14F-4D97-AF65-F5344CB8AC3E}">
        <p14:creationId xmlns:p14="http://schemas.microsoft.com/office/powerpoint/2010/main" val="89424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452197-3F93-A04C-B3C0-FCE57CD72FE4}"/>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09A318DE-4EE8-FE40-9EC3-96A7C454DC0D}"/>
              </a:ext>
            </a:extLst>
          </p:cNvPr>
          <p:cNvSpPr>
            <a:spLocks noGrp="1"/>
          </p:cNvSpPr>
          <p:nvPr>
            <p:ph idx="1"/>
          </p:nvPr>
        </p:nvSpPr>
        <p:spPr/>
        <p:txBody>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0331C0A1-D42F-A647-9F2A-93319EC9649A}"/>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E5CA2FE6-6D56-234C-9416-96011471E71A}"/>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0DE6C6DB-0A4E-EC42-8DCA-AF76D018F2AB}"/>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3573265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90CBE4-7E78-5C43-AB40-5D27DFBB420C}"/>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85B2B1D7-BDDA-3547-A28E-80381D41CC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6EB7A531-89CB-FC49-B04A-6D753C70BDB2}"/>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6A9D90A1-1540-2045-95B6-45E6B6E119D6}"/>
              </a:ext>
            </a:extLst>
          </p:cNvPr>
          <p:cNvSpPr>
            <a:spLocks noGrp="1"/>
          </p:cNvSpPr>
          <p:nvPr>
            <p:ph type="ftr" sz="quarter" idx="11"/>
          </p:nvPr>
        </p:nvSpPr>
        <p:spPr/>
        <p:txBody>
          <a:bodyPr/>
          <a:lstStyle/>
          <a:p>
            <a:endParaRPr lang="en-US"/>
          </a:p>
        </p:txBody>
      </p:sp>
      <p:sp>
        <p:nvSpPr>
          <p:cNvPr id="6" name="スライド番号プレースホルダー 5">
            <a:extLst>
              <a:ext uri="{FF2B5EF4-FFF2-40B4-BE49-F238E27FC236}">
                <a16:creationId xmlns:a16="http://schemas.microsoft.com/office/drawing/2014/main" id="{6C55BD24-2E3A-5D4C-AA22-A68386306EFE}"/>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2097067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0B750B-3B35-E842-952A-41E9336E6245}"/>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83D75C4B-FE55-084F-B8B2-3DF0A7977E3B}"/>
              </a:ext>
            </a:extLst>
          </p:cNvPr>
          <p:cNvSpPr>
            <a:spLocks noGrp="1"/>
          </p:cNvSpPr>
          <p:nvPr>
            <p:ph sz="half" idx="1"/>
          </p:nvPr>
        </p:nvSpPr>
        <p:spPr>
          <a:xfrm>
            <a:off x="838200" y="1825625"/>
            <a:ext cx="5181600" cy="4351338"/>
          </a:xfrm>
        </p:spPr>
        <p:txBody>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E478FAF5-4109-3349-AB63-F33C53F9609A}"/>
              </a:ext>
            </a:extLst>
          </p:cNvPr>
          <p:cNvSpPr>
            <a:spLocks noGrp="1"/>
          </p:cNvSpPr>
          <p:nvPr>
            <p:ph sz="half" idx="2"/>
          </p:nvPr>
        </p:nvSpPr>
        <p:spPr>
          <a:xfrm>
            <a:off x="6172200" y="1825625"/>
            <a:ext cx="5181600" cy="4351338"/>
          </a:xfrm>
        </p:spPr>
        <p:txBody>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09C28D5E-EF07-7744-AA67-BD5D9BA7AF43}"/>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6" name="フッター プレースホルダー 5">
            <a:extLst>
              <a:ext uri="{FF2B5EF4-FFF2-40B4-BE49-F238E27FC236}">
                <a16:creationId xmlns:a16="http://schemas.microsoft.com/office/drawing/2014/main" id="{5F401B31-6DDC-FD4B-85D9-09E85587D9E0}"/>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B5150AC6-4E05-BE4C-9014-0B431207AB62}"/>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167335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D3DEAE-852A-A44D-91DA-254064633C0D}"/>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9C8CD597-B191-9D4C-9131-AC493E1FBB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85FB1BD3-9896-D84D-9AFD-043EB6947959}"/>
              </a:ext>
            </a:extLst>
          </p:cNvPr>
          <p:cNvSpPr>
            <a:spLocks noGrp="1"/>
          </p:cNvSpPr>
          <p:nvPr>
            <p:ph sz="half" idx="2"/>
          </p:nvPr>
        </p:nvSpPr>
        <p:spPr>
          <a:xfrm>
            <a:off x="839788" y="2505075"/>
            <a:ext cx="5157787" cy="3684588"/>
          </a:xfrm>
        </p:spPr>
        <p:txBody>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900D43B5-FEE9-C54F-AC10-F09FF9CDB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6" name="コンテンツ プレースホルダー 5">
            <a:extLst>
              <a:ext uri="{FF2B5EF4-FFF2-40B4-BE49-F238E27FC236}">
                <a16:creationId xmlns:a16="http://schemas.microsoft.com/office/drawing/2014/main" id="{5510E857-0D47-BD4B-87F5-478D3A5073C0}"/>
              </a:ext>
            </a:extLst>
          </p:cNvPr>
          <p:cNvSpPr>
            <a:spLocks noGrp="1"/>
          </p:cNvSpPr>
          <p:nvPr>
            <p:ph sz="quarter" idx="4"/>
          </p:nvPr>
        </p:nvSpPr>
        <p:spPr>
          <a:xfrm>
            <a:off x="6172200" y="2505075"/>
            <a:ext cx="5183188" cy="3684588"/>
          </a:xfrm>
        </p:spPr>
        <p:txBody>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695D2144-2326-4A41-9F89-0197A50D8161}"/>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8" name="フッター プレースホルダー 7">
            <a:extLst>
              <a:ext uri="{FF2B5EF4-FFF2-40B4-BE49-F238E27FC236}">
                <a16:creationId xmlns:a16="http://schemas.microsoft.com/office/drawing/2014/main" id="{92007FB9-A46D-0A48-B3D2-0CC3CD5D1C88}"/>
              </a:ext>
            </a:extLst>
          </p:cNvPr>
          <p:cNvSpPr>
            <a:spLocks noGrp="1"/>
          </p:cNvSpPr>
          <p:nvPr>
            <p:ph type="ftr" sz="quarter" idx="11"/>
          </p:nvPr>
        </p:nvSpPr>
        <p:spPr/>
        <p:txBody>
          <a:bodyPr/>
          <a:lstStyle/>
          <a:p>
            <a:endParaRPr lang="en-US"/>
          </a:p>
        </p:txBody>
      </p:sp>
      <p:sp>
        <p:nvSpPr>
          <p:cNvPr id="9" name="スライド番号プレースホルダー 8">
            <a:extLst>
              <a:ext uri="{FF2B5EF4-FFF2-40B4-BE49-F238E27FC236}">
                <a16:creationId xmlns:a16="http://schemas.microsoft.com/office/drawing/2014/main" id="{D8668831-E8E0-B743-8AE7-B24F98DBE076}"/>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2976636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C35238-5F26-B144-8010-C63F04527C9C}"/>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FD598482-12C2-CA41-974D-6E956539620E}"/>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4" name="フッター プレースホルダー 3">
            <a:extLst>
              <a:ext uri="{FF2B5EF4-FFF2-40B4-BE49-F238E27FC236}">
                <a16:creationId xmlns:a16="http://schemas.microsoft.com/office/drawing/2014/main" id="{22C1880A-E04F-B140-AA98-9918C5DDEF06}"/>
              </a:ext>
            </a:extLst>
          </p:cNvPr>
          <p:cNvSpPr>
            <a:spLocks noGrp="1"/>
          </p:cNvSpPr>
          <p:nvPr>
            <p:ph type="ftr" sz="quarter" idx="11"/>
          </p:nvPr>
        </p:nvSpPr>
        <p:spPr/>
        <p:txBody>
          <a:bodyPr/>
          <a:lstStyle/>
          <a:p>
            <a:endParaRPr lang="en-US"/>
          </a:p>
        </p:txBody>
      </p:sp>
      <p:sp>
        <p:nvSpPr>
          <p:cNvPr id="5" name="スライド番号プレースホルダー 4">
            <a:extLst>
              <a:ext uri="{FF2B5EF4-FFF2-40B4-BE49-F238E27FC236}">
                <a16:creationId xmlns:a16="http://schemas.microsoft.com/office/drawing/2014/main" id="{C3CA0178-6F73-C348-B0EA-8B72E438070A}"/>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213160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60CE98A-C71C-984D-89B8-BFE10E0E5B89}"/>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3" name="フッター プレースホルダー 2">
            <a:extLst>
              <a:ext uri="{FF2B5EF4-FFF2-40B4-BE49-F238E27FC236}">
                <a16:creationId xmlns:a16="http://schemas.microsoft.com/office/drawing/2014/main" id="{34BF8390-EEF6-024A-92D6-D9CA549B3ADD}"/>
              </a:ext>
            </a:extLst>
          </p:cNvPr>
          <p:cNvSpPr>
            <a:spLocks noGrp="1"/>
          </p:cNvSpPr>
          <p:nvPr>
            <p:ph type="ftr" sz="quarter" idx="11"/>
          </p:nvPr>
        </p:nvSpPr>
        <p:spPr/>
        <p:txBody>
          <a:bodyPr/>
          <a:lstStyle/>
          <a:p>
            <a:endParaRPr lang="en-US"/>
          </a:p>
        </p:txBody>
      </p:sp>
      <p:sp>
        <p:nvSpPr>
          <p:cNvPr id="4" name="スライド番号プレースホルダー 3">
            <a:extLst>
              <a:ext uri="{FF2B5EF4-FFF2-40B4-BE49-F238E27FC236}">
                <a16:creationId xmlns:a16="http://schemas.microsoft.com/office/drawing/2014/main" id="{AE7342A4-869F-E64A-ADAD-A1EE1201CD10}"/>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1346697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D75BA8-988A-8243-85DF-7E46081EC709}"/>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FA8C2902-968F-E14A-823D-0D5E392328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DDA9A830-5E19-FD4E-AB8E-FE81C86791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1636F6B2-5FB9-AF44-A119-451133D6CED8}"/>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6" name="フッター プレースホルダー 5">
            <a:extLst>
              <a:ext uri="{FF2B5EF4-FFF2-40B4-BE49-F238E27FC236}">
                <a16:creationId xmlns:a16="http://schemas.microsoft.com/office/drawing/2014/main" id="{37690AB2-40D1-A94C-9FDA-EEFFA6FD7993}"/>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97E7E7BE-A806-FF4E-A45E-4381FF68DAB5}"/>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445137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852CB6-5CBB-F04A-B53B-3EBA7CC32516}"/>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F6D6117D-4291-A94F-A2BC-F8CCEE45A6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テキスト プレースホルダー 3">
            <a:extLst>
              <a:ext uri="{FF2B5EF4-FFF2-40B4-BE49-F238E27FC236}">
                <a16:creationId xmlns:a16="http://schemas.microsoft.com/office/drawing/2014/main" id="{E96DB496-CDAB-164D-AF68-E1B78A2E10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D1160A6C-0C09-DD40-99F6-E8207A1B7439}"/>
              </a:ext>
            </a:extLst>
          </p:cNvPr>
          <p:cNvSpPr>
            <a:spLocks noGrp="1"/>
          </p:cNvSpPr>
          <p:nvPr>
            <p:ph type="dt" sz="half" idx="10"/>
          </p:nvPr>
        </p:nvSpPr>
        <p:spPr/>
        <p:txBody>
          <a:bodyPr/>
          <a:lstStyle/>
          <a:p>
            <a:fld id="{9EFF1844-DC0F-A545-B798-7718606AAF39}" type="datetimeFigureOut">
              <a:rPr lang="en-US" smtClean="0"/>
              <a:t>2/8/2021</a:t>
            </a:fld>
            <a:endParaRPr lang="en-US"/>
          </a:p>
        </p:txBody>
      </p:sp>
      <p:sp>
        <p:nvSpPr>
          <p:cNvPr id="6" name="フッター プレースホルダー 5">
            <a:extLst>
              <a:ext uri="{FF2B5EF4-FFF2-40B4-BE49-F238E27FC236}">
                <a16:creationId xmlns:a16="http://schemas.microsoft.com/office/drawing/2014/main" id="{EB2D9CAA-C7E6-4A4E-8F3A-40D941D1C7D0}"/>
              </a:ext>
            </a:extLst>
          </p:cNvPr>
          <p:cNvSpPr>
            <a:spLocks noGrp="1"/>
          </p:cNvSpPr>
          <p:nvPr>
            <p:ph type="ftr" sz="quarter" idx="11"/>
          </p:nvPr>
        </p:nvSpPr>
        <p:spPr/>
        <p:txBody>
          <a:bodyPr/>
          <a:lstStyle/>
          <a:p>
            <a:endParaRPr lang="en-US"/>
          </a:p>
        </p:txBody>
      </p:sp>
      <p:sp>
        <p:nvSpPr>
          <p:cNvPr id="7" name="スライド番号プレースホルダー 6">
            <a:extLst>
              <a:ext uri="{FF2B5EF4-FFF2-40B4-BE49-F238E27FC236}">
                <a16:creationId xmlns:a16="http://schemas.microsoft.com/office/drawing/2014/main" id="{5F46CDD5-00DD-8248-863E-6E46750E2A9A}"/>
              </a:ext>
            </a:extLst>
          </p:cNvPr>
          <p:cNvSpPr>
            <a:spLocks noGrp="1"/>
          </p:cNvSpPr>
          <p:nvPr>
            <p:ph type="sldNum" sz="quarter" idx="12"/>
          </p:nvPr>
        </p:nvSpPr>
        <p:spPr/>
        <p:txBody>
          <a:bodyPr/>
          <a:lstStyle/>
          <a:p>
            <a:fld id="{B5E66095-E70E-3549-A77E-C3C230034799}" type="slidenum">
              <a:rPr lang="en-US" smtClean="0"/>
              <a:t>‹#›</a:t>
            </a:fld>
            <a:endParaRPr lang="en-US"/>
          </a:p>
        </p:txBody>
      </p:sp>
    </p:spTree>
    <p:extLst>
      <p:ext uri="{BB962C8B-B14F-4D97-AF65-F5344CB8AC3E}">
        <p14:creationId xmlns:p14="http://schemas.microsoft.com/office/powerpoint/2010/main" val="588676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2278A0-4D16-CF4A-930A-88B84C5C92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5A587350-F467-5D49-B550-72C69A7271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6467B3B9-FBF3-1F47-BAE3-3D83679F4F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FF1844-DC0F-A545-B798-7718606AAF39}" type="datetimeFigureOut">
              <a:rPr lang="en-US" smtClean="0"/>
              <a:t>2/8/2021</a:t>
            </a:fld>
            <a:endParaRPr lang="en-US"/>
          </a:p>
        </p:txBody>
      </p:sp>
      <p:sp>
        <p:nvSpPr>
          <p:cNvPr id="5" name="フッター プレースホルダー 4">
            <a:extLst>
              <a:ext uri="{FF2B5EF4-FFF2-40B4-BE49-F238E27FC236}">
                <a16:creationId xmlns:a16="http://schemas.microsoft.com/office/drawing/2014/main" id="{B5859A84-09C4-BB47-BCDC-BB71C45345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スライド番号プレースホルダー 5">
            <a:extLst>
              <a:ext uri="{FF2B5EF4-FFF2-40B4-BE49-F238E27FC236}">
                <a16:creationId xmlns:a16="http://schemas.microsoft.com/office/drawing/2014/main" id="{86EC4B90-CF9A-EE49-85B5-8A7A7FAA5E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66095-E70E-3549-A77E-C3C230034799}" type="slidenum">
              <a:rPr lang="en-US" smtClean="0"/>
              <a:t>‹#›</a:t>
            </a:fld>
            <a:endParaRPr lang="en-US"/>
          </a:p>
        </p:txBody>
      </p:sp>
    </p:spTree>
    <p:extLst>
      <p:ext uri="{BB962C8B-B14F-4D97-AF65-F5344CB8AC3E}">
        <p14:creationId xmlns:p14="http://schemas.microsoft.com/office/powerpoint/2010/main" val="2486273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7"/>
            <a:ext cx="11017801"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1"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2"/>
            <a:ext cx="385972" cy="226761"/>
          </a:xfrm>
          <a:prstGeom prst="rect">
            <a:avLst/>
          </a:prstGeom>
        </p:spPr>
        <p:txBody>
          <a:bodyPr vert="horz" wrap="none" lIns="91440" tIns="45720" rIns="91440" bIns="45720" rtlCol="0" anchor="ctr">
            <a:noAutofit/>
          </a:bodyPr>
          <a:lstStyle>
            <a:lvl1pPr algn="r">
              <a:lnSpc>
                <a:spcPts val="1341"/>
              </a:lnSpc>
              <a:defRPr sz="609">
                <a:solidFill>
                  <a:schemeClr val="tx2"/>
                </a:solidFill>
              </a:defRPr>
            </a:lvl1pPr>
          </a:lstStyle>
          <a:p>
            <a:r>
              <a:rPr lang="de-AT" dirty="0"/>
              <a:t> </a:t>
            </a:r>
            <a:fld id="{88A1DFE4-5FC5-43BD-BB7E-75EAD82B965F}" type="slidenum">
              <a:rPr lang="en-US" noProof="0" smtClean="0"/>
              <a:pPr/>
              <a:t>‹#›</a:t>
            </a:fld>
            <a:endParaRPr lang="en-US" noProof="0" dirty="0"/>
          </a:p>
        </p:txBody>
      </p:sp>
      <p:sp>
        <p:nvSpPr>
          <p:cNvPr id="10" name="additional logos">
            <a:extLst>
              <a:ext uri="{FF2B5EF4-FFF2-40B4-BE49-F238E27FC236}">
                <a16:creationId xmlns:a16="http://schemas.microsoft.com/office/drawing/2014/main" id="{10F71DD6-42B5-4F3C-AAC5-53D95E75CDAB}"/>
              </a:ext>
            </a:extLst>
          </p:cNvPr>
          <p:cNvSpPr/>
          <p:nvPr userDrawn="1"/>
        </p:nvSpPr>
        <p:spPr>
          <a:xfrm>
            <a:off x="8166599" y="112711"/>
            <a:ext cx="3396601" cy="208800"/>
          </a:xfrm>
          <a:prstGeom prst="rect">
            <a:avLst/>
          </a:prstGeom>
          <a:noFill/>
          <a:ln w="19050">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6" cap="all" baseline="0" noProof="0">
                <a:solidFill>
                  <a:schemeClr val="tx2"/>
                </a:solidFill>
              </a:rPr>
              <a:t>Space for additional logos</a:t>
            </a:r>
          </a:p>
        </p:txBody>
      </p:sp>
    </p:spTree>
    <p:extLst>
      <p:ext uri="{BB962C8B-B14F-4D97-AF65-F5344CB8AC3E}">
        <p14:creationId xmlns:p14="http://schemas.microsoft.com/office/powerpoint/2010/main" val="35715214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743041" rtl="0" eaLnBrk="1" latinLnBrk="0" hangingPunct="1">
        <a:lnSpc>
          <a:spcPts val="3250"/>
        </a:lnSpc>
        <a:spcBef>
          <a:spcPct val="0"/>
        </a:spcBef>
        <a:buNone/>
        <a:defRPr sz="3250" kern="1200">
          <a:solidFill>
            <a:schemeClr val="tx1"/>
          </a:solidFill>
          <a:latin typeface="+mj-lt"/>
          <a:ea typeface="+mj-ea"/>
          <a:cs typeface="+mj-cs"/>
        </a:defRPr>
      </a:lvl1pPr>
    </p:titleStyle>
    <p:body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7"/>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de-DE"/>
      </a:defPPr>
      <a:lvl1pPr marL="0" algn="l" defTabSz="743041" rtl="0" eaLnBrk="1" latinLnBrk="0" hangingPunct="1">
        <a:defRPr sz="1463" kern="1200">
          <a:solidFill>
            <a:schemeClr val="tx1"/>
          </a:solidFill>
          <a:latin typeface="+mn-lt"/>
          <a:ea typeface="+mn-ea"/>
          <a:cs typeface="+mn-cs"/>
        </a:defRPr>
      </a:lvl1pPr>
      <a:lvl2pPr marL="371521" algn="l" defTabSz="743041" rtl="0" eaLnBrk="1" latinLnBrk="0" hangingPunct="1">
        <a:defRPr sz="1463" kern="1200">
          <a:solidFill>
            <a:schemeClr val="tx1"/>
          </a:solidFill>
          <a:latin typeface="+mn-lt"/>
          <a:ea typeface="+mn-ea"/>
          <a:cs typeface="+mn-cs"/>
        </a:defRPr>
      </a:lvl2pPr>
      <a:lvl3pPr marL="743041" algn="l" defTabSz="743041" rtl="0" eaLnBrk="1" latinLnBrk="0" hangingPunct="1">
        <a:defRPr sz="1463" kern="1200">
          <a:solidFill>
            <a:schemeClr val="tx1"/>
          </a:solidFill>
          <a:latin typeface="+mn-lt"/>
          <a:ea typeface="+mn-ea"/>
          <a:cs typeface="+mn-cs"/>
        </a:defRPr>
      </a:lvl3pPr>
      <a:lvl4pPr marL="1114562" algn="l" defTabSz="743041" rtl="0" eaLnBrk="1" latinLnBrk="0" hangingPunct="1">
        <a:defRPr sz="1463" kern="1200">
          <a:solidFill>
            <a:schemeClr val="tx1"/>
          </a:solidFill>
          <a:latin typeface="+mn-lt"/>
          <a:ea typeface="+mn-ea"/>
          <a:cs typeface="+mn-cs"/>
        </a:defRPr>
      </a:lvl4pPr>
      <a:lvl5pPr marL="1486083" algn="l" defTabSz="743041" rtl="0" eaLnBrk="1" latinLnBrk="0" hangingPunct="1">
        <a:defRPr sz="1463" kern="1200">
          <a:solidFill>
            <a:schemeClr val="tx1"/>
          </a:solidFill>
          <a:latin typeface="+mn-lt"/>
          <a:ea typeface="+mn-ea"/>
          <a:cs typeface="+mn-cs"/>
        </a:defRPr>
      </a:lvl5pPr>
      <a:lvl6pPr marL="1857604" algn="l" defTabSz="743041" rtl="0" eaLnBrk="1" latinLnBrk="0" hangingPunct="1">
        <a:defRPr sz="1463" kern="1200">
          <a:solidFill>
            <a:schemeClr val="tx1"/>
          </a:solidFill>
          <a:latin typeface="+mn-lt"/>
          <a:ea typeface="+mn-ea"/>
          <a:cs typeface="+mn-cs"/>
        </a:defRPr>
      </a:lvl6pPr>
      <a:lvl7pPr marL="2229124" algn="l" defTabSz="743041" rtl="0" eaLnBrk="1" latinLnBrk="0" hangingPunct="1">
        <a:defRPr sz="1463" kern="1200">
          <a:solidFill>
            <a:schemeClr val="tx1"/>
          </a:solidFill>
          <a:latin typeface="+mn-lt"/>
          <a:ea typeface="+mn-ea"/>
          <a:cs typeface="+mn-cs"/>
        </a:defRPr>
      </a:lvl7pPr>
      <a:lvl8pPr marL="2600645" algn="l" defTabSz="743041" rtl="0" eaLnBrk="1" latinLnBrk="0" hangingPunct="1">
        <a:defRPr sz="1463" kern="1200">
          <a:solidFill>
            <a:schemeClr val="tx1"/>
          </a:solidFill>
          <a:latin typeface="+mn-lt"/>
          <a:ea typeface="+mn-ea"/>
          <a:cs typeface="+mn-cs"/>
        </a:defRPr>
      </a:lvl8pPr>
      <a:lvl9pPr marL="2972166" algn="l" defTabSz="743041"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p15:clr>
            <a:srgbClr val="F26B43"/>
          </p15:clr>
        </p15:guide>
        <p15:guide id="3" pos="98">
          <p15:clr>
            <a:srgbClr val="F26B43"/>
          </p15:clr>
        </p15:guide>
        <p15:guide id="4" pos="319">
          <p15:clr>
            <a:srgbClr val="F26B43"/>
          </p15:clr>
        </p15:guide>
        <p15:guide id="5" pos="1093">
          <p15:clr>
            <a:srgbClr val="F26B43"/>
          </p15:clr>
        </p15:guide>
        <p15:guide id="6" pos="1296">
          <p15:clr>
            <a:srgbClr val="F26B43"/>
          </p15:clr>
        </p15:guide>
        <p15:guide id="7" pos="6142">
          <p15:clr>
            <a:srgbClr val="F26B43"/>
          </p15:clr>
        </p15:guide>
        <p15:guide id="8" pos="5921">
          <p15:clr>
            <a:srgbClr val="F26B43"/>
          </p15:clr>
        </p15:guide>
        <p15:guide id="9" pos="2254">
          <p15:clr>
            <a:srgbClr val="F26B43"/>
          </p15:clr>
        </p15:guide>
        <p15:guide id="10" pos="2051">
          <p15:clr>
            <a:srgbClr val="F26B43"/>
          </p15:clr>
        </p15:guide>
        <p15:guide id="12" pos="3221">
          <p15:clr>
            <a:srgbClr val="F26B43"/>
          </p15:clr>
        </p15:guide>
        <p15:guide id="13" pos="3019">
          <p15:clr>
            <a:srgbClr val="F26B43"/>
          </p15:clr>
        </p15:guide>
        <p15:guide id="14" pos="5147">
          <p15:clr>
            <a:srgbClr val="F26B43"/>
          </p15:clr>
        </p15:guide>
        <p15:guide id="15" pos="4944">
          <p15:clr>
            <a:srgbClr val="F26B43"/>
          </p15:clr>
        </p15:guide>
        <p15:guide id="16" pos="4189">
          <p15:clr>
            <a:srgbClr val="F26B43"/>
          </p15:clr>
        </p15:guide>
        <p15:guide id="17" pos="3986">
          <p15:clr>
            <a:srgbClr val="F26B43"/>
          </p15:clr>
        </p15:guide>
        <p15:guide id="19" orient="horz" pos="164">
          <p15:clr>
            <a:srgbClr val="F26B43"/>
          </p15:clr>
        </p15:guide>
        <p15:guide id="21" orient="horz" pos="266">
          <p15:clr>
            <a:srgbClr val="F26B43"/>
          </p15:clr>
        </p15:guide>
        <p15:guide id="23" orient="horz" pos="516">
          <p15:clr>
            <a:srgbClr val="F26B43"/>
          </p15:clr>
        </p15:guide>
        <p15:guide id="24" orient="horz" pos="3759">
          <p15:clr>
            <a:srgbClr val="F26B43"/>
          </p15:clr>
        </p15:guide>
        <p15:guide id="25" orient="horz" pos="391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p:txBody>
          <a:bodyPr/>
          <a:lstStyle/>
          <a:p>
            <a:pPr defTabSz="804587"/>
            <a:fld id="{88A1DFE4-5FC5-43BD-BB7E-75EAD82B965F}" type="slidenum">
              <a:rPr kumimoji="0" lang="de-AT">
                <a:solidFill>
                  <a:srgbClr val="FFFFFF"/>
                </a:solidFill>
                <a:latin typeface="Arial"/>
              </a:rPr>
              <a:pPr defTabSz="804587"/>
              <a:t>1</a:t>
            </a:fld>
            <a:endParaRPr kumimoji="0" lang="de-AT" dirty="0">
              <a:solidFill>
                <a:srgbClr val="FFFFFF"/>
              </a:solidFill>
              <a:latin typeface="Arial"/>
            </a:endParaRPr>
          </a:p>
        </p:txBody>
      </p:sp>
      <p:pic>
        <p:nvPicPr>
          <p:cNvPr id="4" name="Picture 3">
            <a:extLst>
              <a:ext uri="{FF2B5EF4-FFF2-40B4-BE49-F238E27FC236}">
                <a16:creationId xmlns:a16="http://schemas.microsoft.com/office/drawing/2014/main" id="{07813530-2DCF-8C4D-89DD-6907C57560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
            <a:ext cx="9906000" cy="422275"/>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87E59986-4E97-3345-96AD-EADF8ADEC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9413" y="467959"/>
            <a:ext cx="3055014" cy="1081603"/>
          </a:xfrm>
          <a:prstGeom prst="rect">
            <a:avLst/>
          </a:prstGeom>
        </p:spPr>
      </p:pic>
      <p:sp>
        <p:nvSpPr>
          <p:cNvPr id="10" name="Untertitel 6">
            <a:extLst>
              <a:ext uri="{FF2B5EF4-FFF2-40B4-BE49-F238E27FC236}">
                <a16:creationId xmlns:a16="http://schemas.microsoft.com/office/drawing/2014/main" id="{A6123619-FB77-824F-9163-F2B253D90B7F}"/>
              </a:ext>
            </a:extLst>
          </p:cNvPr>
          <p:cNvSpPr txBox="1">
            <a:spLocks/>
          </p:cNvSpPr>
          <p:nvPr/>
        </p:nvSpPr>
        <p:spPr>
          <a:xfrm>
            <a:off x="1649414" y="4797152"/>
            <a:ext cx="8695059" cy="1199276"/>
          </a:xfrm>
          <a:prstGeom prst="rect">
            <a:avLst/>
          </a:prstGeom>
        </p:spPr>
        <p:txBody>
          <a:bodyPr/>
          <a:lst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4"/>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4"/>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4"/>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a:lstStyle>
          <a:p>
            <a:pPr>
              <a:lnSpc>
                <a:spcPct val="100000"/>
              </a:lnSpc>
            </a:pPr>
            <a:r>
              <a:rPr kumimoji="0" lang="en-US" sz="1600" dirty="0">
                <a:solidFill>
                  <a:srgbClr val="FFFFFF"/>
                </a:solidFill>
                <a:latin typeface="Arial"/>
              </a:rPr>
              <a:t>Frank Zimmermann </a:t>
            </a:r>
          </a:p>
          <a:p>
            <a:pPr>
              <a:lnSpc>
                <a:spcPct val="100000"/>
              </a:lnSpc>
            </a:pPr>
            <a:endParaRPr kumimoji="0" lang="en-US" sz="1600" dirty="0">
              <a:solidFill>
                <a:srgbClr val="FFFFFF"/>
              </a:solidFill>
              <a:latin typeface="Arial"/>
            </a:endParaRPr>
          </a:p>
          <a:p>
            <a:pPr>
              <a:lnSpc>
                <a:spcPct val="100000"/>
              </a:lnSpc>
            </a:pPr>
            <a:r>
              <a:rPr kumimoji="0" lang="en-US" sz="1600" dirty="0">
                <a:solidFill>
                  <a:srgbClr val="FFFFFF"/>
                </a:solidFill>
                <a:latin typeface="Arial"/>
              </a:rPr>
              <a:t>thanks to </a:t>
            </a:r>
            <a:r>
              <a:rPr kumimoji="0" lang="en-US" sz="1600" dirty="0">
                <a:solidFill>
                  <a:srgbClr val="FFFF00"/>
                </a:solidFill>
                <a:latin typeface="Arial"/>
              </a:rPr>
              <a:t>Yoshihiro Funakoshi, </a:t>
            </a:r>
            <a:r>
              <a:rPr kumimoji="0" lang="en-US" sz="1600" dirty="0">
                <a:solidFill>
                  <a:srgbClr val="FFFFFF"/>
                </a:solidFill>
                <a:latin typeface="Arial"/>
              </a:rPr>
              <a:t>Hiroyuki Nakayama, Kazuhito Ohmi, Katsunobu Oide </a:t>
            </a:r>
          </a:p>
          <a:p>
            <a:pPr>
              <a:lnSpc>
                <a:spcPct val="100000"/>
              </a:lnSpc>
            </a:pPr>
            <a:endParaRPr kumimoji="0" lang="en-US" sz="1600" dirty="0">
              <a:solidFill>
                <a:srgbClr val="FFFFFF"/>
              </a:solidFill>
              <a:latin typeface="Arial"/>
            </a:endParaRPr>
          </a:p>
          <a:p>
            <a:pPr>
              <a:lnSpc>
                <a:spcPct val="100000"/>
              </a:lnSpc>
            </a:pPr>
            <a:r>
              <a:rPr kumimoji="0" lang="en-US" sz="1600" dirty="0">
                <a:solidFill>
                  <a:srgbClr val="FFFFFF"/>
                </a:solidFill>
                <a:latin typeface="Arial"/>
              </a:rPr>
              <a:t>2021-02-08</a:t>
            </a:r>
          </a:p>
          <a:p>
            <a:pPr>
              <a:lnSpc>
                <a:spcPct val="100000"/>
              </a:lnSpc>
            </a:pPr>
            <a:endParaRPr kumimoji="0" lang="de-AT" sz="1600" dirty="0">
              <a:solidFill>
                <a:srgbClr val="0F124A"/>
              </a:solidFill>
              <a:latin typeface="Arial"/>
            </a:endParaRPr>
          </a:p>
        </p:txBody>
      </p:sp>
      <p:sp>
        <p:nvSpPr>
          <p:cNvPr id="11" name="Titel 5">
            <a:extLst>
              <a:ext uri="{FF2B5EF4-FFF2-40B4-BE49-F238E27FC236}">
                <a16:creationId xmlns:a16="http://schemas.microsoft.com/office/drawing/2014/main" id="{FAC26A52-E599-F747-86F5-525813C833B4}"/>
              </a:ext>
            </a:extLst>
          </p:cNvPr>
          <p:cNvSpPr txBox="1">
            <a:spLocks/>
          </p:cNvSpPr>
          <p:nvPr/>
        </p:nvSpPr>
        <p:spPr>
          <a:xfrm>
            <a:off x="1649413" y="1830438"/>
            <a:ext cx="8850616" cy="1199276"/>
          </a:xfrm>
          <a:prstGeom prst="rect">
            <a:avLst/>
          </a:prstGeom>
        </p:spPr>
        <p:txBody>
          <a:bodyPr vert="horz" lIns="91440" tIns="45720" rIns="91440" bIns="45720" rtlCol="0" anchor="b" anchorCtr="0">
            <a:noAutofit/>
          </a:bodyPr>
          <a:lstStyle>
            <a:lvl1pPr algn="ctr" defTabSz="743041" rtl="0" eaLnBrk="1" latinLnBrk="0" hangingPunct="1">
              <a:lnSpc>
                <a:spcPts val="3860"/>
              </a:lnSpc>
              <a:spcBef>
                <a:spcPct val="0"/>
              </a:spcBef>
              <a:buNone/>
              <a:defRPr sz="3657" kern="1200" cap="all" baseline="0">
                <a:solidFill>
                  <a:schemeClr val="bg1"/>
                </a:solidFill>
                <a:latin typeface="+mj-lt"/>
                <a:ea typeface="+mj-ea"/>
                <a:cs typeface="+mj-cs"/>
              </a:defRPr>
            </a:lvl1pPr>
          </a:lstStyle>
          <a:p>
            <a:pPr algn="r"/>
            <a:endParaRPr kumimoji="0" lang="en-US" sz="2800" dirty="0">
              <a:solidFill>
                <a:srgbClr val="FFFFFF"/>
              </a:solidFill>
              <a:latin typeface="Arial"/>
            </a:endParaRPr>
          </a:p>
        </p:txBody>
      </p:sp>
      <p:sp>
        <p:nvSpPr>
          <p:cNvPr id="2" name="TextBox 1">
            <a:extLst>
              <a:ext uri="{FF2B5EF4-FFF2-40B4-BE49-F238E27FC236}">
                <a16:creationId xmlns:a16="http://schemas.microsoft.com/office/drawing/2014/main" id="{B9C37F7D-02B8-4F66-AB63-F92945B4EA5C}"/>
              </a:ext>
            </a:extLst>
          </p:cNvPr>
          <p:cNvSpPr txBox="1"/>
          <p:nvPr/>
        </p:nvSpPr>
        <p:spPr>
          <a:xfrm>
            <a:off x="2039116" y="2571926"/>
            <a:ext cx="7391768" cy="1754326"/>
          </a:xfrm>
          <a:prstGeom prst="rect">
            <a:avLst/>
          </a:prstGeom>
          <a:noFill/>
        </p:spPr>
        <p:txBody>
          <a:bodyPr wrap="none" rtlCol="0">
            <a:spAutoFit/>
          </a:bodyPr>
          <a:lstStyle/>
          <a:p>
            <a:pPr algn="ctr"/>
            <a:r>
              <a:rPr lang="en-US" sz="3600" dirty="0">
                <a:solidFill>
                  <a:schemeClr val="bg1"/>
                </a:solidFill>
              </a:rPr>
              <a:t>Luminosity monitors at </a:t>
            </a:r>
            <a:r>
              <a:rPr lang="en-US" sz="3600" dirty="0" err="1">
                <a:solidFill>
                  <a:schemeClr val="bg1"/>
                </a:solidFill>
              </a:rPr>
              <a:t>SuperKEKB</a:t>
            </a:r>
            <a:endParaRPr lang="en-US" sz="3600" dirty="0">
              <a:solidFill>
                <a:schemeClr val="bg1"/>
              </a:solidFill>
            </a:endParaRPr>
          </a:p>
          <a:p>
            <a:pPr algn="ctr"/>
            <a:endParaRPr lang="en-US" dirty="0">
              <a:solidFill>
                <a:schemeClr val="bg1"/>
              </a:solidFill>
            </a:endParaRPr>
          </a:p>
          <a:p>
            <a:pPr algn="ctr"/>
            <a:endParaRPr lang="en-US" dirty="0">
              <a:solidFill>
                <a:schemeClr val="bg1"/>
              </a:solidFill>
            </a:endParaRPr>
          </a:p>
          <a:p>
            <a:pPr algn="ctr"/>
            <a:r>
              <a:rPr lang="en-US" dirty="0">
                <a:solidFill>
                  <a:schemeClr val="bg1"/>
                </a:solidFill>
              </a:rPr>
              <a:t>FCC-</a:t>
            </a:r>
            <a:r>
              <a:rPr lang="en-US" dirty="0" err="1">
                <a:solidFill>
                  <a:schemeClr val="bg1"/>
                </a:solidFill>
              </a:rPr>
              <a:t>ee</a:t>
            </a:r>
            <a:r>
              <a:rPr lang="en-US" dirty="0">
                <a:solidFill>
                  <a:schemeClr val="bg1"/>
                </a:solidFill>
              </a:rPr>
              <a:t> MDI Meeting #30 and FCCIE WP2.3 Meeting # 1</a:t>
            </a:r>
          </a:p>
          <a:p>
            <a:pPr algn="ctr"/>
            <a:endParaRPr lang="en-GB" dirty="0">
              <a:solidFill>
                <a:schemeClr val="bg1"/>
              </a:solidFill>
            </a:endParaRPr>
          </a:p>
        </p:txBody>
      </p:sp>
    </p:spTree>
    <p:extLst>
      <p:ext uri="{BB962C8B-B14F-4D97-AF65-F5344CB8AC3E}">
        <p14:creationId xmlns:p14="http://schemas.microsoft.com/office/powerpoint/2010/main" val="2202055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3257DA-B6A9-4D60-94E3-4A2E3D178140}"/>
              </a:ext>
            </a:extLst>
          </p:cNvPr>
          <p:cNvSpPr>
            <a:spLocks noGrp="1"/>
          </p:cNvSpPr>
          <p:nvPr>
            <p:ph type="sldNum" sz="quarter" idx="12"/>
          </p:nvPr>
        </p:nvSpPr>
        <p:spPr/>
        <p:txBody>
          <a:bodyPr/>
          <a:lstStyle/>
          <a:p>
            <a:fld id="{88A1DFE4-5FC5-43BD-BB7E-75EAD82B965F}" type="slidenum">
              <a:rPr lang="en-US" noProof="0" smtClean="0"/>
              <a:pPr/>
              <a:t>2</a:t>
            </a:fld>
            <a:endParaRPr lang="en-US" noProof="0" dirty="0"/>
          </a:p>
        </p:txBody>
      </p:sp>
      <p:sp>
        <p:nvSpPr>
          <p:cNvPr id="5" name="Rectangle 4">
            <a:extLst>
              <a:ext uri="{FF2B5EF4-FFF2-40B4-BE49-F238E27FC236}">
                <a16:creationId xmlns:a16="http://schemas.microsoft.com/office/drawing/2014/main" id="{DF2B7D37-F6C3-4876-AAC1-E0DC7F37ACF6}"/>
              </a:ext>
            </a:extLst>
          </p:cNvPr>
          <p:cNvSpPr/>
          <p:nvPr/>
        </p:nvSpPr>
        <p:spPr>
          <a:xfrm>
            <a:off x="319764" y="309289"/>
            <a:ext cx="11552472" cy="6524863"/>
          </a:xfrm>
          <a:prstGeom prst="rect">
            <a:avLst/>
          </a:prstGeom>
        </p:spPr>
        <p:txBody>
          <a:bodyPr wrap="square">
            <a:spAutoFit/>
          </a:bodyPr>
          <a:lstStyle/>
          <a:p>
            <a:r>
              <a:rPr lang="en-GB" sz="2800" dirty="0">
                <a:latin typeface="Calibri" panose="020F0502020204030204" pitchFamily="34" charset="0"/>
                <a:ea typeface="Times New Roman" panose="02020603050405020304" pitchFamily="18" charset="0"/>
              </a:rPr>
              <a:t>There are three luminosity monitors at </a:t>
            </a:r>
            <a:r>
              <a:rPr lang="en-GB" sz="2800" dirty="0" err="1">
                <a:latin typeface="Calibri" panose="020F0502020204030204" pitchFamily="34" charset="0"/>
                <a:ea typeface="Times New Roman" panose="02020603050405020304" pitchFamily="18" charset="0"/>
              </a:rPr>
              <a:t>SuperKEKB</a:t>
            </a:r>
            <a:r>
              <a:rPr lang="en-GB" sz="2800" dirty="0">
                <a:latin typeface="Calibri" panose="020F0502020204030204" pitchFamily="34" charset="0"/>
                <a:ea typeface="Times New Roman" panose="02020603050405020304" pitchFamily="18" charset="0"/>
              </a:rPr>
              <a:t> </a:t>
            </a:r>
          </a:p>
          <a:p>
            <a:endParaRPr lang="en-GB" sz="2800" dirty="0">
              <a:latin typeface="Calibri" panose="020F0502020204030204" pitchFamily="34" charset="0"/>
              <a:ea typeface="Times New Roman" panose="02020603050405020304" pitchFamily="18" charset="0"/>
            </a:endParaRPr>
          </a:p>
          <a:p>
            <a:r>
              <a:rPr lang="en-GB" sz="2800" dirty="0">
                <a:latin typeface="Calibri" panose="020F0502020204030204" pitchFamily="34" charset="0"/>
                <a:ea typeface="Times New Roman" panose="02020603050405020304" pitchFamily="18" charset="0"/>
              </a:rPr>
              <a:t>1.: monitor based on the </a:t>
            </a:r>
            <a:r>
              <a:rPr lang="en-GB" sz="2800" b="1" dirty="0">
                <a:solidFill>
                  <a:srgbClr val="0000CC"/>
                </a:solidFill>
                <a:latin typeface="Calibri" panose="020F0502020204030204" pitchFamily="34" charset="0"/>
                <a:ea typeface="Times New Roman" panose="02020603050405020304" pitchFamily="18" charset="0"/>
              </a:rPr>
              <a:t>ECL (Electromagnetic </a:t>
            </a:r>
            <a:r>
              <a:rPr lang="en-GB" sz="2800" b="1" dirty="0" err="1">
                <a:solidFill>
                  <a:srgbClr val="0000CC"/>
                </a:solidFill>
                <a:latin typeface="Calibri" panose="020F0502020204030204" pitchFamily="34" charset="0"/>
                <a:ea typeface="Times New Roman" panose="02020603050405020304" pitchFamily="18" charset="0"/>
              </a:rPr>
              <a:t>CaLorimeter</a:t>
            </a:r>
            <a:r>
              <a:rPr lang="en-GB" sz="2800" b="1" dirty="0">
                <a:solidFill>
                  <a:srgbClr val="0000CC"/>
                </a:solidFill>
                <a:latin typeface="Calibri" panose="020F0502020204030204" pitchFamily="34" charset="0"/>
                <a:ea typeface="Times New Roman" panose="02020603050405020304" pitchFamily="18" charset="0"/>
              </a:rPr>
              <a:t>) detector </a:t>
            </a:r>
            <a:r>
              <a:rPr lang="en-GB" sz="2800" dirty="0">
                <a:latin typeface="Calibri" panose="020F0502020204030204" pitchFamily="34" charset="0"/>
                <a:ea typeface="Times New Roman" panose="02020603050405020304" pitchFamily="18" charset="0"/>
              </a:rPr>
              <a:t>and </a:t>
            </a:r>
            <a:r>
              <a:rPr lang="en-GB" sz="2800" b="1" dirty="0">
                <a:solidFill>
                  <a:srgbClr val="0000CC"/>
                </a:solidFill>
                <a:latin typeface="Calibri" panose="020F0502020204030204" pitchFamily="34" charset="0"/>
                <a:ea typeface="Times New Roman" panose="02020603050405020304" pitchFamily="18" charset="0"/>
              </a:rPr>
              <a:t>detects Bhabha events (e+ and e-) with back-to-back coincidence. </a:t>
            </a:r>
          </a:p>
          <a:p>
            <a:endParaRPr lang="en-GB" sz="2800" dirty="0">
              <a:latin typeface="Calibri" panose="020F0502020204030204" pitchFamily="34" charset="0"/>
              <a:ea typeface="Times New Roman" panose="02020603050405020304" pitchFamily="18" charset="0"/>
            </a:endParaRPr>
          </a:p>
          <a:p>
            <a:r>
              <a:rPr lang="en-GB" sz="2800" dirty="0">
                <a:latin typeface="Calibri" panose="020F0502020204030204" pitchFamily="34" charset="0"/>
                <a:ea typeface="Times New Roman" panose="02020603050405020304" pitchFamily="18" charset="0"/>
              </a:rPr>
              <a:t>2.+3: </a:t>
            </a:r>
            <a:r>
              <a:rPr lang="en-GB" sz="2800" b="1" dirty="0">
                <a:solidFill>
                  <a:srgbClr val="0000CC"/>
                </a:solidFill>
                <a:latin typeface="Calibri" panose="020F0502020204030204" pitchFamily="34" charset="0"/>
                <a:ea typeface="Times New Roman" panose="02020603050405020304" pitchFamily="18" charset="0"/>
              </a:rPr>
              <a:t>fast luminosity monitors called LumiBelle2 and ZDLM </a:t>
            </a:r>
            <a:r>
              <a:rPr lang="en-GB" sz="2800" dirty="0">
                <a:latin typeface="Calibri" panose="020F0502020204030204" pitchFamily="34" charset="0"/>
                <a:ea typeface="Times New Roman" panose="02020603050405020304" pitchFamily="18" charset="0"/>
              </a:rPr>
              <a:t>(Zero Degree Luminosity Monitor). LumiBelle2 uses the </a:t>
            </a:r>
            <a:r>
              <a:rPr lang="en-GB" sz="2800" b="1" dirty="0">
                <a:solidFill>
                  <a:srgbClr val="0000CC"/>
                </a:solidFill>
                <a:latin typeface="Calibri" panose="020F0502020204030204" pitchFamily="34" charset="0"/>
                <a:ea typeface="Times New Roman" panose="02020603050405020304" pitchFamily="18" charset="0"/>
              </a:rPr>
              <a:t>diamond sensor </a:t>
            </a:r>
            <a:r>
              <a:rPr lang="en-GB" sz="2800" dirty="0">
                <a:latin typeface="Calibri" panose="020F0502020204030204" pitchFamily="34" charset="0"/>
                <a:ea typeface="Times New Roman" panose="02020603050405020304" pitchFamily="18" charset="0"/>
              </a:rPr>
              <a:t>and has been developed by the French team (P Bambade et. al). ZDLM uses a </a:t>
            </a:r>
            <a:r>
              <a:rPr lang="en-GB" sz="2800" b="1" dirty="0">
                <a:solidFill>
                  <a:srgbClr val="0000CC"/>
                </a:solidFill>
                <a:latin typeface="Calibri" panose="020F0502020204030204" pitchFamily="34" charset="0"/>
                <a:ea typeface="Times New Roman" panose="02020603050405020304" pitchFamily="18" charset="0"/>
              </a:rPr>
              <a:t>Cherenkov detector plus a scintillator</a:t>
            </a:r>
            <a:r>
              <a:rPr lang="en-GB" sz="2800" dirty="0">
                <a:latin typeface="Calibri" panose="020F0502020204030204" pitchFamily="34" charset="0"/>
                <a:ea typeface="Times New Roman" panose="02020603050405020304" pitchFamily="18" charset="0"/>
              </a:rPr>
              <a:t> and has been developed by Uehara-san at KEK. The two detectors are located 13.9 m downstream from IP and </a:t>
            </a:r>
            <a:r>
              <a:rPr lang="en-GB" sz="2800" b="1" dirty="0">
                <a:solidFill>
                  <a:srgbClr val="0000CC"/>
                </a:solidFill>
                <a:latin typeface="Calibri" panose="020F0502020204030204" pitchFamily="34" charset="0"/>
                <a:ea typeface="Times New Roman" panose="02020603050405020304" pitchFamily="18" charset="0"/>
              </a:rPr>
              <a:t>detect positrons which lost energy due to radiative Bhabha process</a:t>
            </a:r>
            <a:r>
              <a:rPr lang="en-GB" sz="2800" dirty="0">
                <a:latin typeface="Calibri" panose="020F0502020204030204" pitchFamily="34" charset="0"/>
                <a:ea typeface="Times New Roman" panose="02020603050405020304" pitchFamily="18" charset="0"/>
              </a:rPr>
              <a:t>. LumiBelle2 and ZDLM show almost equivalent performance so far. But redundancy is a good thing.</a:t>
            </a:r>
            <a:br>
              <a:rPr lang="en-GB" sz="2800" dirty="0">
                <a:latin typeface="Calibri" panose="020F0502020204030204" pitchFamily="34" charset="0"/>
                <a:ea typeface="Times New Roman" panose="02020603050405020304" pitchFamily="18" charset="0"/>
              </a:rPr>
            </a:br>
            <a:br>
              <a:rPr lang="en-GB" sz="2800" dirty="0">
                <a:latin typeface="Calibri" panose="020F0502020204030204" pitchFamily="34" charset="0"/>
                <a:ea typeface="Times New Roman" panose="02020603050405020304" pitchFamily="18" charset="0"/>
              </a:rPr>
            </a:br>
            <a:endParaRPr lang="en-GB" sz="5400" dirty="0"/>
          </a:p>
        </p:txBody>
      </p:sp>
      <p:sp>
        <p:nvSpPr>
          <p:cNvPr id="6" name="TextBox 5">
            <a:extLst>
              <a:ext uri="{FF2B5EF4-FFF2-40B4-BE49-F238E27FC236}">
                <a16:creationId xmlns:a16="http://schemas.microsoft.com/office/drawing/2014/main" id="{7DBB2C89-F627-4768-A8CC-F8DA97A5DCAB}"/>
              </a:ext>
            </a:extLst>
          </p:cNvPr>
          <p:cNvSpPr txBox="1"/>
          <p:nvPr/>
        </p:nvSpPr>
        <p:spPr>
          <a:xfrm>
            <a:off x="140765" y="6366168"/>
            <a:ext cx="1561646" cy="369332"/>
          </a:xfrm>
          <a:prstGeom prst="rect">
            <a:avLst/>
          </a:prstGeom>
          <a:solidFill>
            <a:srgbClr val="FFFF00"/>
          </a:solidFill>
        </p:spPr>
        <p:txBody>
          <a:bodyPr wrap="none" rtlCol="0">
            <a:spAutoFit/>
          </a:bodyPr>
          <a:lstStyle/>
          <a:p>
            <a:r>
              <a:rPr lang="en-US" dirty="0"/>
              <a:t>Y. Funakoshi</a:t>
            </a:r>
            <a:endParaRPr lang="en-GB" dirty="0"/>
          </a:p>
        </p:txBody>
      </p:sp>
    </p:spTree>
    <p:extLst>
      <p:ext uri="{BB962C8B-B14F-4D97-AF65-F5344CB8AC3E}">
        <p14:creationId xmlns:p14="http://schemas.microsoft.com/office/powerpoint/2010/main" val="285241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195A9C-E41C-3848-877C-B486492B83DF}"/>
              </a:ext>
            </a:extLst>
          </p:cNvPr>
          <p:cNvSpPr>
            <a:spLocks noGrp="1"/>
          </p:cNvSpPr>
          <p:nvPr>
            <p:ph type="title"/>
          </p:nvPr>
        </p:nvSpPr>
        <p:spPr>
          <a:xfrm>
            <a:off x="478971" y="141485"/>
            <a:ext cx="10515600" cy="1325563"/>
          </a:xfrm>
        </p:spPr>
        <p:txBody>
          <a:bodyPr/>
          <a:lstStyle/>
          <a:p>
            <a:r>
              <a:rPr lang="en-US" dirty="0"/>
              <a:t>Fast luminosity monitors</a:t>
            </a:r>
          </a:p>
        </p:txBody>
      </p:sp>
      <p:sp>
        <p:nvSpPr>
          <p:cNvPr id="3" name="コンテンツ プレースホルダー 2">
            <a:extLst>
              <a:ext uri="{FF2B5EF4-FFF2-40B4-BE49-F238E27FC236}">
                <a16:creationId xmlns:a16="http://schemas.microsoft.com/office/drawing/2014/main" id="{BDCF7A12-EC40-314E-B284-D6BBCB56B52A}"/>
              </a:ext>
            </a:extLst>
          </p:cNvPr>
          <p:cNvSpPr>
            <a:spLocks noGrp="1"/>
          </p:cNvSpPr>
          <p:nvPr>
            <p:ph idx="1"/>
          </p:nvPr>
        </p:nvSpPr>
        <p:spPr>
          <a:xfrm>
            <a:off x="478970" y="1995735"/>
            <a:ext cx="11332029" cy="4351338"/>
          </a:xfrm>
        </p:spPr>
        <p:txBody>
          <a:bodyPr/>
          <a:lstStyle/>
          <a:p>
            <a:pPr>
              <a:defRPr/>
            </a:pPr>
            <a:r>
              <a:rPr lang="en-US" b="1" dirty="0">
                <a:solidFill>
                  <a:srgbClr val="0432FF"/>
                </a:solidFill>
              </a:rPr>
              <a:t>two</a:t>
            </a:r>
            <a:r>
              <a:rPr lang="en-US" sz="4400" b="1" dirty="0">
                <a:solidFill>
                  <a:srgbClr val="0432FF"/>
                </a:solidFill>
              </a:rPr>
              <a:t> </a:t>
            </a:r>
            <a:r>
              <a:rPr lang="en-US" altLang="ja-JP" b="1" dirty="0">
                <a:solidFill>
                  <a:srgbClr val="0432FF"/>
                </a:solidFill>
                <a:sym typeface="Symbol"/>
              </a:rPr>
              <a:t>complementary techniques developed at LAL and KEK:</a:t>
            </a:r>
          </a:p>
          <a:p>
            <a:pPr lvl="1">
              <a:buFont typeface="Wingdings" panose="05000000000000000000" pitchFamily="2" charset="2"/>
              <a:buChar char="Ø"/>
              <a:defRPr/>
            </a:pPr>
            <a:r>
              <a:rPr lang="en-US" altLang="ja-JP" sz="1800" b="1" dirty="0">
                <a:solidFill>
                  <a:srgbClr val="0000CC"/>
                </a:solidFill>
                <a:sym typeface="Symbol"/>
              </a:rPr>
              <a:t> 5</a:t>
            </a:r>
            <a:r>
              <a:rPr lang="en-US" altLang="ja-JP" sz="1800" b="1" dirty="0">
                <a:solidFill>
                  <a:srgbClr val="0000CC"/>
                </a:solidFill>
              </a:rPr>
              <a:t>x5x0.5 mm</a:t>
            </a:r>
            <a:r>
              <a:rPr lang="en-US" altLang="ja-JP" sz="1800" b="1" baseline="30000" dirty="0">
                <a:solidFill>
                  <a:srgbClr val="0000CC"/>
                </a:solidFill>
              </a:rPr>
              <a:t>3</a:t>
            </a:r>
            <a:r>
              <a:rPr lang="en-US" altLang="ja-JP" sz="1800" b="1" dirty="0">
                <a:solidFill>
                  <a:srgbClr val="0000CC"/>
                </a:solidFill>
              </a:rPr>
              <a:t> single crystal CVD diamond sensors (CVD DS)                                                                           pairs coupled to fast charge / current amplifiers (LAL)  (</a:t>
            </a:r>
            <a:r>
              <a:rPr lang="en-US" altLang="ja-JP" sz="1800" b="1" dirty="0" err="1">
                <a:solidFill>
                  <a:srgbClr val="0000CC"/>
                </a:solidFill>
              </a:rPr>
              <a:t>LumiBelle</a:t>
            </a:r>
            <a:r>
              <a:rPr lang="en-US" altLang="ja-JP" sz="1800" b="1" dirty="0">
                <a:solidFill>
                  <a:srgbClr val="0000CC"/>
                </a:solidFill>
              </a:rPr>
              <a:t> 2)</a:t>
            </a:r>
          </a:p>
          <a:p>
            <a:pPr lvl="1">
              <a:buFont typeface="Wingdings" panose="05000000000000000000" pitchFamily="2" charset="2"/>
              <a:buChar char="Ø"/>
              <a:defRPr/>
            </a:pPr>
            <a:r>
              <a:rPr lang="en-US" altLang="ja-JP" sz="1800" b="1" dirty="0">
                <a:solidFill>
                  <a:srgbClr val="006600"/>
                </a:solidFill>
              </a:rPr>
              <a:t>Cerenkov detector + scintillator (ZDLM group @ KEK)</a:t>
            </a:r>
            <a:r>
              <a:rPr lang="en-US" altLang="ja-JP" sz="1800" b="1" dirty="0">
                <a:solidFill>
                  <a:srgbClr val="0000CC"/>
                </a:solidFill>
              </a:rPr>
              <a:t> </a:t>
            </a:r>
          </a:p>
          <a:p>
            <a:pPr marL="0" indent="0">
              <a:buNone/>
              <a:defRPr/>
            </a:pPr>
            <a:r>
              <a:rPr lang="en-US" altLang="ja-JP" sz="1800" b="1" dirty="0">
                <a:solidFill>
                  <a:srgbClr val="0000CC"/>
                </a:solidFill>
              </a:rPr>
              <a:t>       positioned together outside of the beam pipe </a:t>
            </a:r>
          </a:p>
          <a:p>
            <a:endParaRPr lang="en-US" dirty="0"/>
          </a:p>
        </p:txBody>
      </p:sp>
      <p:pic>
        <p:nvPicPr>
          <p:cNvPr id="4" name="Image 16">
            <a:extLst>
              <a:ext uri="{FF2B5EF4-FFF2-40B4-BE49-F238E27FC236}">
                <a16:creationId xmlns:a16="http://schemas.microsoft.com/office/drawing/2014/main" id="{3E61BF44-9826-3D41-A0ED-25EE855A55BD}"/>
              </a:ext>
            </a:extLst>
          </p:cNvPr>
          <p:cNvPicPr>
            <a:picLocks noChangeAspect="1"/>
          </p:cNvPicPr>
          <p:nvPr/>
        </p:nvPicPr>
        <p:blipFill>
          <a:blip r:embed="rId2">
            <a:extLst>
              <a:ext uri="{28A0092B-C50C-407E-A947-70E740481C1C}">
                <a14:useLocalDpi xmlns:a14="http://schemas.microsoft.com/office/drawing/2010/main" val="0"/>
              </a:ext>
            </a:extLst>
          </a:blip>
          <a:srcRect l="14336" t="44594" r="32346" b="1288"/>
          <a:stretch>
            <a:fillRect/>
          </a:stretch>
        </p:blipFill>
        <p:spPr bwMode="auto">
          <a:xfrm>
            <a:off x="27840662" y="32241962"/>
            <a:ext cx="2044154"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17">
            <a:extLst>
              <a:ext uri="{FF2B5EF4-FFF2-40B4-BE49-F238E27FC236}">
                <a16:creationId xmlns:a16="http://schemas.microsoft.com/office/drawing/2014/main" id="{D614FAEF-5052-C443-AA97-8B0D18458C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822505" y="32241962"/>
            <a:ext cx="902071"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16">
            <a:extLst>
              <a:ext uri="{FF2B5EF4-FFF2-40B4-BE49-F238E27FC236}">
                <a16:creationId xmlns:a16="http://schemas.microsoft.com/office/drawing/2014/main" id="{4A319FD0-3FBB-1C4F-B6FF-CF4403768C7E}"/>
              </a:ext>
            </a:extLst>
          </p:cNvPr>
          <p:cNvPicPr>
            <a:picLocks noChangeAspect="1"/>
          </p:cNvPicPr>
          <p:nvPr/>
        </p:nvPicPr>
        <p:blipFill>
          <a:blip r:embed="rId2">
            <a:extLst>
              <a:ext uri="{28A0092B-C50C-407E-A947-70E740481C1C}">
                <a14:useLocalDpi xmlns:a14="http://schemas.microsoft.com/office/drawing/2010/main" val="0"/>
              </a:ext>
            </a:extLst>
          </a:blip>
          <a:srcRect l="14336" t="44594" r="32346" b="1288"/>
          <a:stretch>
            <a:fillRect/>
          </a:stretch>
        </p:blipFill>
        <p:spPr bwMode="auto">
          <a:xfrm>
            <a:off x="27993062" y="32394362"/>
            <a:ext cx="2044154"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17">
            <a:extLst>
              <a:ext uri="{FF2B5EF4-FFF2-40B4-BE49-F238E27FC236}">
                <a16:creationId xmlns:a16="http://schemas.microsoft.com/office/drawing/2014/main" id="{13344184-A3AD-054B-98D1-2763E53B013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74905" y="32394362"/>
            <a:ext cx="902071"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16">
            <a:extLst>
              <a:ext uri="{FF2B5EF4-FFF2-40B4-BE49-F238E27FC236}">
                <a16:creationId xmlns:a16="http://schemas.microsoft.com/office/drawing/2014/main" id="{2E980B47-D365-BA4F-88C0-60B1316C7C79}"/>
              </a:ext>
            </a:extLst>
          </p:cNvPr>
          <p:cNvPicPr>
            <a:picLocks noChangeAspect="1"/>
          </p:cNvPicPr>
          <p:nvPr/>
        </p:nvPicPr>
        <p:blipFill>
          <a:blip r:embed="rId2">
            <a:extLst>
              <a:ext uri="{28A0092B-C50C-407E-A947-70E740481C1C}">
                <a14:useLocalDpi xmlns:a14="http://schemas.microsoft.com/office/drawing/2010/main" val="0"/>
              </a:ext>
            </a:extLst>
          </a:blip>
          <a:srcRect l="14336" t="44594" r="32346" b="1288"/>
          <a:stretch>
            <a:fillRect/>
          </a:stretch>
        </p:blipFill>
        <p:spPr bwMode="auto">
          <a:xfrm>
            <a:off x="7842726" y="4171404"/>
            <a:ext cx="2044154"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17">
            <a:extLst>
              <a:ext uri="{FF2B5EF4-FFF2-40B4-BE49-F238E27FC236}">
                <a16:creationId xmlns:a16="http://schemas.microsoft.com/office/drawing/2014/main" id="{5E8BA35F-4047-1F47-A9D0-BBD8EB580AE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4570" y="4171404"/>
            <a:ext cx="902071" cy="157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図 9">
            <a:extLst>
              <a:ext uri="{FF2B5EF4-FFF2-40B4-BE49-F238E27FC236}">
                <a16:creationId xmlns:a16="http://schemas.microsoft.com/office/drawing/2014/main" id="{1BF26B72-407F-8248-A434-92694E3B1A33}"/>
              </a:ext>
            </a:extLst>
          </p:cNvPr>
          <p:cNvPicPr>
            <a:picLocks noChangeAspect="1"/>
          </p:cNvPicPr>
          <p:nvPr/>
        </p:nvPicPr>
        <p:blipFill>
          <a:blip r:embed="rId4"/>
          <a:stretch>
            <a:fillRect/>
          </a:stretch>
        </p:blipFill>
        <p:spPr>
          <a:xfrm>
            <a:off x="1310046" y="4171404"/>
            <a:ext cx="5456480" cy="1768147"/>
          </a:xfrm>
          <a:prstGeom prst="rect">
            <a:avLst/>
          </a:prstGeom>
        </p:spPr>
      </p:pic>
      <p:sp>
        <p:nvSpPr>
          <p:cNvPr id="11" name="テキスト ボックス 10">
            <a:extLst>
              <a:ext uri="{FF2B5EF4-FFF2-40B4-BE49-F238E27FC236}">
                <a16:creationId xmlns:a16="http://schemas.microsoft.com/office/drawing/2014/main" id="{7244C59E-72D0-2844-B220-C32EF4EC973F}"/>
              </a:ext>
            </a:extLst>
          </p:cNvPr>
          <p:cNvSpPr txBox="1"/>
          <p:nvPr/>
        </p:nvSpPr>
        <p:spPr>
          <a:xfrm>
            <a:off x="2498459" y="6076494"/>
            <a:ext cx="8771953" cy="400110"/>
          </a:xfrm>
          <a:prstGeom prst="rect">
            <a:avLst/>
          </a:prstGeom>
          <a:noFill/>
        </p:spPr>
        <p:txBody>
          <a:bodyPr wrap="none" rtlCol="0">
            <a:spAutoFit/>
          </a:bodyPr>
          <a:lstStyle/>
          <a:p>
            <a:r>
              <a:rPr lang="en-US" sz="2000" dirty="0"/>
              <a:t>detect positrons which have lost energy due to radiative Bhabha process</a:t>
            </a:r>
          </a:p>
        </p:txBody>
      </p:sp>
      <p:sp>
        <p:nvSpPr>
          <p:cNvPr id="12" name="Rectangle 11">
            <a:extLst>
              <a:ext uri="{FF2B5EF4-FFF2-40B4-BE49-F238E27FC236}">
                <a16:creationId xmlns:a16="http://schemas.microsoft.com/office/drawing/2014/main" id="{C44CD411-4DA6-4530-BC47-0190A8A22A26}"/>
              </a:ext>
            </a:extLst>
          </p:cNvPr>
          <p:cNvSpPr/>
          <p:nvPr/>
        </p:nvSpPr>
        <p:spPr>
          <a:xfrm>
            <a:off x="6830346" y="254064"/>
            <a:ext cx="4980653" cy="1631216"/>
          </a:xfrm>
          <a:prstGeom prst="rect">
            <a:avLst/>
          </a:prstGeom>
        </p:spPr>
        <p:txBody>
          <a:bodyPr wrap="square">
            <a:spAutoFit/>
          </a:bodyPr>
          <a:lstStyle/>
          <a:p>
            <a:pPr lvl="0"/>
            <a:r>
              <a:rPr lang="en-GB" sz="2000" dirty="0">
                <a:solidFill>
                  <a:prstClr val="black"/>
                </a:solidFill>
              </a:rPr>
              <a:t>diamond and scintillator based fast luminosity monitors located downstream of Belle II, for IP orbit feedback using "dithering" method and for IP aberration tuning</a:t>
            </a:r>
          </a:p>
        </p:txBody>
      </p:sp>
      <p:sp>
        <p:nvSpPr>
          <p:cNvPr id="13" name="TextBox 12">
            <a:extLst>
              <a:ext uri="{FF2B5EF4-FFF2-40B4-BE49-F238E27FC236}">
                <a16:creationId xmlns:a16="http://schemas.microsoft.com/office/drawing/2014/main" id="{B18F2FC8-B95D-4564-9278-59B482362F39}"/>
              </a:ext>
            </a:extLst>
          </p:cNvPr>
          <p:cNvSpPr txBox="1"/>
          <p:nvPr/>
        </p:nvSpPr>
        <p:spPr>
          <a:xfrm>
            <a:off x="140765" y="6366168"/>
            <a:ext cx="1561646" cy="369332"/>
          </a:xfrm>
          <a:prstGeom prst="rect">
            <a:avLst/>
          </a:prstGeom>
          <a:solidFill>
            <a:srgbClr val="FFFF00"/>
          </a:solidFill>
        </p:spPr>
        <p:txBody>
          <a:bodyPr wrap="none" rtlCol="0">
            <a:spAutoFit/>
          </a:bodyPr>
          <a:lstStyle/>
          <a:p>
            <a:r>
              <a:rPr lang="en-US" dirty="0"/>
              <a:t>Y. Funakoshi</a:t>
            </a:r>
            <a:endParaRPr lang="en-GB" dirty="0"/>
          </a:p>
        </p:txBody>
      </p:sp>
    </p:spTree>
    <p:extLst>
      <p:ext uri="{BB962C8B-B14F-4D97-AF65-F5344CB8AC3E}">
        <p14:creationId xmlns:p14="http://schemas.microsoft.com/office/powerpoint/2010/main" val="1337430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09FF52-FD41-C546-9C3A-F801E85A6429}"/>
              </a:ext>
            </a:extLst>
          </p:cNvPr>
          <p:cNvSpPr>
            <a:spLocks noGrp="1"/>
          </p:cNvSpPr>
          <p:nvPr>
            <p:ph type="title"/>
          </p:nvPr>
        </p:nvSpPr>
        <p:spPr>
          <a:xfrm>
            <a:off x="838200" y="365125"/>
            <a:ext cx="2449749" cy="1325563"/>
          </a:xfrm>
        </p:spPr>
        <p:txBody>
          <a:bodyPr/>
          <a:lstStyle/>
          <a:p>
            <a:r>
              <a:rPr lang="en-US" dirty="0"/>
              <a:t>Belle 2 detector </a:t>
            </a:r>
          </a:p>
        </p:txBody>
      </p:sp>
      <p:pic>
        <p:nvPicPr>
          <p:cNvPr id="4" name="コンテンツ プレースホルダー 3">
            <a:extLst>
              <a:ext uri="{FF2B5EF4-FFF2-40B4-BE49-F238E27FC236}">
                <a16:creationId xmlns:a16="http://schemas.microsoft.com/office/drawing/2014/main" id="{B3A39855-2754-AF47-B5F8-FB2E59E12193}"/>
              </a:ext>
            </a:extLst>
          </p:cNvPr>
          <p:cNvPicPr>
            <a:picLocks noGrp="1" noChangeAspect="1"/>
          </p:cNvPicPr>
          <p:nvPr>
            <p:ph idx="1"/>
          </p:nvPr>
        </p:nvPicPr>
        <p:blipFill>
          <a:blip r:embed="rId2"/>
          <a:stretch>
            <a:fillRect/>
          </a:stretch>
        </p:blipFill>
        <p:spPr>
          <a:xfrm>
            <a:off x="3549581" y="74646"/>
            <a:ext cx="7364853" cy="6841390"/>
          </a:xfrm>
          <a:prstGeom prst="rect">
            <a:avLst/>
          </a:prstGeom>
        </p:spPr>
      </p:pic>
      <p:sp>
        <p:nvSpPr>
          <p:cNvPr id="3" name="Rectangle 2">
            <a:extLst>
              <a:ext uri="{FF2B5EF4-FFF2-40B4-BE49-F238E27FC236}">
                <a16:creationId xmlns:a16="http://schemas.microsoft.com/office/drawing/2014/main" id="{B85655FE-1351-4A84-91AE-73EA2104F1EA}"/>
              </a:ext>
            </a:extLst>
          </p:cNvPr>
          <p:cNvSpPr/>
          <p:nvPr/>
        </p:nvSpPr>
        <p:spPr>
          <a:xfrm>
            <a:off x="239949" y="2551837"/>
            <a:ext cx="4527260" cy="1938992"/>
          </a:xfrm>
          <a:prstGeom prst="rect">
            <a:avLst/>
          </a:prstGeom>
        </p:spPr>
        <p:txBody>
          <a:bodyPr wrap="square">
            <a:spAutoFit/>
          </a:bodyPr>
          <a:lstStyle/>
          <a:p>
            <a:r>
              <a:rPr lang="en-GB" sz="2400" dirty="0"/>
              <a:t>ECL, </a:t>
            </a:r>
            <a:r>
              <a:rPr lang="en-GB" sz="2400" dirty="0" err="1"/>
              <a:t>CsI</a:t>
            </a:r>
            <a:r>
              <a:rPr lang="en-GB" sz="2400" dirty="0"/>
              <a:t> crystals inside Belle II detector, are used for measurement of delivered luminosity.</a:t>
            </a:r>
          </a:p>
          <a:p>
            <a:endParaRPr lang="en-GB" sz="2400" dirty="0"/>
          </a:p>
        </p:txBody>
      </p:sp>
      <p:sp>
        <p:nvSpPr>
          <p:cNvPr id="5" name="TextBox 4">
            <a:extLst>
              <a:ext uri="{FF2B5EF4-FFF2-40B4-BE49-F238E27FC236}">
                <a16:creationId xmlns:a16="http://schemas.microsoft.com/office/drawing/2014/main" id="{6B80F831-20B9-408F-BAA9-942B32C94FAA}"/>
              </a:ext>
            </a:extLst>
          </p:cNvPr>
          <p:cNvSpPr txBox="1"/>
          <p:nvPr/>
        </p:nvSpPr>
        <p:spPr>
          <a:xfrm>
            <a:off x="140765" y="6366168"/>
            <a:ext cx="1561646" cy="369332"/>
          </a:xfrm>
          <a:prstGeom prst="rect">
            <a:avLst/>
          </a:prstGeom>
          <a:solidFill>
            <a:srgbClr val="FFFF00"/>
          </a:solidFill>
        </p:spPr>
        <p:txBody>
          <a:bodyPr wrap="none" rtlCol="0">
            <a:spAutoFit/>
          </a:bodyPr>
          <a:lstStyle/>
          <a:p>
            <a:r>
              <a:rPr lang="en-US" dirty="0"/>
              <a:t>Y. Funakoshi</a:t>
            </a:r>
            <a:endParaRPr lang="en-GB" dirty="0"/>
          </a:p>
        </p:txBody>
      </p:sp>
    </p:spTree>
    <p:extLst>
      <p:ext uri="{BB962C8B-B14F-4D97-AF65-F5344CB8AC3E}">
        <p14:creationId xmlns:p14="http://schemas.microsoft.com/office/powerpoint/2010/main" val="2416667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1CCAA2-5CEE-F44B-96CC-CEDAC61D471E}"/>
              </a:ext>
            </a:extLst>
          </p:cNvPr>
          <p:cNvSpPr>
            <a:spLocks noGrp="1"/>
          </p:cNvSpPr>
          <p:nvPr>
            <p:ph type="title"/>
          </p:nvPr>
        </p:nvSpPr>
        <p:spPr>
          <a:xfrm>
            <a:off x="183782" y="226321"/>
            <a:ext cx="5773366" cy="480261"/>
          </a:xfrm>
        </p:spPr>
        <p:txBody>
          <a:bodyPr>
            <a:noAutofit/>
          </a:bodyPr>
          <a:lstStyle/>
          <a:p>
            <a:r>
              <a:rPr lang="en-US" sz="2400" b="1" dirty="0">
                <a:solidFill>
                  <a:srgbClr val="0000CC"/>
                </a:solidFill>
              </a:rPr>
              <a:t>(1) Luminosity scan during physics run</a:t>
            </a:r>
          </a:p>
        </p:txBody>
      </p:sp>
      <p:pic>
        <p:nvPicPr>
          <p:cNvPr id="4" name="コンテンツ プレースホルダー 3">
            <a:extLst>
              <a:ext uri="{FF2B5EF4-FFF2-40B4-BE49-F238E27FC236}">
                <a16:creationId xmlns:a16="http://schemas.microsoft.com/office/drawing/2014/main" id="{A002B23C-377C-8049-B093-43D23C0A02C9}"/>
              </a:ext>
            </a:extLst>
          </p:cNvPr>
          <p:cNvPicPr>
            <a:picLocks noGrp="1" noChangeAspect="1"/>
          </p:cNvPicPr>
          <p:nvPr>
            <p:ph idx="1"/>
          </p:nvPr>
        </p:nvPicPr>
        <p:blipFill>
          <a:blip r:embed="rId2"/>
          <a:stretch>
            <a:fillRect/>
          </a:stretch>
        </p:blipFill>
        <p:spPr>
          <a:xfrm>
            <a:off x="5957148" y="0"/>
            <a:ext cx="6234852" cy="6848844"/>
          </a:xfrm>
          <a:prstGeom prst="rect">
            <a:avLst/>
          </a:prstGeom>
        </p:spPr>
      </p:pic>
      <p:sp>
        <p:nvSpPr>
          <p:cNvPr id="3" name="TextBox 2">
            <a:extLst>
              <a:ext uri="{FF2B5EF4-FFF2-40B4-BE49-F238E27FC236}">
                <a16:creationId xmlns:a16="http://schemas.microsoft.com/office/drawing/2014/main" id="{4B86B421-8432-4672-83D3-B0F7A1BCF84B}"/>
              </a:ext>
            </a:extLst>
          </p:cNvPr>
          <p:cNvSpPr txBox="1"/>
          <p:nvPr/>
        </p:nvSpPr>
        <p:spPr>
          <a:xfrm>
            <a:off x="6051770" y="6257231"/>
            <a:ext cx="668773" cy="461665"/>
          </a:xfrm>
          <a:prstGeom prst="rect">
            <a:avLst/>
          </a:prstGeom>
          <a:noFill/>
        </p:spPr>
        <p:txBody>
          <a:bodyPr wrap="none" rtlCol="0">
            <a:spAutoFit/>
          </a:bodyPr>
          <a:lstStyle/>
          <a:p>
            <a:r>
              <a:rPr lang="en-US" sz="2400" b="1" dirty="0" err="1">
                <a:solidFill>
                  <a:schemeClr val="accent5">
                    <a:lumMod val="75000"/>
                  </a:schemeClr>
                </a:solidFill>
              </a:rPr>
              <a:t>CsI</a:t>
            </a:r>
            <a:endParaRPr lang="en-GB" sz="2400" b="1" dirty="0">
              <a:solidFill>
                <a:schemeClr val="accent5">
                  <a:lumMod val="75000"/>
                </a:schemeClr>
              </a:solidFill>
            </a:endParaRPr>
          </a:p>
        </p:txBody>
      </p:sp>
      <p:sp>
        <p:nvSpPr>
          <p:cNvPr id="5" name="TextBox 4">
            <a:extLst>
              <a:ext uri="{FF2B5EF4-FFF2-40B4-BE49-F238E27FC236}">
                <a16:creationId xmlns:a16="http://schemas.microsoft.com/office/drawing/2014/main" id="{DE37FF66-97C0-4230-951E-C742CF99EBE5}"/>
              </a:ext>
            </a:extLst>
          </p:cNvPr>
          <p:cNvSpPr txBox="1"/>
          <p:nvPr/>
        </p:nvSpPr>
        <p:spPr>
          <a:xfrm>
            <a:off x="9717932" y="6257231"/>
            <a:ext cx="1104790" cy="461665"/>
          </a:xfrm>
          <a:prstGeom prst="rect">
            <a:avLst/>
          </a:prstGeom>
          <a:noFill/>
        </p:spPr>
        <p:txBody>
          <a:bodyPr wrap="none" rtlCol="0">
            <a:spAutoFit/>
          </a:bodyPr>
          <a:lstStyle/>
          <a:p>
            <a:r>
              <a:rPr lang="en-US" sz="2400" b="1" dirty="0">
                <a:solidFill>
                  <a:schemeClr val="accent5">
                    <a:lumMod val="75000"/>
                  </a:schemeClr>
                </a:solidFill>
              </a:rPr>
              <a:t>ZDLM</a:t>
            </a:r>
            <a:endParaRPr lang="en-GB" sz="2400" b="1" dirty="0">
              <a:solidFill>
                <a:schemeClr val="accent5">
                  <a:lumMod val="75000"/>
                </a:schemeClr>
              </a:solidFill>
            </a:endParaRPr>
          </a:p>
        </p:txBody>
      </p:sp>
      <p:sp>
        <p:nvSpPr>
          <p:cNvPr id="6" name="TextBox 5">
            <a:extLst>
              <a:ext uri="{FF2B5EF4-FFF2-40B4-BE49-F238E27FC236}">
                <a16:creationId xmlns:a16="http://schemas.microsoft.com/office/drawing/2014/main" id="{51AC6834-53DE-4EEF-A1C4-4EA8183E4EC1}"/>
              </a:ext>
            </a:extLst>
          </p:cNvPr>
          <p:cNvSpPr txBox="1"/>
          <p:nvPr/>
        </p:nvSpPr>
        <p:spPr>
          <a:xfrm>
            <a:off x="140765" y="6366168"/>
            <a:ext cx="1561646" cy="369332"/>
          </a:xfrm>
          <a:prstGeom prst="rect">
            <a:avLst/>
          </a:prstGeom>
          <a:solidFill>
            <a:srgbClr val="FFFF00"/>
          </a:solidFill>
        </p:spPr>
        <p:txBody>
          <a:bodyPr wrap="none" rtlCol="0">
            <a:spAutoFit/>
          </a:bodyPr>
          <a:lstStyle/>
          <a:p>
            <a:r>
              <a:rPr lang="en-US" dirty="0"/>
              <a:t>Y. Funakoshi</a:t>
            </a:r>
            <a:endParaRPr lang="en-GB" dirty="0"/>
          </a:p>
        </p:txBody>
      </p:sp>
      <p:sp>
        <p:nvSpPr>
          <p:cNvPr id="7" name="TextBox 6">
            <a:extLst>
              <a:ext uri="{FF2B5EF4-FFF2-40B4-BE49-F238E27FC236}">
                <a16:creationId xmlns:a16="http://schemas.microsoft.com/office/drawing/2014/main" id="{A1077866-C841-4B1F-93AE-7B8129C3A967}"/>
              </a:ext>
            </a:extLst>
          </p:cNvPr>
          <p:cNvSpPr txBox="1"/>
          <p:nvPr/>
        </p:nvSpPr>
        <p:spPr>
          <a:xfrm>
            <a:off x="9607096" y="2299391"/>
            <a:ext cx="1869423" cy="461665"/>
          </a:xfrm>
          <a:prstGeom prst="rect">
            <a:avLst/>
          </a:prstGeom>
          <a:noFill/>
        </p:spPr>
        <p:txBody>
          <a:bodyPr wrap="none" rtlCol="0">
            <a:spAutoFit/>
          </a:bodyPr>
          <a:lstStyle/>
          <a:p>
            <a:r>
              <a:rPr lang="en-US" sz="2400" b="1" dirty="0">
                <a:solidFill>
                  <a:schemeClr val="accent5">
                    <a:lumMod val="75000"/>
                  </a:schemeClr>
                </a:solidFill>
              </a:rPr>
              <a:t>LumiBelle2</a:t>
            </a:r>
            <a:endParaRPr lang="en-GB" sz="2400" b="1" dirty="0">
              <a:solidFill>
                <a:schemeClr val="accent5">
                  <a:lumMod val="75000"/>
                </a:schemeClr>
              </a:solidFill>
            </a:endParaRPr>
          </a:p>
        </p:txBody>
      </p:sp>
      <p:sp>
        <p:nvSpPr>
          <p:cNvPr id="8" name="Rectangle 7">
            <a:extLst>
              <a:ext uri="{FF2B5EF4-FFF2-40B4-BE49-F238E27FC236}">
                <a16:creationId xmlns:a16="http://schemas.microsoft.com/office/drawing/2014/main" id="{1225A9DF-F02A-488F-AC9F-9E9ED0042BD0}"/>
              </a:ext>
            </a:extLst>
          </p:cNvPr>
          <p:cNvSpPr/>
          <p:nvPr/>
        </p:nvSpPr>
        <p:spPr>
          <a:xfrm>
            <a:off x="124690" y="243512"/>
            <a:ext cx="5773366" cy="6001643"/>
          </a:xfrm>
          <a:prstGeom prst="rect">
            <a:avLst/>
          </a:prstGeom>
        </p:spPr>
        <p:txBody>
          <a:bodyPr wrap="square">
            <a:spAutoFit/>
          </a:bodyPr>
          <a:lstStyle/>
          <a:p>
            <a:endParaRPr lang="en-GB" sz="2400" dirty="0">
              <a:latin typeface="Calibri" panose="020F0502020204030204" pitchFamily="34" charset="0"/>
              <a:ea typeface="Times New Roman" panose="02020603050405020304" pitchFamily="18" charset="0"/>
            </a:endParaRPr>
          </a:p>
          <a:p>
            <a:r>
              <a:rPr lang="en-GB" sz="2400" dirty="0">
                <a:latin typeface="Calibri" panose="020F0502020204030204" pitchFamily="34" charset="0"/>
                <a:ea typeface="Times New Roman" panose="02020603050405020304" pitchFamily="18" charset="0"/>
              </a:rPr>
              <a:t>Typically 15 or 30 minutes for the whole scan - EPICS data updated every second. ECL: moving average of 20 seconds: fast luminosity monitors instantaneous. </a:t>
            </a:r>
          </a:p>
          <a:p>
            <a:r>
              <a:rPr lang="en-GB" sz="2400" dirty="0">
                <a:latin typeface="Calibri" panose="020F0502020204030204" pitchFamily="34" charset="0"/>
                <a:ea typeface="Times New Roman" panose="02020603050405020304" pitchFamily="18" charset="0"/>
              </a:rPr>
              <a:t>The scan itself is very slow and there is no big difference in the scan results. We need to wait for some time after parameter changes until IP orbit feedback restores luminosity. </a:t>
            </a:r>
          </a:p>
          <a:p>
            <a:r>
              <a:rPr lang="en-GB" sz="2400" dirty="0">
                <a:latin typeface="Calibri" panose="020F0502020204030204" pitchFamily="34" charset="0"/>
                <a:ea typeface="Times New Roman" panose="02020603050405020304" pitchFamily="18" charset="0"/>
              </a:rPr>
              <a:t>In this kind of scan, data for beam sizes, injection efficiency &amp; detector beam background data in addition to luminosity.</a:t>
            </a:r>
          </a:p>
          <a:p>
            <a:endParaRPr lang="en-GB" sz="2400" dirty="0">
              <a:latin typeface="Calibri" panose="020F0502020204030204" pitchFamily="34" charset="0"/>
              <a:ea typeface="Times New Roman" panose="02020603050405020304" pitchFamily="18" charset="0"/>
            </a:endParaRPr>
          </a:p>
          <a:p>
            <a:r>
              <a:rPr lang="en-GB" sz="2400" dirty="0">
                <a:latin typeface="Calibri" panose="020F0502020204030204" pitchFamily="34" charset="0"/>
                <a:cs typeface="Calibri" panose="020F0502020204030204" pitchFamily="34" charset="0"/>
              </a:rPr>
              <a:t>Scanning </a:t>
            </a:r>
            <a:r>
              <a:rPr lang="en-GB" sz="2400" b="1" dirty="0">
                <a:solidFill>
                  <a:srgbClr val="0000CC"/>
                </a:solidFill>
                <a:latin typeface="Calibri" panose="020F0502020204030204" pitchFamily="34" charset="0"/>
                <a:cs typeface="Calibri" panose="020F0502020204030204" pitchFamily="34" charset="0"/>
              </a:rPr>
              <a:t>waist point</a:t>
            </a:r>
            <a:r>
              <a:rPr lang="en-GB" sz="2400" dirty="0">
                <a:latin typeface="Calibri" panose="020F0502020204030204" pitchFamily="34" charset="0"/>
                <a:cs typeface="Calibri" panose="020F0502020204030204" pitchFamily="34" charset="0"/>
              </a:rPr>
              <a:t>, </a:t>
            </a:r>
            <a:r>
              <a:rPr lang="en-GB" sz="2400" b="1" dirty="0">
                <a:solidFill>
                  <a:srgbClr val="0000CC"/>
                </a:solidFill>
                <a:latin typeface="Calibri" panose="020F0502020204030204" pitchFamily="34" charset="0"/>
                <a:cs typeface="Calibri" panose="020F0502020204030204" pitchFamily="34" charset="0"/>
              </a:rPr>
              <a:t>IP vertical dispersion, IP local coupling </a:t>
            </a:r>
            <a:r>
              <a:rPr lang="en-GB" sz="2400" b="1" dirty="0" err="1">
                <a:solidFill>
                  <a:srgbClr val="0000CC"/>
                </a:solidFill>
                <a:latin typeface="Calibri" panose="020F0502020204030204" pitchFamily="34" charset="0"/>
                <a:cs typeface="Calibri" panose="020F0502020204030204" pitchFamily="34" charset="0"/>
              </a:rPr>
              <a:t>parameters,target</a:t>
            </a:r>
            <a:r>
              <a:rPr lang="en-GB" sz="2400" b="1" dirty="0">
                <a:solidFill>
                  <a:srgbClr val="0000CC"/>
                </a:solidFill>
                <a:latin typeface="Calibri" panose="020F0502020204030204" pitchFamily="34" charset="0"/>
                <a:cs typeface="Calibri" panose="020F0502020204030204" pitchFamily="34" charset="0"/>
              </a:rPr>
              <a:t> values of IP orbit feedback system  </a:t>
            </a:r>
            <a:r>
              <a:rPr lang="en-GB" sz="2400" dirty="0">
                <a:latin typeface="Calibri" panose="020F0502020204030204" pitchFamily="34" charset="0"/>
                <a:cs typeface="Calibri" panose="020F0502020204030204" pitchFamily="34" charset="0"/>
              </a:rPr>
              <a:t>and others.</a:t>
            </a:r>
          </a:p>
        </p:txBody>
      </p:sp>
    </p:spTree>
    <p:extLst>
      <p:ext uri="{BB962C8B-B14F-4D97-AF65-F5344CB8AC3E}">
        <p14:creationId xmlns:p14="http://schemas.microsoft.com/office/powerpoint/2010/main" val="2825209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3438940-A255-2747-B9E7-B10D36D94615}"/>
              </a:ext>
            </a:extLst>
          </p:cNvPr>
          <p:cNvPicPr>
            <a:picLocks noChangeAspect="1"/>
          </p:cNvPicPr>
          <p:nvPr/>
        </p:nvPicPr>
        <p:blipFill>
          <a:blip r:embed="rId2"/>
          <a:stretch>
            <a:fillRect/>
          </a:stretch>
        </p:blipFill>
        <p:spPr>
          <a:xfrm>
            <a:off x="47042" y="175098"/>
            <a:ext cx="11803797" cy="6682902"/>
          </a:xfrm>
          <a:prstGeom prst="rect">
            <a:avLst/>
          </a:prstGeom>
        </p:spPr>
      </p:pic>
      <p:sp>
        <p:nvSpPr>
          <p:cNvPr id="5" name="テキスト ボックス 4">
            <a:extLst>
              <a:ext uri="{FF2B5EF4-FFF2-40B4-BE49-F238E27FC236}">
                <a16:creationId xmlns:a16="http://schemas.microsoft.com/office/drawing/2014/main" id="{1594ED8A-1249-3540-BE32-FDADE6312D38}"/>
              </a:ext>
            </a:extLst>
          </p:cNvPr>
          <p:cNvSpPr txBox="1"/>
          <p:nvPr/>
        </p:nvSpPr>
        <p:spPr>
          <a:xfrm>
            <a:off x="10329153" y="6488668"/>
            <a:ext cx="1039067" cy="369332"/>
          </a:xfrm>
          <a:prstGeom prst="rect">
            <a:avLst/>
          </a:prstGeom>
          <a:noFill/>
          <a:ln>
            <a:solidFill>
              <a:schemeClr val="accent1"/>
            </a:solidFill>
          </a:ln>
        </p:spPr>
        <p:txBody>
          <a:bodyPr wrap="none" rtlCol="0">
            <a:spAutoFit/>
          </a:bodyPr>
          <a:lstStyle/>
          <a:p>
            <a:r>
              <a:rPr lang="en-US" dirty="0"/>
              <a:t>Phase 2</a:t>
            </a:r>
          </a:p>
        </p:txBody>
      </p:sp>
      <p:sp>
        <p:nvSpPr>
          <p:cNvPr id="6" name="TextBox 5">
            <a:extLst>
              <a:ext uri="{FF2B5EF4-FFF2-40B4-BE49-F238E27FC236}">
                <a16:creationId xmlns:a16="http://schemas.microsoft.com/office/drawing/2014/main" id="{05A499A9-1F08-45B0-8D47-BC4943E0DCFB}"/>
              </a:ext>
            </a:extLst>
          </p:cNvPr>
          <p:cNvSpPr txBox="1"/>
          <p:nvPr/>
        </p:nvSpPr>
        <p:spPr>
          <a:xfrm>
            <a:off x="140765" y="6366168"/>
            <a:ext cx="1561646" cy="369332"/>
          </a:xfrm>
          <a:prstGeom prst="rect">
            <a:avLst/>
          </a:prstGeom>
          <a:solidFill>
            <a:srgbClr val="FFFF00"/>
          </a:solidFill>
        </p:spPr>
        <p:txBody>
          <a:bodyPr wrap="none" rtlCol="0">
            <a:spAutoFit/>
          </a:bodyPr>
          <a:lstStyle/>
          <a:p>
            <a:r>
              <a:rPr lang="en-US" dirty="0"/>
              <a:t>Y. Funakoshi</a:t>
            </a:r>
            <a:endParaRPr lang="en-GB" dirty="0"/>
          </a:p>
        </p:txBody>
      </p:sp>
      <p:sp>
        <p:nvSpPr>
          <p:cNvPr id="2" name="Rectangle 1">
            <a:extLst>
              <a:ext uri="{FF2B5EF4-FFF2-40B4-BE49-F238E27FC236}">
                <a16:creationId xmlns:a16="http://schemas.microsoft.com/office/drawing/2014/main" id="{629A1BA8-4107-4ADB-BDEE-AB96DC9BBE06}"/>
              </a:ext>
            </a:extLst>
          </p:cNvPr>
          <p:cNvSpPr/>
          <p:nvPr/>
        </p:nvSpPr>
        <p:spPr>
          <a:xfrm>
            <a:off x="737152" y="876208"/>
            <a:ext cx="10423575" cy="5509200"/>
          </a:xfrm>
          <a:prstGeom prst="rect">
            <a:avLst/>
          </a:prstGeom>
          <a:solidFill>
            <a:schemeClr val="bg1"/>
          </a:solidFill>
        </p:spPr>
        <p:txBody>
          <a:bodyPr wrap="square">
            <a:spAutoFit/>
          </a:bodyPr>
          <a:lstStyle/>
          <a:p>
            <a:r>
              <a:rPr lang="en-GB" sz="3200" u="sng" dirty="0">
                <a:solidFill>
                  <a:srgbClr val="0000CC"/>
                </a:solidFill>
              </a:rPr>
              <a:t>(2) The beam orbit (offset) scan with low bunch currents </a:t>
            </a:r>
          </a:p>
          <a:p>
            <a:endParaRPr lang="en-GB" sz="3200" u="sng" dirty="0">
              <a:solidFill>
                <a:srgbClr val="0000CC"/>
              </a:solidFill>
            </a:endParaRPr>
          </a:p>
          <a:p>
            <a:r>
              <a:rPr lang="en-GB" sz="3200" dirty="0">
                <a:solidFill>
                  <a:srgbClr val="0000CC"/>
                </a:solidFill>
              </a:rPr>
              <a:t>In this scan, the 2 fast luminosity monitors are used since the event rates with the low angle luminosity monitors are high. The ECL luminosity monitor cannot be used for this purpose due to low statistics. A typical scan result is shown. The signal-to-noise ratio with the low luminosity seems sufficient in this example. This scan can be used for finding beam collision after a long shutdown.</a:t>
            </a:r>
          </a:p>
        </p:txBody>
      </p:sp>
    </p:spTree>
    <p:extLst>
      <p:ext uri="{BB962C8B-B14F-4D97-AF65-F5344CB8AC3E}">
        <p14:creationId xmlns:p14="http://schemas.microsoft.com/office/powerpoint/2010/main" val="2495273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50AEB1-6271-4F10-A7CD-62BA064873AF}"/>
              </a:ext>
            </a:extLst>
          </p:cNvPr>
          <p:cNvSpPr>
            <a:spLocks noGrp="1"/>
          </p:cNvSpPr>
          <p:nvPr>
            <p:ph type="title"/>
          </p:nvPr>
        </p:nvSpPr>
        <p:spPr>
          <a:xfrm>
            <a:off x="198567" y="-193961"/>
            <a:ext cx="10515600" cy="1325563"/>
          </a:xfrm>
        </p:spPr>
        <p:txBody>
          <a:bodyPr/>
          <a:lstStyle/>
          <a:p>
            <a:r>
              <a:rPr kumimoji="1" lang="en-US" altLang="ja-JP" dirty="0"/>
              <a:t>Motivation</a:t>
            </a:r>
            <a:endParaRPr kumimoji="1" lang="ja-JP" altLang="en-US" dirty="0"/>
          </a:p>
        </p:txBody>
      </p:sp>
      <p:pic>
        <p:nvPicPr>
          <p:cNvPr id="5" name="コンテンツ プレースホルダー 4">
            <a:extLst>
              <a:ext uri="{FF2B5EF4-FFF2-40B4-BE49-F238E27FC236}">
                <a16:creationId xmlns:a16="http://schemas.microsoft.com/office/drawing/2014/main" id="{99CD0A83-8952-4FB3-B43C-55DC2788358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642" y="3903487"/>
            <a:ext cx="5825486" cy="2776815"/>
          </a:xfrm>
        </p:spPr>
      </p:pic>
      <p:sp>
        <p:nvSpPr>
          <p:cNvPr id="7" name="コンテンツ プレースホルダー 2">
            <a:extLst>
              <a:ext uri="{FF2B5EF4-FFF2-40B4-BE49-F238E27FC236}">
                <a16:creationId xmlns:a16="http://schemas.microsoft.com/office/drawing/2014/main" id="{E5EA0D24-956B-4A42-A57F-9D400C59C12F}"/>
              </a:ext>
            </a:extLst>
          </p:cNvPr>
          <p:cNvSpPr txBox="1">
            <a:spLocks/>
          </p:cNvSpPr>
          <p:nvPr/>
        </p:nvSpPr>
        <p:spPr>
          <a:xfrm>
            <a:off x="265931" y="940556"/>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Decrease luminosity drop </a:t>
            </a:r>
          </a:p>
          <a:p>
            <a:pPr marL="0" indent="0">
              <a:buNone/>
            </a:pPr>
            <a:r>
              <a:rPr lang="en-US" altLang="ja-JP" dirty="0"/>
              <a:t>	due to injection oscillation</a:t>
            </a:r>
          </a:p>
          <a:p>
            <a:r>
              <a:rPr lang="en-US" altLang="ja-JP" dirty="0"/>
              <a:t>Reduce duration time and BG</a:t>
            </a:r>
          </a:p>
          <a:p>
            <a:r>
              <a:rPr lang="en-US" altLang="ja-JP" dirty="0"/>
              <a:t>Radioactivation of collimator delay</a:t>
            </a:r>
          </a:p>
          <a:p>
            <a:r>
              <a:rPr lang="en-US" altLang="ja-JP" dirty="0"/>
              <a:t>Improve injection efficiency</a:t>
            </a:r>
          </a:p>
          <a:p>
            <a:endParaRPr lang="ja-JP" altLang="en-US" dirty="0"/>
          </a:p>
        </p:txBody>
      </p:sp>
      <p:sp>
        <p:nvSpPr>
          <p:cNvPr id="8" name="テキスト ボックス 7">
            <a:extLst>
              <a:ext uri="{FF2B5EF4-FFF2-40B4-BE49-F238E27FC236}">
                <a16:creationId xmlns:a16="http://schemas.microsoft.com/office/drawing/2014/main" id="{CEEDFB48-917E-4EA9-8B87-765D9FB5F5D8}"/>
              </a:ext>
            </a:extLst>
          </p:cNvPr>
          <p:cNvSpPr txBox="1"/>
          <p:nvPr/>
        </p:nvSpPr>
        <p:spPr>
          <a:xfrm>
            <a:off x="4823670" y="4093828"/>
            <a:ext cx="1293944" cy="369332"/>
          </a:xfrm>
          <a:prstGeom prst="rect">
            <a:avLst/>
          </a:prstGeom>
          <a:noFill/>
        </p:spPr>
        <p:txBody>
          <a:bodyPr wrap="none" rtlCol="0">
            <a:spAutoFit/>
          </a:bodyPr>
          <a:lstStyle/>
          <a:p>
            <a:r>
              <a:rPr kumimoji="1" lang="en-US" altLang="ja-JP" dirty="0"/>
              <a:t>By Uehara</a:t>
            </a:r>
            <a:endParaRPr kumimoji="1" lang="ja-JP" altLang="en-US" dirty="0"/>
          </a:p>
        </p:txBody>
      </p:sp>
      <p:pic>
        <p:nvPicPr>
          <p:cNvPr id="9" name="図 8">
            <a:extLst>
              <a:ext uri="{FF2B5EF4-FFF2-40B4-BE49-F238E27FC236}">
                <a16:creationId xmlns:a16="http://schemas.microsoft.com/office/drawing/2014/main" id="{A8C48612-796F-4247-998F-01A99F54FDFA}"/>
              </a:ext>
            </a:extLst>
          </p:cNvPr>
          <p:cNvPicPr>
            <a:picLocks noChangeAspect="1"/>
          </p:cNvPicPr>
          <p:nvPr/>
        </p:nvPicPr>
        <p:blipFill>
          <a:blip r:embed="rId3"/>
          <a:stretch>
            <a:fillRect/>
          </a:stretch>
        </p:blipFill>
        <p:spPr>
          <a:xfrm>
            <a:off x="6422991" y="3990132"/>
            <a:ext cx="5351086" cy="2399047"/>
          </a:xfrm>
          <a:prstGeom prst="rect">
            <a:avLst/>
          </a:prstGeom>
        </p:spPr>
      </p:pic>
      <p:sp>
        <p:nvSpPr>
          <p:cNvPr id="10" name="テキスト ボックス 9">
            <a:extLst>
              <a:ext uri="{FF2B5EF4-FFF2-40B4-BE49-F238E27FC236}">
                <a16:creationId xmlns:a16="http://schemas.microsoft.com/office/drawing/2014/main" id="{6B674DF5-C6DB-4A66-BB87-CA08008AE27A}"/>
              </a:ext>
            </a:extLst>
          </p:cNvPr>
          <p:cNvSpPr txBox="1"/>
          <p:nvPr/>
        </p:nvSpPr>
        <p:spPr>
          <a:xfrm>
            <a:off x="9098534" y="6310970"/>
            <a:ext cx="1066318" cy="369332"/>
          </a:xfrm>
          <a:prstGeom prst="rect">
            <a:avLst/>
          </a:prstGeom>
          <a:noFill/>
        </p:spPr>
        <p:txBody>
          <a:bodyPr wrap="none" rtlCol="0">
            <a:spAutoFit/>
          </a:bodyPr>
          <a:lstStyle/>
          <a:p>
            <a:r>
              <a:rPr kumimoji="1" lang="en-US" altLang="ja-JP" dirty="0"/>
              <a:t>By Koga</a:t>
            </a:r>
            <a:endParaRPr kumimoji="1" lang="ja-JP" altLang="en-US" dirty="0"/>
          </a:p>
        </p:txBody>
      </p:sp>
      <p:sp>
        <p:nvSpPr>
          <p:cNvPr id="11" name="TextBox 10">
            <a:extLst>
              <a:ext uri="{FF2B5EF4-FFF2-40B4-BE49-F238E27FC236}">
                <a16:creationId xmlns:a16="http://schemas.microsoft.com/office/drawing/2014/main" id="{783C1CFA-AB18-419B-B827-7593E5554FB8}"/>
              </a:ext>
            </a:extLst>
          </p:cNvPr>
          <p:cNvSpPr txBox="1"/>
          <p:nvPr/>
        </p:nvSpPr>
        <p:spPr>
          <a:xfrm>
            <a:off x="10630354" y="180459"/>
            <a:ext cx="1561646" cy="369332"/>
          </a:xfrm>
          <a:prstGeom prst="rect">
            <a:avLst/>
          </a:prstGeom>
          <a:solidFill>
            <a:srgbClr val="FFFF00"/>
          </a:solidFill>
        </p:spPr>
        <p:txBody>
          <a:bodyPr wrap="none" rtlCol="0">
            <a:spAutoFit/>
          </a:bodyPr>
          <a:lstStyle/>
          <a:p>
            <a:r>
              <a:rPr lang="en-US" dirty="0"/>
              <a:t>Y. Funakoshi</a:t>
            </a:r>
            <a:endParaRPr lang="en-GB" dirty="0"/>
          </a:p>
        </p:txBody>
      </p:sp>
      <p:sp>
        <p:nvSpPr>
          <p:cNvPr id="3" name="Rectangle 2">
            <a:extLst>
              <a:ext uri="{FF2B5EF4-FFF2-40B4-BE49-F238E27FC236}">
                <a16:creationId xmlns:a16="http://schemas.microsoft.com/office/drawing/2014/main" id="{55EF62B8-CB1A-48A0-8935-978D71581E2F}"/>
              </a:ext>
            </a:extLst>
          </p:cNvPr>
          <p:cNvSpPr/>
          <p:nvPr/>
        </p:nvSpPr>
        <p:spPr>
          <a:xfrm>
            <a:off x="53156" y="57865"/>
            <a:ext cx="6140718" cy="3785652"/>
          </a:xfrm>
          <a:prstGeom prst="rect">
            <a:avLst/>
          </a:prstGeom>
          <a:solidFill>
            <a:schemeClr val="bg1"/>
          </a:solidFill>
        </p:spPr>
        <p:txBody>
          <a:bodyPr wrap="square">
            <a:spAutoFit/>
          </a:bodyPr>
          <a:lstStyle/>
          <a:p>
            <a:r>
              <a:rPr lang="en-GB" sz="2400" u="sng" dirty="0">
                <a:solidFill>
                  <a:srgbClr val="0000CC"/>
                </a:solidFill>
                <a:latin typeface="Calibri" panose="020F0502020204030204" pitchFamily="34" charset="0"/>
                <a:cs typeface="Calibri" panose="020F0502020204030204" pitchFamily="34" charset="0"/>
              </a:rPr>
              <a:t>(3) Fast luminosity change</a:t>
            </a:r>
          </a:p>
          <a:p>
            <a:endParaRPr lang="en-GB" sz="2400" dirty="0">
              <a:solidFill>
                <a:srgbClr val="0000CC"/>
              </a:solidFill>
              <a:latin typeface="Calibri" panose="020F0502020204030204" pitchFamily="34" charset="0"/>
              <a:cs typeface="Calibri" panose="020F0502020204030204" pitchFamily="34" charset="0"/>
            </a:endParaRPr>
          </a:p>
          <a:p>
            <a:r>
              <a:rPr lang="en-GB" sz="2400" dirty="0">
                <a:solidFill>
                  <a:srgbClr val="0000CC"/>
                </a:solidFill>
                <a:latin typeface="Calibri" panose="020F0502020204030204" pitchFamily="34" charset="0"/>
                <a:cs typeface="Calibri" panose="020F0502020204030204" pitchFamily="34" charset="0"/>
              </a:rPr>
              <a:t>By using the fast luminosity monitors, we can know a fast change in the luminosity. </a:t>
            </a:r>
          </a:p>
          <a:p>
            <a:r>
              <a:rPr lang="en-GB" sz="2400" dirty="0">
                <a:solidFill>
                  <a:srgbClr val="0000CC"/>
                </a:solidFill>
                <a:latin typeface="Calibri" panose="020F0502020204030204" pitchFamily="34" charset="0"/>
                <a:cs typeface="Calibri" panose="020F0502020204030204" pitchFamily="34" charset="0"/>
              </a:rPr>
              <a:t>Examples shows fast luminosity drop just after LER injection observed by ZDLM. This problem was much mitigated by installing a skew-Q magnet between two injection kickers. This means that the horizontal kickers kicked the beam in the vertical direction also.</a:t>
            </a:r>
          </a:p>
        </p:txBody>
      </p:sp>
      <p:sp>
        <p:nvSpPr>
          <p:cNvPr id="4" name="Rectangle 3">
            <a:extLst>
              <a:ext uri="{FF2B5EF4-FFF2-40B4-BE49-F238E27FC236}">
                <a16:creationId xmlns:a16="http://schemas.microsoft.com/office/drawing/2014/main" id="{D0F6FA28-FD87-43C9-B08C-645E0D09A391}"/>
              </a:ext>
            </a:extLst>
          </p:cNvPr>
          <p:cNvSpPr/>
          <p:nvPr/>
        </p:nvSpPr>
        <p:spPr>
          <a:xfrm>
            <a:off x="6238578" y="172922"/>
            <a:ext cx="5351086" cy="2677656"/>
          </a:xfrm>
          <a:prstGeom prst="rect">
            <a:avLst/>
          </a:prstGeom>
        </p:spPr>
        <p:txBody>
          <a:bodyPr wrap="square">
            <a:spAutoFit/>
          </a:bodyPr>
          <a:lstStyle/>
          <a:p>
            <a:r>
              <a:rPr lang="en-GB" sz="2400" u="sng" dirty="0">
                <a:solidFill>
                  <a:srgbClr val="0000CC"/>
                </a:solidFill>
                <a:latin typeface="Calibri" panose="020F0502020204030204" pitchFamily="34" charset="0"/>
                <a:ea typeface="Times New Roman" panose="02020603050405020304" pitchFamily="18" charset="0"/>
              </a:rPr>
              <a:t>(4) Bunch-by-bunch luminosity</a:t>
            </a:r>
            <a:br>
              <a:rPr lang="en-GB" sz="2400" dirty="0">
                <a:solidFill>
                  <a:srgbClr val="0000CC"/>
                </a:solidFill>
                <a:latin typeface="Calibri" panose="020F0502020204030204" pitchFamily="34" charset="0"/>
                <a:ea typeface="Times New Roman" panose="02020603050405020304" pitchFamily="18" charset="0"/>
              </a:rPr>
            </a:br>
            <a:br>
              <a:rPr lang="en-GB" sz="2400" dirty="0">
                <a:solidFill>
                  <a:srgbClr val="0000CC"/>
                </a:solidFill>
                <a:latin typeface="Calibri" panose="020F0502020204030204" pitchFamily="34" charset="0"/>
                <a:ea typeface="Times New Roman" panose="02020603050405020304" pitchFamily="18" charset="0"/>
              </a:rPr>
            </a:br>
            <a:r>
              <a:rPr lang="en-GB" sz="2400" dirty="0">
                <a:solidFill>
                  <a:srgbClr val="0000CC"/>
                </a:solidFill>
                <a:latin typeface="Calibri" panose="020F0502020204030204" pitchFamily="34" charset="0"/>
                <a:ea typeface="Times New Roman" panose="02020603050405020304" pitchFamily="18" charset="0"/>
              </a:rPr>
              <a:t>The bunch-by-bunch luminosity can be measured by the fast luminosity monitors. But the ECL Luminosity monitor cannot offer this kind of data. A typical result is shown below</a:t>
            </a:r>
            <a:endParaRPr lang="en-GB" sz="4800" dirty="0">
              <a:solidFill>
                <a:srgbClr val="0000CC"/>
              </a:solidFill>
            </a:endParaRPr>
          </a:p>
        </p:txBody>
      </p:sp>
    </p:spTree>
    <p:extLst>
      <p:ext uri="{BB962C8B-B14F-4D97-AF65-F5344CB8AC3E}">
        <p14:creationId xmlns:p14="http://schemas.microsoft.com/office/powerpoint/2010/main" val="2355324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BD23EF-1441-414D-9FE0-E6253D1D3832}"/>
              </a:ext>
            </a:extLst>
          </p:cNvPr>
          <p:cNvSpPr/>
          <p:nvPr/>
        </p:nvSpPr>
        <p:spPr>
          <a:xfrm>
            <a:off x="623454" y="422877"/>
            <a:ext cx="10903528" cy="6124754"/>
          </a:xfrm>
          <a:prstGeom prst="rect">
            <a:avLst/>
          </a:prstGeom>
        </p:spPr>
        <p:txBody>
          <a:bodyPr wrap="square">
            <a:spAutoFit/>
          </a:bodyPr>
          <a:lstStyle/>
          <a:p>
            <a:r>
              <a:rPr lang="en-GB" sz="2800" u="sng" dirty="0">
                <a:solidFill>
                  <a:srgbClr val="0000CC"/>
                </a:solidFill>
                <a:latin typeface="Calibri" panose="020F0502020204030204" pitchFamily="34" charset="0"/>
                <a:ea typeface="Times New Roman" panose="02020603050405020304" pitchFamily="18" charset="0"/>
              </a:rPr>
              <a:t>(5) Luminosity dithering feedback</a:t>
            </a:r>
            <a:br>
              <a:rPr lang="en-GB" sz="2800" dirty="0">
                <a:solidFill>
                  <a:srgbClr val="0000CC"/>
                </a:solidFill>
                <a:latin typeface="Calibri" panose="020F0502020204030204" pitchFamily="34" charset="0"/>
                <a:ea typeface="Times New Roman" panose="02020603050405020304" pitchFamily="18" charset="0"/>
              </a:rPr>
            </a:br>
            <a:br>
              <a:rPr lang="en-GB" sz="2800" dirty="0">
                <a:solidFill>
                  <a:srgbClr val="0000CC"/>
                </a:solidFill>
                <a:latin typeface="Calibri" panose="020F0502020204030204" pitchFamily="34" charset="0"/>
                <a:ea typeface="Times New Roman" panose="02020603050405020304" pitchFamily="18" charset="0"/>
              </a:rPr>
            </a:br>
            <a:r>
              <a:rPr lang="en-GB" sz="2800" dirty="0">
                <a:solidFill>
                  <a:srgbClr val="0000CC"/>
                </a:solidFill>
                <a:latin typeface="Calibri" panose="020F0502020204030204" pitchFamily="34" charset="0"/>
                <a:ea typeface="Times New Roman" panose="02020603050405020304" pitchFamily="18" charset="0"/>
              </a:rPr>
              <a:t>The two fast luminosity monitors were originally designed and have been developed for the luminosity dithering system. The system has been developed at KEK with getting help of SLAC people and its beam test was successfully done. But so far the system is not needed in the real operation. When the IP vertical beta function is squeezed further, we will need the system. </a:t>
            </a:r>
            <a:br>
              <a:rPr lang="en-GB" sz="2800" dirty="0">
                <a:solidFill>
                  <a:srgbClr val="0000CC"/>
                </a:solidFill>
                <a:latin typeface="Calibri" panose="020F0502020204030204" pitchFamily="34" charset="0"/>
                <a:ea typeface="Times New Roman" panose="02020603050405020304" pitchFamily="18" charset="0"/>
              </a:rPr>
            </a:br>
            <a:endParaRPr lang="en-GB" sz="2800" dirty="0">
              <a:solidFill>
                <a:srgbClr val="0000CC"/>
              </a:solidFill>
              <a:latin typeface="Calibri" panose="020F0502020204030204" pitchFamily="34" charset="0"/>
              <a:ea typeface="Times New Roman" panose="02020603050405020304" pitchFamily="18" charset="0"/>
            </a:endParaRPr>
          </a:p>
          <a:p>
            <a:br>
              <a:rPr lang="en-GB" sz="2800" dirty="0">
                <a:solidFill>
                  <a:srgbClr val="0000CC"/>
                </a:solidFill>
                <a:latin typeface="Calibri" panose="020F0502020204030204" pitchFamily="34" charset="0"/>
                <a:ea typeface="Times New Roman" panose="02020603050405020304" pitchFamily="18" charset="0"/>
              </a:rPr>
            </a:br>
            <a:r>
              <a:rPr lang="en-GB" sz="2800" dirty="0">
                <a:solidFill>
                  <a:srgbClr val="0000CC"/>
                </a:solidFill>
                <a:latin typeface="Calibri" panose="020F0502020204030204" pitchFamily="34" charset="0"/>
                <a:ea typeface="Times New Roman" panose="02020603050405020304" pitchFamily="18" charset="0"/>
              </a:rPr>
              <a:t>In summary, the fast luminosity monitors are indispensable for the luminosity tuning. I think that almost all tuning can be done without the ECL luminosity monitor. But the ECL luminosity monitor is indispensable for determining the absolute value of the luminosity.</a:t>
            </a:r>
            <a:endParaRPr lang="en-GB" sz="5400" dirty="0">
              <a:solidFill>
                <a:srgbClr val="0000CC"/>
              </a:solidFill>
            </a:endParaRPr>
          </a:p>
        </p:txBody>
      </p:sp>
    </p:spTree>
    <p:extLst>
      <p:ext uri="{BB962C8B-B14F-4D97-AF65-F5344CB8AC3E}">
        <p14:creationId xmlns:p14="http://schemas.microsoft.com/office/powerpoint/2010/main" val="227200489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IS-WP-report" id="{42510367-47C6-9740-8A60-FF7C799CAC4F}" vid="{A30960F0-B7C4-324B-964A-59582D7454E6}"/>
    </a:ext>
  </a:extLst>
</a:theme>
</file>

<file path=docProps/app.xml><?xml version="1.0" encoding="utf-8"?>
<Properties xmlns="http://schemas.openxmlformats.org/officeDocument/2006/extended-properties" xmlns:vt="http://schemas.openxmlformats.org/officeDocument/2006/docPropsVTypes">
  <TotalTime>2570</TotalTime>
  <Words>754</Words>
  <Application>Microsoft Office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游ゴシック</vt:lpstr>
      <vt:lpstr>游ゴシック Light</vt:lpstr>
      <vt:lpstr>Arial</vt:lpstr>
      <vt:lpstr>Calibri</vt:lpstr>
      <vt:lpstr>Wingdings</vt:lpstr>
      <vt:lpstr>Office テーマ</vt:lpstr>
      <vt:lpstr>Titleslides, Conclusion</vt:lpstr>
      <vt:lpstr>PowerPoint Presentation</vt:lpstr>
      <vt:lpstr>PowerPoint Presentation</vt:lpstr>
      <vt:lpstr>Fast luminosity monitors</vt:lpstr>
      <vt:lpstr>Belle 2 detector </vt:lpstr>
      <vt:lpstr>(1) Luminosity scan during physics run</vt:lpstr>
      <vt:lpstr>PowerPoint Presentation</vt:lpstr>
      <vt:lpstr>Motivation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luminosity monitor</dc:title>
  <dc:creator>船越 義裕</dc:creator>
  <cp:lastModifiedBy>Frank Zimmermann</cp:lastModifiedBy>
  <cp:revision>36</cp:revision>
  <dcterms:created xsi:type="dcterms:W3CDTF">2021-02-04T22:47:18Z</dcterms:created>
  <dcterms:modified xsi:type="dcterms:W3CDTF">2021-02-08T16:52:13Z</dcterms:modified>
</cp:coreProperties>
</file>