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62" r:id="rId6"/>
    <p:sldId id="264" r:id="rId7"/>
    <p:sldId id="266" r:id="rId8"/>
    <p:sldId id="265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2" d="100"/>
          <a:sy n="102" d="100"/>
        </p:scale>
        <p:origin x="826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389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Wire </a:t>
            </a:r>
            <a:r>
              <a:rPr lang="en-GB" dirty="0" smtClean="0"/>
              <a:t>labelling </a:t>
            </a:r>
            <a:r>
              <a:rPr lang="en-GB" dirty="0"/>
              <a:t>and wire bundle insertion into capillaries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H. Prin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414338"/>
          </a:xfrm>
        </p:spPr>
        <p:txBody>
          <a:bodyPr>
            <a:normAutofit fontScale="92500" lnSpcReduction="10000"/>
          </a:bodyPr>
          <a:lstStyle/>
          <a:p>
            <a:r>
              <a:rPr lang="en-GB" b="0" i="0" dirty="0" err="1">
                <a:solidFill>
                  <a:schemeClr val="bg2"/>
                </a:solidFill>
              </a:rPr>
              <a:t>Cryo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  <a:r>
              <a:rPr lang="en-GB" b="0" i="0" dirty="0" smtClean="0">
                <a:solidFill>
                  <a:schemeClr val="bg2"/>
                </a:solidFill>
              </a:rPr>
              <a:t>Meeting</a:t>
            </a:r>
            <a:r>
              <a:rPr lang="en-GB" b="0" i="0" dirty="0">
                <a:solidFill>
                  <a:schemeClr val="bg2"/>
                </a:solidFill>
              </a:rPr>
              <a:t>, Wednesday 3 Feb 2021, </a:t>
            </a:r>
            <a:endParaRPr lang="en-GB" b="0" i="0" dirty="0" smtClean="0">
              <a:solidFill>
                <a:schemeClr val="bg2"/>
              </a:solidFill>
            </a:endParaRPr>
          </a:p>
          <a:p>
            <a:r>
              <a:rPr lang="en-GB" b="0" i="0" dirty="0" smtClean="0">
                <a:solidFill>
                  <a:schemeClr val="bg2"/>
                </a:solidFill>
              </a:rPr>
              <a:t>https</a:t>
            </a:r>
            <a:r>
              <a:rPr lang="en-GB" b="0" i="0" dirty="0">
                <a:solidFill>
                  <a:schemeClr val="bg2"/>
                </a:solidFill>
              </a:rPr>
              <a:t>://indico.cern.ch/event/1002810/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IFS installation procedure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i="1" dirty="0" smtClean="0"/>
              <a:t>Example of the 11T procedure: </a:t>
            </a:r>
            <a:r>
              <a:rPr lang="en-GB" sz="2000" i="1" dirty="0"/>
              <a:t>EDMS 1990289 </a:t>
            </a:r>
            <a:endParaRPr lang="en-GB" sz="2000" i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594024"/>
            <a:ext cx="2296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9355"/>
          <a:stretch/>
        </p:blipFill>
        <p:spPr>
          <a:xfrm>
            <a:off x="1331639" y="1400200"/>
            <a:ext cx="2289653" cy="2288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2" y="1198739"/>
            <a:ext cx="2289600" cy="2129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073330" y="1779662"/>
            <a:ext cx="38911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final procedure for the quadrupole cold masses is drafted (</a:t>
            </a:r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EDMS </a:t>
            </a:r>
            <a:r>
              <a:rPr lang="en-GB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2378105), in French, but not finalised yet. It will be very similar to the one used on the dipole cold mass.</a:t>
            </a:r>
          </a:p>
          <a:p>
            <a:pPr algn="just"/>
            <a:r>
              <a:rPr lang="en-GB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CLIQ and k-mod connection procedures will be part of this document. They are presently being developed. </a:t>
            </a:r>
            <a:endParaRPr lang="en-GB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Labelling Example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i="1" dirty="0" smtClean="0"/>
              <a:t>Example of the LMQXFBT cold mass</a:t>
            </a:r>
          </a:p>
          <a:p>
            <a:pPr marL="0" indent="0" algn="ctr">
              <a:buNone/>
            </a:pPr>
            <a:r>
              <a:rPr lang="en-GB" sz="2000" i="1" dirty="0" smtClean="0"/>
              <a:t> to test the MQXFB prototypes and first series magnet</a:t>
            </a:r>
            <a:endParaRPr lang="en-GB" sz="2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91630"/>
            <a:ext cx="4824536" cy="3421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200860" y="1405849"/>
            <a:ext cx="38911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Drawings for the LMQXFA and LMQXFB cold masses will be completed following this outline by the end of February. They present:</a:t>
            </a:r>
          </a:p>
          <a:p>
            <a:pPr marL="358775" indent="-179388" algn="just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 distribution in the barrel </a:t>
            </a:r>
          </a:p>
          <a:p>
            <a:pPr marL="358775" indent="-179388" algn="just">
              <a:buFont typeface="Arial" panose="020B0604020202020204" pitchFamily="34" charset="0"/>
              <a:buChar char="•"/>
            </a:pP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cover flange layout</a:t>
            </a:r>
          </a:p>
          <a:p>
            <a:pPr marL="358775" indent="-179388" algn="just">
              <a:buFont typeface="Arial" panose="020B0604020202020204" pitchFamily="34" charset="0"/>
              <a:buChar char="•"/>
            </a:pP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number and type of wires in the capillary</a:t>
            </a:r>
          </a:p>
          <a:p>
            <a:pPr algn="just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They will be stored under the equipment codes LHCLMQXFAE and LMQXFBE</a:t>
            </a:r>
          </a:p>
          <a:p>
            <a:pPr algn="just"/>
            <a:endParaRPr lang="en-GB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61737" y="3867894"/>
            <a:ext cx="3112715" cy="7200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61737" y="4166304"/>
            <a:ext cx="3112715" cy="7200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1737" y="3331850"/>
            <a:ext cx="3195067" cy="161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2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IFS Barrels Pieces and Labelling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87"/>
          <a:stretch/>
        </p:blipFill>
        <p:spPr>
          <a:xfrm>
            <a:off x="3963766" y="2251081"/>
            <a:ext cx="1088690" cy="1110383"/>
          </a:xfrm>
          <a:prstGeom prst="ellipse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656" y="2247309"/>
            <a:ext cx="1058000" cy="11141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5527" y="675000"/>
            <a:ext cx="46805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Drawings LHCLMQXF_0024</a:t>
            </a:r>
          </a:p>
          <a:p>
            <a:pPr algn="just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 out 90 sets delivered today (Feb. the 3rd)</a:t>
            </a:r>
          </a:p>
          <a:p>
            <a:pPr algn="just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Ongoing study to imprint the 58 passages in pieces 3 and 4 (engraving, inking…) from 1 to 58</a:t>
            </a:r>
          </a:p>
          <a:p>
            <a:pPr algn="just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drawing mentioned in the previous slide will associate the wire Id (EE, YT, EH…) to the passage number.</a:t>
            </a:r>
            <a:endParaRPr lang="en-GB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292" y="2112953"/>
            <a:ext cx="2872463" cy="28167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222" y="693302"/>
            <a:ext cx="3703452" cy="261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09789" y="3902316"/>
            <a:ext cx="1250086" cy="10198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079" y="3786469"/>
            <a:ext cx="4383769" cy="1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Repair procedure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i="1" dirty="0" smtClean="0"/>
              <a:t>Example of the 11T repair procedure: </a:t>
            </a:r>
            <a:r>
              <a:rPr lang="en-GB" sz="2000" i="1" dirty="0"/>
              <a:t>EDMS </a:t>
            </a:r>
            <a:r>
              <a:rPr lang="en-GB" sz="2000" i="1" dirty="0" smtClean="0"/>
              <a:t>1430439 </a:t>
            </a:r>
            <a:endParaRPr lang="en-GB" sz="2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717" y="1497525"/>
            <a:ext cx="2289600" cy="1452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463" y="1352033"/>
            <a:ext cx="2289600" cy="3242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326" y="1244129"/>
            <a:ext cx="2289600" cy="3217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" y="1039361"/>
            <a:ext cx="2289600" cy="3220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724128" y="3095330"/>
            <a:ext cx="332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Could be used as baseline for any repair on a IFS capillary. </a:t>
            </a:r>
            <a:endParaRPr lang="en-GB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3290</TotalTime>
  <Words>253</Words>
  <Application>Microsoft Office PowerPoint</Application>
  <PresentationFormat>On-screen Show (16:9)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Wire labelling and wire bundle insertion into capillaries</vt:lpstr>
      <vt:lpstr>IFS installation procedure</vt:lpstr>
      <vt:lpstr>Labelling Example</vt:lpstr>
      <vt:lpstr>IFS Barrels Pieces and Labelling</vt:lpstr>
      <vt:lpstr>Repair procedure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98</cp:revision>
  <dcterms:created xsi:type="dcterms:W3CDTF">2016-02-11T10:47:23Z</dcterms:created>
  <dcterms:modified xsi:type="dcterms:W3CDTF">2021-02-03T15:35:33Z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