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9" r:id="rId3"/>
    <p:sldId id="257" r:id="rId4"/>
    <p:sldId id="258" r:id="rId5"/>
    <p:sldId id="260" r:id="rId6"/>
    <p:sldId id="261" r:id="rId7"/>
    <p:sldId id="263" r:id="rId8"/>
    <p:sldId id="262" r:id="rId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78" autoAdjust="0"/>
    <p:restoredTop sz="94660"/>
  </p:normalViewPr>
  <p:slideViewPr>
    <p:cSldViewPr snapToGrid="0">
      <p:cViewPr varScale="1">
        <p:scale>
          <a:sx n="99" d="100"/>
          <a:sy n="99" d="100"/>
        </p:scale>
        <p:origin x="131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0DC03603-BA7D-4F68-89ED-BA67364DDB6D}" type="datetimeFigureOut">
              <a:rPr lang="en-US" smtClean="0"/>
              <a:t>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8A5EC0-025A-432B-9654-7862B84899C5}" type="slidenum">
              <a:rPr lang="en-US" smtClean="0"/>
              <a:t>‹#›</a:t>
            </a:fld>
            <a:endParaRPr lang="en-US"/>
          </a:p>
        </p:txBody>
      </p:sp>
    </p:spTree>
    <p:extLst>
      <p:ext uri="{BB962C8B-B14F-4D97-AF65-F5344CB8AC3E}">
        <p14:creationId xmlns:p14="http://schemas.microsoft.com/office/powerpoint/2010/main" val="479873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C03603-BA7D-4F68-89ED-BA67364DDB6D}" type="datetimeFigureOut">
              <a:rPr lang="en-US" smtClean="0"/>
              <a:t>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8A5EC0-025A-432B-9654-7862B84899C5}" type="slidenum">
              <a:rPr lang="en-US" smtClean="0"/>
              <a:t>‹#›</a:t>
            </a:fld>
            <a:endParaRPr lang="en-US"/>
          </a:p>
        </p:txBody>
      </p:sp>
    </p:spTree>
    <p:extLst>
      <p:ext uri="{BB962C8B-B14F-4D97-AF65-F5344CB8AC3E}">
        <p14:creationId xmlns:p14="http://schemas.microsoft.com/office/powerpoint/2010/main" val="22554115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C03603-BA7D-4F68-89ED-BA67364DDB6D}" type="datetimeFigureOut">
              <a:rPr lang="en-US" smtClean="0"/>
              <a:t>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8A5EC0-025A-432B-9654-7862B84899C5}" type="slidenum">
              <a:rPr lang="en-US" smtClean="0"/>
              <a:t>‹#›</a:t>
            </a:fld>
            <a:endParaRPr lang="en-US"/>
          </a:p>
        </p:txBody>
      </p:sp>
    </p:spTree>
    <p:extLst>
      <p:ext uri="{BB962C8B-B14F-4D97-AF65-F5344CB8AC3E}">
        <p14:creationId xmlns:p14="http://schemas.microsoft.com/office/powerpoint/2010/main" val="3957395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DC03603-BA7D-4F68-89ED-BA67364DDB6D}" type="datetimeFigureOut">
              <a:rPr lang="en-US" smtClean="0"/>
              <a:t>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8A5EC0-025A-432B-9654-7862B84899C5}" type="slidenum">
              <a:rPr lang="en-US" smtClean="0"/>
              <a:t>‹#›</a:t>
            </a:fld>
            <a:endParaRPr lang="en-US"/>
          </a:p>
        </p:txBody>
      </p:sp>
    </p:spTree>
    <p:extLst>
      <p:ext uri="{BB962C8B-B14F-4D97-AF65-F5344CB8AC3E}">
        <p14:creationId xmlns:p14="http://schemas.microsoft.com/office/powerpoint/2010/main" val="377693371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0DC03603-BA7D-4F68-89ED-BA67364DDB6D}" type="datetimeFigureOut">
              <a:rPr lang="en-US" smtClean="0"/>
              <a:t>2/3/2021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D8A5EC0-025A-432B-9654-7862B84899C5}" type="slidenum">
              <a:rPr lang="en-US" smtClean="0"/>
              <a:t>‹#›</a:t>
            </a:fld>
            <a:endParaRPr lang="en-US"/>
          </a:p>
        </p:txBody>
      </p:sp>
    </p:spTree>
    <p:extLst>
      <p:ext uri="{BB962C8B-B14F-4D97-AF65-F5344CB8AC3E}">
        <p14:creationId xmlns:p14="http://schemas.microsoft.com/office/powerpoint/2010/main" val="41796108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0DC03603-BA7D-4F68-89ED-BA67364DDB6D}" type="datetimeFigureOut">
              <a:rPr lang="en-US" smtClean="0"/>
              <a:t>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8A5EC0-025A-432B-9654-7862B84899C5}" type="slidenum">
              <a:rPr lang="en-US" smtClean="0"/>
              <a:t>‹#›</a:t>
            </a:fld>
            <a:endParaRPr lang="en-US"/>
          </a:p>
        </p:txBody>
      </p:sp>
    </p:spTree>
    <p:extLst>
      <p:ext uri="{BB962C8B-B14F-4D97-AF65-F5344CB8AC3E}">
        <p14:creationId xmlns:p14="http://schemas.microsoft.com/office/powerpoint/2010/main" val="30535352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DC03603-BA7D-4F68-89ED-BA67364DDB6D}" type="datetimeFigureOut">
              <a:rPr lang="en-US" smtClean="0"/>
              <a:t>2/3/2021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D8A5EC0-025A-432B-9654-7862B84899C5}" type="slidenum">
              <a:rPr lang="en-US" smtClean="0"/>
              <a:t>‹#›</a:t>
            </a:fld>
            <a:endParaRPr lang="en-US"/>
          </a:p>
        </p:txBody>
      </p:sp>
    </p:spTree>
    <p:extLst>
      <p:ext uri="{BB962C8B-B14F-4D97-AF65-F5344CB8AC3E}">
        <p14:creationId xmlns:p14="http://schemas.microsoft.com/office/powerpoint/2010/main" val="76183285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0DC03603-BA7D-4F68-89ED-BA67364DDB6D}" type="datetimeFigureOut">
              <a:rPr lang="en-US" smtClean="0"/>
              <a:t>2/3/2021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D8A5EC0-025A-432B-9654-7862B84899C5}" type="slidenum">
              <a:rPr lang="en-US" smtClean="0"/>
              <a:t>‹#›</a:t>
            </a:fld>
            <a:endParaRPr lang="en-US"/>
          </a:p>
        </p:txBody>
      </p:sp>
    </p:spTree>
    <p:extLst>
      <p:ext uri="{BB962C8B-B14F-4D97-AF65-F5344CB8AC3E}">
        <p14:creationId xmlns:p14="http://schemas.microsoft.com/office/powerpoint/2010/main" val="1918182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DC03603-BA7D-4F68-89ED-BA67364DDB6D}" type="datetimeFigureOut">
              <a:rPr lang="en-US" smtClean="0"/>
              <a:t>2/3/2021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D8A5EC0-025A-432B-9654-7862B84899C5}" type="slidenum">
              <a:rPr lang="en-US" smtClean="0"/>
              <a:t>‹#›</a:t>
            </a:fld>
            <a:endParaRPr lang="en-US"/>
          </a:p>
        </p:txBody>
      </p:sp>
    </p:spTree>
    <p:extLst>
      <p:ext uri="{BB962C8B-B14F-4D97-AF65-F5344CB8AC3E}">
        <p14:creationId xmlns:p14="http://schemas.microsoft.com/office/powerpoint/2010/main" val="31525602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C03603-BA7D-4F68-89ED-BA67364DDB6D}" type="datetimeFigureOut">
              <a:rPr lang="en-US" smtClean="0"/>
              <a:t>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8A5EC0-025A-432B-9654-7862B84899C5}" type="slidenum">
              <a:rPr lang="en-US" smtClean="0"/>
              <a:t>‹#›</a:t>
            </a:fld>
            <a:endParaRPr lang="en-US"/>
          </a:p>
        </p:txBody>
      </p:sp>
    </p:spTree>
    <p:extLst>
      <p:ext uri="{BB962C8B-B14F-4D97-AF65-F5344CB8AC3E}">
        <p14:creationId xmlns:p14="http://schemas.microsoft.com/office/powerpoint/2010/main" val="18123047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0DC03603-BA7D-4F68-89ED-BA67364DDB6D}" type="datetimeFigureOut">
              <a:rPr lang="en-US" smtClean="0"/>
              <a:t>2/3/2021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D8A5EC0-025A-432B-9654-7862B84899C5}" type="slidenum">
              <a:rPr lang="en-US" smtClean="0"/>
              <a:t>‹#›</a:t>
            </a:fld>
            <a:endParaRPr lang="en-US"/>
          </a:p>
        </p:txBody>
      </p:sp>
    </p:spTree>
    <p:extLst>
      <p:ext uri="{BB962C8B-B14F-4D97-AF65-F5344CB8AC3E}">
        <p14:creationId xmlns:p14="http://schemas.microsoft.com/office/powerpoint/2010/main" val="1212425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DC03603-BA7D-4F68-89ED-BA67364DDB6D}" type="datetimeFigureOut">
              <a:rPr lang="en-US" smtClean="0"/>
              <a:t>2/3/2021</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D8A5EC0-025A-432B-9654-7862B84899C5}" type="slidenum">
              <a:rPr lang="en-US" smtClean="0"/>
              <a:t>‹#›</a:t>
            </a:fld>
            <a:endParaRPr lang="en-US"/>
          </a:p>
        </p:txBody>
      </p:sp>
    </p:spTree>
    <p:extLst>
      <p:ext uri="{BB962C8B-B14F-4D97-AF65-F5344CB8AC3E}">
        <p14:creationId xmlns:p14="http://schemas.microsoft.com/office/powerpoint/2010/main" val="407415735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D74CDF-BBC7-4E76-A905-93934D955AC1}"/>
              </a:ext>
            </a:extLst>
          </p:cNvPr>
          <p:cNvSpPr>
            <a:spLocks noGrp="1"/>
          </p:cNvSpPr>
          <p:nvPr>
            <p:ph type="ctrTitle"/>
          </p:nvPr>
        </p:nvSpPr>
        <p:spPr/>
        <p:txBody>
          <a:bodyPr/>
          <a:lstStyle/>
          <a:p>
            <a:r>
              <a:rPr lang="en-US" dirty="0"/>
              <a:t>Wire routing through IFS Plug</a:t>
            </a:r>
          </a:p>
        </p:txBody>
      </p:sp>
      <p:sp>
        <p:nvSpPr>
          <p:cNvPr id="3" name="Subtitle 2">
            <a:extLst>
              <a:ext uri="{FF2B5EF4-FFF2-40B4-BE49-F238E27FC236}">
                <a16:creationId xmlns:a16="http://schemas.microsoft.com/office/drawing/2014/main" id="{455CC63D-FED5-4008-9FE8-B21EEF62C5FF}"/>
              </a:ext>
            </a:extLst>
          </p:cNvPr>
          <p:cNvSpPr>
            <a:spLocks noGrp="1"/>
          </p:cNvSpPr>
          <p:nvPr>
            <p:ph type="subTitle" idx="1"/>
          </p:nvPr>
        </p:nvSpPr>
        <p:spPr>
          <a:xfrm>
            <a:off x="1100360" y="4345876"/>
            <a:ext cx="6858000" cy="1655762"/>
          </a:xfrm>
        </p:spPr>
        <p:txBody>
          <a:bodyPr/>
          <a:lstStyle/>
          <a:p>
            <a:r>
              <a:rPr lang="en-US" dirty="0"/>
              <a:t>R. Bossert, L. Martin, T. Strauss</a:t>
            </a:r>
          </a:p>
        </p:txBody>
      </p:sp>
    </p:spTree>
    <p:extLst>
      <p:ext uri="{BB962C8B-B14F-4D97-AF65-F5344CB8AC3E}">
        <p14:creationId xmlns:p14="http://schemas.microsoft.com/office/powerpoint/2010/main" val="41005748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1F1D29C-DEE2-4F71-BE58-975664E06F4E}"/>
              </a:ext>
            </a:extLst>
          </p:cNvPr>
          <p:cNvPicPr>
            <a:picLocks noChangeAspect="1"/>
          </p:cNvPicPr>
          <p:nvPr/>
        </p:nvPicPr>
        <p:blipFill>
          <a:blip r:embed="rId2"/>
          <a:stretch>
            <a:fillRect/>
          </a:stretch>
        </p:blipFill>
        <p:spPr>
          <a:xfrm>
            <a:off x="0" y="226728"/>
            <a:ext cx="9144000" cy="6462294"/>
          </a:xfrm>
          <a:prstGeom prst="rect">
            <a:avLst/>
          </a:prstGeom>
        </p:spPr>
      </p:pic>
      <p:sp>
        <p:nvSpPr>
          <p:cNvPr id="3" name="TextBox 2">
            <a:extLst>
              <a:ext uri="{FF2B5EF4-FFF2-40B4-BE49-F238E27FC236}">
                <a16:creationId xmlns:a16="http://schemas.microsoft.com/office/drawing/2014/main" id="{51FB2A26-DCCC-4741-A40C-E86117990F1F}"/>
              </a:ext>
            </a:extLst>
          </p:cNvPr>
          <p:cNvSpPr txBox="1"/>
          <p:nvPr/>
        </p:nvSpPr>
        <p:spPr>
          <a:xfrm>
            <a:off x="5572729" y="3182871"/>
            <a:ext cx="2167581" cy="1323439"/>
          </a:xfrm>
          <a:prstGeom prst="rect">
            <a:avLst/>
          </a:prstGeom>
          <a:noFill/>
        </p:spPr>
        <p:txBody>
          <a:bodyPr wrap="none" rtlCol="0">
            <a:spAutoFit/>
          </a:bodyPr>
          <a:lstStyle/>
          <a:p>
            <a:r>
              <a:rPr lang="en-US" sz="1600" dirty="0">
                <a:solidFill>
                  <a:srgbClr val="C00000"/>
                </a:solidFill>
              </a:rPr>
              <a:t>Currently:</a:t>
            </a:r>
          </a:p>
          <a:p>
            <a:r>
              <a:rPr lang="en-US" sz="1600" dirty="0">
                <a:solidFill>
                  <a:srgbClr val="C00000"/>
                </a:solidFill>
              </a:rPr>
              <a:t>16 holes – 1.75 mm dia.</a:t>
            </a:r>
          </a:p>
          <a:p>
            <a:r>
              <a:rPr lang="en-US" sz="1600" dirty="0">
                <a:solidFill>
                  <a:srgbClr val="C00000"/>
                </a:solidFill>
              </a:rPr>
              <a:t>42 holes – 1 mm dia.</a:t>
            </a:r>
          </a:p>
          <a:p>
            <a:r>
              <a:rPr lang="en-US" sz="1600" dirty="0">
                <a:solidFill>
                  <a:srgbClr val="C00000"/>
                </a:solidFill>
              </a:rPr>
              <a:t>1 hole – 3.25 mm </a:t>
            </a:r>
            <a:r>
              <a:rPr lang="en-US" sz="1600" dirty="0" err="1">
                <a:solidFill>
                  <a:srgbClr val="C00000"/>
                </a:solidFill>
              </a:rPr>
              <a:t>dia</a:t>
            </a:r>
            <a:endParaRPr lang="en-US" sz="1600" dirty="0">
              <a:solidFill>
                <a:srgbClr val="C00000"/>
              </a:solidFill>
            </a:endParaRPr>
          </a:p>
          <a:p>
            <a:r>
              <a:rPr lang="en-US" sz="1600" dirty="0">
                <a:solidFill>
                  <a:srgbClr val="C00000"/>
                </a:solidFill>
              </a:rPr>
              <a:t>59 total holes</a:t>
            </a:r>
          </a:p>
        </p:txBody>
      </p:sp>
    </p:spTree>
    <p:extLst>
      <p:ext uri="{BB962C8B-B14F-4D97-AF65-F5344CB8AC3E}">
        <p14:creationId xmlns:p14="http://schemas.microsoft.com/office/powerpoint/2010/main" val="19428704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C5F4B8C-5553-4BAF-B210-0DF4FD18930C}"/>
              </a:ext>
            </a:extLst>
          </p:cNvPr>
          <p:cNvPicPr>
            <a:picLocks noChangeAspect="1"/>
          </p:cNvPicPr>
          <p:nvPr/>
        </p:nvPicPr>
        <p:blipFill>
          <a:blip r:embed="rId2"/>
          <a:stretch>
            <a:fillRect/>
          </a:stretch>
        </p:blipFill>
        <p:spPr>
          <a:xfrm>
            <a:off x="628558" y="2115570"/>
            <a:ext cx="2959627" cy="4162926"/>
          </a:xfrm>
          <a:prstGeom prst="rect">
            <a:avLst/>
          </a:prstGeom>
        </p:spPr>
      </p:pic>
      <p:pic>
        <p:nvPicPr>
          <p:cNvPr id="3" name="Picture 2">
            <a:extLst>
              <a:ext uri="{FF2B5EF4-FFF2-40B4-BE49-F238E27FC236}">
                <a16:creationId xmlns:a16="http://schemas.microsoft.com/office/drawing/2014/main" id="{DF86C5D0-0A73-45CD-94FF-96B115E7CBFC}"/>
              </a:ext>
            </a:extLst>
          </p:cNvPr>
          <p:cNvPicPr>
            <a:picLocks noChangeAspect="1"/>
          </p:cNvPicPr>
          <p:nvPr/>
        </p:nvPicPr>
        <p:blipFill>
          <a:blip r:embed="rId3"/>
          <a:stretch>
            <a:fillRect/>
          </a:stretch>
        </p:blipFill>
        <p:spPr>
          <a:xfrm>
            <a:off x="639504" y="241826"/>
            <a:ext cx="3528839" cy="1275828"/>
          </a:xfrm>
          <a:prstGeom prst="rect">
            <a:avLst/>
          </a:prstGeom>
        </p:spPr>
      </p:pic>
      <p:pic>
        <p:nvPicPr>
          <p:cNvPr id="4" name="Picture 3">
            <a:extLst>
              <a:ext uri="{FF2B5EF4-FFF2-40B4-BE49-F238E27FC236}">
                <a16:creationId xmlns:a16="http://schemas.microsoft.com/office/drawing/2014/main" id="{139859C1-644C-4C21-ABBA-1D90EE44174D}"/>
              </a:ext>
            </a:extLst>
          </p:cNvPr>
          <p:cNvPicPr>
            <a:picLocks noChangeAspect="1"/>
          </p:cNvPicPr>
          <p:nvPr/>
        </p:nvPicPr>
        <p:blipFill>
          <a:blip r:embed="rId4"/>
          <a:stretch>
            <a:fillRect/>
          </a:stretch>
        </p:blipFill>
        <p:spPr>
          <a:xfrm>
            <a:off x="4497802" y="2081795"/>
            <a:ext cx="4064307" cy="4489037"/>
          </a:xfrm>
          <a:prstGeom prst="rect">
            <a:avLst/>
          </a:prstGeom>
        </p:spPr>
      </p:pic>
    </p:spTree>
    <p:extLst>
      <p:ext uri="{BB962C8B-B14F-4D97-AF65-F5344CB8AC3E}">
        <p14:creationId xmlns:p14="http://schemas.microsoft.com/office/powerpoint/2010/main" val="2310635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a:extLst>
              <a:ext uri="{FF2B5EF4-FFF2-40B4-BE49-F238E27FC236}">
                <a16:creationId xmlns:a16="http://schemas.microsoft.com/office/drawing/2014/main" id="{23C47DAC-D8C4-405F-9772-97C29B379EC5}"/>
              </a:ext>
            </a:extLst>
          </p:cNvPr>
          <p:cNvGraphicFramePr>
            <a:graphicFrameLocks noGrp="1"/>
          </p:cNvGraphicFramePr>
          <p:nvPr>
            <p:extLst>
              <p:ext uri="{D42A27DB-BD31-4B8C-83A1-F6EECF244321}">
                <p14:modId xmlns:p14="http://schemas.microsoft.com/office/powerpoint/2010/main" val="3842169060"/>
              </p:ext>
            </p:extLst>
          </p:nvPr>
        </p:nvGraphicFramePr>
        <p:xfrm>
          <a:off x="249378" y="1641470"/>
          <a:ext cx="8702118" cy="4794582"/>
        </p:xfrm>
        <a:graphic>
          <a:graphicData uri="http://schemas.openxmlformats.org/drawingml/2006/table">
            <a:tbl>
              <a:tblPr firstRow="1" firstCol="1" bandRow="1">
                <a:tableStyleId>{F5AB1C69-6EDB-4FF4-983F-18BD219EF322}</a:tableStyleId>
              </a:tblPr>
              <a:tblGrid>
                <a:gridCol w="926555">
                  <a:extLst>
                    <a:ext uri="{9D8B030D-6E8A-4147-A177-3AD203B41FA5}">
                      <a16:colId xmlns:a16="http://schemas.microsoft.com/office/drawing/2014/main" val="1959573381"/>
                    </a:ext>
                  </a:extLst>
                </a:gridCol>
                <a:gridCol w="642963">
                  <a:extLst>
                    <a:ext uri="{9D8B030D-6E8A-4147-A177-3AD203B41FA5}">
                      <a16:colId xmlns:a16="http://schemas.microsoft.com/office/drawing/2014/main" val="995195514"/>
                    </a:ext>
                  </a:extLst>
                </a:gridCol>
                <a:gridCol w="686228">
                  <a:extLst>
                    <a:ext uri="{9D8B030D-6E8A-4147-A177-3AD203B41FA5}">
                      <a16:colId xmlns:a16="http://schemas.microsoft.com/office/drawing/2014/main" val="1576365907"/>
                    </a:ext>
                  </a:extLst>
                </a:gridCol>
                <a:gridCol w="549607">
                  <a:extLst>
                    <a:ext uri="{9D8B030D-6E8A-4147-A177-3AD203B41FA5}">
                      <a16:colId xmlns:a16="http://schemas.microsoft.com/office/drawing/2014/main" val="3433778111"/>
                    </a:ext>
                  </a:extLst>
                </a:gridCol>
                <a:gridCol w="687009">
                  <a:extLst>
                    <a:ext uri="{9D8B030D-6E8A-4147-A177-3AD203B41FA5}">
                      <a16:colId xmlns:a16="http://schemas.microsoft.com/office/drawing/2014/main" val="1897994790"/>
                    </a:ext>
                  </a:extLst>
                </a:gridCol>
                <a:gridCol w="711258">
                  <a:extLst>
                    <a:ext uri="{9D8B030D-6E8A-4147-A177-3AD203B41FA5}">
                      <a16:colId xmlns:a16="http://schemas.microsoft.com/office/drawing/2014/main" val="1380376558"/>
                    </a:ext>
                  </a:extLst>
                </a:gridCol>
                <a:gridCol w="880988">
                  <a:extLst>
                    <a:ext uri="{9D8B030D-6E8A-4147-A177-3AD203B41FA5}">
                      <a16:colId xmlns:a16="http://schemas.microsoft.com/office/drawing/2014/main" val="2498828093"/>
                    </a:ext>
                  </a:extLst>
                </a:gridCol>
                <a:gridCol w="3617510">
                  <a:extLst>
                    <a:ext uri="{9D8B030D-6E8A-4147-A177-3AD203B41FA5}">
                      <a16:colId xmlns:a16="http://schemas.microsoft.com/office/drawing/2014/main" val="4176828182"/>
                    </a:ext>
                  </a:extLst>
                </a:gridCol>
              </a:tblGrid>
              <a:tr h="450329">
                <a:tc>
                  <a:txBody>
                    <a:bodyPr/>
                    <a:lstStyle/>
                    <a:p>
                      <a:pPr marL="0" marR="0">
                        <a:spcBef>
                          <a:spcPts val="0"/>
                        </a:spcBef>
                        <a:spcAft>
                          <a:spcPts val="0"/>
                        </a:spcAft>
                      </a:pPr>
                      <a:r>
                        <a:rPr lang="en-US" sz="1200" dirty="0">
                          <a:effectLst/>
                        </a:rPr>
                        <a:t>Lead or Wire</a:t>
                      </a:r>
                      <a:endParaRPr lang="en-US" sz="1200" dirty="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rPr>
                        <a:t>Qty per end</a:t>
                      </a:r>
                      <a:endParaRPr lang="en-US" sz="1200" dirty="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Wire Diameter (mm)</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Label (mm)</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Shrink Tubing (mm)</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Total Diameter (mm)</a:t>
                      </a:r>
                    </a:p>
                  </a:txBody>
                  <a:tcPr marL="75865" marR="75865" marT="0" marB="0"/>
                </a:tc>
                <a:tc>
                  <a:txBody>
                    <a:bodyPr/>
                    <a:lstStyle/>
                    <a:p>
                      <a:pPr marL="0" marR="0">
                        <a:spcBef>
                          <a:spcPts val="0"/>
                        </a:spcBef>
                        <a:spcAft>
                          <a:spcPts val="0"/>
                        </a:spcAft>
                      </a:pPr>
                      <a:r>
                        <a:rPr lang="en-US" sz="1200" dirty="0">
                          <a:effectLst/>
                        </a:rPr>
                        <a:t>Exit port</a:t>
                      </a:r>
                      <a:endParaRPr lang="en-US" sz="1200" dirty="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rPr>
                        <a:t>Notes</a:t>
                      </a:r>
                      <a:endParaRPr lang="en-US" sz="1200" dirty="0">
                        <a:effectLst/>
                        <a:latin typeface="Times New Roman" panose="02020603050405020304" pitchFamily="18" charset="0"/>
                        <a:ea typeface="Times New Roman" panose="02020603050405020304" pitchFamily="18" charset="0"/>
                      </a:endParaRPr>
                    </a:p>
                  </a:txBody>
                  <a:tcPr marL="75865" marR="75865" marT="0" marB="0"/>
                </a:tc>
                <a:extLst>
                  <a:ext uri="{0D108BD9-81ED-4DB2-BD59-A6C34878D82A}">
                    <a16:rowId xmlns:a16="http://schemas.microsoft.com/office/drawing/2014/main" val="1979495450"/>
                  </a:ext>
                </a:extLst>
              </a:tr>
              <a:tr h="0">
                <a:tc>
                  <a:txBody>
                    <a:bodyPr/>
                    <a:lstStyle/>
                    <a:p>
                      <a:pPr marL="0" marR="0">
                        <a:spcBef>
                          <a:spcPts val="0"/>
                        </a:spcBef>
                        <a:spcAft>
                          <a:spcPts val="0"/>
                        </a:spcAft>
                      </a:pPr>
                      <a:r>
                        <a:rPr lang="en-US" sz="1200" dirty="0">
                          <a:effectLst/>
                        </a:rPr>
                        <a:t>Quench Protection Heater Wires</a:t>
                      </a:r>
                      <a:endParaRPr lang="en-US" sz="1200" dirty="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latin typeface="+mn-lt"/>
                        </a:rPr>
                        <a:t>16</a:t>
                      </a:r>
                      <a:endParaRPr lang="en-US" sz="1200" dirty="0">
                        <a:effectLst/>
                        <a:latin typeface="+mn-lt"/>
                        <a:ea typeface="Times New Roman" panose="02020603050405020304" pitchFamily="18" charset="0"/>
                      </a:endParaRP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1.70</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0.2</a:t>
                      </a:r>
                    </a:p>
                    <a:p>
                      <a:pPr marL="0" marR="0" algn="ctr">
                        <a:spcBef>
                          <a:spcPts val="0"/>
                        </a:spcBef>
                        <a:spcAft>
                          <a:spcPts val="0"/>
                        </a:spcAft>
                      </a:pPr>
                      <a:endParaRPr lang="en-US" sz="1200" dirty="0">
                        <a:effectLst/>
                        <a:latin typeface="+mn-lt"/>
                        <a:ea typeface="Times New Roman" panose="02020603050405020304" pitchFamily="18" charset="0"/>
                      </a:endParaRP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0.5</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2.4</a:t>
                      </a:r>
                    </a:p>
                  </a:txBody>
                  <a:tcPr marL="75865" marR="75865" marT="0" marB="0"/>
                </a:tc>
                <a:tc>
                  <a:txBody>
                    <a:bodyPr/>
                    <a:lstStyle/>
                    <a:p>
                      <a:pPr marL="0" marR="0">
                        <a:spcBef>
                          <a:spcPts val="0"/>
                        </a:spcBef>
                        <a:spcAft>
                          <a:spcPts val="0"/>
                        </a:spcAft>
                      </a:pPr>
                      <a:r>
                        <a:rPr lang="en-US" sz="1200" dirty="0">
                          <a:effectLst/>
                        </a:rPr>
                        <a:t>IFS Capillary</a:t>
                      </a:r>
                      <a:endParaRPr lang="en-US" sz="1200" dirty="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rPr>
                        <a:t>From the quench protection heaters bonded to the coils  Total of 4 wires from each coil.  </a:t>
                      </a:r>
                      <a:r>
                        <a:rPr lang="en-US" sz="1200" dirty="0" err="1">
                          <a:effectLst/>
                        </a:rPr>
                        <a:t>Jumpered</a:t>
                      </a:r>
                      <a:r>
                        <a:rPr lang="en-US" sz="1200" dirty="0">
                          <a:effectLst/>
                        </a:rPr>
                        <a:t> on the return end of magnets during magnet construction.   18 AWG polyimide coated wire.</a:t>
                      </a:r>
                      <a:endParaRPr lang="en-US" sz="1200" dirty="0">
                        <a:effectLst/>
                        <a:latin typeface="Times New Roman" panose="02020603050405020304" pitchFamily="18" charset="0"/>
                        <a:ea typeface="Times New Roman" panose="02020603050405020304" pitchFamily="18" charset="0"/>
                      </a:endParaRPr>
                    </a:p>
                  </a:txBody>
                  <a:tcPr marL="75865" marR="75865" marT="0" marB="0"/>
                </a:tc>
                <a:extLst>
                  <a:ext uri="{0D108BD9-81ED-4DB2-BD59-A6C34878D82A}">
                    <a16:rowId xmlns:a16="http://schemas.microsoft.com/office/drawing/2014/main" val="1178348721"/>
                  </a:ext>
                </a:extLst>
              </a:tr>
              <a:tr h="588342">
                <a:tc>
                  <a:txBody>
                    <a:bodyPr/>
                    <a:lstStyle/>
                    <a:p>
                      <a:pPr marL="0" marR="0">
                        <a:spcBef>
                          <a:spcPts val="0"/>
                        </a:spcBef>
                        <a:spcAft>
                          <a:spcPts val="0"/>
                        </a:spcAft>
                      </a:pPr>
                      <a:r>
                        <a:rPr lang="en-US" sz="1200" dirty="0">
                          <a:effectLst/>
                        </a:rPr>
                        <a:t>Magnet Voltage Taps</a:t>
                      </a:r>
                      <a:endParaRPr lang="en-US" sz="1200" dirty="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latin typeface="+mn-lt"/>
                        </a:rPr>
                        <a:t>16</a:t>
                      </a:r>
                      <a:endParaRPr lang="en-US" sz="1200" dirty="0">
                        <a:effectLst/>
                        <a:latin typeface="+mn-lt"/>
                        <a:ea typeface="Times New Roman" panose="02020603050405020304" pitchFamily="18" charset="0"/>
                      </a:endParaRP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0.90</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0.2</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0.5</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1.6</a:t>
                      </a:r>
                    </a:p>
                  </a:txBody>
                  <a:tcPr marL="75865" marR="75865" marT="0" marB="0"/>
                </a:tc>
                <a:tc>
                  <a:txBody>
                    <a:bodyPr/>
                    <a:lstStyle/>
                    <a:p>
                      <a:pPr marL="0" marR="0">
                        <a:spcBef>
                          <a:spcPts val="0"/>
                        </a:spcBef>
                        <a:spcAft>
                          <a:spcPts val="0"/>
                        </a:spcAft>
                      </a:pPr>
                      <a:r>
                        <a:rPr lang="en-US" sz="1200" dirty="0">
                          <a:effectLst/>
                        </a:rPr>
                        <a:t>IFS Capillary</a:t>
                      </a:r>
                      <a:endParaRPr lang="en-US" sz="1200" dirty="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a:effectLst/>
                        </a:rPr>
                        <a:t>Voltage taps which extend from the end of the coils.  4 taps from each coil. 26 AWG polyimide coated wires.   </a:t>
                      </a:r>
                      <a:endParaRPr lang="en-US" sz="1200">
                        <a:effectLst/>
                        <a:latin typeface="Times New Roman" panose="02020603050405020304" pitchFamily="18" charset="0"/>
                        <a:ea typeface="Times New Roman" panose="02020603050405020304" pitchFamily="18" charset="0"/>
                      </a:endParaRPr>
                    </a:p>
                  </a:txBody>
                  <a:tcPr marL="75865" marR="75865" marT="0" marB="0"/>
                </a:tc>
                <a:extLst>
                  <a:ext uri="{0D108BD9-81ED-4DB2-BD59-A6C34878D82A}">
                    <a16:rowId xmlns:a16="http://schemas.microsoft.com/office/drawing/2014/main" val="2851142478"/>
                  </a:ext>
                </a:extLst>
              </a:tr>
              <a:tr h="341453">
                <a:tc>
                  <a:txBody>
                    <a:bodyPr/>
                    <a:lstStyle/>
                    <a:p>
                      <a:pPr marL="0" marR="0">
                        <a:spcBef>
                          <a:spcPts val="0"/>
                        </a:spcBef>
                        <a:spcAft>
                          <a:spcPts val="0"/>
                        </a:spcAft>
                      </a:pPr>
                      <a:r>
                        <a:rPr lang="en-US" sz="1200">
                          <a:effectLst/>
                        </a:rPr>
                        <a:t>Cold Mass Voltage Taps</a:t>
                      </a:r>
                      <a:endParaRPr lang="en-US" sz="120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latin typeface="+mn-lt"/>
                        </a:rPr>
                        <a:t>4 or 5</a:t>
                      </a:r>
                      <a:endParaRPr lang="en-US" sz="1200" dirty="0">
                        <a:effectLst/>
                        <a:latin typeface="+mn-lt"/>
                        <a:ea typeface="Times New Roman" panose="02020603050405020304" pitchFamily="18" charset="0"/>
                      </a:endParaRP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0.90</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0.2</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0.5</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1.6</a:t>
                      </a:r>
                    </a:p>
                  </a:txBody>
                  <a:tcPr marL="75865" marR="75865" marT="0" marB="0"/>
                </a:tc>
                <a:tc>
                  <a:txBody>
                    <a:bodyPr/>
                    <a:lstStyle/>
                    <a:p>
                      <a:pPr marL="0" marR="0">
                        <a:spcBef>
                          <a:spcPts val="0"/>
                        </a:spcBef>
                        <a:spcAft>
                          <a:spcPts val="0"/>
                        </a:spcAft>
                      </a:pPr>
                      <a:r>
                        <a:rPr lang="en-US" sz="1200" dirty="0">
                          <a:effectLst/>
                        </a:rPr>
                        <a:t>IFS Capillary</a:t>
                      </a:r>
                      <a:endParaRPr lang="en-US" sz="1200" dirty="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a:effectLst/>
                        </a:rPr>
                        <a:t>5 on Qa end and 4 on Qb end. 26AWG polyimide coated wires.  </a:t>
                      </a:r>
                      <a:endParaRPr lang="en-US" sz="1200">
                        <a:effectLst/>
                        <a:latin typeface="Times New Roman" panose="02020603050405020304" pitchFamily="18" charset="0"/>
                        <a:ea typeface="Times New Roman" panose="02020603050405020304" pitchFamily="18" charset="0"/>
                      </a:endParaRPr>
                    </a:p>
                  </a:txBody>
                  <a:tcPr marL="75865" marR="75865" marT="0" marB="0"/>
                </a:tc>
                <a:extLst>
                  <a:ext uri="{0D108BD9-81ED-4DB2-BD59-A6C34878D82A}">
                    <a16:rowId xmlns:a16="http://schemas.microsoft.com/office/drawing/2014/main" val="1166592714"/>
                  </a:ext>
                </a:extLst>
              </a:tr>
              <a:tr h="512180">
                <a:tc>
                  <a:txBody>
                    <a:bodyPr/>
                    <a:lstStyle/>
                    <a:p>
                      <a:pPr marL="0" marR="0">
                        <a:spcBef>
                          <a:spcPts val="0"/>
                        </a:spcBef>
                        <a:spcAft>
                          <a:spcPts val="0"/>
                        </a:spcAft>
                      </a:pPr>
                      <a:r>
                        <a:rPr lang="en-US" sz="1200">
                          <a:effectLst/>
                        </a:rPr>
                        <a:t>Temperature Sensor Wires</a:t>
                      </a:r>
                      <a:endParaRPr lang="en-US" sz="120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latin typeface="+mn-lt"/>
                          <a:ea typeface="Times New Roman" panose="02020603050405020304" pitchFamily="18" charset="0"/>
                        </a:rPr>
                        <a:t>2 bundles</a:t>
                      </a:r>
                    </a:p>
                    <a:p>
                      <a:pPr marL="0" marR="0">
                        <a:spcBef>
                          <a:spcPts val="0"/>
                        </a:spcBef>
                        <a:spcAft>
                          <a:spcPts val="0"/>
                        </a:spcAft>
                      </a:pPr>
                      <a:r>
                        <a:rPr lang="en-US" sz="1200" dirty="0">
                          <a:effectLst/>
                          <a:latin typeface="+mn-lt"/>
                          <a:ea typeface="Times New Roman" panose="02020603050405020304" pitchFamily="18" charset="0"/>
                        </a:rPr>
                        <a:t>(8 total wires)</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1.42</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0.2</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0.5</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2.12</a:t>
                      </a:r>
                    </a:p>
                  </a:txBody>
                  <a:tcPr marL="75865" marR="75865" marT="0" marB="0"/>
                </a:tc>
                <a:tc>
                  <a:txBody>
                    <a:bodyPr/>
                    <a:lstStyle/>
                    <a:p>
                      <a:pPr marL="0" marR="0">
                        <a:spcBef>
                          <a:spcPts val="0"/>
                        </a:spcBef>
                        <a:spcAft>
                          <a:spcPts val="0"/>
                        </a:spcAft>
                      </a:pPr>
                      <a:r>
                        <a:rPr lang="en-US" sz="1200" dirty="0">
                          <a:effectLst/>
                        </a:rPr>
                        <a:t>IFS Capillary</a:t>
                      </a:r>
                      <a:endParaRPr lang="en-US" sz="1200" dirty="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rPr>
                        <a:t>Four wires from each temperature sensor. 30AWG polyimide coated wire. </a:t>
                      </a:r>
                      <a:endParaRPr lang="en-US" sz="1200" dirty="0">
                        <a:effectLst/>
                        <a:latin typeface="Times New Roman" panose="02020603050405020304" pitchFamily="18" charset="0"/>
                        <a:ea typeface="Times New Roman" panose="02020603050405020304" pitchFamily="18" charset="0"/>
                      </a:endParaRPr>
                    </a:p>
                  </a:txBody>
                  <a:tcPr marL="75865" marR="75865" marT="0" marB="0"/>
                </a:tc>
                <a:extLst>
                  <a:ext uri="{0D108BD9-81ED-4DB2-BD59-A6C34878D82A}">
                    <a16:rowId xmlns:a16="http://schemas.microsoft.com/office/drawing/2014/main" val="2116380995"/>
                  </a:ext>
                </a:extLst>
              </a:tr>
              <a:tr h="341453">
                <a:tc>
                  <a:txBody>
                    <a:bodyPr/>
                    <a:lstStyle/>
                    <a:p>
                      <a:pPr marL="0" marR="0">
                        <a:spcBef>
                          <a:spcPts val="0"/>
                        </a:spcBef>
                        <a:spcAft>
                          <a:spcPts val="0"/>
                        </a:spcAft>
                      </a:pPr>
                      <a:r>
                        <a:rPr lang="en-US" sz="1200">
                          <a:effectLst/>
                        </a:rPr>
                        <a:t>Cryo Heater Wires (Warmup Heaters)</a:t>
                      </a:r>
                      <a:endParaRPr lang="en-US" sz="120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latin typeface="+mn-lt"/>
                        </a:rPr>
                        <a:t>4</a:t>
                      </a:r>
                      <a:endParaRPr lang="en-US" sz="1200" dirty="0">
                        <a:effectLst/>
                        <a:latin typeface="+mn-lt"/>
                        <a:ea typeface="Times New Roman" panose="02020603050405020304" pitchFamily="18" charset="0"/>
                      </a:endParaRP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1.70</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0.2</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0.5</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2.4</a:t>
                      </a:r>
                    </a:p>
                  </a:txBody>
                  <a:tcPr marL="75865" marR="75865" marT="0" marB="0"/>
                </a:tc>
                <a:tc>
                  <a:txBody>
                    <a:bodyPr/>
                    <a:lstStyle/>
                    <a:p>
                      <a:pPr marL="0" marR="0">
                        <a:spcBef>
                          <a:spcPts val="0"/>
                        </a:spcBef>
                        <a:spcAft>
                          <a:spcPts val="0"/>
                        </a:spcAft>
                      </a:pPr>
                      <a:r>
                        <a:rPr lang="en-US" sz="1200">
                          <a:effectLst/>
                        </a:rPr>
                        <a:t>IFS Capillary</a:t>
                      </a:r>
                      <a:endParaRPr lang="en-US" sz="120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rPr>
                        <a:t>Two wires from each Heater.  18 AWG polyimide coated wire.</a:t>
                      </a:r>
                      <a:endParaRPr lang="en-US" sz="1200" dirty="0">
                        <a:effectLst/>
                        <a:latin typeface="Times New Roman" panose="02020603050405020304" pitchFamily="18" charset="0"/>
                        <a:ea typeface="Times New Roman" panose="02020603050405020304" pitchFamily="18" charset="0"/>
                      </a:endParaRPr>
                    </a:p>
                  </a:txBody>
                  <a:tcPr marL="75865" marR="75865" marT="0" marB="0"/>
                </a:tc>
                <a:extLst>
                  <a:ext uri="{0D108BD9-81ED-4DB2-BD59-A6C34878D82A}">
                    <a16:rowId xmlns:a16="http://schemas.microsoft.com/office/drawing/2014/main" val="1195107640"/>
                  </a:ext>
                </a:extLst>
              </a:tr>
              <a:tr h="0">
                <a:tc>
                  <a:txBody>
                    <a:bodyPr/>
                    <a:lstStyle/>
                    <a:p>
                      <a:pPr marL="0" marR="0">
                        <a:spcBef>
                          <a:spcPts val="0"/>
                        </a:spcBef>
                        <a:spcAft>
                          <a:spcPts val="0"/>
                        </a:spcAft>
                      </a:pPr>
                      <a:r>
                        <a:rPr lang="en-US" sz="1200" dirty="0">
                          <a:effectLst/>
                        </a:rPr>
                        <a:t>Temperature Sensor for  Wires on Horizontal Test Stand</a:t>
                      </a:r>
                      <a:endParaRPr lang="en-US" sz="1200" dirty="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latin typeface="+mn-lt"/>
                          <a:ea typeface="Times New Roman" panose="02020603050405020304" pitchFamily="18" charset="0"/>
                        </a:rPr>
                        <a:t>2 bundles </a:t>
                      </a:r>
                    </a:p>
                    <a:p>
                      <a:pPr marL="0" marR="0">
                        <a:spcBef>
                          <a:spcPts val="0"/>
                        </a:spcBef>
                        <a:spcAft>
                          <a:spcPts val="0"/>
                        </a:spcAft>
                      </a:pPr>
                      <a:r>
                        <a:rPr lang="en-US" sz="1200" dirty="0">
                          <a:effectLst/>
                          <a:latin typeface="+mn-lt"/>
                          <a:ea typeface="Times New Roman" panose="02020603050405020304" pitchFamily="18" charset="0"/>
                        </a:rPr>
                        <a:t>(8 total wires)</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0.8</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0.2</a:t>
                      </a: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0.5</a:t>
                      </a:r>
                    </a:p>
                    <a:p>
                      <a:pPr marL="0" marR="0" algn="ctr">
                        <a:spcBef>
                          <a:spcPts val="0"/>
                        </a:spcBef>
                        <a:spcAft>
                          <a:spcPts val="0"/>
                        </a:spcAft>
                      </a:pPr>
                      <a:endParaRPr lang="en-US" sz="1200" dirty="0">
                        <a:effectLst/>
                        <a:latin typeface="+mn-lt"/>
                        <a:ea typeface="Times New Roman" panose="02020603050405020304" pitchFamily="18" charset="0"/>
                      </a:endParaRPr>
                    </a:p>
                  </a:txBody>
                  <a:tcPr marL="75865" marR="75865" marT="0" marB="0"/>
                </a:tc>
                <a:tc>
                  <a:txBody>
                    <a:bodyPr/>
                    <a:lstStyle/>
                    <a:p>
                      <a:pPr marL="0" marR="0" algn="ctr">
                        <a:spcBef>
                          <a:spcPts val="0"/>
                        </a:spcBef>
                        <a:spcAft>
                          <a:spcPts val="0"/>
                        </a:spcAft>
                      </a:pPr>
                      <a:r>
                        <a:rPr lang="en-US" sz="1200" dirty="0">
                          <a:effectLst/>
                          <a:latin typeface="+mn-lt"/>
                          <a:ea typeface="Times New Roman" panose="02020603050405020304" pitchFamily="18" charset="0"/>
                        </a:rPr>
                        <a:t>1.5</a:t>
                      </a:r>
                    </a:p>
                  </a:txBody>
                  <a:tcPr marL="75865" marR="75865" marT="0" marB="0"/>
                </a:tc>
                <a:tc>
                  <a:txBody>
                    <a:bodyPr/>
                    <a:lstStyle/>
                    <a:p>
                      <a:pPr marL="0" marR="0">
                        <a:spcBef>
                          <a:spcPts val="0"/>
                        </a:spcBef>
                        <a:spcAft>
                          <a:spcPts val="0"/>
                        </a:spcAft>
                      </a:pPr>
                      <a:r>
                        <a:rPr lang="en-US" sz="1200">
                          <a:effectLst/>
                        </a:rPr>
                        <a:t>IFS Capillary</a:t>
                      </a:r>
                      <a:endParaRPr lang="en-US" sz="1200">
                        <a:effectLst/>
                        <a:latin typeface="Times New Roman" panose="02020603050405020304" pitchFamily="18" charset="0"/>
                        <a:ea typeface="Times New Roman" panose="02020603050405020304" pitchFamily="18" charset="0"/>
                      </a:endParaRPr>
                    </a:p>
                  </a:txBody>
                  <a:tcPr marL="75865" marR="75865" marT="0" marB="0"/>
                </a:tc>
                <a:tc>
                  <a:txBody>
                    <a:bodyPr/>
                    <a:lstStyle/>
                    <a:p>
                      <a:pPr marL="0" marR="0">
                        <a:spcBef>
                          <a:spcPts val="0"/>
                        </a:spcBef>
                        <a:spcAft>
                          <a:spcPts val="0"/>
                        </a:spcAft>
                      </a:pPr>
                      <a:r>
                        <a:rPr lang="en-US" sz="1200" dirty="0">
                          <a:effectLst/>
                        </a:rPr>
                        <a:t>Two sensors, 1 quad-twist bundle (4 wires) for each temperature sensor. 36AWG quad-twist polyimide + </a:t>
                      </a:r>
                      <a:r>
                        <a:rPr lang="en-US" sz="1200" dirty="0" err="1">
                          <a:effectLst/>
                        </a:rPr>
                        <a:t>Tefzel</a:t>
                      </a:r>
                      <a:r>
                        <a:rPr lang="en-US" sz="1200" dirty="0">
                          <a:effectLst/>
                        </a:rPr>
                        <a:t> single strand wire, used only for MTF testing.</a:t>
                      </a:r>
                      <a:endParaRPr lang="en-US" sz="1200" dirty="0">
                        <a:effectLst/>
                        <a:latin typeface="Times New Roman" panose="02020603050405020304" pitchFamily="18" charset="0"/>
                        <a:ea typeface="Times New Roman" panose="02020603050405020304" pitchFamily="18" charset="0"/>
                      </a:endParaRPr>
                    </a:p>
                  </a:txBody>
                  <a:tcPr marL="75865" marR="75865" marT="0" marB="0"/>
                </a:tc>
                <a:extLst>
                  <a:ext uri="{0D108BD9-81ED-4DB2-BD59-A6C34878D82A}">
                    <a16:rowId xmlns:a16="http://schemas.microsoft.com/office/drawing/2014/main" val="813464367"/>
                  </a:ext>
                </a:extLst>
              </a:tr>
            </a:tbl>
          </a:graphicData>
        </a:graphic>
      </p:graphicFrame>
      <p:sp>
        <p:nvSpPr>
          <p:cNvPr id="3" name="Title 1">
            <a:extLst>
              <a:ext uri="{FF2B5EF4-FFF2-40B4-BE49-F238E27FC236}">
                <a16:creationId xmlns:a16="http://schemas.microsoft.com/office/drawing/2014/main" id="{C46C1E67-2913-4857-BD78-000BC26F469F}"/>
              </a:ext>
            </a:extLst>
          </p:cNvPr>
          <p:cNvSpPr txBox="1">
            <a:spLocks/>
          </p:cNvSpPr>
          <p:nvPr/>
        </p:nvSpPr>
        <p:spPr>
          <a:xfrm>
            <a:off x="677441" y="221448"/>
            <a:ext cx="8073268" cy="1194397"/>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457200">
              <a:lnSpc>
                <a:spcPct val="100000"/>
              </a:lnSpc>
              <a:spcBef>
                <a:spcPts val="0"/>
              </a:spcBef>
            </a:pPr>
            <a:r>
              <a:rPr lang="en-US" sz="1400" dirty="0">
                <a:solidFill>
                  <a:prstClr val="black"/>
                </a:solidFill>
                <a:latin typeface="Calibri" panose="020F0502020204030204"/>
                <a:ea typeface="+mn-ea"/>
                <a:cs typeface="+mn-cs"/>
              </a:rPr>
              <a:t>The Cold Mass is instrumented with temperature sensors, warm up heaters and voltage taps. In addition there are Quench protection heater wires and several other voltage taps that are mounted on the MQXFA magnet coils that will be routed out of the cold mass through the instrumentation port to the IFS capillary (R-T-19).    The table below consists of a list of the all instrumentation wires which exit the end dome (R-T-18). The instrumentation wiring diagram is shown CERN drawing number LHCLMQXF E0001</a:t>
            </a:r>
            <a:br>
              <a:rPr lang="en-US" sz="1400" dirty="0">
                <a:solidFill>
                  <a:prstClr val="black"/>
                </a:solidFill>
                <a:latin typeface="Calibri" panose="020F0502020204030204"/>
                <a:ea typeface="+mn-ea"/>
                <a:cs typeface="+mn-cs"/>
              </a:rPr>
            </a:br>
            <a:endParaRPr lang="en-US" dirty="0"/>
          </a:p>
        </p:txBody>
      </p:sp>
    </p:spTree>
    <p:extLst>
      <p:ext uri="{BB962C8B-B14F-4D97-AF65-F5344CB8AC3E}">
        <p14:creationId xmlns:p14="http://schemas.microsoft.com/office/powerpoint/2010/main" val="241062728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7AAA20D-E9F7-46F7-B94C-AE855D9A3DC2}"/>
              </a:ext>
            </a:extLst>
          </p:cNvPr>
          <p:cNvSpPr txBox="1"/>
          <p:nvPr/>
        </p:nvSpPr>
        <p:spPr>
          <a:xfrm>
            <a:off x="479766" y="662000"/>
            <a:ext cx="7748337" cy="3939540"/>
          </a:xfrm>
          <a:prstGeom prst="rect">
            <a:avLst/>
          </a:prstGeom>
          <a:noFill/>
        </p:spPr>
        <p:txBody>
          <a:bodyPr wrap="square" rtlCol="0">
            <a:spAutoFit/>
          </a:bodyPr>
          <a:lstStyle/>
          <a:p>
            <a:pPr>
              <a:spcAft>
                <a:spcPts val="1200"/>
              </a:spcAft>
            </a:pPr>
            <a:r>
              <a:rPr lang="en-US" sz="2000" u="sng" dirty="0"/>
              <a:t>Comments and questions:</a:t>
            </a:r>
          </a:p>
          <a:p>
            <a:pPr marL="285750" indent="-285750">
              <a:spcAft>
                <a:spcPts val="1200"/>
              </a:spcAft>
              <a:buFont typeface="Arial" panose="020B0604020202020204" pitchFamily="34" charset="0"/>
              <a:buChar char="•"/>
            </a:pPr>
            <a:r>
              <a:rPr lang="en-US" sz="2000" dirty="0"/>
              <a:t>There are 16 holes which are 1.75mm diameter, and this is the same number of holes as there are wires for quench protection heaters, which are 1.7 mm thick, so there are no places for other wires that are thicker than 1 mm.</a:t>
            </a:r>
          </a:p>
          <a:p>
            <a:pPr marL="285750" indent="-285750">
              <a:spcAft>
                <a:spcPts val="1200"/>
              </a:spcAft>
              <a:buFont typeface="Arial" panose="020B0604020202020204" pitchFamily="34" charset="0"/>
              <a:buChar char="•"/>
            </a:pPr>
            <a:r>
              <a:rPr lang="en-US" sz="2000" dirty="0"/>
              <a:t>The thermometer wires from CERN come in two bundles of four.  Are we to put each bundle of four wires through one hole?   If so, the wires bundles are slightly over 1.4 mm thick and would need to have larger holes drilled out. </a:t>
            </a:r>
          </a:p>
          <a:p>
            <a:pPr marL="285750" indent="-285750">
              <a:spcAft>
                <a:spcPts val="1200"/>
              </a:spcAft>
              <a:buFont typeface="Arial" panose="020B0604020202020204" pitchFamily="34" charset="0"/>
              <a:buChar char="•"/>
            </a:pPr>
            <a:r>
              <a:rPr lang="en-US" sz="2000" dirty="0"/>
              <a:t>There are 4 </a:t>
            </a:r>
            <a:r>
              <a:rPr lang="en-US" sz="2000" dirty="0" err="1"/>
              <a:t>cryo</a:t>
            </a:r>
            <a:r>
              <a:rPr lang="en-US" sz="2000" dirty="0"/>
              <a:t> (warmup) heater wires that are 1.7 mm thick and these would also need to have larger holes drilled for them. </a:t>
            </a:r>
          </a:p>
        </p:txBody>
      </p:sp>
      <p:sp>
        <p:nvSpPr>
          <p:cNvPr id="3" name="TextBox 2">
            <a:extLst>
              <a:ext uri="{FF2B5EF4-FFF2-40B4-BE49-F238E27FC236}">
                <a16:creationId xmlns:a16="http://schemas.microsoft.com/office/drawing/2014/main" id="{A37A4D45-A666-471D-9ACB-C6EAEE527E72}"/>
              </a:ext>
            </a:extLst>
          </p:cNvPr>
          <p:cNvSpPr txBox="1"/>
          <p:nvPr/>
        </p:nvSpPr>
        <p:spPr>
          <a:xfrm>
            <a:off x="568930" y="5276565"/>
            <a:ext cx="7748337" cy="707886"/>
          </a:xfrm>
          <a:prstGeom prst="rect">
            <a:avLst/>
          </a:prstGeom>
          <a:noFill/>
        </p:spPr>
        <p:txBody>
          <a:bodyPr wrap="square" rtlCol="0">
            <a:spAutoFit/>
          </a:bodyPr>
          <a:lstStyle/>
          <a:p>
            <a:r>
              <a:rPr lang="en-US" sz="2000" dirty="0"/>
              <a:t>This assumes that the thermometer wires will be threaded through the plug in bundles of four.</a:t>
            </a:r>
          </a:p>
        </p:txBody>
      </p:sp>
    </p:spTree>
    <p:extLst>
      <p:ext uri="{BB962C8B-B14F-4D97-AF65-F5344CB8AC3E}">
        <p14:creationId xmlns:p14="http://schemas.microsoft.com/office/powerpoint/2010/main" val="11494235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EF5FD14C-D5B8-4E9A-A864-F33CC7B3A40F}"/>
              </a:ext>
            </a:extLst>
          </p:cNvPr>
          <p:cNvGraphicFramePr>
            <a:graphicFrameLocks noGrp="1"/>
          </p:cNvGraphicFramePr>
          <p:nvPr>
            <p:extLst>
              <p:ext uri="{D42A27DB-BD31-4B8C-83A1-F6EECF244321}">
                <p14:modId xmlns:p14="http://schemas.microsoft.com/office/powerpoint/2010/main" val="3537543419"/>
              </p:ext>
            </p:extLst>
          </p:nvPr>
        </p:nvGraphicFramePr>
        <p:xfrm>
          <a:off x="852809" y="809509"/>
          <a:ext cx="7097260" cy="2865120"/>
        </p:xfrm>
        <a:graphic>
          <a:graphicData uri="http://schemas.openxmlformats.org/drawingml/2006/table">
            <a:tbl>
              <a:tblPr firstRow="1" bandRow="1">
                <a:tableStyleId>{5C22544A-7EE6-4342-B048-85BDC9FD1C3A}</a:tableStyleId>
              </a:tblPr>
              <a:tblGrid>
                <a:gridCol w="2653181">
                  <a:extLst>
                    <a:ext uri="{9D8B030D-6E8A-4147-A177-3AD203B41FA5}">
                      <a16:colId xmlns:a16="http://schemas.microsoft.com/office/drawing/2014/main" val="3245655442"/>
                    </a:ext>
                  </a:extLst>
                </a:gridCol>
                <a:gridCol w="890711">
                  <a:extLst>
                    <a:ext uri="{9D8B030D-6E8A-4147-A177-3AD203B41FA5}">
                      <a16:colId xmlns:a16="http://schemas.microsoft.com/office/drawing/2014/main" val="1728504158"/>
                    </a:ext>
                  </a:extLst>
                </a:gridCol>
                <a:gridCol w="805430">
                  <a:extLst>
                    <a:ext uri="{9D8B030D-6E8A-4147-A177-3AD203B41FA5}">
                      <a16:colId xmlns:a16="http://schemas.microsoft.com/office/drawing/2014/main" val="310215515"/>
                    </a:ext>
                  </a:extLst>
                </a:gridCol>
                <a:gridCol w="857546">
                  <a:extLst>
                    <a:ext uri="{9D8B030D-6E8A-4147-A177-3AD203B41FA5}">
                      <a16:colId xmlns:a16="http://schemas.microsoft.com/office/drawing/2014/main" val="188213033"/>
                    </a:ext>
                  </a:extLst>
                </a:gridCol>
                <a:gridCol w="852809">
                  <a:extLst>
                    <a:ext uri="{9D8B030D-6E8A-4147-A177-3AD203B41FA5}">
                      <a16:colId xmlns:a16="http://schemas.microsoft.com/office/drawing/2014/main" val="1444041575"/>
                    </a:ext>
                  </a:extLst>
                </a:gridCol>
                <a:gridCol w="1037583">
                  <a:extLst>
                    <a:ext uri="{9D8B030D-6E8A-4147-A177-3AD203B41FA5}">
                      <a16:colId xmlns:a16="http://schemas.microsoft.com/office/drawing/2014/main" val="4153785458"/>
                    </a:ext>
                  </a:extLst>
                </a:gridCol>
              </a:tblGrid>
              <a:tr h="370840">
                <a:tc rowSpan="2">
                  <a:txBody>
                    <a:bodyPr/>
                    <a:lstStyle/>
                    <a:p>
                      <a:r>
                        <a:rPr lang="en-US" dirty="0"/>
                        <a:t>Wire Type</a:t>
                      </a:r>
                    </a:p>
                  </a:txBody>
                  <a:tcPr/>
                </a:tc>
                <a:tc gridSpan="2">
                  <a:txBody>
                    <a:bodyPr/>
                    <a:lstStyle/>
                    <a:p>
                      <a:r>
                        <a:rPr lang="en-US" dirty="0"/>
                        <a:t>Without Labels</a:t>
                      </a:r>
                    </a:p>
                  </a:txBody>
                  <a:tcPr/>
                </a:tc>
                <a:tc hMerge="1">
                  <a:txBody>
                    <a:bodyPr/>
                    <a:lstStyle/>
                    <a:p>
                      <a:endParaRPr lang="en-US" dirty="0"/>
                    </a:p>
                  </a:txBody>
                  <a:tcPr/>
                </a:tc>
                <a:tc gridSpan="2">
                  <a:txBody>
                    <a:bodyPr/>
                    <a:lstStyle/>
                    <a:p>
                      <a:r>
                        <a:rPr lang="en-US" dirty="0"/>
                        <a:t>With Labels</a:t>
                      </a:r>
                    </a:p>
                  </a:txBody>
                  <a:tcPr/>
                </a:tc>
                <a:tc hMerge="1">
                  <a:txBody>
                    <a:bodyPr/>
                    <a:lstStyle/>
                    <a:p>
                      <a:endParaRPr lang="en-US" dirty="0"/>
                    </a:p>
                  </a:txBody>
                  <a:tcPr/>
                </a:tc>
                <a:tc rowSpan="2">
                  <a:txBody>
                    <a:bodyPr/>
                    <a:lstStyle/>
                    <a:p>
                      <a:r>
                        <a:rPr lang="en-US" dirty="0"/>
                        <a:t>Qty. of wires</a:t>
                      </a:r>
                    </a:p>
                  </a:txBody>
                  <a:tcPr/>
                </a:tc>
                <a:extLst>
                  <a:ext uri="{0D108BD9-81ED-4DB2-BD59-A6C34878D82A}">
                    <a16:rowId xmlns:a16="http://schemas.microsoft.com/office/drawing/2014/main" val="409135393"/>
                  </a:ext>
                </a:extLst>
              </a:tr>
              <a:tr h="370840">
                <a:tc vMerge="1">
                  <a:txBody>
                    <a:bodyPr/>
                    <a:lstStyle/>
                    <a:p>
                      <a:endParaRPr lang="en-US" dirty="0"/>
                    </a:p>
                  </a:txBody>
                  <a:tcPr/>
                </a:tc>
                <a:tc>
                  <a:txBody>
                    <a:bodyPr/>
                    <a:lstStyle/>
                    <a:p>
                      <a:r>
                        <a:rPr lang="en-US" dirty="0">
                          <a:solidFill>
                            <a:schemeClr val="bg1"/>
                          </a:solidFill>
                        </a:rPr>
                        <a:t>Wire size</a:t>
                      </a:r>
                    </a:p>
                  </a:txBody>
                  <a:tcPr>
                    <a:solidFill>
                      <a:schemeClr val="accent1"/>
                    </a:solidFill>
                  </a:tcPr>
                </a:tc>
                <a:tc>
                  <a:txBody>
                    <a:bodyPr/>
                    <a:lstStyle/>
                    <a:p>
                      <a:r>
                        <a:rPr lang="en-US" dirty="0">
                          <a:solidFill>
                            <a:schemeClr val="bg1"/>
                          </a:solidFill>
                        </a:rPr>
                        <a:t>Hole </a:t>
                      </a:r>
                    </a:p>
                    <a:p>
                      <a:r>
                        <a:rPr lang="en-US" dirty="0">
                          <a:solidFill>
                            <a:schemeClr val="bg1"/>
                          </a:solidFill>
                        </a:rPr>
                        <a:t>Size</a:t>
                      </a:r>
                    </a:p>
                  </a:txBody>
                  <a:tcPr>
                    <a:solidFill>
                      <a:schemeClr val="accent1"/>
                    </a:solidFill>
                  </a:tcPr>
                </a:tc>
                <a:tc>
                  <a:txBody>
                    <a:bodyPr/>
                    <a:lstStyle/>
                    <a:p>
                      <a:r>
                        <a:rPr lang="en-US" dirty="0">
                          <a:solidFill>
                            <a:schemeClr val="bg1"/>
                          </a:solidFill>
                        </a:rPr>
                        <a:t>Wire Size</a:t>
                      </a:r>
                    </a:p>
                  </a:txBody>
                  <a:tcPr>
                    <a:solidFill>
                      <a:schemeClr val="accent1"/>
                    </a:solidFill>
                  </a:tcPr>
                </a:tc>
                <a:tc>
                  <a:txBody>
                    <a:bodyPr/>
                    <a:lstStyle/>
                    <a:p>
                      <a:r>
                        <a:rPr lang="en-US" dirty="0">
                          <a:solidFill>
                            <a:schemeClr val="bg1"/>
                          </a:solidFill>
                        </a:rPr>
                        <a:t>Hole Size</a:t>
                      </a:r>
                    </a:p>
                  </a:txBody>
                  <a:tcPr>
                    <a:solidFill>
                      <a:schemeClr val="accent1"/>
                    </a:solidFill>
                  </a:tcPr>
                </a:tc>
                <a:tc vMerge="1">
                  <a:txBody>
                    <a:bodyPr/>
                    <a:lstStyle/>
                    <a:p>
                      <a:endParaRPr lang="en-US" dirty="0"/>
                    </a:p>
                  </a:txBody>
                  <a:tcPr/>
                </a:tc>
                <a:extLst>
                  <a:ext uri="{0D108BD9-81ED-4DB2-BD59-A6C34878D82A}">
                    <a16:rowId xmlns:a16="http://schemas.microsoft.com/office/drawing/2014/main" val="3523288975"/>
                  </a:ext>
                </a:extLst>
              </a:tr>
              <a:tr h="370840">
                <a:tc>
                  <a:txBody>
                    <a:bodyPr/>
                    <a:lstStyle/>
                    <a:p>
                      <a:r>
                        <a:rPr lang="en-US" dirty="0"/>
                        <a:t>Quench Protection</a:t>
                      </a:r>
                    </a:p>
                  </a:txBody>
                  <a:tcPr/>
                </a:tc>
                <a:tc>
                  <a:txBody>
                    <a:bodyPr/>
                    <a:lstStyle/>
                    <a:p>
                      <a:r>
                        <a:rPr lang="en-US" dirty="0"/>
                        <a:t>1.7</a:t>
                      </a:r>
                    </a:p>
                  </a:txBody>
                  <a:tcPr/>
                </a:tc>
                <a:tc>
                  <a:txBody>
                    <a:bodyPr/>
                    <a:lstStyle/>
                    <a:p>
                      <a:r>
                        <a:rPr lang="en-US" dirty="0"/>
                        <a:t>1.75</a:t>
                      </a:r>
                    </a:p>
                  </a:txBody>
                  <a:tcPr/>
                </a:tc>
                <a:tc>
                  <a:txBody>
                    <a:bodyPr/>
                    <a:lstStyle/>
                    <a:p>
                      <a:r>
                        <a:rPr lang="en-US" dirty="0"/>
                        <a:t>2.4</a:t>
                      </a:r>
                    </a:p>
                  </a:txBody>
                  <a:tcPr/>
                </a:tc>
                <a:tc>
                  <a:txBody>
                    <a:bodyPr/>
                    <a:lstStyle/>
                    <a:p>
                      <a:r>
                        <a:rPr lang="en-US" dirty="0"/>
                        <a:t>2.5</a:t>
                      </a:r>
                    </a:p>
                  </a:txBody>
                  <a:tcPr/>
                </a:tc>
                <a:tc>
                  <a:txBody>
                    <a:bodyPr/>
                    <a:lstStyle/>
                    <a:p>
                      <a:r>
                        <a:rPr lang="en-US" dirty="0"/>
                        <a:t>16</a:t>
                      </a:r>
                    </a:p>
                  </a:txBody>
                  <a:tcPr/>
                </a:tc>
                <a:extLst>
                  <a:ext uri="{0D108BD9-81ED-4DB2-BD59-A6C34878D82A}">
                    <a16:rowId xmlns:a16="http://schemas.microsoft.com/office/drawing/2014/main" val="761743928"/>
                  </a:ext>
                </a:extLst>
              </a:tr>
              <a:tr h="370840">
                <a:tc>
                  <a:txBody>
                    <a:bodyPr/>
                    <a:lstStyle/>
                    <a:p>
                      <a:r>
                        <a:rPr lang="en-US" dirty="0"/>
                        <a:t>Voltage Taps</a:t>
                      </a:r>
                    </a:p>
                  </a:txBody>
                  <a:tcPr/>
                </a:tc>
                <a:tc>
                  <a:txBody>
                    <a:bodyPr/>
                    <a:lstStyle/>
                    <a:p>
                      <a:r>
                        <a:rPr lang="en-US" dirty="0"/>
                        <a:t>.9</a:t>
                      </a:r>
                    </a:p>
                  </a:txBody>
                  <a:tcPr/>
                </a:tc>
                <a:tc>
                  <a:txBody>
                    <a:bodyPr/>
                    <a:lstStyle/>
                    <a:p>
                      <a:r>
                        <a:rPr lang="en-US" dirty="0"/>
                        <a:t>1</a:t>
                      </a:r>
                    </a:p>
                  </a:txBody>
                  <a:tcPr/>
                </a:tc>
                <a:tc>
                  <a:txBody>
                    <a:bodyPr/>
                    <a:lstStyle/>
                    <a:p>
                      <a:r>
                        <a:rPr lang="en-US" dirty="0"/>
                        <a:t>1.6</a:t>
                      </a:r>
                    </a:p>
                  </a:txBody>
                  <a:tcPr/>
                </a:tc>
                <a:tc>
                  <a:txBody>
                    <a:bodyPr/>
                    <a:lstStyle/>
                    <a:p>
                      <a:r>
                        <a:rPr lang="en-US" dirty="0"/>
                        <a:t>1.75</a:t>
                      </a:r>
                    </a:p>
                  </a:txBody>
                  <a:tcPr/>
                </a:tc>
                <a:tc>
                  <a:txBody>
                    <a:bodyPr/>
                    <a:lstStyle/>
                    <a:p>
                      <a:r>
                        <a:rPr lang="en-US" dirty="0"/>
                        <a:t>21</a:t>
                      </a:r>
                    </a:p>
                  </a:txBody>
                  <a:tcPr/>
                </a:tc>
                <a:extLst>
                  <a:ext uri="{0D108BD9-81ED-4DB2-BD59-A6C34878D82A}">
                    <a16:rowId xmlns:a16="http://schemas.microsoft.com/office/drawing/2014/main" val="4119711766"/>
                  </a:ext>
                </a:extLst>
              </a:tr>
              <a:tr h="370840">
                <a:tc>
                  <a:txBody>
                    <a:bodyPr/>
                    <a:lstStyle/>
                    <a:p>
                      <a:r>
                        <a:rPr lang="en-US" dirty="0"/>
                        <a:t>CERN Thermometers</a:t>
                      </a:r>
                    </a:p>
                  </a:txBody>
                  <a:tcPr/>
                </a:tc>
                <a:tc>
                  <a:txBody>
                    <a:bodyPr/>
                    <a:lstStyle/>
                    <a:p>
                      <a:r>
                        <a:rPr lang="en-US" dirty="0"/>
                        <a:t>1.42</a:t>
                      </a:r>
                    </a:p>
                  </a:txBody>
                  <a:tcPr/>
                </a:tc>
                <a:tc>
                  <a:txBody>
                    <a:bodyPr/>
                    <a:lstStyle/>
                    <a:p>
                      <a:r>
                        <a:rPr lang="en-US" dirty="0"/>
                        <a:t>1.75</a:t>
                      </a:r>
                    </a:p>
                  </a:txBody>
                  <a:tcPr/>
                </a:tc>
                <a:tc>
                  <a:txBody>
                    <a:bodyPr/>
                    <a:lstStyle/>
                    <a:p>
                      <a:r>
                        <a:rPr lang="en-US" dirty="0"/>
                        <a:t>2.12</a:t>
                      </a:r>
                    </a:p>
                  </a:txBody>
                  <a:tcPr/>
                </a:tc>
                <a:tc>
                  <a:txBody>
                    <a:bodyPr/>
                    <a:lstStyle/>
                    <a:p>
                      <a:r>
                        <a:rPr lang="en-US" dirty="0"/>
                        <a:t>2.5</a:t>
                      </a:r>
                    </a:p>
                  </a:txBody>
                  <a:tcPr/>
                </a:tc>
                <a:tc>
                  <a:txBody>
                    <a:bodyPr/>
                    <a:lstStyle/>
                    <a:p>
                      <a:r>
                        <a:rPr lang="en-US" dirty="0"/>
                        <a:t>2</a:t>
                      </a:r>
                    </a:p>
                  </a:txBody>
                  <a:tcPr/>
                </a:tc>
                <a:extLst>
                  <a:ext uri="{0D108BD9-81ED-4DB2-BD59-A6C34878D82A}">
                    <a16:rowId xmlns:a16="http://schemas.microsoft.com/office/drawing/2014/main" val="3706549189"/>
                  </a:ext>
                </a:extLst>
              </a:tr>
              <a:tr h="370840">
                <a:tc>
                  <a:txBody>
                    <a:bodyPr/>
                    <a:lstStyle/>
                    <a:p>
                      <a:r>
                        <a:rPr lang="en-US" dirty="0" err="1"/>
                        <a:t>Cryo</a:t>
                      </a:r>
                      <a:r>
                        <a:rPr lang="en-US" dirty="0"/>
                        <a:t> (Warmup) Heaters</a:t>
                      </a:r>
                    </a:p>
                  </a:txBody>
                  <a:tcPr/>
                </a:tc>
                <a:tc>
                  <a:txBody>
                    <a:bodyPr/>
                    <a:lstStyle/>
                    <a:p>
                      <a:r>
                        <a:rPr lang="en-US" dirty="0"/>
                        <a:t>1.7</a:t>
                      </a:r>
                    </a:p>
                  </a:txBody>
                  <a:tcPr/>
                </a:tc>
                <a:tc>
                  <a:txBody>
                    <a:bodyPr/>
                    <a:lstStyle/>
                    <a:p>
                      <a:r>
                        <a:rPr lang="en-US" dirty="0"/>
                        <a:t>1.75</a:t>
                      </a:r>
                    </a:p>
                  </a:txBody>
                  <a:tcPr/>
                </a:tc>
                <a:tc>
                  <a:txBody>
                    <a:bodyPr/>
                    <a:lstStyle/>
                    <a:p>
                      <a:r>
                        <a:rPr lang="en-US" dirty="0"/>
                        <a:t>2.4</a:t>
                      </a:r>
                    </a:p>
                  </a:txBody>
                  <a:tcPr/>
                </a:tc>
                <a:tc>
                  <a:txBody>
                    <a:bodyPr/>
                    <a:lstStyle/>
                    <a:p>
                      <a:r>
                        <a:rPr lang="en-US" dirty="0"/>
                        <a:t>2.5</a:t>
                      </a:r>
                    </a:p>
                  </a:txBody>
                  <a:tcPr/>
                </a:tc>
                <a:tc>
                  <a:txBody>
                    <a:bodyPr/>
                    <a:lstStyle/>
                    <a:p>
                      <a:r>
                        <a:rPr lang="en-US" dirty="0"/>
                        <a:t>4</a:t>
                      </a:r>
                    </a:p>
                  </a:txBody>
                  <a:tcPr/>
                </a:tc>
                <a:extLst>
                  <a:ext uri="{0D108BD9-81ED-4DB2-BD59-A6C34878D82A}">
                    <a16:rowId xmlns:a16="http://schemas.microsoft.com/office/drawing/2014/main" val="2193988914"/>
                  </a:ext>
                </a:extLst>
              </a:tr>
              <a:tr h="370840">
                <a:tc>
                  <a:txBody>
                    <a:bodyPr/>
                    <a:lstStyle/>
                    <a:p>
                      <a:r>
                        <a:rPr lang="en-US" dirty="0"/>
                        <a:t>MTF Thermometers</a:t>
                      </a:r>
                    </a:p>
                  </a:txBody>
                  <a:tcPr/>
                </a:tc>
                <a:tc>
                  <a:txBody>
                    <a:bodyPr/>
                    <a:lstStyle/>
                    <a:p>
                      <a:r>
                        <a:rPr lang="en-US" dirty="0"/>
                        <a:t>.8</a:t>
                      </a:r>
                    </a:p>
                  </a:txBody>
                  <a:tcPr/>
                </a:tc>
                <a:tc>
                  <a:txBody>
                    <a:bodyPr/>
                    <a:lstStyle/>
                    <a:p>
                      <a:r>
                        <a:rPr lang="en-US" dirty="0"/>
                        <a:t>1</a:t>
                      </a:r>
                    </a:p>
                  </a:txBody>
                  <a:tcPr/>
                </a:tc>
                <a:tc>
                  <a:txBody>
                    <a:bodyPr/>
                    <a:lstStyle/>
                    <a:p>
                      <a:r>
                        <a:rPr lang="en-US" dirty="0"/>
                        <a:t>1.5</a:t>
                      </a:r>
                    </a:p>
                  </a:txBody>
                  <a:tcPr/>
                </a:tc>
                <a:tc>
                  <a:txBody>
                    <a:bodyPr/>
                    <a:lstStyle/>
                    <a:p>
                      <a:r>
                        <a:rPr lang="en-US" dirty="0"/>
                        <a:t>1.75</a:t>
                      </a:r>
                    </a:p>
                  </a:txBody>
                  <a:tcPr/>
                </a:tc>
                <a:tc>
                  <a:txBody>
                    <a:bodyPr/>
                    <a:lstStyle/>
                    <a:p>
                      <a:r>
                        <a:rPr lang="en-US" dirty="0"/>
                        <a:t>2</a:t>
                      </a:r>
                    </a:p>
                  </a:txBody>
                  <a:tcPr/>
                </a:tc>
                <a:extLst>
                  <a:ext uri="{0D108BD9-81ED-4DB2-BD59-A6C34878D82A}">
                    <a16:rowId xmlns:a16="http://schemas.microsoft.com/office/drawing/2014/main" val="263191939"/>
                  </a:ext>
                </a:extLst>
              </a:tr>
            </a:tbl>
          </a:graphicData>
        </a:graphic>
      </p:graphicFrame>
      <p:sp>
        <p:nvSpPr>
          <p:cNvPr id="6" name="TextBox 5">
            <a:extLst>
              <a:ext uri="{FF2B5EF4-FFF2-40B4-BE49-F238E27FC236}">
                <a16:creationId xmlns:a16="http://schemas.microsoft.com/office/drawing/2014/main" id="{E25D41EF-01D6-4E9B-A936-8070758A1BC7}"/>
              </a:ext>
            </a:extLst>
          </p:cNvPr>
          <p:cNvSpPr txBox="1"/>
          <p:nvPr/>
        </p:nvSpPr>
        <p:spPr>
          <a:xfrm>
            <a:off x="6073890" y="303220"/>
            <a:ext cx="1927131" cy="369332"/>
          </a:xfrm>
          <a:prstGeom prst="rect">
            <a:avLst/>
          </a:prstGeom>
          <a:noFill/>
        </p:spPr>
        <p:txBody>
          <a:bodyPr wrap="none" rtlCol="0">
            <a:spAutoFit/>
          </a:bodyPr>
          <a:lstStyle/>
          <a:p>
            <a:r>
              <a:rPr lang="en-US" dirty="0"/>
              <a:t>Dimensions in mm</a:t>
            </a:r>
          </a:p>
        </p:txBody>
      </p:sp>
      <p:sp>
        <p:nvSpPr>
          <p:cNvPr id="7" name="TextBox 6">
            <a:extLst>
              <a:ext uri="{FF2B5EF4-FFF2-40B4-BE49-F238E27FC236}">
                <a16:creationId xmlns:a16="http://schemas.microsoft.com/office/drawing/2014/main" id="{66CD9E07-55DF-4981-8DD8-B85FD93D5D4B}"/>
              </a:ext>
            </a:extLst>
          </p:cNvPr>
          <p:cNvSpPr txBox="1"/>
          <p:nvPr/>
        </p:nvSpPr>
        <p:spPr>
          <a:xfrm flipH="1">
            <a:off x="841673" y="4453554"/>
            <a:ext cx="5961841" cy="707886"/>
          </a:xfrm>
          <a:prstGeom prst="rect">
            <a:avLst/>
          </a:prstGeom>
          <a:noFill/>
        </p:spPr>
        <p:txBody>
          <a:bodyPr wrap="square" rtlCol="0">
            <a:spAutoFit/>
          </a:bodyPr>
          <a:lstStyle/>
          <a:p>
            <a:r>
              <a:rPr lang="en-US" sz="2000" dirty="0"/>
              <a:t>Totals without labels:   22 holes @ 1.75 mm dia.</a:t>
            </a:r>
          </a:p>
          <a:p>
            <a:r>
              <a:rPr lang="en-US" sz="2000" dirty="0"/>
              <a:t>                                         23 holes @ 1 mm dia.</a:t>
            </a:r>
          </a:p>
        </p:txBody>
      </p:sp>
      <p:sp>
        <p:nvSpPr>
          <p:cNvPr id="8" name="TextBox 7">
            <a:extLst>
              <a:ext uri="{FF2B5EF4-FFF2-40B4-BE49-F238E27FC236}">
                <a16:creationId xmlns:a16="http://schemas.microsoft.com/office/drawing/2014/main" id="{0CE7FF0F-A393-4B6A-8F25-B61E71BACBFE}"/>
              </a:ext>
            </a:extLst>
          </p:cNvPr>
          <p:cNvSpPr txBox="1"/>
          <p:nvPr/>
        </p:nvSpPr>
        <p:spPr>
          <a:xfrm flipH="1">
            <a:off x="851938" y="5411384"/>
            <a:ext cx="5961841" cy="707886"/>
          </a:xfrm>
          <a:prstGeom prst="rect">
            <a:avLst/>
          </a:prstGeom>
          <a:noFill/>
        </p:spPr>
        <p:txBody>
          <a:bodyPr wrap="square" rtlCol="0">
            <a:spAutoFit/>
          </a:bodyPr>
          <a:lstStyle/>
          <a:p>
            <a:r>
              <a:rPr lang="en-US" sz="2000" dirty="0"/>
              <a:t>Totals with labels:         22 holes @ 2.5 mm dia.</a:t>
            </a:r>
          </a:p>
          <a:p>
            <a:r>
              <a:rPr lang="en-US" sz="2000" dirty="0"/>
              <a:t>                                         23 holes @ 1.75 mm dia.</a:t>
            </a:r>
          </a:p>
        </p:txBody>
      </p:sp>
    </p:spTree>
    <p:extLst>
      <p:ext uri="{BB962C8B-B14F-4D97-AF65-F5344CB8AC3E}">
        <p14:creationId xmlns:p14="http://schemas.microsoft.com/office/powerpoint/2010/main" val="31365060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D38D1E6E-81F9-405D-815E-5EEA14A3ECC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45920" y="2216337"/>
            <a:ext cx="5852160" cy="4389120"/>
          </a:xfrm>
          <a:prstGeom prst="rect">
            <a:avLst/>
          </a:prstGeom>
        </p:spPr>
      </p:pic>
      <p:sp>
        <p:nvSpPr>
          <p:cNvPr id="3" name="TextBox 2">
            <a:extLst>
              <a:ext uri="{FF2B5EF4-FFF2-40B4-BE49-F238E27FC236}">
                <a16:creationId xmlns:a16="http://schemas.microsoft.com/office/drawing/2014/main" id="{1B714533-F462-4195-8F54-5862A4AD1BD7}"/>
              </a:ext>
            </a:extLst>
          </p:cNvPr>
          <p:cNvSpPr txBox="1"/>
          <p:nvPr/>
        </p:nvSpPr>
        <p:spPr>
          <a:xfrm>
            <a:off x="479766" y="662000"/>
            <a:ext cx="7748337" cy="2400657"/>
          </a:xfrm>
          <a:prstGeom prst="rect">
            <a:avLst/>
          </a:prstGeom>
          <a:noFill/>
        </p:spPr>
        <p:txBody>
          <a:bodyPr wrap="square" rtlCol="0">
            <a:spAutoFit/>
          </a:bodyPr>
          <a:lstStyle/>
          <a:p>
            <a:pPr>
              <a:spcAft>
                <a:spcPts val="1200"/>
              </a:spcAft>
            </a:pPr>
            <a:r>
              <a:rPr lang="en-US" sz="2000" u="sng" dirty="0"/>
              <a:t>Comments and questions:</a:t>
            </a:r>
          </a:p>
          <a:p>
            <a:pPr marL="285750" indent="-285750">
              <a:spcAft>
                <a:spcPts val="1200"/>
              </a:spcAft>
              <a:buFont typeface="Arial" panose="020B0604020202020204" pitchFamily="34" charset="0"/>
              <a:buChar char="•"/>
            </a:pPr>
            <a:r>
              <a:rPr lang="en-US" sz="2000" dirty="0"/>
              <a:t>Thomas made a mock up of the wires that pass through the IFS capillary. We would like to try adding the labels and sleeve. What is the sleeve made of and where to we get it from? </a:t>
            </a:r>
          </a:p>
          <a:p>
            <a:pPr marL="285750" indent="-285750">
              <a:spcAft>
                <a:spcPts val="1200"/>
              </a:spcAft>
              <a:buFont typeface="Arial" panose="020B0604020202020204" pitchFamily="34" charset="0"/>
              <a:buChar char="•"/>
            </a:pPr>
            <a:endParaRPr lang="en-US" sz="2000" dirty="0"/>
          </a:p>
          <a:p>
            <a:pPr marL="285750" indent="-285750">
              <a:spcAft>
                <a:spcPts val="1200"/>
              </a:spcAft>
              <a:buFont typeface="Arial" panose="020B0604020202020204" pitchFamily="34" charset="0"/>
              <a:buChar char="•"/>
            </a:pPr>
            <a:endParaRPr lang="en-US" sz="2000" dirty="0"/>
          </a:p>
        </p:txBody>
      </p:sp>
    </p:spTree>
    <p:extLst>
      <p:ext uri="{BB962C8B-B14F-4D97-AF65-F5344CB8AC3E}">
        <p14:creationId xmlns:p14="http://schemas.microsoft.com/office/powerpoint/2010/main" val="349419991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CA6AC7BE-C2CE-403C-99D8-3BDEF985020F}"/>
              </a:ext>
            </a:extLst>
          </p:cNvPr>
          <p:cNvPicPr>
            <a:picLocks noChangeAspect="1"/>
          </p:cNvPicPr>
          <p:nvPr/>
        </p:nvPicPr>
        <p:blipFill>
          <a:blip r:embed="rId2"/>
          <a:stretch>
            <a:fillRect/>
          </a:stretch>
        </p:blipFill>
        <p:spPr>
          <a:xfrm>
            <a:off x="670262" y="407454"/>
            <a:ext cx="8057369" cy="6239714"/>
          </a:xfrm>
          <a:prstGeom prst="rect">
            <a:avLst/>
          </a:prstGeom>
        </p:spPr>
      </p:pic>
    </p:spTree>
    <p:extLst>
      <p:ext uri="{BB962C8B-B14F-4D97-AF65-F5344CB8AC3E}">
        <p14:creationId xmlns:p14="http://schemas.microsoft.com/office/powerpoint/2010/main" val="356777760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145</TotalTime>
  <Words>654</Words>
  <Application>Microsoft Office PowerPoint</Application>
  <PresentationFormat>On-screen Show (4:3)</PresentationFormat>
  <Paragraphs>117</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Calibri</vt:lpstr>
      <vt:lpstr>Calibri Light</vt:lpstr>
      <vt:lpstr>Times New Roman</vt:lpstr>
      <vt:lpstr>Office Theme</vt:lpstr>
      <vt:lpstr>Wire routing through IFS Plug</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Wire routing through IFS</dc:title>
  <dc:creator>Rodger C Bossert</dc:creator>
  <cp:lastModifiedBy>Rodger C Bossert</cp:lastModifiedBy>
  <cp:revision>20</cp:revision>
  <dcterms:created xsi:type="dcterms:W3CDTF">2021-02-02T19:02:07Z</dcterms:created>
  <dcterms:modified xsi:type="dcterms:W3CDTF">2021-02-03T14:24:55Z</dcterms:modified>
</cp:coreProperties>
</file>