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593" r:id="rId3"/>
    <p:sldId id="596" r:id="rId4"/>
    <p:sldId id="597" r:id="rId5"/>
    <p:sldId id="595" r:id="rId6"/>
    <p:sldId id="594" r:id="rId7"/>
  </p:sldIdLst>
  <p:sldSz cx="9144000" cy="6858000" type="screen4x3"/>
  <p:notesSz cx="7099300" cy="10234613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47311C8B-C804-4165-9EAF-97246E933A87}">
          <p14:sldIdLst>
            <p14:sldId id="256"/>
          </p14:sldIdLst>
        </p14:section>
        <p14:section name="ReBB results at 8 TeV" id="{6ACE5367-3E4A-47AD-B2A2-B01A06655BED}">
          <p14:sldIdLst>
            <p14:sldId id="593"/>
            <p14:sldId id="596"/>
            <p14:sldId id="597"/>
            <p14:sldId id="595"/>
            <p14:sldId id="59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00"/>
    <a:srgbClr val="000000"/>
    <a:srgbClr val="FFFFFF"/>
    <a:srgbClr val="385D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Közepesen sötét stílus 2 – 5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84" y="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1752"/>
    </p:cViewPr>
  </p:sorterViewPr>
  <p:notesViewPr>
    <p:cSldViewPr>
      <p:cViewPr varScale="1">
        <p:scale>
          <a:sx n="48" d="100"/>
          <a:sy n="48" d="100"/>
        </p:scale>
        <p:origin x="36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3" name="Dátum helye 2"/>
          <p:cNvSpPr txBox="1">
            <a:spLocks noGrp="1"/>
          </p:cNvSpPr>
          <p:nvPr>
            <p:ph type="dt" sz="quarter" idx="1"/>
          </p:nvPr>
        </p:nvSpPr>
        <p:spPr>
          <a:xfrm>
            <a:off x="4018320" y="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fld id="{389DC73A-65FC-4DC7-9880-A0BCA7F38A36}" type="datetimeFigureOut">
              <a:t>2021. 09. 30.</a:t>
            </a:fld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4" name="Élőláb helye 3"/>
          <p:cNvSpPr txBox="1">
            <a:spLocks noGrp="1"/>
          </p:cNvSpPr>
          <p:nvPr>
            <p:ph type="ftr" sz="quarter" idx="2"/>
          </p:nvPr>
        </p:nvSpPr>
        <p:spPr>
          <a:xfrm>
            <a:off x="0" y="972324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5" name="Dia számának helye 4"/>
          <p:cNvSpPr txBox="1">
            <a:spLocks noGrp="1"/>
          </p:cNvSpPr>
          <p:nvPr>
            <p:ph type="sldNum" sz="quarter" idx="3"/>
          </p:nvPr>
        </p:nvSpPr>
        <p:spPr>
          <a:xfrm>
            <a:off x="4018320" y="972324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1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fld id="{7066AFAC-24ED-4B1A-B4CB-B719CDDB8C6E}" type="slidenum">
              <a:t>‹#›</a:t>
            </a:fld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529861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>
            <a:spLocks noMove="1" noResize="1"/>
          </p:cNvSpPr>
          <p:nvPr/>
        </p:nvSpPr>
        <p:spPr>
          <a:xfrm>
            <a:off x="0" y="0"/>
            <a:ext cx="7099200" cy="10234800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lIns="0" tIns="0" rIns="0" bIns="0" anchor="ctr" anchorCtr="1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zabadkézi sokszög 2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Szabadkézi sokszög 3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zabadkézi sokszög 4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Szabadkézi sokszög 5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Szabadkézi sokszög 6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Szabadkézi sokszög 7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9" name="Szabadkézi sokszög 8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0" name="Szabadkézi sokszög 9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1" name="Szabadkézi sokszög 10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2" name="Szabadkézi sokszög 11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3" name="Szabadkézi sokszög 12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4" name="Szabadkézi sokszög 13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5" name="Szabadkézi sokszög 14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6" name="Szabadkézi sokszög 15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7" name="Szabadkézi sokszög 16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8" name="Szabadkézi sokszög 17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9" name="Szabadkézi sokszög 18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0" name="Szabadkézi sokszög 19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1" name="Szabadkézi sokszög 20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2" name="Szabadkézi sokszög 21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3" name="Szabadkézi sokszög 22"/>
          <p:cNvSpPr/>
          <p:nvPr/>
        </p:nvSpPr>
        <p:spPr>
          <a:xfrm>
            <a:off x="0" y="339840"/>
            <a:ext cx="33288120" cy="249663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4" name="Jegyzetek helye 23"/>
          <p:cNvSpPr txBox="1">
            <a:spLocks noGrp="1"/>
          </p:cNvSpPr>
          <p:nvPr>
            <p:ph type="body" sz="quarter" idx="3"/>
          </p:nvPr>
        </p:nvSpPr>
        <p:spPr>
          <a:xfrm>
            <a:off x="522000" y="4830480"/>
            <a:ext cx="6041879" cy="45230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  <p:sp>
        <p:nvSpPr>
          <p:cNvPr id="25" name="Diakép helye 24"/>
          <p:cNvSpPr>
            <a:spLocks noGrp="1" noRot="1" noChangeAspect="1"/>
          </p:cNvSpPr>
          <p:nvPr>
            <p:ph type="sldImg" idx="2"/>
          </p:nvPr>
        </p:nvSpPr>
        <p:spPr>
          <a:xfrm>
            <a:off x="990360" y="777600"/>
            <a:ext cx="5095800" cy="3816720"/>
          </a:xfrm>
          <a:prstGeom prst="rect">
            <a:avLst/>
          </a:prstGeom>
          <a:noFill/>
          <a:ln>
            <a:noFill/>
            <a:prstDash val="solid"/>
          </a:ln>
        </p:spPr>
      </p:sp>
    </p:spTree>
    <p:extLst>
      <p:ext uri="{BB962C8B-B14F-4D97-AF65-F5344CB8AC3E}">
        <p14:creationId xmlns:p14="http://schemas.microsoft.com/office/powerpoint/2010/main" val="3305381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rtl="0" hangingPunct="0">
      <a:lnSpc>
        <a:spcPct val="100000"/>
      </a:lnSpc>
      <a:spcBef>
        <a:spcPts val="448"/>
      </a:spcBef>
      <a:spcAft>
        <a:spcPts val="0"/>
      </a:spcAft>
      <a:tabLst>
        <a:tab pos="0" algn="l"/>
        <a:tab pos="457200" algn="l"/>
        <a:tab pos="914400" algn="l"/>
        <a:tab pos="1371599" algn="l"/>
        <a:tab pos="1828800" algn="l"/>
        <a:tab pos="2286000" algn="l"/>
        <a:tab pos="2743199" algn="l"/>
        <a:tab pos="3200400" algn="l"/>
        <a:tab pos="3657600" algn="l"/>
        <a:tab pos="4114800" algn="l"/>
        <a:tab pos="4572000" algn="l"/>
        <a:tab pos="5029200" algn="l"/>
        <a:tab pos="5486399" algn="l"/>
        <a:tab pos="5943600" algn="l"/>
        <a:tab pos="6400799" algn="l"/>
        <a:tab pos="6858000" algn="l"/>
        <a:tab pos="7315200" algn="l"/>
        <a:tab pos="7772400" algn="l"/>
        <a:tab pos="8229600" algn="l"/>
        <a:tab pos="8686800" algn="l"/>
        <a:tab pos="9144000" algn="l"/>
      </a:tabLst>
      <a:defRPr lang="hu-HU" sz="1200" b="0" i="0" u="none" strike="noStrike" baseline="0">
        <a:ln>
          <a:noFill/>
        </a:ln>
        <a:solidFill>
          <a:srgbClr val="000000"/>
        </a:solidFill>
        <a:latin typeface="Times New Roman" pitchFamily="18"/>
        <a:ea typeface="MS Gothic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78738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6050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43781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7159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354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49090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70540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865938" y="-25400"/>
            <a:ext cx="2287587" cy="5459413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0" y="-25400"/>
            <a:ext cx="6713538" cy="5459413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7736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84971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872270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539750" y="908050"/>
            <a:ext cx="36798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371975" y="908050"/>
            <a:ext cx="36798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39553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28052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093337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5221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1414642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850814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50000">
              <a:srgbClr val="0000CC"/>
            </a:gs>
            <a:gs pos="100000">
              <a:srgbClr val="00000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gyenes összekötő 1"/>
          <p:cNvSpPr/>
          <p:nvPr/>
        </p:nvSpPr>
        <p:spPr>
          <a:xfrm>
            <a:off x="0" y="685799"/>
            <a:ext cx="9144000" cy="1440"/>
          </a:xfrm>
          <a:prstGeom prst="line">
            <a:avLst/>
          </a:prstGeom>
          <a:noFill/>
          <a:ln w="18360">
            <a:solidFill>
              <a:srgbClr val="FFFFFF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zabadkézi sokszög 2"/>
          <p:cNvSpPr/>
          <p:nvPr/>
        </p:nvSpPr>
        <p:spPr>
          <a:xfrm>
            <a:off x="31680" y="3046320"/>
            <a:ext cx="9144000" cy="1800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Szabadkézi sokszög 3"/>
          <p:cNvSpPr/>
          <p:nvPr/>
        </p:nvSpPr>
        <p:spPr>
          <a:xfrm>
            <a:off x="0" y="3200400"/>
            <a:ext cx="9144000" cy="1440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grpSp>
        <p:nvGrpSpPr>
          <p:cNvPr id="5" name="Csoportba foglalás 4"/>
          <p:cNvGrpSpPr/>
          <p:nvPr/>
        </p:nvGrpSpPr>
        <p:grpSpPr>
          <a:xfrm>
            <a:off x="2139840" y="2987640"/>
            <a:ext cx="4854600" cy="885960"/>
            <a:chOff x="2139840" y="2987640"/>
            <a:chExt cx="4854600" cy="885960"/>
          </a:xfrm>
        </p:grpSpPr>
        <p:sp>
          <p:nvSpPr>
            <p:cNvPr id="6" name="Szabadkézi sokszög 5"/>
            <p:cNvSpPr/>
            <p:nvPr/>
          </p:nvSpPr>
          <p:spPr>
            <a:xfrm>
              <a:off x="2139840" y="2987640"/>
              <a:ext cx="3125880" cy="1800"/>
            </a:xfrm>
            <a:custGeom>
              <a:avLst>
                <a:gd name="f0" fmla="val 108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grpSp>
          <p:nvGrpSpPr>
            <p:cNvPr id="7" name="Csoportba foglalás 6"/>
            <p:cNvGrpSpPr/>
            <p:nvPr/>
          </p:nvGrpSpPr>
          <p:grpSpPr>
            <a:xfrm>
              <a:off x="2139840" y="2987640"/>
              <a:ext cx="4854600" cy="885960"/>
              <a:chOff x="2139840" y="2987640"/>
              <a:chExt cx="4854600" cy="885960"/>
            </a:xfrm>
          </p:grpSpPr>
          <p:sp>
            <p:nvSpPr>
              <p:cNvPr id="8" name="Szabadkézi sokszög 7"/>
              <p:cNvSpPr/>
              <p:nvPr/>
            </p:nvSpPr>
            <p:spPr>
              <a:xfrm>
                <a:off x="2139840" y="2987640"/>
                <a:ext cx="4854600" cy="857159"/>
              </a:xfrm>
              <a:custGeom>
                <a:avLst>
                  <a:gd name="f0" fmla="val 40"/>
                </a:avLst>
                <a:gdLst>
                  <a:gd name="f1" fmla="val 10800000"/>
                  <a:gd name="f2" fmla="val 5400000"/>
                  <a:gd name="f3" fmla="val 1620000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val 45"/>
                  <a:gd name="f10" fmla="val 10800"/>
                  <a:gd name="f11" fmla="val -2147483647"/>
                  <a:gd name="f12" fmla="val 2147483647"/>
                  <a:gd name="f13" fmla="abs f4"/>
                  <a:gd name="f14" fmla="abs f5"/>
                  <a:gd name="f15" fmla="abs f6"/>
                  <a:gd name="f16" fmla="*/ f8 1 180"/>
                  <a:gd name="f17" fmla="pin 0 f0 10800"/>
                  <a:gd name="f18" fmla="+- 0 0 f2"/>
                  <a:gd name="f19" fmla="?: f13 f4 1"/>
                  <a:gd name="f20" fmla="?: f14 f5 1"/>
                  <a:gd name="f21" fmla="?: f15 f6 1"/>
                  <a:gd name="f22" fmla="*/ f9 f16 1"/>
                  <a:gd name="f23" fmla="+- f7 f17 0"/>
                  <a:gd name="f24" fmla="*/ f19 1 21600"/>
                  <a:gd name="f25" fmla="*/ f20 1 21600"/>
                  <a:gd name="f26" fmla="*/ 21600 f19 1"/>
                  <a:gd name="f27" fmla="*/ 21600 f20 1"/>
                  <a:gd name="f28" fmla="+- 0 0 f22"/>
                  <a:gd name="f29" fmla="min f25 f24"/>
                  <a:gd name="f30" fmla="*/ f26 1 f21"/>
                  <a:gd name="f31" fmla="*/ f27 1 f21"/>
                  <a:gd name="f32" fmla="*/ f28 f1 1"/>
                  <a:gd name="f33" fmla="*/ f32 1 f8"/>
                  <a:gd name="f34" fmla="+- f31 0 f17"/>
                  <a:gd name="f35" fmla="+- f30 0 f17"/>
                  <a:gd name="f36" fmla="*/ f17 f29 1"/>
                  <a:gd name="f37" fmla="*/ f7 f29 1"/>
                  <a:gd name="f38" fmla="*/ f23 f29 1"/>
                  <a:gd name="f39" fmla="*/ f31 f29 1"/>
                  <a:gd name="f40" fmla="*/ f30 f29 1"/>
                  <a:gd name="f41" fmla="+- f33 0 f2"/>
                  <a:gd name="f42" fmla="+- f37 0 f38"/>
                  <a:gd name="f43" fmla="+- f38 0 f37"/>
                  <a:gd name="f44" fmla="*/ f34 f29 1"/>
                  <a:gd name="f45" fmla="*/ f35 f29 1"/>
                  <a:gd name="f46" fmla="cos 1 f41"/>
                  <a:gd name="f47" fmla="abs f42"/>
                  <a:gd name="f48" fmla="abs f43"/>
                  <a:gd name="f49" fmla="?: f42 f18 f2"/>
                  <a:gd name="f50" fmla="?: f42 f2 f18"/>
                  <a:gd name="f51" fmla="?: f42 f3 f2"/>
                  <a:gd name="f52" fmla="?: f42 f2 f3"/>
                  <a:gd name="f53" fmla="+- f39 0 f44"/>
                  <a:gd name="f54" fmla="?: f43 f18 f2"/>
                  <a:gd name="f55" fmla="?: f43 f2 f18"/>
                  <a:gd name="f56" fmla="+- f40 0 f45"/>
                  <a:gd name="f57" fmla="+- f44 0 f39"/>
                  <a:gd name="f58" fmla="+- f45 0 f40"/>
                  <a:gd name="f59" fmla="?: f42 0 f1"/>
                  <a:gd name="f60" fmla="?: f42 f1 0"/>
                  <a:gd name="f61" fmla="+- 0 0 f46"/>
                  <a:gd name="f62" fmla="?: f42 f52 f51"/>
                  <a:gd name="f63" fmla="?: f42 f51 f52"/>
                  <a:gd name="f64" fmla="?: f43 f50 f49"/>
                  <a:gd name="f65" fmla="abs f53"/>
                  <a:gd name="f66" fmla="?: f53 0 f1"/>
                  <a:gd name="f67" fmla="?: f53 f1 0"/>
                  <a:gd name="f68" fmla="?: f53 f54 f55"/>
                  <a:gd name="f69" fmla="abs f56"/>
                  <a:gd name="f70" fmla="abs f57"/>
                  <a:gd name="f71" fmla="?: f56 f18 f2"/>
                  <a:gd name="f72" fmla="?: f56 f2 f18"/>
                  <a:gd name="f73" fmla="?: f56 f3 f2"/>
                  <a:gd name="f74" fmla="?: f56 f2 f3"/>
                  <a:gd name="f75" fmla="abs f58"/>
                  <a:gd name="f76" fmla="?: f58 f18 f2"/>
                  <a:gd name="f77" fmla="?: f58 f2 f18"/>
                  <a:gd name="f78" fmla="?: f58 f60 f59"/>
                  <a:gd name="f79" fmla="?: f58 f59 f60"/>
                  <a:gd name="f80" fmla="*/ f17 f61 1"/>
                  <a:gd name="f81" fmla="?: f43 f63 f62"/>
                  <a:gd name="f82" fmla="?: f43 f67 f66"/>
                  <a:gd name="f83" fmla="?: f43 f66 f67"/>
                  <a:gd name="f84" fmla="?: f56 f74 f73"/>
                  <a:gd name="f85" fmla="?: f56 f73 f74"/>
                  <a:gd name="f86" fmla="?: f57 f72 f71"/>
                  <a:gd name="f87" fmla="?: f42 f78 f79"/>
                  <a:gd name="f88" fmla="?: f42 f76 f77"/>
                  <a:gd name="f89" fmla="*/ f80 3163 1"/>
                  <a:gd name="f90" fmla="?: f53 f82 f83"/>
                  <a:gd name="f91" fmla="?: f57 f85 f84"/>
                  <a:gd name="f92" fmla="*/ f89 1 7636"/>
                  <a:gd name="f93" fmla="+- f7 f92 0"/>
                  <a:gd name="f94" fmla="+- f30 0 f92"/>
                  <a:gd name="f95" fmla="+- f31 0 f92"/>
                  <a:gd name="f96" fmla="*/ f93 f29 1"/>
                  <a:gd name="f97" fmla="*/ f94 f29 1"/>
                  <a:gd name="f98" fmla="*/ f95 f29 1"/>
                </a:gdLst>
                <a:ahLst>
                  <a:ahXY gdRefX="f0" minX="f7" maxX="f10">
                    <a:pos x="f36" y="f37"/>
                  </a:ahXY>
                </a:ahLst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6" t="f96" r="f97" b="f98"/>
                <a:pathLst>
                  <a:path>
                    <a:moveTo>
                      <a:pt x="f38" y="f37"/>
                    </a:moveTo>
                    <a:arcTo wR="f47" hR="f48" stAng="f81" swAng="f64"/>
                    <a:lnTo>
                      <a:pt x="f37" y="f44"/>
                    </a:lnTo>
                    <a:arcTo wR="f48" hR="f65" stAng="f90" swAng="f68"/>
                    <a:lnTo>
                      <a:pt x="f45" y="f39"/>
                    </a:lnTo>
                    <a:arcTo wR="f69" hR="f70" stAng="f91" swAng="f86"/>
                    <a:lnTo>
                      <a:pt x="f40" y="f38"/>
                    </a:lnTo>
                    <a:arcTo wR="f75" hR="f47" stAng="f87" swAng="f88"/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none" lIns="90000" tIns="46800" rIns="90000" bIns="46800" anchor="ctr" anchorCtr="0" compatLnSpc="0"/>
              <a:lstStyle/>
              <a:p>
                <a:pPr lvl="0" rtl="0" hangingPunct="0">
                  <a:buNone/>
                  <a:tabLst/>
                </a:pPr>
                <a:endParaRPr lang="hu-HU" sz="2400">
                  <a:latin typeface="Times New Roman" pitchFamily="18"/>
                  <a:ea typeface="Arial Unicode MS" pitchFamily="2"/>
                  <a:cs typeface="Tahoma" pitchFamily="2"/>
                </a:endParaRPr>
              </a:p>
            </p:txBody>
          </p:sp>
          <p:sp>
            <p:nvSpPr>
              <p:cNvPr id="9" name="Szabadkézi sokszög 8"/>
              <p:cNvSpPr/>
              <p:nvPr/>
            </p:nvSpPr>
            <p:spPr>
              <a:xfrm>
                <a:off x="2139840" y="2987640"/>
                <a:ext cx="4854600" cy="88596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0000" tIns="46800" rIns="90000" bIns="46800" anchor="t" anchorCtr="0" compatLnSpc="0">
                <a:spAutoFit/>
              </a:bodyPr>
              <a:lstStyle/>
              <a:p>
                <a:pPr marL="0" marR="0" lvl="0" indent="0" rtl="0" hangingPunct="1">
                  <a:buNone/>
                  <a:tabLst/>
                </a:pPr>
                <a:r>
                  <a:rPr lang="en-GB" sz="2400">
                    <a:latin typeface="Times New Roman" pitchFamily="18"/>
                    <a:ea typeface="Arial Unicode MS" pitchFamily="2"/>
                    <a:cs typeface="Tahoma" pitchFamily="2"/>
                  </a:rPr>
                  <a:t>  </a:t>
                </a:r>
                <a:r>
                  <a:rPr lang="en-GB" sz="5200">
                    <a:latin typeface="Times New Roman" pitchFamily="18"/>
                    <a:ea typeface="Arial Unicode MS" pitchFamily="2"/>
                    <a:cs typeface="Tahoma" pitchFamily="2"/>
                  </a:rPr>
                  <a:t> </a:t>
                </a:r>
                <a:r>
                  <a:rPr lang="en-GB" sz="2400">
                    <a:latin typeface="Times New Roman" pitchFamily="18"/>
                    <a:ea typeface="Arial Unicode MS" pitchFamily="2"/>
                    <a:cs typeface="Tahoma" pitchFamily="2"/>
                  </a:rPr>
                  <a:t>                      </a:t>
                </a:r>
              </a:p>
            </p:txBody>
          </p:sp>
        </p:grpSp>
      </p:grpSp>
      <p:sp>
        <p:nvSpPr>
          <p:cNvPr id="11" name="Szabadkézi sokszög 10"/>
          <p:cNvSpPr/>
          <p:nvPr/>
        </p:nvSpPr>
        <p:spPr>
          <a:xfrm>
            <a:off x="0" y="6580440"/>
            <a:ext cx="3702780" cy="277560"/>
          </a:xfrm>
          <a:custGeom>
            <a:avLst>
              <a:gd name="f0" fmla="val 12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4" name="Szabadkézi sokszög 13"/>
          <p:cNvSpPr/>
          <p:nvPr/>
        </p:nvSpPr>
        <p:spPr>
          <a:xfrm>
            <a:off x="8018999" y="6624719"/>
            <a:ext cx="1148760" cy="277560"/>
          </a:xfrm>
          <a:custGeom>
            <a:avLst>
              <a:gd name="f0" fmla="val 12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6" name="Cím helye 15"/>
          <p:cNvSpPr txBox="1">
            <a:spLocks noGrp="1"/>
          </p:cNvSpPr>
          <p:nvPr>
            <p:ph type="title"/>
          </p:nvPr>
        </p:nvSpPr>
        <p:spPr>
          <a:xfrm>
            <a:off x="0" y="-25560"/>
            <a:ext cx="9153360" cy="6354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/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hu-HU" dirty="0" smtClean="0"/>
              <a:t> Címszöveg </a:t>
            </a:r>
            <a:r>
              <a:rPr lang="hu-HU" dirty="0"/>
              <a:t>formátumának szerkesztése</a:t>
            </a:r>
          </a:p>
        </p:txBody>
      </p:sp>
      <p:sp>
        <p:nvSpPr>
          <p:cNvPr id="17" name="Szöveg helye 16"/>
          <p:cNvSpPr txBox="1">
            <a:spLocks noGrp="1"/>
          </p:cNvSpPr>
          <p:nvPr>
            <p:ph type="body" idx="1"/>
          </p:nvPr>
        </p:nvSpPr>
        <p:spPr>
          <a:xfrm>
            <a:off x="539280" y="907919"/>
            <a:ext cx="7512120" cy="452628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>
            <a:def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None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defPPr>
            <a:lvl1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Char char="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marL="711000" marR="0" lvl="1" indent="-253800" algn="l" rtl="0" hangingPunct="1">
              <a:lnSpc>
                <a:spcPct val="97000"/>
              </a:lnSpc>
              <a:spcBef>
                <a:spcPts val="499"/>
              </a:spcBef>
              <a:spcAft>
                <a:spcPts val="0"/>
              </a:spcAft>
              <a:buClr>
                <a:srgbClr val="FFFF0D"/>
              </a:buClr>
              <a:buSzPct val="45000"/>
              <a:buFont typeface="Wingdings" pitchFamily="2"/>
              <a:buChar char=""/>
              <a:tabLst>
                <a:tab pos="711000" algn="l"/>
                <a:tab pos="914040" algn="l"/>
                <a:tab pos="1371240" algn="l"/>
                <a:tab pos="1828440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hu-HU" sz="2000" b="1" i="0" u="none" strike="noStrike" baseline="0">
                <a:ln>
                  <a:noFill/>
                </a:ln>
                <a:solidFill>
                  <a:srgbClr val="FFFF0D"/>
                </a:solidFill>
                <a:latin typeface="Verdana" pitchFamily="34"/>
                <a:ea typeface="Arial" pitchFamily="34"/>
                <a:cs typeface="Arial" pitchFamily="34"/>
              </a:defRPr>
            </a:lvl2pPr>
            <a:lvl3pPr marL="1143000" marR="0" lvl="2" indent="-228600" algn="l" rtl="0" hangingPunct="1">
              <a:lnSpc>
                <a:spcPct val="97000"/>
              </a:lnSpc>
              <a:spcBef>
                <a:spcPts val="448"/>
              </a:spcBef>
              <a:spcAft>
                <a:spcPts val="0"/>
              </a:spcAft>
              <a:buClr>
                <a:srgbClr val="FFCC66"/>
              </a:buClr>
              <a:buSzPct val="45000"/>
              <a:buFont typeface="Wingdings" pitchFamily="2"/>
              <a:buChar char="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hu-HU" sz="1800" b="1" i="0" u="none" strike="noStrike" baseline="0">
                <a:ln>
                  <a:noFill/>
                </a:ln>
                <a:solidFill>
                  <a:srgbClr val="FFCC66"/>
                </a:solidFill>
                <a:latin typeface="Verdana" pitchFamily="34"/>
                <a:ea typeface="Arial" pitchFamily="34"/>
                <a:cs typeface="Arial" pitchFamily="34"/>
              </a:defRPr>
            </a:lvl3pPr>
            <a:lvl4pPr marL="1600199" marR="0" lvl="3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00"/>
                </a:solidFill>
                <a:latin typeface="Verdana" pitchFamily="34"/>
                <a:ea typeface="Arial" pitchFamily="34"/>
                <a:cs typeface="Arial" pitchFamily="34"/>
              </a:defRPr>
            </a:lvl4pPr>
            <a:lvl5pPr marL="2057400" marR="0" lvl="4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5pPr>
            <a:lvl6pPr marL="2057400" marR="0" lvl="5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6pPr>
            <a:lvl7pPr marL="2057400" marR="0" lvl="6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7pPr>
            <a:lvl8pPr marL="2057400" marR="0" lvl="7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8pPr>
            <a:lvl9pPr marL="2057400" marR="0" lvl="8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9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18" name="Szabadkézi sokszög 17"/>
          <p:cNvSpPr/>
          <p:nvPr/>
        </p:nvSpPr>
        <p:spPr>
          <a:xfrm>
            <a:off x="4071960" y="6309320"/>
            <a:ext cx="979560" cy="433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0"/>
          <a:lstStyle/>
          <a:p>
            <a:pPr marL="0" marR="0" lvl="0" indent="0" algn="ctr" rtl="0" hangingPunct="0">
              <a:lnSpc>
                <a:spcPct val="100000"/>
              </a:lnSpc>
              <a:buNone/>
              <a:tabLst/>
            </a:pPr>
            <a:endParaRPr lang="hu-HU" sz="1200">
              <a:solidFill>
                <a:srgbClr val="FFFFFF"/>
              </a:solidFill>
              <a:latin typeface="Verdana" pitchFamily="34"/>
              <a:ea typeface="Arial Unicode MS" pitchFamily="2"/>
              <a:cs typeface="Tahoma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hdr="0" ftr="0" dt="0"/>
  <p:txStyles>
    <p:titleStyle>
      <a:lvl1pPr marL="0" marR="0" lvl="0" indent="0" algn="ctr" rtl="0" hangingPunct="1">
        <a:lnSpc>
          <a:spcPct val="97000"/>
        </a:lnSpc>
        <a:spcBef>
          <a:spcPts val="0"/>
        </a:spcBef>
        <a:spcAft>
          <a:spcPts val="0"/>
        </a:spcAft>
        <a:buFontTx/>
        <a:buNone/>
        <a:tabLst>
          <a:tab pos="0" algn="l"/>
          <a:tab pos="457200" algn="l"/>
          <a:tab pos="914400" algn="l"/>
          <a:tab pos="1371599" algn="l"/>
          <a:tab pos="1828800" algn="l"/>
          <a:tab pos="2286000" algn="l"/>
          <a:tab pos="2743199" algn="l"/>
          <a:tab pos="3200400" algn="l"/>
          <a:tab pos="3657600" algn="l"/>
          <a:tab pos="4114800" algn="l"/>
          <a:tab pos="4572000" algn="l"/>
          <a:tab pos="5029200" algn="l"/>
          <a:tab pos="5486399" algn="l"/>
          <a:tab pos="5943600" algn="l"/>
          <a:tab pos="6400799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 lang="hu-HU" sz="3200" b="1" i="0" u="none" strike="noStrike" baseline="0">
          <a:ln>
            <a:noFill/>
          </a:ln>
          <a:solidFill>
            <a:srgbClr val="FFFF00"/>
          </a:solidFill>
          <a:latin typeface="Verdana" pitchFamily="34"/>
          <a:ea typeface="Arial" pitchFamily="34"/>
          <a:cs typeface="Arial" pitchFamily="34"/>
        </a:defRPr>
      </a:lvl1pPr>
    </p:titleStyle>
    <p:bodyStyle>
      <a:lvl1pPr marL="0" marR="0" indent="0" algn="l" rtl="0" hangingPunct="1">
        <a:lnSpc>
          <a:spcPct val="97000"/>
        </a:lnSpc>
        <a:spcBef>
          <a:spcPts val="598"/>
        </a:spcBef>
        <a:spcAft>
          <a:spcPts val="0"/>
        </a:spcAft>
        <a:buFontTx/>
        <a:buNone/>
        <a:tabLst>
          <a:tab pos="311040" algn="l"/>
          <a:tab pos="456840" algn="l"/>
          <a:tab pos="914040" algn="l"/>
          <a:tab pos="1371240" algn="l"/>
          <a:tab pos="1828440" algn="l"/>
          <a:tab pos="2285640" algn="l"/>
          <a:tab pos="2742840" algn="l"/>
          <a:tab pos="3200040" algn="l"/>
          <a:tab pos="3657240" algn="l"/>
          <a:tab pos="4114440" algn="l"/>
          <a:tab pos="4571640" algn="l"/>
          <a:tab pos="5028840" algn="l"/>
          <a:tab pos="5486040" algn="l"/>
          <a:tab pos="5943240" algn="l"/>
          <a:tab pos="6400440" algn="l"/>
          <a:tab pos="6857640" algn="l"/>
          <a:tab pos="7314839" algn="l"/>
          <a:tab pos="7772039" algn="l"/>
          <a:tab pos="8229239" algn="l"/>
          <a:tab pos="8686439" algn="l"/>
          <a:tab pos="9143640" algn="l"/>
        </a:tabLst>
        <a:defRPr lang="hu-HU" sz="2400" b="1" i="0" u="none" strike="noStrike" baseline="0">
          <a:ln>
            <a:noFill/>
          </a:ln>
          <a:solidFill>
            <a:srgbClr val="FFFFFF"/>
          </a:solidFill>
          <a:latin typeface="Verdana" pitchFamily="34"/>
          <a:cs typeface="Arial" pitchFamily="34"/>
        </a:defRPr>
      </a:lvl1pPr>
      <a:lvl2pPr marL="457200" indent="0">
        <a:buFontTx/>
        <a:buNone/>
        <a:defRPr/>
      </a:lvl2pPr>
      <a:lvl3pPr marL="914400" indent="0">
        <a:buFontTx/>
        <a:buNone/>
        <a:defRPr/>
      </a:lvl3pPr>
      <a:lvl4pPr marL="1371599" indent="0">
        <a:buFontTx/>
        <a:buNone/>
        <a:defRPr/>
      </a:lvl4pPr>
      <a:lvl5pPr marL="1828800" indent="0">
        <a:buFontTx/>
        <a:buNone/>
        <a:defRPr/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113365"/>
            <a:ext cx="9144000" cy="492443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dirty="0" smtClean="0"/>
              <a:t>PROPERTIES OF ODDERON</a:t>
            </a:r>
            <a:endParaRPr lang="hu-HU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3" name="Szöveg helye 2"/>
          <p:cNvSpPr txBox="1">
            <a:spLocks noGrp="1"/>
          </p:cNvSpPr>
          <p:nvPr>
            <p:ph type="body" idx="4294967295"/>
          </p:nvPr>
        </p:nvSpPr>
        <p:spPr>
          <a:xfrm>
            <a:off x="2677" y="1196752"/>
            <a:ext cx="9144000" cy="5027400"/>
          </a:xfrm>
        </p:spPr>
        <p:txBody>
          <a:bodyPr wrap="square" lIns="92160" tIns="46080" rIns="92160" bIns="46080" anchor="t" anchorCtr="0"/>
          <a:lstStyle>
            <a:def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None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defPPr>
            <a:lvl1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Char char="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marL="711000" marR="0" lvl="1" indent="-253800" algn="l" rtl="0" hangingPunct="1">
              <a:lnSpc>
                <a:spcPct val="97000"/>
              </a:lnSpc>
              <a:spcBef>
                <a:spcPts val="499"/>
              </a:spcBef>
              <a:spcAft>
                <a:spcPts val="0"/>
              </a:spcAft>
              <a:buClr>
                <a:srgbClr val="FFFF0D"/>
              </a:buClr>
              <a:buSzPct val="45000"/>
              <a:buFont typeface="Wingdings" pitchFamily="2"/>
              <a:buChar char=""/>
              <a:tabLst>
                <a:tab pos="711000" algn="l"/>
                <a:tab pos="914040" algn="l"/>
                <a:tab pos="1371240" algn="l"/>
                <a:tab pos="1828440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hu-HU" sz="2000" b="1" i="0" u="none" strike="noStrike" baseline="0">
                <a:ln>
                  <a:noFill/>
                </a:ln>
                <a:solidFill>
                  <a:srgbClr val="FFFF0D"/>
                </a:solidFill>
                <a:latin typeface="Verdana" pitchFamily="34"/>
                <a:ea typeface="Arial" pitchFamily="34"/>
                <a:cs typeface="Arial" pitchFamily="34"/>
              </a:defRPr>
            </a:lvl2pPr>
            <a:lvl3pPr marL="1143000" marR="0" lvl="2" indent="-228600" algn="l" rtl="0" hangingPunct="1">
              <a:lnSpc>
                <a:spcPct val="97000"/>
              </a:lnSpc>
              <a:spcBef>
                <a:spcPts val="448"/>
              </a:spcBef>
              <a:spcAft>
                <a:spcPts val="0"/>
              </a:spcAft>
              <a:buClr>
                <a:srgbClr val="FFCC66"/>
              </a:buClr>
              <a:buSzPct val="45000"/>
              <a:buFont typeface="Wingdings" pitchFamily="2"/>
              <a:buChar char="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hu-HU" sz="1800" b="1" i="0" u="none" strike="noStrike" baseline="0">
                <a:ln>
                  <a:noFill/>
                </a:ln>
                <a:solidFill>
                  <a:srgbClr val="FFCC66"/>
                </a:solidFill>
                <a:latin typeface="Verdana" pitchFamily="34"/>
                <a:ea typeface="Arial" pitchFamily="34"/>
                <a:cs typeface="Arial" pitchFamily="34"/>
              </a:defRPr>
            </a:lvl3pPr>
            <a:lvl4pPr marL="1600199" marR="0" lvl="3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00"/>
                </a:solidFill>
                <a:latin typeface="Verdana" pitchFamily="34"/>
                <a:ea typeface="Arial" pitchFamily="34"/>
                <a:cs typeface="Arial" pitchFamily="34"/>
              </a:defRPr>
            </a:lvl4pPr>
            <a:lvl5pPr marL="2057400" marR="0" lvl="4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5pPr>
            <a:lvl6pPr marL="2057400" marR="0" lvl="5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6pPr>
            <a:lvl7pPr marL="2057400" marR="0" lvl="6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7pPr>
            <a:lvl8pPr marL="2057400" marR="0" lvl="7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8pPr>
            <a:lvl9pPr marL="2057400" marR="0" lvl="8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9pPr>
          </a:lstStyle>
          <a:p>
            <a:pPr lvl="0" algn="ctr">
              <a:lnSpc>
                <a:spcPct val="87000"/>
              </a:lnSpc>
              <a:spcBef>
                <a:spcPts val="799"/>
              </a:spcBef>
              <a:buNone/>
            </a:pP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T. </a:t>
            </a:r>
            <a:r>
              <a:rPr lang="en-GB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Csörgő</a:t>
            </a:r>
            <a:r>
              <a:rPr lang="hu-HU" sz="1800" baseline="30000" dirty="0" smtClean="0">
                <a:effectLst>
                  <a:outerShdw dist="17961" dir="2700000">
                    <a:scrgbClr r="0" g="0" b="0"/>
                  </a:outerShdw>
                </a:effectLst>
              </a:rPr>
              <a:t>1,2 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, T. Novák</a:t>
            </a:r>
            <a:r>
              <a:rPr lang="hu-HU" sz="1800" baseline="30000" dirty="0">
                <a:effectLst>
                  <a:outerShdw dist="17961" dir="2700000">
                    <a:scrgbClr r="0" g="0" b="0"/>
                  </a:outerShdw>
                </a:effectLst>
              </a:rPr>
              <a:t>2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, R. </a:t>
            </a: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Pasechnik</a:t>
            </a:r>
            <a:r>
              <a:rPr lang="hu-HU" sz="1800" baseline="300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baseline="30000" dirty="0" smtClean="0">
                <a:effectLst>
                  <a:outerShdw dist="17961" dir="2700000">
                    <a:scrgbClr r="0" g="0" b="0"/>
                  </a:outerShdw>
                </a:effectLst>
              </a:rPr>
              <a:t>3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, A. </a:t>
            </a: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Ster</a:t>
            </a:r>
            <a:r>
              <a:rPr lang="hu-HU" sz="1800" baseline="300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baseline="30000" dirty="0" smtClean="0">
                <a:effectLst>
                  <a:outerShdw dist="17961" dir="2700000">
                    <a:scrgbClr r="0" g="0" b="0"/>
                  </a:outerShdw>
                </a:effectLst>
              </a:rPr>
              <a:t>1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 and I. Szanyi</a:t>
            </a:r>
            <a:r>
              <a:rPr lang="hu-HU" sz="1800" baseline="300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baseline="30000" dirty="0" smtClean="0">
                <a:effectLst>
                  <a:outerShdw dist="17961" dir="2700000">
                    <a:scrgbClr r="0" g="0" b="0"/>
                  </a:outerShdw>
                </a:effectLst>
              </a:rPr>
              <a:t>1,4</a:t>
            </a:r>
            <a:endParaRPr lang="en-GB" sz="18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en-GB" sz="11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en-GB" sz="16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400" baseline="30000" dirty="0" smtClean="0">
                <a:effectLst>
                  <a:outerShdw dist="17961" dir="2700000">
                    <a:scrgbClr r="0" g="0" b="0"/>
                  </a:outerShdw>
                </a:effectLst>
              </a:rPr>
              <a:t>1 </a:t>
            </a:r>
            <a:r>
              <a:rPr lang="en-GB" sz="1400" baseline="30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en-GB" sz="14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Wigner</a:t>
            </a:r>
            <a:r>
              <a:rPr lang="hu-HU" sz="14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RCP</a:t>
            </a:r>
            <a:r>
              <a:rPr lang="en-GB" sz="14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, </a:t>
            </a:r>
            <a:r>
              <a:rPr lang="hu-HU" sz="14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Budapest, Hungary</a:t>
            </a: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400" baseline="30000" dirty="0" smtClean="0">
                <a:effectLst>
                  <a:outerShdw dist="17961" dir="2700000">
                    <a:scrgbClr r="0" g="0" b="0"/>
                  </a:outerShdw>
                </a:effectLst>
              </a:rPr>
              <a:t>2 </a:t>
            </a:r>
            <a:r>
              <a:rPr lang="hu-HU" sz="14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MATE KRC, Gyöngyös, Hungary</a:t>
            </a: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400" baseline="30000" dirty="0" smtClean="0">
                <a:effectLst>
                  <a:outerShdw dist="17961" dir="2700000">
                    <a:scrgbClr r="0" g="0" b="0"/>
                  </a:outerShdw>
                </a:effectLst>
              </a:rPr>
              <a:t>3 </a:t>
            </a:r>
            <a:r>
              <a:rPr lang="hu-HU" sz="14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University of </a:t>
            </a:r>
            <a:r>
              <a:rPr lang="hu-HU" sz="14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Lund</a:t>
            </a:r>
            <a:r>
              <a:rPr lang="hu-HU" sz="14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, </a:t>
            </a:r>
            <a:r>
              <a:rPr lang="hu-HU" sz="14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Lund</a:t>
            </a:r>
            <a:r>
              <a:rPr lang="hu-HU" sz="14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, </a:t>
            </a:r>
            <a:r>
              <a:rPr lang="hu-HU" sz="14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Sweden</a:t>
            </a:r>
            <a:endParaRPr lang="hu-HU" sz="1400" dirty="0" smtClean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400" baseline="30000" dirty="0">
                <a:effectLst>
                  <a:outerShdw dist="17961" dir="2700000">
                    <a:scrgbClr r="0" g="0" b="0"/>
                  </a:outerShdw>
                </a:effectLst>
              </a:rPr>
              <a:t>4</a:t>
            </a:r>
            <a:r>
              <a:rPr lang="hu-HU" sz="1400" baseline="300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4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Eötvös University, Budapest, Hungary</a:t>
            </a:r>
            <a:endParaRPr lang="hu-HU" sz="14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4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endParaRPr lang="hu-HU" sz="1800" b="0" dirty="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18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1800" dirty="0" smtClean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First</a:t>
            </a:r>
            <a:r>
              <a:rPr lang="hu-HU" sz="2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ReBB</a:t>
            </a:r>
            <a:r>
              <a:rPr lang="hu-HU" sz="2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results</a:t>
            </a:r>
            <a:r>
              <a:rPr lang="hu-HU" sz="2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at</a:t>
            </a:r>
            <a:r>
              <a:rPr lang="hu-HU" sz="2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8 </a:t>
            </a:r>
            <a:r>
              <a:rPr lang="hu-HU" sz="20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TeV</a:t>
            </a:r>
            <a:endParaRPr lang="hu-HU" sz="2000" dirty="0" smtClean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20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B(</a:t>
            </a:r>
            <a:r>
              <a:rPr lang="hu-HU" sz="20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s,t</a:t>
            </a:r>
            <a:r>
              <a:rPr lang="hu-HU" sz="2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) of </a:t>
            </a:r>
            <a:r>
              <a:rPr lang="hu-HU" sz="20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Pomeron</a:t>
            </a:r>
            <a:r>
              <a:rPr lang="hu-HU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&amp;</a:t>
            </a:r>
            <a:r>
              <a:rPr lang="hu-HU" sz="2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Odderon</a:t>
            </a:r>
            <a:endParaRPr lang="hu-HU" sz="2000" dirty="0" smtClean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2000" dirty="0" smtClean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Tests</a:t>
            </a:r>
            <a:r>
              <a:rPr lang="hu-HU" sz="2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of </a:t>
            </a:r>
            <a:r>
              <a:rPr lang="hu-HU" sz="20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scaling</a:t>
            </a:r>
            <a:r>
              <a:rPr lang="hu-HU" sz="2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effects</a:t>
            </a:r>
            <a:r>
              <a:rPr lang="hu-HU" sz="2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on</a:t>
            </a:r>
            <a:r>
              <a:rPr lang="hu-HU" sz="2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B(</a:t>
            </a:r>
            <a:r>
              <a:rPr lang="hu-HU" sz="20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x,s</a:t>
            </a:r>
            <a:r>
              <a:rPr lang="hu-HU" sz="2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)</a:t>
            </a: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 </a:t>
            </a:r>
            <a:endParaRPr lang="hu-HU" sz="2000" dirty="0" smtClean="0">
              <a:solidFill>
                <a:schemeClr val="bg1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20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7607860" y="2492896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17" b="16666"/>
          <a:stretch/>
        </p:blipFill>
        <p:spPr bwMode="auto">
          <a:xfrm>
            <a:off x="6741033" y="5390821"/>
            <a:ext cx="2323144" cy="900894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" name="Picture 2" descr="KapcsolÃ³dÃ³ kÃ©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192" y="5013176"/>
            <a:ext cx="1656184" cy="1656184"/>
          </a:xfrm>
          <a:prstGeom prst="ellipse">
            <a:avLst/>
          </a:prstGeom>
          <a:solidFill>
            <a:schemeClr val="bg1"/>
          </a:solidFill>
          <a:ln w="28575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Kép 8"/>
          <p:cNvPicPr>
            <a:picLocks noChangeAspect="1"/>
          </p:cNvPicPr>
          <p:nvPr/>
        </p:nvPicPr>
        <p:blipFill rotWithShape="1">
          <a:blip r:embed="rId5"/>
          <a:srcRect t="3402" r="3402"/>
          <a:stretch/>
        </p:blipFill>
        <p:spPr>
          <a:xfrm>
            <a:off x="467544" y="3284984"/>
            <a:ext cx="1656184" cy="1656184"/>
          </a:xfrm>
          <a:prstGeom prst="ellipse">
            <a:avLst/>
          </a:prstGeom>
          <a:ln w="28575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</p:spPr>
      </p:pic>
      <p:pic>
        <p:nvPicPr>
          <p:cNvPr id="6" name="Picture 2" descr="https://uni-mate.hu/sites/default/files/mate_2021_icon_green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1033" y="3541315"/>
            <a:ext cx="2254538" cy="1152128"/>
          </a:xfrm>
          <a:prstGeom prst="rect">
            <a:avLst/>
          </a:prstGeom>
          <a:solidFill>
            <a:schemeClr val="bg1"/>
          </a:solidFill>
          <a:ln w="38100">
            <a:solidFill>
              <a:srgbClr val="FFFF00"/>
            </a:solidFill>
          </a:ln>
        </p:spPr>
      </p:pic>
      <p:sp>
        <p:nvSpPr>
          <p:cNvPr id="8" name="Téglalap 7"/>
          <p:cNvSpPr/>
          <p:nvPr/>
        </p:nvSpPr>
        <p:spPr>
          <a:xfrm>
            <a:off x="0" y="716804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2400" b="1" kern="0" dirty="0" smtClean="0">
                <a:solidFill>
                  <a:srgbClr val="FFFF00"/>
                </a:solidFill>
                <a:latin typeface="Verdana" pitchFamily="34"/>
                <a:cs typeface="Arial" pitchFamily="34"/>
              </a:rPr>
              <a:t>DISCUSSION SECTION – REQUESTED NEW RESULTS </a:t>
            </a:r>
            <a:endParaRPr lang="hu-HU" sz="1400" dirty="0"/>
          </a:p>
        </p:txBody>
      </p:sp>
    </p:spTree>
  </p:cSld>
  <p:clrMapOvr>
    <a:masterClrMapping/>
  </p:clrMapOvr>
  <p:transition spd="med" advTm="21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82587"/>
            <a:ext cx="9144000" cy="553998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3600" dirty="0" err="1" smtClean="0"/>
              <a:t>ReBB</a:t>
            </a:r>
            <a:r>
              <a:rPr lang="hu-HU" sz="3600" dirty="0" smtClean="0"/>
              <a:t> MODEL RESULTS: OK @ 8 </a:t>
            </a:r>
            <a:r>
              <a:rPr lang="hu-HU" sz="3600" dirty="0" err="1" smtClean="0"/>
              <a:t>TeV</a:t>
            </a:r>
            <a:endParaRPr lang="hu-HU" sz="36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7607860" y="2540833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847005" y="1439619"/>
            <a:ext cx="6266446" cy="4562946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3715941" y="1438720"/>
            <a:ext cx="6266446" cy="4562946"/>
          </a:xfrm>
          <a:prstGeom prst="rect">
            <a:avLst/>
          </a:prstGeom>
        </p:spPr>
      </p:pic>
      <p:sp>
        <p:nvSpPr>
          <p:cNvPr id="9" name="Szabadkézi sokszög 8"/>
          <p:cNvSpPr/>
          <p:nvPr/>
        </p:nvSpPr>
        <p:spPr>
          <a:xfrm>
            <a:off x="2581902" y="3308071"/>
            <a:ext cx="6552728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38100">
            <a:solidFill>
              <a:srgbClr val="FF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Assumption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3 % overall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normalization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error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CL = 11.6 %,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agreement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full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ReBB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CL = 1.4 %,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agreement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H(x) limit of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ReBB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10811639"/>
      </p:ext>
    </p:extLst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8" y="659877"/>
            <a:ext cx="9165004" cy="6192570"/>
          </a:xfrm>
          <a:prstGeom prst="rect">
            <a:avLst/>
          </a:prstGeom>
        </p:spPr>
      </p:pic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144143"/>
            <a:ext cx="9144000" cy="430887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2800" dirty="0" err="1" smtClean="0"/>
              <a:t>Pomeron</a:t>
            </a:r>
            <a:r>
              <a:rPr lang="hu-HU" sz="2800" dirty="0" smtClean="0"/>
              <a:t> B(</a:t>
            </a:r>
            <a:r>
              <a:rPr lang="hu-HU" sz="2800" dirty="0" err="1" smtClean="0"/>
              <a:t>x,s</a:t>
            </a:r>
            <a:r>
              <a:rPr lang="hu-HU" sz="2800" dirty="0" smtClean="0"/>
              <a:t>)@ 0.546, 1.96, 2.76 &amp; 7 </a:t>
            </a:r>
            <a:r>
              <a:rPr lang="hu-HU" sz="2800" dirty="0" err="1" smtClean="0"/>
              <a:t>TeV</a:t>
            </a:r>
            <a:endParaRPr lang="hu-HU" sz="28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7607860" y="2540833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7" name="Szabadkézi sokszög 6"/>
          <p:cNvSpPr/>
          <p:nvPr/>
        </p:nvSpPr>
        <p:spPr>
          <a:xfrm>
            <a:off x="3160059" y="4144214"/>
            <a:ext cx="4076237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38100">
            <a:solidFill>
              <a:srgbClr val="FF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Pomeron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dominates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makes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B(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x|s,pp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negative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6" name="Téglalap 5"/>
          <p:cNvSpPr/>
          <p:nvPr/>
        </p:nvSpPr>
        <p:spPr>
          <a:xfrm>
            <a:off x="1457436" y="980728"/>
            <a:ext cx="1728192" cy="4896544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Téglalap 7"/>
          <p:cNvSpPr/>
          <p:nvPr/>
        </p:nvSpPr>
        <p:spPr>
          <a:xfrm>
            <a:off x="7236296" y="980728"/>
            <a:ext cx="1440160" cy="4896544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10" name="Egyenes összekötő 9"/>
          <p:cNvCxnSpPr/>
          <p:nvPr/>
        </p:nvCxnSpPr>
        <p:spPr>
          <a:xfrm>
            <a:off x="1457436" y="3429000"/>
            <a:ext cx="721902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3765272"/>
      </p:ext>
    </p:extLst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802" y="692814"/>
            <a:ext cx="9165004" cy="6192570"/>
          </a:xfrm>
          <a:prstGeom prst="rect">
            <a:avLst/>
          </a:prstGeom>
        </p:spPr>
      </p:pic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144143"/>
            <a:ext cx="9144000" cy="430887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2800" dirty="0" err="1" smtClean="0"/>
              <a:t>Odderon</a:t>
            </a:r>
            <a:r>
              <a:rPr lang="hu-HU" sz="2800" dirty="0" smtClean="0"/>
              <a:t> B(</a:t>
            </a:r>
            <a:r>
              <a:rPr lang="hu-HU" sz="2800" dirty="0" err="1" smtClean="0"/>
              <a:t>x,s</a:t>
            </a:r>
            <a:r>
              <a:rPr lang="hu-HU" sz="2800" dirty="0" smtClean="0"/>
              <a:t>) @ 0.546, 1.96, 2.76 &amp; 7 </a:t>
            </a:r>
            <a:r>
              <a:rPr lang="hu-HU" sz="2800" dirty="0" err="1" smtClean="0"/>
              <a:t>TeV</a:t>
            </a:r>
            <a:endParaRPr lang="hu-HU" sz="28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7607860" y="2540833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10" name="Téglalap 9"/>
          <p:cNvSpPr/>
          <p:nvPr/>
        </p:nvSpPr>
        <p:spPr>
          <a:xfrm>
            <a:off x="1457436" y="980728"/>
            <a:ext cx="1728192" cy="4896544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Téglalap 10"/>
          <p:cNvSpPr/>
          <p:nvPr/>
        </p:nvSpPr>
        <p:spPr>
          <a:xfrm>
            <a:off x="7236296" y="980728"/>
            <a:ext cx="1440160" cy="4896544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12" name="Egyenes összekötő 11"/>
          <p:cNvCxnSpPr/>
          <p:nvPr/>
        </p:nvCxnSpPr>
        <p:spPr>
          <a:xfrm>
            <a:off x="1457436" y="3559569"/>
            <a:ext cx="721902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zabadkézi sokszög 8"/>
          <p:cNvSpPr/>
          <p:nvPr/>
        </p:nvSpPr>
        <p:spPr>
          <a:xfrm>
            <a:off x="5102134" y="4859428"/>
            <a:ext cx="4050668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38100">
            <a:solidFill>
              <a:srgbClr val="FF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makes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difference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 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etween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B(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s,t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of pp &amp;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pbarp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@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0.4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–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1.2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GeV</a:t>
            </a:r>
            <a:r>
              <a:rPr lang="hu-HU" sz="2000" baseline="30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01742679"/>
      </p:ext>
    </p:extLst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6512" y="660707"/>
            <a:ext cx="9165004" cy="6192570"/>
          </a:xfrm>
          <a:prstGeom prst="rect">
            <a:avLst/>
          </a:prstGeom>
        </p:spPr>
      </p:pic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144143"/>
            <a:ext cx="9144000" cy="430887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2800" dirty="0" smtClean="0"/>
              <a:t>pp B(</a:t>
            </a:r>
            <a:r>
              <a:rPr lang="hu-HU" sz="2800" dirty="0" err="1" smtClean="0"/>
              <a:t>x,s</a:t>
            </a:r>
            <a:r>
              <a:rPr lang="hu-HU" sz="2800" dirty="0" smtClean="0"/>
              <a:t>)/B</a:t>
            </a:r>
            <a:r>
              <a:rPr lang="hu-HU" sz="2800" baseline="-25000" dirty="0" smtClean="0"/>
              <a:t>0</a:t>
            </a:r>
            <a:r>
              <a:rPr lang="hu-HU" sz="2800" dirty="0" smtClean="0"/>
              <a:t>(s) @ 0.546, 1.96, 2.76 &amp; 7 </a:t>
            </a:r>
            <a:r>
              <a:rPr lang="hu-HU" sz="2800" dirty="0" err="1" smtClean="0"/>
              <a:t>TeV</a:t>
            </a:r>
            <a:endParaRPr lang="hu-HU" sz="28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7607860" y="2540833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8" name="Téglalap 7"/>
          <p:cNvSpPr/>
          <p:nvPr/>
        </p:nvSpPr>
        <p:spPr>
          <a:xfrm>
            <a:off x="323528" y="-72496"/>
            <a:ext cx="4395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800" b="1" kern="0" dirty="0">
                <a:solidFill>
                  <a:srgbClr val="FFFF00"/>
                </a:solidFill>
                <a:latin typeface="Verdana" pitchFamily="34"/>
                <a:cs typeface="Arial" pitchFamily="34"/>
              </a:rPr>
              <a:t>–</a:t>
            </a:r>
            <a:endParaRPr lang="hu-HU" dirty="0"/>
          </a:p>
        </p:txBody>
      </p:sp>
      <p:sp>
        <p:nvSpPr>
          <p:cNvPr id="9" name="Szabadkézi sokszög 8"/>
          <p:cNvSpPr/>
          <p:nvPr/>
        </p:nvSpPr>
        <p:spPr>
          <a:xfrm>
            <a:off x="1763688" y="4869160"/>
            <a:ext cx="6552728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38100">
            <a:solidFill>
              <a:srgbClr val="FF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B(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s,x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|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pbarp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remains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positive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few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0" name="Szabadkézi sokszög 9"/>
          <p:cNvSpPr/>
          <p:nvPr/>
        </p:nvSpPr>
        <p:spPr>
          <a:xfrm>
            <a:off x="3851920" y="6195061"/>
            <a:ext cx="2304256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/>
              <a:t>x</a:t>
            </a:r>
            <a:r>
              <a:rPr lang="hu-HU" sz="2000" b="1" dirty="0" smtClean="0"/>
              <a:t> = - B t = - B</a:t>
            </a:r>
            <a:r>
              <a:rPr lang="hu-HU" sz="2000" b="1" baseline="-25000" dirty="0" smtClean="0"/>
              <a:t>0</a:t>
            </a:r>
            <a:r>
              <a:rPr lang="hu-HU" sz="2000" b="1" dirty="0" smtClean="0"/>
              <a:t>(s) t</a:t>
            </a:r>
            <a:endParaRPr lang="hu-HU" sz="2000" b="1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680113601"/>
      </p:ext>
    </p:extLst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144143"/>
            <a:ext cx="9144000" cy="430887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2800" dirty="0" smtClean="0"/>
              <a:t>pp B(</a:t>
            </a:r>
            <a:r>
              <a:rPr lang="hu-HU" sz="2800" dirty="0" err="1" smtClean="0"/>
              <a:t>x,s</a:t>
            </a:r>
            <a:r>
              <a:rPr lang="hu-HU" sz="2800" dirty="0" smtClean="0"/>
              <a:t>)/B</a:t>
            </a:r>
            <a:r>
              <a:rPr lang="hu-HU" sz="2800" baseline="-25000" dirty="0" smtClean="0"/>
              <a:t>0</a:t>
            </a:r>
            <a:r>
              <a:rPr lang="hu-HU" sz="2800" dirty="0" smtClean="0"/>
              <a:t>(s) @ 0.546, 1.96, 2.76 &amp; 7 </a:t>
            </a:r>
            <a:r>
              <a:rPr lang="hu-HU" sz="2800" dirty="0" err="1" smtClean="0"/>
              <a:t>TeV</a:t>
            </a:r>
            <a:endParaRPr lang="hu-HU" sz="28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7607860" y="2540833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3681" y="692696"/>
            <a:ext cx="9165004" cy="6192570"/>
          </a:xfrm>
          <a:prstGeom prst="rect">
            <a:avLst/>
          </a:prstGeom>
        </p:spPr>
      </p:pic>
      <p:sp>
        <p:nvSpPr>
          <p:cNvPr id="7" name="Szabadkézi sokszög 6"/>
          <p:cNvSpPr/>
          <p:nvPr/>
        </p:nvSpPr>
        <p:spPr>
          <a:xfrm>
            <a:off x="1763688" y="4715412"/>
            <a:ext cx="6552728" cy="92551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38100">
            <a:solidFill>
              <a:srgbClr val="FF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predicted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signal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verified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now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  <a:endParaRPr lang="hu-HU" b="1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B(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s,t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becomes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negative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pp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few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endParaRPr lang="hu-HU" b="1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B(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s,t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remains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positive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pbarp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few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endParaRPr lang="hu-HU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9" name="Szabadkézi sokszög 8"/>
          <p:cNvSpPr/>
          <p:nvPr/>
        </p:nvSpPr>
        <p:spPr>
          <a:xfrm>
            <a:off x="3851920" y="6267069"/>
            <a:ext cx="2304256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/>
              <a:t>x</a:t>
            </a:r>
            <a:r>
              <a:rPr lang="hu-HU" sz="2000" b="1" dirty="0" smtClean="0"/>
              <a:t> = - B t = - B</a:t>
            </a:r>
            <a:r>
              <a:rPr lang="hu-HU" sz="2000" b="1" baseline="-25000" dirty="0" smtClean="0"/>
              <a:t>0</a:t>
            </a:r>
            <a:r>
              <a:rPr lang="hu-HU" sz="2000" b="1" dirty="0" smtClean="0"/>
              <a:t>(s) t</a:t>
            </a:r>
            <a:endParaRPr lang="hu-HU" sz="2000" b="1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261" y="725872"/>
            <a:ext cx="5772955" cy="1065777"/>
          </a:xfrm>
          <a:prstGeom prst="rect">
            <a:avLst/>
          </a:prstGeom>
          <a:ln w="38100"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655071973"/>
      </p:ext>
    </p:extLst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theme/theme1.xml><?xml version="1.0" encoding="utf-8"?>
<a:theme xmlns:a="http://schemas.openxmlformats.org/drawingml/2006/main" name="Alapértelmezet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28024</TotalTime>
  <Words>246</Words>
  <Application>Microsoft Office PowerPoint</Application>
  <PresentationFormat>Diavetítés a képernyőre (4:3 oldalarány)</PresentationFormat>
  <Paragraphs>36</Paragraphs>
  <Slides>6</Slides>
  <Notes>6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11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8" baseType="lpstr">
      <vt:lpstr>MS Gothic</vt:lpstr>
      <vt:lpstr>Arial</vt:lpstr>
      <vt:lpstr>Arial Rounded MT Bold</vt:lpstr>
      <vt:lpstr>Arial Unicode MS</vt:lpstr>
      <vt:lpstr>Calibri</vt:lpstr>
      <vt:lpstr>Lucida Sans Unicode</vt:lpstr>
      <vt:lpstr>StarSymbol</vt:lpstr>
      <vt:lpstr>Tahoma</vt:lpstr>
      <vt:lpstr>Times New Roman</vt:lpstr>
      <vt:lpstr>Verdana</vt:lpstr>
      <vt:lpstr>Wingdings</vt:lpstr>
      <vt:lpstr>Alapértelmezett</vt:lpstr>
      <vt:lpstr>PROPERTIES OF ODDERON</vt:lpstr>
      <vt:lpstr>ReBB MODEL RESULTS: OK @ 8 TeV</vt:lpstr>
      <vt:lpstr>Pomeron B(x,s)@ 0.546, 1.96, 2.76 &amp; 7 TeV</vt:lpstr>
      <vt:lpstr>Odderon B(x,s) @ 0.546, 1.96, 2.76 &amp; 7 TeV</vt:lpstr>
      <vt:lpstr>pp B(x,s)/B0(s) @ 0.546, 1.96, 2.76 &amp; 7 TeV</vt:lpstr>
      <vt:lpstr>pp B(x,s)/B0(s) @ 0.546, 1.96, 2.76 &amp; 7 TeV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Proton holography and Odderon discovery</dc:title>
  <dc:subject>STAR Regional Meeting, Warsaw, November 5, 2012</dc:subject>
  <dc:creator>Csörgő.Tamás</dc:creator>
  <cp:lastModifiedBy>tcsorgo</cp:lastModifiedBy>
  <cp:revision>625</cp:revision>
  <dcterms:modified xsi:type="dcterms:W3CDTF">2021-09-30T16:52:09Z</dcterms:modified>
</cp:coreProperties>
</file>