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1" r:id="rId6"/>
    <p:sldId id="262" r:id="rId7"/>
    <p:sldId id="268" r:id="rId8"/>
    <p:sldId id="263" r:id="rId9"/>
    <p:sldId id="265" r:id="rId10"/>
    <p:sldId id="266" r:id="rId11"/>
    <p:sldId id="267" r:id="rId12"/>
    <p:sldId id="269" r:id="rId13"/>
    <p:sldId id="264" r:id="rId14"/>
    <p:sldId id="270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1" autoAdjust="0"/>
  </p:normalViewPr>
  <p:slideViewPr>
    <p:cSldViewPr>
      <p:cViewPr>
        <p:scale>
          <a:sx n="80" d="100"/>
          <a:sy n="80" d="100"/>
        </p:scale>
        <p:origin x="-456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1CD9B-1007-45A0-9440-E911781B9EFB}" type="datetimeFigureOut">
              <a:rPr lang="en-GB" smtClean="0"/>
              <a:pPr/>
              <a:t>11/10/2010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58DC-BE2F-4ADD-B90A-6891A6FD05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CDR redaction: discussion</a:t>
            </a:r>
            <a:endParaRPr lang="en-US" sz="2400" dirty="0"/>
          </a:p>
          <a:p>
            <a:endParaRPr lang="en-GB" sz="1600" dirty="0"/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1139260"/>
            <a:ext cx="5328592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Goal of the discussion:</a:t>
            </a:r>
          </a:p>
          <a:p>
            <a:endParaRPr lang="en-GB" sz="2400" dirty="0"/>
          </a:p>
          <a:p>
            <a:r>
              <a:rPr lang="en-GB" sz="2400" dirty="0" smtClean="0"/>
              <a:t>Possibility to give input and participate on contents of the report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843644"/>
            <a:ext cx="6948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Two options are under study: CERN “stiff option” and LAPP “soft option”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620688"/>
            <a:ext cx="4146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Authors: K. Artoos, C. Collette, C. Hauviller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517265"/>
            <a:ext cx="8280920" cy="22159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CDR baseline for MBQ will be the CERN rigid option. </a:t>
            </a:r>
          </a:p>
          <a:p>
            <a:endParaRPr lang="en-GB" sz="2400" dirty="0" smtClean="0"/>
          </a:p>
          <a:p>
            <a:r>
              <a:rPr lang="en-GB" sz="2400" dirty="0" smtClean="0"/>
              <a:t>LAPP soft option will be described in the chapter Final Focus</a:t>
            </a:r>
          </a:p>
          <a:p>
            <a:r>
              <a:rPr lang="en-GB" sz="2400" dirty="0" smtClean="0"/>
              <a:t>LAPP development can me mentioned in the “Outlook for TDR phase” as alternative option.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7693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5.16.5 Technical description 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5.16.5.3 </a:t>
            </a:r>
            <a:r>
              <a:rPr lang="en-US" sz="2400" b="1" dirty="0"/>
              <a:t>Real-time controller </a:t>
            </a:r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1196752"/>
            <a:ext cx="4207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Sampling speed/ bandwidth/ anti aliasing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547500"/>
            <a:ext cx="3490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Requirements ADC and DAC noise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1907540"/>
            <a:ext cx="377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Requirements latency + determinism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2276872"/>
            <a:ext cx="1922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Controller design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7693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5.16.5 Technical description 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5.16.5.4 </a:t>
            </a:r>
            <a:r>
              <a:rPr lang="en-US" sz="2400" b="1" dirty="0" err="1"/>
              <a:t>Quadrupole</a:t>
            </a:r>
            <a:r>
              <a:rPr lang="en-US" sz="2400" b="1" dirty="0"/>
              <a:t> dynamics </a:t>
            </a:r>
          </a:p>
          <a:p>
            <a:endParaRPr lang="en-GB" sz="1600" dirty="0"/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1484784"/>
            <a:ext cx="840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Technical requirements actuating support &gt;&gt; stiff parallel structure with flexural joints.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699628"/>
            <a:ext cx="6916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Selection degrees of freedom &gt;&gt; x-y guide blocked in longitudinal + roll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059668"/>
            <a:ext cx="2976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Conceptual drawing support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1916832"/>
            <a:ext cx="549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Orientation legs, resolution, stiffness, forces, kinematics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2276872"/>
            <a:ext cx="3056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Pairs of inclined legs + sensor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7693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5.16.5 Technical description 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5.16.5.5 </a:t>
            </a:r>
            <a:r>
              <a:rPr lang="en-US" sz="2400" b="1" dirty="0" err="1"/>
              <a:t>Quadrupole</a:t>
            </a:r>
            <a:r>
              <a:rPr lang="en-US" sz="2400" b="1" dirty="0"/>
              <a:t> </a:t>
            </a:r>
            <a:r>
              <a:rPr lang="en-US" sz="2400" b="1" dirty="0" err="1" smtClean="0"/>
              <a:t>stabilisation</a:t>
            </a:r>
            <a:r>
              <a:rPr lang="en-US" sz="2400" b="1" dirty="0" smtClean="0"/>
              <a:t> </a:t>
            </a:r>
            <a:endParaRPr lang="en-US" sz="2400" b="1" dirty="0"/>
          </a:p>
          <a:p>
            <a:endParaRPr lang="en-GB" sz="1600" dirty="0"/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1484784"/>
            <a:ext cx="402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Control law combining above elements.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7693"/>
            <a:ext cx="86409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5.16.6 Experimental validations </a:t>
            </a:r>
          </a:p>
          <a:p>
            <a:pPr>
              <a:tabLst>
                <a:tab pos="534988" algn="l"/>
              </a:tabLst>
            </a:pPr>
            <a:r>
              <a:rPr lang="en-US" sz="2400" b="1" dirty="0"/>
              <a:t>	5.16.6.1 Test bench 1 </a:t>
            </a:r>
            <a:endParaRPr lang="en-US" sz="2400" b="1" dirty="0" smtClean="0"/>
          </a:p>
          <a:p>
            <a:pPr>
              <a:tabLst>
                <a:tab pos="534988" algn="l"/>
              </a:tabLst>
            </a:pPr>
            <a:r>
              <a:rPr lang="en-US" sz="2400" b="1" dirty="0"/>
              <a:t>	</a:t>
            </a:r>
            <a:r>
              <a:rPr lang="en-US" sz="2000" b="1" dirty="0" smtClean="0"/>
              <a:t>Scaled single degree of freedom system </a:t>
            </a:r>
          </a:p>
          <a:p>
            <a:pPr>
              <a:tabLst>
                <a:tab pos="534988" algn="l"/>
              </a:tabLst>
            </a:pPr>
            <a:r>
              <a:rPr lang="en-US" sz="2000" b="1" dirty="0"/>
              <a:t>	</a:t>
            </a:r>
            <a:r>
              <a:rPr lang="en-US" sz="2000" b="1" dirty="0" smtClean="0"/>
              <a:t>(membrane)</a:t>
            </a:r>
          </a:p>
          <a:p>
            <a:pPr>
              <a:tabLst>
                <a:tab pos="534988" algn="l"/>
              </a:tabLst>
            </a:pPr>
            <a:r>
              <a:rPr lang="en-US" sz="2000" b="1" dirty="0"/>
              <a:t>	</a:t>
            </a:r>
            <a:r>
              <a:rPr lang="en-US" sz="2000" b="1" dirty="0" smtClean="0"/>
              <a:t>Results </a:t>
            </a:r>
            <a:r>
              <a:rPr lang="en-US" sz="2000" b="1" dirty="0" err="1" smtClean="0"/>
              <a:t>stabilisation</a:t>
            </a:r>
            <a:r>
              <a:rPr lang="en-US" sz="2000" b="1" dirty="0" smtClean="0"/>
              <a:t> + </a:t>
            </a:r>
            <a:r>
              <a:rPr lang="en-US" sz="2000" b="1" dirty="0" err="1" smtClean="0"/>
              <a:t>nano</a:t>
            </a:r>
            <a:r>
              <a:rPr lang="en-US" sz="2000" b="1" dirty="0" smtClean="0"/>
              <a:t> positioning</a:t>
            </a:r>
            <a:endParaRPr lang="en-US" sz="2000" b="1" dirty="0"/>
          </a:p>
          <a:p>
            <a:pPr>
              <a:tabLst>
                <a:tab pos="534988" algn="l"/>
              </a:tabLst>
            </a:pPr>
            <a:r>
              <a:rPr lang="en-US" sz="2400" b="1" dirty="0"/>
              <a:t>	5.16.6.2 Test bench 2 </a:t>
            </a:r>
            <a:endParaRPr lang="en-US" sz="2400" b="1" dirty="0" smtClean="0"/>
          </a:p>
          <a:p>
            <a:pPr>
              <a:tabLst>
                <a:tab pos="534988" algn="l"/>
              </a:tabLst>
            </a:pPr>
            <a:r>
              <a:rPr lang="en-US" sz="2400" b="1" dirty="0"/>
              <a:t>	</a:t>
            </a:r>
            <a:r>
              <a:rPr lang="en-US" sz="2000" b="1" dirty="0" smtClean="0"/>
              <a:t>Tripod and “quadruped” Two degrees of freedom with equivalent mass</a:t>
            </a:r>
          </a:p>
          <a:p>
            <a:pPr>
              <a:tabLst>
                <a:tab pos="534988" algn="l"/>
              </a:tabLst>
            </a:pPr>
            <a:r>
              <a:rPr lang="en-US" sz="2000" b="1" dirty="0" smtClean="0"/>
              <a:t>	Results </a:t>
            </a:r>
            <a:r>
              <a:rPr lang="en-US" sz="2000" b="1" dirty="0" err="1" smtClean="0"/>
              <a:t>stabilisation</a:t>
            </a:r>
            <a:r>
              <a:rPr lang="en-US" sz="2000" b="1" dirty="0" smtClean="0"/>
              <a:t> + </a:t>
            </a:r>
            <a:r>
              <a:rPr lang="en-US" sz="2000" b="1" dirty="0" err="1" smtClean="0"/>
              <a:t>nano</a:t>
            </a:r>
            <a:r>
              <a:rPr lang="en-US" sz="2000" b="1" dirty="0" smtClean="0"/>
              <a:t> positioning</a:t>
            </a:r>
          </a:p>
          <a:p>
            <a:pPr>
              <a:tabLst>
                <a:tab pos="534988" algn="l"/>
              </a:tabLst>
            </a:pPr>
            <a:r>
              <a:rPr lang="en-US" sz="2400" b="1" dirty="0"/>
              <a:t>	</a:t>
            </a:r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56992"/>
            <a:ext cx="7973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Remark: possibility to add results test bench 1 and test bench 2after the first draft.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3789040"/>
            <a:ext cx="6356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possibility to add results full </a:t>
            </a:r>
            <a:r>
              <a:rPr lang="en-GB" dirty="0" err="1" smtClean="0"/>
              <a:t>quadrupole</a:t>
            </a:r>
            <a:r>
              <a:rPr lang="en-GB" dirty="0" smtClean="0"/>
              <a:t> type 4  until March 2011.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7693"/>
            <a:ext cx="8280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5.16.7 Technical issues </a:t>
            </a:r>
          </a:p>
          <a:p>
            <a:r>
              <a:rPr lang="en-US" sz="2400" b="1" dirty="0" smtClean="0"/>
              <a:t>5.16.7.1 </a:t>
            </a:r>
            <a:r>
              <a:rPr lang="en-US" sz="2400" b="1" dirty="0"/>
              <a:t>Compatibility with accelerator </a:t>
            </a:r>
            <a:r>
              <a:rPr lang="en-US" sz="2400" b="1" dirty="0" smtClean="0"/>
              <a:t>environment</a:t>
            </a:r>
          </a:p>
          <a:p>
            <a:r>
              <a:rPr lang="en-US" sz="2000" dirty="0" smtClean="0"/>
              <a:t>Radiation, magnetic field, integration</a:t>
            </a:r>
            <a:endParaRPr lang="en-US" sz="2000" dirty="0"/>
          </a:p>
          <a:p>
            <a:r>
              <a:rPr lang="en-US" sz="2400" b="1" dirty="0" smtClean="0"/>
              <a:t>5.16.7.2 </a:t>
            </a:r>
            <a:r>
              <a:rPr lang="en-US" sz="2400" b="1" dirty="0"/>
              <a:t>Compatibility with the alignment stage </a:t>
            </a:r>
            <a:endParaRPr lang="en-US" sz="2400" b="1" dirty="0" smtClean="0"/>
          </a:p>
          <a:p>
            <a:endParaRPr lang="en-US" sz="2400" b="1" dirty="0"/>
          </a:p>
          <a:p>
            <a:r>
              <a:rPr lang="en-US" sz="2400" b="1" dirty="0" smtClean="0"/>
              <a:t>5.16.7.3 </a:t>
            </a:r>
            <a:r>
              <a:rPr lang="en-US" sz="2400" b="1" dirty="0"/>
              <a:t>Other technical issues </a:t>
            </a:r>
            <a:endParaRPr lang="en-US" sz="2400" b="1" dirty="0" smtClean="0"/>
          </a:p>
          <a:p>
            <a:r>
              <a:rPr lang="en-US" sz="2400" b="1" dirty="0" smtClean="0"/>
              <a:t>! </a:t>
            </a:r>
            <a:r>
              <a:rPr lang="en-US" sz="2000" dirty="0" smtClean="0"/>
              <a:t>Temperature stability air </a:t>
            </a:r>
          </a:p>
          <a:p>
            <a:r>
              <a:rPr lang="en-US" sz="2000" dirty="0" smtClean="0"/>
              <a:t>Transportability</a:t>
            </a:r>
          </a:p>
          <a:p>
            <a:r>
              <a:rPr lang="en-US" sz="2000" dirty="0" smtClean="0"/>
              <a:t>Machine protection</a:t>
            </a:r>
          </a:p>
          <a:p>
            <a:r>
              <a:rPr lang="en-US" sz="2000" dirty="0" smtClean="0"/>
              <a:t>Power consumption</a:t>
            </a:r>
          </a:p>
          <a:p>
            <a:endParaRPr lang="en-US" sz="2400" dirty="0"/>
          </a:p>
          <a:p>
            <a:endParaRPr lang="en-US" sz="1600" dirty="0"/>
          </a:p>
          <a:p>
            <a:endParaRPr lang="en-GB" sz="1600" dirty="0"/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691276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5.16.8 Component inventory </a:t>
            </a:r>
          </a:p>
          <a:p>
            <a:r>
              <a:rPr lang="en-US" sz="2400" b="1" dirty="0"/>
              <a:t>	5.16.8.1 Table </a:t>
            </a:r>
          </a:p>
          <a:p>
            <a:r>
              <a:rPr lang="en-US" sz="2400" b="1" u="sng" dirty="0"/>
              <a:t>5.16.9 Cost considerations </a:t>
            </a:r>
            <a:endParaRPr lang="en-US" sz="2400" b="1" u="sng" dirty="0" smtClean="0"/>
          </a:p>
          <a:p>
            <a:r>
              <a:rPr lang="en-US" sz="2000" dirty="0" smtClean="0"/>
              <a:t>Cost drivers + availability components ?</a:t>
            </a:r>
            <a:endParaRPr lang="en-US" sz="2000" dirty="0"/>
          </a:p>
          <a:p>
            <a:r>
              <a:rPr lang="en-US" sz="2400" b="1" u="sng" dirty="0"/>
              <a:t>5.16.10 Outlook for Technical Design Report </a:t>
            </a:r>
            <a:r>
              <a:rPr lang="en-US" sz="2400" b="1" u="sng" dirty="0" smtClean="0"/>
              <a:t>phase</a:t>
            </a:r>
          </a:p>
          <a:p>
            <a:endParaRPr lang="en-US" sz="2400" b="1" u="sng" dirty="0"/>
          </a:p>
          <a:p>
            <a:r>
              <a:rPr lang="en-US" sz="2000" dirty="0" smtClean="0"/>
              <a:t>Alternative options + results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Lavista</a:t>
            </a:r>
            <a:r>
              <a:rPr lang="en-US" sz="2000" b="1" dirty="0" smtClean="0"/>
              <a:t> option)</a:t>
            </a:r>
          </a:p>
          <a:p>
            <a:r>
              <a:rPr lang="en-US" sz="2000" dirty="0" err="1" smtClean="0"/>
              <a:t>Optimisation</a:t>
            </a:r>
            <a:r>
              <a:rPr lang="en-US" sz="2000" b="1" dirty="0" smtClean="0"/>
              <a:t> </a:t>
            </a:r>
            <a:r>
              <a:rPr lang="en-US" sz="2000" dirty="0" smtClean="0"/>
              <a:t>mechanical design</a:t>
            </a:r>
          </a:p>
          <a:p>
            <a:r>
              <a:rPr lang="en-US" sz="2000" dirty="0" err="1" smtClean="0"/>
              <a:t>Customisation</a:t>
            </a:r>
            <a:r>
              <a:rPr lang="en-US" sz="2000" dirty="0" smtClean="0"/>
              <a:t> electronics</a:t>
            </a:r>
          </a:p>
          <a:p>
            <a:r>
              <a:rPr lang="en-US" sz="2000" dirty="0" smtClean="0"/>
              <a:t>Improvements components (sensors !, actuator resolution)</a:t>
            </a:r>
            <a:endParaRPr lang="en-US" sz="2000" dirty="0"/>
          </a:p>
          <a:p>
            <a:endParaRPr lang="en-GB" sz="1600" dirty="0"/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117693"/>
            <a:ext cx="691276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Contents</a:t>
            </a:r>
          </a:p>
          <a:p>
            <a:r>
              <a:rPr lang="en-US" sz="1600" dirty="0"/>
              <a:t>5.16.1 Overview </a:t>
            </a:r>
          </a:p>
          <a:p>
            <a:r>
              <a:rPr lang="en-US" sz="1600" dirty="0"/>
              <a:t>5.16.2 Ground vibration at various sites </a:t>
            </a:r>
          </a:p>
          <a:p>
            <a:r>
              <a:rPr lang="en-US" sz="1600" dirty="0"/>
              <a:t>5.16.3 Technical noise </a:t>
            </a:r>
          </a:p>
          <a:p>
            <a:pPr defTabSz="534988"/>
            <a:r>
              <a:rPr lang="en-US" sz="1600" dirty="0" smtClean="0"/>
              <a:t>	5.16.3.1 </a:t>
            </a:r>
            <a:r>
              <a:rPr lang="en-US" sz="1600" dirty="0"/>
              <a:t>Water Cooling </a:t>
            </a:r>
          </a:p>
          <a:p>
            <a:pPr defTabSz="534988"/>
            <a:r>
              <a:rPr lang="en-US" sz="1600" dirty="0"/>
              <a:t>	</a:t>
            </a:r>
            <a:r>
              <a:rPr lang="en-US" sz="1600" dirty="0" smtClean="0"/>
              <a:t>5.16.3.2 </a:t>
            </a:r>
            <a:r>
              <a:rPr lang="en-US" sz="1600" dirty="0"/>
              <a:t>Vacuum and Vacuum Pipes </a:t>
            </a:r>
          </a:p>
          <a:p>
            <a:pPr defTabSz="534988"/>
            <a:r>
              <a:rPr lang="en-US" sz="1600" dirty="0" smtClean="0"/>
              <a:t>	5.16.3.3 </a:t>
            </a:r>
            <a:r>
              <a:rPr lang="en-US" sz="1600" dirty="0"/>
              <a:t>Ventilation </a:t>
            </a:r>
          </a:p>
          <a:p>
            <a:r>
              <a:rPr lang="en-US" sz="1600" dirty="0"/>
              <a:t>5.16.4 Stabilization concept </a:t>
            </a:r>
          </a:p>
          <a:p>
            <a:r>
              <a:rPr lang="en-US" sz="1600" dirty="0"/>
              <a:t>5.16.5 Technical description </a:t>
            </a:r>
          </a:p>
          <a:p>
            <a:pPr defTabSz="534988"/>
            <a:r>
              <a:rPr lang="en-US" sz="1600" dirty="0" smtClean="0"/>
              <a:t>	5.16.5.1 </a:t>
            </a:r>
            <a:r>
              <a:rPr lang="en-US" sz="1600" dirty="0"/>
              <a:t>Sensors </a:t>
            </a:r>
            <a:endParaRPr lang="en-US" sz="1600" dirty="0" smtClean="0"/>
          </a:p>
          <a:p>
            <a:pPr defTabSz="534988"/>
            <a:r>
              <a:rPr lang="en-US" sz="1600" dirty="0"/>
              <a:t>	</a:t>
            </a:r>
            <a:r>
              <a:rPr lang="en-US" sz="1600" dirty="0" smtClean="0"/>
              <a:t>5.16.5.2 Actuators</a:t>
            </a:r>
          </a:p>
          <a:p>
            <a:pPr defTabSz="534988"/>
            <a:r>
              <a:rPr lang="en-US" sz="1600" dirty="0"/>
              <a:t>	</a:t>
            </a:r>
            <a:r>
              <a:rPr lang="en-US" sz="1600" dirty="0" smtClean="0"/>
              <a:t>5.16.5.3 Real-time controller </a:t>
            </a:r>
          </a:p>
          <a:p>
            <a:pPr defTabSz="534988"/>
            <a:r>
              <a:rPr lang="en-US" sz="1600" dirty="0"/>
              <a:t>	</a:t>
            </a:r>
            <a:r>
              <a:rPr lang="en-US" sz="1600" dirty="0" smtClean="0"/>
              <a:t>5.16.5.4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dynamics </a:t>
            </a:r>
          </a:p>
          <a:p>
            <a:pPr defTabSz="534988"/>
            <a:r>
              <a:rPr lang="en-US" sz="1600" dirty="0" smtClean="0"/>
              <a:t>	5.16.5.5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stabilization</a:t>
            </a:r>
          </a:p>
          <a:p>
            <a:r>
              <a:rPr lang="en-US" sz="1600" dirty="0" smtClean="0"/>
              <a:t>5.16.6 </a:t>
            </a:r>
            <a:r>
              <a:rPr lang="en-US" sz="1600" dirty="0"/>
              <a:t>Experimental validations </a:t>
            </a:r>
          </a:p>
          <a:p>
            <a:pPr>
              <a:tabLst>
                <a:tab pos="534988" algn="l"/>
              </a:tabLst>
            </a:pPr>
            <a:r>
              <a:rPr lang="en-US" sz="1600" dirty="0" smtClean="0"/>
              <a:t>	5.16.6.1 </a:t>
            </a:r>
            <a:r>
              <a:rPr lang="en-US" sz="1600" dirty="0"/>
              <a:t>Test bench 1 </a:t>
            </a:r>
            <a:endParaRPr lang="en-US" sz="1600" dirty="0" smtClean="0"/>
          </a:p>
          <a:p>
            <a:pPr>
              <a:tabLst>
                <a:tab pos="534988" algn="l"/>
              </a:tabLst>
            </a:pPr>
            <a:r>
              <a:rPr lang="en-US" sz="1600" dirty="0"/>
              <a:t>	</a:t>
            </a:r>
            <a:r>
              <a:rPr lang="en-US" sz="1600" dirty="0" smtClean="0"/>
              <a:t>5.16.6.2 Test bench 2 </a:t>
            </a:r>
          </a:p>
          <a:p>
            <a:r>
              <a:rPr lang="en-US" sz="1600" dirty="0" smtClean="0"/>
              <a:t>5.16.7 </a:t>
            </a:r>
            <a:r>
              <a:rPr lang="en-US" sz="1600" dirty="0"/>
              <a:t>Technical issues </a:t>
            </a:r>
          </a:p>
          <a:p>
            <a:pPr defTabSz="534988"/>
            <a:r>
              <a:rPr lang="en-US" sz="1600" dirty="0" smtClean="0"/>
              <a:t>	5.16.7.1 </a:t>
            </a:r>
            <a:r>
              <a:rPr lang="en-US" sz="1600" dirty="0"/>
              <a:t>Compatibility with accelerator </a:t>
            </a:r>
            <a:r>
              <a:rPr lang="en-US" sz="1600" dirty="0" smtClean="0"/>
              <a:t>environment</a:t>
            </a:r>
          </a:p>
          <a:p>
            <a:pPr defTabSz="534988"/>
            <a:r>
              <a:rPr lang="en-US" sz="1600" dirty="0"/>
              <a:t>	</a:t>
            </a:r>
            <a:r>
              <a:rPr lang="en-US" sz="1600" dirty="0" smtClean="0"/>
              <a:t>5.16.7.2 Compatibility with the alignment stage </a:t>
            </a:r>
          </a:p>
          <a:p>
            <a:pPr defTabSz="534988"/>
            <a:r>
              <a:rPr lang="en-US" sz="1600" dirty="0" smtClean="0"/>
              <a:t>	5.16.7.3 Other technical issues </a:t>
            </a:r>
            <a:endParaRPr lang="en-US" sz="1600" dirty="0"/>
          </a:p>
          <a:p>
            <a:r>
              <a:rPr lang="en-US" sz="1600" dirty="0" smtClean="0"/>
              <a:t>5.16.8 </a:t>
            </a:r>
            <a:r>
              <a:rPr lang="en-US" sz="1600" dirty="0"/>
              <a:t>Component inventory </a:t>
            </a:r>
          </a:p>
          <a:p>
            <a:pPr defTabSz="534988"/>
            <a:r>
              <a:rPr lang="en-US" sz="1600" dirty="0" smtClean="0"/>
              <a:t>	5.16.8.1 </a:t>
            </a:r>
            <a:r>
              <a:rPr lang="en-US" sz="1600" dirty="0"/>
              <a:t>Table </a:t>
            </a:r>
          </a:p>
          <a:p>
            <a:r>
              <a:rPr lang="en-US" sz="1600" dirty="0"/>
              <a:t>5.16.9 Cost considerations </a:t>
            </a:r>
          </a:p>
          <a:p>
            <a:r>
              <a:rPr lang="en-US" sz="1600" dirty="0"/>
              <a:t>5.16.10 Outlook for Technical Design Report phase </a:t>
            </a:r>
          </a:p>
          <a:p>
            <a:endParaRPr lang="en-GB" sz="1600" dirty="0"/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5.16.1 </a:t>
            </a:r>
            <a:r>
              <a:rPr lang="en-US" sz="2400" b="1" u="sng" dirty="0"/>
              <a:t>Overview </a:t>
            </a:r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470263"/>
            <a:ext cx="876554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 Definition objective stabilisation equipment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Definition integrated R.M.S. + standardised way of measuring it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(number of averages, block size, windows used,...)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Description additional requirements/ functions 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(alignment, robustness against external forces, </a:t>
            </a:r>
            <a:r>
              <a:rPr lang="en-GB" sz="2000" dirty="0" err="1" smtClean="0"/>
              <a:t>nano</a:t>
            </a:r>
            <a:r>
              <a:rPr lang="en-GB" sz="2000" dirty="0" smtClean="0"/>
              <a:t> positioning)</a:t>
            </a:r>
          </a:p>
          <a:p>
            <a:endParaRPr lang="en-GB" sz="2000" dirty="0"/>
          </a:p>
          <a:p>
            <a:r>
              <a:rPr lang="en-GB" sz="2000" dirty="0" smtClean="0"/>
              <a:t>Remark: chapter 5.16.7. technical issues will detail accelerator environment</a:t>
            </a:r>
            <a:endParaRPr lang="en-GB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7693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5.16.2 Ground vibration at various sites</a:t>
            </a:r>
            <a:r>
              <a:rPr lang="en-US" sz="2400" dirty="0"/>
              <a:t> </a:t>
            </a:r>
          </a:p>
          <a:p>
            <a:endParaRPr lang="en-US" sz="1600" dirty="0"/>
          </a:p>
          <a:p>
            <a:endParaRPr lang="en-GB" sz="1600" dirty="0"/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1052736"/>
            <a:ext cx="6196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 Reference list of performed measurements (website list)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DESY; LAPP </a:t>
            </a:r>
            <a:r>
              <a:rPr lang="en-GB" sz="2000" dirty="0" err="1" smtClean="0"/>
              <a:t>Lavista</a:t>
            </a:r>
            <a:r>
              <a:rPr lang="en-GB" sz="2000" dirty="0" smtClean="0"/>
              <a:t>, SLAC,...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763524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2000" dirty="0" smtClean="0"/>
              <a:t>Summary graph of measurements R.M.S.: lower and upper limits of what can be expected.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Site dependence, influence of depth of tunnel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Coherence + updated model of ground motion (short with reference</a:t>
            </a:r>
            <a:r>
              <a:rPr lang="en-GB" sz="20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/>
              <a:t>Mention ATL law, </a:t>
            </a:r>
            <a:r>
              <a:rPr lang="en-GB" sz="2000" dirty="0" err="1" smtClean="0"/>
              <a:t>Petterson</a:t>
            </a:r>
            <a:r>
              <a:rPr lang="en-GB" sz="2000" dirty="0" smtClean="0"/>
              <a:t> Low Noise model.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/>
              <a:t>Summary graph representative for accelerator environments</a:t>
            </a:r>
            <a:endParaRPr lang="en-GB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96" y="117693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5.16.3 Technical noise </a:t>
            </a:r>
          </a:p>
          <a:p>
            <a:r>
              <a:rPr lang="en-US" sz="2400" b="1" dirty="0"/>
              <a:t>	5.16.3.1 Water Cooling </a:t>
            </a:r>
          </a:p>
          <a:p>
            <a:r>
              <a:rPr lang="en-US" sz="2400" b="1" dirty="0"/>
              <a:t>	5.16.3.2 Vacuum and Vacuum Pipes </a:t>
            </a:r>
          </a:p>
          <a:p>
            <a:r>
              <a:rPr lang="en-US" sz="2400" b="1" dirty="0"/>
              <a:t>	5.16.3.3 Ventilation </a:t>
            </a:r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1988840"/>
            <a:ext cx="8524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sz="2000" dirty="0" smtClean="0"/>
              <a:t>List of available measurements + simulations, references. </a:t>
            </a:r>
            <a:r>
              <a:rPr lang="en-GB" sz="2000" b="1" dirty="0" smtClean="0"/>
              <a:t>Your input welcome!</a:t>
            </a:r>
            <a:endParaRPr lang="en-GB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2348880"/>
            <a:ext cx="80999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sz="2000" dirty="0" smtClean="0"/>
              <a:t>Refer to chapters in CDR that describe the above systems, </a:t>
            </a:r>
            <a:r>
              <a:rPr lang="en-GB" sz="2000" b="1" dirty="0" smtClean="0"/>
              <a:t>list critical items</a:t>
            </a:r>
            <a:endParaRPr lang="en-GB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3284984"/>
            <a:ext cx="49729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sz="2000" dirty="0" smtClean="0"/>
              <a:t>Measures that can limit the technical noise ?</a:t>
            </a:r>
            <a:endParaRPr lang="en-GB" sz="2000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2000" dirty="0" smtClean="0"/>
              <a:t>Propagation of technical noise ? </a:t>
            </a:r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/>
              <a:t>reference to work B. Bolzon Acoustic noise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2780928"/>
            <a:ext cx="4004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sz="2000" dirty="0" smtClean="0"/>
              <a:t>Acceptable levels of technical noise</a:t>
            </a:r>
            <a:endParaRPr lang="en-GB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7693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5.16.4 Stabilization concept </a:t>
            </a:r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5" y="836712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2000" dirty="0" smtClean="0"/>
              <a:t>Choice of the stabilization concept (stiff, fully active) through comparison different strategies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5" y="1516722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2000" dirty="0" smtClean="0"/>
              <a:t>Advantages/ disadvantages analysis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916832"/>
            <a:ext cx="6282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sz="2000" dirty="0" smtClean="0"/>
              <a:t>Robustness of stabilisation system against technical noise</a:t>
            </a:r>
            <a:endParaRPr lang="en-GB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924944"/>
            <a:ext cx="72580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556792"/>
            <a:ext cx="69127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5.16.5 </a:t>
            </a:r>
            <a:r>
              <a:rPr lang="en-US" sz="2400" dirty="0"/>
              <a:t>Technical description </a:t>
            </a:r>
          </a:p>
          <a:p>
            <a:pPr defTabSz="534988"/>
            <a:r>
              <a:rPr lang="en-US" sz="2400" dirty="0" smtClean="0"/>
              <a:t>	5.16.5.1 </a:t>
            </a:r>
            <a:r>
              <a:rPr lang="en-US" sz="2400" dirty="0"/>
              <a:t>Sensors </a:t>
            </a:r>
            <a:endParaRPr lang="en-US" sz="2400" dirty="0" smtClean="0"/>
          </a:p>
          <a:p>
            <a:pPr defTabSz="534988"/>
            <a:r>
              <a:rPr lang="en-US" sz="2400" dirty="0"/>
              <a:t>	</a:t>
            </a:r>
            <a:r>
              <a:rPr lang="en-US" sz="2400" dirty="0" smtClean="0"/>
              <a:t>5.16.5.2 Actuators</a:t>
            </a:r>
          </a:p>
          <a:p>
            <a:pPr defTabSz="534988"/>
            <a:r>
              <a:rPr lang="en-US" sz="2400" dirty="0"/>
              <a:t>	</a:t>
            </a:r>
            <a:r>
              <a:rPr lang="en-US" sz="2400" dirty="0" smtClean="0"/>
              <a:t>5.16.5.3 Real-time controller </a:t>
            </a:r>
          </a:p>
          <a:p>
            <a:pPr defTabSz="534988"/>
            <a:r>
              <a:rPr lang="en-US" sz="2400" dirty="0"/>
              <a:t>	</a:t>
            </a:r>
            <a:r>
              <a:rPr lang="en-US" sz="2400" dirty="0" smtClean="0"/>
              <a:t>5.16.5.4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dynamics </a:t>
            </a:r>
          </a:p>
          <a:p>
            <a:pPr defTabSz="534988"/>
            <a:r>
              <a:rPr lang="en-US" sz="2400" dirty="0" smtClean="0"/>
              <a:t>	5.16.5.5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stabilization</a:t>
            </a:r>
            <a:endParaRPr lang="en-US" sz="2400" dirty="0"/>
          </a:p>
          <a:p>
            <a:endParaRPr lang="en-GB" sz="2400" dirty="0"/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7693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5.16.5 Technical description </a:t>
            </a:r>
          </a:p>
          <a:p>
            <a:r>
              <a:rPr lang="en-US" sz="2400" b="1" dirty="0"/>
              <a:t>	5.16.5.1 Sensors </a:t>
            </a:r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1516722"/>
            <a:ext cx="4896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 Broadband seismometers: short description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876762"/>
            <a:ext cx="20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Transfer function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2236802"/>
            <a:ext cx="75963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 Obtained resolution and system noise, coupling between directions</a:t>
            </a:r>
            <a:r>
              <a:rPr lang="en-GB" sz="2000" dirty="0" smtClean="0"/>
              <a:t>,...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Temperature sensitivity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1124744"/>
            <a:ext cx="4126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 List essential technical requirements</a:t>
            </a:r>
            <a:endParaRPr lang="en-GB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7693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5.16.5 Technical description </a:t>
            </a:r>
            <a:endParaRPr lang="en-US" sz="2400" b="1" dirty="0"/>
          </a:p>
          <a:p>
            <a:r>
              <a:rPr lang="en-US" sz="2400" b="1" dirty="0"/>
              <a:t>	5.16.5.2 </a:t>
            </a:r>
            <a:r>
              <a:rPr lang="en-US" sz="2400" b="1" dirty="0" smtClean="0"/>
              <a:t>Actuators</a:t>
            </a:r>
            <a:endParaRPr lang="en-US" sz="2400" b="1" dirty="0"/>
          </a:p>
        </p:txBody>
      </p:sp>
      <p:pic>
        <p:nvPicPr>
          <p:cNvPr id="6" name="Picture 5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2074948" cy="1196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1124744"/>
            <a:ext cx="516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Technical requirements &gt;&gt; choice of </a:t>
            </a:r>
            <a:r>
              <a:rPr lang="en-GB" dirty="0" err="1" smtClean="0"/>
              <a:t>piezo</a:t>
            </a:r>
            <a:r>
              <a:rPr lang="en-GB" dirty="0" smtClean="0"/>
              <a:t> actuators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1484784"/>
            <a:ext cx="486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Technical specification </a:t>
            </a:r>
            <a:r>
              <a:rPr lang="en-GB" dirty="0" err="1" smtClean="0"/>
              <a:t>piezo</a:t>
            </a:r>
            <a:r>
              <a:rPr lang="en-GB" dirty="0" smtClean="0"/>
              <a:t> actuator + amplifier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487</Words>
  <Application>Microsoft Office PowerPoint</Application>
  <PresentationFormat>On-screen Show (4:3)</PresentationFormat>
  <Paragraphs>130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kartoos</dc:creator>
  <cp:lastModifiedBy>kartoos</cp:lastModifiedBy>
  <cp:revision>21</cp:revision>
  <dcterms:created xsi:type="dcterms:W3CDTF">2010-09-13T13:16:43Z</dcterms:created>
  <dcterms:modified xsi:type="dcterms:W3CDTF">2010-10-11T07:44:03Z</dcterms:modified>
</cp:coreProperties>
</file>