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91" r:id="rId3"/>
    <p:sldId id="302" r:id="rId4"/>
    <p:sldId id="307" r:id="rId5"/>
    <p:sldId id="309" r:id="rId6"/>
    <p:sldId id="310" r:id="rId7"/>
    <p:sldId id="308" r:id="rId8"/>
    <p:sldId id="311" r:id="rId9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98" autoAdjust="0"/>
  </p:normalViewPr>
  <p:slideViewPr>
    <p:cSldViewPr>
      <p:cViewPr varScale="1">
        <p:scale>
          <a:sx n="102" d="100"/>
          <a:sy n="102" d="100"/>
        </p:scale>
        <p:origin x="-2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9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6022A6F-710D-4924-A81C-54183732E82C}" type="datetimeFigureOut">
              <a:rPr lang="fr-FR"/>
              <a:pPr>
                <a:defRPr/>
              </a:pPr>
              <a:t>09/09/2010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fr-FR"/>
              <a:t>Entrez votre nom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DBCD54-0E12-4ACE-A84A-1D35D534411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CDAA652-20D5-41EE-942B-9500E380F9DB}" type="datetimeFigureOut">
              <a:rPr lang="fr-FR"/>
              <a:pPr>
                <a:defRPr/>
              </a:pPr>
              <a:t>09/09/2010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fr-FR"/>
              <a:t>Entrez votre nom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2F99867-2340-495A-B8F3-5CD512DDF36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 descr="lapp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875" y="6075363"/>
            <a:ext cx="107791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8" descr="Courbe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6" descr="Logo LAPP + texte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00138" y="319088"/>
            <a:ext cx="12541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1" descr="logo-universite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688" y="6286500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12" descr="logo_CNRS_In2p3_simple.eps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9563" y="5500688"/>
            <a:ext cx="796925" cy="108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Espace réservé du 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r>
              <a:rPr lang="fr-FR" smtClean="0"/>
              <a:t>Cliquez pour modifier le style du titre</a:t>
            </a:r>
          </a:p>
        </p:txBody>
      </p:sp>
      <p:sp>
        <p:nvSpPr>
          <p:cNvPr id="25604" name="Espace réservé du text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 smtClean="0"/>
            </a:lvl1pPr>
          </a:lstStyle>
          <a:p>
            <a:r>
              <a:rPr lang="fr-FR" smtClean="0"/>
              <a:t>Cliquez pour modifier le style des sous-titres du masque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FF022-5FCC-46EF-8022-154756694930}" type="datetime1">
              <a:rPr lang="fr-FR"/>
              <a:pPr>
                <a:defRPr/>
              </a:pPr>
              <a:t>09/09/2010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Stabilisation day #10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B22BA-3833-4C30-BAF3-5FAA02EA51B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994E6-356E-4B4B-8956-1A67A7C02EA0}" type="datetime1">
              <a:rPr lang="fr-FR"/>
              <a:pPr>
                <a:defRPr/>
              </a:pPr>
              <a:t>09/09/2010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Stabilisation day #10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D64B9-C96D-4BA8-A51E-D23B122576A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FD3F0-EACB-4D8C-8A34-2756E32A90DD}" type="datetime1">
              <a:rPr lang="fr-FR"/>
              <a:pPr>
                <a:defRPr/>
              </a:pPr>
              <a:t>09/09/2010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Stabilisation day #10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151C2-CB29-4CF9-937D-9D7E00546B3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4E1B3-2B24-4D38-B66A-798488869649}" type="datetime1">
              <a:rPr lang="fr-FR"/>
              <a:pPr>
                <a:defRPr/>
              </a:pPr>
              <a:t>09/09/2010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Stabilisation day #10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DBE6E-66E4-4482-B0A3-F0489363A3B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A7E41-FF8D-4506-A3F9-21E6BC9EE015}" type="datetime1">
              <a:rPr lang="fr-FR"/>
              <a:pPr>
                <a:defRPr/>
              </a:pPr>
              <a:t>09/09/2010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Stabilisation day #10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1CA2C-1501-4BC4-8AFF-BE4D9EDAEAC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8DB50-FBE8-49A7-B5B7-BAEC634CA632}" type="datetime1">
              <a:rPr lang="fr-FR"/>
              <a:pPr>
                <a:defRPr/>
              </a:pPr>
              <a:t>09/09/2010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Stabilisation day #10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3EC36-3C8C-4D67-816D-7D8E1E47047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534F8-9FB1-45AD-98E1-8A78446582AD}" type="datetime1">
              <a:rPr lang="fr-FR"/>
              <a:pPr>
                <a:defRPr/>
              </a:pPr>
              <a:t>09/09/2010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Stabilisation day #10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B70B9-92A3-400B-B460-595479ED80B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D3BE6-C139-4D2F-BBF1-CF51B093B9BE}" type="datetime1">
              <a:rPr lang="fr-FR"/>
              <a:pPr>
                <a:defRPr/>
              </a:pPr>
              <a:t>09/09/2010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Stabilisation day #10</a:t>
            </a: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56F62-B8C8-48C3-B391-986FB7FFF00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E043F-43B9-4CAE-9494-9C3832DB5E17}" type="datetime1">
              <a:rPr lang="fr-FR"/>
              <a:pPr>
                <a:defRPr/>
              </a:pPr>
              <a:t>09/09/2010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Stabilisation day #10</a:t>
            </a: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A6793-6074-43E9-92CC-B2E8E7BADB8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BAA4E-5AE5-4B77-9DB9-5114A71349E7}" type="datetime1">
              <a:rPr lang="fr-FR"/>
              <a:pPr>
                <a:defRPr/>
              </a:pPr>
              <a:t>09/09/2010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Stabilisation day #10</a:t>
            </a: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BCB8F-5EE8-49E6-990B-91A36DFA9FB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1A419-95A7-4CFF-BBA1-EF6CDADC58E9}" type="datetime1">
              <a:rPr lang="fr-FR"/>
              <a:pPr>
                <a:defRPr/>
              </a:pPr>
              <a:t>09/09/2010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Stabilisation day #10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3A4A0-7294-4CDE-AB5E-861F76C8D3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8" descr="Courbe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285875" y="274638"/>
            <a:ext cx="7400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pic>
        <p:nvPicPr>
          <p:cNvPr id="1029" name="Image 6" descr="lapp2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14375" y="6215063"/>
            <a:ext cx="9001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8F78587-D331-494B-A894-3CFB18CEE559}" type="datetime1">
              <a:rPr lang="fr-FR"/>
              <a:pPr>
                <a:defRPr/>
              </a:pPr>
              <a:t>09/09/2010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Stabilisation day #10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8C57BD-6451-4B58-A520-4CA1AEA8EC2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file:///C:\Program%20Files\Vibrant%20Technology,%20Inc\ME'scopeVES\mesures_pole_CERN\Mesures_finales\mode_2.Avi" TargetMode="External"/><Relationship Id="rId1" Type="http://schemas.openxmlformats.org/officeDocument/2006/relationships/video" Target="file:///C:\Program%20Files\Vibrant%20Technology,%20Inc\ME'scopeVES\mesures_pole_CERN\Mesures_finales\mode_1.Avi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file:///C:\Program%20Files\Vibrant%20Technology,%20Inc\ME'scopeVES\mesures_pole_CERN\Mesures_finales\mode_4.Avi" TargetMode="External"/><Relationship Id="rId1" Type="http://schemas.openxmlformats.org/officeDocument/2006/relationships/video" Target="file:///C:\Program%20Files\Vibrant%20Technology,%20Inc\ME'scopeVES\mesures_pole_CERN\Mesures_finales\mode_3.Avi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38" y="1785938"/>
            <a:ext cx="7772400" cy="1470025"/>
          </a:xfrm>
        </p:spPr>
        <p:txBody>
          <a:bodyPr/>
          <a:lstStyle/>
          <a:p>
            <a:r>
              <a:rPr lang="fr-FR" u="sng">
                <a:solidFill>
                  <a:srgbClr val="C00000"/>
                </a:solidFill>
              </a:rPr>
              <a:t>CLIC</a:t>
            </a:r>
            <a:br>
              <a:rPr lang="fr-FR" u="sng">
                <a:solidFill>
                  <a:srgbClr val="C00000"/>
                </a:solidFill>
              </a:rPr>
            </a:br>
            <a:r>
              <a:rPr lang="en-US" u="sng">
                <a:solidFill>
                  <a:srgbClr val="C00000"/>
                </a:solidFill>
              </a:rPr>
              <a:t>Stabilization</a:t>
            </a:r>
            <a:r>
              <a:rPr lang="fr-FR" u="sng">
                <a:solidFill>
                  <a:srgbClr val="C00000"/>
                </a:solidFill>
              </a:rPr>
              <a:t> </a:t>
            </a:r>
            <a:r>
              <a:rPr lang="en-US" u="sng">
                <a:solidFill>
                  <a:srgbClr val="C00000"/>
                </a:solidFill>
              </a:rPr>
              <a:t>day</a:t>
            </a:r>
            <a:r>
              <a:rPr lang="fr-FR" u="sng">
                <a:solidFill>
                  <a:srgbClr val="C00000"/>
                </a:solidFill>
              </a:rPr>
              <a:t> #10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57313" y="4643438"/>
            <a:ext cx="6400800" cy="928687"/>
          </a:xfrm>
        </p:spPr>
        <p:txBody>
          <a:bodyPr/>
          <a:lstStyle/>
          <a:p>
            <a:r>
              <a:rPr lang="en-US" sz="2000" b="1" i="1" dirty="0" smtClean="0">
                <a:latin typeface="Arial" charset="0"/>
              </a:rPr>
              <a:t>CERN</a:t>
            </a:r>
            <a:endParaRPr lang="en-US" sz="2000" b="1" i="1" dirty="0">
              <a:latin typeface="Arial" charset="0"/>
            </a:endParaRPr>
          </a:p>
          <a:p>
            <a:r>
              <a:rPr lang="en-US" sz="2000" dirty="0" smtClean="0"/>
              <a:t>14 September 2010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 descr="P103029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5400000">
            <a:off x="3291286" y="4205658"/>
            <a:ext cx="1913355" cy="2232248"/>
          </a:xfrm>
          <a:prstGeom prst="rect">
            <a:avLst/>
          </a:prstGeom>
        </p:spPr>
      </p:pic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400925" cy="1143000"/>
          </a:xfrm>
        </p:spPr>
        <p:txBody>
          <a:bodyPr/>
          <a:lstStyle/>
          <a:p>
            <a:pPr>
              <a:defRPr/>
            </a:pPr>
            <a:r>
              <a:rPr lang="en-US" sz="3200" u="sng" dirty="0" smtClean="0">
                <a:solidFill>
                  <a:srgbClr val="0000CC"/>
                </a:solidFill>
                <a:latin typeface="Arial" charset="0"/>
                <a:ea typeface="+mn-ea"/>
                <a:cs typeface="+mn-cs"/>
              </a:rPr>
              <a:t>Type 4 pole :</a:t>
            </a:r>
            <a:br>
              <a:rPr lang="en-US" sz="3200" u="sng" dirty="0" smtClean="0">
                <a:solidFill>
                  <a:srgbClr val="0000CC"/>
                </a:solidFill>
                <a:latin typeface="Arial" charset="0"/>
                <a:ea typeface="+mn-ea"/>
                <a:cs typeface="+mn-cs"/>
              </a:rPr>
            </a:br>
            <a:r>
              <a:rPr lang="en-US" sz="3200" u="sng" dirty="0" smtClean="0">
                <a:solidFill>
                  <a:srgbClr val="0000CC"/>
                </a:solidFill>
                <a:latin typeface="Arial" charset="0"/>
                <a:ea typeface="+mn-ea"/>
                <a:cs typeface="+mn-cs"/>
              </a:rPr>
              <a:t>Eigen modes measurements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467544" y="1772816"/>
            <a:ext cx="7400925" cy="631527"/>
          </a:xfrm>
        </p:spPr>
        <p:txBody>
          <a:bodyPr/>
          <a:lstStyle/>
          <a:p>
            <a:pPr lvl="1">
              <a:buFont typeface="Arial" charset="0"/>
              <a:buNone/>
            </a:pPr>
            <a:r>
              <a:rPr lang="en-US" i="1" u="sng" dirty="0" smtClean="0">
                <a:solidFill>
                  <a:srgbClr val="C00000"/>
                </a:solidFill>
              </a:rPr>
              <a:t>Experimental set up :</a:t>
            </a:r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A0B0802-B01E-4ACA-B1E8-FC4954D25CAF}" type="datetime1">
              <a:rPr lang="fr-FR"/>
              <a:pPr>
                <a:defRPr/>
              </a:pPr>
              <a:t>09/09/2010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Stabilisation day #10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DAF613-8859-4884-9F8B-8A1ADEE253CA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  <p:sp>
        <p:nvSpPr>
          <p:cNvPr id="20" name="ZoneTexte 18"/>
          <p:cNvSpPr txBox="1">
            <a:spLocks noChangeArrowheads="1"/>
          </p:cNvSpPr>
          <p:nvPr/>
        </p:nvSpPr>
        <p:spPr bwMode="auto">
          <a:xfrm>
            <a:off x="1115616" y="2420888"/>
            <a:ext cx="561662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600" i="1" u="sng" dirty="0" smtClean="0"/>
              <a:t>Boundary conditions 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1600" i="1" dirty="0" smtClean="0"/>
              <a:t> Experimental set up as close as possible to </a:t>
            </a:r>
            <a:r>
              <a:rPr lang="en-US" sz="1600" i="1" dirty="0" smtClean="0"/>
              <a:t>boundary free conditions</a:t>
            </a:r>
            <a:endParaRPr lang="en-US" sz="1600" i="1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1600" i="1" dirty="0"/>
              <a:t> </a:t>
            </a:r>
            <a:r>
              <a:rPr lang="en-US" sz="1600" i="1" dirty="0" smtClean="0"/>
              <a:t>Pole suspended  </a:t>
            </a:r>
            <a:r>
              <a:rPr lang="en-US" sz="1600" i="1" dirty="0" smtClean="0"/>
              <a:t>through </a:t>
            </a:r>
            <a:r>
              <a:rPr lang="en-US" sz="1600" i="1" dirty="0" smtClean="0"/>
              <a:t>an interface plate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1600" i="1" dirty="0" smtClean="0"/>
              <a:t> Anchoring point located at section center of gravity</a:t>
            </a:r>
            <a:endParaRPr lang="en-US" sz="1600" i="1" dirty="0"/>
          </a:p>
        </p:txBody>
      </p:sp>
      <p:pic>
        <p:nvPicPr>
          <p:cNvPr id="21" name="Image 20" descr="P103028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rot="5400000">
            <a:off x="5400091" y="3104965"/>
            <a:ext cx="5184578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contenu 2"/>
          <p:cNvSpPr>
            <a:spLocks noGrp="1"/>
          </p:cNvSpPr>
          <p:nvPr>
            <p:ph idx="1"/>
          </p:nvPr>
        </p:nvSpPr>
        <p:spPr>
          <a:xfrm>
            <a:off x="642938" y="1357313"/>
            <a:ext cx="7400925" cy="631527"/>
          </a:xfrm>
        </p:spPr>
        <p:txBody>
          <a:bodyPr/>
          <a:lstStyle/>
          <a:p>
            <a:pPr lvl="1">
              <a:buFont typeface="Arial" charset="0"/>
              <a:buNone/>
            </a:pPr>
            <a:r>
              <a:rPr lang="en-US" i="1" u="sng" dirty="0" smtClean="0">
                <a:solidFill>
                  <a:srgbClr val="C00000"/>
                </a:solidFill>
              </a:rPr>
              <a:t>Experimental set up :</a:t>
            </a:r>
            <a:endParaRPr lang="en-US" i="1" dirty="0" smtClean="0">
              <a:solidFill>
                <a:srgbClr val="C00000"/>
              </a:solidFill>
            </a:endParaRPr>
          </a:p>
          <a:p>
            <a:pPr lvl="1">
              <a:buFont typeface="Arial" charset="0"/>
              <a:buNone/>
            </a:pPr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D4231B4-E202-48BE-BBC4-D33DDCC1A5D7}" type="datetime1">
              <a:rPr lang="fr-FR"/>
              <a:pPr>
                <a:defRPr/>
              </a:pPr>
              <a:t>09/09/2010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Stabilisation day #10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9B18AE-E0C2-4DCC-BEC4-BD0949EA5637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  <p:sp>
        <p:nvSpPr>
          <p:cNvPr id="22" name="Titre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400925" cy="1143000"/>
          </a:xfrm>
        </p:spPr>
        <p:txBody>
          <a:bodyPr/>
          <a:lstStyle/>
          <a:p>
            <a:pPr>
              <a:defRPr/>
            </a:pPr>
            <a:r>
              <a:rPr lang="en-US" sz="3200" u="sng" dirty="0" smtClean="0">
                <a:solidFill>
                  <a:srgbClr val="0000CC"/>
                </a:solidFill>
                <a:latin typeface="Arial" charset="0"/>
                <a:ea typeface="+mn-ea"/>
                <a:cs typeface="+mn-cs"/>
              </a:rPr>
              <a:t>Eigen modes measurements</a:t>
            </a:r>
          </a:p>
        </p:txBody>
      </p:sp>
      <p:sp>
        <p:nvSpPr>
          <p:cNvPr id="23" name="ZoneTexte 18"/>
          <p:cNvSpPr txBox="1">
            <a:spLocks noChangeArrowheads="1"/>
          </p:cNvSpPr>
          <p:nvPr/>
        </p:nvSpPr>
        <p:spPr bwMode="auto">
          <a:xfrm>
            <a:off x="1115616" y="2060848"/>
            <a:ext cx="561662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600" i="1" u="sng" dirty="0" smtClean="0"/>
              <a:t>Acquisition system and sensors 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1600" i="1" dirty="0" smtClean="0"/>
              <a:t> Pulse (B&amp;K-3560-B020 </a:t>
            </a:r>
            <a:r>
              <a:rPr lang="en-US" sz="1600" i="1" dirty="0"/>
              <a:t>+ </a:t>
            </a:r>
            <a:r>
              <a:rPr lang="en-US" sz="1600" i="1" dirty="0" smtClean="0"/>
              <a:t>B&amp;K-3560-C)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1600" i="1" dirty="0"/>
              <a:t> </a:t>
            </a:r>
            <a:r>
              <a:rPr lang="en-US" sz="1600" i="1" dirty="0" smtClean="0"/>
              <a:t>Tri-axial accelerometers (B&amp;K-4524) x3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1600" i="1" dirty="0"/>
              <a:t> </a:t>
            </a:r>
            <a:r>
              <a:rPr lang="en-US" sz="1600" i="1" dirty="0" smtClean="0"/>
              <a:t>Impact hammer (B&amp;K-8207)</a:t>
            </a:r>
            <a:endParaRPr lang="en-US" sz="1600" i="1" dirty="0"/>
          </a:p>
        </p:txBody>
      </p:sp>
      <p:sp>
        <p:nvSpPr>
          <p:cNvPr id="25" name="ZoneTexte 18"/>
          <p:cNvSpPr txBox="1">
            <a:spLocks noChangeArrowheads="1"/>
          </p:cNvSpPr>
          <p:nvPr/>
        </p:nvSpPr>
        <p:spPr bwMode="auto">
          <a:xfrm>
            <a:off x="1115616" y="3789040"/>
            <a:ext cx="468052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600" i="1" u="sng" dirty="0" smtClean="0"/>
              <a:t>Geometry representation &amp; measurement points 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1600" i="1" dirty="0" smtClean="0"/>
              <a:t> 19 sections along the pole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1600" i="1" dirty="0"/>
              <a:t> </a:t>
            </a:r>
            <a:r>
              <a:rPr lang="en-US" sz="1600" i="1" dirty="0" smtClean="0"/>
              <a:t>9 measurement points on each section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1600" i="1" dirty="0"/>
              <a:t> I</a:t>
            </a:r>
            <a:r>
              <a:rPr lang="en-US" sz="1600" i="1" dirty="0" smtClean="0"/>
              <a:t>mpact point on pole tip at half length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1600" i="1" dirty="0"/>
              <a:t> </a:t>
            </a:r>
            <a:r>
              <a:rPr lang="en-US" sz="1600" i="1" dirty="0" smtClean="0"/>
              <a:t>2 orthogonal impacting directions</a:t>
            </a:r>
            <a:endParaRPr lang="en-US" sz="1600" i="1" dirty="0"/>
          </a:p>
        </p:txBody>
      </p:sp>
      <p:grpSp>
        <p:nvGrpSpPr>
          <p:cNvPr id="45" name="Groupe 44"/>
          <p:cNvGrpSpPr/>
          <p:nvPr/>
        </p:nvGrpSpPr>
        <p:grpSpPr>
          <a:xfrm>
            <a:off x="6000850" y="1772816"/>
            <a:ext cx="2963638" cy="2736304"/>
            <a:chOff x="6156175" y="1772816"/>
            <a:chExt cx="2675607" cy="2448272"/>
          </a:xfrm>
        </p:grpSpPr>
        <p:pic>
          <p:nvPicPr>
            <p:cNvPr id="6164" name="Picture 2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156175" y="1772816"/>
              <a:ext cx="2675607" cy="2448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Organigramme : Connecteur 26"/>
            <p:cNvSpPr/>
            <p:nvPr/>
          </p:nvSpPr>
          <p:spPr>
            <a:xfrm>
              <a:off x="6551931" y="3800945"/>
              <a:ext cx="72008" cy="72008"/>
            </a:xfrm>
            <a:prstGeom prst="flowChartConnector">
              <a:avLst/>
            </a:prstGeom>
            <a:solidFill>
              <a:srgbClr val="FFC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Organigramme : Connecteur 30"/>
            <p:cNvSpPr/>
            <p:nvPr/>
          </p:nvSpPr>
          <p:spPr>
            <a:xfrm>
              <a:off x="6741764" y="3944961"/>
              <a:ext cx="72008" cy="72008"/>
            </a:xfrm>
            <a:prstGeom prst="flowChartConnector">
              <a:avLst/>
            </a:prstGeom>
            <a:solidFill>
              <a:srgbClr val="FFC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Organigramme : Connecteur 31"/>
            <p:cNvSpPr/>
            <p:nvPr/>
          </p:nvSpPr>
          <p:spPr>
            <a:xfrm>
              <a:off x="6938740" y="3856286"/>
              <a:ext cx="72008" cy="72008"/>
            </a:xfrm>
            <a:prstGeom prst="flowChartConnector">
              <a:avLst/>
            </a:prstGeom>
            <a:solidFill>
              <a:srgbClr val="FFC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Organigramme : Connecteur 32"/>
            <p:cNvSpPr/>
            <p:nvPr/>
          </p:nvSpPr>
          <p:spPr>
            <a:xfrm>
              <a:off x="7152383" y="3842000"/>
              <a:ext cx="72008" cy="72008"/>
            </a:xfrm>
            <a:prstGeom prst="flowChartConnector">
              <a:avLst/>
            </a:prstGeom>
            <a:solidFill>
              <a:srgbClr val="FFC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Organigramme : Connecteur 33"/>
            <p:cNvSpPr/>
            <p:nvPr/>
          </p:nvSpPr>
          <p:spPr>
            <a:xfrm>
              <a:off x="7161907" y="4021731"/>
              <a:ext cx="72008" cy="72008"/>
            </a:xfrm>
            <a:prstGeom prst="flowChartConnector">
              <a:avLst/>
            </a:prstGeom>
            <a:solidFill>
              <a:srgbClr val="FFC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Organigramme : Connecteur 34"/>
            <p:cNvSpPr/>
            <p:nvPr/>
          </p:nvSpPr>
          <p:spPr>
            <a:xfrm>
              <a:off x="6340669" y="3908668"/>
              <a:ext cx="72008" cy="72008"/>
            </a:xfrm>
            <a:prstGeom prst="flowChartConnector">
              <a:avLst/>
            </a:prstGeom>
            <a:solidFill>
              <a:srgbClr val="FFC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Organigramme : Connecteur 36"/>
            <p:cNvSpPr/>
            <p:nvPr/>
          </p:nvSpPr>
          <p:spPr>
            <a:xfrm>
              <a:off x="6350771" y="3738461"/>
              <a:ext cx="72008" cy="72008"/>
            </a:xfrm>
            <a:prstGeom prst="flowChartConnector">
              <a:avLst/>
            </a:prstGeom>
            <a:solidFill>
              <a:srgbClr val="FFC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Organigramme : Connecteur 37"/>
            <p:cNvSpPr/>
            <p:nvPr/>
          </p:nvSpPr>
          <p:spPr>
            <a:xfrm>
              <a:off x="6648327" y="3575397"/>
              <a:ext cx="72008" cy="72008"/>
            </a:xfrm>
            <a:prstGeom prst="flowChartConnector">
              <a:avLst/>
            </a:prstGeom>
            <a:solidFill>
              <a:srgbClr val="FFC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Organigramme : Connecteur 39"/>
            <p:cNvSpPr/>
            <p:nvPr/>
          </p:nvSpPr>
          <p:spPr>
            <a:xfrm>
              <a:off x="6835201" y="3596826"/>
              <a:ext cx="72008" cy="72008"/>
            </a:xfrm>
            <a:prstGeom prst="flowChartConnector">
              <a:avLst/>
            </a:prstGeom>
            <a:solidFill>
              <a:srgbClr val="FFC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Flèche droite 42"/>
            <p:cNvSpPr/>
            <p:nvPr/>
          </p:nvSpPr>
          <p:spPr>
            <a:xfrm rot="901195">
              <a:off x="7752433" y="2248553"/>
              <a:ext cx="168680" cy="112197"/>
            </a:xfrm>
            <a:prstGeom prst="righ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Flèche droite 43"/>
            <p:cNvSpPr/>
            <p:nvPr/>
          </p:nvSpPr>
          <p:spPr>
            <a:xfrm rot="5400000">
              <a:off x="7868940" y="2141239"/>
              <a:ext cx="201159" cy="117727"/>
            </a:xfrm>
            <a:prstGeom prst="righ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6" name="ZoneTexte 18"/>
          <p:cNvSpPr txBox="1">
            <a:spLocks noChangeArrowheads="1"/>
          </p:cNvSpPr>
          <p:nvPr/>
        </p:nvSpPr>
        <p:spPr bwMode="auto">
          <a:xfrm>
            <a:off x="5220072" y="5157192"/>
            <a:ext cx="39239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600" i="1" u="sng" dirty="0" smtClean="0">
                <a:solidFill>
                  <a:srgbClr val="0033CC"/>
                </a:solidFill>
              </a:rPr>
              <a:t>Frequency response functions :</a:t>
            </a:r>
            <a:endParaRPr lang="en-US" sz="1600" i="1" dirty="0">
              <a:solidFill>
                <a:srgbClr val="0033CC"/>
              </a:solidFill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1600" i="1" dirty="0" smtClean="0">
                <a:solidFill>
                  <a:srgbClr val="0033CC"/>
                </a:solidFill>
              </a:rPr>
              <a:t> 5 </a:t>
            </a:r>
            <a:r>
              <a:rPr lang="en-US" sz="1600" i="1" dirty="0">
                <a:solidFill>
                  <a:srgbClr val="0033CC"/>
                </a:solidFill>
              </a:rPr>
              <a:t>averages </a:t>
            </a:r>
            <a:r>
              <a:rPr lang="en-US" sz="1600" i="1" dirty="0" smtClean="0">
                <a:solidFill>
                  <a:srgbClr val="0033CC"/>
                </a:solidFill>
              </a:rPr>
              <a:t>/ measurement sequence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1600" i="1" dirty="0" smtClean="0">
                <a:solidFill>
                  <a:srgbClr val="0033CC"/>
                </a:solidFill>
              </a:rPr>
              <a:t> Frequency </a:t>
            </a:r>
            <a:r>
              <a:rPr lang="en-US" sz="1600" i="1" dirty="0">
                <a:solidFill>
                  <a:srgbClr val="0033CC"/>
                </a:solidFill>
              </a:rPr>
              <a:t>range 0 to 800 </a:t>
            </a:r>
            <a:r>
              <a:rPr lang="en-US" sz="1600" i="1" dirty="0" smtClean="0">
                <a:solidFill>
                  <a:srgbClr val="0033CC"/>
                </a:solidFill>
              </a:rPr>
              <a:t>Hz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contenu 2"/>
          <p:cNvSpPr>
            <a:spLocks noGrp="1"/>
          </p:cNvSpPr>
          <p:nvPr>
            <p:ph idx="1"/>
          </p:nvPr>
        </p:nvSpPr>
        <p:spPr>
          <a:xfrm>
            <a:off x="611560" y="1484784"/>
            <a:ext cx="7400925" cy="631527"/>
          </a:xfrm>
        </p:spPr>
        <p:txBody>
          <a:bodyPr/>
          <a:lstStyle/>
          <a:p>
            <a:pPr lvl="1">
              <a:buFont typeface="Arial" charset="0"/>
              <a:buNone/>
            </a:pPr>
            <a:r>
              <a:rPr lang="en-US" i="1" u="sng" dirty="0" smtClean="0">
                <a:solidFill>
                  <a:srgbClr val="C00000"/>
                </a:solidFill>
              </a:rPr>
              <a:t>Results :</a:t>
            </a:r>
            <a:endParaRPr lang="en-US" i="1" dirty="0" smtClean="0">
              <a:solidFill>
                <a:srgbClr val="C00000"/>
              </a:solidFill>
            </a:endParaRPr>
          </a:p>
          <a:p>
            <a:pPr lvl="1">
              <a:buFont typeface="Arial" charset="0"/>
              <a:buNone/>
            </a:pPr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D4231B4-E202-48BE-BBC4-D33DDCC1A5D7}" type="datetime1">
              <a:rPr lang="fr-FR"/>
              <a:pPr>
                <a:defRPr/>
              </a:pPr>
              <a:t>09/09/2010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Stabilisation day #10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9B18AE-E0C2-4DCC-BEC4-BD0949EA5637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  <p:graphicFrame>
        <p:nvGraphicFramePr>
          <p:cNvPr id="24" name="Tableau 23"/>
          <p:cNvGraphicFramePr>
            <a:graphicFrameLocks noGrp="1"/>
          </p:cNvGraphicFramePr>
          <p:nvPr/>
        </p:nvGraphicFramePr>
        <p:xfrm>
          <a:off x="1547664" y="2420888"/>
          <a:ext cx="5472608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9502"/>
                <a:gridCol w="2504874"/>
                <a:gridCol w="20882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Mode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Experimental</a:t>
                      </a:r>
                    </a:p>
                    <a:p>
                      <a:pPr algn="ctr"/>
                      <a:r>
                        <a:rPr lang="en-US" noProof="0" dirty="0" smtClean="0"/>
                        <a:t>frequency (Hz)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Modal</a:t>
                      </a:r>
                    </a:p>
                    <a:p>
                      <a:pPr algn="ctr"/>
                      <a:r>
                        <a:rPr lang="en-US" noProof="0" dirty="0" smtClean="0"/>
                        <a:t>Damping (%)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115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0,373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0,188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272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0,067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306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0,141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529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0,049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548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0,055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568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0,182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" name="ZoneTexte 18"/>
          <p:cNvSpPr txBox="1">
            <a:spLocks noChangeArrowheads="1"/>
          </p:cNvSpPr>
          <p:nvPr/>
        </p:nvSpPr>
        <p:spPr bwMode="auto">
          <a:xfrm>
            <a:off x="2555776" y="5805264"/>
            <a:ext cx="4608512" cy="335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200" dirty="0" smtClean="0"/>
              <a:t>*</a:t>
            </a:r>
            <a:r>
              <a:rPr lang="en-US" sz="1200" dirty="0" err="1" smtClean="0"/>
              <a:t>Clic</a:t>
            </a:r>
            <a:r>
              <a:rPr lang="en-US" sz="1200" dirty="0" smtClean="0"/>
              <a:t> main beam </a:t>
            </a:r>
            <a:r>
              <a:rPr lang="en-US" sz="1200" dirty="0" err="1" smtClean="0"/>
              <a:t>quadrupole</a:t>
            </a:r>
            <a:r>
              <a:rPr lang="en-US" sz="1200" dirty="0" smtClean="0"/>
              <a:t> : Eigen mode computation (p 11)</a:t>
            </a:r>
          </a:p>
        </p:txBody>
      </p:sp>
      <p:sp>
        <p:nvSpPr>
          <p:cNvPr id="29" name="Titre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400925" cy="1143000"/>
          </a:xfrm>
        </p:spPr>
        <p:txBody>
          <a:bodyPr/>
          <a:lstStyle/>
          <a:p>
            <a:pPr>
              <a:defRPr/>
            </a:pPr>
            <a:r>
              <a:rPr lang="en-US" sz="3200" u="sng" dirty="0" smtClean="0">
                <a:solidFill>
                  <a:srgbClr val="0000CC"/>
                </a:solidFill>
                <a:latin typeface="Arial" charset="0"/>
                <a:ea typeface="+mn-ea"/>
                <a:cs typeface="+mn-cs"/>
              </a:rPr>
              <a:t>Eigen modes measurements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contenu 2"/>
          <p:cNvSpPr>
            <a:spLocks noGrp="1"/>
          </p:cNvSpPr>
          <p:nvPr>
            <p:ph idx="1"/>
          </p:nvPr>
        </p:nvSpPr>
        <p:spPr>
          <a:xfrm>
            <a:off x="611560" y="1484784"/>
            <a:ext cx="7400925" cy="631527"/>
          </a:xfrm>
        </p:spPr>
        <p:txBody>
          <a:bodyPr/>
          <a:lstStyle/>
          <a:p>
            <a:pPr lvl="1">
              <a:buFont typeface="Arial" charset="0"/>
              <a:buNone/>
            </a:pPr>
            <a:r>
              <a:rPr lang="en-US" i="1" u="sng" dirty="0" smtClean="0">
                <a:solidFill>
                  <a:srgbClr val="C00000"/>
                </a:solidFill>
              </a:rPr>
              <a:t>Deformed shapes :</a:t>
            </a:r>
            <a:endParaRPr lang="en-US" i="1" dirty="0" smtClean="0">
              <a:solidFill>
                <a:srgbClr val="C00000"/>
              </a:solidFill>
            </a:endParaRPr>
          </a:p>
          <a:p>
            <a:pPr lvl="1">
              <a:buFont typeface="Arial" charset="0"/>
              <a:buNone/>
            </a:pPr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D4231B4-E202-48BE-BBC4-D33DDCC1A5D7}" type="datetime1">
              <a:rPr lang="fr-FR"/>
              <a:pPr>
                <a:defRPr/>
              </a:pPr>
              <a:t>09/09/2010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Stabilisation day #10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9B18AE-E0C2-4DCC-BEC4-BD0949EA5637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  <p:sp>
        <p:nvSpPr>
          <p:cNvPr id="29" name="Titre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400925" cy="1143000"/>
          </a:xfrm>
        </p:spPr>
        <p:txBody>
          <a:bodyPr/>
          <a:lstStyle/>
          <a:p>
            <a:pPr>
              <a:defRPr/>
            </a:pPr>
            <a:r>
              <a:rPr lang="en-US" sz="3200" u="sng" dirty="0" smtClean="0">
                <a:solidFill>
                  <a:srgbClr val="0000CC"/>
                </a:solidFill>
                <a:latin typeface="Arial" charset="0"/>
                <a:ea typeface="+mn-ea"/>
                <a:cs typeface="+mn-cs"/>
              </a:rPr>
              <a:t>Eigen modes measurements</a:t>
            </a:r>
          </a:p>
        </p:txBody>
      </p:sp>
      <p:pic>
        <p:nvPicPr>
          <p:cNvPr id="13" name="mode_1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331640" y="2708920"/>
            <a:ext cx="3087572" cy="2736304"/>
          </a:xfrm>
          <a:prstGeom prst="rect">
            <a:avLst/>
          </a:prstGeom>
        </p:spPr>
      </p:pic>
      <p:pic>
        <p:nvPicPr>
          <p:cNvPr id="16" name="mode_2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004048" y="2852936"/>
            <a:ext cx="3393186" cy="2736304"/>
          </a:xfrm>
          <a:prstGeom prst="rect">
            <a:avLst/>
          </a:prstGeom>
        </p:spPr>
      </p:pic>
      <p:sp>
        <p:nvSpPr>
          <p:cNvPr id="17" name="ZoneTexte 18"/>
          <p:cNvSpPr txBox="1">
            <a:spLocks noChangeArrowheads="1"/>
          </p:cNvSpPr>
          <p:nvPr/>
        </p:nvSpPr>
        <p:spPr bwMode="auto">
          <a:xfrm>
            <a:off x="1691680" y="2060848"/>
            <a:ext cx="1080120" cy="416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600" i="1" dirty="0" smtClean="0"/>
              <a:t>Mode 1</a:t>
            </a:r>
            <a:endParaRPr lang="en-US" sz="1600" i="1" dirty="0"/>
          </a:p>
        </p:txBody>
      </p:sp>
      <p:sp>
        <p:nvSpPr>
          <p:cNvPr id="18" name="ZoneTexte 18"/>
          <p:cNvSpPr txBox="1">
            <a:spLocks noChangeArrowheads="1"/>
          </p:cNvSpPr>
          <p:nvPr/>
        </p:nvSpPr>
        <p:spPr bwMode="auto">
          <a:xfrm>
            <a:off x="5292080" y="2132856"/>
            <a:ext cx="1080120" cy="416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600" i="1" dirty="0" smtClean="0"/>
              <a:t>Mode 2</a:t>
            </a:r>
            <a:endParaRPr lang="en-US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>
                <p:cTn id="1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contenu 2"/>
          <p:cNvSpPr>
            <a:spLocks noGrp="1"/>
          </p:cNvSpPr>
          <p:nvPr>
            <p:ph idx="1"/>
          </p:nvPr>
        </p:nvSpPr>
        <p:spPr>
          <a:xfrm>
            <a:off x="611560" y="1484784"/>
            <a:ext cx="7400925" cy="631527"/>
          </a:xfrm>
        </p:spPr>
        <p:txBody>
          <a:bodyPr/>
          <a:lstStyle/>
          <a:p>
            <a:pPr lvl="1">
              <a:buFont typeface="Arial" charset="0"/>
              <a:buNone/>
            </a:pPr>
            <a:r>
              <a:rPr lang="en-US" i="1" u="sng" dirty="0" smtClean="0">
                <a:solidFill>
                  <a:srgbClr val="C00000"/>
                </a:solidFill>
              </a:rPr>
              <a:t>Deformed shapes :</a:t>
            </a:r>
            <a:endParaRPr lang="en-US" i="1" dirty="0" smtClean="0">
              <a:solidFill>
                <a:srgbClr val="C00000"/>
              </a:solidFill>
            </a:endParaRPr>
          </a:p>
          <a:p>
            <a:pPr lvl="1">
              <a:buFont typeface="Arial" charset="0"/>
              <a:buNone/>
            </a:pPr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D4231B4-E202-48BE-BBC4-D33DDCC1A5D7}" type="datetime1">
              <a:rPr lang="fr-FR"/>
              <a:pPr>
                <a:defRPr/>
              </a:pPr>
              <a:t>09/09/2010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Stabilisation day #10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9B18AE-E0C2-4DCC-BEC4-BD0949EA5637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  <p:sp>
        <p:nvSpPr>
          <p:cNvPr id="29" name="Titre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400925" cy="1143000"/>
          </a:xfrm>
        </p:spPr>
        <p:txBody>
          <a:bodyPr/>
          <a:lstStyle/>
          <a:p>
            <a:pPr>
              <a:defRPr/>
            </a:pPr>
            <a:r>
              <a:rPr lang="en-US" sz="3200" u="sng" dirty="0" smtClean="0">
                <a:solidFill>
                  <a:srgbClr val="0000CC"/>
                </a:solidFill>
                <a:latin typeface="Arial" charset="0"/>
                <a:ea typeface="+mn-ea"/>
                <a:cs typeface="+mn-cs"/>
              </a:rPr>
              <a:t>Eigen modes measurements</a:t>
            </a:r>
          </a:p>
        </p:txBody>
      </p:sp>
      <p:pic>
        <p:nvPicPr>
          <p:cNvPr id="10" name="mode_3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259632" y="2708920"/>
            <a:ext cx="3091826" cy="2664296"/>
          </a:xfrm>
          <a:prstGeom prst="rect">
            <a:avLst/>
          </a:prstGeom>
        </p:spPr>
      </p:pic>
      <p:pic>
        <p:nvPicPr>
          <p:cNvPr id="11" name="mode_4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644008" y="2708920"/>
            <a:ext cx="3240360" cy="2595222"/>
          </a:xfrm>
          <a:prstGeom prst="rect">
            <a:avLst/>
          </a:prstGeom>
        </p:spPr>
      </p:pic>
      <p:sp>
        <p:nvSpPr>
          <p:cNvPr id="12" name="ZoneTexte 18"/>
          <p:cNvSpPr txBox="1">
            <a:spLocks noChangeArrowheads="1"/>
          </p:cNvSpPr>
          <p:nvPr/>
        </p:nvSpPr>
        <p:spPr bwMode="auto">
          <a:xfrm>
            <a:off x="1691680" y="2060848"/>
            <a:ext cx="1080120" cy="416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600" i="1" dirty="0" smtClean="0"/>
              <a:t>Mode 3</a:t>
            </a:r>
            <a:endParaRPr lang="en-US" sz="1600" i="1" dirty="0"/>
          </a:p>
        </p:txBody>
      </p:sp>
      <p:sp>
        <p:nvSpPr>
          <p:cNvPr id="14" name="ZoneTexte 18"/>
          <p:cNvSpPr txBox="1">
            <a:spLocks noChangeArrowheads="1"/>
          </p:cNvSpPr>
          <p:nvPr/>
        </p:nvSpPr>
        <p:spPr bwMode="auto">
          <a:xfrm>
            <a:off x="5292080" y="2132856"/>
            <a:ext cx="1080120" cy="416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600" i="1" dirty="0" smtClean="0"/>
              <a:t>Mode 4</a:t>
            </a:r>
            <a:endParaRPr lang="en-US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1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contenu 2"/>
          <p:cNvSpPr>
            <a:spLocks noGrp="1"/>
          </p:cNvSpPr>
          <p:nvPr>
            <p:ph idx="1"/>
          </p:nvPr>
        </p:nvSpPr>
        <p:spPr>
          <a:xfrm>
            <a:off x="642938" y="1357313"/>
            <a:ext cx="7400925" cy="631527"/>
          </a:xfrm>
        </p:spPr>
        <p:txBody>
          <a:bodyPr/>
          <a:lstStyle/>
          <a:p>
            <a:pPr lvl="1">
              <a:buFont typeface="Arial" charset="0"/>
              <a:buNone/>
            </a:pPr>
            <a:r>
              <a:rPr lang="en-US" i="1" u="sng" dirty="0" smtClean="0">
                <a:solidFill>
                  <a:srgbClr val="C00000"/>
                </a:solidFill>
              </a:rPr>
              <a:t>Results :</a:t>
            </a:r>
            <a:endParaRPr lang="en-US" i="1" dirty="0" smtClean="0">
              <a:solidFill>
                <a:srgbClr val="C00000"/>
              </a:solidFill>
            </a:endParaRPr>
          </a:p>
          <a:p>
            <a:pPr lvl="1">
              <a:buFont typeface="Arial" charset="0"/>
              <a:buNone/>
            </a:pPr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D4231B4-E202-48BE-BBC4-D33DDCC1A5D7}" type="datetime1">
              <a:rPr lang="fr-FR"/>
              <a:pPr>
                <a:defRPr/>
              </a:pPr>
              <a:t>09/09/2010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Stabilisation day #10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9B18AE-E0C2-4DCC-BEC4-BD0949EA5637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  <p:sp>
        <p:nvSpPr>
          <p:cNvPr id="22" name="Titre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400925" cy="1143000"/>
          </a:xfrm>
        </p:spPr>
        <p:txBody>
          <a:bodyPr/>
          <a:lstStyle/>
          <a:p>
            <a:pPr>
              <a:defRPr/>
            </a:pPr>
            <a:r>
              <a:rPr lang="en-US" sz="3200" u="sng" dirty="0" smtClean="0">
                <a:solidFill>
                  <a:srgbClr val="0000CC"/>
                </a:solidFill>
                <a:latin typeface="Arial" charset="0"/>
                <a:ea typeface="+mn-ea"/>
                <a:cs typeface="+mn-cs"/>
              </a:rPr>
              <a:t>FEA / measurements comparison</a:t>
            </a:r>
          </a:p>
        </p:txBody>
      </p:sp>
      <p:graphicFrame>
        <p:nvGraphicFramePr>
          <p:cNvPr id="24" name="Tableau 23"/>
          <p:cNvGraphicFramePr>
            <a:graphicFrameLocks noGrp="1"/>
          </p:cNvGraphicFramePr>
          <p:nvPr/>
        </p:nvGraphicFramePr>
        <p:xfrm>
          <a:off x="899592" y="2348880"/>
          <a:ext cx="6768752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9502"/>
                <a:gridCol w="2504874"/>
                <a:gridCol w="2088232"/>
                <a:gridCol w="129614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Mode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Experimental</a:t>
                      </a:r>
                    </a:p>
                    <a:p>
                      <a:pPr algn="ctr"/>
                      <a:r>
                        <a:rPr lang="en-US" noProof="0" dirty="0" smtClean="0"/>
                        <a:t>frequency (Hz)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Computed</a:t>
                      </a:r>
                      <a:endParaRPr lang="en-US" baseline="0" noProof="0" dirty="0" smtClean="0"/>
                    </a:p>
                    <a:p>
                      <a:pPr algn="ctr"/>
                      <a:r>
                        <a:rPr lang="en-US" baseline="0" noProof="0" dirty="0" smtClean="0"/>
                        <a:t>frequency (Hz)*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Error %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115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114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0,87%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212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3,36%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272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278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2,18%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306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306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0,00%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529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548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568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" name="ZoneTexte 18"/>
          <p:cNvSpPr txBox="1">
            <a:spLocks noChangeArrowheads="1"/>
          </p:cNvSpPr>
          <p:nvPr/>
        </p:nvSpPr>
        <p:spPr bwMode="auto">
          <a:xfrm>
            <a:off x="2555776" y="5805264"/>
            <a:ext cx="4608512" cy="335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200" dirty="0" smtClean="0"/>
              <a:t>*</a:t>
            </a:r>
            <a:r>
              <a:rPr lang="en-US" sz="1200" dirty="0" err="1" smtClean="0"/>
              <a:t>Clic</a:t>
            </a:r>
            <a:r>
              <a:rPr lang="en-US" sz="1200" dirty="0" smtClean="0"/>
              <a:t> main beam </a:t>
            </a:r>
            <a:r>
              <a:rPr lang="en-US" sz="1200" dirty="0" err="1" smtClean="0"/>
              <a:t>quadrupole</a:t>
            </a:r>
            <a:r>
              <a:rPr lang="en-US" sz="1200" dirty="0" smtClean="0"/>
              <a:t> : Eigen mode computation (p 11)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D4231B4-E202-48BE-BBC4-D33DDCC1A5D7}" type="datetime1">
              <a:rPr lang="fr-FR"/>
              <a:pPr>
                <a:defRPr/>
              </a:pPr>
              <a:t>09/09/2010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Stabilisation day #10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9B18AE-E0C2-4DCC-BEC4-BD0949EA5637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  <p:sp>
        <p:nvSpPr>
          <p:cNvPr id="22" name="Titre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400925" cy="1143000"/>
          </a:xfrm>
        </p:spPr>
        <p:txBody>
          <a:bodyPr/>
          <a:lstStyle/>
          <a:p>
            <a:pPr>
              <a:defRPr/>
            </a:pPr>
            <a:r>
              <a:rPr lang="en-US" sz="3200" u="sng" dirty="0" smtClean="0">
                <a:solidFill>
                  <a:srgbClr val="0000CC"/>
                </a:solidFill>
                <a:latin typeface="Arial" charset="0"/>
                <a:ea typeface="+mn-ea"/>
                <a:cs typeface="+mn-cs"/>
              </a:rPr>
              <a:t>FEA / measurements comparison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340768"/>
            <a:ext cx="3692405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8"/>
          <p:cNvSpPr txBox="1">
            <a:spLocks noChangeArrowheads="1"/>
          </p:cNvSpPr>
          <p:nvPr/>
        </p:nvSpPr>
        <p:spPr bwMode="auto">
          <a:xfrm>
            <a:off x="1475656" y="1988840"/>
            <a:ext cx="1080120" cy="416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600" i="1" dirty="0" smtClean="0">
                <a:solidFill>
                  <a:srgbClr val="FF0000"/>
                </a:solidFill>
              </a:rPr>
              <a:t>115 Hz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2" name="ZoneTexte 18"/>
          <p:cNvSpPr txBox="1">
            <a:spLocks noChangeArrowheads="1"/>
          </p:cNvSpPr>
          <p:nvPr/>
        </p:nvSpPr>
        <p:spPr bwMode="auto">
          <a:xfrm>
            <a:off x="1475656" y="3140968"/>
            <a:ext cx="1080120" cy="416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600" i="1" dirty="0" smtClean="0">
                <a:solidFill>
                  <a:srgbClr val="FF0000"/>
                </a:solidFill>
              </a:rPr>
              <a:t>205 Hz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3" name="ZoneTexte 18"/>
          <p:cNvSpPr txBox="1">
            <a:spLocks noChangeArrowheads="1"/>
          </p:cNvSpPr>
          <p:nvPr/>
        </p:nvSpPr>
        <p:spPr bwMode="auto">
          <a:xfrm>
            <a:off x="1475656" y="4437112"/>
            <a:ext cx="1080120" cy="416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FR" sz="1600" i="1" dirty="0">
                <a:solidFill>
                  <a:srgbClr val="FF0000"/>
                </a:solidFill>
              </a:rPr>
              <a:t>272 </a:t>
            </a:r>
            <a:r>
              <a:rPr lang="en-US" sz="1600" i="1" dirty="0" smtClean="0">
                <a:solidFill>
                  <a:srgbClr val="FF0000"/>
                </a:solidFill>
              </a:rPr>
              <a:t>Hz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14" name="ZoneTexte 18"/>
          <p:cNvSpPr txBox="1">
            <a:spLocks noChangeArrowheads="1"/>
          </p:cNvSpPr>
          <p:nvPr/>
        </p:nvSpPr>
        <p:spPr bwMode="auto">
          <a:xfrm>
            <a:off x="1475656" y="5517232"/>
            <a:ext cx="1080120" cy="416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FR" sz="1600" i="1" dirty="0">
                <a:solidFill>
                  <a:srgbClr val="FF0000"/>
                </a:solidFill>
              </a:rPr>
              <a:t>306 </a:t>
            </a:r>
            <a:r>
              <a:rPr lang="en-US" sz="1600" i="1" dirty="0" smtClean="0">
                <a:solidFill>
                  <a:srgbClr val="FF0000"/>
                </a:solidFill>
              </a:rPr>
              <a:t>Hz</a:t>
            </a:r>
            <a:endParaRPr lang="en-US" sz="16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7554</TotalTime>
  <Words>312</Words>
  <Application>Microsoft Office PowerPoint</Application>
  <PresentationFormat>Affichage à l'écran (4:3)</PresentationFormat>
  <Paragraphs>123</Paragraphs>
  <Slides>8</Slides>
  <Notes>0</Notes>
  <HiddenSlides>0</HiddenSlides>
  <MMClips>4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Conception personnalisée</vt:lpstr>
      <vt:lpstr>CLIC Stabilization day #10</vt:lpstr>
      <vt:lpstr>Type 4 pole : Eigen modes measurements</vt:lpstr>
      <vt:lpstr>Eigen modes measurements</vt:lpstr>
      <vt:lpstr>Eigen modes measurements</vt:lpstr>
      <vt:lpstr>Eigen modes measurements</vt:lpstr>
      <vt:lpstr>Eigen modes measurements</vt:lpstr>
      <vt:lpstr>FEA / measurements comparison</vt:lpstr>
      <vt:lpstr>FEA / measurements comparison</vt:lpstr>
    </vt:vector>
  </TitlesOfParts>
  <Company>CNRS IN2P3 LAPP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orand</dc:creator>
  <cp:lastModifiedBy>deleglis</cp:lastModifiedBy>
  <cp:revision>685</cp:revision>
  <dcterms:created xsi:type="dcterms:W3CDTF">2007-11-12T09:58:39Z</dcterms:created>
  <dcterms:modified xsi:type="dcterms:W3CDTF">2010-09-09T07:10:48Z</dcterms:modified>
</cp:coreProperties>
</file>