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68" r:id="rId4"/>
    <p:sldId id="269" r:id="rId5"/>
    <p:sldId id="270" r:id="rId6"/>
    <p:sldId id="271" r:id="rId7"/>
    <p:sldId id="272" r:id="rId8"/>
    <p:sldId id="258" r:id="rId9"/>
    <p:sldId id="259" r:id="rId10"/>
    <p:sldId id="281" r:id="rId11"/>
    <p:sldId id="262" r:id="rId12"/>
    <p:sldId id="263" r:id="rId13"/>
    <p:sldId id="282" r:id="rId14"/>
    <p:sldId id="283" r:id="rId15"/>
    <p:sldId id="284" r:id="rId16"/>
    <p:sldId id="279" r:id="rId17"/>
    <p:sldId id="275" r:id="rId18"/>
    <p:sldId id="276" r:id="rId19"/>
    <p:sldId id="285" r:id="rId20"/>
    <p:sldId id="277" r:id="rId21"/>
    <p:sldId id="278" r:id="rId22"/>
    <p:sldId id="280" r:id="rId23"/>
    <p:sldId id="286" r:id="rId24"/>
    <p:sldId id="267" r:id="rId25"/>
    <p:sldId id="287" r:id="rId26"/>
    <p:sldId id="288" r:id="rId27"/>
    <p:sldId id="289" r:id="rId28"/>
    <p:sldId id="290" r:id="rId29"/>
    <p:sldId id="266" r:id="rId3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2" autoAdjust="0"/>
    <p:restoredTop sz="94660"/>
  </p:normalViewPr>
  <p:slideViewPr>
    <p:cSldViewPr>
      <p:cViewPr varScale="1">
        <p:scale>
          <a:sx n="103" d="100"/>
          <a:sy n="103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37C6B-063A-4BA3-85F3-476032EB22AF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561B13-908A-4762-AE7E-72B93DBA94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18D83-D9D7-4778-A856-7289B3711A30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3A615-A00E-44ED-82EE-3AA6CE6AEF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25B1832-EC33-4FAC-B346-42531CE45244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Juha Kemppinen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22E4441-2748-4DAA-8B63-A7BF5FFC4E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DB6076-C306-4A4A-B701-116247ED15D6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Juha Kemppinen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E4441-2748-4DAA-8B63-A7BF5FFC4E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A0C35-60F1-44DB-BB4D-4E817FD8ECE9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Juha Kemppinen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E4441-2748-4DAA-8B63-A7BF5FFC4E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996760-A0E8-46C0-A392-FC9D67076D0D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Juha Kemppinen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E4441-2748-4DAA-8B63-A7BF5FFC4E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17FF28-E65E-4238-B2DA-85B2A682C749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Juha Kemppinen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E4441-2748-4DAA-8B63-A7BF5FFC4E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B4B3EB-B88C-466B-A48D-BBDF27717E0B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Juha Kemppinen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E4441-2748-4DAA-8B63-A7BF5FFC4E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A183D8-761A-470E-A915-A7797D7B752E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Juha Kemppinen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E4441-2748-4DAA-8B63-A7BF5FFC4E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1C6CDD-C873-4FFE-84FF-CEA8A2F1A4B9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Juha Kemppinen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E4441-2748-4DAA-8B63-A7BF5FFC4E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1F018C-BE43-49AB-8675-4FE65A32403D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Juha Kemppinen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E4441-2748-4DAA-8B63-A7BF5FFC4E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E3E27B-5635-4092-807D-27AFC520D24E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Juha Kemppinen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E4441-2748-4DAA-8B63-A7BF5FFC4E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4939866-B7E5-489A-A787-8FD6D31FED0C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Juha Kemppinen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22E4441-2748-4DAA-8B63-A7BF5FFC4E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0D3F02E-DC6D-4F50-A54D-C18CA3CEB13D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Juha Kemppinen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22E4441-2748-4DAA-8B63-A7BF5FFC4E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32004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Cam based system for CLIC main beam </a:t>
            </a:r>
            <a:r>
              <a:rPr lang="en-US" sz="3600" dirty="0" err="1" smtClean="0"/>
              <a:t>quadrupole</a:t>
            </a:r>
            <a:r>
              <a:rPr lang="en-US" sz="3600" dirty="0" smtClean="0"/>
              <a:t> pre-alignment – status, 1 DOF tests</a:t>
            </a:r>
            <a:br>
              <a:rPr lang="en-US" sz="3600" dirty="0" smtClean="0"/>
            </a:br>
            <a:r>
              <a:rPr lang="en-US" sz="3600" dirty="0" smtClean="0"/>
              <a:t> and next steps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199704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Juha</a:t>
            </a:r>
            <a:r>
              <a:rPr lang="en-US" dirty="0" smtClean="0"/>
              <a:t> </a:t>
            </a:r>
            <a:r>
              <a:rPr lang="en-US" dirty="0" err="1" smtClean="0"/>
              <a:t>Kemppinen</a:t>
            </a:r>
            <a:endParaRPr lang="en-US" dirty="0" smtClean="0"/>
          </a:p>
          <a:p>
            <a:r>
              <a:rPr lang="en-US" dirty="0" smtClean="0"/>
              <a:t>Hélène Mainaud Durand</a:t>
            </a:r>
          </a:p>
          <a:p>
            <a:r>
              <a:rPr lang="en-US" dirty="0" smtClean="0"/>
              <a:t>Friedrich Lackner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dirty="0" smtClean="0"/>
              <a:t>One test sequence from the upper plate’s highest position to the lowest position and back</a:t>
            </a:r>
          </a:p>
          <a:p>
            <a:r>
              <a:rPr lang="en-US" sz="3600" dirty="0" smtClean="0"/>
              <a:t>20 stops per direction (40 per test </a:t>
            </a:r>
            <a:r>
              <a:rPr lang="en-US" sz="3600" dirty="0" smtClean="0"/>
              <a:t>sequence</a:t>
            </a:r>
            <a:r>
              <a:rPr lang="en-US" sz="3600" dirty="0" smtClean="0"/>
              <a:t>) </a:t>
            </a:r>
            <a:endParaRPr lang="en-US" sz="3600" dirty="0" smtClean="0"/>
          </a:p>
          <a:p>
            <a:pPr lvl="1"/>
            <a:r>
              <a:rPr lang="en-US" sz="2600" dirty="0" smtClean="0"/>
              <a:t>Measurements during the stops</a:t>
            </a:r>
          </a:p>
          <a:p>
            <a:pPr lvl="1"/>
            <a:r>
              <a:rPr lang="en-US" sz="2600" dirty="0" smtClean="0"/>
              <a:t>Always move the same amount of </a:t>
            </a:r>
            <a:r>
              <a:rPr lang="en-US" sz="2600" u="sng" dirty="0" smtClean="0"/>
              <a:t>steps</a:t>
            </a:r>
            <a:r>
              <a:rPr lang="en-US" sz="2600" dirty="0" smtClean="0"/>
              <a:t> between stops</a:t>
            </a:r>
          </a:p>
          <a:p>
            <a:r>
              <a:rPr lang="en-US" sz="3400" dirty="0" smtClean="0"/>
              <a:t>10 </a:t>
            </a:r>
            <a:r>
              <a:rPr lang="en-US" sz="3400" dirty="0" smtClean="0"/>
              <a:t>test drives in a series</a:t>
            </a:r>
          </a:p>
          <a:p>
            <a:pPr>
              <a:buNone/>
            </a:pPr>
            <a:endParaRPr lang="en-US" sz="3200" dirty="0" smtClean="0"/>
          </a:p>
          <a:p>
            <a:r>
              <a:rPr lang="en-US" sz="3400" dirty="0" smtClean="0"/>
              <a:t>Analysis: mean value and RMSE between the same measurements of every test </a:t>
            </a:r>
            <a:r>
              <a:rPr lang="en-US" sz="3400" dirty="0" smtClean="0"/>
              <a:t>drive</a:t>
            </a:r>
          </a:p>
          <a:p>
            <a:pPr lvl="1"/>
            <a:r>
              <a:rPr lang="en-US" sz="2800" dirty="0" smtClean="0"/>
              <a:t>RMSE: sample standard deviation with Bessel’s correction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1AED1-C039-4854-8286-FEB9A48CE7BB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 DOF tests – full stroke repeatability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Vertical positioning repeatability on full range was less than 1 µm for all three configurations</a:t>
            </a:r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The best results (0.3 µm RMSE) were attained with configuration 2</a:t>
            </a:r>
          </a:p>
          <a:p>
            <a:pPr lvl="1"/>
            <a:r>
              <a:rPr lang="en-US" sz="2400" dirty="0" smtClean="0"/>
              <a:t>Cam roller follower with cylindrical outer ring</a:t>
            </a:r>
          </a:p>
          <a:p>
            <a:pPr lvl="1"/>
            <a:endParaRPr lang="en-US" sz="2400" dirty="0" smtClean="0"/>
          </a:p>
          <a:p>
            <a:r>
              <a:rPr lang="en-US" sz="3200" dirty="0" smtClean="0"/>
              <a:t>Even better results </a:t>
            </a:r>
            <a:r>
              <a:rPr lang="en-US" sz="3200" dirty="0" smtClean="0"/>
              <a:t>when only </a:t>
            </a:r>
            <a:r>
              <a:rPr lang="en-US" sz="3200" dirty="0" smtClean="0"/>
              <a:t>partial stroke was used</a:t>
            </a:r>
          </a:p>
          <a:p>
            <a:pPr lvl="1"/>
            <a:endParaRPr lang="en-US" sz="28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DC91A-784B-4E27-824E-EBEA5C5882FE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DOF tests - results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F9CD-E075-4656-960A-99C83F145697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1 DOF tests – full range repeatability (cam roller follower with cylindrical outer ring)</a:t>
            </a:r>
            <a:endParaRPr lang="en-US" sz="3200" dirty="0"/>
          </a:p>
        </p:txBody>
      </p:sp>
      <p:pic>
        <p:nvPicPr>
          <p:cNvPr id="9" name="Picture 8" descr="0-9Msteps_26062010_maybe_ria_co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752600"/>
            <a:ext cx="6180346" cy="475488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0D3E-A006-4132-BD4D-14C67300831C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1 DOF tests – partial range repeatability (cam roller follower with cylindrical outer ring)</a:t>
            </a:r>
            <a:endParaRPr lang="en-US" sz="3200" dirty="0"/>
          </a:p>
        </p:txBody>
      </p:sp>
      <p:pic>
        <p:nvPicPr>
          <p:cNvPr id="7" name="Content Placeholder 6" descr="0-9Msteps_26062010_maybe_ria_col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599" y="1905000"/>
            <a:ext cx="5882801" cy="452596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Hysteresis ~ 50 µm</a:t>
            </a:r>
          </a:p>
          <a:p>
            <a:r>
              <a:rPr lang="en-US" dirty="0" smtClean="0"/>
              <a:t>Some drifting on long test series</a:t>
            </a:r>
          </a:p>
          <a:p>
            <a:pPr lvl="1"/>
            <a:r>
              <a:rPr lang="en-US" dirty="0" smtClean="0"/>
              <a:t>Few µm, temperature dependent</a:t>
            </a:r>
          </a:p>
          <a:p>
            <a:r>
              <a:rPr lang="en-US" dirty="0" smtClean="0"/>
              <a:t>The repeatability is better when the cam is driven upwards than downwards</a:t>
            </a:r>
          </a:p>
          <a:p>
            <a:endParaRPr lang="en-US" dirty="0" smtClean="0"/>
          </a:p>
          <a:p>
            <a:r>
              <a:rPr lang="en-US" dirty="0" smtClean="0"/>
              <a:t>None of the three configurations was clearly better than the </a:t>
            </a:r>
            <a:r>
              <a:rPr lang="en-US" dirty="0" smtClean="0"/>
              <a:t>others</a:t>
            </a:r>
          </a:p>
          <a:p>
            <a:pPr lvl="1"/>
            <a:r>
              <a:rPr lang="en-US" dirty="0" smtClean="0"/>
              <a:t>Sub-micron repeatability can be achieved with all of them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CA81F-8709-4393-A9E7-EC9E026595F4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DOF tests - results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Temperature in laboratory varied during the tests</a:t>
            </a:r>
          </a:p>
          <a:p>
            <a:endParaRPr lang="en-US" dirty="0" smtClean="0"/>
          </a:p>
          <a:p>
            <a:r>
              <a:rPr lang="en-US" dirty="0" smtClean="0"/>
              <a:t>Lack </a:t>
            </a:r>
            <a:r>
              <a:rPr lang="en-US" dirty="0" smtClean="0"/>
              <a:t>of encoder</a:t>
            </a:r>
          </a:p>
          <a:p>
            <a:endParaRPr lang="en-US" dirty="0" smtClean="0"/>
          </a:p>
          <a:p>
            <a:r>
              <a:rPr lang="en-US" dirty="0" smtClean="0"/>
              <a:t>Measurement </a:t>
            </a:r>
            <a:r>
              <a:rPr lang="en-US" dirty="0" smtClean="0"/>
              <a:t>of the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Eigenfrequency</a:t>
            </a:r>
            <a:r>
              <a:rPr lang="en-US" dirty="0" smtClean="0"/>
              <a:t> did not succeed</a:t>
            </a:r>
          </a:p>
          <a:p>
            <a:endParaRPr lang="en-US" dirty="0" smtClean="0"/>
          </a:p>
          <a:p>
            <a:r>
              <a:rPr lang="en-US" dirty="0" smtClean="0"/>
              <a:t>Resolution/precision </a:t>
            </a:r>
            <a:r>
              <a:rPr lang="en-US" dirty="0" smtClean="0"/>
              <a:t>of capacitive sensors?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844F-51E5-4C7B-8AE5-D5032918D222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DOF mock-up - limitations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 descr="5 DOF Friedrich_whole sli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1668" y="1481138"/>
            <a:ext cx="7460664" cy="4525962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3DF8-37B1-431C-8DFE-1A00AD7F2B92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– 5 DOF mock-up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Dedicated to pre-alignment</a:t>
            </a:r>
          </a:p>
          <a:p>
            <a:r>
              <a:rPr lang="en-US" dirty="0" smtClean="0"/>
              <a:t>To validate the cam based repositioning concept (resolution &lt; 1 µm)</a:t>
            </a:r>
          </a:p>
          <a:p>
            <a:r>
              <a:rPr lang="en-US" dirty="0" smtClean="0"/>
              <a:t>To measure the support’s </a:t>
            </a:r>
            <a:r>
              <a:rPr lang="en-US" dirty="0" err="1" smtClean="0"/>
              <a:t>Eigenfrequencies</a:t>
            </a:r>
            <a:endParaRPr lang="en-US" dirty="0" smtClean="0"/>
          </a:p>
          <a:p>
            <a:pPr lvl="1"/>
            <a:r>
              <a:rPr lang="en-US" dirty="0" smtClean="0"/>
              <a:t>Compatibility with stabilization requirements</a:t>
            </a:r>
          </a:p>
          <a:p>
            <a:r>
              <a:rPr lang="en-US" dirty="0" smtClean="0"/>
              <a:t>To test and develop repositioning algorithm</a:t>
            </a:r>
          </a:p>
          <a:p>
            <a:r>
              <a:rPr lang="en-US" dirty="0" smtClean="0"/>
              <a:t>To test and compare 2 types of cam bearings</a:t>
            </a:r>
          </a:p>
          <a:p>
            <a:r>
              <a:rPr lang="en-US" dirty="0" smtClean="0"/>
              <a:t>Will be placed in building 927 in CERN </a:t>
            </a:r>
            <a:r>
              <a:rPr lang="en-US" dirty="0" err="1" smtClean="0"/>
              <a:t>Prevessin</a:t>
            </a:r>
            <a:r>
              <a:rPr lang="en-US" dirty="0" smtClean="0"/>
              <a:t> site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62C-D8E4-4826-8E10-40A1DDDAAF4C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– 5 DOF mock-up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LIC Quadrupole Girder -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5392" y="2438400"/>
            <a:ext cx="7356608" cy="4114800"/>
          </a:xfrm>
          <a:prstGeom prst="rect">
            <a:avLst/>
          </a:prstGeom>
          <a:noFill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1FA3-F4CC-4578-A005-548604433E53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– 5 DOF mock-up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Interface plate</a:t>
            </a:r>
          </a:p>
          <a:p>
            <a:pPr lvl="1"/>
            <a:r>
              <a:rPr lang="en-US" dirty="0" smtClean="0"/>
              <a:t>Provides stiffness</a:t>
            </a:r>
          </a:p>
          <a:p>
            <a:pPr lvl="1"/>
            <a:r>
              <a:rPr lang="en-US" dirty="0" smtClean="0"/>
              <a:t>&lt; 1 µm </a:t>
            </a:r>
            <a:r>
              <a:rPr lang="en-US" dirty="0" smtClean="0"/>
              <a:t>deformation </a:t>
            </a:r>
            <a:r>
              <a:rPr lang="en-US" dirty="0" smtClean="0"/>
              <a:t>on self weight in the center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a market survey, ZTS VVU Kosice was chosen as the supplier of the cam </a:t>
            </a:r>
            <a:r>
              <a:rPr lang="en-US" dirty="0" smtClean="0"/>
              <a:t>movers</a:t>
            </a:r>
          </a:p>
          <a:p>
            <a:endParaRPr lang="en-US" dirty="0" smtClean="0"/>
          </a:p>
          <a:p>
            <a:r>
              <a:rPr lang="en-US" dirty="0" smtClean="0"/>
              <a:t>Lots of optimization iteration was performed on the cam movers to reach the final design</a:t>
            </a:r>
          </a:p>
          <a:p>
            <a:pPr lvl="1"/>
            <a:r>
              <a:rPr lang="en-US" dirty="0" smtClean="0"/>
              <a:t>Space </a:t>
            </a:r>
            <a:r>
              <a:rPr lang="en-US" dirty="0" smtClean="0"/>
              <a:t>and </a:t>
            </a:r>
            <a:r>
              <a:rPr lang="en-US" dirty="0" smtClean="0"/>
              <a:t>assembly </a:t>
            </a:r>
            <a:r>
              <a:rPr lang="en-US" dirty="0" smtClean="0"/>
              <a:t>restrictions</a:t>
            </a:r>
            <a:endParaRPr lang="en-US" dirty="0" smtClean="0"/>
          </a:p>
          <a:p>
            <a:pPr lvl="1"/>
            <a:r>
              <a:rPr lang="en-US" dirty="0" smtClean="0"/>
              <a:t>Stiffness</a:t>
            </a:r>
          </a:p>
          <a:p>
            <a:pPr lvl="1"/>
            <a:r>
              <a:rPr lang="en-US" dirty="0" smtClean="0"/>
              <a:t>Vibrations </a:t>
            </a:r>
          </a:p>
          <a:p>
            <a:pPr lvl="1"/>
            <a:r>
              <a:rPr lang="en-US" dirty="0" smtClean="0"/>
              <a:t>Etc.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64BF9-E6F2-4D9A-B2FD-AEF5602D5F25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– 5 DOF mock-up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M.Sc</a:t>
            </a:r>
            <a:r>
              <a:rPr lang="en-US" dirty="0" smtClean="0"/>
              <a:t> in Tampere University of Technology</a:t>
            </a:r>
          </a:p>
          <a:p>
            <a:pPr lvl="1"/>
            <a:r>
              <a:rPr lang="en-US" dirty="0" smtClean="0"/>
              <a:t>Major: Machine automation (</a:t>
            </a:r>
            <a:r>
              <a:rPr lang="en-US" dirty="0" err="1" smtClean="0"/>
              <a:t>mechatronics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Minor: Electronics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CERN Technical Student 2/2009-3/2010</a:t>
            </a:r>
          </a:p>
          <a:p>
            <a:pPr lvl="1"/>
            <a:r>
              <a:rPr lang="en-US" dirty="0" err="1" smtClean="0"/>
              <a:t>M.Sc</a:t>
            </a:r>
            <a:r>
              <a:rPr lang="en-US" dirty="0" smtClean="0"/>
              <a:t> Thesis in EN-HE Group</a:t>
            </a:r>
          </a:p>
          <a:p>
            <a:pPr lvl="1"/>
            <a:r>
              <a:rPr lang="en-US" dirty="0" smtClean="0"/>
              <a:t>Supervisor Keith Kershaw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1484E-2F2E-43A7-ABC8-A1F992A2624E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Cam movers from ZTS VVU Kosice</a:t>
            </a:r>
          </a:p>
          <a:p>
            <a:pPr lvl="1"/>
            <a:r>
              <a:rPr lang="en-US" dirty="0" smtClean="0"/>
              <a:t>Gearboxes optimized for the system to reduce backlash and improve accuracy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9817E-6B7C-47C6-92AC-5AA66FF426E3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– 5 DOF mock-up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2951480"/>
          <a:ext cx="8382000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3505200"/>
                <a:gridCol w="327660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DOF mock-up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DOF mock-up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Step motor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Oriental Motor PK 268-E2.OB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SX 16-503D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gearbox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Gysin</a:t>
                      </a:r>
                      <a:r>
                        <a:rPr lang="en-US" dirty="0" smtClean="0"/>
                        <a:t> GSR025-05</a:t>
                      </a:r>
                    </a:p>
                    <a:p>
                      <a:r>
                        <a:rPr lang="en-US" dirty="0" smtClean="0"/>
                        <a:t>5:1</a:t>
                      </a:r>
                    </a:p>
                    <a:p>
                      <a:r>
                        <a:rPr lang="en-US" dirty="0" smtClean="0"/>
                        <a:t>Backlash ≤ 30 </a:t>
                      </a:r>
                      <a:r>
                        <a:rPr lang="en-US" dirty="0" err="1" smtClean="0"/>
                        <a:t>arcmin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Bonfiglioli</a:t>
                      </a:r>
                      <a:r>
                        <a:rPr lang="en-US" dirty="0" smtClean="0"/>
                        <a:t> VF30N-60</a:t>
                      </a:r>
                    </a:p>
                    <a:p>
                      <a:r>
                        <a:rPr lang="en-US" dirty="0" smtClean="0"/>
                        <a:t>60:1</a:t>
                      </a:r>
                    </a:p>
                    <a:p>
                      <a:r>
                        <a:rPr lang="en-US" dirty="0" smtClean="0"/>
                        <a:t>Backlash = 30±10 </a:t>
                      </a:r>
                      <a:r>
                        <a:rPr lang="en-US" dirty="0" err="1" smtClean="0"/>
                        <a:t>arcmin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gearbox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Gysin</a:t>
                      </a:r>
                      <a:r>
                        <a:rPr lang="en-US" dirty="0" smtClean="0"/>
                        <a:t> GPL090-3</a:t>
                      </a:r>
                    </a:p>
                    <a:p>
                      <a:r>
                        <a:rPr lang="en-US" dirty="0" smtClean="0"/>
                        <a:t>144:1</a:t>
                      </a:r>
                    </a:p>
                    <a:p>
                      <a:r>
                        <a:rPr lang="en-US" dirty="0" smtClean="0"/>
                        <a:t>Planetary</a:t>
                      </a:r>
                      <a:r>
                        <a:rPr lang="en-US" baseline="0" dirty="0" smtClean="0"/>
                        <a:t> gear</a:t>
                      </a:r>
                    </a:p>
                    <a:p>
                      <a:r>
                        <a:rPr lang="en-US" dirty="0" smtClean="0"/>
                        <a:t>Backlash ≤ 50 </a:t>
                      </a:r>
                      <a:r>
                        <a:rPr lang="en-US" dirty="0" err="1" smtClean="0"/>
                        <a:t>arcmin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Spinea</a:t>
                      </a:r>
                      <a:r>
                        <a:rPr lang="en-US" baseline="0" dirty="0" smtClean="0"/>
                        <a:t> TS 80-i-E</a:t>
                      </a:r>
                    </a:p>
                    <a:p>
                      <a:r>
                        <a:rPr lang="en-US" baseline="0" dirty="0" smtClean="0"/>
                        <a:t>85:1</a:t>
                      </a:r>
                    </a:p>
                    <a:p>
                      <a:r>
                        <a:rPr lang="en-US" baseline="0" dirty="0" smtClean="0"/>
                        <a:t>Harmonic drive</a:t>
                      </a:r>
                    </a:p>
                    <a:p>
                      <a:r>
                        <a:rPr lang="en-US" baseline="0" dirty="0" smtClean="0"/>
                        <a:t>Zero backlash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Delivery of the 5 cam movers </a:t>
            </a:r>
            <a:r>
              <a:rPr lang="en-US" dirty="0" smtClean="0">
                <a:sym typeface="Wingdings" pitchFamily="2" charset="2"/>
              </a:rPr>
              <a:t> mid November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Validation tests before delivery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Mock-up ready  before Christmas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Repositioning algorithm tests  February 2011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Validation of the concept  April 2011</a:t>
            </a: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7D53-83FC-4C34-B858-0FC7B399199C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– 5 DOF mock-up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Length of type 1 MB Quads is only 50 cm (type 4 is 200 cm)</a:t>
            </a:r>
          </a:p>
          <a:p>
            <a:pPr lvl="1"/>
            <a:r>
              <a:rPr lang="en-US" dirty="0" smtClean="0"/>
              <a:t>More compact cam based repositioning solution needed</a:t>
            </a:r>
          </a:p>
          <a:p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Design </a:t>
            </a:r>
            <a:r>
              <a:rPr lang="en-US" dirty="0" smtClean="0">
                <a:sym typeface="Wingdings" pitchFamily="2" charset="2"/>
              </a:rPr>
              <a:t> January 2011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Prototype delivery  mid 2011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Optimization of interface plates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Both type 1 and 4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F8AE7-C887-46A0-B12E-EADD0D31C499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steps – compact cam mover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Hélène Mainaud Durand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Friedrich Lackner</a:t>
            </a:r>
          </a:p>
          <a:p>
            <a:pPr lvl="1"/>
            <a:r>
              <a:rPr lang="en-US" dirty="0" smtClean="0"/>
              <a:t>Cam mover design optimization</a:t>
            </a:r>
          </a:p>
          <a:p>
            <a:pPr lvl="1"/>
            <a:r>
              <a:rPr lang="en-US" dirty="0" smtClean="0"/>
              <a:t>1 DOF mock-up</a:t>
            </a:r>
          </a:p>
          <a:p>
            <a:endParaRPr lang="en-US" dirty="0" smtClean="0"/>
          </a:p>
          <a:p>
            <a:r>
              <a:rPr lang="en-US" dirty="0" err="1" smtClean="0"/>
              <a:t>Raphaël</a:t>
            </a:r>
            <a:r>
              <a:rPr lang="en-US" dirty="0" smtClean="0"/>
              <a:t> Leuxe</a:t>
            </a:r>
          </a:p>
          <a:p>
            <a:pPr lvl="1"/>
            <a:r>
              <a:rPr lang="en-US" dirty="0" smtClean="0"/>
              <a:t>MB Quad interface plate design</a:t>
            </a:r>
          </a:p>
          <a:p>
            <a:endParaRPr lang="en-US" dirty="0" smtClean="0"/>
          </a:p>
          <a:p>
            <a:r>
              <a:rPr lang="en-US" dirty="0" smtClean="0"/>
              <a:t>Michel Rousseau &amp; Sylvain </a:t>
            </a:r>
            <a:r>
              <a:rPr lang="en-US" dirty="0" err="1" smtClean="0"/>
              <a:t>Mico</a:t>
            </a:r>
            <a:endParaRPr lang="en-US" dirty="0" smtClean="0"/>
          </a:p>
          <a:p>
            <a:pPr lvl="1"/>
            <a:r>
              <a:rPr lang="en-US" dirty="0" smtClean="0"/>
              <a:t>1 DOF mock-up </a:t>
            </a:r>
            <a:r>
              <a:rPr lang="en-US" dirty="0" smtClean="0"/>
              <a:t>realization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6760-A0E8-46C0-A392-FC9D67076D0D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9123C-8C94-42CA-BD05-91FA69977D70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819400" y="1745159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Thank you!</a:t>
            </a:r>
            <a:endParaRPr lang="en-US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1828800" y="3392269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Questions &amp; comments?</a:t>
            </a:r>
            <a:endParaRPr lang="en-US" sz="3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F9CD-E075-4656-960A-99C83F145697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1 DOF tests – full range repeatability </a:t>
            </a:r>
            <a:r>
              <a:rPr lang="en-US" sz="3200" dirty="0" smtClean="0"/>
              <a:t>(spherical bearing with </a:t>
            </a:r>
            <a:r>
              <a:rPr lang="en-US" sz="3200" dirty="0" smtClean="0"/>
              <a:t>cylindrical outer ring)</a:t>
            </a:r>
            <a:endParaRPr lang="en-US" sz="3200" dirty="0"/>
          </a:p>
        </p:txBody>
      </p:sp>
      <p:pic>
        <p:nvPicPr>
          <p:cNvPr id="9" name="Picture 8" descr="0-9Msteps_26062010_maybe_ria_co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812410"/>
            <a:ext cx="6180346" cy="4635259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0D3E-A006-4132-BD4D-14C67300831C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1 DOF tests – partial range repeatability </a:t>
            </a:r>
            <a:r>
              <a:rPr lang="en-US" sz="3200" dirty="0" smtClean="0"/>
              <a:t>(spherical bearing with cylindrical outer ring)</a:t>
            </a:r>
            <a:endParaRPr lang="en-US" sz="3200" dirty="0"/>
          </a:p>
        </p:txBody>
      </p:sp>
      <p:pic>
        <p:nvPicPr>
          <p:cNvPr id="7" name="Content Placeholder 6" descr="0-9Msteps_26062010_maybe_ria_col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599" y="1961931"/>
            <a:ext cx="5882801" cy="44121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F9CD-E075-4656-960A-99C83F145697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1 DOF tests – full range repeatability </a:t>
            </a:r>
            <a:r>
              <a:rPr lang="en-US" sz="3200" dirty="0" smtClean="0"/>
              <a:t>(cam roller follower with </a:t>
            </a:r>
            <a:r>
              <a:rPr lang="en-US" sz="3200" dirty="0" smtClean="0"/>
              <a:t>crowned </a:t>
            </a:r>
            <a:r>
              <a:rPr lang="en-US" sz="3200" dirty="0" smtClean="0"/>
              <a:t>outer ring)</a:t>
            </a:r>
            <a:endParaRPr lang="en-US" sz="3200" dirty="0"/>
          </a:p>
        </p:txBody>
      </p:sp>
      <p:pic>
        <p:nvPicPr>
          <p:cNvPr id="9" name="Picture 8" descr="0-9Msteps_26062010_maybe_ria_co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812410"/>
            <a:ext cx="6180345" cy="4635259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0D3E-A006-4132-BD4D-14C67300831C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1 DOF tests – partial range repeatability </a:t>
            </a:r>
            <a:r>
              <a:rPr lang="en-US" sz="3200" dirty="0" smtClean="0"/>
              <a:t>(</a:t>
            </a:r>
            <a:r>
              <a:rPr lang="en-US" sz="3200" dirty="0" smtClean="0"/>
              <a:t>cam roller follower with crowned outer ring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pic>
        <p:nvPicPr>
          <p:cNvPr id="7" name="Content Placeholder 6" descr="0-9Msteps_26062010_maybe_ria_col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599" y="1961931"/>
            <a:ext cx="5882800" cy="44121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6DF5-DA1B-4D19-9738-1822286E3683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1 DOF mock-up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667000" y="213360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495800" y="449580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62000" y="449580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9" idx="6"/>
            <a:endCxn id="8" idx="2"/>
          </p:cNvCxnSpPr>
          <p:nvPr/>
        </p:nvCxnSpPr>
        <p:spPr>
          <a:xfrm>
            <a:off x="1066800" y="4610100"/>
            <a:ext cx="3429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2362200" y="3352800"/>
            <a:ext cx="9144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1715294" y="3467100"/>
            <a:ext cx="2209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57200" y="1905000"/>
            <a:ext cx="4724400" cy="3505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7200" y="412646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DOMS 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114800" y="4114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DOMS 3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676400" y="1981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DOMS 1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2819400" y="4602481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819400" y="3429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334000" y="1981200"/>
            <a:ext cx="426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DOMS 23 = (DOMS 2 + DOMS 3) / 2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2286000" y="473606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DOMS 23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895600" y="2971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CP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334000" y="2404646"/>
            <a:ext cx="426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CP = (DOMS 1 + DOMS 23) / 2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 requirements</a:t>
            </a:r>
          </a:p>
          <a:p>
            <a:pPr lvl="1"/>
            <a:r>
              <a:rPr lang="en-US" dirty="0" smtClean="0"/>
              <a:t>Rigid support, low vertical dimension</a:t>
            </a:r>
          </a:p>
          <a:p>
            <a:pPr lvl="1"/>
            <a:r>
              <a:rPr lang="en-US" dirty="0" smtClean="0"/>
              <a:t>High first </a:t>
            </a:r>
            <a:r>
              <a:rPr lang="en-US" dirty="0" err="1" smtClean="0"/>
              <a:t>Eigenfrequency</a:t>
            </a:r>
            <a:r>
              <a:rPr lang="en-US" dirty="0" smtClean="0"/>
              <a:t> of supporting structure</a:t>
            </a:r>
          </a:p>
          <a:p>
            <a:pPr lvl="1"/>
            <a:r>
              <a:rPr lang="en-US" dirty="0" smtClean="0"/>
              <a:t>Low Friction in contact points</a:t>
            </a:r>
          </a:p>
          <a:p>
            <a:pPr lvl="1"/>
            <a:r>
              <a:rPr lang="en-US" dirty="0" smtClean="0"/>
              <a:t>Simple kinematics</a:t>
            </a:r>
          </a:p>
          <a:p>
            <a:pPr lvl="1"/>
            <a:r>
              <a:rPr lang="en-US" dirty="0" smtClean="0"/>
              <a:t>Low amount of internal degrees of freedom</a:t>
            </a:r>
          </a:p>
          <a:p>
            <a:r>
              <a:rPr lang="en-US" dirty="0" smtClean="0"/>
              <a:t>Hexapod structures not enough rigid</a:t>
            </a:r>
          </a:p>
          <a:p>
            <a:r>
              <a:rPr lang="en-US" dirty="0" smtClean="0"/>
              <a:t>Wedge systems have too high contact friction</a:t>
            </a:r>
          </a:p>
          <a:p>
            <a:r>
              <a:rPr lang="en-US" dirty="0" smtClean="0"/>
              <a:t>Cam based system was chosen for further studies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953C-04B5-4A4C-973E-6B3E9272D376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 MB Quad pre-alignment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05621-2BC9-480E-B1A9-41585B11ED76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 mover (PSI/SLS)</a:t>
            </a:r>
            <a:endParaRPr lang="en-US" dirty="0"/>
          </a:p>
        </p:txBody>
      </p:sp>
      <p:pic>
        <p:nvPicPr>
          <p:cNvPr id="7" name="Content Placeholder 6" descr="Kuva nuolill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798" y="1066800"/>
            <a:ext cx="6513460" cy="4206240"/>
          </a:xfrm>
          <a:prstGeom prst="rect">
            <a:avLst/>
          </a:prstGeom>
        </p:spPr>
      </p:pic>
      <p:pic>
        <p:nvPicPr>
          <p:cNvPr id="8" name="Picture 7" descr="eccentrici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4572000"/>
            <a:ext cx="2851078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4C11-16DE-483D-AE7A-C9207BD99544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 mover</a:t>
            </a:r>
            <a:endParaRPr lang="en-US" dirty="0"/>
          </a:p>
        </p:txBody>
      </p:sp>
      <p:pic>
        <p:nvPicPr>
          <p:cNvPr id="8" name="Picture 7" descr="NAST-ZZU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3642360"/>
            <a:ext cx="1828800" cy="2834640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PSI/SLS cam mover design was tested in 1 DOF mock-up with the original spherical bearing as well as with two optional bearings</a:t>
            </a:r>
          </a:p>
          <a:p>
            <a:pPr lvl="1"/>
            <a:r>
              <a:rPr lang="en-US" dirty="0" smtClean="0"/>
              <a:t>IKO Cam roller follower with cylindrical and crowned outer ring</a:t>
            </a:r>
            <a:endParaRPr lang="en-US" dirty="0"/>
          </a:p>
        </p:txBody>
      </p:sp>
      <p:pic>
        <p:nvPicPr>
          <p:cNvPr id="11" name="Picture 10" descr="NAST-ZZU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66654" y="3600450"/>
            <a:ext cx="1189738" cy="256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D5B20-870A-4B4E-A0F8-8FA14C4DBC8A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DOF mock-up</a:t>
            </a:r>
            <a:endParaRPr lang="en-US" dirty="0"/>
          </a:p>
        </p:txBody>
      </p:sp>
      <p:pic>
        <p:nvPicPr>
          <p:cNvPr id="11" name="Picture 10" descr="Mock-up nuolil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371600"/>
            <a:ext cx="7161252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Load weight 135 kg</a:t>
            </a:r>
          </a:p>
          <a:p>
            <a:r>
              <a:rPr lang="en-US" dirty="0" smtClean="0"/>
              <a:t>Upper plate’s vertical position measured using 3 capacitive DOMS sensors</a:t>
            </a:r>
          </a:p>
          <a:p>
            <a:pPr lvl="1"/>
            <a:r>
              <a:rPr lang="en-US" dirty="0" smtClean="0"/>
              <a:t>Sensor resolution 0.1 µm</a:t>
            </a:r>
          </a:p>
          <a:p>
            <a:r>
              <a:rPr lang="en-US" dirty="0" smtClean="0"/>
              <a:t>Motor ambient temperature and room temperature measured</a:t>
            </a:r>
          </a:p>
          <a:p>
            <a:pPr lvl="1"/>
            <a:r>
              <a:rPr lang="en-US" dirty="0" smtClean="0"/>
              <a:t>Pt100</a:t>
            </a:r>
          </a:p>
          <a:p>
            <a:r>
              <a:rPr lang="en-US" dirty="0" smtClean="0"/>
              <a:t>Open loop control with motor steps as reference</a:t>
            </a:r>
          </a:p>
          <a:p>
            <a:pPr lvl="1"/>
            <a:r>
              <a:rPr lang="en-US" dirty="0" smtClean="0"/>
              <a:t>Absolute or relative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6E50-9B9D-471D-9B3B-12FE15B69A47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DOF mock-up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CLIC specifications more stringent than in existing facilities</a:t>
            </a:r>
          </a:p>
          <a:p>
            <a:pPr lvl="1"/>
            <a:r>
              <a:rPr lang="en-US" sz="2800" dirty="0" smtClean="0"/>
              <a:t>Does cam based system meet CLIC specifications in 1 DOF?</a:t>
            </a:r>
          </a:p>
          <a:p>
            <a:r>
              <a:rPr lang="en-US" sz="3200" dirty="0" smtClean="0"/>
              <a:t>Cam mover repeatability on full stroke</a:t>
            </a:r>
          </a:p>
          <a:p>
            <a:r>
              <a:rPr lang="en-US" sz="3200" dirty="0" smtClean="0"/>
              <a:t>Effect of bearing and outer ring shape on cam mover repeatability</a:t>
            </a:r>
          </a:p>
          <a:p>
            <a:pPr lvl="1"/>
            <a:r>
              <a:rPr lang="en-US" sz="2400" dirty="0" smtClean="0"/>
              <a:t>Bearing stiffness, clearances</a:t>
            </a:r>
          </a:p>
          <a:p>
            <a:r>
              <a:rPr lang="en-US" sz="3200" dirty="0" smtClean="0"/>
              <a:t>Inverse kinematics wasn’t used</a:t>
            </a:r>
          </a:p>
          <a:p>
            <a:pPr lvl="1"/>
            <a:r>
              <a:rPr lang="en-US" sz="2800" dirty="0" smtClean="0"/>
              <a:t>Accuracy wasn’t tested (only precision)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42258-FEFC-483B-A1BB-083CF10D9EE5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 DOF tests - objectives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Most of the tests were carried out by driving the cam mover between two fixed positions</a:t>
            </a:r>
          </a:p>
          <a:p>
            <a:pPr lvl="1"/>
            <a:r>
              <a:rPr lang="en-US" sz="2800" dirty="0" smtClean="0"/>
              <a:t>Data acquisition after each movement</a:t>
            </a:r>
            <a:endParaRPr lang="en-US" sz="2800" dirty="0" smtClean="0"/>
          </a:p>
          <a:p>
            <a:r>
              <a:rPr lang="en-US" sz="3200" dirty="0" smtClean="0"/>
              <a:t>Preliminary </a:t>
            </a:r>
            <a:r>
              <a:rPr lang="en-US" sz="3200" dirty="0" smtClean="0"/>
              <a:t>tests were carried out with all three configurations to find best:</a:t>
            </a:r>
          </a:p>
          <a:p>
            <a:pPr lvl="1"/>
            <a:r>
              <a:rPr lang="en-US" sz="2800" dirty="0" smtClean="0"/>
              <a:t>Number of data acquisitions</a:t>
            </a:r>
          </a:p>
          <a:p>
            <a:pPr lvl="1"/>
            <a:r>
              <a:rPr lang="en-US" sz="2800" dirty="0" smtClean="0"/>
              <a:t>Number of tests in a series</a:t>
            </a:r>
          </a:p>
          <a:p>
            <a:pPr lvl="1"/>
            <a:r>
              <a:rPr lang="en-US" sz="2800" dirty="0" smtClean="0"/>
              <a:t>Settling time</a:t>
            </a:r>
          </a:p>
          <a:p>
            <a:pPr lvl="1"/>
            <a:r>
              <a:rPr lang="en-US" sz="2800" dirty="0" smtClean="0"/>
              <a:t>Speed</a:t>
            </a: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58D86-B8DB-4DE9-8C19-EA07F5C74C7F}" type="datetime1">
              <a:rPr lang="en-US" smtClean="0"/>
              <a:pPr/>
              <a:t>9/14/2010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4441-2748-4DAA-8B63-A7BF5FFC4E4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DOF tests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2013</TotalTime>
  <Words>1003</Words>
  <Application>Microsoft Office PowerPoint</Application>
  <PresentationFormat>On-screen Show (4:3)</PresentationFormat>
  <Paragraphs>229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Concourse</vt:lpstr>
      <vt:lpstr>Cam based system for CLIC main beam quadrupole pre-alignment – status, 1 DOF tests  and next steps</vt:lpstr>
      <vt:lpstr>About me</vt:lpstr>
      <vt:lpstr>CLIC MB Quad pre-alignment</vt:lpstr>
      <vt:lpstr>Cam mover (PSI/SLS)</vt:lpstr>
      <vt:lpstr>Cam mover</vt:lpstr>
      <vt:lpstr>1 DOF mock-up</vt:lpstr>
      <vt:lpstr>1 DOF mock-up</vt:lpstr>
      <vt:lpstr>1 DOF tests - objectives</vt:lpstr>
      <vt:lpstr>1 DOF tests</vt:lpstr>
      <vt:lpstr>1 DOF tests – full stroke repeatability</vt:lpstr>
      <vt:lpstr>1 DOF tests - results</vt:lpstr>
      <vt:lpstr>1 DOF tests – full range repeatability (cam roller follower with cylindrical outer ring)</vt:lpstr>
      <vt:lpstr>1 DOF tests – partial range repeatability (cam roller follower with cylindrical outer ring)</vt:lpstr>
      <vt:lpstr>1 DOF tests - results</vt:lpstr>
      <vt:lpstr>1 DOF mock-up - limitations</vt:lpstr>
      <vt:lpstr>Next steps – 5 DOF mock-up</vt:lpstr>
      <vt:lpstr>Next steps – 5 DOF mock-up</vt:lpstr>
      <vt:lpstr>Next steps – 5 DOF mock-up</vt:lpstr>
      <vt:lpstr>Next steps – 5 DOF mock-up</vt:lpstr>
      <vt:lpstr>Next steps – 5 DOF mock-up</vt:lpstr>
      <vt:lpstr>Next steps – 5 DOF mock-up</vt:lpstr>
      <vt:lpstr>Next steps – compact cam mover</vt:lpstr>
      <vt:lpstr>Credits</vt:lpstr>
      <vt:lpstr>Slide 24</vt:lpstr>
      <vt:lpstr>1 DOF tests – full range repeatability (spherical bearing with cylindrical outer ring)</vt:lpstr>
      <vt:lpstr>1 DOF tests – partial range repeatability (spherical bearing with cylindrical outer ring)</vt:lpstr>
      <vt:lpstr>1 DOF tests – full range repeatability (cam roller follower with crowned outer ring)</vt:lpstr>
      <vt:lpstr>1 DOF tests – partial range repeatability (cam roller follower with crowned outer ring)</vt:lpstr>
      <vt:lpstr>1 DOF mock-up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Juha Kemppinen</dc:creator>
  <cp:lastModifiedBy>Juha Kemppinen</cp:lastModifiedBy>
  <cp:revision>208</cp:revision>
  <dcterms:created xsi:type="dcterms:W3CDTF">2010-06-01T11:57:43Z</dcterms:created>
  <dcterms:modified xsi:type="dcterms:W3CDTF">2010-09-14T06:33:15Z</dcterms:modified>
</cp:coreProperties>
</file>