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8" r:id="rId3"/>
    <p:sldId id="276" r:id="rId4"/>
    <p:sldId id="285" r:id="rId5"/>
    <p:sldId id="266" r:id="rId6"/>
    <p:sldId id="265" r:id="rId7"/>
    <p:sldId id="283" r:id="rId8"/>
    <p:sldId id="284" r:id="rId9"/>
    <p:sldId id="282" r:id="rId10"/>
    <p:sldId id="270" r:id="rId11"/>
    <p:sldId id="277" r:id="rId12"/>
    <p:sldId id="271" r:id="rId13"/>
    <p:sldId id="286" r:id="rId14"/>
    <p:sldId id="287" r:id="rId15"/>
    <p:sldId id="288" r:id="rId16"/>
    <p:sldId id="289" r:id="rId17"/>
    <p:sldId id="290" r:id="rId18"/>
    <p:sldId id="292" r:id="rId19"/>
    <p:sldId id="294" r:id="rId20"/>
    <p:sldId id="295" r:id="rId21"/>
    <p:sldId id="29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FFE9"/>
    <a:srgbClr val="BF95D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29" autoAdjust="0"/>
    <p:restoredTop sz="85714" autoAdjust="0"/>
  </p:normalViewPr>
  <p:slideViewPr>
    <p:cSldViewPr snapToGrid="0"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E1FF8-1A0B-4E9E-A4A4-3C6F14BCF5CF}" type="datetimeFigureOut">
              <a:rPr lang="fr-FR" smtClean="0"/>
              <a:pPr/>
              <a:t>14/09/2010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02865-323B-4D2E-B2F2-C01A14560BA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12401-477D-416E-9D96-FBE728E6B1CD}" type="datetimeFigureOut">
              <a:rPr lang="fr-FR" smtClean="0"/>
              <a:pPr/>
              <a:t>14/09/2010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1661C-776E-4344-A530-897302D413E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1661C-776E-4344-A530-897302D413E5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lets</a:t>
            </a:r>
            <a:r>
              <a:rPr lang="fr-FR" dirty="0" smtClean="0"/>
              <a:t> </a:t>
            </a:r>
            <a:r>
              <a:rPr lang="fr-FR" dirty="0" err="1" smtClean="0"/>
              <a:t>remind</a:t>
            </a:r>
            <a:r>
              <a:rPr lang="fr-FR" dirty="0" smtClean="0"/>
              <a:t> </a:t>
            </a:r>
            <a:r>
              <a:rPr lang="fr-FR" dirty="0" err="1" smtClean="0"/>
              <a:t>reminde</a:t>
            </a:r>
            <a:endParaRPr lang="fr-FR" dirty="0" smtClean="0"/>
          </a:p>
          <a:p>
            <a:r>
              <a:rPr lang="fr-FR" baseline="0" dirty="0" err="1" smtClean="0"/>
              <a:t>function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ball</a:t>
            </a:r>
            <a:r>
              <a:rPr lang="fr-FR" baseline="0" dirty="0" smtClean="0"/>
              <a:t> joint to </a:t>
            </a:r>
            <a:r>
              <a:rPr lang="fr-FR" baseline="0" dirty="0" err="1" smtClean="0"/>
              <a:t>avoid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shearing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piezoelectric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material</a:t>
            </a:r>
            <a:endParaRPr lang="fr-FR" baseline="0" dirty="0" smtClean="0"/>
          </a:p>
          <a:p>
            <a:r>
              <a:rPr lang="fr-FR" dirty="0" smtClean="0"/>
              <a:t>pièces mâle / femelle</a:t>
            </a:r>
          </a:p>
          <a:p>
            <a:r>
              <a:rPr lang="fr-FR" dirty="0" smtClean="0"/>
              <a:t>2 supports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1661C-776E-4344-A530-897302D413E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This is an intermediate experimental setup used to characterize</a:t>
            </a:r>
            <a:r>
              <a:rPr lang="en-US" baseline="0" noProof="0" dirty="0" smtClean="0"/>
              <a:t> </a:t>
            </a:r>
            <a:r>
              <a:rPr lang="en-US" baseline="0" noProof="0" dirty="0" err="1" smtClean="0"/>
              <a:t>piezo</a:t>
            </a:r>
            <a:r>
              <a:rPr lang="en-US" baseline="0" noProof="0" dirty="0" smtClean="0"/>
              <a:t>-actuators and sensors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1661C-776E-4344-A530-897302D413E5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&amp;a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1661C-776E-4344-A530-897302D413E5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1661C-776E-4344-A530-897302D413E5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Courb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6" descr="Logo LAPP + text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9" descr="logo-cnr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0" descr="ok_in2p3_quadri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1" descr="logo-universite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‹N°›</a:t>
            </a:fld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Picture 2" descr="D:\Mes documents\Thèse\Stage M2\Rapport stage\Présentation\fig\lavista.bmp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706" y="6201294"/>
            <a:ext cx="1182782" cy="54864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 descr="Courbe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6" descr="lapp2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F71B-BEA5-4469-9900-D7B0C413B017}" type="datetime1">
              <a:rPr lang="fr-FR"/>
              <a:pPr>
                <a:defRPr/>
              </a:pPr>
              <a:t>14/09/2010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noProof="0" dirty="0" smtClean="0"/>
              <a:t>Réunion</a:t>
            </a:r>
            <a:r>
              <a:rPr lang="en-US" dirty="0" smtClean="0"/>
              <a:t> de service - LAPP</a:t>
            </a:r>
            <a:endParaRPr lang="en-US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597C42-02D5-4633-A715-DFA8025FB7A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458154" y="1326605"/>
            <a:ext cx="66893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LAViSta</a:t>
            </a:r>
          </a:p>
          <a:p>
            <a:pPr algn="ctr"/>
            <a:r>
              <a:rPr lang="en-US" sz="3200" dirty="0" smtClean="0"/>
              <a:t>First tests of the LAPP’s support system</a:t>
            </a:r>
            <a:endParaRPr lang="en-US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1850866" y="3183709"/>
            <a:ext cx="20425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LAPP</a:t>
            </a:r>
          </a:p>
          <a:p>
            <a:endParaRPr lang="en-US" dirty="0" smtClean="0"/>
          </a:p>
          <a:p>
            <a:r>
              <a:rPr lang="en-US" dirty="0" smtClean="0"/>
              <a:t>Laurent </a:t>
            </a:r>
            <a:r>
              <a:rPr lang="en-US" dirty="0" err="1" smtClean="0"/>
              <a:t>Pacquet</a:t>
            </a:r>
            <a:endParaRPr lang="en-US" dirty="0" smtClean="0"/>
          </a:p>
          <a:p>
            <a:r>
              <a:rPr lang="en-US" dirty="0" smtClean="0"/>
              <a:t>Guillaume </a:t>
            </a:r>
            <a:r>
              <a:rPr lang="en-US" dirty="0" err="1" smtClean="0"/>
              <a:t>Deleglise</a:t>
            </a:r>
            <a:endParaRPr lang="en-US" dirty="0" smtClean="0"/>
          </a:p>
          <a:p>
            <a:r>
              <a:rPr lang="en-US" dirty="0" smtClean="0"/>
              <a:t>Jean-Philippe Baud</a:t>
            </a:r>
          </a:p>
          <a:p>
            <a:r>
              <a:rPr lang="en-US" dirty="0" smtClean="0"/>
              <a:t>Andrea </a:t>
            </a:r>
            <a:r>
              <a:rPr lang="en-US" dirty="0" err="1" smtClean="0"/>
              <a:t>Jérémie</a:t>
            </a:r>
            <a:endParaRPr lang="en-US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5207447" y="3137930"/>
            <a:ext cx="28789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Symme</a:t>
            </a:r>
          </a:p>
          <a:p>
            <a:endParaRPr lang="en-US" dirty="0" smtClean="0"/>
          </a:p>
          <a:p>
            <a:r>
              <a:rPr lang="en-US" dirty="0" smtClean="0"/>
              <a:t>Ronan Le Breton</a:t>
            </a:r>
          </a:p>
          <a:p>
            <a:r>
              <a:rPr lang="en-US" dirty="0" err="1" smtClean="0"/>
              <a:t>Adrien</a:t>
            </a:r>
            <a:r>
              <a:rPr lang="en-US" dirty="0" smtClean="0"/>
              <a:t> </a:t>
            </a:r>
            <a:r>
              <a:rPr lang="en-US" dirty="0" err="1" smtClean="0"/>
              <a:t>Badel</a:t>
            </a:r>
            <a:endParaRPr lang="en-US" dirty="0" smtClean="0"/>
          </a:p>
          <a:p>
            <a:r>
              <a:rPr lang="en-US" dirty="0" smtClean="0"/>
              <a:t>Jacques </a:t>
            </a:r>
            <a:r>
              <a:rPr lang="en-US" dirty="0" err="1" smtClean="0"/>
              <a:t>Lottin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Espace réservé de la date 1"/>
          <p:cNvSpPr txBox="1">
            <a:spLocks/>
          </p:cNvSpPr>
          <p:nvPr/>
        </p:nvSpPr>
        <p:spPr>
          <a:xfrm>
            <a:off x="7477902" y="146936"/>
            <a:ext cx="129396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7EF71B-BEA5-4469-9900-D7B0C413B017}" type="datetime1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14/09/2010</a:t>
            </a:fld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89" name="Picture 1" descr="D:\Mes documents\SYMME\communication\logos\symme\logo_c_quadrichromie\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185" y="313192"/>
            <a:ext cx="1370370" cy="962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 dirty="0"/>
          </a:p>
        </p:txBody>
      </p:sp>
      <p:grpSp>
        <p:nvGrpSpPr>
          <p:cNvPr id="53" name="Groupe 52"/>
          <p:cNvGrpSpPr/>
          <p:nvPr/>
        </p:nvGrpSpPr>
        <p:grpSpPr>
          <a:xfrm>
            <a:off x="609600" y="941324"/>
            <a:ext cx="3076868" cy="3009408"/>
            <a:chOff x="5753100" y="674624"/>
            <a:chExt cx="3076868" cy="3009408"/>
          </a:xfrm>
        </p:grpSpPr>
        <p:pic>
          <p:nvPicPr>
            <p:cNvPr id="6" name="Image 5" descr="P1030315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4000" y="674624"/>
              <a:ext cx="3045968" cy="2284476"/>
            </a:xfrm>
            <a:prstGeom prst="rect">
              <a:avLst/>
            </a:prstGeom>
          </p:spPr>
        </p:pic>
        <p:sp>
          <p:nvSpPr>
            <p:cNvPr id="34" name="Ellipse 33"/>
            <p:cNvSpPr/>
            <p:nvPr/>
          </p:nvSpPr>
          <p:spPr>
            <a:xfrm>
              <a:off x="6159500" y="1092200"/>
              <a:ext cx="304800" cy="381000"/>
            </a:xfrm>
            <a:prstGeom prst="ellipse">
              <a:avLst/>
            </a:prstGeom>
            <a:noFill/>
            <a:ln>
              <a:solidFill>
                <a:srgbClr val="47FF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Ellipse 34"/>
            <p:cNvSpPr/>
            <p:nvPr/>
          </p:nvSpPr>
          <p:spPr>
            <a:xfrm>
              <a:off x="7099300" y="1587500"/>
              <a:ext cx="304800" cy="381000"/>
            </a:xfrm>
            <a:prstGeom prst="ellipse">
              <a:avLst/>
            </a:prstGeom>
            <a:noFill/>
            <a:ln>
              <a:solidFill>
                <a:srgbClr val="47FF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llipse 35"/>
            <p:cNvSpPr/>
            <p:nvPr/>
          </p:nvSpPr>
          <p:spPr>
            <a:xfrm>
              <a:off x="7175500" y="952500"/>
              <a:ext cx="304800" cy="381000"/>
            </a:xfrm>
            <a:prstGeom prst="ellipse">
              <a:avLst/>
            </a:prstGeom>
            <a:noFill/>
            <a:ln>
              <a:solidFill>
                <a:srgbClr val="47FF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Ellipse 36"/>
            <p:cNvSpPr/>
            <p:nvPr/>
          </p:nvSpPr>
          <p:spPr>
            <a:xfrm>
              <a:off x="8166100" y="1193800"/>
              <a:ext cx="304800" cy="381000"/>
            </a:xfrm>
            <a:prstGeom prst="ellipse">
              <a:avLst/>
            </a:prstGeom>
            <a:noFill/>
            <a:ln>
              <a:solidFill>
                <a:srgbClr val="47FF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5753100" y="3314700"/>
              <a:ext cx="305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4 accelerometric sensors</a:t>
              </a:r>
            </a:p>
          </p:txBody>
        </p:sp>
        <p:cxnSp>
          <p:nvCxnSpPr>
            <p:cNvPr id="40" name="Connecteur droit avec flèche 39"/>
            <p:cNvCxnSpPr>
              <a:stCxn id="38" idx="0"/>
              <a:endCxn id="34" idx="5"/>
            </p:cNvCxnSpPr>
            <p:nvPr/>
          </p:nvCxnSpPr>
          <p:spPr>
            <a:xfrm rot="16200000" flipV="1">
              <a:off x="5900747" y="1936320"/>
              <a:ext cx="1897296" cy="859464"/>
            </a:xfrm>
            <a:prstGeom prst="straightConnector1">
              <a:avLst/>
            </a:prstGeom>
            <a:ln w="28575">
              <a:solidFill>
                <a:srgbClr val="47FFE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>
              <a:stCxn id="38" idx="0"/>
              <a:endCxn id="35" idx="4"/>
            </p:cNvCxnSpPr>
            <p:nvPr/>
          </p:nvCxnSpPr>
          <p:spPr>
            <a:xfrm rot="16200000" flipV="1">
              <a:off x="6592314" y="2627886"/>
              <a:ext cx="1346200" cy="27427"/>
            </a:xfrm>
            <a:prstGeom prst="straightConnector1">
              <a:avLst/>
            </a:prstGeom>
            <a:ln w="28575">
              <a:solidFill>
                <a:srgbClr val="47FFE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>
              <a:stCxn id="38" idx="0"/>
              <a:endCxn id="37" idx="3"/>
            </p:cNvCxnSpPr>
            <p:nvPr/>
          </p:nvCxnSpPr>
          <p:spPr>
            <a:xfrm rot="5400000" flipH="1" flipV="1">
              <a:off x="6847084" y="1951047"/>
              <a:ext cx="1795696" cy="931610"/>
            </a:xfrm>
            <a:prstGeom prst="straightConnector1">
              <a:avLst/>
            </a:prstGeom>
            <a:ln w="28575">
              <a:solidFill>
                <a:srgbClr val="47FFE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>
              <a:stCxn id="38" idx="0"/>
              <a:endCxn id="36" idx="5"/>
            </p:cNvCxnSpPr>
            <p:nvPr/>
          </p:nvCxnSpPr>
          <p:spPr>
            <a:xfrm rot="5400000" flipH="1" flipV="1">
              <a:off x="6338897" y="2217934"/>
              <a:ext cx="2036996" cy="156536"/>
            </a:xfrm>
            <a:prstGeom prst="straightConnector1">
              <a:avLst/>
            </a:prstGeom>
            <a:ln w="28575">
              <a:solidFill>
                <a:srgbClr val="47FFE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53"/>
          <p:cNvGrpSpPr/>
          <p:nvPr/>
        </p:nvGrpSpPr>
        <p:grpSpPr>
          <a:xfrm>
            <a:off x="152351" y="3882224"/>
            <a:ext cx="3697807" cy="2341808"/>
            <a:chOff x="5338677" y="3844124"/>
            <a:chExt cx="3697807" cy="2341808"/>
          </a:xfrm>
        </p:grpSpPr>
        <p:pic>
          <p:nvPicPr>
            <p:cNvPr id="4" name="Image 3" descr="P103031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08115" y="3844124"/>
              <a:ext cx="2443701" cy="1832776"/>
            </a:xfrm>
            <a:prstGeom prst="rect">
              <a:avLst/>
            </a:prstGeom>
          </p:spPr>
        </p:pic>
        <p:sp>
          <p:nvSpPr>
            <p:cNvPr id="47" name="ZoneTexte 46"/>
            <p:cNvSpPr txBox="1"/>
            <p:nvPr/>
          </p:nvSpPr>
          <p:spPr>
            <a:xfrm>
              <a:off x="5338677" y="5816600"/>
              <a:ext cx="3697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2 electrodes of the capacitive sensors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7086600" y="4660900"/>
              <a:ext cx="495300" cy="3683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Connecteur droit avec flèche 49"/>
            <p:cNvCxnSpPr>
              <a:stCxn id="47" idx="0"/>
              <a:endCxn id="48" idx="4"/>
            </p:cNvCxnSpPr>
            <p:nvPr/>
          </p:nvCxnSpPr>
          <p:spPr>
            <a:xfrm rot="5400000" flipH="1" flipV="1">
              <a:off x="6867215" y="5349566"/>
              <a:ext cx="787400" cy="146669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/>
          <p:cNvSpPr txBox="1"/>
          <p:nvPr/>
        </p:nvSpPr>
        <p:spPr>
          <a:xfrm>
            <a:off x="1073095" y="38100"/>
            <a:ext cx="762785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Measurements on the instrumented </a:t>
            </a:r>
            <a:r>
              <a:rPr lang="en-US" sz="3200" dirty="0" smtClean="0">
                <a:solidFill>
                  <a:prstClr val="black"/>
                </a:solidFill>
              </a:rPr>
              <a:t>support</a:t>
            </a:r>
            <a:endParaRPr lang="en-US" sz="3200" dirty="0" smtClean="0"/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3806457" y="1074007"/>
          <a:ext cx="5209952" cy="1219200"/>
        </p:xfrm>
        <a:graphic>
          <a:graphicData uri="http://schemas.openxmlformats.org/drawingml/2006/table">
            <a:tbl>
              <a:tblPr/>
              <a:tblGrid>
                <a:gridCol w="1722862"/>
                <a:gridCol w="1722862"/>
                <a:gridCol w="176422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PCB 352C34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Bruel &amp; Kjaer 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sensitivity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mV/ms</a:t>
                      </a:r>
                      <a:r>
                        <a:rPr lang="fr-FR" sz="16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r>
                        <a:rPr lang="en-US" sz="1600" noProof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endParaRPr lang="en-US" sz="1600" noProof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10.02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10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frequency</a:t>
                      </a:r>
                      <a:r>
                        <a:rPr lang="en-US" sz="1600" baseline="0" noProof="0" dirty="0" smtClean="0">
                          <a:latin typeface="Times New Roman"/>
                          <a:ea typeface="Calibri"/>
                        </a:rPr>
                        <a:t> range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[Hz]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0.5 – 10 000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0.3 - 6000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4424680" y="734774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Accelerometric sensor used</a:t>
            </a:r>
            <a:endParaRPr lang="en-US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3893594" y="2598527"/>
            <a:ext cx="52504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Experimental conditions :</a:t>
            </a:r>
          </a:p>
          <a:p>
            <a:pPr>
              <a:buFontTx/>
              <a:buChar char="-"/>
            </a:pPr>
            <a:r>
              <a:rPr lang="en-US" dirty="0" smtClean="0"/>
              <a:t>acquisition rate : 2 kHz</a:t>
            </a:r>
          </a:p>
          <a:p>
            <a:endParaRPr lang="en-US" dirty="0" smtClean="0"/>
          </a:p>
          <a:p>
            <a:r>
              <a:rPr lang="en-US" dirty="0" smtClean="0"/>
              <a:t>- actuators fed with the same signal, which is a sequence from sinus 1Hz to 100Hz by step of 1Hz ( 0-20V)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accelerometrics signals pass an anti-aliasing filter and are amplified by 40dB, then high-pass filtered at 10Hz by software (poor coherence below)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no filter on capacitive data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- total length recording : about 5 min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3865" r="6039"/>
          <a:stretch>
            <a:fillRect/>
          </a:stretch>
        </p:blipFill>
        <p:spPr bwMode="auto">
          <a:xfrm>
            <a:off x="660812" y="763028"/>
            <a:ext cx="4166829" cy="385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4668" r="5405"/>
          <a:stretch>
            <a:fillRect/>
          </a:stretch>
        </p:blipFill>
        <p:spPr bwMode="auto">
          <a:xfrm>
            <a:off x="4817807" y="725344"/>
            <a:ext cx="4326193" cy="402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490812" y="38100"/>
            <a:ext cx="853355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Frequency responses of the instrumented support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398009" y="4893491"/>
            <a:ext cx="67732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Signals are coherent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Capacitive sensor has the quickest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2163" r="6731"/>
          <a:stretch>
            <a:fillRect/>
          </a:stretch>
        </p:blipFill>
        <p:spPr bwMode="auto">
          <a:xfrm>
            <a:off x="5082374" y="3015660"/>
            <a:ext cx="4029739" cy="331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3302" y="257509"/>
            <a:ext cx="4188166" cy="268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823049" y="1913861"/>
            <a:ext cx="4471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-&gt; Sensibility depends on the operating point</a:t>
            </a:r>
          </a:p>
          <a:p>
            <a:endParaRPr lang="en-US" sz="2400" dirty="0" smtClean="0"/>
          </a:p>
          <a:p>
            <a:r>
              <a:rPr lang="en-US" sz="2400" dirty="0" smtClean="0"/>
              <a:t>(45nm/V if 10V, 55nm/V with 40V)</a:t>
            </a:r>
          </a:p>
          <a:p>
            <a:endParaRPr lang="en-US" sz="2400" dirty="0" smtClean="0"/>
          </a:p>
          <a:p>
            <a:r>
              <a:rPr lang="en-US" sz="2400" dirty="0" smtClean="0"/>
              <a:t>-&gt; Implementation of a model of the actuator in the feedback control to counterbalance this hysteresis may be of interest.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471071" y="707951"/>
            <a:ext cx="291541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Hysteresis effect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1705" y="1899502"/>
            <a:ext cx="4335649" cy="290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363787" y="254974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Hysteresis</a:t>
            </a:r>
            <a:r>
              <a:rPr lang="fr-FR" dirty="0" smtClean="0"/>
              <a:t> compensation in </a:t>
            </a:r>
            <a:r>
              <a:rPr lang="fr-FR" dirty="0" err="1" smtClean="0"/>
              <a:t>piezoelectric</a:t>
            </a:r>
            <a:r>
              <a:rPr lang="fr-FR" dirty="0" smtClean="0"/>
              <a:t> </a:t>
            </a:r>
            <a:r>
              <a:rPr lang="fr-FR" dirty="0" err="1" smtClean="0"/>
              <a:t>actuator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89" y="1600200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Hysteresis effect in piezoelectric actuator :</a:t>
            </a:r>
          </a:p>
          <a:p>
            <a:r>
              <a:rPr lang="en-US" sz="2800" dirty="0" smtClean="0"/>
              <a:t>Non linear effect</a:t>
            </a:r>
          </a:p>
          <a:p>
            <a:r>
              <a:rPr lang="en-US" sz="2800" dirty="0" smtClean="0"/>
              <a:t>Asymmetric hysteresis</a:t>
            </a:r>
          </a:p>
          <a:p>
            <a:pPr>
              <a:buNone/>
            </a:pPr>
            <a:r>
              <a:rPr lang="en-US" sz="2800" dirty="0" smtClean="0"/>
              <a:t>	loop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Sensibility evolves with operating points (30%)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For a given voltage, the elongation depends on the history (ex: [-2.5; -4] at 60V)  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5286380" y="2202732"/>
            <a:ext cx="285752" cy="214314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286512" y="2917112"/>
            <a:ext cx="357190" cy="214314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7786710" y="3702930"/>
            <a:ext cx="357190" cy="142876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658186" y="2762873"/>
            <a:ext cx="338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2"/>
                </a:solidFill>
              </a:rPr>
              <a:t>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Hysteresis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Need for a hysteresis model ?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To obtain a complete model for accurate simulation of the controller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To </a:t>
            </a:r>
            <a:r>
              <a:rPr lang="en-US" dirty="0" err="1" smtClean="0"/>
              <a:t>linearize</a:t>
            </a:r>
            <a:r>
              <a:rPr lang="en-US" dirty="0" smtClean="0"/>
              <a:t> controller using an inverse hysteresis operator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6480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Hysteresis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How to </a:t>
            </a:r>
            <a:r>
              <a:rPr lang="en-US" dirty="0" err="1" smtClean="0"/>
              <a:t>modelize</a:t>
            </a:r>
            <a:r>
              <a:rPr lang="en-US" dirty="0" smtClean="0"/>
              <a:t> hysteresis effect?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Generalized Maxwell Slip (GMS) </a:t>
            </a:r>
          </a:p>
          <a:p>
            <a:pPr>
              <a:buNone/>
            </a:pPr>
            <a:r>
              <a:rPr lang="en-US" dirty="0" smtClean="0"/>
              <a:t>	model of hysteresis </a:t>
            </a:r>
            <a:r>
              <a:rPr lang="en-US" i="1" dirty="0" smtClean="0"/>
              <a:t>(symmetric)</a:t>
            </a:r>
          </a:p>
          <a:p>
            <a:endParaRPr lang="en-US" dirty="0" smtClean="0"/>
          </a:p>
          <a:p>
            <a:r>
              <a:rPr lang="en-US" dirty="0" err="1" smtClean="0"/>
              <a:t>Preisach</a:t>
            </a:r>
            <a:r>
              <a:rPr lang="en-US" dirty="0" smtClean="0"/>
              <a:t> model </a:t>
            </a:r>
            <a:r>
              <a:rPr lang="en-US" i="1" dirty="0" smtClean="0"/>
              <a:t>(</a:t>
            </a:r>
            <a:r>
              <a:rPr lang="en-US" i="1" dirty="0" err="1" smtClean="0"/>
              <a:t>assymmetric</a:t>
            </a:r>
            <a:r>
              <a:rPr lang="en-US" i="1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Other model 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8028" name="Rectangle 1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8032" name="Rectangle 14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4" name="Image 153" descr="maxwell sl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1690" y="1958828"/>
            <a:ext cx="2109019" cy="1657811"/>
          </a:xfrm>
          <a:prstGeom prst="rect">
            <a:avLst/>
          </a:prstGeom>
        </p:spPr>
      </p:pic>
      <p:sp>
        <p:nvSpPr>
          <p:cNvPr id="155" name="Rectangle 154"/>
          <p:cNvSpPr/>
          <p:nvPr/>
        </p:nvSpPr>
        <p:spPr>
          <a:xfrm>
            <a:off x="6582697" y="3558119"/>
            <a:ext cx="2325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Representation of the Maxwell-slip model</a:t>
            </a:r>
            <a:endParaRPr lang="fr-F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fr-FR" dirty="0" err="1" smtClean="0"/>
              <a:t>Preisach</a:t>
            </a:r>
            <a:r>
              <a:rPr lang="fr-FR" dirty="0" smtClean="0"/>
              <a:t> model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weighted</a:t>
            </a:r>
            <a:r>
              <a:rPr lang="fr-FR" dirty="0" smtClean="0"/>
              <a:t> </a:t>
            </a:r>
            <a:r>
              <a:rPr lang="en-US" dirty="0" smtClean="0"/>
              <a:t>combination of elementary relay hysteresis elements : n × (n+1)/2</a:t>
            </a:r>
          </a:p>
          <a:p>
            <a:pPr>
              <a:buNone/>
            </a:pPr>
            <a:r>
              <a:rPr lang="en-US" sz="2800" i="1" dirty="0" smtClean="0"/>
              <a:t>	n: 	number of step in </a:t>
            </a:r>
          </a:p>
          <a:p>
            <a:pPr>
              <a:buNone/>
            </a:pPr>
            <a:r>
              <a:rPr lang="en-US" sz="2800" i="1" dirty="0" smtClean="0"/>
              <a:t>		the major loop</a:t>
            </a:r>
          </a:p>
          <a:p>
            <a:pPr>
              <a:buNone/>
            </a:pPr>
            <a:endParaRPr lang="en-US" sz="2800" i="1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Used in simulation</a:t>
            </a:r>
          </a:p>
        </p:txBody>
      </p:sp>
      <p:pic>
        <p:nvPicPr>
          <p:cNvPr id="1026" name="Picture 2" descr="D:\Mes documents\Thèse\mecatronics2010\figs\prei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3465" y="2610852"/>
            <a:ext cx="4748464" cy="3561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48912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Lightweight hysteresis inverse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lightweight model [A. </a:t>
            </a:r>
            <a:r>
              <a:rPr lang="en-US" dirty="0" err="1" smtClean="0"/>
              <a:t>Badel</a:t>
            </a:r>
            <a:r>
              <a:rPr lang="en-US" dirty="0" smtClean="0"/>
              <a:t>]</a:t>
            </a:r>
          </a:p>
          <a:p>
            <a:r>
              <a:rPr lang="en-US" dirty="0" smtClean="0"/>
              <a:t>Asymmetric loops</a:t>
            </a:r>
          </a:p>
          <a:p>
            <a:r>
              <a:rPr lang="en-US" dirty="0" smtClean="0"/>
              <a:t>Only 6 parameters</a:t>
            </a:r>
          </a:p>
          <a:p>
            <a:r>
              <a:rPr lang="en-US" dirty="0" smtClean="0"/>
              <a:t>Easily implementable for the real time inverse model</a:t>
            </a:r>
          </a:p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endParaRPr 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48912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Lightweight hysteresis inverse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endParaRPr lang="en-US" sz="2800" i="1" dirty="0" smtClean="0"/>
          </a:p>
        </p:txBody>
      </p:sp>
      <p:pic>
        <p:nvPicPr>
          <p:cNvPr id="4" name="Image 3" descr="Pi- linear 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7283" y="2703871"/>
            <a:ext cx="4812779" cy="3607350"/>
          </a:xfrm>
          <a:prstGeom prst="rect">
            <a:avLst/>
          </a:prstGeom>
        </p:spPr>
      </p:pic>
      <p:pic>
        <p:nvPicPr>
          <p:cNvPr id="5" name="Image 4" descr="lin-l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899" y="1504949"/>
            <a:ext cx="8078429" cy="1299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48912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Lightweight hysteresis inverse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endParaRPr lang="en-US" sz="2800" i="1" dirty="0" smtClean="0"/>
          </a:p>
        </p:txBody>
      </p:sp>
      <p:pic>
        <p:nvPicPr>
          <p:cNvPr id="4" name="Image 3" descr="Pi- linear 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7284" y="2723535"/>
            <a:ext cx="4786544" cy="3587685"/>
          </a:xfrm>
          <a:prstGeom prst="rect">
            <a:avLst/>
          </a:prstGeom>
        </p:spPr>
      </p:pic>
      <p:pic>
        <p:nvPicPr>
          <p:cNvPr id="6" name="Image 5" descr="lin-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1692" y="1429965"/>
            <a:ext cx="8026502" cy="1365468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4513006" y="1170038"/>
            <a:ext cx="3392129" cy="1288026"/>
          </a:xfrm>
          <a:prstGeom prst="roundRect">
            <a:avLst/>
          </a:prstGeom>
          <a:solidFill>
            <a:schemeClr val="accent4">
              <a:lumMod val="50000"/>
              <a:alpha val="17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897452" y="1199536"/>
            <a:ext cx="2562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Real model of actuator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87"/>
          <p:cNvGrpSpPr/>
          <p:nvPr/>
        </p:nvGrpSpPr>
        <p:grpSpPr>
          <a:xfrm>
            <a:off x="718026" y="853440"/>
            <a:ext cx="4041962" cy="1860862"/>
            <a:chOff x="476726" y="701040"/>
            <a:chExt cx="4041962" cy="1860862"/>
          </a:xfrm>
        </p:grpSpPr>
        <p:pic>
          <p:nvPicPr>
            <p:cNvPr id="22" name="Image 17" descr="assemblage_complet_1.jpg"/>
            <p:cNvPicPr>
              <a:picLocks noChangeAspect="1"/>
            </p:cNvPicPr>
            <p:nvPr/>
          </p:nvPicPr>
          <p:blipFill>
            <a:blip r:embed="rId3" cstate="print"/>
            <a:srcRect l="15116" t="7500" r="7927" b="27497"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ZoneTexte 48"/>
            <p:cNvSpPr txBox="1"/>
            <p:nvPr/>
          </p:nvSpPr>
          <p:spPr>
            <a:xfrm>
              <a:off x="752068" y="782320"/>
              <a:ext cx="1916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mid-lower magnet</a:t>
              </a:r>
              <a:endParaRPr lang="en-US" dirty="0"/>
            </a:p>
          </p:txBody>
        </p:sp>
        <p:cxnSp>
          <p:nvCxnSpPr>
            <p:cNvPr id="53" name="Connecteur droit 52"/>
            <p:cNvCxnSpPr>
              <a:stCxn id="49" idx="2"/>
            </p:cNvCxnSpPr>
            <p:nvPr/>
          </p:nvCxnSpPr>
          <p:spPr>
            <a:xfrm rot="16200000" flipH="1">
              <a:off x="1869147" y="992848"/>
              <a:ext cx="423150" cy="7407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/>
            <p:nvPr/>
          </p:nvCxnSpPr>
          <p:spPr>
            <a:xfrm rot="10800000" flipV="1">
              <a:off x="476726" y="701040"/>
              <a:ext cx="3638074" cy="1301274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589023" y="1412240"/>
              <a:ext cx="8354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rgbClr val="C00000"/>
                  </a:solidFill>
                </a:rPr>
                <a:t>1355mm</a:t>
              </a:r>
              <a:endParaRPr lang="en-US" sz="1400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age 23" descr="DSCN0610.JPG"/>
          <p:cNvPicPr>
            <a:picLocks noChangeAspect="1"/>
          </p:cNvPicPr>
          <p:nvPr/>
        </p:nvPicPr>
        <p:blipFill>
          <a:blip r:embed="rId4" cstate="print">
            <a:lum bright="20000" contrast="40000"/>
          </a:blip>
          <a:srcRect l="21126" t="10210"/>
          <a:stretch>
            <a:fillRect/>
          </a:stretch>
        </p:blipFill>
        <p:spPr bwMode="auto">
          <a:xfrm>
            <a:off x="7303476" y="373377"/>
            <a:ext cx="1477625" cy="224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9" descr="EquipmentImage_156.jpg"/>
          <p:cNvPicPr>
            <a:picLocks noChangeAspect="1"/>
          </p:cNvPicPr>
          <p:nvPr/>
        </p:nvPicPr>
        <p:blipFill>
          <a:blip r:embed="rId5" cstate="print"/>
          <a:srcRect l="52499" t="12500" b="37500"/>
          <a:stretch>
            <a:fillRect/>
          </a:stretch>
        </p:blipFill>
        <p:spPr bwMode="auto">
          <a:xfrm>
            <a:off x="1282712" y="4681443"/>
            <a:ext cx="13573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7" descr="P10206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14808" y="4889178"/>
            <a:ext cx="1991863" cy="1493897"/>
          </a:xfrm>
          <a:prstGeom prst="rect">
            <a:avLst/>
          </a:prstGeom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3" name="ZoneTexte 32"/>
          <p:cNvSpPr txBox="1"/>
          <p:nvPr/>
        </p:nvSpPr>
        <p:spPr>
          <a:xfrm>
            <a:off x="2628990" y="5374640"/>
            <a:ext cx="976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piezo</a:t>
            </a:r>
          </a:p>
          <a:p>
            <a:pPr algn="ctr"/>
            <a:r>
              <a:rPr lang="en-US" dirty="0" smtClean="0"/>
              <a:t>actuator</a:t>
            </a:r>
            <a:endParaRPr lang="en-US" dirty="0"/>
          </a:p>
        </p:txBody>
      </p:sp>
      <p:cxnSp>
        <p:nvCxnSpPr>
          <p:cNvPr id="37" name="Connecteur droit 36"/>
          <p:cNvCxnSpPr>
            <a:stCxn id="33" idx="1"/>
          </p:cNvCxnSpPr>
          <p:nvPr/>
        </p:nvCxnSpPr>
        <p:spPr>
          <a:xfrm rot="10800000" flipV="1">
            <a:off x="1733108" y="5697805"/>
            <a:ext cx="895883" cy="1501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199785" y="465074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base</a:t>
            </a:r>
            <a:endParaRPr lang="en-US" dirty="0"/>
          </a:p>
        </p:txBody>
      </p:sp>
      <p:grpSp>
        <p:nvGrpSpPr>
          <p:cNvPr id="3" name="Groupe 89"/>
          <p:cNvGrpSpPr/>
          <p:nvPr/>
        </p:nvGrpSpPr>
        <p:grpSpPr>
          <a:xfrm>
            <a:off x="4317709" y="4829792"/>
            <a:ext cx="2329074" cy="1746705"/>
            <a:chOff x="3631909" y="4626592"/>
            <a:chExt cx="2329074" cy="1746705"/>
          </a:xfrm>
        </p:grpSpPr>
        <p:pic>
          <p:nvPicPr>
            <p:cNvPr id="29" name="Image 14" descr="base.jpg"/>
            <p:cNvPicPr>
              <a:picLocks noChangeAspect="1"/>
            </p:cNvPicPr>
            <p:nvPr/>
          </p:nvPicPr>
          <p:blipFill>
            <a:blip r:embed="rId7" cstate="print"/>
            <a:srcRect l="2553" t="6143"/>
            <a:stretch>
              <a:fillRect/>
            </a:stretch>
          </p:blipFill>
          <p:spPr bwMode="auto">
            <a:xfrm>
              <a:off x="3798250" y="4626592"/>
              <a:ext cx="1818500" cy="1643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2" name="Connecteur droit avec flèche 71"/>
            <p:cNvCxnSpPr/>
            <p:nvPr/>
          </p:nvCxnSpPr>
          <p:spPr>
            <a:xfrm>
              <a:off x="3769360" y="5852160"/>
              <a:ext cx="955040" cy="518160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avec flèche 72"/>
            <p:cNvCxnSpPr/>
            <p:nvPr/>
          </p:nvCxnSpPr>
          <p:spPr>
            <a:xfrm rot="5400000">
              <a:off x="4902200" y="5521960"/>
              <a:ext cx="894080" cy="701040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ZoneTexte 76"/>
            <p:cNvSpPr txBox="1"/>
            <p:nvPr/>
          </p:nvSpPr>
          <p:spPr>
            <a:xfrm>
              <a:off x="3631909" y="6065520"/>
              <a:ext cx="744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rgbClr val="C00000"/>
                  </a:solidFill>
                </a:rPr>
                <a:t>200mm</a:t>
              </a:r>
              <a:endParaRPr lang="en-US" sz="1400">
                <a:solidFill>
                  <a:srgbClr val="C00000"/>
                </a:solidFill>
              </a:endParaRPr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5216869" y="5862320"/>
              <a:ext cx="744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rgbClr val="C00000"/>
                  </a:solidFill>
                </a:rPr>
                <a:t>200mm</a:t>
              </a:r>
              <a:endParaRPr lang="en-US" sz="140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e 88"/>
          <p:cNvGrpSpPr/>
          <p:nvPr/>
        </p:nvGrpSpPr>
        <p:grpSpPr>
          <a:xfrm>
            <a:off x="685800" y="2581585"/>
            <a:ext cx="7632337" cy="2451187"/>
            <a:chOff x="0" y="2378385"/>
            <a:chExt cx="7632337" cy="2451187"/>
          </a:xfrm>
        </p:grpSpPr>
        <p:pic>
          <p:nvPicPr>
            <p:cNvPr id="25" name="Image 24" descr="vue en coupe diagonale.jpg"/>
            <p:cNvPicPr>
              <a:picLocks noChangeAspect="1"/>
            </p:cNvPicPr>
            <p:nvPr/>
          </p:nvPicPr>
          <p:blipFill>
            <a:blip r:embed="rId8" cstate="print">
              <a:lum bright="10000" contrast="10000"/>
            </a:blip>
            <a:stretch>
              <a:fillRect/>
            </a:stretch>
          </p:blipFill>
          <p:spPr>
            <a:xfrm>
              <a:off x="0" y="2482200"/>
              <a:ext cx="6807200" cy="1521995"/>
            </a:xfrm>
            <a:prstGeom prst="rect">
              <a:avLst/>
            </a:prstGeom>
          </p:spPr>
        </p:pic>
        <p:sp>
          <p:nvSpPr>
            <p:cNvPr id="43" name="ZoneTexte 42"/>
            <p:cNvSpPr txBox="1"/>
            <p:nvPr/>
          </p:nvSpPr>
          <p:spPr>
            <a:xfrm>
              <a:off x="2030866" y="4460240"/>
              <a:ext cx="1756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elastomeric joint</a:t>
              </a:r>
              <a:endParaRPr lang="en-US" dirty="0"/>
            </a:p>
          </p:txBody>
        </p:sp>
        <p:cxnSp>
          <p:nvCxnSpPr>
            <p:cNvPr id="45" name="Connecteur droit 44"/>
            <p:cNvCxnSpPr>
              <a:endCxn id="43" idx="0"/>
            </p:cNvCxnSpPr>
            <p:nvPr/>
          </p:nvCxnSpPr>
          <p:spPr>
            <a:xfrm rot="16200000" flipH="1">
              <a:off x="2226763" y="3777787"/>
              <a:ext cx="1127760" cy="2371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ZoneTexte 54"/>
            <p:cNvSpPr txBox="1"/>
            <p:nvPr/>
          </p:nvSpPr>
          <p:spPr>
            <a:xfrm>
              <a:off x="2405275" y="2378385"/>
              <a:ext cx="18614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parallelism tuning</a:t>
              </a:r>
              <a:endParaRPr lang="en-US" dirty="0"/>
            </a:p>
          </p:txBody>
        </p:sp>
        <p:cxnSp>
          <p:nvCxnSpPr>
            <p:cNvPr id="64" name="Connecteur droit 63"/>
            <p:cNvCxnSpPr>
              <a:stCxn id="55" idx="1"/>
            </p:cNvCxnSpPr>
            <p:nvPr/>
          </p:nvCxnSpPr>
          <p:spPr>
            <a:xfrm rot="10800000" flipV="1">
              <a:off x="1217429" y="2563050"/>
              <a:ext cx="1187847" cy="1258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>
              <a:stCxn id="55" idx="3"/>
            </p:cNvCxnSpPr>
            <p:nvPr/>
          </p:nvCxnSpPr>
          <p:spPr>
            <a:xfrm>
              <a:off x="4266747" y="2563051"/>
              <a:ext cx="1331295" cy="1151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 rot="5400000">
              <a:off x="6405880" y="3418840"/>
              <a:ext cx="1107440" cy="1588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79"/>
            <p:cNvSpPr txBox="1"/>
            <p:nvPr/>
          </p:nvSpPr>
          <p:spPr>
            <a:xfrm>
              <a:off x="6979593" y="3230880"/>
              <a:ext cx="6527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rgbClr val="C00000"/>
                  </a:solidFill>
                </a:rPr>
                <a:t>53mm</a:t>
              </a:r>
              <a:endParaRPr lang="en-US" sz="1400">
                <a:solidFill>
                  <a:srgbClr val="C00000"/>
                </a:solidFill>
              </a:endParaRPr>
            </a:p>
          </p:txBody>
        </p:sp>
      </p:grpSp>
      <p:cxnSp>
        <p:nvCxnSpPr>
          <p:cNvPr id="35" name="Connecteur droit 34"/>
          <p:cNvCxnSpPr>
            <a:stCxn id="33" idx="1"/>
          </p:cNvCxnSpPr>
          <p:nvPr/>
        </p:nvCxnSpPr>
        <p:spPr>
          <a:xfrm rot="10800000">
            <a:off x="1903228" y="3657600"/>
            <a:ext cx="725762" cy="20402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16200000" flipH="1">
            <a:off x="4861374" y="4297866"/>
            <a:ext cx="847072" cy="2167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endCxn id="18" idx="0"/>
          </p:cNvCxnSpPr>
          <p:nvPr/>
        </p:nvCxnSpPr>
        <p:spPr>
          <a:xfrm>
            <a:off x="5166360" y="3972560"/>
            <a:ext cx="2644380" cy="9166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044700" y="25400"/>
            <a:ext cx="495372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/>
              <a:t>The active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48912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Lightweight hysteresis inverse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6857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endParaRPr lang="en-US" sz="2800" i="1" dirty="0" smtClean="0"/>
          </a:p>
        </p:txBody>
      </p:sp>
      <p:pic>
        <p:nvPicPr>
          <p:cNvPr id="4" name="Image 3" descr="Pi- linear 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7285" y="3076701"/>
            <a:ext cx="4315362" cy="3234519"/>
          </a:xfrm>
          <a:prstGeom prst="rect">
            <a:avLst/>
          </a:prstGeom>
        </p:spPr>
      </p:pic>
      <p:pic>
        <p:nvPicPr>
          <p:cNvPr id="5" name="Image 4" descr="nonlin-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5574" y="1455788"/>
            <a:ext cx="8074895" cy="1311838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4513006" y="1170038"/>
            <a:ext cx="3392129" cy="1288026"/>
          </a:xfrm>
          <a:prstGeom prst="roundRect">
            <a:avLst/>
          </a:prstGeom>
          <a:solidFill>
            <a:schemeClr val="accent4">
              <a:lumMod val="50000"/>
              <a:alpha val="17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897452" y="1199536"/>
            <a:ext cx="2562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Real model of actuator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582994" y="1174954"/>
            <a:ext cx="2792362" cy="1288026"/>
          </a:xfrm>
          <a:prstGeom prst="roundRect">
            <a:avLst/>
          </a:prstGeom>
          <a:solidFill>
            <a:schemeClr val="accent6">
              <a:lumMod val="75000"/>
              <a:alpha val="17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769806" y="1204452"/>
            <a:ext cx="2408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Nonlinear controller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21</a:t>
            </a:fld>
            <a:r>
              <a:rPr lang="fr-FR" smtClean="0"/>
              <a:t> </a:t>
            </a:r>
            <a:endParaRPr lang="fr-FR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511277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68588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 and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actuation at the sub-nanometer scale is feasible (at least the measurement of the actuator elongation)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Compromise between actuator range and sensibility is critical. Two stages actuator may be a solution.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Actuator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Hysteresis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may be a problem (</a:t>
            </a:r>
            <a:r>
              <a:rPr lang="en-US" sz="2800" noProof="0" dirty="0" smtClean="0"/>
              <a:t>especially for “high” frequencies – still under study)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aseline="0" dirty="0" smtClean="0"/>
              <a:t>Real time hysteresis compensation</a:t>
            </a:r>
            <a:r>
              <a:rPr lang="en-US" sz="2800" dirty="0" smtClean="0"/>
              <a:t> should be feasible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e 57"/>
          <p:cNvGrpSpPr/>
          <p:nvPr/>
        </p:nvGrpSpPr>
        <p:grpSpPr>
          <a:xfrm>
            <a:off x="0" y="939800"/>
            <a:ext cx="8562183" cy="4202331"/>
            <a:chOff x="0" y="939800"/>
            <a:chExt cx="8562183" cy="4202331"/>
          </a:xfrm>
        </p:grpSpPr>
        <p:pic>
          <p:nvPicPr>
            <p:cNvPr id="16" name="Image 15" descr="quart_assemblage_capt_rect_diag.jpg"/>
            <p:cNvPicPr>
              <a:picLocks noChangeAspect="1"/>
            </p:cNvPicPr>
            <p:nvPr/>
          </p:nvPicPr>
          <p:blipFill>
            <a:blip r:embed="rId2" cstate="print">
              <a:lum bright="20000" contrast="10000"/>
            </a:blip>
            <a:srcRect r="552"/>
            <a:stretch>
              <a:fillRect/>
            </a:stretch>
          </p:blipFill>
          <p:spPr>
            <a:xfrm>
              <a:off x="838200" y="939800"/>
              <a:ext cx="4406900" cy="3060700"/>
            </a:xfrm>
            <a:prstGeom prst="rect">
              <a:avLst/>
            </a:prstGeom>
          </p:spPr>
        </p:pic>
        <p:cxnSp>
          <p:nvCxnSpPr>
            <p:cNvPr id="23" name="Connecteur droit avec flèche 22"/>
            <p:cNvCxnSpPr>
              <a:stCxn id="25" idx="1"/>
            </p:cNvCxnSpPr>
            <p:nvPr/>
          </p:nvCxnSpPr>
          <p:spPr>
            <a:xfrm rot="10800000" flipV="1">
              <a:off x="3632200" y="1899166"/>
              <a:ext cx="1866900" cy="8694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5499100" y="1714500"/>
              <a:ext cx="3063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elastomeric strips for guidance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095500" y="4495800"/>
              <a:ext cx="28004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piezoelectric actuator below its micrometric screw</a:t>
              </a:r>
            </a:p>
          </p:txBody>
        </p:sp>
        <p:cxnSp>
          <p:nvCxnSpPr>
            <p:cNvPr id="32" name="Connecteur droit avec flèche 31"/>
            <p:cNvCxnSpPr>
              <a:stCxn id="30" idx="0"/>
            </p:cNvCxnSpPr>
            <p:nvPr/>
          </p:nvCxnSpPr>
          <p:spPr>
            <a:xfrm rot="16200000" flipV="1">
              <a:off x="2668619" y="3668681"/>
              <a:ext cx="1206500" cy="447737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584200" y="952500"/>
              <a:ext cx="19939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lower electrode of the capacitive sensor</a:t>
              </a:r>
            </a:p>
          </p:txBody>
        </p:sp>
        <p:cxnSp>
          <p:nvCxnSpPr>
            <p:cNvPr id="41" name="Connecteur droit avec flèche 40"/>
            <p:cNvCxnSpPr>
              <a:stCxn id="39" idx="2"/>
              <a:endCxn id="42" idx="0"/>
            </p:cNvCxnSpPr>
            <p:nvPr/>
          </p:nvCxnSpPr>
          <p:spPr>
            <a:xfrm rot="5400000">
              <a:off x="1245890" y="1772940"/>
              <a:ext cx="232370" cy="43815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Ellipse 41"/>
            <p:cNvSpPr/>
            <p:nvPr/>
          </p:nvSpPr>
          <p:spPr>
            <a:xfrm>
              <a:off x="1028700" y="2108200"/>
              <a:ext cx="2286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0" y="3784600"/>
              <a:ext cx="29620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fine adjustments for capacitive sensor (tilt and distance)</a:t>
              </a:r>
            </a:p>
          </p:txBody>
        </p:sp>
        <p:cxnSp>
          <p:nvCxnSpPr>
            <p:cNvPr id="48" name="Connecteur droit avec flèche 47"/>
            <p:cNvCxnSpPr>
              <a:stCxn id="45" idx="0"/>
            </p:cNvCxnSpPr>
            <p:nvPr/>
          </p:nvCxnSpPr>
          <p:spPr>
            <a:xfrm rot="16200000" flipV="1">
              <a:off x="702408" y="3005993"/>
              <a:ext cx="1346200" cy="211014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4762500" y="1143000"/>
              <a:ext cx="25782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V-support for the magnet</a:t>
              </a:r>
            </a:p>
          </p:txBody>
        </p:sp>
        <p:cxnSp>
          <p:nvCxnSpPr>
            <p:cNvPr id="53" name="Connecteur droit avec flèche 52"/>
            <p:cNvCxnSpPr>
              <a:stCxn id="50" idx="1"/>
            </p:cNvCxnSpPr>
            <p:nvPr/>
          </p:nvCxnSpPr>
          <p:spPr>
            <a:xfrm rot="10800000" flipV="1">
              <a:off x="3289300" y="1327666"/>
              <a:ext cx="1473200" cy="2852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grpSp>
        <p:nvGrpSpPr>
          <p:cNvPr id="57" name="Groupe 56"/>
          <p:cNvGrpSpPr/>
          <p:nvPr/>
        </p:nvGrpSpPr>
        <p:grpSpPr>
          <a:xfrm>
            <a:off x="5054600" y="2350869"/>
            <a:ext cx="3594100" cy="4329331"/>
            <a:chOff x="5054600" y="2350869"/>
            <a:chExt cx="3594100" cy="4329331"/>
          </a:xfrm>
        </p:grpSpPr>
        <p:pic>
          <p:nvPicPr>
            <p:cNvPr id="4" name="Image 3" descr="P103031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4600" y="3025593"/>
              <a:ext cx="3594100" cy="2695575"/>
            </a:xfrm>
            <a:prstGeom prst="rect">
              <a:avLst/>
            </a:prstGeom>
          </p:spPr>
        </p:pic>
        <p:cxnSp>
          <p:nvCxnSpPr>
            <p:cNvPr id="5" name="Connecteur droit avec flèche 4"/>
            <p:cNvCxnSpPr>
              <a:stCxn id="7" idx="2"/>
            </p:cNvCxnSpPr>
            <p:nvPr/>
          </p:nvCxnSpPr>
          <p:spPr>
            <a:xfrm rot="5400000">
              <a:off x="5710902" y="2483000"/>
              <a:ext cx="1802369" cy="227677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stCxn id="7" idx="2"/>
            </p:cNvCxnSpPr>
            <p:nvPr/>
          </p:nvCxnSpPr>
          <p:spPr>
            <a:xfrm rot="16200000" flipH="1">
              <a:off x="7146001" y="3324670"/>
              <a:ext cx="1688068" cy="4791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6886676" y="2350869"/>
              <a:ext cx="17275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carrying handles</a:t>
              </a:r>
            </a:p>
          </p:txBody>
        </p:sp>
        <p:cxnSp>
          <p:nvCxnSpPr>
            <p:cNvPr id="8" name="Connecteur droit avec flèche 7"/>
            <p:cNvCxnSpPr>
              <a:stCxn id="12" idx="0"/>
            </p:cNvCxnSpPr>
            <p:nvPr/>
          </p:nvCxnSpPr>
          <p:spPr>
            <a:xfrm rot="16200000" flipV="1">
              <a:off x="5302580" y="4476421"/>
              <a:ext cx="2401669" cy="71322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>
              <a:stCxn id="12" idx="0"/>
            </p:cNvCxnSpPr>
            <p:nvPr/>
          </p:nvCxnSpPr>
          <p:spPr>
            <a:xfrm rot="5400000" flipH="1" flipV="1">
              <a:off x="6058231" y="4459397"/>
              <a:ext cx="2376269" cy="77267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>
              <a:stCxn id="12" idx="0"/>
            </p:cNvCxnSpPr>
            <p:nvPr/>
          </p:nvCxnSpPr>
          <p:spPr>
            <a:xfrm rot="16200000" flipV="1">
              <a:off x="6039180" y="5213021"/>
              <a:ext cx="852269" cy="78942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>
              <a:stCxn id="12" idx="0"/>
            </p:cNvCxnSpPr>
            <p:nvPr/>
          </p:nvCxnSpPr>
          <p:spPr>
            <a:xfrm rot="5400000" flipH="1" flipV="1">
              <a:off x="6820232" y="5221398"/>
              <a:ext cx="852266" cy="77267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5334000" y="6033869"/>
              <a:ext cx="30520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micrometric screws in contact with the actuators</a:t>
              </a:r>
            </a:p>
          </p:txBody>
        </p:sp>
      </p:grpSp>
      <p:sp>
        <p:nvSpPr>
          <p:cNvPr id="49" name="ZoneTexte 48"/>
          <p:cNvSpPr txBox="1"/>
          <p:nvPr/>
        </p:nvSpPr>
        <p:spPr>
          <a:xfrm>
            <a:off x="2552700" y="139700"/>
            <a:ext cx="495372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Active system principle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52700" y="139700"/>
            <a:ext cx="495372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Control strategy</a:t>
            </a:r>
          </a:p>
        </p:txBody>
      </p:sp>
      <p:grpSp>
        <p:nvGrpSpPr>
          <p:cNvPr id="6" name="Groupe 61"/>
          <p:cNvGrpSpPr/>
          <p:nvPr/>
        </p:nvGrpSpPr>
        <p:grpSpPr>
          <a:xfrm>
            <a:off x="511277" y="1648542"/>
            <a:ext cx="8188960" cy="2736612"/>
            <a:chOff x="304800" y="1168400"/>
            <a:chExt cx="8188960" cy="2736612"/>
          </a:xfrm>
        </p:grpSpPr>
        <p:sp>
          <p:nvSpPr>
            <p:cNvPr id="9" name="Rectangle 8"/>
            <p:cNvSpPr/>
            <p:nvPr/>
          </p:nvSpPr>
          <p:spPr>
            <a:xfrm>
              <a:off x="3545840" y="2733040"/>
              <a:ext cx="4561840" cy="4064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7"/>
            <p:cNvGrpSpPr/>
            <p:nvPr/>
          </p:nvGrpSpPr>
          <p:grpSpPr>
            <a:xfrm>
              <a:off x="1137920" y="2255520"/>
              <a:ext cx="1635760" cy="883920"/>
              <a:chOff x="1452880" y="2225040"/>
              <a:chExt cx="1635760" cy="883920"/>
            </a:xfrm>
          </p:grpSpPr>
          <p:sp>
            <p:nvSpPr>
              <p:cNvPr id="54" name="Rogner un rectangle avec un coin du même côté 53"/>
              <p:cNvSpPr/>
              <p:nvPr/>
            </p:nvSpPr>
            <p:spPr>
              <a:xfrm>
                <a:off x="1452880" y="2225040"/>
                <a:ext cx="1635760" cy="88392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" name="ZoneTexte 6"/>
              <p:cNvSpPr txBox="1"/>
              <p:nvPr/>
            </p:nvSpPr>
            <p:spPr>
              <a:xfrm>
                <a:off x="1717040" y="2550160"/>
                <a:ext cx="1131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geophone</a:t>
                </a:r>
                <a:endParaRPr lang="en-US" dirty="0"/>
              </a:p>
            </p:txBody>
          </p:sp>
        </p:grpSp>
        <p:cxnSp>
          <p:nvCxnSpPr>
            <p:cNvPr id="11" name="Connecteur droit 10"/>
            <p:cNvCxnSpPr/>
            <p:nvPr/>
          </p:nvCxnSpPr>
          <p:spPr>
            <a:xfrm>
              <a:off x="304800" y="3139440"/>
              <a:ext cx="8188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3671868" y="3403600"/>
              <a:ext cx="1103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b="1" i="1" dirty="0" err="1" smtClean="0"/>
                <a:t>ground</a:t>
              </a:r>
              <a:endParaRPr lang="fr-FR" sz="2400" b="1" i="1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479381" y="2743200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Base</a:t>
              </a:r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45840" y="2052320"/>
              <a:ext cx="4561840" cy="4064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830201" y="2082800"/>
              <a:ext cx="1944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Stabilized platform</a:t>
              </a:r>
              <a:endParaRPr lang="en-US" dirty="0"/>
            </a:p>
          </p:txBody>
        </p:sp>
        <p:grpSp>
          <p:nvGrpSpPr>
            <p:cNvPr id="16" name="Groupe 18"/>
            <p:cNvGrpSpPr/>
            <p:nvPr/>
          </p:nvGrpSpPr>
          <p:grpSpPr>
            <a:xfrm>
              <a:off x="4998720" y="1168400"/>
              <a:ext cx="1635760" cy="883920"/>
              <a:chOff x="1452880" y="2225040"/>
              <a:chExt cx="1635760" cy="883920"/>
            </a:xfrm>
          </p:grpSpPr>
          <p:sp>
            <p:nvSpPr>
              <p:cNvPr id="52" name="Rogner un rectangle avec un coin du même côté 51"/>
              <p:cNvSpPr/>
              <p:nvPr/>
            </p:nvSpPr>
            <p:spPr>
              <a:xfrm>
                <a:off x="1452880" y="2225040"/>
                <a:ext cx="1635760" cy="88392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1717040" y="2550160"/>
                <a:ext cx="1131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geophone</a:t>
                </a:r>
                <a:endParaRPr lang="en-US" dirty="0"/>
              </a:p>
            </p:txBody>
          </p:sp>
        </p:grpSp>
        <p:cxnSp>
          <p:nvCxnSpPr>
            <p:cNvPr id="17" name="Connecteur droit 16"/>
            <p:cNvCxnSpPr>
              <a:endCxn id="18" idx="2"/>
            </p:cNvCxnSpPr>
            <p:nvPr/>
          </p:nvCxnSpPr>
          <p:spPr>
            <a:xfrm rot="5400000" flipH="1" flipV="1">
              <a:off x="7137431" y="2072056"/>
              <a:ext cx="1011476" cy="569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7305665" y="1199832"/>
              <a:ext cx="680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piezo</a:t>
              </a:r>
              <a:endParaRPr lang="fr-FR" dirty="0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4378960" y="2560320"/>
              <a:ext cx="111760" cy="1727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7315200" y="2560320"/>
              <a:ext cx="111760" cy="1727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" name="Connecteur droit 24"/>
            <p:cNvCxnSpPr>
              <a:endCxn id="26" idx="0"/>
            </p:cNvCxnSpPr>
            <p:nvPr/>
          </p:nvCxnSpPr>
          <p:spPr>
            <a:xfrm rot="16200000" flipH="1">
              <a:off x="6945584" y="3067740"/>
              <a:ext cx="883920" cy="5196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6390969" y="3535680"/>
              <a:ext cx="20451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Capacitive sensor</a:t>
              </a:r>
              <a:endParaRPr lang="en-US" dirty="0"/>
            </a:p>
          </p:txBody>
        </p:sp>
        <p:cxnSp>
          <p:nvCxnSpPr>
            <p:cNvPr id="27" name="Connecteur droit 26"/>
            <p:cNvCxnSpPr/>
            <p:nvPr/>
          </p:nvCxnSpPr>
          <p:spPr>
            <a:xfrm rot="16200000" flipH="1">
              <a:off x="49276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 rot="16200000" flipH="1">
              <a:off x="84836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rot="16200000" flipH="1">
              <a:off x="117348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rot="16200000" flipH="1">
              <a:off x="152908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 rot="16200000" flipH="1">
              <a:off x="189484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rot="16200000" flipH="1">
              <a:off x="2250440" y="319532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rot="16200000" flipH="1">
              <a:off x="257556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rot="16200000" flipH="1">
              <a:off x="2931160" y="319532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rot="16200000" flipH="1">
              <a:off x="328676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rot="16200000" flipH="1">
              <a:off x="364236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rot="16200000" flipH="1">
              <a:off x="396748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rot="16200000" flipH="1">
              <a:off x="432308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 rot="16200000" flipH="1">
              <a:off x="468884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rot="16200000" flipH="1">
              <a:off x="5044440" y="319532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rot="16200000" flipH="1">
              <a:off x="536956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 rot="16200000" flipH="1">
              <a:off x="5725160" y="319532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rot="16200000" flipH="1">
              <a:off x="604012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rot="16200000" flipH="1">
              <a:off x="639572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rot="16200000" flipH="1">
              <a:off x="6720840" y="316484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 rot="16200000" flipH="1">
              <a:off x="7076440" y="318516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 rot="16200000" flipH="1">
              <a:off x="744220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 rot="16200000" flipH="1">
              <a:off x="7797800" y="319532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 rot="16200000" flipH="1">
              <a:off x="8122920" y="3175000"/>
              <a:ext cx="2540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14"/>
            <p:cNvSpPr/>
            <p:nvPr/>
          </p:nvSpPr>
          <p:spPr>
            <a:xfrm>
              <a:off x="4084320" y="2458720"/>
              <a:ext cx="172720" cy="274320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548880" y="2458720"/>
              <a:ext cx="172720" cy="274320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6" name="ZoneTexte 55"/>
          <p:cNvSpPr txBox="1"/>
          <p:nvPr/>
        </p:nvSpPr>
        <p:spPr>
          <a:xfrm>
            <a:off x="1253612" y="4598359"/>
            <a:ext cx="73692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For feedback control, at least one sensor is required: (upper geophone)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capacitive sensors give additional information for better control of the actuators elongation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If the lower geophone and the capacitive sensor is used, then the upper geophone is redundant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 dirty="0"/>
          </a:p>
        </p:txBody>
      </p:sp>
      <p:pic>
        <p:nvPicPr>
          <p:cNvPr id="4" name="Image 3" descr="C:\Documents and Settings\pacquet\Bureau\e.jpg"/>
          <p:cNvPicPr/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0" y="1813560"/>
            <a:ext cx="2867660" cy="214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683000" y="1866900"/>
          <a:ext cx="5219700" cy="1219200"/>
        </p:xfrm>
        <a:graphic>
          <a:graphicData uri="http://schemas.openxmlformats.org/drawingml/2006/table">
            <a:tbl>
              <a:tblPr/>
              <a:tblGrid>
                <a:gridCol w="2578889"/>
                <a:gridCol w="264081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Measuring range / voltage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Times New Roman"/>
                          <a:ea typeface="Calibri"/>
                        </a:rPr>
                        <a:t>15 </a:t>
                      </a:r>
                      <a:r>
                        <a:rPr lang="fr-FR" sz="1600" dirty="0" smtClean="0">
                          <a:latin typeface="Times New Roman"/>
                          <a:ea typeface="Calibri"/>
                        </a:rPr>
                        <a:t>µm / 10 V</a:t>
                      </a:r>
                      <a:endParaRPr lang="fr-FR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Noise at 100 Hz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Times New Roman"/>
                          <a:ea typeface="Calibri"/>
                        </a:rPr>
                        <a:t>1.75 </a:t>
                      </a:r>
                      <a:r>
                        <a:rPr lang="fr-FR" sz="1600" dirty="0" smtClean="0">
                          <a:latin typeface="Times New Roman"/>
                          <a:ea typeface="Calibri"/>
                        </a:rPr>
                        <a:t>pm</a:t>
                      </a:r>
                      <a:r>
                        <a:rPr lang="fr-FR" sz="1600" baseline="0" dirty="0" smtClean="0">
                          <a:latin typeface="Times New Roman"/>
                          <a:ea typeface="Calibri"/>
                        </a:rPr>
                        <a:t>/√Hz</a:t>
                      </a:r>
                      <a:endParaRPr lang="fr-FR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Resolution at 3 kHz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Times New Roman"/>
                          <a:ea typeface="Calibri"/>
                        </a:rPr>
                        <a:t>0.075 nm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Linearity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Times New Roman"/>
                          <a:ea typeface="Calibri"/>
                        </a:rPr>
                        <a:t>± 0.05</a:t>
                      </a:r>
                      <a:r>
                        <a:rPr lang="fr-FR" sz="1600" dirty="0" smtClean="0">
                          <a:latin typeface="Times New Roman"/>
                          <a:ea typeface="Calibri"/>
                        </a:rPr>
                        <a:t>%</a:t>
                      </a:r>
                      <a:endParaRPr lang="fr-FR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Size (each electrode)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Times New Roman"/>
                          <a:ea typeface="Calibri"/>
                        </a:rPr>
                        <a:t>15 x 8 x 4</a:t>
                      </a:r>
                      <a:endParaRPr lang="fr-FR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3705860" y="4023360"/>
          <a:ext cx="5234940" cy="1463040"/>
        </p:xfrm>
        <a:graphic>
          <a:graphicData uri="http://schemas.openxmlformats.org/drawingml/2006/table">
            <a:tbl>
              <a:tblPr/>
              <a:tblGrid>
                <a:gridCol w="2586419"/>
                <a:gridCol w="264852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Maximal displacement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8 µm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Voltage range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-20 V -&gt; 150 V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Resolution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0.08 nm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Stiffness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100 N/µm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Max</a:t>
                      </a:r>
                      <a:r>
                        <a:rPr lang="en-US" sz="1600" baseline="0" noProof="0" dirty="0" smtClean="0">
                          <a:latin typeface="Times New Roman"/>
                          <a:ea typeface="Calibri"/>
                        </a:rPr>
                        <a:t> load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800 N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Size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Times New Roman"/>
                          <a:ea typeface="Calibri"/>
                        </a:rPr>
                        <a:t>10 x 10 x 18</a:t>
                      </a:r>
                      <a:endParaRPr lang="en-US" sz="1600" noProof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361180" y="3651935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Piezoelectric actuator </a:t>
            </a:r>
            <a:r>
              <a:rPr lang="en-US" b="1" i="1" dirty="0" smtClean="0"/>
              <a:t>Cedrat</a:t>
            </a:r>
            <a:r>
              <a:rPr lang="en-US" b="1" dirty="0" smtClean="0"/>
              <a:t> PPA10M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657600" y="1492935"/>
            <a:ext cx="5219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Capacitive sensor </a:t>
            </a:r>
            <a:r>
              <a:rPr lang="en-US" b="1" i="1" dirty="0" smtClean="0"/>
              <a:t>PI</a:t>
            </a:r>
            <a:r>
              <a:rPr lang="en-US" b="1" dirty="0" smtClean="0"/>
              <a:t> D-015.00 - 2 sensitive electrodes</a:t>
            </a:r>
            <a:endParaRPr lang="en-US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3051576" y="152400"/>
            <a:ext cx="341196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Intermediate</a:t>
            </a:r>
          </a:p>
          <a:p>
            <a:pPr algn="ctr"/>
            <a:r>
              <a:rPr lang="en-US" sz="3200" dirty="0" smtClean="0"/>
              <a:t>experimental setup</a:t>
            </a:r>
            <a:endParaRPr lang="en-US" sz="3200" dirty="0"/>
          </a:p>
        </p:txBody>
      </p:sp>
      <p:cxnSp>
        <p:nvCxnSpPr>
          <p:cNvPr id="14" name="Connecteur droit avec flèche 13"/>
          <p:cNvCxnSpPr/>
          <p:nvPr/>
        </p:nvCxnSpPr>
        <p:spPr>
          <a:xfrm rot="10800000" flipV="1">
            <a:off x="939800" y="2273300"/>
            <a:ext cx="2641600" cy="444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10800000">
            <a:off x="889000" y="3162300"/>
            <a:ext cx="2705100" cy="965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DSCN0710.JPG"/>
          <p:cNvPicPr/>
          <p:nvPr/>
        </p:nvPicPr>
        <p:blipFill>
          <a:blip r:embed="rId4" cstate="print">
            <a:lum bright="10000" contrast="20000"/>
          </a:blip>
          <a:stretch>
            <a:fillRect/>
          </a:stretch>
        </p:blipFill>
        <p:spPr>
          <a:xfrm>
            <a:off x="1012139" y="4265574"/>
            <a:ext cx="2496922" cy="1872691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1193800" y="6159500"/>
            <a:ext cx="2148998" cy="4922"/>
          </a:xfrm>
          <a:prstGeom prst="straightConnector1">
            <a:avLst/>
          </a:prstGeom>
          <a:ln w="952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924993" y="6177280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70mm</a:t>
            </a:r>
            <a:endParaRPr lang="fr-FR" sz="1400" dirty="0">
              <a:solidFill>
                <a:srgbClr val="C0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>
            <a:off x="215900" y="5295900"/>
            <a:ext cx="1409700" cy="12700"/>
          </a:xfrm>
          <a:prstGeom prst="straightConnector1">
            <a:avLst/>
          </a:prstGeom>
          <a:ln w="952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33353" y="5016500"/>
            <a:ext cx="668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50mm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6357" y="1241685"/>
            <a:ext cx="5000847" cy="358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001669" y="5097868"/>
            <a:ext cx="7395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-&gt; data (in blue) well fit with the factory’s calibration data (black plot)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941886" y="152400"/>
            <a:ext cx="563135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Experimental setup – measures 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 t="4796" b="2850"/>
          <a:stretch>
            <a:fillRect/>
          </a:stretch>
        </p:blipFill>
        <p:spPr bwMode="auto">
          <a:xfrm>
            <a:off x="825911" y="845576"/>
            <a:ext cx="4886632" cy="34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825784" y="1592826"/>
            <a:ext cx="3318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Driving</a:t>
            </a:r>
            <a:r>
              <a:rPr lang="fr-FR" dirty="0" smtClean="0"/>
              <a:t> voltage = 20 </a:t>
            </a:r>
            <a:r>
              <a:rPr lang="fr-FR" dirty="0" err="1" smtClean="0"/>
              <a:t>mVpp</a:t>
            </a:r>
            <a:endParaRPr lang="fr-FR" dirty="0" smtClean="0"/>
          </a:p>
          <a:p>
            <a:pPr algn="ctr"/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displacement</a:t>
            </a:r>
            <a:r>
              <a:rPr lang="fr-FR" dirty="0" smtClean="0"/>
              <a:t> = 0.7 nm</a:t>
            </a:r>
          </a:p>
          <a:p>
            <a:pPr algn="ctr"/>
            <a:r>
              <a:rPr lang="fr-FR" dirty="0" err="1" smtClean="0"/>
              <a:t>Measurement</a:t>
            </a:r>
            <a:r>
              <a:rPr lang="fr-FR" dirty="0" smtClean="0"/>
              <a:t> noise = 0.1 nm</a:t>
            </a:r>
          </a:p>
          <a:p>
            <a:pPr algn="ctr"/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005759" y="4654915"/>
            <a:ext cx="797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Critical point :</a:t>
            </a:r>
          </a:p>
          <a:p>
            <a:r>
              <a:rPr lang="en-US" sz="2400" dirty="0" smtClean="0"/>
              <a:t>to reach a resolution of 0.1 nm, a clean driving voltage in the order of 1mVpp has to be  generated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rot="5400000" flipH="1" flipV="1">
            <a:off x="7836311" y="2664542"/>
            <a:ext cx="747251" cy="4326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779967" y="3333136"/>
            <a:ext cx="321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Roughly</a:t>
            </a:r>
            <a:r>
              <a:rPr lang="fr-FR" dirty="0" smtClean="0"/>
              <a:t> </a:t>
            </a:r>
            <a:r>
              <a:rPr lang="fr-FR" dirty="0" err="1" smtClean="0"/>
              <a:t>egal</a:t>
            </a:r>
            <a:r>
              <a:rPr lang="fr-FR" dirty="0" smtClean="0"/>
              <a:t> to the </a:t>
            </a:r>
            <a:r>
              <a:rPr lang="fr-FR" dirty="0" err="1" smtClean="0"/>
              <a:t>sensor</a:t>
            </a:r>
            <a:r>
              <a:rPr lang="fr-FR" dirty="0" smtClean="0"/>
              <a:t> noise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329867" y="206477"/>
            <a:ext cx="688489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Measurements with the </a:t>
            </a:r>
            <a:r>
              <a:rPr lang="en-US" sz="3200" dirty="0" err="1" smtClean="0"/>
              <a:t>Cedrat</a:t>
            </a:r>
            <a:r>
              <a:rPr lang="en-US" sz="3200" dirty="0" smtClean="0"/>
              <a:t> actuator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1597C42-02D5-4633-A715-DFA8025FB7AE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5275" y="3254477"/>
            <a:ext cx="2839292" cy="120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 t="5090" b="2783"/>
          <a:stretch>
            <a:fillRect/>
          </a:stretch>
        </p:blipFill>
        <p:spPr bwMode="auto">
          <a:xfrm>
            <a:off x="953730" y="1612490"/>
            <a:ext cx="4709651" cy="340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767274" y="1592826"/>
            <a:ext cx="3435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Driving</a:t>
            </a:r>
            <a:r>
              <a:rPr lang="fr-FR" dirty="0" smtClean="0"/>
              <a:t> voltage = 1Vpp</a:t>
            </a:r>
          </a:p>
          <a:p>
            <a:pPr algn="ctr"/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displacement</a:t>
            </a:r>
            <a:r>
              <a:rPr lang="fr-FR" dirty="0" smtClean="0"/>
              <a:t> = 0.25 nm</a:t>
            </a:r>
          </a:p>
          <a:p>
            <a:pPr algn="ctr"/>
            <a:r>
              <a:rPr lang="fr-FR" dirty="0" err="1" smtClean="0"/>
              <a:t>Measurement</a:t>
            </a:r>
            <a:r>
              <a:rPr lang="fr-FR" dirty="0" smtClean="0"/>
              <a:t> noise = 0.1 nm</a:t>
            </a:r>
          </a:p>
          <a:p>
            <a:pPr algn="ctr"/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936932" y="5107199"/>
            <a:ext cx="797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Critical point :</a:t>
            </a:r>
          </a:p>
          <a:p>
            <a:r>
              <a:rPr lang="en-US" sz="2400" dirty="0" smtClean="0"/>
              <a:t>Maximal range: about 40nm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44853" y="235974"/>
            <a:ext cx="781560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Measurements with the home-made actuator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808081" y="1194973"/>
          <a:ext cx="8112638" cy="3432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3202"/>
                <a:gridCol w="3295223"/>
                <a:gridCol w="2704213"/>
              </a:tblGrid>
              <a:tr h="20852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Cedrat PPA10M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Ceramic</a:t>
                      </a:r>
                      <a:r>
                        <a:rPr lang="en-US" baseline="0" dirty="0" smtClean="0"/>
                        <a:t> patch</a:t>
                      </a:r>
                      <a:endParaRPr lang="en-US" dirty="0"/>
                    </a:p>
                  </a:txBody>
                  <a:tcPr anchor="ctr"/>
                </a:tc>
              </a:tr>
              <a:tr h="16034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actuator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2445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10x10x18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10x10x0.3 (ceramic)</a:t>
                      </a:r>
                      <a:endParaRPr lang="en-US" dirty="0"/>
                    </a:p>
                  </a:txBody>
                  <a:tcPr anchor="ctr"/>
                </a:tc>
              </a:tr>
              <a:tr h="2445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sensitivity measured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Times New Roman" pitchFamily="18" charset="0"/>
                        </a:rPr>
                        <a:t>40  nm/V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Calibri" pitchFamily="34" charset="0"/>
                          <a:cs typeface="Times New Roman" pitchFamily="18" charset="0"/>
                        </a:rPr>
                        <a:t>0.25 nm/V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400mV excitation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 nm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 nm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150V excitation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37.5 nm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8" name="Image 9" descr="EquipmentImage_156.jpg"/>
          <p:cNvPicPr>
            <a:picLocks noChangeAspect="1"/>
          </p:cNvPicPr>
          <p:nvPr/>
        </p:nvPicPr>
        <p:blipFill>
          <a:blip r:embed="rId2" cstate="print">
            <a:lum bright="10000" contrast="40000"/>
          </a:blip>
          <a:srcRect l="52499" t="12500" b="37500"/>
          <a:stretch>
            <a:fillRect/>
          </a:stretch>
        </p:blipFill>
        <p:spPr bwMode="auto">
          <a:xfrm>
            <a:off x="3919585" y="1693695"/>
            <a:ext cx="13573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6887" y="1945758"/>
            <a:ext cx="2030418" cy="86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4677" y="4882175"/>
            <a:ext cx="1413536" cy="181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ZoneTexte 49"/>
          <p:cNvSpPr txBox="1"/>
          <p:nvPr/>
        </p:nvSpPr>
        <p:spPr>
          <a:xfrm>
            <a:off x="4619489" y="4940137"/>
            <a:ext cx="4125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to assemble both actuators to have a larger displacement dynamic.</a:t>
            </a:r>
          </a:p>
          <a:p>
            <a:r>
              <a:rPr lang="en-US" dirty="0" smtClean="0"/>
              <a:t>-&gt;  control is more complex to coordinate (two driving voltage)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96433" y="33664"/>
            <a:ext cx="516481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Comparison of both actuators</a:t>
            </a:r>
          </a:p>
        </p:txBody>
      </p:sp>
      <p:cxnSp>
        <p:nvCxnSpPr>
          <p:cNvPr id="14" name="Connecteur droit avec flèche 13"/>
          <p:cNvCxnSpPr>
            <a:stCxn id="15" idx="3"/>
          </p:cNvCxnSpPr>
          <p:nvPr/>
        </p:nvCxnSpPr>
        <p:spPr>
          <a:xfrm>
            <a:off x="2627767" y="4982808"/>
            <a:ext cx="1039665" cy="15946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47252" y="4798142"/>
            <a:ext cx="1880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Nano</a:t>
            </a:r>
            <a:r>
              <a:rPr lang="en-US" dirty="0" smtClean="0"/>
              <a:t>-stabilization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85923" y="5530646"/>
            <a:ext cx="19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Micro - positioning</a:t>
            </a:r>
          </a:p>
        </p:txBody>
      </p:sp>
      <p:cxnSp>
        <p:nvCxnSpPr>
          <p:cNvPr id="20" name="Connecteur droit avec flèche 19"/>
          <p:cNvCxnSpPr>
            <a:stCxn id="19" idx="3"/>
          </p:cNvCxnSpPr>
          <p:nvPr/>
        </p:nvCxnSpPr>
        <p:spPr>
          <a:xfrm>
            <a:off x="2736586" y="5715312"/>
            <a:ext cx="1142239" cy="306947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00B05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</TotalTime>
  <Words>791</Words>
  <Application>Microsoft Office PowerPoint</Application>
  <PresentationFormat>Affichage à l'écran (4:3)</PresentationFormat>
  <Paragraphs>216</Paragraphs>
  <Slides>21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test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Hysteresis compensation in piezoelectric actuator</vt:lpstr>
      <vt:lpstr>Hysteresis model</vt:lpstr>
      <vt:lpstr>Hysteresis model</vt:lpstr>
      <vt:lpstr>Preisach model   </vt:lpstr>
      <vt:lpstr>Lightweight hysteresis inverse model</vt:lpstr>
      <vt:lpstr>Lightweight hysteresis inverse model</vt:lpstr>
      <vt:lpstr>Lightweight hysteresis inverse model</vt:lpstr>
      <vt:lpstr>Lightweight hysteresis inverse model</vt:lpstr>
      <vt:lpstr>Diapositive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Le Breton</cp:lastModifiedBy>
  <cp:revision>297</cp:revision>
  <dcterms:modified xsi:type="dcterms:W3CDTF">2010-09-14T05:13:33Z</dcterms:modified>
</cp:coreProperties>
</file>