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95" r:id="rId3"/>
    <p:sldId id="309" r:id="rId4"/>
    <p:sldId id="310" r:id="rId5"/>
    <p:sldId id="311" r:id="rId6"/>
    <p:sldId id="313" r:id="rId7"/>
    <p:sldId id="312" r:id="rId8"/>
    <p:sldId id="308" r:id="rId9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9999"/>
    <a:srgbClr val="FF9900"/>
    <a:srgbClr val="A50021"/>
    <a:srgbClr val="800000"/>
    <a:srgbClr val="660033"/>
    <a:srgbClr val="FF6600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7" autoAdjust="0"/>
    <p:restoredTop sz="94598" autoAdjust="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96" y="-10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3748E0C4-59C7-4C86-AFD6-4ABDD0A3FE31}" type="datetimeFigureOut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EF49CDFA-D60B-4C06-9F55-A8D7462E8F6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EAB06B15-BB89-47B7-8078-86964922F6B9}" type="datetimeFigureOut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82" tIns="47741" rIns="95482" bIns="47741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1E032031-5C6F-4D54-A726-41E001B9E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340" name="Espace réservé de la date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52500"/>
            <a:fld id="{87EB32C0-D995-475C-823F-6B3ABC490DB9}" type="datetime1">
              <a:rPr lang="fr-FR" smtClean="0"/>
              <a:pPr defTabSz="952500"/>
              <a:t>16/09/2010</a:t>
            </a:fld>
            <a:endParaRPr lang="fr-FR" smtClean="0"/>
          </a:p>
        </p:txBody>
      </p:sp>
      <p:sp>
        <p:nvSpPr>
          <p:cNvPr id="14341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52500"/>
            <a:r>
              <a:rPr lang="fr-FR" smtClean="0"/>
              <a:t>Entrez votre nom</a:t>
            </a:r>
          </a:p>
        </p:txBody>
      </p:sp>
      <p:sp>
        <p:nvSpPr>
          <p:cNvPr id="14342" name="Espace réservé du numéro de diapositive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2500"/>
            <a:fld id="{966FCE64-2EF6-4374-A742-438A7C995EBB}" type="slidenum">
              <a:rPr lang="fr-FR" smtClean="0"/>
              <a:pPr defTabSz="952500"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Espace réservé de la date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52500"/>
            <a:fld id="{F09D3A29-7EA8-4210-8699-D3D2E76CBC4F}" type="datetime1">
              <a:rPr lang="fr-FR" smtClean="0"/>
              <a:pPr defTabSz="952500"/>
              <a:t>16/09/2010</a:t>
            </a:fld>
            <a:endParaRPr lang="fr-FR" smtClean="0"/>
          </a:p>
        </p:txBody>
      </p:sp>
      <p:sp>
        <p:nvSpPr>
          <p:cNvPr id="15365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52500"/>
            <a:r>
              <a:rPr lang="fr-FR" smtClean="0"/>
              <a:t>Entrez votre nom</a:t>
            </a:r>
          </a:p>
        </p:txBody>
      </p:sp>
      <p:sp>
        <p:nvSpPr>
          <p:cNvPr id="15366" name="Espace réservé du numéro de diapositive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2500"/>
            <a:fld id="{0FE401B2-B998-4931-B05B-D9A83EEDA887}" type="slidenum">
              <a:rPr lang="fr-FR" smtClean="0"/>
              <a:pPr defTabSz="952500"/>
              <a:t>6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9" descr="logo-cnrs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6215063"/>
            <a:ext cx="1079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0" descr="ok_in2p3_quadri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38" y="630872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2154C-2024-4261-9F80-D25B2DED4B3F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E8A4D-21F6-4B55-92B1-43E52C1E9E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62407-5C04-42E8-BAD3-5A5094FD29F3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6E174-9F42-43C6-B880-EAFA654818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C5D78-544D-4511-8B7B-B8353310CF53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F117F-F2D3-467B-9DED-AB40668AC9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1B034-3DA9-41A5-A483-C8A090D42181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30334-8EDC-4E1C-BB6D-CDE9E698BBF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61419-D40A-4E00-9D20-B062E17788C7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8E039-AF1A-4E9E-A194-1732DEB4794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8A459-A479-45D1-9E0D-EB6FE64FD72C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FCF20-300F-4641-B94B-A3719625F17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19B41-ADC8-455C-9276-E37F637FB09A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134A2-BD7F-4C08-9680-038EA31A87E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0E50C-F5BF-464C-AFCC-F5836657C820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6F73E-59EB-42E7-9682-C3DC54AD2E4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9E450-3FC9-4701-8EEA-9BC397B32E57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E0B0-B646-43EF-BF69-790665B928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7231-11C9-46D0-922A-36331A6E2330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Cern 2009_06_09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7EF30-CB68-4331-A84C-75E60325E57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D68B6-B113-49D0-89BF-BFDA9D9DE3FD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02D88-03D8-4325-8A88-CCB28BA55A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FD24BE-79C0-4A9A-8312-B6455BA3277B}" type="datetime1">
              <a:rPr lang="fr-FR"/>
              <a:pPr>
                <a:defRPr/>
              </a:pPr>
              <a:t>16/09/2010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717C78-91C7-4E74-9E53-7BEEFA977B6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81" r:id="rId8"/>
    <p:sldLayoutId id="2147483876" r:id="rId9"/>
    <p:sldLayoutId id="2147483877" r:id="rId10"/>
    <p:sldLayoutId id="2147483878" r:id="rId11"/>
    <p:sldLayoutId id="214748387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Logo_SYM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0"/>
            <a:ext cx="20574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6" descr="LOGO_LAVISTA_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188913"/>
            <a:ext cx="1512888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487363" y="2852738"/>
            <a:ext cx="86137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B. Caron, G. Balik, L. Brunetti</a:t>
            </a:r>
            <a:endParaRPr lang="en-US" sz="2000" b="1" i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LAViSta Team</a:t>
            </a:r>
          </a:p>
          <a:p>
            <a:pPr algn="ctr"/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i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LAPP-IN2P3-CNRS, Université de Savoie,</a:t>
            </a:r>
            <a:r>
              <a:rPr lang="en-US" sz="2000">
                <a:solidFill>
                  <a:srgbClr val="A50021"/>
                </a:solidFill>
              </a:rPr>
              <a:t> </a:t>
            </a:r>
            <a:r>
              <a:rPr lang="en-US" sz="2000" b="1" i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Annecy, France</a:t>
            </a:r>
            <a:br>
              <a:rPr lang="en-US" sz="2000" b="1" i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</a:p>
          <a:p>
            <a:pPr algn="ctr"/>
            <a:r>
              <a:rPr lang="en-US" sz="2000" b="1" i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SYMME-POLYTECH Annecy-Chambéry, Université de Savoie, Annecy, France</a:t>
            </a:r>
          </a:p>
          <a:p>
            <a:pPr algn="ctr"/>
            <a:endParaRPr lang="en-US" sz="2400" i="1">
              <a:latin typeface="Times New Roman" pitchFamily="18" charset="0"/>
            </a:endParaRPr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900113" y="1916113"/>
            <a:ext cx="784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Optimization of the final focus stabilization</a:t>
            </a: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6372225" y="5516563"/>
            <a:ext cx="2592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latin typeface="Times New Roman" pitchFamily="18" charset="0"/>
                <a:cs typeface="Times New Roman" pitchFamily="18" charset="0"/>
              </a:rPr>
              <a:t>The 14</a:t>
            </a:r>
            <a:r>
              <a:rPr lang="en-US" b="1" i="1" baseline="3000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 September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39975" y="-60325"/>
            <a:ext cx="42672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 last status</a:t>
            </a:r>
          </a:p>
        </p:txBody>
      </p:sp>
      <p:sp>
        <p:nvSpPr>
          <p:cNvPr id="5123" name="Text Box 8"/>
          <p:cNvSpPr txBox="1">
            <a:spLocks noChangeArrowheads="1"/>
          </p:cNvSpPr>
          <p:nvPr/>
        </p:nvSpPr>
        <p:spPr bwMode="auto">
          <a:xfrm>
            <a:off x="1150938" y="466725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Global scheme (Feedback (FB) + Feed-Forward ( FF))</a:t>
            </a: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971550" y="5532438"/>
            <a:ext cx="4752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Parametric controller very sensitive to sensor’s noise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No real benefits using Feed-Forward in simulations</a:t>
            </a:r>
          </a:p>
        </p:txBody>
      </p:sp>
      <p:grpSp>
        <p:nvGrpSpPr>
          <p:cNvPr id="5125" name="Groupe 36"/>
          <p:cNvGrpSpPr>
            <a:grpSpLocks/>
          </p:cNvGrpSpPr>
          <p:nvPr/>
        </p:nvGrpSpPr>
        <p:grpSpPr bwMode="auto">
          <a:xfrm>
            <a:off x="-1331913" y="3284538"/>
            <a:ext cx="10347326" cy="2255837"/>
            <a:chOff x="-1204662" y="1816566"/>
            <a:chExt cx="10348662" cy="2255967"/>
          </a:xfrm>
        </p:grpSpPr>
        <p:pic>
          <p:nvPicPr>
            <p:cNvPr id="5132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03648" y="1816566"/>
              <a:ext cx="7740352" cy="2255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Accolade ouvrante 22"/>
            <p:cNvSpPr/>
            <p:nvPr/>
          </p:nvSpPr>
          <p:spPr>
            <a:xfrm>
              <a:off x="1313439" y="2061055"/>
              <a:ext cx="142893" cy="57629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4" name="Accolade ouvrante 23"/>
            <p:cNvSpPr/>
            <p:nvPr/>
          </p:nvSpPr>
          <p:spPr>
            <a:xfrm>
              <a:off x="2267649" y="2853263"/>
              <a:ext cx="144482" cy="36038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5135" name="Text Box 2"/>
            <p:cNvSpPr txBox="1">
              <a:spLocks noChangeArrowheads="1"/>
            </p:cNvSpPr>
            <p:nvPr/>
          </p:nvSpPr>
          <p:spPr bwMode="auto">
            <a:xfrm>
              <a:off x="-1204662" y="2086821"/>
              <a:ext cx="4267200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600" b="1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Feed</a:t>
              </a:r>
            </a:p>
            <a:p>
              <a:pPr algn="ctr"/>
              <a:r>
                <a:rPr lang="en-US" sz="1600" b="1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Forward</a:t>
              </a:r>
            </a:p>
          </p:txBody>
        </p:sp>
        <p:sp>
          <p:nvSpPr>
            <p:cNvPr id="5136" name="Text Box 2"/>
            <p:cNvSpPr txBox="1">
              <a:spLocks noChangeArrowheads="1"/>
            </p:cNvSpPr>
            <p:nvPr/>
          </p:nvSpPr>
          <p:spPr bwMode="auto">
            <a:xfrm>
              <a:off x="-375250" y="2731633"/>
              <a:ext cx="4267200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600" b="1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Adaptive</a:t>
              </a:r>
            </a:p>
            <a:p>
              <a:pPr algn="ctr"/>
              <a:r>
                <a:rPr lang="en-US" sz="1600" b="1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Control</a:t>
              </a:r>
            </a:p>
          </p:txBody>
        </p:sp>
        <p:cxnSp>
          <p:nvCxnSpPr>
            <p:cNvPr id="30" name="Connecteur droit 29"/>
            <p:cNvCxnSpPr/>
            <p:nvPr/>
          </p:nvCxnSpPr>
          <p:spPr>
            <a:xfrm rot="10800000">
              <a:off x="2412131" y="3213647"/>
              <a:ext cx="100819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 rot="10800000">
              <a:off x="1475385" y="2637350"/>
              <a:ext cx="93674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26" name="Text Box 9"/>
          <p:cNvSpPr txBox="1">
            <a:spLocks noChangeArrowheads="1"/>
          </p:cNvSpPr>
          <p:nvPr/>
        </p:nvSpPr>
        <p:spPr bwMode="auto">
          <a:xfrm>
            <a:off x="6659563" y="5645150"/>
            <a:ext cx="1873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Simulations without Feed-Forward</a:t>
            </a:r>
          </a:p>
        </p:txBody>
      </p:sp>
      <p:sp>
        <p:nvSpPr>
          <p:cNvPr id="34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938338" y="6356350"/>
            <a:ext cx="1481137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Gaël</a:t>
            </a:r>
            <a:r>
              <a:rPr lang="en-US" dirty="0" smtClean="0"/>
              <a:t> </a:t>
            </a:r>
            <a:r>
              <a:rPr lang="en-US" dirty="0" err="1" smtClean="0"/>
              <a:t>Balik</a:t>
            </a:r>
            <a:r>
              <a:rPr lang="en-US" dirty="0" smtClean="0"/>
              <a:t> - LAPP </a:t>
            </a:r>
            <a:endParaRPr lang="fr-FR" dirty="0"/>
          </a:p>
        </p:txBody>
      </p:sp>
      <p:sp>
        <p:nvSpPr>
          <p:cNvPr id="5128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Stabilization day  -  CERN - 2010-09-14</a:t>
            </a:r>
          </a:p>
        </p:txBody>
      </p:sp>
      <p:sp>
        <p:nvSpPr>
          <p:cNvPr id="3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AB017-B265-406C-8EA5-306C8F56CD5F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pic>
        <p:nvPicPr>
          <p:cNvPr id="51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836613"/>
            <a:ext cx="6084887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Flèche droite 38"/>
          <p:cNvSpPr/>
          <p:nvPr/>
        </p:nvSpPr>
        <p:spPr>
          <a:xfrm>
            <a:off x="5868988" y="5789613"/>
            <a:ext cx="503237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017588"/>
            <a:ext cx="7923212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5062538"/>
            <a:ext cx="25622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ZoneTexte 9"/>
          <p:cNvSpPr txBox="1">
            <a:spLocks noChangeArrowheads="1"/>
          </p:cNvSpPr>
          <p:nvPr/>
        </p:nvSpPr>
        <p:spPr bwMode="auto">
          <a:xfrm>
            <a:off x="7667625" y="4905375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/>
              <a:t>ω</a:t>
            </a:r>
            <a:r>
              <a:rPr lang="fr-FR" baseline="-25000"/>
              <a:t>0</a:t>
            </a:r>
            <a:r>
              <a:rPr lang="fr-FR"/>
              <a:t>=2</a:t>
            </a:r>
            <a:r>
              <a:rPr lang="el-GR"/>
              <a:t>π</a:t>
            </a:r>
            <a:r>
              <a:rPr lang="fr-FR"/>
              <a:t>f</a:t>
            </a:r>
            <a:r>
              <a:rPr lang="fr-FR" baseline="-25000"/>
              <a:t>0</a:t>
            </a:r>
          </a:p>
        </p:txBody>
      </p:sp>
      <p:sp>
        <p:nvSpPr>
          <p:cNvPr id="6149" name="Rectangle 10"/>
          <p:cNvSpPr>
            <a:spLocks noChangeArrowheads="1"/>
          </p:cNvSpPr>
          <p:nvPr/>
        </p:nvSpPr>
        <p:spPr bwMode="auto">
          <a:xfrm>
            <a:off x="7667625" y="5194300"/>
            <a:ext cx="10080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/>
              <a:t>ξ</a:t>
            </a:r>
            <a:r>
              <a:rPr lang="fr-FR"/>
              <a:t>= 0.01</a:t>
            </a:r>
          </a:p>
        </p:txBody>
      </p:sp>
      <p:sp>
        <p:nvSpPr>
          <p:cNvPr id="6150" name="Rectangle 11"/>
          <p:cNvSpPr>
            <a:spLocks noChangeArrowheads="1"/>
          </p:cNvSpPr>
          <p:nvPr/>
        </p:nvSpPr>
        <p:spPr bwMode="auto">
          <a:xfrm>
            <a:off x="7667625" y="5481638"/>
            <a:ext cx="1152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f</a:t>
            </a:r>
            <a:r>
              <a:rPr lang="fr-FR" baseline="-25000"/>
              <a:t>0 </a:t>
            </a:r>
            <a:r>
              <a:rPr lang="fr-FR"/>
              <a:t>= 2 Hz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4572000" y="4581525"/>
            <a:ext cx="3600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9933"/>
                </a:solidFill>
              </a:rPr>
              <a:t>K2: 2</a:t>
            </a:r>
            <a:r>
              <a:rPr lang="en-US" b="1" i="1" baseline="30000">
                <a:solidFill>
                  <a:srgbClr val="339933"/>
                </a:solidFill>
              </a:rPr>
              <a:t>nd</a:t>
            </a:r>
            <a:r>
              <a:rPr lang="en-US" b="1" i="1">
                <a:solidFill>
                  <a:srgbClr val="339933"/>
                </a:solidFill>
              </a:rPr>
              <a:t> order low pass filter </a:t>
            </a:r>
            <a:endParaRPr lang="fr-FR">
              <a:solidFill>
                <a:srgbClr val="3399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67175" y="1071563"/>
            <a:ext cx="1152525" cy="576262"/>
          </a:xfrm>
          <a:prstGeom prst="rect">
            <a:avLst/>
          </a:prstGeom>
          <a:noFill/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71550" y="4689475"/>
            <a:ext cx="2952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Efficient only for low frequency (&lt;2-3Hz)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Necessity to damp faster motion of the ground</a:t>
            </a:r>
          </a:p>
        </p:txBody>
      </p:sp>
      <p:sp>
        <p:nvSpPr>
          <p:cNvPr id="16" name="Flèche droite 15"/>
          <p:cNvSpPr/>
          <p:nvPr/>
        </p:nvSpPr>
        <p:spPr>
          <a:xfrm>
            <a:off x="3276600" y="5121275"/>
            <a:ext cx="503238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55" name="Rectangle 16"/>
          <p:cNvSpPr>
            <a:spLocks noChangeArrowheads="1"/>
          </p:cNvSpPr>
          <p:nvPr/>
        </p:nvSpPr>
        <p:spPr bwMode="auto">
          <a:xfrm>
            <a:off x="3995738" y="5121275"/>
            <a:ext cx="86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/>
              <a:t>Ex:</a:t>
            </a:r>
            <a:endParaRPr lang="fr-FR"/>
          </a:p>
        </p:txBody>
      </p:sp>
      <p:sp>
        <p:nvSpPr>
          <p:cNvPr id="6156" name="Text Box 2"/>
          <p:cNvSpPr txBox="1">
            <a:spLocks noChangeArrowheads="1"/>
          </p:cNvSpPr>
          <p:nvPr/>
        </p:nvSpPr>
        <p:spPr bwMode="auto">
          <a:xfrm>
            <a:off x="2339975" y="-60325"/>
            <a:ext cx="48244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Current design of the controller</a:t>
            </a:r>
          </a:p>
        </p:txBody>
      </p:sp>
      <p:sp>
        <p:nvSpPr>
          <p:cNvPr id="6157" name="Text Box 8"/>
          <p:cNvSpPr txBox="1">
            <a:spLocks noChangeArrowheads="1"/>
          </p:cNvSpPr>
          <p:nvPr/>
        </p:nvSpPr>
        <p:spPr bwMode="auto">
          <a:xfrm>
            <a:off x="1150938" y="466725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Global scheme (FB + Adaptive Filter (AF))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671763" y="1106488"/>
            <a:ext cx="936625" cy="522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59" name="ZoneTexte 17"/>
          <p:cNvSpPr txBox="1">
            <a:spLocks noChangeArrowheads="1"/>
          </p:cNvSpPr>
          <p:nvPr/>
        </p:nvSpPr>
        <p:spPr bwMode="auto">
          <a:xfrm>
            <a:off x="2627313" y="1146175"/>
            <a:ext cx="10080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100"/>
              <a:t>TMC table F(z)</a:t>
            </a:r>
          </a:p>
        </p:txBody>
      </p:sp>
      <p:sp>
        <p:nvSpPr>
          <p:cNvPr id="22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938338" y="6356350"/>
            <a:ext cx="1481137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Gaël</a:t>
            </a:r>
            <a:r>
              <a:rPr lang="en-US" dirty="0" smtClean="0"/>
              <a:t> </a:t>
            </a:r>
            <a:r>
              <a:rPr lang="en-US" dirty="0" err="1" smtClean="0"/>
              <a:t>Balik</a:t>
            </a:r>
            <a:r>
              <a:rPr lang="en-US" dirty="0" smtClean="0"/>
              <a:t> - LAPP </a:t>
            </a:r>
            <a:endParaRPr lang="fr-FR" dirty="0"/>
          </a:p>
        </p:txBody>
      </p:sp>
      <p:sp>
        <p:nvSpPr>
          <p:cNvPr id="6161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Stabilization day  -  CERN - 2010-09-14</a:t>
            </a:r>
          </a:p>
        </p:txBody>
      </p:sp>
      <p:sp>
        <p:nvSpPr>
          <p:cNvPr id="2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1E306-A788-4EB0-BD92-5EAB380568E3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573463"/>
            <a:ext cx="5919787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7451725" y="32131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Robustness </a:t>
            </a:r>
          </a:p>
        </p:txBody>
      </p:sp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2339975" y="-60325"/>
            <a:ext cx="48244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1150938" y="466725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PSD and integrated RMS displacement </a:t>
            </a:r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613" y="836613"/>
            <a:ext cx="55308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lèche droite 11"/>
          <p:cNvSpPr/>
          <p:nvPr/>
        </p:nvSpPr>
        <p:spPr>
          <a:xfrm>
            <a:off x="6875463" y="3284538"/>
            <a:ext cx="504825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176" name="Rectangle 21"/>
          <p:cNvSpPr>
            <a:spLocks noChangeArrowheads="1"/>
          </p:cNvSpPr>
          <p:nvPr/>
        </p:nvSpPr>
        <p:spPr bwMode="auto">
          <a:xfrm>
            <a:off x="3743325" y="5976938"/>
            <a:ext cx="15128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Frequency</a:t>
            </a:r>
            <a:r>
              <a:rPr lang="fr-FR" sz="1400"/>
              <a:t> [Hz]</a:t>
            </a:r>
            <a:endParaRPr lang="en-US" sz="1400"/>
          </a:p>
        </p:txBody>
      </p:sp>
      <p:sp>
        <p:nvSpPr>
          <p:cNvPr id="14" name="Rectangle 13"/>
          <p:cNvSpPr/>
          <p:nvPr/>
        </p:nvSpPr>
        <p:spPr>
          <a:xfrm>
            <a:off x="3635375" y="3357563"/>
            <a:ext cx="151288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178" name="Rectangle 21"/>
          <p:cNvSpPr>
            <a:spLocks noChangeArrowheads="1"/>
          </p:cNvSpPr>
          <p:nvPr/>
        </p:nvSpPr>
        <p:spPr bwMode="auto">
          <a:xfrm>
            <a:off x="3627438" y="3294063"/>
            <a:ext cx="1511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Frequency</a:t>
            </a:r>
            <a:r>
              <a:rPr lang="fr-FR" sz="1400"/>
              <a:t> [Hz]</a:t>
            </a:r>
            <a:endParaRPr lang="en-US" sz="1400"/>
          </a:p>
        </p:txBody>
      </p:sp>
      <p:sp>
        <p:nvSpPr>
          <p:cNvPr id="7179" name="Rectangle 21"/>
          <p:cNvSpPr>
            <a:spLocks noChangeArrowheads="1"/>
          </p:cNvSpPr>
          <p:nvPr/>
        </p:nvSpPr>
        <p:spPr bwMode="auto">
          <a:xfrm rot="-5400000">
            <a:off x="202407" y="4558506"/>
            <a:ext cx="18462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Integrated RMS [m]</a:t>
            </a:r>
          </a:p>
        </p:txBody>
      </p:sp>
      <p:sp>
        <p:nvSpPr>
          <p:cNvPr id="7180" name="Rectangle 21"/>
          <p:cNvSpPr>
            <a:spLocks noChangeArrowheads="1"/>
          </p:cNvSpPr>
          <p:nvPr/>
        </p:nvSpPr>
        <p:spPr bwMode="auto">
          <a:xfrm rot="-5400000">
            <a:off x="117475" y="1670050"/>
            <a:ext cx="20161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PSD [(m/s</a:t>
            </a:r>
            <a:r>
              <a:rPr lang="en-US" sz="1400" baseline="30000"/>
              <a:t>2</a:t>
            </a:r>
            <a:r>
              <a:rPr lang="en-US" sz="1400"/>
              <a:t>)/Hz]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31913" y="1628775"/>
            <a:ext cx="144462" cy="936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938338" y="6356350"/>
            <a:ext cx="1481137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Gaël</a:t>
            </a:r>
            <a:r>
              <a:rPr lang="en-US" dirty="0" smtClean="0"/>
              <a:t> </a:t>
            </a:r>
            <a:r>
              <a:rPr lang="en-US" dirty="0" err="1" smtClean="0"/>
              <a:t>Balik</a:t>
            </a:r>
            <a:r>
              <a:rPr lang="en-US" dirty="0" smtClean="0"/>
              <a:t> - LAPP </a:t>
            </a:r>
            <a:endParaRPr lang="fr-FR" dirty="0"/>
          </a:p>
        </p:txBody>
      </p:sp>
      <p:sp>
        <p:nvSpPr>
          <p:cNvPr id="7183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Stabilization day  -  CERN - 2010-09-14</a:t>
            </a:r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76857B-1D92-49D1-98AD-506D54DECE14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39975" y="-60325"/>
            <a:ext cx="48244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Robustness  (Mechanical filter)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2492375"/>
            <a:ext cx="5284788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341438"/>
            <a:ext cx="25622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7164388" y="1341438"/>
            <a:ext cx="1728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/>
              <a:t>ξ</a:t>
            </a:r>
            <a:r>
              <a:rPr lang="fr-FR"/>
              <a:t>= 0.01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7164388" y="1628775"/>
            <a:ext cx="1728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f</a:t>
            </a:r>
            <a:r>
              <a:rPr lang="fr-FR" baseline="-25000"/>
              <a:t>0 </a:t>
            </a:r>
            <a:r>
              <a:rPr lang="fr-FR"/>
              <a:t>= 2 Hz</a:t>
            </a:r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539750" y="1268413"/>
            <a:ext cx="33115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en-US" b="1" i="1"/>
              <a:t>  </a:t>
            </a:r>
            <a:r>
              <a:rPr lang="en-US" sz="1600" i="1"/>
              <a:t>Controller optimized for the PSD of the ground motion filtered by the TMC table + Mechanical support K</a:t>
            </a:r>
            <a:r>
              <a:rPr lang="en-US" sz="1600" i="1" baseline="-25000"/>
              <a:t>2</a:t>
            </a:r>
            <a:endParaRPr lang="en-US" sz="1600" i="1" baseline="-25000">
              <a:solidFill>
                <a:srgbClr val="00B050"/>
              </a:solidFill>
            </a:endParaRPr>
          </a:p>
        </p:txBody>
      </p:sp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1260475" y="2492375"/>
            <a:ext cx="1512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0</a:t>
            </a:r>
            <a:r>
              <a:rPr lang="en-US"/>
              <a:t> = f</a:t>
            </a:r>
            <a:r>
              <a:rPr lang="en-US" baseline="-25000"/>
              <a:t>0  </a:t>
            </a:r>
            <a:r>
              <a:rPr lang="en-US"/>
              <a:t>± 10%</a:t>
            </a:r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1258888" y="2781300"/>
            <a:ext cx="13700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ξ = ξ ± 50%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1042988" y="3573463"/>
            <a:ext cx="2016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600" i="1"/>
              <a:t> </a:t>
            </a:r>
            <a:r>
              <a:rPr lang="en-US" sz="1600"/>
              <a:t>The worst case:</a:t>
            </a:r>
            <a:endParaRPr lang="en-US" sz="1600" i="1"/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1333500" y="3789363"/>
            <a:ext cx="1511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0</a:t>
            </a:r>
            <a:r>
              <a:rPr lang="en-US"/>
              <a:t> = 2.2 Hz</a:t>
            </a:r>
          </a:p>
        </p:txBody>
      </p:sp>
      <p:sp>
        <p:nvSpPr>
          <p:cNvPr id="8204" name="Rectangle 14"/>
          <p:cNvSpPr>
            <a:spLocks noChangeArrowheads="1"/>
          </p:cNvSpPr>
          <p:nvPr/>
        </p:nvSpPr>
        <p:spPr bwMode="auto">
          <a:xfrm>
            <a:off x="1331913" y="4076700"/>
            <a:ext cx="1127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ξ = 0.005</a:t>
            </a:r>
          </a:p>
        </p:txBody>
      </p:sp>
      <p:sp>
        <p:nvSpPr>
          <p:cNvPr id="8205" name="Rectangle 15"/>
          <p:cNvSpPr>
            <a:spLocks noChangeArrowheads="1"/>
          </p:cNvSpPr>
          <p:nvPr/>
        </p:nvSpPr>
        <p:spPr bwMode="auto">
          <a:xfrm>
            <a:off x="684213" y="4941888"/>
            <a:ext cx="28114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i="1"/>
              <a:t>Integrated RMS displacement of the beam </a:t>
            </a:r>
            <a:r>
              <a:rPr lang="en-US" sz="1600" i="1">
                <a:solidFill>
                  <a:srgbClr val="00B050"/>
                </a:solidFill>
              </a:rPr>
              <a:t>0.1nm @ 0.1Hz</a:t>
            </a:r>
          </a:p>
        </p:txBody>
      </p:sp>
      <p:sp>
        <p:nvSpPr>
          <p:cNvPr id="17" name="Flèche droite 16"/>
          <p:cNvSpPr/>
          <p:nvPr/>
        </p:nvSpPr>
        <p:spPr>
          <a:xfrm rot="5400000">
            <a:off x="1754187" y="4633913"/>
            <a:ext cx="396875" cy="107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207" name="Text Box 8"/>
          <p:cNvSpPr txBox="1">
            <a:spLocks noChangeArrowheads="1"/>
          </p:cNvSpPr>
          <p:nvPr/>
        </p:nvSpPr>
        <p:spPr bwMode="auto">
          <a:xfrm>
            <a:off x="1150938" y="466725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Integrated RMS displacement  = f(</a:t>
            </a:r>
            <a:r>
              <a:rPr lang="el-GR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fr-FR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, f</a:t>
            </a:r>
            <a:r>
              <a:rPr lang="fr-FR" b="1" baseline="-25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fr-FR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208" name="Rectangle 20"/>
          <p:cNvSpPr>
            <a:spLocks noChangeArrowheads="1"/>
          </p:cNvSpPr>
          <p:nvPr/>
        </p:nvSpPr>
        <p:spPr bwMode="auto">
          <a:xfrm>
            <a:off x="3635375" y="2276475"/>
            <a:ext cx="1736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Integrated</a:t>
            </a:r>
            <a:r>
              <a:rPr lang="en-US" sz="1400" b="1" i="1"/>
              <a:t> </a:t>
            </a:r>
            <a:r>
              <a:rPr lang="en-US" sz="1400"/>
              <a:t>RMS [m]</a:t>
            </a:r>
          </a:p>
        </p:txBody>
      </p:sp>
      <p:sp>
        <p:nvSpPr>
          <p:cNvPr id="8209" name="Rectangle 21"/>
          <p:cNvSpPr>
            <a:spLocks noChangeArrowheads="1"/>
          </p:cNvSpPr>
          <p:nvPr/>
        </p:nvSpPr>
        <p:spPr bwMode="auto">
          <a:xfrm>
            <a:off x="3563938" y="5589588"/>
            <a:ext cx="950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Damping </a:t>
            </a:r>
          </a:p>
          <a:p>
            <a:r>
              <a:rPr lang="en-US" sz="1400"/>
              <a:t>ratio: </a:t>
            </a:r>
            <a:r>
              <a:rPr lang="el-GR" sz="1400"/>
              <a:t>ξ</a:t>
            </a:r>
            <a:endParaRPr lang="en-US" sz="1400"/>
          </a:p>
        </p:txBody>
      </p:sp>
      <p:sp>
        <p:nvSpPr>
          <p:cNvPr id="8210" name="Rectangle 22"/>
          <p:cNvSpPr>
            <a:spLocks noChangeArrowheads="1"/>
          </p:cNvSpPr>
          <p:nvPr/>
        </p:nvSpPr>
        <p:spPr bwMode="auto">
          <a:xfrm>
            <a:off x="7164388" y="5805488"/>
            <a:ext cx="1587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Resonant</a:t>
            </a:r>
            <a:r>
              <a:rPr lang="en-US" sz="1400" b="1" i="1"/>
              <a:t> </a:t>
            </a:r>
          </a:p>
          <a:p>
            <a:r>
              <a:rPr lang="en-US" sz="1400"/>
              <a:t>frequency: f0 [Hz]</a:t>
            </a:r>
          </a:p>
        </p:txBody>
      </p:sp>
      <p:sp>
        <p:nvSpPr>
          <p:cNvPr id="25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938338" y="6356350"/>
            <a:ext cx="1481137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Gaël</a:t>
            </a:r>
            <a:r>
              <a:rPr lang="en-US" dirty="0" smtClean="0"/>
              <a:t> </a:t>
            </a:r>
            <a:r>
              <a:rPr lang="en-US" dirty="0" err="1" smtClean="0"/>
              <a:t>Balik</a:t>
            </a:r>
            <a:r>
              <a:rPr lang="en-US" dirty="0" smtClean="0"/>
              <a:t> - LAPP </a:t>
            </a:r>
            <a:endParaRPr lang="fr-FR" dirty="0"/>
          </a:p>
        </p:txBody>
      </p:sp>
      <p:sp>
        <p:nvSpPr>
          <p:cNvPr id="8212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Stabilization day  -  CERN - 2010-09-14</a:t>
            </a:r>
          </a:p>
        </p:txBody>
      </p:sp>
      <p:sp>
        <p:nvSpPr>
          <p:cNvPr id="2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14B0E0-FA10-460E-9BFA-0397F5A50D8A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39975" y="-60325"/>
            <a:ext cx="5761038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Pattern of a global active/passive isolation</a:t>
            </a:r>
          </a:p>
        </p:txBody>
      </p:sp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1150938" y="466725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TMC table + Mechanical support = Global active/passive isolation </a:t>
            </a:r>
          </a:p>
        </p:txBody>
      </p:sp>
      <p:sp>
        <p:nvSpPr>
          <p:cNvPr id="9220" name="Rectangle 19"/>
          <p:cNvSpPr>
            <a:spLocks noChangeArrowheads="1"/>
          </p:cNvSpPr>
          <p:nvPr/>
        </p:nvSpPr>
        <p:spPr bwMode="auto">
          <a:xfrm>
            <a:off x="6372225" y="4581525"/>
            <a:ext cx="2520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/>
              <a:t>Specification of the future active isolation support</a:t>
            </a:r>
            <a:endParaRPr lang="fr-FR"/>
          </a:p>
        </p:txBody>
      </p:sp>
      <p:sp>
        <p:nvSpPr>
          <p:cNvPr id="23" name="Flèche droite 22"/>
          <p:cNvSpPr/>
          <p:nvPr/>
        </p:nvSpPr>
        <p:spPr>
          <a:xfrm>
            <a:off x="827088" y="1268413"/>
            <a:ext cx="325437" cy="188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22" name="Rectangle 23"/>
          <p:cNvSpPr>
            <a:spLocks noChangeArrowheads="1"/>
          </p:cNvSpPr>
          <p:nvPr/>
        </p:nvSpPr>
        <p:spPr bwMode="auto">
          <a:xfrm>
            <a:off x="1331913" y="1196975"/>
            <a:ext cx="1319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K</a:t>
            </a:r>
            <a:r>
              <a:rPr lang="en-US" b="1" i="1" baseline="-25000"/>
              <a:t>1</a:t>
            </a:r>
            <a:r>
              <a:rPr lang="en-US" b="1" i="1"/>
              <a:t> K</a:t>
            </a:r>
            <a:r>
              <a:rPr lang="en-US" b="1" i="1" baseline="-25000"/>
              <a:t>2 </a:t>
            </a:r>
            <a:r>
              <a:rPr lang="en-US" b="1" i="1"/>
              <a:t>= K</a:t>
            </a:r>
            <a:r>
              <a:rPr lang="en-US" b="1" i="1" baseline="-25000"/>
              <a:t>g</a:t>
            </a:r>
            <a:r>
              <a:rPr lang="en-US" b="1" i="1"/>
              <a:t> </a:t>
            </a:r>
            <a:endParaRPr lang="en-US" b="1" i="1" baseline="-25000"/>
          </a:p>
        </p:txBody>
      </p:sp>
      <p:sp>
        <p:nvSpPr>
          <p:cNvPr id="24" name="Flèche droite 23"/>
          <p:cNvSpPr/>
          <p:nvPr/>
        </p:nvSpPr>
        <p:spPr>
          <a:xfrm>
            <a:off x="5867400" y="4941888"/>
            <a:ext cx="325438" cy="188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9224" name="Groupe 35"/>
          <p:cNvGrpSpPr>
            <a:grpSpLocks/>
          </p:cNvGrpSpPr>
          <p:nvPr/>
        </p:nvGrpSpPr>
        <p:grpSpPr bwMode="auto">
          <a:xfrm>
            <a:off x="3419475" y="1125538"/>
            <a:ext cx="4265613" cy="1703387"/>
            <a:chOff x="900113" y="1628800"/>
            <a:chExt cx="6180774" cy="2495525"/>
          </a:xfrm>
        </p:grpSpPr>
        <p:sp>
          <p:nvSpPr>
            <p:cNvPr id="9239" name="Rectangle 21"/>
            <p:cNvSpPr>
              <a:spLocks noChangeArrowheads="1"/>
            </p:cNvSpPr>
            <p:nvPr/>
          </p:nvSpPr>
          <p:spPr bwMode="auto">
            <a:xfrm rot="-5400000">
              <a:off x="2241612" y="3023084"/>
              <a:ext cx="1368153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Static gain G</a:t>
              </a:r>
              <a:r>
                <a:rPr lang="en-US" sz="1400" baseline="-25000"/>
                <a:t>0</a:t>
              </a:r>
            </a:p>
          </p:txBody>
        </p:sp>
        <p:pic>
          <p:nvPicPr>
            <p:cNvPr id="924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00113" y="1700808"/>
              <a:ext cx="6180774" cy="2423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28"/>
            <p:cNvSpPr/>
            <p:nvPr/>
          </p:nvSpPr>
          <p:spPr>
            <a:xfrm>
              <a:off x="2123846" y="1628800"/>
              <a:ext cx="2159936" cy="57678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28203" y="1942775"/>
              <a:ext cx="2916718" cy="720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33" name="Connecteur droit 32"/>
            <p:cNvCxnSpPr/>
            <p:nvPr/>
          </p:nvCxnSpPr>
          <p:spPr>
            <a:xfrm>
              <a:off x="1988132" y="2017199"/>
              <a:ext cx="25210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556293" y="1791602"/>
              <a:ext cx="936203" cy="4325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9245" name="ZoneTexte 30"/>
            <p:cNvSpPr txBox="1">
              <a:spLocks noChangeArrowheads="1"/>
            </p:cNvSpPr>
            <p:nvPr/>
          </p:nvSpPr>
          <p:spPr bwMode="auto">
            <a:xfrm>
              <a:off x="2690673" y="1849816"/>
              <a:ext cx="604406" cy="315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800"/>
                <a:t>K</a:t>
              </a:r>
              <a:r>
                <a:rPr lang="fr-FR" sz="800" baseline="-25000"/>
                <a:t>g</a:t>
              </a:r>
              <a:r>
                <a:rPr lang="fr-FR" sz="800"/>
                <a:t>(q)</a:t>
              </a:r>
              <a:endParaRPr lang="fr-FR" sz="800" baseline="-25000"/>
            </a:p>
          </p:txBody>
        </p:sp>
      </p:grpSp>
      <p:pic>
        <p:nvPicPr>
          <p:cNvPr id="92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1809750"/>
            <a:ext cx="190023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6" name="Groupe 38"/>
          <p:cNvGrpSpPr>
            <a:grpSpLocks/>
          </p:cNvGrpSpPr>
          <p:nvPr/>
        </p:nvGrpSpPr>
        <p:grpSpPr bwMode="auto">
          <a:xfrm>
            <a:off x="782638" y="3355975"/>
            <a:ext cx="5041900" cy="2900363"/>
            <a:chOff x="611560" y="3068960"/>
            <a:chExt cx="5041155" cy="2900065"/>
          </a:xfrm>
        </p:grpSpPr>
        <p:grpSp>
          <p:nvGrpSpPr>
            <p:cNvPr id="9231" name="Groupe 24"/>
            <p:cNvGrpSpPr>
              <a:grpSpLocks/>
            </p:cNvGrpSpPr>
            <p:nvPr/>
          </p:nvGrpSpPr>
          <p:grpSpPr bwMode="auto">
            <a:xfrm>
              <a:off x="755576" y="3068960"/>
              <a:ext cx="4897139" cy="2900065"/>
              <a:chOff x="2843213" y="1412875"/>
              <a:chExt cx="5832475" cy="3565892"/>
            </a:xfrm>
          </p:grpSpPr>
          <p:grpSp>
            <p:nvGrpSpPr>
              <p:cNvPr id="9233" name="Groupe 14"/>
              <p:cNvGrpSpPr>
                <a:grpSpLocks/>
              </p:cNvGrpSpPr>
              <p:nvPr/>
            </p:nvGrpSpPr>
            <p:grpSpPr bwMode="auto">
              <a:xfrm>
                <a:off x="2843213" y="1412875"/>
                <a:ext cx="5832475" cy="3470275"/>
                <a:chOff x="1043608" y="1412776"/>
                <a:chExt cx="6801178" cy="3902595"/>
              </a:xfrm>
            </p:grpSpPr>
            <p:pic>
              <p:nvPicPr>
                <p:cNvPr id="9235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331640" y="1412776"/>
                  <a:ext cx="6513146" cy="3531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36" name="Picture 5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043608" y="2276872"/>
                  <a:ext cx="230187" cy="1238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37" name="Picture 6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779912" y="5085184"/>
                  <a:ext cx="1868487" cy="2301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" name="Forme libre 18"/>
                <p:cNvSpPr/>
                <p:nvPr/>
              </p:nvSpPr>
              <p:spPr>
                <a:xfrm>
                  <a:off x="3310326" y="1480819"/>
                  <a:ext cx="4404400" cy="3309943"/>
                </a:xfrm>
                <a:custGeom>
                  <a:avLst/>
                  <a:gdLst>
                    <a:gd name="connsiteX0" fmla="*/ 0 w 4405312"/>
                    <a:gd name="connsiteY0" fmla="*/ 0 h 3309938"/>
                    <a:gd name="connsiteX1" fmla="*/ 4762 w 4405312"/>
                    <a:gd name="connsiteY1" fmla="*/ 71438 h 3309938"/>
                    <a:gd name="connsiteX2" fmla="*/ 23812 w 4405312"/>
                    <a:gd name="connsiteY2" fmla="*/ 76200 h 3309938"/>
                    <a:gd name="connsiteX3" fmla="*/ 23812 w 4405312"/>
                    <a:gd name="connsiteY3" fmla="*/ 166688 h 3309938"/>
                    <a:gd name="connsiteX4" fmla="*/ 52387 w 4405312"/>
                    <a:gd name="connsiteY4" fmla="*/ 171450 h 3309938"/>
                    <a:gd name="connsiteX5" fmla="*/ 52387 w 4405312"/>
                    <a:gd name="connsiteY5" fmla="*/ 261938 h 3309938"/>
                    <a:gd name="connsiteX6" fmla="*/ 80962 w 4405312"/>
                    <a:gd name="connsiteY6" fmla="*/ 271463 h 3309938"/>
                    <a:gd name="connsiteX7" fmla="*/ 80962 w 4405312"/>
                    <a:gd name="connsiteY7" fmla="*/ 338138 h 3309938"/>
                    <a:gd name="connsiteX8" fmla="*/ 100012 w 4405312"/>
                    <a:gd name="connsiteY8" fmla="*/ 342900 h 3309938"/>
                    <a:gd name="connsiteX9" fmla="*/ 104775 w 4405312"/>
                    <a:gd name="connsiteY9" fmla="*/ 433388 h 3309938"/>
                    <a:gd name="connsiteX10" fmla="*/ 123825 w 4405312"/>
                    <a:gd name="connsiteY10" fmla="*/ 438150 h 3309938"/>
                    <a:gd name="connsiteX11" fmla="*/ 133350 w 4405312"/>
                    <a:gd name="connsiteY11" fmla="*/ 500063 h 3309938"/>
                    <a:gd name="connsiteX12" fmla="*/ 152400 w 4405312"/>
                    <a:gd name="connsiteY12" fmla="*/ 519113 h 3309938"/>
                    <a:gd name="connsiteX13" fmla="*/ 161925 w 4405312"/>
                    <a:gd name="connsiteY13" fmla="*/ 581025 h 3309938"/>
                    <a:gd name="connsiteX14" fmla="*/ 166687 w 4405312"/>
                    <a:gd name="connsiteY14" fmla="*/ 600075 h 3309938"/>
                    <a:gd name="connsiteX15" fmla="*/ 180975 w 4405312"/>
                    <a:gd name="connsiteY15" fmla="*/ 657225 h 3309938"/>
                    <a:gd name="connsiteX16" fmla="*/ 204787 w 4405312"/>
                    <a:gd name="connsiteY16" fmla="*/ 676275 h 3309938"/>
                    <a:gd name="connsiteX17" fmla="*/ 214312 w 4405312"/>
                    <a:gd name="connsiteY17" fmla="*/ 747713 h 3309938"/>
                    <a:gd name="connsiteX18" fmla="*/ 238125 w 4405312"/>
                    <a:gd name="connsiteY18" fmla="*/ 742950 h 3309938"/>
                    <a:gd name="connsiteX19" fmla="*/ 242887 w 4405312"/>
                    <a:gd name="connsiteY19" fmla="*/ 804863 h 3309938"/>
                    <a:gd name="connsiteX20" fmla="*/ 261937 w 4405312"/>
                    <a:gd name="connsiteY20" fmla="*/ 804863 h 3309938"/>
                    <a:gd name="connsiteX21" fmla="*/ 266700 w 4405312"/>
                    <a:gd name="connsiteY21" fmla="*/ 866775 h 3309938"/>
                    <a:gd name="connsiteX22" fmla="*/ 280987 w 4405312"/>
                    <a:gd name="connsiteY22" fmla="*/ 881063 h 3309938"/>
                    <a:gd name="connsiteX23" fmla="*/ 280987 w 4405312"/>
                    <a:gd name="connsiteY23" fmla="*/ 933450 h 3309938"/>
                    <a:gd name="connsiteX24" fmla="*/ 300037 w 4405312"/>
                    <a:gd name="connsiteY24" fmla="*/ 952500 h 3309938"/>
                    <a:gd name="connsiteX25" fmla="*/ 314325 w 4405312"/>
                    <a:gd name="connsiteY25" fmla="*/ 1000125 h 3309938"/>
                    <a:gd name="connsiteX26" fmla="*/ 333375 w 4405312"/>
                    <a:gd name="connsiteY26" fmla="*/ 1000125 h 3309938"/>
                    <a:gd name="connsiteX27" fmla="*/ 333375 w 4405312"/>
                    <a:gd name="connsiteY27" fmla="*/ 1042988 h 3309938"/>
                    <a:gd name="connsiteX28" fmla="*/ 347662 w 4405312"/>
                    <a:gd name="connsiteY28" fmla="*/ 1076325 h 3309938"/>
                    <a:gd name="connsiteX29" fmla="*/ 357187 w 4405312"/>
                    <a:gd name="connsiteY29" fmla="*/ 1081088 h 3309938"/>
                    <a:gd name="connsiteX30" fmla="*/ 357187 w 4405312"/>
                    <a:gd name="connsiteY30" fmla="*/ 1123950 h 3309938"/>
                    <a:gd name="connsiteX31" fmla="*/ 371475 w 4405312"/>
                    <a:gd name="connsiteY31" fmla="*/ 1128713 h 3309938"/>
                    <a:gd name="connsiteX32" fmla="*/ 385762 w 4405312"/>
                    <a:gd name="connsiteY32" fmla="*/ 1176338 h 3309938"/>
                    <a:gd name="connsiteX33" fmla="*/ 414337 w 4405312"/>
                    <a:gd name="connsiteY33" fmla="*/ 1190625 h 3309938"/>
                    <a:gd name="connsiteX34" fmla="*/ 404812 w 4405312"/>
                    <a:gd name="connsiteY34" fmla="*/ 1228725 h 3309938"/>
                    <a:gd name="connsiteX35" fmla="*/ 433387 w 4405312"/>
                    <a:gd name="connsiteY35" fmla="*/ 1252538 h 3309938"/>
                    <a:gd name="connsiteX36" fmla="*/ 428625 w 4405312"/>
                    <a:gd name="connsiteY36" fmla="*/ 1281113 h 3309938"/>
                    <a:gd name="connsiteX37" fmla="*/ 438150 w 4405312"/>
                    <a:gd name="connsiteY37" fmla="*/ 1295400 h 3309938"/>
                    <a:gd name="connsiteX38" fmla="*/ 452437 w 4405312"/>
                    <a:gd name="connsiteY38" fmla="*/ 1314450 h 3309938"/>
                    <a:gd name="connsiteX39" fmla="*/ 452437 w 4405312"/>
                    <a:gd name="connsiteY39" fmla="*/ 1338263 h 3309938"/>
                    <a:gd name="connsiteX40" fmla="*/ 476250 w 4405312"/>
                    <a:gd name="connsiteY40" fmla="*/ 1338263 h 3309938"/>
                    <a:gd name="connsiteX41" fmla="*/ 481012 w 4405312"/>
                    <a:gd name="connsiteY41" fmla="*/ 1366838 h 3309938"/>
                    <a:gd name="connsiteX42" fmla="*/ 504825 w 4405312"/>
                    <a:gd name="connsiteY42" fmla="*/ 1381125 h 3309938"/>
                    <a:gd name="connsiteX43" fmla="*/ 504825 w 4405312"/>
                    <a:gd name="connsiteY43" fmla="*/ 1414463 h 3309938"/>
                    <a:gd name="connsiteX44" fmla="*/ 519112 w 4405312"/>
                    <a:gd name="connsiteY44" fmla="*/ 1433513 h 3309938"/>
                    <a:gd name="connsiteX45" fmla="*/ 519112 w 4405312"/>
                    <a:gd name="connsiteY45" fmla="*/ 1471613 h 3309938"/>
                    <a:gd name="connsiteX46" fmla="*/ 557212 w 4405312"/>
                    <a:gd name="connsiteY46" fmla="*/ 1485900 h 3309938"/>
                    <a:gd name="connsiteX47" fmla="*/ 547687 w 4405312"/>
                    <a:gd name="connsiteY47" fmla="*/ 1524000 h 3309938"/>
                    <a:gd name="connsiteX48" fmla="*/ 576262 w 4405312"/>
                    <a:gd name="connsiteY48" fmla="*/ 1547813 h 3309938"/>
                    <a:gd name="connsiteX49" fmla="*/ 604837 w 4405312"/>
                    <a:gd name="connsiteY49" fmla="*/ 1600200 h 3309938"/>
                    <a:gd name="connsiteX50" fmla="*/ 652462 w 4405312"/>
                    <a:gd name="connsiteY50" fmla="*/ 1638300 h 3309938"/>
                    <a:gd name="connsiteX51" fmla="*/ 642937 w 4405312"/>
                    <a:gd name="connsiteY51" fmla="*/ 1652588 h 3309938"/>
                    <a:gd name="connsiteX52" fmla="*/ 733425 w 4405312"/>
                    <a:gd name="connsiteY52" fmla="*/ 1781175 h 3309938"/>
                    <a:gd name="connsiteX53" fmla="*/ 852487 w 4405312"/>
                    <a:gd name="connsiteY53" fmla="*/ 1947863 h 3309938"/>
                    <a:gd name="connsiteX54" fmla="*/ 942975 w 4405312"/>
                    <a:gd name="connsiteY54" fmla="*/ 2028825 h 3309938"/>
                    <a:gd name="connsiteX55" fmla="*/ 1071562 w 4405312"/>
                    <a:gd name="connsiteY55" fmla="*/ 2185988 h 3309938"/>
                    <a:gd name="connsiteX56" fmla="*/ 1323975 w 4405312"/>
                    <a:gd name="connsiteY56" fmla="*/ 2419350 h 3309938"/>
                    <a:gd name="connsiteX57" fmla="*/ 1543050 w 4405312"/>
                    <a:gd name="connsiteY57" fmla="*/ 2557463 h 3309938"/>
                    <a:gd name="connsiteX58" fmla="*/ 1804987 w 4405312"/>
                    <a:gd name="connsiteY58" fmla="*/ 2705100 h 3309938"/>
                    <a:gd name="connsiteX59" fmla="*/ 2138362 w 4405312"/>
                    <a:gd name="connsiteY59" fmla="*/ 2862263 h 3309938"/>
                    <a:gd name="connsiteX60" fmla="*/ 2300287 w 4405312"/>
                    <a:gd name="connsiteY60" fmla="*/ 2895600 h 3309938"/>
                    <a:gd name="connsiteX61" fmla="*/ 2452687 w 4405312"/>
                    <a:gd name="connsiteY61" fmla="*/ 2967038 h 3309938"/>
                    <a:gd name="connsiteX62" fmla="*/ 2762250 w 4405312"/>
                    <a:gd name="connsiteY62" fmla="*/ 3038475 h 3309938"/>
                    <a:gd name="connsiteX63" fmla="*/ 3014662 w 4405312"/>
                    <a:gd name="connsiteY63" fmla="*/ 3105150 h 3309938"/>
                    <a:gd name="connsiteX64" fmla="*/ 3219450 w 4405312"/>
                    <a:gd name="connsiteY64" fmla="*/ 3152775 h 3309938"/>
                    <a:gd name="connsiteX65" fmla="*/ 3457575 w 4405312"/>
                    <a:gd name="connsiteY65" fmla="*/ 3190875 h 3309938"/>
                    <a:gd name="connsiteX66" fmla="*/ 3862387 w 4405312"/>
                    <a:gd name="connsiteY66" fmla="*/ 3238500 h 3309938"/>
                    <a:gd name="connsiteX67" fmla="*/ 4267200 w 4405312"/>
                    <a:gd name="connsiteY67" fmla="*/ 3295650 h 3309938"/>
                    <a:gd name="connsiteX68" fmla="*/ 4400550 w 4405312"/>
                    <a:gd name="connsiteY68" fmla="*/ 3309938 h 3309938"/>
                    <a:gd name="connsiteX69" fmla="*/ 4405312 w 4405312"/>
                    <a:gd name="connsiteY69" fmla="*/ 0 h 3309938"/>
                    <a:gd name="connsiteX70" fmla="*/ 0 w 4405312"/>
                    <a:gd name="connsiteY70" fmla="*/ 0 h 3309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4405312" h="3309938">
                      <a:moveTo>
                        <a:pt x="0" y="0"/>
                      </a:moveTo>
                      <a:lnTo>
                        <a:pt x="4762" y="71438"/>
                      </a:lnTo>
                      <a:lnTo>
                        <a:pt x="23812" y="76200"/>
                      </a:lnTo>
                      <a:lnTo>
                        <a:pt x="23812" y="166688"/>
                      </a:lnTo>
                      <a:lnTo>
                        <a:pt x="52387" y="171450"/>
                      </a:lnTo>
                      <a:lnTo>
                        <a:pt x="52387" y="261938"/>
                      </a:lnTo>
                      <a:lnTo>
                        <a:pt x="80962" y="271463"/>
                      </a:lnTo>
                      <a:lnTo>
                        <a:pt x="80962" y="338138"/>
                      </a:lnTo>
                      <a:lnTo>
                        <a:pt x="100012" y="342900"/>
                      </a:lnTo>
                      <a:lnTo>
                        <a:pt x="104775" y="433388"/>
                      </a:lnTo>
                      <a:lnTo>
                        <a:pt x="123825" y="438150"/>
                      </a:lnTo>
                      <a:lnTo>
                        <a:pt x="133350" y="500063"/>
                      </a:lnTo>
                      <a:lnTo>
                        <a:pt x="152400" y="519113"/>
                      </a:lnTo>
                      <a:lnTo>
                        <a:pt x="161925" y="581025"/>
                      </a:lnTo>
                      <a:lnTo>
                        <a:pt x="166687" y="600075"/>
                      </a:lnTo>
                      <a:lnTo>
                        <a:pt x="180975" y="657225"/>
                      </a:lnTo>
                      <a:lnTo>
                        <a:pt x="204787" y="676275"/>
                      </a:lnTo>
                      <a:lnTo>
                        <a:pt x="214312" y="747713"/>
                      </a:lnTo>
                      <a:lnTo>
                        <a:pt x="238125" y="742950"/>
                      </a:lnTo>
                      <a:lnTo>
                        <a:pt x="242887" y="804863"/>
                      </a:lnTo>
                      <a:lnTo>
                        <a:pt x="261937" y="804863"/>
                      </a:lnTo>
                      <a:lnTo>
                        <a:pt x="266700" y="866775"/>
                      </a:lnTo>
                      <a:lnTo>
                        <a:pt x="280987" y="881063"/>
                      </a:lnTo>
                      <a:lnTo>
                        <a:pt x="280987" y="933450"/>
                      </a:lnTo>
                      <a:lnTo>
                        <a:pt x="300037" y="952500"/>
                      </a:lnTo>
                      <a:lnTo>
                        <a:pt x="314325" y="1000125"/>
                      </a:lnTo>
                      <a:lnTo>
                        <a:pt x="333375" y="1000125"/>
                      </a:lnTo>
                      <a:lnTo>
                        <a:pt x="333375" y="1042988"/>
                      </a:lnTo>
                      <a:lnTo>
                        <a:pt x="347662" y="1076325"/>
                      </a:lnTo>
                      <a:lnTo>
                        <a:pt x="357187" y="1081088"/>
                      </a:lnTo>
                      <a:lnTo>
                        <a:pt x="357187" y="1123950"/>
                      </a:lnTo>
                      <a:lnTo>
                        <a:pt x="371475" y="1128713"/>
                      </a:lnTo>
                      <a:lnTo>
                        <a:pt x="385762" y="1176338"/>
                      </a:lnTo>
                      <a:lnTo>
                        <a:pt x="414337" y="1190625"/>
                      </a:lnTo>
                      <a:lnTo>
                        <a:pt x="404812" y="1228725"/>
                      </a:lnTo>
                      <a:lnTo>
                        <a:pt x="433387" y="1252538"/>
                      </a:lnTo>
                      <a:lnTo>
                        <a:pt x="428625" y="1281113"/>
                      </a:lnTo>
                      <a:lnTo>
                        <a:pt x="438150" y="1295400"/>
                      </a:lnTo>
                      <a:lnTo>
                        <a:pt x="452437" y="1314450"/>
                      </a:lnTo>
                      <a:lnTo>
                        <a:pt x="452437" y="1338263"/>
                      </a:lnTo>
                      <a:lnTo>
                        <a:pt x="476250" y="1338263"/>
                      </a:lnTo>
                      <a:lnTo>
                        <a:pt x="481012" y="1366838"/>
                      </a:lnTo>
                      <a:lnTo>
                        <a:pt x="504825" y="1381125"/>
                      </a:lnTo>
                      <a:lnTo>
                        <a:pt x="504825" y="1414463"/>
                      </a:lnTo>
                      <a:lnTo>
                        <a:pt x="519112" y="1433513"/>
                      </a:lnTo>
                      <a:lnTo>
                        <a:pt x="519112" y="1471613"/>
                      </a:lnTo>
                      <a:lnTo>
                        <a:pt x="557212" y="1485900"/>
                      </a:lnTo>
                      <a:lnTo>
                        <a:pt x="547687" y="1524000"/>
                      </a:lnTo>
                      <a:lnTo>
                        <a:pt x="576262" y="1547813"/>
                      </a:lnTo>
                      <a:lnTo>
                        <a:pt x="604837" y="1600200"/>
                      </a:lnTo>
                      <a:lnTo>
                        <a:pt x="652462" y="1638300"/>
                      </a:lnTo>
                      <a:lnTo>
                        <a:pt x="642937" y="1652588"/>
                      </a:lnTo>
                      <a:lnTo>
                        <a:pt x="733425" y="1781175"/>
                      </a:lnTo>
                      <a:lnTo>
                        <a:pt x="852487" y="1947863"/>
                      </a:lnTo>
                      <a:lnTo>
                        <a:pt x="942975" y="2028825"/>
                      </a:lnTo>
                      <a:lnTo>
                        <a:pt x="1071562" y="2185988"/>
                      </a:lnTo>
                      <a:lnTo>
                        <a:pt x="1323975" y="2419350"/>
                      </a:lnTo>
                      <a:lnTo>
                        <a:pt x="1543050" y="2557463"/>
                      </a:lnTo>
                      <a:lnTo>
                        <a:pt x="1804987" y="2705100"/>
                      </a:lnTo>
                      <a:lnTo>
                        <a:pt x="2138362" y="2862263"/>
                      </a:lnTo>
                      <a:lnTo>
                        <a:pt x="2300287" y="2895600"/>
                      </a:lnTo>
                      <a:lnTo>
                        <a:pt x="2452687" y="2967038"/>
                      </a:lnTo>
                      <a:lnTo>
                        <a:pt x="2762250" y="3038475"/>
                      </a:lnTo>
                      <a:lnTo>
                        <a:pt x="3014662" y="3105150"/>
                      </a:lnTo>
                      <a:lnTo>
                        <a:pt x="3219450" y="3152775"/>
                      </a:lnTo>
                      <a:lnTo>
                        <a:pt x="3457575" y="3190875"/>
                      </a:lnTo>
                      <a:lnTo>
                        <a:pt x="3862387" y="3238500"/>
                      </a:lnTo>
                      <a:lnTo>
                        <a:pt x="4267200" y="3295650"/>
                      </a:lnTo>
                      <a:lnTo>
                        <a:pt x="4400550" y="3309938"/>
                      </a:lnTo>
                      <a:cubicBezTo>
                        <a:pt x="4402137" y="2206625"/>
                        <a:pt x="4403725" y="1103313"/>
                        <a:pt x="440531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4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</p:grpSp>
          <p:sp>
            <p:nvSpPr>
              <p:cNvPr id="9234" name="Rectangle 21"/>
              <p:cNvSpPr>
                <a:spLocks noChangeArrowheads="1"/>
              </p:cNvSpPr>
              <p:nvPr/>
            </p:nvSpPr>
            <p:spPr bwMode="auto">
              <a:xfrm>
                <a:off x="4644908" y="4600327"/>
                <a:ext cx="2958043" cy="3784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/>
                  <a:t>Resonant frequency f</a:t>
                </a:r>
                <a:r>
                  <a:rPr lang="en-US" sz="1400" baseline="-25000"/>
                  <a:t>0</a:t>
                </a:r>
                <a:r>
                  <a:rPr lang="en-US" sz="1400"/>
                  <a:t> [Hz]</a:t>
                </a:r>
              </a:p>
            </p:txBody>
          </p:sp>
        </p:grpSp>
        <p:sp>
          <p:nvSpPr>
            <p:cNvPr id="9232" name="Rectangle 21"/>
            <p:cNvSpPr>
              <a:spLocks noChangeArrowheads="1"/>
            </p:cNvSpPr>
            <p:nvPr/>
          </p:nvSpPr>
          <p:spPr bwMode="auto">
            <a:xfrm rot="-5400000">
              <a:off x="81372" y="4103204"/>
              <a:ext cx="1368153" cy="3077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Static gain G</a:t>
              </a:r>
              <a:r>
                <a:rPr lang="en-US" sz="1400" baseline="-25000"/>
                <a:t>o</a:t>
              </a:r>
            </a:p>
          </p:txBody>
        </p:sp>
      </p:grpSp>
      <p:sp>
        <p:nvSpPr>
          <p:cNvPr id="9227" name="Rectangle 9"/>
          <p:cNvSpPr>
            <a:spLocks noChangeArrowheads="1"/>
          </p:cNvSpPr>
          <p:nvPr/>
        </p:nvSpPr>
        <p:spPr bwMode="auto">
          <a:xfrm>
            <a:off x="5940425" y="3573463"/>
            <a:ext cx="28797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i="1"/>
              <a:t>Independent from the damping ratio </a:t>
            </a:r>
            <a:r>
              <a:rPr lang="el-GR" sz="1600"/>
              <a:t>ξ</a:t>
            </a:r>
            <a:r>
              <a:rPr lang="fr-FR" sz="1600"/>
              <a:t> </a:t>
            </a:r>
            <a:r>
              <a:rPr lang="en-US" sz="1600"/>
              <a:t>in the range [0.005 0.7]</a:t>
            </a:r>
          </a:p>
          <a:p>
            <a:pPr algn="just"/>
            <a:endParaRPr lang="en-US" sz="1600" i="1" baseline="-25000">
              <a:solidFill>
                <a:srgbClr val="00B050"/>
              </a:solidFill>
            </a:endParaRPr>
          </a:p>
        </p:txBody>
      </p:sp>
      <p:sp>
        <p:nvSpPr>
          <p:cNvPr id="31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938338" y="6356350"/>
            <a:ext cx="1481137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Gaël</a:t>
            </a:r>
            <a:r>
              <a:rPr lang="en-US" dirty="0" smtClean="0"/>
              <a:t> </a:t>
            </a:r>
            <a:r>
              <a:rPr lang="en-US" dirty="0" err="1" smtClean="0"/>
              <a:t>Balik</a:t>
            </a:r>
            <a:r>
              <a:rPr lang="en-US" dirty="0" smtClean="0"/>
              <a:t> - LAPP </a:t>
            </a:r>
            <a:endParaRPr lang="fr-FR" dirty="0"/>
          </a:p>
        </p:txBody>
      </p:sp>
      <p:sp>
        <p:nvSpPr>
          <p:cNvPr id="9229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Stabilization day  -  CERN - 2010-09-14</a:t>
            </a:r>
          </a:p>
        </p:txBody>
      </p:sp>
      <p:sp>
        <p:nvSpPr>
          <p:cNvPr id="3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4A34C-E1BE-4BEF-B7B5-E93591EEC1C4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5707063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052513"/>
            <a:ext cx="360045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9"/>
          <p:cNvSpPr>
            <a:spLocks noChangeArrowheads="1"/>
          </p:cNvSpPr>
          <p:nvPr/>
        </p:nvSpPr>
        <p:spPr bwMode="auto">
          <a:xfrm>
            <a:off x="4716463" y="1125538"/>
            <a:ext cx="33115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en-US" b="1" i="1"/>
              <a:t>  </a:t>
            </a:r>
            <a:r>
              <a:rPr lang="en-US" sz="1600" i="1"/>
              <a:t>W:  </a:t>
            </a:r>
            <a:r>
              <a:rPr lang="en-US" sz="1600"/>
              <a:t>white noise added to the measured displacement</a:t>
            </a:r>
          </a:p>
          <a:p>
            <a:pPr algn="ctr">
              <a:buFont typeface="Arial" charset="0"/>
              <a:buChar char="•"/>
            </a:pPr>
            <a:endParaRPr lang="en-US" sz="1600" i="1" baseline="-25000">
              <a:solidFill>
                <a:srgbClr val="00B050"/>
              </a:solidFill>
            </a:endParaRPr>
          </a:p>
        </p:txBody>
      </p:sp>
      <p:sp>
        <p:nvSpPr>
          <p:cNvPr id="10245" name="Rectangle 10"/>
          <p:cNvSpPr>
            <a:spLocks noChangeArrowheads="1"/>
          </p:cNvSpPr>
          <p:nvPr/>
        </p:nvSpPr>
        <p:spPr bwMode="auto">
          <a:xfrm>
            <a:off x="1979613" y="5876925"/>
            <a:ext cx="5832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i="1"/>
              <a:t>BPM’s noise has to be &lt; 13 pm integrated RMS @ 0.1 Hz</a:t>
            </a:r>
            <a:endParaRPr lang="en-US" sz="1600" i="1">
              <a:solidFill>
                <a:srgbClr val="FF0000"/>
              </a:solidFill>
            </a:endParaRPr>
          </a:p>
        </p:txBody>
      </p:sp>
      <p:sp>
        <p:nvSpPr>
          <p:cNvPr id="10246" name="Text Box 2"/>
          <p:cNvSpPr txBox="1">
            <a:spLocks noChangeArrowheads="1"/>
          </p:cNvSpPr>
          <p:nvPr/>
        </p:nvSpPr>
        <p:spPr bwMode="auto">
          <a:xfrm>
            <a:off x="2339975" y="-60325"/>
            <a:ext cx="48244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Robustness (BPM noise)</a:t>
            </a:r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1150938" y="466725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Integrated RMS displacement  = f(</a:t>
            </a:r>
            <a:r>
              <a:rPr lang="fr-FR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W)</a:t>
            </a: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48" name="Rectangle 21"/>
          <p:cNvSpPr>
            <a:spLocks noChangeArrowheads="1"/>
          </p:cNvSpPr>
          <p:nvPr/>
        </p:nvSpPr>
        <p:spPr bwMode="auto">
          <a:xfrm>
            <a:off x="3832225" y="5516563"/>
            <a:ext cx="174783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BPM noise W [m]</a:t>
            </a:r>
            <a:endParaRPr lang="en-US" sz="1400"/>
          </a:p>
        </p:txBody>
      </p:sp>
      <p:sp>
        <p:nvSpPr>
          <p:cNvPr id="10249" name="Rectangle 21"/>
          <p:cNvSpPr>
            <a:spLocks noChangeArrowheads="1"/>
          </p:cNvSpPr>
          <p:nvPr/>
        </p:nvSpPr>
        <p:spPr bwMode="auto">
          <a:xfrm rot="-5400000">
            <a:off x="9526" y="3598862"/>
            <a:ext cx="2952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Integrated RMS at 0.1 Hz [m]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00200" y="3500438"/>
            <a:ext cx="144463" cy="17287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Flèche droite 15"/>
          <p:cNvSpPr/>
          <p:nvPr/>
        </p:nvSpPr>
        <p:spPr>
          <a:xfrm>
            <a:off x="1619250" y="5949950"/>
            <a:ext cx="503238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938338" y="6356350"/>
            <a:ext cx="1481137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Gaël</a:t>
            </a:r>
            <a:r>
              <a:rPr lang="en-US" dirty="0" smtClean="0"/>
              <a:t> </a:t>
            </a:r>
            <a:r>
              <a:rPr lang="en-US" dirty="0" err="1" smtClean="0"/>
              <a:t>Balik</a:t>
            </a:r>
            <a:r>
              <a:rPr lang="en-US" dirty="0" smtClean="0"/>
              <a:t> - LAPP </a:t>
            </a:r>
            <a:endParaRPr lang="fr-FR" dirty="0"/>
          </a:p>
        </p:txBody>
      </p:sp>
      <p:sp>
        <p:nvSpPr>
          <p:cNvPr id="10253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Stabilization day  -  CERN - 2010-09-14</a:t>
            </a:r>
          </a:p>
        </p:txBody>
      </p:sp>
      <p:sp>
        <p:nvSpPr>
          <p:cNvPr id="19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10DDCB-2C08-4A0A-8A70-7411696A54B0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8"/>
          <p:cNvSpPr txBox="1">
            <a:spLocks noChangeArrowheads="1"/>
          </p:cNvSpPr>
          <p:nvPr/>
        </p:nvSpPr>
        <p:spPr bwMode="auto">
          <a:xfrm>
            <a:off x="1619250" y="1817688"/>
            <a:ext cx="6245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Feedback + Adaptive control:</a:t>
            </a:r>
          </a:p>
        </p:txBody>
      </p:sp>
      <p:sp>
        <p:nvSpPr>
          <p:cNvPr id="11267" name="Text Box 9"/>
          <p:cNvSpPr txBox="1">
            <a:spLocks noChangeArrowheads="1"/>
          </p:cNvSpPr>
          <p:nvPr/>
        </p:nvSpPr>
        <p:spPr bwMode="auto">
          <a:xfrm>
            <a:off x="1835150" y="2133600"/>
            <a:ext cx="597693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No Feed-forward =&gt; make the configuration easier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Good results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New specification of the active/passive isolation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Algorithm translated into Octave code</a:t>
            </a:r>
          </a:p>
        </p:txBody>
      </p:sp>
      <p:sp>
        <p:nvSpPr>
          <p:cNvPr id="11268" name="Text Box 10"/>
          <p:cNvSpPr txBox="1">
            <a:spLocks noChangeArrowheads="1"/>
          </p:cNvSpPr>
          <p:nvPr/>
        </p:nvSpPr>
        <p:spPr bwMode="auto">
          <a:xfrm>
            <a:off x="1619250" y="3878263"/>
            <a:ext cx="6245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buFont typeface="Wingdings" pitchFamily="2" charset="2"/>
              <a:buChar char="§"/>
            </a:pPr>
            <a:r>
              <a:rPr lang="en-US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Future prospects :</a:t>
            </a:r>
          </a:p>
        </p:txBody>
      </p:sp>
      <p:sp>
        <p:nvSpPr>
          <p:cNvPr id="11269" name="Text Box 11"/>
          <p:cNvSpPr txBox="1">
            <a:spLocks noChangeArrowheads="1"/>
          </p:cNvSpPr>
          <p:nvPr/>
        </p:nvSpPr>
        <p:spPr bwMode="auto">
          <a:xfrm>
            <a:off x="1835150" y="4205288"/>
            <a:ext cx="6083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 Implementation of the controller under placet/octave</a:t>
            </a:r>
          </a:p>
        </p:txBody>
      </p:sp>
      <p:sp>
        <p:nvSpPr>
          <p:cNvPr id="11270" name="Text Box 2"/>
          <p:cNvSpPr txBox="1">
            <a:spLocks noChangeArrowheads="1"/>
          </p:cNvSpPr>
          <p:nvPr/>
        </p:nvSpPr>
        <p:spPr bwMode="auto">
          <a:xfrm>
            <a:off x="1331913" y="590550"/>
            <a:ext cx="5761037" cy="522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</a:p>
        </p:txBody>
      </p:sp>
      <p:sp>
        <p:nvSpPr>
          <p:cNvPr id="10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938338" y="6356350"/>
            <a:ext cx="1481137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Gaël</a:t>
            </a:r>
            <a:r>
              <a:rPr lang="en-US" dirty="0" smtClean="0"/>
              <a:t> </a:t>
            </a:r>
            <a:r>
              <a:rPr lang="en-US" dirty="0" err="1" smtClean="0"/>
              <a:t>Balik</a:t>
            </a:r>
            <a:r>
              <a:rPr lang="en-US" dirty="0" smtClean="0"/>
              <a:t> - LAPP </a:t>
            </a:r>
            <a:endParaRPr lang="fr-FR" dirty="0"/>
          </a:p>
        </p:txBody>
      </p:sp>
      <p:sp>
        <p:nvSpPr>
          <p:cNvPr id="11272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Stabilization day  -  CERN - 2010-09-14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ECAE1-72AE-4F86-8299-D9BEDF5C92D6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5461</TotalTime>
  <Words>479</Words>
  <Application>Microsoft Office PowerPoint</Application>
  <PresentationFormat>On-screen Show (4:3)</PresentationFormat>
  <Paragraphs>99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Conception personnalisée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CNRS IN2P3 LAPP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orand</dc:creator>
  <cp:lastModifiedBy>kartoos</cp:lastModifiedBy>
  <cp:revision>263</cp:revision>
  <dcterms:created xsi:type="dcterms:W3CDTF">2007-11-12T09:58:39Z</dcterms:created>
  <dcterms:modified xsi:type="dcterms:W3CDTF">2010-09-16T12:14:48Z</dcterms:modified>
</cp:coreProperties>
</file>