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312" r:id="rId3"/>
    <p:sldId id="313" r:id="rId4"/>
    <p:sldId id="318" r:id="rId5"/>
    <p:sldId id="330" r:id="rId6"/>
    <p:sldId id="331" r:id="rId7"/>
    <p:sldId id="325" r:id="rId8"/>
    <p:sldId id="332" r:id="rId9"/>
    <p:sldId id="333" r:id="rId10"/>
    <p:sldId id="342" r:id="rId11"/>
    <p:sldId id="343" r:id="rId12"/>
    <p:sldId id="334" r:id="rId13"/>
    <p:sldId id="337" r:id="rId14"/>
    <p:sldId id="336" r:id="rId15"/>
    <p:sldId id="340" r:id="rId16"/>
    <p:sldId id="327" r:id="rId17"/>
    <p:sldId id="339" r:id="rId18"/>
    <p:sldId id="328" r:id="rId19"/>
    <p:sldId id="329" r:id="rId20"/>
    <p:sldId id="274" r:id="rId21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0146"/>
    <a:srgbClr val="F5F5F5"/>
    <a:srgbClr val="878787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54" autoAdjust="0"/>
    <p:restoredTop sz="98107" autoAdjust="0"/>
  </p:normalViewPr>
  <p:slideViewPr>
    <p:cSldViewPr snapToGrid="0" snapToObjects="1">
      <p:cViewPr varScale="1">
        <p:scale>
          <a:sx n="86" d="100"/>
          <a:sy n="86" d="100"/>
        </p:scale>
        <p:origin x="-102" y="-78"/>
      </p:cViewPr>
      <p:guideLst>
        <p:guide orient="horz" pos="3498"/>
        <p:guide pos="27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1" d="100"/>
          <a:sy n="61" d="100"/>
        </p:scale>
        <p:origin x="-2142" y="-96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fld id="{4B135E5C-E183-4335-B1B9-48F0BE7BD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fld id="{5A5C4C1B-D3A5-40B8-BEE3-C51E4AD03CF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5275" y="714375"/>
            <a:ext cx="2041525" cy="541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7525" y="714375"/>
            <a:ext cx="5975350" cy="541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74713" y="1582738"/>
            <a:ext cx="74152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Line 22"/>
          <p:cNvSpPr>
            <a:spLocks noChangeShapeType="1"/>
          </p:cNvSpPr>
          <p:nvPr/>
        </p:nvSpPr>
        <p:spPr bwMode="auto">
          <a:xfrm>
            <a:off x="0" y="4540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2400300" y="171450"/>
            <a:ext cx="425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anchor="ctr" anchorCtr="1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AT" b="1" baseline="0" dirty="0"/>
              <a:t>CERN, BE-ABP (Accelerators and Beam Physics group)</a:t>
            </a:r>
            <a:r>
              <a:rPr lang="de-AT" sz="1000" b="1" baseline="0" dirty="0"/>
              <a:t>  </a:t>
            </a:r>
            <a:endParaRPr lang="de-DE" sz="1000" b="1" baseline="0" dirty="0"/>
          </a:p>
        </p:txBody>
      </p:sp>
      <p:sp>
        <p:nvSpPr>
          <p:cNvPr id="1028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517525" y="714375"/>
            <a:ext cx="81692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4713" y="1582738"/>
            <a:ext cx="7415212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-7938" y="6372225"/>
            <a:ext cx="9144001" cy="215900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de-AT" b="1" baseline="0" dirty="0"/>
              <a:t>         Jürgen Pfingstner</a:t>
            </a:r>
            <a:endParaRPr lang="de-DE" b="1" baseline="0" dirty="0"/>
          </a:p>
        </p:txBody>
      </p:sp>
      <p:sp>
        <p:nvSpPr>
          <p:cNvPr id="1071" name="Text Box 47"/>
          <p:cNvSpPr txBox="1">
            <a:spLocks noChangeArrowheads="1"/>
          </p:cNvSpPr>
          <p:nvPr/>
        </p:nvSpPr>
        <p:spPr bwMode="auto">
          <a:xfrm>
            <a:off x="4019550" y="6350000"/>
            <a:ext cx="51165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b="1" baseline="0" dirty="0" smtClean="0"/>
              <a:t>Feedback design for the BDS</a:t>
            </a:r>
            <a:endParaRPr lang="de-DE" b="1" baseline="0" dirty="0"/>
          </a:p>
        </p:txBody>
      </p:sp>
      <p:sp>
        <p:nvSpPr>
          <p:cNvPr id="1080" name="Rectangle 56"/>
          <p:cNvSpPr>
            <a:spLocks noChangeAspect="1" noChangeArrowheads="1"/>
          </p:cNvSpPr>
          <p:nvPr/>
        </p:nvSpPr>
        <p:spPr bwMode="auto">
          <a:xfrm>
            <a:off x="0" y="6376988"/>
            <a:ext cx="215900" cy="21431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CERN-logo1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34925"/>
            <a:ext cx="4048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1" descr="New_CLIC_Logo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42300" y="44450"/>
            <a:ext cx="6477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62125"/>
            <a:ext cx="7772400" cy="1143000"/>
          </a:xfrm>
        </p:spPr>
        <p:txBody>
          <a:bodyPr/>
          <a:lstStyle/>
          <a:p>
            <a:pPr eaLnBrk="1" hangingPunct="1"/>
            <a:r>
              <a:rPr lang="de-DE" sz="4000" dirty="0" smtClean="0">
                <a:solidFill>
                  <a:schemeClr val="tx1"/>
                </a:solidFill>
              </a:rPr>
              <a:t>Feedback design for the BDS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19500"/>
            <a:ext cx="6400800" cy="781050"/>
          </a:xfrm>
        </p:spPr>
        <p:txBody>
          <a:bodyPr/>
          <a:lstStyle/>
          <a:p>
            <a:pPr eaLnBrk="1" hangingPunct="1"/>
            <a:r>
              <a:rPr lang="de-DE" dirty="0" smtClean="0"/>
              <a:t>Jürgen Pfingstner</a:t>
            </a:r>
          </a:p>
          <a:p>
            <a:pPr eaLnBrk="1" hangingPunct="1"/>
            <a:endParaRPr lang="de-DE" sz="1400" dirty="0" smtClean="0"/>
          </a:p>
          <a:p>
            <a:pPr eaLnBrk="1" hangingPunct="1"/>
            <a:r>
              <a:rPr lang="de-DE" dirty="0" smtClean="0"/>
              <a:t>14</a:t>
            </a:r>
            <a:r>
              <a:rPr lang="de-DE" baseline="30000" dirty="0" smtClean="0"/>
              <a:t>th</a:t>
            </a:r>
            <a:r>
              <a:rPr lang="de-DE" dirty="0" smtClean="0"/>
              <a:t> of September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 is the behavior of the BDS changing? </a:t>
            </a:r>
            <a:r>
              <a:rPr lang="en-US" dirty="0" smtClean="0"/>
              <a:t>(ATL 2h)</a:t>
            </a:r>
            <a:endParaRPr lang="en-US" dirty="0"/>
          </a:p>
        </p:txBody>
      </p:sp>
      <p:pic>
        <p:nvPicPr>
          <p:cNvPr id="8" name="ClipArt Placeholder 7" descr="R_error_2h.eps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95198" y="1667552"/>
            <a:ext cx="6309858" cy="4401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 is the behavior of the BDS changing? </a:t>
            </a:r>
            <a:r>
              <a:rPr lang="en-US" dirty="0" smtClean="0"/>
              <a:t>(Model B 12s)</a:t>
            </a:r>
            <a:endParaRPr lang="en-US" dirty="0"/>
          </a:p>
        </p:txBody>
      </p:sp>
      <p:pic>
        <p:nvPicPr>
          <p:cNvPr id="6" name="ClipArt Placeholder 5" descr="R_error_12s_B.eps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36711" y="1807030"/>
            <a:ext cx="6092907" cy="4249742"/>
          </a:xfrm>
        </p:spPr>
      </p:pic>
      <p:sp>
        <p:nvSpPr>
          <p:cNvPr id="7" name="TextBox 6"/>
          <p:cNvSpPr txBox="1"/>
          <p:nvPr/>
        </p:nvSpPr>
        <p:spPr>
          <a:xfrm>
            <a:off x="1807029" y="3755571"/>
            <a:ext cx="6157455" cy="4001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Feedback is changing smoothly on short time scale</a:t>
            </a:r>
            <a:endParaRPr lang="en-US" sz="2000" baseline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the feedback minimize?</a:t>
            </a:r>
            <a:endParaRPr lang="en-US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8600" y="1941739"/>
            <a:ext cx="1076325" cy="619125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1826" y="2031514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>
                <a:latin typeface="+mn-lt"/>
              </a:rPr>
              <a:t>… event rate</a:t>
            </a:r>
            <a:endParaRPr lang="en-US" sz="2000" baseline="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0046" y="1998856"/>
            <a:ext cx="2403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>
                <a:latin typeface="+mn-lt"/>
              </a:rPr>
              <a:t>… Luminosity for a </a:t>
            </a:r>
          </a:p>
          <a:p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latin typeface="+mn-lt"/>
              </a:rPr>
              <a:t>    Gaussian beam</a:t>
            </a:r>
            <a:endParaRPr lang="en-US" sz="2000" baseline="0" dirty="0">
              <a:latin typeface="+mn-lt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0669" y="1841047"/>
            <a:ext cx="1895475" cy="752475"/>
          </a:xfrm>
          <a:prstGeom prst="rect">
            <a:avLst/>
          </a:prstGeom>
          <a:noFill/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8599" y="3141859"/>
            <a:ext cx="3452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0" dirty="0" smtClean="0">
                <a:latin typeface="+mn-lt"/>
              </a:rPr>
              <a:t>For Gaussian beam:</a:t>
            </a:r>
          </a:p>
          <a:p>
            <a:endParaRPr lang="en-US" sz="2000" baseline="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         and jitter are </a:t>
            </a:r>
          </a:p>
          <a:p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latin typeface="+mn-lt"/>
              </a:rPr>
              <a:t>    good measures</a:t>
            </a:r>
          </a:p>
          <a:p>
            <a:endParaRPr lang="en-US" sz="2000" baseline="0" dirty="0" smtClean="0">
              <a:latin typeface="+mn-lt"/>
            </a:endParaRPr>
          </a:p>
          <a:p>
            <a:endParaRPr lang="en-US" sz="2000" baseline="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latin typeface="+mn-lt"/>
              </a:rPr>
              <a:t>        is less relevant   </a:t>
            </a:r>
          </a:p>
          <a:p>
            <a:r>
              <a:rPr lang="en-US" sz="2000" baseline="0" dirty="0" smtClean="0">
                <a:latin typeface="+mn-lt"/>
              </a:rPr>
              <a:t>     (difference to main linac)</a:t>
            </a:r>
          </a:p>
          <a:p>
            <a:endParaRPr lang="en-US" sz="2000" baseline="0" dirty="0" smtClean="0">
              <a:latin typeface="+mn-lt"/>
            </a:endParaRPr>
          </a:p>
          <a:p>
            <a:endParaRPr lang="en-US" sz="2000" baseline="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61298" y="3141859"/>
            <a:ext cx="36919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0" dirty="0" smtClean="0">
                <a:latin typeface="+mn-lt"/>
              </a:rPr>
              <a:t>For realistic beam:</a:t>
            </a:r>
          </a:p>
          <a:p>
            <a:endParaRPr lang="en-US" sz="2000" b="1" baseline="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latin typeface="+mn-lt"/>
              </a:rPr>
              <a:t>  only    is a good measure</a:t>
            </a:r>
          </a:p>
          <a:p>
            <a:pPr>
              <a:buFont typeface="Arial" pitchFamily="34" charset="0"/>
              <a:buChar char="•"/>
            </a:pPr>
            <a:endParaRPr lang="en-US" sz="2000" baseline="0" dirty="0" smtClean="0">
              <a:latin typeface="+mn-lt"/>
            </a:endParaRPr>
          </a:p>
          <a:p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latin typeface="+mn-lt"/>
              </a:rPr>
              <a:t>   =&gt; </a:t>
            </a:r>
            <a:r>
              <a:rPr lang="en-US" sz="2000" baseline="0" dirty="0" err="1" smtClean="0">
                <a:latin typeface="+mn-lt"/>
              </a:rPr>
              <a:t>GuineaPig</a:t>
            </a:r>
            <a:endParaRPr lang="en-US" sz="2000" baseline="0" dirty="0" smtClean="0">
              <a:latin typeface="+mn-lt"/>
            </a:endParaRPr>
          </a:p>
          <a:p>
            <a:r>
              <a:rPr lang="en-US" sz="2000" baseline="0" dirty="0" smtClean="0">
                <a:latin typeface="+mn-lt"/>
              </a:rPr>
              <a:t>    =&gt; Multiplication of beam     </a:t>
            </a:r>
          </a:p>
          <a:p>
            <a:r>
              <a:rPr lang="en-US" sz="2000" baseline="0" dirty="0" smtClean="0">
                <a:latin typeface="+mn-lt"/>
              </a:rPr>
              <a:t>         with Gaussian profile</a:t>
            </a:r>
            <a:endParaRPr lang="en-US" sz="2000" baseline="0" dirty="0" smtClean="0">
              <a:latin typeface="+mn-lt"/>
            </a:endParaRP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25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17176" y="3767809"/>
            <a:ext cx="257175" cy="342900"/>
          </a:xfrm>
          <a:prstGeom prst="rect">
            <a:avLst/>
          </a:prstGeom>
          <a:noFill/>
        </p:spPr>
      </p:pic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28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17176" y="5002184"/>
            <a:ext cx="238125" cy="342900"/>
          </a:xfrm>
          <a:prstGeom prst="rect">
            <a:avLst/>
          </a:prstGeom>
          <a:noFill/>
        </p:spPr>
      </p:pic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33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047" y="3822239"/>
            <a:ext cx="161925" cy="342900"/>
          </a:xfrm>
          <a:prstGeom prst="rect">
            <a:avLst/>
          </a:prstGeom>
          <a:noFill/>
        </p:spPr>
      </p:pic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5400000">
            <a:off x="3292929" y="4479471"/>
            <a:ext cx="240574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Conclusive information for the Feedback design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6429" y="1582738"/>
            <a:ext cx="7473496" cy="45434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BDS is nearly linea</a:t>
            </a:r>
            <a:r>
              <a:rPr lang="en-US" sz="2000" dirty="0" smtClean="0"/>
              <a:t>r for small step sizes and over short time ranges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Strong indication that </a:t>
            </a:r>
            <a:r>
              <a:rPr lang="en-US" sz="2000" dirty="0" smtClean="0">
                <a:solidFill>
                  <a:srgbClr val="0070C0"/>
                </a:solidFill>
              </a:rPr>
              <a:t>very similar control techniques as for the main linac</a:t>
            </a:r>
            <a:r>
              <a:rPr lang="en-US" sz="2000" dirty="0" smtClean="0"/>
              <a:t> can be used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problem of the strong drift over time could be tackled with an </a:t>
            </a:r>
            <a:r>
              <a:rPr lang="en-US" sz="2000" dirty="0" smtClean="0">
                <a:solidFill>
                  <a:srgbClr val="0070C0"/>
                </a:solidFill>
              </a:rPr>
              <a:t>on-line system identification algorithm</a:t>
            </a:r>
            <a:r>
              <a:rPr lang="en-US" sz="2000" dirty="0" smtClean="0"/>
              <a:t> similar to the main linac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/>
            <a:r>
              <a:rPr lang="en-US" sz="2000" dirty="0" smtClean="0"/>
              <a:t>	=&gt;  </a:t>
            </a:r>
            <a:r>
              <a:rPr lang="en-US" sz="2000" dirty="0" smtClean="0">
                <a:solidFill>
                  <a:srgbClr val="0070C0"/>
                </a:solidFill>
              </a:rPr>
              <a:t>Strong similarities to the main linac feedback</a:t>
            </a:r>
            <a:r>
              <a:rPr lang="en-US" sz="2000" dirty="0" smtClean="0"/>
              <a:t> from the 	beam-based  feedback side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40971" y="2978944"/>
            <a:ext cx="7064829" cy="681038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3. </a:t>
            </a:r>
            <a:r>
              <a:rPr lang="de-DE" sz="4000" dirty="0" smtClean="0">
                <a:solidFill>
                  <a:schemeClr val="tx1"/>
                </a:solidFill>
              </a:rPr>
              <a:t>Feedback design and results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lang="en-U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principles 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7772" y="2111829"/>
            <a:ext cx="4539343" cy="36877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Decoupling</a:t>
            </a:r>
            <a:r>
              <a:rPr lang="en-US" sz="2000" dirty="0" smtClean="0"/>
              <a:t> of the inputs and outputs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Spatial filtering</a:t>
            </a:r>
            <a:r>
              <a:rPr lang="en-US" sz="2000" dirty="0" smtClean="0"/>
              <a:t> to reduce the influence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Frequency filtering</a:t>
            </a:r>
            <a:r>
              <a:rPr lang="en-US" sz="2000" dirty="0" smtClean="0"/>
              <a:t> is based on ATL motion assumption. This will be improved in future designs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Truncated SVD controller</a:t>
            </a:r>
            <a:endParaRPr lang="en-US" dirty="0"/>
          </a:p>
        </p:txBody>
      </p:sp>
      <p:pic>
        <p:nvPicPr>
          <p:cNvPr id="12" name="Content Placeholder 11" descr="truncated_svd_controll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4713" y="1793588"/>
            <a:ext cx="7415212" cy="41217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the choice of matrix F</a:t>
            </a:r>
            <a:endParaRPr lang="en-US" dirty="0"/>
          </a:p>
        </p:txBody>
      </p:sp>
      <p:pic>
        <p:nvPicPr>
          <p:cNvPr id="4" name="Content Placeholder 3" descr="beam_motion_vs_noise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7109" y="1582738"/>
            <a:ext cx="6770419" cy="454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Ground motion mitigation of the control algorithm (sim. in </a:t>
            </a:r>
            <a:r>
              <a:rPr lang="en-US" dirty="0" err="1" smtClean="0"/>
              <a:t>Placet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Content Placeholder 6" descr="sps_mps_jit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44731"/>
            <a:ext cx="8686800" cy="44226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7521" y="3503454"/>
            <a:ext cx="8169275" cy="681038"/>
          </a:xfrm>
        </p:spPr>
        <p:txBody>
          <a:bodyPr/>
          <a:lstStyle/>
          <a:p>
            <a:r>
              <a:rPr lang="en-US" dirty="0" smtClean="0"/>
              <a:t>Further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4709" y="4343400"/>
            <a:ext cx="7093630" cy="166120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Improving the optimization target from RMS beam size to Daniels luminosity measure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Including mechanical stabilization and IP feedback in the simulations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Optimization of the controller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Robustness studies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517521" y="790573"/>
            <a:ext cx="81692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Summary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874709" y="1708987"/>
            <a:ext cx="7093630" cy="166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BDS was analyzed with two major results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=&gt; BSD is just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moderate nonlinear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sz="1600" kern="0" baseline="0" noProof="0" dirty="0" smtClean="0">
                <a:latin typeface="+mn-lt"/>
              </a:rPr>
              <a:t>	</a:t>
            </a:r>
            <a:r>
              <a:rPr lang="en-US" sz="1600" kern="0" baseline="0" noProof="0" dirty="0" smtClean="0">
                <a:latin typeface="+mn-lt"/>
              </a:rPr>
              <a:t>=&gt; BDS is </a:t>
            </a:r>
            <a:r>
              <a:rPr lang="en-US" sz="1600" kern="0" baseline="0" noProof="0" dirty="0" smtClean="0">
                <a:solidFill>
                  <a:srgbClr val="0070C0"/>
                </a:solidFill>
                <a:latin typeface="+mn-lt"/>
              </a:rPr>
              <a:t>changing only slowly over time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0" lang="en-US" sz="1000" b="0" i="0" u="none" strike="noStrike" kern="0" cap="none" spc="0" normalizeH="0" baseline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baseline="0" noProof="0" dirty="0" smtClean="0">
                <a:latin typeface="+mn-lt"/>
              </a:rPr>
              <a:t>Feedback algorithm similar to the feedback of the main linac can keep  the </a:t>
            </a:r>
            <a:r>
              <a:rPr lang="en-US" sz="1600" kern="0" baseline="0" noProof="0" dirty="0" smtClean="0">
                <a:solidFill>
                  <a:srgbClr val="0070C0"/>
                </a:solidFill>
                <a:latin typeface="+mn-lt"/>
              </a:rPr>
              <a:t>RMS beam size on a constant level</a:t>
            </a:r>
            <a:r>
              <a:rPr lang="en-US" sz="1600" kern="0" baseline="0" noProof="0" dirty="0" smtClean="0">
                <a:latin typeface="+mn-lt"/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Content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11609" y="2489812"/>
            <a:ext cx="5832391" cy="1527629"/>
          </a:xfrm>
        </p:spPr>
        <p:txBody>
          <a:bodyPr/>
          <a:lstStyle/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The BDS</a:t>
            </a:r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Analysis of the BDS</a:t>
            </a:r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 Feedback design and results</a:t>
            </a:r>
            <a:endParaRPr lang="de-DE" sz="1000" dirty="0" smtClean="0"/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r>
              <a:rPr lang="en-US" sz="2000" dirty="0" smtClean="0"/>
              <a:t>Summery and future work</a:t>
            </a:r>
          </a:p>
          <a:p>
            <a:pPr marL="381000" indent="-381000" eaLnBrk="1" hangingPunct="1"/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17525" y="2638425"/>
            <a:ext cx="8169275" cy="681038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17525" y="2978944"/>
            <a:ext cx="8169275" cy="681038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1. </a:t>
            </a:r>
            <a:r>
              <a:rPr lang="de-DE" sz="4000" dirty="0" smtClean="0">
                <a:solidFill>
                  <a:schemeClr val="tx1"/>
                </a:solidFill>
              </a:rPr>
              <a:t>The BDS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lang="en-U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BDS in the CLIC complex</a:t>
            </a:r>
          </a:p>
        </p:txBody>
      </p:sp>
      <p:pic>
        <p:nvPicPr>
          <p:cNvPr id="16387" name="Picture 4" descr="CCcli4_09_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552575"/>
            <a:ext cx="8362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BDS</a:t>
            </a:r>
            <a:endParaRPr lang="en-US" dirty="0"/>
          </a:p>
        </p:txBody>
      </p:sp>
      <p:pic>
        <p:nvPicPr>
          <p:cNvPr id="5" name="ClipArt Placeholder 4" descr="BDS.jpg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0029" y="1500179"/>
            <a:ext cx="7344001" cy="4210160"/>
          </a:xfrm>
        </p:spPr>
      </p:pic>
      <p:sp>
        <p:nvSpPr>
          <p:cNvPr id="6" name="TextBox 5"/>
          <p:cNvSpPr txBox="1"/>
          <p:nvPr/>
        </p:nvSpPr>
        <p:spPr>
          <a:xfrm>
            <a:off x="1523990" y="5900053"/>
            <a:ext cx="623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b</a:t>
            </a:r>
            <a:r>
              <a:rPr lang="en-US" sz="1800" baseline="0" dirty="0" smtClean="0"/>
              <a:t>y courtesy of Rogelio Thomas Garcia and Barbara </a:t>
            </a:r>
            <a:r>
              <a:rPr lang="en-US" sz="1800" baseline="0" dirty="0" err="1" smtClean="0"/>
              <a:t>Dalena</a:t>
            </a:r>
            <a:endParaRPr lang="en-US" sz="1800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about the BDS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1582738"/>
            <a:ext cx="7299325" cy="45434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Bending magnets</a:t>
            </a:r>
            <a:r>
              <a:rPr lang="en-US" sz="2000" dirty="0" smtClean="0"/>
              <a:t> act just in the horizontal direction and can be neglected for the vertical feedback.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96 </a:t>
            </a:r>
            <a:r>
              <a:rPr lang="en-US" sz="2000" dirty="0" err="1" smtClean="0"/>
              <a:t>Quadrupoles</a:t>
            </a:r>
            <a:endParaRPr lang="en-US" sz="2000" dirty="0" smtClean="0"/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16 </a:t>
            </a:r>
            <a:r>
              <a:rPr lang="en-US" sz="2000" dirty="0" err="1" smtClean="0"/>
              <a:t>Sextupoles</a:t>
            </a:r>
            <a:endParaRPr lang="en-US" sz="2000" dirty="0" smtClean="0"/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112 BPMs</a:t>
            </a:r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=&gt; 112 x 112 system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AutoNum type="arabicPeriod" startAt="3"/>
            </a:pPr>
            <a:r>
              <a:rPr lang="en-US" sz="2000" dirty="0" err="1" smtClean="0"/>
              <a:t>Sextu</a:t>
            </a:r>
            <a:r>
              <a:rPr lang="en-US" sz="2000" dirty="0" err="1" smtClean="0"/>
              <a:t>poles</a:t>
            </a:r>
            <a:r>
              <a:rPr lang="en-US" sz="2000" dirty="0" smtClean="0"/>
              <a:t> are nonlinear elements </a:t>
            </a:r>
            <a:endParaRPr lang="en-US" sz="1400" dirty="0"/>
          </a:p>
          <a:p>
            <a:pPr marL="457200" indent="-457200"/>
            <a:r>
              <a:rPr lang="en-US" sz="1400" dirty="0" smtClean="0"/>
              <a:t>	</a:t>
            </a:r>
            <a:r>
              <a:rPr lang="en-US" sz="1400" dirty="0" smtClean="0"/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=&gt; BDS is nonlinear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40971" y="2978944"/>
            <a:ext cx="7064829" cy="681038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2. Analysis of the BDS</a:t>
            </a:r>
            <a:r>
              <a:rPr lang="de-DE" sz="4000" dirty="0" smtClean="0">
                <a:solidFill>
                  <a:schemeClr val="tx1"/>
                </a:solidFill>
              </a:rPr>
              <a:t> 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lang="en-U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nonlinear is the BDS?</a:t>
            </a:r>
            <a:endParaRPr lang="en-US" dirty="0"/>
          </a:p>
        </p:txBody>
      </p:sp>
      <p:pic>
        <p:nvPicPr>
          <p:cNvPr id="5" name="ClipArt Placeholder 4" descr="step_size_middle.eps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88044" y="1582738"/>
            <a:ext cx="6513963" cy="4543425"/>
          </a:xfrm>
        </p:spPr>
      </p:pic>
      <p:sp>
        <p:nvSpPr>
          <p:cNvPr id="6" name="TextBox 5"/>
          <p:cNvSpPr txBox="1"/>
          <p:nvPr/>
        </p:nvSpPr>
        <p:spPr>
          <a:xfrm>
            <a:off x="2601687" y="3000647"/>
            <a:ext cx="4495796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50000 particles are enough</a:t>
            </a:r>
            <a:endParaRPr lang="en-US" sz="2000" baseline="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1683" y="3381653"/>
            <a:ext cx="4495804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Response matrix should be calculated with a step size of 200 nm</a:t>
            </a:r>
            <a:endParaRPr lang="en-US" sz="2000" baseline="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01679" y="4045695"/>
            <a:ext cx="449580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</a:t>
            </a:r>
            <a:r>
              <a:rPr lang="en-US" sz="2000" baseline="0" dirty="0" smtClean="0">
                <a:solidFill>
                  <a:srgbClr val="F70146"/>
                </a:solidFill>
                <a:latin typeface="+mn-lt"/>
              </a:rPr>
              <a:t>BDS is just slightly nonlinear</a:t>
            </a:r>
            <a:endParaRPr lang="en-US" sz="2000" baseline="0" dirty="0">
              <a:solidFill>
                <a:srgbClr val="F7014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 is the behavior of the BDS changing? </a:t>
            </a:r>
            <a:r>
              <a:rPr lang="en-US" dirty="0" smtClean="0"/>
              <a:t>(ATL 50h)</a:t>
            </a:r>
            <a:endParaRPr lang="en-US" dirty="0"/>
          </a:p>
        </p:txBody>
      </p:sp>
      <p:pic>
        <p:nvPicPr>
          <p:cNvPr id="5" name="ClipArt Placeholder 4" descr="R_error_50h.eps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0906" y="1582738"/>
            <a:ext cx="6513963" cy="4543425"/>
          </a:xfrm>
        </p:spPr>
      </p:pic>
      <p:sp>
        <p:nvSpPr>
          <p:cNvPr id="6" name="TextBox 5"/>
          <p:cNvSpPr txBox="1"/>
          <p:nvPr/>
        </p:nvSpPr>
        <p:spPr>
          <a:xfrm>
            <a:off x="1807029" y="3555516"/>
            <a:ext cx="6500497" cy="4001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aseline="0" dirty="0" smtClean="0">
                <a:latin typeface="+mn-lt"/>
              </a:rPr>
              <a:t> Feedback is changing quite a lot over long time scale</a:t>
            </a:r>
            <a:endParaRPr lang="en-US" sz="2000" baseline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69696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5164</TotalTime>
  <Words>398</Words>
  <Application>Microsoft Office PowerPoint</Application>
  <PresentationFormat>On-screen Show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Standarddesign</vt:lpstr>
      <vt:lpstr>Feedback design for the BDS</vt:lpstr>
      <vt:lpstr>Content</vt:lpstr>
      <vt:lpstr>1. The BDS </vt:lpstr>
      <vt:lpstr>The BDS in the CLIC complex</vt:lpstr>
      <vt:lpstr>Structure of the BDS</vt:lpstr>
      <vt:lpstr>Interesting facts about the BDS</vt:lpstr>
      <vt:lpstr>2. Analysis of the BDS  </vt:lpstr>
      <vt:lpstr>How nonlinear is the BDS?</vt:lpstr>
      <vt:lpstr>How fast is the behavior of the BDS changing? (ATL 50h)</vt:lpstr>
      <vt:lpstr>How fast is the behavior of the BDS changing? (ATL 2h)</vt:lpstr>
      <vt:lpstr>How fast is the behavior of the BDS changing? (Model B 12s)</vt:lpstr>
      <vt:lpstr>What should the feedback minimize?</vt:lpstr>
      <vt:lpstr>Conclusive information for the Feedback design</vt:lpstr>
      <vt:lpstr>3. Feedback design and results </vt:lpstr>
      <vt:lpstr>Design principles used</vt:lpstr>
      <vt:lpstr>Truncated SVD controller</vt:lpstr>
      <vt:lpstr>Reason for the choice of matrix F</vt:lpstr>
      <vt:lpstr>Results: Ground motion mitigation of the control algorithm (sim. in Placet)</vt:lpstr>
      <vt:lpstr>Further work</vt:lpstr>
      <vt:lpstr>Thank you for your attention!</vt:lpstr>
    </vt:vector>
  </TitlesOfParts>
  <Company>tug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zidpc48</dc:creator>
  <cp:lastModifiedBy>NICE</cp:lastModifiedBy>
  <cp:revision>553</cp:revision>
  <dcterms:created xsi:type="dcterms:W3CDTF">2005-10-19T08:19:59Z</dcterms:created>
  <dcterms:modified xsi:type="dcterms:W3CDTF">2010-09-13T22:44:03Z</dcterms:modified>
</cp:coreProperties>
</file>