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mp4" ContentType="video/mp4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40"/>
  </p:notesMasterIdLst>
  <p:handoutMasterIdLst>
    <p:handoutMasterId r:id="rId41"/>
  </p:handoutMasterIdLst>
  <p:sldIdLst>
    <p:sldId id="455" r:id="rId5"/>
    <p:sldId id="459" r:id="rId6"/>
    <p:sldId id="513" r:id="rId7"/>
    <p:sldId id="462" r:id="rId8"/>
    <p:sldId id="437" r:id="rId9"/>
    <p:sldId id="495" r:id="rId10"/>
    <p:sldId id="496" r:id="rId11"/>
    <p:sldId id="440" r:id="rId12"/>
    <p:sldId id="497" r:id="rId13"/>
    <p:sldId id="498" r:id="rId14"/>
    <p:sldId id="443" r:id="rId15"/>
    <p:sldId id="499" r:id="rId16"/>
    <p:sldId id="500" r:id="rId17"/>
    <p:sldId id="501" r:id="rId18"/>
    <p:sldId id="502" r:id="rId19"/>
    <p:sldId id="503" r:id="rId20"/>
    <p:sldId id="504" r:id="rId21"/>
    <p:sldId id="505" r:id="rId22"/>
    <p:sldId id="506" r:id="rId23"/>
    <p:sldId id="518" r:id="rId24"/>
    <p:sldId id="489" r:id="rId25"/>
    <p:sldId id="477" r:id="rId26"/>
    <p:sldId id="490" r:id="rId27"/>
    <p:sldId id="478" r:id="rId28"/>
    <p:sldId id="479" r:id="rId29"/>
    <p:sldId id="491" r:id="rId30"/>
    <p:sldId id="510" r:id="rId31"/>
    <p:sldId id="493" r:id="rId32"/>
    <p:sldId id="475" r:id="rId33"/>
    <p:sldId id="509" r:id="rId34"/>
    <p:sldId id="508" r:id="rId35"/>
    <p:sldId id="514" r:id="rId36"/>
    <p:sldId id="515" r:id="rId37"/>
    <p:sldId id="516" r:id="rId38"/>
    <p:sldId id="517" r:id="rId39"/>
  </p:sldIdLst>
  <p:sldSz cx="9144000" cy="6858000" type="screen4x3"/>
  <p:notesSz cx="6811963" cy="9942513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32" userDrawn="1">
          <p15:clr>
            <a:srgbClr val="A4A3A4"/>
          </p15:clr>
        </p15:guide>
        <p15:guide id="2" pos="2146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Bougamont Emmanuelle" initials="BE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2060"/>
    <a:srgbClr val="FFFFFF"/>
    <a:srgbClr val="E7E7E7"/>
    <a:srgbClr val="781168"/>
    <a:srgbClr val="0091C3"/>
    <a:srgbClr val="B2B2B2"/>
    <a:srgbClr val="808080"/>
    <a:srgbClr val="0000FF"/>
    <a:srgbClr val="F6B77E"/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Style moyen 2 - Accentuation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ABFCF23-3B69-468F-B69F-88F6DE6A72F2}" styleName="Style moyen 1 - Accentuation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2D5ABB26-0587-4C30-8999-92F81FD0307C}" styleName="Aucun style, aucune grille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1E171933-4619-4E11-9A3F-F7608DF75F80}" styleName="Style moyen 1 - Accentuation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00A15C55-8517-42AA-B614-E9B94910E393}" styleName="Style moyen 2 - Accentuation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ED083AE6-46FA-4A59-8FB0-9F97EB10719F}" styleName="Style léger 3 - Accentuation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Style léger 2 - Accentuation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9D7B26C5-4107-4FEC-AEDC-1716B250A1EF}" styleName="Style clair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5940675A-B579-460E-94D1-54222C63F5DA}" styleName="Aucun style, grille du tableau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74C1A8A3-306A-4EB7-A6B1-4F7E0EB9C5D6}" styleName="Style moyen 3 - Accentuation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463" autoAdjust="0"/>
    <p:restoredTop sz="93770" autoAdjust="0"/>
  </p:normalViewPr>
  <p:slideViewPr>
    <p:cSldViewPr snapToGrid="0">
      <p:cViewPr varScale="1">
        <p:scale>
          <a:sx n="115" d="100"/>
          <a:sy n="115" d="100"/>
        </p:scale>
        <p:origin x="1560" y="12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77" d="100"/>
          <a:sy n="77" d="100"/>
        </p:scale>
        <p:origin x="-2352" y="-96"/>
      </p:cViewPr>
      <p:guideLst>
        <p:guide orient="horz" pos="3132"/>
        <p:guide pos="2146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commentAuthors" Target="commentAuthor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handoutMaster" Target="handoutMasters/handout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notesMaster" Target="notesMasters/notesMaster1.xml"/><Relationship Id="rId45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presProps" Target="presProps.xml"/></Relationships>
</file>

<file path=ppt/diagrams/_rels/data1.xml.rels><?xml version="1.0" encoding="UTF-8" standalone="yes"?>
<Relationships xmlns="http://schemas.openxmlformats.org/package/2006/relationships"><Relationship Id="rId1" Type="http://schemas.openxmlformats.org/officeDocument/2006/relationships/image" Target="../media/image35.png"/></Relationships>
</file>

<file path=ppt/diagrams/_rels/data2.xml.rels><?xml version="1.0" encoding="UTF-8" standalone="yes"?>
<Relationships xmlns="http://schemas.openxmlformats.org/package/2006/relationships"><Relationship Id="rId1" Type="http://schemas.openxmlformats.org/officeDocument/2006/relationships/image" Target="../media/image36.png"/></Relationships>
</file>

<file path=ppt/diagrams/_rels/data3.xml.rels><?xml version="1.0" encoding="UTF-8" standalone="yes"?>
<Relationships xmlns="http://schemas.openxmlformats.org/package/2006/relationships"><Relationship Id="rId1" Type="http://schemas.openxmlformats.org/officeDocument/2006/relationships/image" Target="../media/image37.jpeg"/></Relationships>
</file>

<file path=ppt/diagrams/_rels/data4.xml.rels><?xml version="1.0" encoding="UTF-8" standalone="yes"?>
<Relationships xmlns="http://schemas.openxmlformats.org/package/2006/relationships"><Relationship Id="rId1" Type="http://schemas.openxmlformats.org/officeDocument/2006/relationships/image" Target="../media/image43.png"/></Relationships>
</file>

<file path=ppt/diagram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35.png"/></Relationships>
</file>

<file path=ppt/diagrams/_rels/drawing2.xml.rels><?xml version="1.0" encoding="UTF-8" standalone="yes"?>
<Relationships xmlns="http://schemas.openxmlformats.org/package/2006/relationships"><Relationship Id="rId1" Type="http://schemas.openxmlformats.org/officeDocument/2006/relationships/image" Target="../media/image36.png"/></Relationships>
</file>

<file path=ppt/diagrams/_rels/drawing3.xml.rels><?xml version="1.0" encoding="UTF-8" standalone="yes"?>
<Relationships xmlns="http://schemas.openxmlformats.org/package/2006/relationships"><Relationship Id="rId1" Type="http://schemas.openxmlformats.org/officeDocument/2006/relationships/image" Target="../media/image37.jpeg"/></Relationships>
</file>

<file path=ppt/diagrams/_rels/drawing4.xml.rels><?xml version="1.0" encoding="UTF-8" standalone="yes"?>
<Relationships xmlns="http://schemas.openxmlformats.org/package/2006/relationships"><Relationship Id="rId1" Type="http://schemas.openxmlformats.org/officeDocument/2006/relationships/image" Target="../media/image43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CDF9234-9248-46AB-8CB7-E219BE1FF8A8}" type="doc">
      <dgm:prSet loTypeId="urn:microsoft.com/office/officeart/2008/layout/CircularPictureCallout" loCatId="picture" qsTypeId="urn:microsoft.com/office/officeart/2005/8/quickstyle/simple1" qsCatId="simple" csTypeId="urn:microsoft.com/office/officeart/2005/8/colors/accent1_2" csCatId="accent1" phldr="1"/>
      <dgm:spPr/>
    </dgm:pt>
    <dgm:pt modelId="{861AAEDA-D78B-44FC-8478-F14E63E5B118}">
      <dgm:prSet phldrT="[Texte]"/>
      <dgm:spPr/>
      <dgm:t>
        <a:bodyPr/>
        <a:lstStyle/>
        <a:p>
          <a:r>
            <a:rPr lang="fr-FR" dirty="0" smtClean="0"/>
            <a:t> </a:t>
          </a:r>
          <a:endParaRPr lang="fr-FR" dirty="0"/>
        </a:p>
      </dgm:t>
    </dgm:pt>
    <dgm:pt modelId="{0A7E26F1-D575-4E6A-BA48-5D972C2A8F09}" type="parTrans" cxnId="{881759EC-98FD-403C-A4C5-81E9A66DB0D6}">
      <dgm:prSet/>
      <dgm:spPr/>
      <dgm:t>
        <a:bodyPr/>
        <a:lstStyle/>
        <a:p>
          <a:endParaRPr lang="fr-FR"/>
        </a:p>
      </dgm:t>
    </dgm:pt>
    <dgm:pt modelId="{37F9A2EE-B0D4-410F-A8E3-D717BFD5B3B1}" type="sibTrans" cxnId="{881759EC-98FD-403C-A4C5-81E9A66DB0D6}">
      <dgm:prSet/>
      <dgm:spPr>
        <a:blipFill>
          <a:blip xmlns:r="http://schemas.openxmlformats.org/officeDocument/2006/relationships" r:embed="rId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fr-FR"/>
        </a:p>
      </dgm:t>
    </dgm:pt>
    <dgm:pt modelId="{0FACFFB6-FBA1-4C90-8C81-E5FA05A367CA}" type="pres">
      <dgm:prSet presAssocID="{ACDF9234-9248-46AB-8CB7-E219BE1FF8A8}" presName="Name0" presStyleCnt="0">
        <dgm:presLayoutVars>
          <dgm:chMax val="7"/>
          <dgm:chPref val="7"/>
          <dgm:dir/>
        </dgm:presLayoutVars>
      </dgm:prSet>
      <dgm:spPr/>
    </dgm:pt>
    <dgm:pt modelId="{1B895888-9E1A-493B-A519-9879EBF3F0A3}" type="pres">
      <dgm:prSet presAssocID="{ACDF9234-9248-46AB-8CB7-E219BE1FF8A8}" presName="Name1" presStyleCnt="0"/>
      <dgm:spPr/>
    </dgm:pt>
    <dgm:pt modelId="{B6A87C0F-67F9-4BDF-98DA-34887BEE4EDD}" type="pres">
      <dgm:prSet presAssocID="{37F9A2EE-B0D4-410F-A8E3-D717BFD5B3B1}" presName="picture_1" presStyleCnt="0"/>
      <dgm:spPr/>
    </dgm:pt>
    <dgm:pt modelId="{AD091451-1AE2-4552-9417-2BCF2B8FAEFD}" type="pres">
      <dgm:prSet presAssocID="{37F9A2EE-B0D4-410F-A8E3-D717BFD5B3B1}" presName="pictureRepeatNode" presStyleLbl="alignImgPlace1" presStyleIdx="0" presStyleCnt="1" custLinFactX="-39525" custLinFactNeighborX="-100000" custLinFactNeighborY="-11144"/>
      <dgm:spPr/>
      <dgm:t>
        <a:bodyPr/>
        <a:lstStyle/>
        <a:p>
          <a:endParaRPr lang="fr-FR"/>
        </a:p>
      </dgm:t>
    </dgm:pt>
    <dgm:pt modelId="{E0EC9DBA-72F7-44F7-85F2-7466A7DE06D7}" type="pres">
      <dgm:prSet presAssocID="{861AAEDA-D78B-44FC-8478-F14E63E5B118}" presName="text_1" presStyleLbl="node1" presStyleIdx="0" presStyleCnt="0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324AEF51-7FD0-4C57-97CC-BBC81AF95235}" type="presOf" srcId="{37F9A2EE-B0D4-410F-A8E3-D717BFD5B3B1}" destId="{AD091451-1AE2-4552-9417-2BCF2B8FAEFD}" srcOrd="0" destOrd="0" presId="urn:microsoft.com/office/officeart/2008/layout/CircularPictureCallout"/>
    <dgm:cxn modelId="{881759EC-98FD-403C-A4C5-81E9A66DB0D6}" srcId="{ACDF9234-9248-46AB-8CB7-E219BE1FF8A8}" destId="{861AAEDA-D78B-44FC-8478-F14E63E5B118}" srcOrd="0" destOrd="0" parTransId="{0A7E26F1-D575-4E6A-BA48-5D972C2A8F09}" sibTransId="{37F9A2EE-B0D4-410F-A8E3-D717BFD5B3B1}"/>
    <dgm:cxn modelId="{11D62C92-0733-4B07-8D8F-5391D89DE81F}" type="presOf" srcId="{ACDF9234-9248-46AB-8CB7-E219BE1FF8A8}" destId="{0FACFFB6-FBA1-4C90-8C81-E5FA05A367CA}" srcOrd="0" destOrd="0" presId="urn:microsoft.com/office/officeart/2008/layout/CircularPictureCallout"/>
    <dgm:cxn modelId="{F6FC4032-CF4E-43AD-9560-AA132942353F}" type="presOf" srcId="{861AAEDA-D78B-44FC-8478-F14E63E5B118}" destId="{E0EC9DBA-72F7-44F7-85F2-7466A7DE06D7}" srcOrd="0" destOrd="0" presId="urn:microsoft.com/office/officeart/2008/layout/CircularPictureCallout"/>
    <dgm:cxn modelId="{2D5E834C-EE2D-4550-AA47-1D32CFC44491}" type="presParOf" srcId="{0FACFFB6-FBA1-4C90-8C81-E5FA05A367CA}" destId="{1B895888-9E1A-493B-A519-9879EBF3F0A3}" srcOrd="0" destOrd="0" presId="urn:microsoft.com/office/officeart/2008/layout/CircularPictureCallout"/>
    <dgm:cxn modelId="{49F0E7AC-05D5-4F97-BDEC-DC4A83A3AD84}" type="presParOf" srcId="{1B895888-9E1A-493B-A519-9879EBF3F0A3}" destId="{B6A87C0F-67F9-4BDF-98DA-34887BEE4EDD}" srcOrd="0" destOrd="0" presId="urn:microsoft.com/office/officeart/2008/layout/CircularPictureCallout"/>
    <dgm:cxn modelId="{6D74DDB1-A488-4355-8D1D-933AF519B890}" type="presParOf" srcId="{B6A87C0F-67F9-4BDF-98DA-34887BEE4EDD}" destId="{AD091451-1AE2-4552-9417-2BCF2B8FAEFD}" srcOrd="0" destOrd="0" presId="urn:microsoft.com/office/officeart/2008/layout/CircularPictureCallout"/>
    <dgm:cxn modelId="{31C13FD9-BC69-43BB-8CF1-FE69860E4D8A}" type="presParOf" srcId="{1B895888-9E1A-493B-A519-9879EBF3F0A3}" destId="{E0EC9DBA-72F7-44F7-85F2-7466A7DE06D7}" srcOrd="1" destOrd="0" presId="urn:microsoft.com/office/officeart/2008/layout/CircularPictureCallou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939493E-88E0-47D9-8915-96B0CD1DA859}" type="doc">
      <dgm:prSet loTypeId="urn:microsoft.com/office/officeart/2008/layout/CircularPictureCallout" loCatId="picture" qsTypeId="urn:microsoft.com/office/officeart/2005/8/quickstyle/simple1" qsCatId="simple" csTypeId="urn:microsoft.com/office/officeart/2005/8/colors/accent1_2" csCatId="accent1" phldr="1"/>
      <dgm:spPr/>
    </dgm:pt>
    <dgm:pt modelId="{FC33BDCD-51B6-4F14-92DD-54A0F3543E4F}">
      <dgm:prSet phldrT="[Texte]"/>
      <dgm:spPr/>
      <dgm:t>
        <a:bodyPr/>
        <a:lstStyle/>
        <a:p>
          <a:r>
            <a:rPr lang="fr-FR" dirty="0" smtClean="0"/>
            <a:t> </a:t>
          </a:r>
          <a:endParaRPr lang="fr-FR" dirty="0"/>
        </a:p>
      </dgm:t>
    </dgm:pt>
    <dgm:pt modelId="{7CAF7560-CDDD-46D1-9B2B-91A2E0DFEAE3}" type="parTrans" cxnId="{A8B94ACA-40E5-41E4-911B-48832265E6AD}">
      <dgm:prSet/>
      <dgm:spPr/>
      <dgm:t>
        <a:bodyPr/>
        <a:lstStyle/>
        <a:p>
          <a:endParaRPr lang="fr-FR"/>
        </a:p>
      </dgm:t>
    </dgm:pt>
    <dgm:pt modelId="{60B3573E-A947-4971-9ECC-5A17D863B9F9}" type="sibTrans" cxnId="{A8B94ACA-40E5-41E4-911B-48832265E6AD}">
      <dgm:prSet/>
      <dgm:spPr>
        <a:blipFill>
          <a:blip xmlns:r="http://schemas.openxmlformats.org/officeDocument/2006/relationships" r:embed="rId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fr-FR"/>
        </a:p>
      </dgm:t>
    </dgm:pt>
    <dgm:pt modelId="{E1006F42-EAA1-4607-9834-BBE7DCD5157E}" type="pres">
      <dgm:prSet presAssocID="{3939493E-88E0-47D9-8915-96B0CD1DA859}" presName="Name0" presStyleCnt="0">
        <dgm:presLayoutVars>
          <dgm:chMax val="7"/>
          <dgm:chPref val="7"/>
          <dgm:dir/>
        </dgm:presLayoutVars>
      </dgm:prSet>
      <dgm:spPr/>
    </dgm:pt>
    <dgm:pt modelId="{B1A699AE-F4FD-4598-AC1F-400EDBD59DF9}" type="pres">
      <dgm:prSet presAssocID="{3939493E-88E0-47D9-8915-96B0CD1DA859}" presName="Name1" presStyleCnt="0"/>
      <dgm:spPr/>
    </dgm:pt>
    <dgm:pt modelId="{F241CA0C-3070-4E71-A361-BC052838FE96}" type="pres">
      <dgm:prSet presAssocID="{60B3573E-A947-4971-9ECC-5A17D863B9F9}" presName="picture_1" presStyleCnt="0"/>
      <dgm:spPr/>
    </dgm:pt>
    <dgm:pt modelId="{E2C70702-3ABD-4994-A498-B01F813EBF9A}" type="pres">
      <dgm:prSet presAssocID="{60B3573E-A947-4971-9ECC-5A17D863B9F9}" presName="pictureRepeatNode" presStyleLbl="alignImgPlace1" presStyleIdx="0" presStyleCnt="1" custScaleX="153898" custScaleY="153898" custLinFactNeighborX="51592" custLinFactNeighborY="-9257"/>
      <dgm:spPr/>
      <dgm:t>
        <a:bodyPr/>
        <a:lstStyle/>
        <a:p>
          <a:endParaRPr lang="fr-FR"/>
        </a:p>
      </dgm:t>
    </dgm:pt>
    <dgm:pt modelId="{0FC8750C-E890-4734-9CFF-97B0B8FF9A3B}" type="pres">
      <dgm:prSet presAssocID="{FC33BDCD-51B6-4F14-92DD-54A0F3543E4F}" presName="text_1" presStyleLbl="node1" presStyleIdx="0" presStyleCnt="0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A8B94ACA-40E5-41E4-911B-48832265E6AD}" srcId="{3939493E-88E0-47D9-8915-96B0CD1DA859}" destId="{FC33BDCD-51B6-4F14-92DD-54A0F3543E4F}" srcOrd="0" destOrd="0" parTransId="{7CAF7560-CDDD-46D1-9B2B-91A2E0DFEAE3}" sibTransId="{60B3573E-A947-4971-9ECC-5A17D863B9F9}"/>
    <dgm:cxn modelId="{F53D71F6-A117-408F-948E-E80F87742C98}" type="presOf" srcId="{60B3573E-A947-4971-9ECC-5A17D863B9F9}" destId="{E2C70702-3ABD-4994-A498-B01F813EBF9A}" srcOrd="0" destOrd="0" presId="urn:microsoft.com/office/officeart/2008/layout/CircularPictureCallout"/>
    <dgm:cxn modelId="{94F02757-C84D-4A86-9E97-32F028C20EEE}" type="presOf" srcId="{3939493E-88E0-47D9-8915-96B0CD1DA859}" destId="{E1006F42-EAA1-4607-9834-BBE7DCD5157E}" srcOrd="0" destOrd="0" presId="urn:microsoft.com/office/officeart/2008/layout/CircularPictureCallout"/>
    <dgm:cxn modelId="{468AD114-70BA-4A77-848A-01F97C069BB6}" type="presOf" srcId="{FC33BDCD-51B6-4F14-92DD-54A0F3543E4F}" destId="{0FC8750C-E890-4734-9CFF-97B0B8FF9A3B}" srcOrd="0" destOrd="0" presId="urn:microsoft.com/office/officeart/2008/layout/CircularPictureCallout"/>
    <dgm:cxn modelId="{BDCCEA88-562E-4792-8B73-5418DCD79396}" type="presParOf" srcId="{E1006F42-EAA1-4607-9834-BBE7DCD5157E}" destId="{B1A699AE-F4FD-4598-AC1F-400EDBD59DF9}" srcOrd="0" destOrd="0" presId="urn:microsoft.com/office/officeart/2008/layout/CircularPictureCallout"/>
    <dgm:cxn modelId="{81A34693-6828-484F-A0E4-218D04FB0343}" type="presParOf" srcId="{B1A699AE-F4FD-4598-AC1F-400EDBD59DF9}" destId="{F241CA0C-3070-4E71-A361-BC052838FE96}" srcOrd="0" destOrd="0" presId="urn:microsoft.com/office/officeart/2008/layout/CircularPictureCallout"/>
    <dgm:cxn modelId="{0AB8153A-7E69-4085-8E46-07E298D515BB}" type="presParOf" srcId="{F241CA0C-3070-4E71-A361-BC052838FE96}" destId="{E2C70702-3ABD-4994-A498-B01F813EBF9A}" srcOrd="0" destOrd="0" presId="urn:microsoft.com/office/officeart/2008/layout/CircularPictureCallout"/>
    <dgm:cxn modelId="{46E87962-F24D-405E-B832-F44603CBD48A}" type="presParOf" srcId="{B1A699AE-F4FD-4598-AC1F-400EDBD59DF9}" destId="{0FC8750C-E890-4734-9CFF-97B0B8FF9A3B}" srcOrd="1" destOrd="0" presId="urn:microsoft.com/office/officeart/2008/layout/CircularPictureCallout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E76E7CFD-492B-4F12-A4F1-6B2E09833B93}" type="doc">
      <dgm:prSet loTypeId="urn:microsoft.com/office/officeart/2008/layout/CircularPictureCallout" loCatId="picture" qsTypeId="urn:microsoft.com/office/officeart/2005/8/quickstyle/simple1" qsCatId="simple" csTypeId="urn:microsoft.com/office/officeart/2005/8/colors/accent1_2" csCatId="accent1" phldr="1"/>
      <dgm:spPr/>
    </dgm:pt>
    <dgm:pt modelId="{7AAB7E47-0753-4F97-9111-6A58E33A791D}">
      <dgm:prSet phldrT="[Texte]"/>
      <dgm:spPr/>
      <dgm:t>
        <a:bodyPr/>
        <a:lstStyle/>
        <a:p>
          <a:r>
            <a:rPr lang="fr-FR" dirty="0" smtClean="0"/>
            <a:t> </a:t>
          </a:r>
          <a:endParaRPr lang="fr-FR" dirty="0"/>
        </a:p>
      </dgm:t>
    </dgm:pt>
    <dgm:pt modelId="{CE3F1D89-F68F-4060-AD49-1A5152047771}" type="parTrans" cxnId="{9FE34AFC-E80D-4329-BE5C-896D78E4CA95}">
      <dgm:prSet/>
      <dgm:spPr/>
      <dgm:t>
        <a:bodyPr/>
        <a:lstStyle/>
        <a:p>
          <a:endParaRPr lang="fr-FR"/>
        </a:p>
      </dgm:t>
    </dgm:pt>
    <dgm:pt modelId="{AAAA60CA-BD81-4F8F-966B-F69039F7B8B3}" type="sibTrans" cxnId="{9FE34AFC-E80D-4329-BE5C-896D78E4CA95}">
      <dgm:prSet/>
      <dgm:spPr>
        <a:blipFill>
          <a:blip xmlns:r="http://schemas.openxmlformats.org/officeDocument/2006/relationships" r:embed="rId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fr-FR"/>
        </a:p>
      </dgm:t>
    </dgm:pt>
    <dgm:pt modelId="{BA715362-E2C7-40D3-96D7-AEA91E67EC89}" type="pres">
      <dgm:prSet presAssocID="{E76E7CFD-492B-4F12-A4F1-6B2E09833B93}" presName="Name0" presStyleCnt="0">
        <dgm:presLayoutVars>
          <dgm:chMax val="7"/>
          <dgm:chPref val="7"/>
          <dgm:dir/>
        </dgm:presLayoutVars>
      </dgm:prSet>
      <dgm:spPr/>
    </dgm:pt>
    <dgm:pt modelId="{6A17B18F-9841-4F7A-8F78-3DD6D5F76783}" type="pres">
      <dgm:prSet presAssocID="{E76E7CFD-492B-4F12-A4F1-6B2E09833B93}" presName="Name1" presStyleCnt="0"/>
      <dgm:spPr/>
    </dgm:pt>
    <dgm:pt modelId="{AC8F23B5-3AEE-4EBF-A256-37BF14FFCA9B}" type="pres">
      <dgm:prSet presAssocID="{AAAA60CA-BD81-4F8F-966B-F69039F7B8B3}" presName="picture_1" presStyleCnt="0"/>
      <dgm:spPr/>
    </dgm:pt>
    <dgm:pt modelId="{B4FD326C-CFA9-4F97-B818-84559699D6C0}" type="pres">
      <dgm:prSet presAssocID="{AAAA60CA-BD81-4F8F-966B-F69039F7B8B3}" presName="pictureRepeatNode" presStyleLbl="alignImgPlace1" presStyleIdx="0" presStyleCnt="1" custLinFactNeighborX="-48927" custLinFactNeighborY="-28860"/>
      <dgm:spPr/>
      <dgm:t>
        <a:bodyPr/>
        <a:lstStyle/>
        <a:p>
          <a:endParaRPr lang="fr-FR"/>
        </a:p>
      </dgm:t>
    </dgm:pt>
    <dgm:pt modelId="{D78D299C-6FC2-4B32-ADB5-70C433C71EB6}" type="pres">
      <dgm:prSet presAssocID="{7AAB7E47-0753-4F97-9111-6A58E33A791D}" presName="text_1" presStyleLbl="node1" presStyleIdx="0" presStyleCnt="0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571CB667-D85B-44D2-908B-96304E31A9C2}" type="presOf" srcId="{7AAB7E47-0753-4F97-9111-6A58E33A791D}" destId="{D78D299C-6FC2-4B32-ADB5-70C433C71EB6}" srcOrd="0" destOrd="0" presId="urn:microsoft.com/office/officeart/2008/layout/CircularPictureCallout"/>
    <dgm:cxn modelId="{140D6C5E-4347-4014-9B28-DC4145AE182B}" type="presOf" srcId="{AAAA60CA-BD81-4F8F-966B-F69039F7B8B3}" destId="{B4FD326C-CFA9-4F97-B818-84559699D6C0}" srcOrd="0" destOrd="0" presId="urn:microsoft.com/office/officeart/2008/layout/CircularPictureCallout"/>
    <dgm:cxn modelId="{0E2078BD-7118-4D1A-A8B2-3868D4394C26}" type="presOf" srcId="{E76E7CFD-492B-4F12-A4F1-6B2E09833B93}" destId="{BA715362-E2C7-40D3-96D7-AEA91E67EC89}" srcOrd="0" destOrd="0" presId="urn:microsoft.com/office/officeart/2008/layout/CircularPictureCallout"/>
    <dgm:cxn modelId="{9FE34AFC-E80D-4329-BE5C-896D78E4CA95}" srcId="{E76E7CFD-492B-4F12-A4F1-6B2E09833B93}" destId="{7AAB7E47-0753-4F97-9111-6A58E33A791D}" srcOrd="0" destOrd="0" parTransId="{CE3F1D89-F68F-4060-AD49-1A5152047771}" sibTransId="{AAAA60CA-BD81-4F8F-966B-F69039F7B8B3}"/>
    <dgm:cxn modelId="{F93DF30B-AE50-4FF3-9C13-B3CBDF5E5898}" type="presParOf" srcId="{BA715362-E2C7-40D3-96D7-AEA91E67EC89}" destId="{6A17B18F-9841-4F7A-8F78-3DD6D5F76783}" srcOrd="0" destOrd="0" presId="urn:microsoft.com/office/officeart/2008/layout/CircularPictureCallout"/>
    <dgm:cxn modelId="{4A53C63E-817A-449A-B2A2-F80D5D23DD7E}" type="presParOf" srcId="{6A17B18F-9841-4F7A-8F78-3DD6D5F76783}" destId="{AC8F23B5-3AEE-4EBF-A256-37BF14FFCA9B}" srcOrd="0" destOrd="0" presId="urn:microsoft.com/office/officeart/2008/layout/CircularPictureCallout"/>
    <dgm:cxn modelId="{ACFD3778-8F91-4BF4-82DE-386D344433B1}" type="presParOf" srcId="{AC8F23B5-3AEE-4EBF-A256-37BF14FFCA9B}" destId="{B4FD326C-CFA9-4F97-B818-84559699D6C0}" srcOrd="0" destOrd="0" presId="urn:microsoft.com/office/officeart/2008/layout/CircularPictureCallout"/>
    <dgm:cxn modelId="{3D49295A-5C64-4DB6-941B-3F8B8D620E9D}" type="presParOf" srcId="{6A17B18F-9841-4F7A-8F78-3DD6D5F76783}" destId="{D78D299C-6FC2-4B32-ADB5-70C433C71EB6}" srcOrd="1" destOrd="0" presId="urn:microsoft.com/office/officeart/2008/layout/CircularPictureCallout"/>
  </dgm:cxnLst>
  <dgm:bg/>
  <dgm:whole/>
  <dgm:extLst>
    <a:ext uri="http://schemas.microsoft.com/office/drawing/2008/diagram">
      <dsp:dataModelExt xmlns:dsp="http://schemas.microsoft.com/office/drawing/2008/diagram" relId="rId1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8F2A9D0A-631F-4850-A8BB-8C1852507BA6}" type="doc">
      <dgm:prSet loTypeId="urn:microsoft.com/office/officeart/2008/layout/CircularPictureCallout" loCatId="picture" qsTypeId="urn:microsoft.com/office/officeart/2005/8/quickstyle/simple1" qsCatId="simple" csTypeId="urn:microsoft.com/office/officeart/2005/8/colors/accent1_2" csCatId="accent1" phldr="1"/>
      <dgm:spPr/>
    </dgm:pt>
    <dgm:pt modelId="{6C386288-B376-4D49-8E07-3DFD8D1D7FC0}">
      <dgm:prSet phldrT="[Texte]"/>
      <dgm:spPr/>
      <dgm:t>
        <a:bodyPr/>
        <a:lstStyle/>
        <a:p>
          <a:r>
            <a:rPr lang="fr-FR" dirty="0" smtClean="0"/>
            <a:t> </a:t>
          </a:r>
          <a:endParaRPr lang="fr-FR" dirty="0"/>
        </a:p>
      </dgm:t>
    </dgm:pt>
    <dgm:pt modelId="{EA1DCD35-9196-412B-BD93-767F7ACF220D}" type="parTrans" cxnId="{C396007A-3A4B-43C1-A5B1-169E2135A6E8}">
      <dgm:prSet/>
      <dgm:spPr/>
      <dgm:t>
        <a:bodyPr/>
        <a:lstStyle/>
        <a:p>
          <a:endParaRPr lang="fr-FR"/>
        </a:p>
      </dgm:t>
    </dgm:pt>
    <dgm:pt modelId="{B096133A-6B30-4988-BC21-A5D89F53DB61}" type="sibTrans" cxnId="{C396007A-3A4B-43C1-A5B1-169E2135A6E8}">
      <dgm:prSet/>
      <dgm:spPr>
        <a:blipFill>
          <a:blip xmlns:r="http://schemas.openxmlformats.org/officeDocument/2006/relationships" r:embed="rId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fr-FR"/>
        </a:p>
      </dgm:t>
    </dgm:pt>
    <dgm:pt modelId="{FA9EC72E-17CA-4F3B-9E08-4B340812ABF6}" type="pres">
      <dgm:prSet presAssocID="{8F2A9D0A-631F-4850-A8BB-8C1852507BA6}" presName="Name0" presStyleCnt="0">
        <dgm:presLayoutVars>
          <dgm:chMax val="7"/>
          <dgm:chPref val="7"/>
          <dgm:dir/>
        </dgm:presLayoutVars>
      </dgm:prSet>
      <dgm:spPr/>
    </dgm:pt>
    <dgm:pt modelId="{9FA3DA72-2665-471F-A984-615E7EF87878}" type="pres">
      <dgm:prSet presAssocID="{8F2A9D0A-631F-4850-A8BB-8C1852507BA6}" presName="Name1" presStyleCnt="0"/>
      <dgm:spPr/>
    </dgm:pt>
    <dgm:pt modelId="{621A172F-B6FD-4C83-AC11-95F65A413544}" type="pres">
      <dgm:prSet presAssocID="{B096133A-6B30-4988-BC21-A5D89F53DB61}" presName="picture_1" presStyleCnt="0"/>
      <dgm:spPr/>
    </dgm:pt>
    <dgm:pt modelId="{68C2D6D3-6C37-4792-B4AC-BF64D2FB9881}" type="pres">
      <dgm:prSet presAssocID="{B096133A-6B30-4988-BC21-A5D89F53DB61}" presName="pictureRepeatNode" presStyleLbl="alignImgPlace1" presStyleIdx="0" presStyleCnt="1" custLinFactNeighborX="-3172" custLinFactNeighborY="1660"/>
      <dgm:spPr/>
      <dgm:t>
        <a:bodyPr/>
        <a:lstStyle/>
        <a:p>
          <a:endParaRPr lang="fr-FR"/>
        </a:p>
      </dgm:t>
    </dgm:pt>
    <dgm:pt modelId="{0DCA89F3-AAB1-499B-89B5-B65B6FC7AE77}" type="pres">
      <dgm:prSet presAssocID="{6C386288-B376-4D49-8E07-3DFD8D1D7FC0}" presName="text_1" presStyleLbl="node1" presStyleIdx="0" presStyleCnt="0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C05ED092-47BA-4AC9-B2D0-ABDBD57A4684}" type="presOf" srcId="{6C386288-B376-4D49-8E07-3DFD8D1D7FC0}" destId="{0DCA89F3-AAB1-499B-89B5-B65B6FC7AE77}" srcOrd="0" destOrd="0" presId="urn:microsoft.com/office/officeart/2008/layout/CircularPictureCallout"/>
    <dgm:cxn modelId="{C396007A-3A4B-43C1-A5B1-169E2135A6E8}" srcId="{8F2A9D0A-631F-4850-A8BB-8C1852507BA6}" destId="{6C386288-B376-4D49-8E07-3DFD8D1D7FC0}" srcOrd="0" destOrd="0" parTransId="{EA1DCD35-9196-412B-BD93-767F7ACF220D}" sibTransId="{B096133A-6B30-4988-BC21-A5D89F53DB61}"/>
    <dgm:cxn modelId="{7D119565-9F62-4DC2-BFB6-FAED0AC8083C}" type="presOf" srcId="{8F2A9D0A-631F-4850-A8BB-8C1852507BA6}" destId="{FA9EC72E-17CA-4F3B-9E08-4B340812ABF6}" srcOrd="0" destOrd="0" presId="urn:microsoft.com/office/officeart/2008/layout/CircularPictureCallout"/>
    <dgm:cxn modelId="{EACAADC8-5984-44A4-90D4-8A73954BD35B}" type="presOf" srcId="{B096133A-6B30-4988-BC21-A5D89F53DB61}" destId="{68C2D6D3-6C37-4792-B4AC-BF64D2FB9881}" srcOrd="0" destOrd="0" presId="urn:microsoft.com/office/officeart/2008/layout/CircularPictureCallout"/>
    <dgm:cxn modelId="{5306E3E2-C4AF-4C9B-B1DA-8ED318A1A718}" type="presParOf" srcId="{FA9EC72E-17CA-4F3B-9E08-4B340812ABF6}" destId="{9FA3DA72-2665-471F-A984-615E7EF87878}" srcOrd="0" destOrd="0" presId="urn:microsoft.com/office/officeart/2008/layout/CircularPictureCallout"/>
    <dgm:cxn modelId="{BB978F61-C56D-41AA-9DB3-FD1D9227939B}" type="presParOf" srcId="{9FA3DA72-2665-471F-A984-615E7EF87878}" destId="{621A172F-B6FD-4C83-AC11-95F65A413544}" srcOrd="0" destOrd="0" presId="urn:microsoft.com/office/officeart/2008/layout/CircularPictureCallout"/>
    <dgm:cxn modelId="{C36BEE24-31B4-4CDD-9FC6-84E71200DD97}" type="presParOf" srcId="{621A172F-B6FD-4C83-AC11-95F65A413544}" destId="{68C2D6D3-6C37-4792-B4AC-BF64D2FB9881}" srcOrd="0" destOrd="0" presId="urn:microsoft.com/office/officeart/2008/layout/CircularPictureCallout"/>
    <dgm:cxn modelId="{99D94D47-CE7C-4792-9DFF-A3B8BED84268}" type="presParOf" srcId="{9FA3DA72-2665-471F-A984-615E7EF87878}" destId="{0DCA89F3-AAB1-499B-89B5-B65B6FC7AE77}" srcOrd="1" destOrd="0" presId="urn:microsoft.com/office/officeart/2008/layout/CircularPictureCallou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D091451-1AE2-4552-9417-2BCF2B8FAEFD}">
      <dsp:nvSpPr>
        <dsp:cNvPr id="0" name=""/>
        <dsp:cNvSpPr/>
      </dsp:nvSpPr>
      <dsp:spPr>
        <a:xfrm>
          <a:off x="0" y="0"/>
          <a:ext cx="2307573" cy="2307573"/>
        </a:xfrm>
        <a:prstGeom prst="ellipse">
          <a:avLst/>
        </a:prstGeom>
        <a:blipFill>
          <a:blip xmlns:r="http://schemas.openxmlformats.org/officeDocument/2006/relationships" r:embed="rId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0EC9DBA-72F7-44F7-85F2-7466A7DE06D7}">
      <dsp:nvSpPr>
        <dsp:cNvPr id="0" name=""/>
        <dsp:cNvSpPr/>
      </dsp:nvSpPr>
      <dsp:spPr>
        <a:xfrm>
          <a:off x="1569150" y="1305317"/>
          <a:ext cx="1476847" cy="761499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b" anchorCtr="0">
          <a:noAutofit/>
        </a:bodyPr>
        <a:lstStyle/>
        <a:p>
          <a:pPr lvl="0" algn="ctr" defTabSz="2533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5700" kern="1200" dirty="0" smtClean="0"/>
            <a:t> </a:t>
          </a:r>
          <a:endParaRPr lang="fr-FR" sz="5700" kern="1200" dirty="0"/>
        </a:p>
      </dsp:txBody>
      <dsp:txXfrm>
        <a:off x="1569150" y="1305317"/>
        <a:ext cx="1476847" cy="76149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2C70702-3ABD-4994-A498-B01F813EBF9A}">
      <dsp:nvSpPr>
        <dsp:cNvPr id="0" name=""/>
        <dsp:cNvSpPr/>
      </dsp:nvSpPr>
      <dsp:spPr>
        <a:xfrm>
          <a:off x="813698" y="205667"/>
          <a:ext cx="2716292" cy="2716292"/>
        </a:xfrm>
        <a:prstGeom prst="ellipse">
          <a:avLst/>
        </a:prstGeom>
        <a:blipFill>
          <a:blip xmlns:r="http://schemas.openxmlformats.org/officeDocument/2006/relationships" r:embed="rId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FC8750C-E890-4734-9CFF-97B0B8FF9A3B}">
      <dsp:nvSpPr>
        <dsp:cNvPr id="0" name=""/>
        <dsp:cNvSpPr/>
      </dsp:nvSpPr>
      <dsp:spPr>
        <a:xfrm>
          <a:off x="1200196" y="1781914"/>
          <a:ext cx="1129597" cy="582448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b" anchorCtr="0">
          <a:noAutofit/>
        </a:bodyPr>
        <a:lstStyle/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4400" kern="1200" dirty="0" smtClean="0"/>
            <a:t> </a:t>
          </a:r>
          <a:endParaRPr lang="fr-FR" sz="4400" kern="1200" dirty="0"/>
        </a:p>
      </dsp:txBody>
      <dsp:txXfrm>
        <a:off x="1200196" y="1781914"/>
        <a:ext cx="1129597" cy="582448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4FD326C-CFA9-4F97-B818-84559699D6C0}">
      <dsp:nvSpPr>
        <dsp:cNvPr id="0" name=""/>
        <dsp:cNvSpPr/>
      </dsp:nvSpPr>
      <dsp:spPr>
        <a:xfrm>
          <a:off x="24676" y="78908"/>
          <a:ext cx="2299798" cy="2299798"/>
        </a:xfrm>
        <a:prstGeom prst="ellipse">
          <a:avLst/>
        </a:prstGeom>
        <a:blipFill>
          <a:blip xmlns:r="http://schemas.openxmlformats.org/officeDocument/2006/relationships" r:embed="rId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78D299C-6FC2-4B32-ADB5-70C433C71EB6}">
      <dsp:nvSpPr>
        <dsp:cNvPr id="0" name=""/>
        <dsp:cNvSpPr/>
      </dsp:nvSpPr>
      <dsp:spPr>
        <a:xfrm>
          <a:off x="1563862" y="1963823"/>
          <a:ext cx="1471870" cy="758933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b" anchorCtr="0">
          <a:noAutofit/>
        </a:bodyPr>
        <a:lstStyle/>
        <a:p>
          <a:pPr lvl="0" algn="ctr" defTabSz="2533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5700" kern="1200" dirty="0" smtClean="0"/>
            <a:t> </a:t>
          </a:r>
          <a:endParaRPr lang="fr-FR" sz="5700" kern="1200" dirty="0"/>
        </a:p>
      </dsp:txBody>
      <dsp:txXfrm>
        <a:off x="1563862" y="1963823"/>
        <a:ext cx="1471870" cy="758933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8C2D6D3-6C37-4792-B4AC-BF64D2FB9881}">
      <dsp:nvSpPr>
        <dsp:cNvPr id="0" name=""/>
        <dsp:cNvSpPr/>
      </dsp:nvSpPr>
      <dsp:spPr>
        <a:xfrm>
          <a:off x="1417653" y="1242466"/>
          <a:ext cx="3027362" cy="3027362"/>
        </a:xfrm>
        <a:prstGeom prst="ellipse">
          <a:avLst/>
        </a:prstGeom>
        <a:blipFill>
          <a:blip xmlns:r="http://schemas.openxmlformats.org/officeDocument/2006/relationships" r:embed="rId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DCA89F3-AAB1-499B-89B5-B65B6FC7AE77}">
      <dsp:nvSpPr>
        <dsp:cNvPr id="0" name=""/>
        <dsp:cNvSpPr/>
      </dsp:nvSpPr>
      <dsp:spPr>
        <a:xfrm>
          <a:off x="2058606" y="2799742"/>
          <a:ext cx="1937512" cy="999029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b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6500" kern="1200" dirty="0" smtClean="0"/>
            <a:t> </a:t>
          </a:r>
          <a:endParaRPr lang="fr-FR" sz="6500" kern="1200" dirty="0"/>
        </a:p>
      </dsp:txBody>
      <dsp:txXfrm>
        <a:off x="2058606" y="2799742"/>
        <a:ext cx="1937512" cy="99902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CircularPictureCallout">
  <dgm:title val=""/>
  <dgm:desc val=""/>
  <dgm:catLst>
    <dgm:cat type="picture" pri="2000"/>
    <dgm:cat type="pictureconvert" pri="2000"/>
  </dgm:catLst>
  <dgm:sampData>
    <dgm:dataModel>
      <dgm:ptLst>
        <dgm:pt modelId="0" type="doc"/>
        <dgm:pt modelId="1"/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2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axis="ch" ptType="node" func="cnt" op="lte" val="1">
          <dgm:constrLst>
            <dgm:constr type="h" for="ch" forName="picture_1" refType="h"/>
            <dgm:constr type="w" for="ch" forName="picture_1" refType="h" refFor="ch" refForName="picture_1" op="equ"/>
            <dgm:constr type="l" for="ch" forName="picture_1"/>
            <dgm:constr type="t" for="ch" forName="picture_1"/>
            <dgm:constr type="w" for="ch" forName="text_1" refType="w" refFor="ch" refForName="picture_1" fact="0.64"/>
            <dgm:constr type="h" for="ch" forName="text_1" refType="h" refFor="ch" refForName="picture_1" fact="0.33"/>
            <dgm:constr type="l" for="ch" forName="text_1" refType="w" refFor="ch" refForName="picture_1" fact="0.18"/>
            <dgm:constr type="t" for="ch" forName="text_1" refType="h" refFor="ch" refForName="picture_1" fact="0.531"/>
          </dgm:constrLst>
        </dgm:if>
        <dgm:if name="Name4" axis="ch" ptType="node" func="cnt" op="lte" val="2">
          <dgm:choose name="Name5">
            <dgm:if name="Name6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5"/>
                <dgm:constr type="h" for="ch" forName="picture_2" refType="h" refFor="ch" refForName="picture_1" fact="0.5"/>
                <dgm:constr type="l" for="ch" forName="picture_2" refType="w" refFor="ch" refForName="picture_1" fact="1.21"/>
                <dgm:constr type="ctrY" for="ch" forName="picture_2" refType="h" refFor="ch" refForName="picture_1" fact="0.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</dgm:constrLst>
            </dgm:if>
            <dgm:else name="Name7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5"/>
                <dgm:constr type="h" for="ch" forName="picture_2" refType="h" refFor="ch" refForName="picture_1" fact="0.5"/>
                <dgm:constr type="r" for="ch" forName="picture_2" refType="w"/>
                <dgm:constr type="rOff" for="ch" forName="picture_2" refType="w" refFor="ch" refForName="picture_1" fact="-1.21"/>
                <dgm:constr type="ctrY" for="ch" forName="picture_2" refType="h" refFor="ch" refForName="picture_1" fact="0.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</dgm:constrLst>
            </dgm:else>
          </dgm:choose>
        </dgm:if>
        <dgm:if name="Name8" axis="ch" ptType="node" func="cnt" op="lte" val="3">
          <dgm:choose name="Name9">
            <dgm:if name="Name10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75"/>
                <dgm:constr type="h" for="ch" forName="picture_2" refType="h" refFor="ch" refForName="picture_1" fact="0.375"/>
                <dgm:constr type="l" for="ch" forName="picture_2" refType="w" refFor="ch" refForName="picture_1" fact="1.21"/>
                <dgm:constr type="ctrY" for="ch" forName="picture_2" refType="h" refFor="ch" refForName="picture_1" fact="0.187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75"/>
                <dgm:constr type="h" for="ch" forName="picture_3" refType="h" refFor="ch" refForName="picture_1" fact="0.375"/>
                <dgm:constr type="l" for="ch" forName="picture_3" refType="w" refFor="ch" refForName="picture_1" fact="1.21"/>
                <dgm:constr type="ctrY" for="ch" forName="picture_3" refType="h" refFor="ch" refForName="picture_1" fact="0.8125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</dgm:constrLst>
            </dgm:if>
            <dgm:else name="Name11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75"/>
                <dgm:constr type="h" for="ch" forName="picture_2" refType="h" refFor="ch" refForName="picture_1" fact="0.375"/>
                <dgm:constr type="r" for="ch" forName="picture_2" refType="w"/>
                <dgm:constr type="rOff" for="ch" forName="picture_2" refType="w" refFor="ch" refForName="picture_1" fact="-1.21"/>
                <dgm:constr type="ctrY" for="ch" forName="picture_2" refType="h" refFor="ch" refForName="picture_1" fact="0.187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75"/>
                <dgm:constr type="h" for="ch" forName="picture_3" refType="h" refFor="ch" refForName="picture_1" fact="0.375"/>
                <dgm:constr type="r" for="ch" forName="picture_3" refType="w"/>
                <dgm:constr type="rOff" for="ch" forName="picture_3" refType="w" refFor="ch" refForName="picture_1" fact="-1.21"/>
                <dgm:constr type="ctrY" for="ch" forName="picture_3" refType="h" refFor="ch" refForName="picture_1" fact="0.8125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</dgm:constrLst>
            </dgm:else>
          </dgm:choose>
        </dgm:if>
        <dgm:if name="Name12" axis="ch" ptType="node" func="cnt" op="lte" val="4">
          <dgm:choose name="Name13">
            <dgm:if name="Name14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"/>
                <dgm:constr type="h" for="ch" forName="picture_2" refType="h" refFor="ch" refForName="picture_1" fact="0.3"/>
                <dgm:constr type="l" for="ch" forName="picture_2" refType="w" refFor="ch" refForName="picture_1" fact="1.354"/>
                <dgm:constr type="ctrY" for="ch" forName="picture_2" refType="h" refFor="ch" refForName="picture_1" fact="0.1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"/>
                <dgm:constr type="h" for="ch" forName="picture_3" refType="h" refFor="ch" refForName="picture_1" fact="0.3"/>
                <dgm:constr type="l" for="ch" forName="picture_3" refType="w" refFor="ch" refForName="picture_1" fact="1.21"/>
                <dgm:constr type="ctrY" for="ch" forName="picture_3" refType="h" refFor="ch" refForName="picture_1" fact="0.5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3"/>
                <dgm:constr type="h" for="ch" forName="picture_4" refType="h" refFor="ch" refForName="picture_1" fact="0.3"/>
                <dgm:constr type="l" for="ch" forName="picture_4" refType="w" refFor="ch" refForName="picture_1" fact="1.354"/>
                <dgm:constr type="ctrY" for="ch" forName="picture_4" refType="h" refFor="ch" refForName="picture_1" fact="0.85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</dgm:constrLst>
            </dgm:if>
            <dgm:else name="Name15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"/>
                <dgm:constr type="h" for="ch" forName="picture_2" refType="h" refFor="ch" refForName="picture_1" fact="0.3"/>
                <dgm:constr type="r" for="ch" forName="picture_2" refType="w"/>
                <dgm:constr type="rOff" for="ch" forName="picture_2" refType="w" refFor="ch" refForName="picture_1" fact="-1.354"/>
                <dgm:constr type="ctrY" for="ch" forName="picture_2" refType="h" refFor="ch" refForName="picture_1" fact="0.1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"/>
                <dgm:constr type="h" for="ch" forName="picture_3" refType="h" refFor="ch" refForName="picture_1" fact="0.3"/>
                <dgm:constr type="r" for="ch" forName="picture_3" refType="w"/>
                <dgm:constr type="rOff" for="ch" forName="picture_3" refType="w" refFor="ch" refForName="picture_1" fact="-1.21"/>
                <dgm:constr type="ctrY" for="ch" forName="picture_3" refType="h" refFor="ch" refForName="picture_1" fact="0.5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3"/>
                <dgm:constr type="h" for="ch" forName="picture_4" refType="h" refFor="ch" refForName="picture_1" fact="0.3"/>
                <dgm:constr type="r" for="ch" forName="picture_4" refType="w"/>
                <dgm:constr type="rOff" for="ch" forName="picture_4" refType="w" refFor="ch" refForName="picture_1" fact="-1.354"/>
                <dgm:constr type="ctrY" for="ch" forName="picture_4" refType="h" refFor="ch" refForName="picture_1" fact="0.85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</dgm:constrLst>
            </dgm:else>
          </dgm:choose>
        </dgm:if>
        <dgm:if name="Name16" axis="ch" ptType="node" func="cnt" op="lte" val="5">
          <dgm:choose name="Name17">
            <dgm:if name="Name18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22"/>
                <dgm:constr type="h" for="ch" forName="picture_2" refType="h" refFor="ch" refForName="picture_1" fact="0.22"/>
                <dgm:constr type="l" for="ch" forName="picture_2" refType="w" refFor="ch" refForName="picture_1" fact="1.375"/>
                <dgm:constr type="ctrY" for="ch" forName="picture_2" refType="h" refFor="ch" refForName="picture_1" fact="0.11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22"/>
                <dgm:constr type="h" for="ch" forName="picture_3" refType="h" refFor="ch" refForName="picture_1" fact="0.22"/>
                <dgm:constr type="l" for="ch" forName="picture_3" refType="w" refFor="ch" refForName="picture_1" fact="1.21"/>
                <dgm:constr type="ctrY" for="ch" forName="picture_3" refType="h" refFor="ch" refForName="picture_1" fact="0.353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22"/>
                <dgm:constr type="h" for="ch" forName="picture_4" refType="h" refFor="ch" refForName="picture_1" fact="0.22"/>
                <dgm:constr type="l" for="ch" forName="picture_4" refType="w" refFor="ch" refForName="picture_1" fact="1.21"/>
                <dgm:constr type="ctrY" for="ch" forName="picture_4" refType="h" refFor="ch" refForName="picture_1" fact="0.647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22"/>
                <dgm:constr type="h" for="ch" forName="picture_5" refType="h" refFor="ch" refForName="picture_1" fact="0.22"/>
                <dgm:constr type="l" for="ch" forName="picture_5" refType="w" refFor="ch" refForName="picture_1" fact="1.375"/>
                <dgm:constr type="ctrY" for="ch" forName="picture_5" refType="h" refFor="ch" refForName="picture_1" fact="0.89"/>
                <dgm:constr type="l" for="ch" forName="line_5" refType="ctrX" refFor="ch" refForName="picture_1"/>
                <dgm:constr type="h" for="ch" forName="line_5"/>
                <dgm:constr type="r" for="ch" forName="line_5" refType="ctrX" refFor="ch" refForName="picture_5"/>
                <dgm:constr type="ctrY" for="ch" forName="line_5" refType="ctrY" refFor="ch" refForName="picture_5"/>
                <dgm:constr type="r" for="ch" forName="textparent_5" refType="w"/>
                <dgm:constr type="h" for="ch" forName="textparent_5" refType="h" refFor="ch" refForName="picture_5"/>
                <dgm:constr type="l" for="ch" forName="textparent_5" refType="r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</dgm:constrLst>
            </dgm:if>
            <dgm:else name="Name19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22"/>
                <dgm:constr type="h" for="ch" forName="picture_2" refType="h" refFor="ch" refForName="picture_1" fact="0.22"/>
                <dgm:constr type="r" for="ch" forName="picture_2" refType="w"/>
                <dgm:constr type="rOff" for="ch" forName="picture_2" refType="w" refFor="ch" refForName="picture_1" fact="-1.375"/>
                <dgm:constr type="ctrY" for="ch" forName="picture_2" refType="h" refFor="ch" refForName="picture_1" fact="0.11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22"/>
                <dgm:constr type="h" for="ch" forName="picture_3" refType="h" refFor="ch" refForName="picture_1" fact="0.22"/>
                <dgm:constr type="r" for="ch" forName="picture_3" refType="w"/>
                <dgm:constr type="rOff" for="ch" forName="picture_3" refType="w" refFor="ch" refForName="picture_1" fact="-1.21"/>
                <dgm:constr type="ctrY" for="ch" forName="picture_3" refType="h" refFor="ch" refForName="picture_1" fact="0.353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22"/>
                <dgm:constr type="h" for="ch" forName="picture_4" refType="h" refFor="ch" refForName="picture_1" fact="0.22"/>
                <dgm:constr type="r" for="ch" forName="picture_4" refType="w"/>
                <dgm:constr type="rOff" for="ch" forName="picture_4" refType="w" refFor="ch" refForName="picture_1" fact="-1.21"/>
                <dgm:constr type="ctrY" for="ch" forName="picture_4" refType="h" refFor="ch" refForName="picture_1" fact="0.647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22"/>
                <dgm:constr type="h" for="ch" forName="picture_5" refType="h" refFor="ch" refForName="picture_1" fact="0.22"/>
                <dgm:constr type="r" for="ch" forName="picture_5" refType="w"/>
                <dgm:constr type="rOff" for="ch" forName="picture_5" refType="w" refFor="ch" refForName="picture_1" fact="-1.375"/>
                <dgm:constr type="ctrY" for="ch" forName="picture_5" refType="h" refFor="ch" refForName="picture_1" fact="0.89"/>
                <dgm:constr type="r" for="ch" forName="line_5" refType="ctrX" refFor="ch" refForName="picture_1"/>
                <dgm:constr type="h" for="ch" forName="line_5"/>
                <dgm:constr type="l" for="ch" forName="line_5" refType="ctrX" refFor="ch" refForName="picture_5"/>
                <dgm:constr type="ctrY" for="ch" forName="line_5" refType="ctrY" refFor="ch" refForName="picture_5"/>
                <dgm:constr type="l" for="ch" forName="textparent_5"/>
                <dgm:constr type="h" for="ch" forName="textparent_5" refType="h" refFor="ch" refForName="picture_5"/>
                <dgm:constr type="r" for="ch" forName="textparent_5" refType="l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</dgm:constrLst>
            </dgm:else>
          </dgm:choose>
        </dgm:if>
        <dgm:if name="Name20" axis="ch" ptType="node" func="cnt" op="lte" val="6">
          <dgm:choose name="Name21">
            <dgm:if name="Name22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8"/>
                <dgm:constr type="h" for="ch" forName="picture_2" refType="h" refFor="ch" refForName="picture_1" fact="0.18"/>
                <dgm:constr type="l" for="ch" forName="picture_2" refType="w" refFor="ch" refForName="picture_1" fact="1.4238"/>
                <dgm:constr type="ctrY" for="ch" forName="picture_2" refType="h" refFor="ch" refForName="picture_1" fact="0.09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8"/>
                <dgm:constr type="h" for="ch" forName="picture_3" refType="h" refFor="ch" refForName="picture_1" fact="0.18"/>
                <dgm:constr type="l" for="ch" forName="picture_3" refType="w" refFor="ch" refForName="picture_1" fact="1.2667"/>
                <dgm:constr type="ctrY" for="ch" forName="picture_3" refType="h" refFor="ch" refForName="picture_1" fact="0.261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8"/>
                <dgm:constr type="h" for="ch" forName="picture_4" refType="h" refFor="ch" refForName="picture_1" fact="0.18"/>
                <dgm:constr type="l" for="ch" forName="picture_4" refType="w" refFor="ch" refForName="picture_1" fact="1.21"/>
                <dgm:constr type="ctrY" for="ch" forName="picture_4" refType="h" refFor="ch" refForName="picture_1" fact="0.5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8"/>
                <dgm:constr type="h" for="ch" forName="picture_5" refType="h" refFor="ch" refForName="picture_1" fact="0.18"/>
                <dgm:constr type="l" for="ch" forName="picture_5" refType="w" refFor="ch" refForName="picture_1" fact="1.2667"/>
                <dgm:constr type="ctrY" for="ch" forName="picture_5" refType="h" refFor="ch" refForName="picture_1" fact="0.739"/>
                <dgm:constr type="l" for="ch" forName="line_5" refType="ctrX" refFor="ch" refForName="picture_1"/>
                <dgm:constr type="h" for="ch" forName="line_5"/>
                <dgm:constr type="r" for="ch" forName="line_5" refType="ctrX" refFor="ch" refForName="picture_5"/>
                <dgm:constr type="ctrY" for="ch" forName="line_5" refType="ctrY" refFor="ch" refForName="picture_5"/>
                <dgm:constr type="r" for="ch" forName="textparent_5" refType="w"/>
                <dgm:constr type="h" for="ch" forName="textparent_5" refType="h" refFor="ch" refForName="picture_5"/>
                <dgm:constr type="l" for="ch" forName="textparent_5" refType="r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8"/>
                <dgm:constr type="h" for="ch" forName="picture_6" refType="h" refFor="ch" refForName="picture_1" fact="0.18"/>
                <dgm:constr type="l" for="ch" forName="picture_6" refType="w" refFor="ch" refForName="picture_1" fact="1.4238"/>
                <dgm:constr type="ctrY" for="ch" forName="picture_6" refType="h" refFor="ch" refForName="picture_1" fact="0.91"/>
                <dgm:constr type="l" for="ch" forName="line_6" refType="ctrX" refFor="ch" refForName="picture_1"/>
                <dgm:constr type="h" for="ch" forName="line_6"/>
                <dgm:constr type="r" for="ch" forName="line_6" refType="ctrX" refFor="ch" refForName="picture_6"/>
                <dgm:constr type="ctrY" for="ch" forName="line_6" refType="ctrY" refFor="ch" refForName="picture_6"/>
                <dgm:constr type="r" for="ch" forName="textparent_6" refType="w"/>
                <dgm:constr type="h" for="ch" forName="textparent_6" refType="h" refFor="ch" refForName="picture_6"/>
                <dgm:constr type="l" for="ch" forName="textparent_6" refType="r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</dgm:constrLst>
            </dgm:if>
            <dgm:else name="Name23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8"/>
                <dgm:constr type="h" for="ch" forName="picture_2" refType="h" refFor="ch" refForName="picture_1" fact="0.18"/>
                <dgm:constr type="r" for="ch" forName="picture_2" refType="w"/>
                <dgm:constr type="rOff" for="ch" forName="picture_2" refType="w" refFor="ch" refForName="picture_1" fact="-1.4238"/>
                <dgm:constr type="ctrY" for="ch" forName="picture_2" refType="h" refFor="ch" refForName="picture_1" fact="0.09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8"/>
                <dgm:constr type="h" for="ch" forName="picture_3" refType="h" refFor="ch" refForName="picture_1" fact="0.18"/>
                <dgm:constr type="r" for="ch" forName="picture_3" refType="w"/>
                <dgm:constr type="rOff" for="ch" forName="picture_3" refType="w" refFor="ch" refForName="picture_1" fact="-1.2667"/>
                <dgm:constr type="ctrY" for="ch" forName="picture_3" refType="h" refFor="ch" refForName="picture_1" fact="0.261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8"/>
                <dgm:constr type="h" for="ch" forName="picture_4" refType="h" refFor="ch" refForName="picture_1" fact="0.18"/>
                <dgm:constr type="r" for="ch" forName="picture_4" refType="w"/>
                <dgm:constr type="rOff" for="ch" forName="picture_4" refType="w" refFor="ch" refForName="picture_1" fact="-1.21"/>
                <dgm:constr type="ctrY" for="ch" forName="picture_4" refType="h" refFor="ch" refForName="picture_1" fact="0.5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8"/>
                <dgm:constr type="h" for="ch" forName="picture_5" refType="h" refFor="ch" refForName="picture_1" fact="0.18"/>
                <dgm:constr type="r" for="ch" forName="picture_5" refType="w"/>
                <dgm:constr type="rOff" for="ch" forName="picture_5" refType="w" refFor="ch" refForName="picture_1" fact="-1.2667"/>
                <dgm:constr type="ctrY" for="ch" forName="picture_5" refType="h" refFor="ch" refForName="picture_1" fact="0.739"/>
                <dgm:constr type="r" for="ch" forName="line_5" refType="ctrX" refFor="ch" refForName="picture_1"/>
                <dgm:constr type="h" for="ch" forName="line_5"/>
                <dgm:constr type="l" for="ch" forName="line_5" refType="ctrX" refFor="ch" refForName="picture_5"/>
                <dgm:constr type="ctrY" for="ch" forName="line_5" refType="ctrY" refFor="ch" refForName="picture_5"/>
                <dgm:constr type="l" for="ch" forName="textparent_5"/>
                <dgm:constr type="h" for="ch" forName="textparent_5" refType="h" refFor="ch" refForName="picture_5"/>
                <dgm:constr type="r" for="ch" forName="textparent_5" refType="l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8"/>
                <dgm:constr type="h" for="ch" forName="picture_6" refType="h" refFor="ch" refForName="picture_1" fact="0.18"/>
                <dgm:constr type="r" for="ch" forName="picture_6" refType="w"/>
                <dgm:constr type="rOff" for="ch" forName="picture_6" refType="w" refFor="ch" refForName="picture_1" fact="-1.4238"/>
                <dgm:constr type="ctrY" for="ch" forName="picture_6" refType="h" refFor="ch" refForName="picture_1" fact="0.91"/>
                <dgm:constr type="r" for="ch" forName="line_6" refType="ctrX" refFor="ch" refForName="picture_1"/>
                <dgm:constr type="h" for="ch" forName="line_6"/>
                <dgm:constr type="l" for="ch" forName="line_6" refType="ctrX" refFor="ch" refForName="picture_6"/>
                <dgm:constr type="ctrY" for="ch" forName="line_6" refType="ctrY" refFor="ch" refForName="picture_6"/>
                <dgm:constr type="l" for="ch" forName="textparent_6"/>
                <dgm:constr type="h" for="ch" forName="textparent_6" refType="h" refFor="ch" refForName="picture_6"/>
                <dgm:constr type="r" for="ch" forName="textparent_6" refType="l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</dgm:constrLst>
            </dgm:else>
          </dgm:choose>
        </dgm:if>
        <dgm:else name="Name24">
          <dgm:choose name="Name25">
            <dgm:if name="Name26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5"/>
                <dgm:constr type="h" for="ch" forName="picture_2" refType="h" refFor="ch" refForName="picture_1" fact="0.15"/>
                <dgm:constr type="l" for="ch" forName="picture_2" refType="w" refFor="ch" refForName="picture_1" fact="1.4363"/>
                <dgm:constr type="ctrY" for="ch" forName="picture_2" refType="h" refFor="ch" refForName="picture_1" fact="0.07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5"/>
                <dgm:constr type="h" for="ch" forName="picture_3" refType="h" refFor="ch" refForName="picture_1" fact="0.15"/>
                <dgm:constr type="l" for="ch" forName="picture_3" refType="w" refFor="ch" refForName="picture_1" fact="1.2898"/>
                <dgm:constr type="ctrY" for="ch" forName="picture_3" refType="h" refFor="ch" refForName="picture_1" fact="0.227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5"/>
                <dgm:constr type="h" for="ch" forName="picture_4" refType="h" refFor="ch" refForName="picture_1" fact="0.15"/>
                <dgm:constr type="l" for="ch" forName="picture_4" refType="w" refFor="ch" refForName="picture_1" fact="1.21"/>
                <dgm:constr type="ctrY" for="ch" forName="picture_4" refType="h" refFor="ch" refForName="picture_1" fact="0.405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5"/>
                <dgm:constr type="h" for="ch" forName="picture_5" refType="h" refFor="ch" refForName="picture_1" fact="0.15"/>
                <dgm:constr type="l" for="ch" forName="picture_5" refType="w" refFor="ch" refForName="picture_1" fact="1.21"/>
                <dgm:constr type="ctrY" for="ch" forName="picture_5" refType="h" refFor="ch" refForName="picture_1" fact="0.595"/>
                <dgm:constr type="l" for="ch" forName="line_5" refType="ctrX" refFor="ch" refForName="picture_1"/>
                <dgm:constr type="h" for="ch" forName="line_5"/>
                <dgm:constr type="r" for="ch" forName="line_5" refType="ctrX" refFor="ch" refForName="picture_5"/>
                <dgm:constr type="ctrY" for="ch" forName="line_5" refType="ctrY" refFor="ch" refForName="picture_5"/>
                <dgm:constr type="r" for="ch" forName="textparent_5" refType="w"/>
                <dgm:constr type="h" for="ch" forName="textparent_5" refType="h" refFor="ch" refForName="picture_5"/>
                <dgm:constr type="l" for="ch" forName="textparent_5" refType="r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5"/>
                <dgm:constr type="h" for="ch" forName="picture_6" refType="h" refFor="ch" refForName="picture_1" fact="0.15"/>
                <dgm:constr type="l" for="ch" forName="picture_6" refType="w" refFor="ch" refForName="picture_1" fact="1.2898"/>
                <dgm:constr type="ctrY" for="ch" forName="picture_6" refType="h" refFor="ch" refForName="picture_1" fact="0.773"/>
                <dgm:constr type="l" for="ch" forName="line_6" refType="ctrX" refFor="ch" refForName="picture_1"/>
                <dgm:constr type="h" for="ch" forName="line_6"/>
                <dgm:constr type="r" for="ch" forName="line_6" refType="ctrX" refFor="ch" refForName="picture_6"/>
                <dgm:constr type="ctrY" for="ch" forName="line_6" refType="ctrY" refFor="ch" refForName="picture_6"/>
                <dgm:constr type="r" for="ch" forName="textparent_6" refType="w"/>
                <dgm:constr type="h" for="ch" forName="textparent_6" refType="h" refFor="ch" refForName="picture_6"/>
                <dgm:constr type="l" for="ch" forName="textparent_6" refType="r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  <dgm:constr type="w" for="ch" forName="picture_7" refType="w" refFor="ch" refForName="picture_1" fact="0.15"/>
                <dgm:constr type="h" for="ch" forName="picture_7" refType="h" refFor="ch" refForName="picture_1" fact="0.15"/>
                <dgm:constr type="l" for="ch" forName="picture_7" refType="w" refFor="ch" refForName="picture_1" fact="1.4363"/>
                <dgm:constr type="ctrY" for="ch" forName="picture_7" refType="h" refFor="ch" refForName="picture_1" fact="0.925"/>
                <dgm:constr type="l" for="ch" forName="line_7" refType="ctrX" refFor="ch" refForName="picture_1"/>
                <dgm:constr type="h" for="ch" forName="line_7"/>
                <dgm:constr type="r" for="ch" forName="line_7" refType="ctrX" refFor="ch" refForName="picture_7"/>
                <dgm:constr type="ctrY" for="ch" forName="line_7" refType="ctrY" refFor="ch" refForName="picture_7"/>
                <dgm:constr type="r" for="ch" forName="textparent_7" refType="w"/>
                <dgm:constr type="h" for="ch" forName="textparent_7" refType="h" refFor="ch" refForName="picture_7"/>
                <dgm:constr type="l" for="ch" forName="textparent_7" refType="r" refFor="ch" refForName="picture_7"/>
                <dgm:constr type="ctrY" for="ch" forName="textparent_7" refType="ctrY" refFor="ch" refForName="picture_7"/>
                <dgm:constr type="primFontSz" for="des" forName="text_7" refType="primFontSz" refFor="des" refForName="text_2" op="equ"/>
              </dgm:constrLst>
            </dgm:if>
            <dgm:else name="Name27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5"/>
                <dgm:constr type="h" for="ch" forName="picture_2" refType="h" refFor="ch" refForName="picture_1" fact="0.15"/>
                <dgm:constr type="r" for="ch" forName="picture_2" refType="w"/>
                <dgm:constr type="rOff" for="ch" forName="picture_2" refType="w" refFor="ch" refForName="picture_1" fact="-1.4363"/>
                <dgm:constr type="ctrY" for="ch" forName="picture_2" refType="h" refFor="ch" refForName="picture_1" fact="0.07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5"/>
                <dgm:constr type="h" for="ch" forName="picture_3" refType="h" refFor="ch" refForName="picture_1" fact="0.15"/>
                <dgm:constr type="r" for="ch" forName="picture_3" refType="w"/>
                <dgm:constr type="rOff" for="ch" forName="picture_3" refType="w" refFor="ch" refForName="picture_1" fact="-1.2898"/>
                <dgm:constr type="ctrY" for="ch" forName="picture_3" refType="h" refFor="ch" refForName="picture_1" fact="0.227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5"/>
                <dgm:constr type="h" for="ch" forName="picture_4" refType="h" refFor="ch" refForName="picture_1" fact="0.15"/>
                <dgm:constr type="r" for="ch" forName="picture_4" refType="w"/>
                <dgm:constr type="rOff" for="ch" forName="picture_4" refType="w" refFor="ch" refForName="picture_1" fact="-1.21"/>
                <dgm:constr type="ctrY" for="ch" forName="picture_4" refType="h" refFor="ch" refForName="picture_1" fact="0.405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5"/>
                <dgm:constr type="h" for="ch" forName="picture_5" refType="h" refFor="ch" refForName="picture_1" fact="0.15"/>
                <dgm:constr type="r" for="ch" forName="picture_5" refType="w"/>
                <dgm:constr type="rOff" for="ch" forName="picture_5" refType="w" refFor="ch" refForName="picture_1" fact="-1.21"/>
                <dgm:constr type="ctrY" for="ch" forName="picture_5" refType="h" refFor="ch" refForName="picture_1" fact="0.595"/>
                <dgm:constr type="r" for="ch" forName="line_5" refType="ctrX" refFor="ch" refForName="picture_1"/>
                <dgm:constr type="h" for="ch" forName="line_5"/>
                <dgm:constr type="l" for="ch" forName="line_5" refType="ctrX" refFor="ch" refForName="picture_5"/>
                <dgm:constr type="ctrY" for="ch" forName="line_5" refType="ctrY" refFor="ch" refForName="picture_5"/>
                <dgm:constr type="l" for="ch" forName="textparent_5"/>
                <dgm:constr type="h" for="ch" forName="textparent_5" refType="h" refFor="ch" refForName="picture_5"/>
                <dgm:constr type="r" for="ch" forName="textparent_5" refType="l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5"/>
                <dgm:constr type="h" for="ch" forName="picture_6" refType="h" refFor="ch" refForName="picture_1" fact="0.15"/>
                <dgm:constr type="r" for="ch" forName="picture_6" refType="w"/>
                <dgm:constr type="rOff" for="ch" forName="picture_6" refType="w" refFor="ch" refForName="picture_1" fact="-1.2898"/>
                <dgm:constr type="ctrY" for="ch" forName="picture_6" refType="h" refFor="ch" refForName="picture_1" fact="0.773"/>
                <dgm:constr type="r" for="ch" forName="line_6" refType="ctrX" refFor="ch" refForName="picture_1"/>
                <dgm:constr type="h" for="ch" forName="line_6"/>
                <dgm:constr type="l" for="ch" forName="line_6" refType="ctrX" refFor="ch" refForName="picture_6"/>
                <dgm:constr type="ctrY" for="ch" forName="line_6" refType="ctrY" refFor="ch" refForName="picture_6"/>
                <dgm:constr type="l" for="ch" forName="textparent_6"/>
                <dgm:constr type="h" for="ch" forName="textparent_6" refType="h" refFor="ch" refForName="picture_6"/>
                <dgm:constr type="r" for="ch" forName="textparent_6" refType="l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  <dgm:constr type="w" for="ch" forName="picture_7" refType="w" refFor="ch" refForName="picture_1" fact="0.15"/>
                <dgm:constr type="h" for="ch" forName="picture_7" refType="h" refFor="ch" refForName="picture_1" fact="0.15"/>
                <dgm:constr type="r" for="ch" forName="picture_7" refType="w"/>
                <dgm:constr type="rOff" for="ch" forName="picture_7" refType="w" refFor="ch" refForName="picture_1" fact="-1.4363"/>
                <dgm:constr type="ctrY" for="ch" forName="picture_7" refType="h" refFor="ch" refForName="picture_1" fact="0.925"/>
                <dgm:constr type="r" for="ch" forName="line_7" refType="ctrX" refFor="ch" refForName="picture_1"/>
                <dgm:constr type="h" for="ch" forName="line_7"/>
                <dgm:constr type="l" for="ch" forName="line_7" refType="ctrX" refFor="ch" refForName="picture_7"/>
                <dgm:constr type="ctrY" for="ch" forName="line_7" refType="ctrY" refFor="ch" refForName="picture_7"/>
                <dgm:constr type="l" for="ch" forName="textparent_7"/>
                <dgm:constr type="h" for="ch" forName="textparent_7" refType="h" refFor="ch" refForName="picture_7"/>
                <dgm:constr type="r" for="ch" forName="textparent_7" refType="l" refFor="ch" refForName="picture_7"/>
                <dgm:constr type="ctrY" for="ch" forName="textparent_7" refType="ctrY" refFor="ch" refForName="picture_7"/>
                <dgm:constr type="primFontSz" for="des" forName="text_7" refType="primFontSz" refFor="des" refForName="text_2" op="equ"/>
              </dgm:constrLst>
            </dgm:else>
          </dgm:choose>
        </dgm:else>
      </dgm:choose>
      <dgm:forEach name="wrapper" axis="self" ptType="parTrans">
        <dgm:forEach name="wrapper2" axis="self" ptType="sibTrans" st="2">
          <dgm:forEach name="pictureRepeat" axis="self">
            <dgm:layoutNode name="pictureRepeatNode" styleLbl="alignImgPlace1">
              <dgm:alg type="sp"/>
              <dgm:shape xmlns:r="http://schemas.openxmlformats.org/officeDocument/2006/relationships" type="ellipse" r:blip="" blipPhldr="1">
                <dgm:adjLst/>
              </dgm:shape>
              <dgm:presOf axis="self"/>
            </dgm:layoutNode>
          </dgm:forEach>
        </dgm:forEach>
      </dgm:forEach>
      <dgm:forEach name="Name28" axis="ch" ptType="sibTrans" hideLastTrans="0" cnt="1">
        <dgm:layoutNode name="picture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9" ref="pictureRepeat"/>
        </dgm:layoutNode>
      </dgm:forEach>
      <dgm:forEach name="Name30" axis="ch" ptType="node" cnt="1">
        <dgm:layoutNode name="text_1" styleLbl="node1">
          <dgm:varLst>
            <dgm:bulletEnabled val="1"/>
          </dgm:varLst>
          <dgm:alg type="tx">
            <dgm:param type="txAnchorVert" val="b"/>
            <dgm:param type="txAnchorVertCh" val="b"/>
            <dgm:param type="parTxRTLAlign" val="r"/>
            <dgm:param type="shpTxRTLAlignCh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primFontSz" val="65"/>
            <dgm:constr type="lMarg"/>
            <dgm:constr type="rMarg"/>
            <dgm:constr type="tMarg"/>
            <dgm:constr type="bMarg"/>
          </dgm:constrLst>
          <dgm:ruleLst>
            <dgm:rule type="primFontSz" val="5" fact="NaN" max="NaN"/>
          </dgm:ruleLst>
        </dgm:layoutNode>
      </dgm:forEach>
      <dgm:forEach name="Name31" axis="ch" ptType="sibTrans" hideLastTrans="0" st="2" cnt="1">
        <dgm:layoutNode name="picture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2" ref="pictureRepeat"/>
        </dgm:layoutNode>
      </dgm:forEach>
      <dgm:forEach name="Name33" axis="ch" ptType="node" st="2" cnt="1">
        <dgm:layoutNode name="line_2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2">
          <dgm:choose name="Name34">
            <dgm:if name="Name35" func="var" arg="dir" op="equ" val="norm">
              <dgm:alg type="lin">
                <dgm:param type="horzAlign" val="l"/>
              </dgm:alg>
            </dgm:if>
            <dgm:else name="Name36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2" refType="w"/>
            <dgm:constr type="h" for="ch" forName="text_2" refType="h"/>
          </dgm:constrLst>
          <dgm:presOf/>
          <dgm:layoutNode name="text_2" styleLbl="revTx">
            <dgm:varLst>
              <dgm:bulletEnabled val="1"/>
            </dgm:varLst>
            <dgm:choose name="Name37">
              <dgm:if name="Name38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39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40" axis="ch" ptType="sibTrans" hideLastTrans="0" st="3" cnt="1">
        <dgm:layoutNode name="picture_3">
          <dgm:alg type="sp"/>
          <dgm:shape xmlns:r="http://schemas.openxmlformats.org/officeDocument/2006/relationships" r:blip="">
            <dgm:adjLst/>
          </dgm:shape>
          <dgm:presOf/>
          <dgm:constrLst/>
          <dgm:forEach name="Name41" ref="pictureRepeat"/>
        </dgm:layoutNode>
      </dgm:forEach>
      <dgm:forEach name="Name42" axis="ch" ptType="node" st="3" cnt="1">
        <dgm:layoutNode name="line_3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3">
          <dgm:choose name="Name43">
            <dgm:if name="Name44" func="var" arg="dir" op="equ" val="norm">
              <dgm:alg type="lin">
                <dgm:param type="horzAlign" val="l"/>
              </dgm:alg>
            </dgm:if>
            <dgm:else name="Name45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3" refType="w"/>
            <dgm:constr type="h" for="ch" forName="text_3" refType="h"/>
          </dgm:constrLst>
          <dgm:presOf/>
          <dgm:layoutNode name="text_3" styleLbl="revTx">
            <dgm:varLst>
              <dgm:bulletEnabled val="1"/>
            </dgm:varLst>
            <dgm:choose name="Name46">
              <dgm:if name="Name47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48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49" axis="ch" ptType="sibTrans" hideLastTrans="0" st="4" cnt="1">
        <dgm:layoutNode name="picture_4">
          <dgm:alg type="sp"/>
          <dgm:shape xmlns:r="http://schemas.openxmlformats.org/officeDocument/2006/relationships" r:blip="">
            <dgm:adjLst/>
          </dgm:shape>
          <dgm:presOf/>
          <dgm:constrLst/>
          <dgm:forEach name="Name50" ref="pictureRepeat"/>
        </dgm:layoutNode>
      </dgm:forEach>
      <dgm:forEach name="Name51" axis="ch" ptType="node" st="4" cnt="1">
        <dgm:layoutNode name="line_4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4">
          <dgm:choose name="Name52">
            <dgm:if name="Name53" func="var" arg="dir" op="equ" val="norm">
              <dgm:alg type="lin">
                <dgm:param type="horzAlign" val="l"/>
              </dgm:alg>
            </dgm:if>
            <dgm:else name="Name54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4" refType="w"/>
            <dgm:constr type="h" for="ch" forName="text_4" refType="h"/>
          </dgm:constrLst>
          <dgm:presOf/>
          <dgm:layoutNode name="text_4" styleLbl="revTx">
            <dgm:varLst>
              <dgm:bulletEnabled val="1"/>
            </dgm:varLst>
            <dgm:choose name="Name55">
              <dgm:if name="Name56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57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58" axis="ch" ptType="sibTrans" hideLastTrans="0" st="5" cnt="1">
        <dgm:layoutNode name="picture_5">
          <dgm:alg type="sp"/>
          <dgm:shape xmlns:r="http://schemas.openxmlformats.org/officeDocument/2006/relationships" r:blip="">
            <dgm:adjLst/>
          </dgm:shape>
          <dgm:presOf/>
          <dgm:constrLst/>
          <dgm:forEach name="Name59" ref="pictureRepeat"/>
        </dgm:layoutNode>
      </dgm:forEach>
      <dgm:forEach name="Name60" axis="ch" ptType="node" st="5" cnt="1">
        <dgm:layoutNode name="line_5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5">
          <dgm:choose name="Name61">
            <dgm:if name="Name62" func="var" arg="dir" op="equ" val="norm">
              <dgm:alg type="lin">
                <dgm:param type="horzAlign" val="l"/>
              </dgm:alg>
            </dgm:if>
            <dgm:else name="Name63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5" refType="w"/>
            <dgm:constr type="h" for="ch" forName="text_5" refType="h"/>
          </dgm:constrLst>
          <dgm:presOf/>
          <dgm:layoutNode name="text_5" styleLbl="revTx">
            <dgm:varLst>
              <dgm:bulletEnabled val="1"/>
            </dgm:varLst>
            <dgm:choose name="Name64">
              <dgm:if name="Name65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66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67" axis="ch" ptType="sibTrans" hideLastTrans="0" st="6" cnt="1">
        <dgm:layoutNode name="picture_6">
          <dgm:alg type="sp"/>
          <dgm:shape xmlns:r="http://schemas.openxmlformats.org/officeDocument/2006/relationships" r:blip="">
            <dgm:adjLst/>
          </dgm:shape>
          <dgm:presOf/>
          <dgm:constrLst/>
          <dgm:forEach name="Name68" ref="pictureRepeat"/>
        </dgm:layoutNode>
      </dgm:forEach>
      <dgm:forEach name="Name69" axis="ch" ptType="node" st="6" cnt="1">
        <dgm:layoutNode name="line_6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6">
          <dgm:choose name="Name70">
            <dgm:if name="Name71" func="var" arg="dir" op="equ" val="norm">
              <dgm:alg type="lin">
                <dgm:param type="horzAlign" val="l"/>
              </dgm:alg>
            </dgm:if>
            <dgm:else name="Name72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6" refType="w"/>
            <dgm:constr type="h" for="ch" forName="text_6" refType="h"/>
          </dgm:constrLst>
          <dgm:presOf/>
          <dgm:layoutNode name="text_6" styleLbl="revTx">
            <dgm:varLst>
              <dgm:bulletEnabled val="1"/>
            </dgm:varLst>
            <dgm:choose name="Name73">
              <dgm:if name="Name74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75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76" axis="ch" ptType="sibTrans" hideLastTrans="0" st="7" cnt="1">
        <dgm:layoutNode name="picture_7">
          <dgm:alg type="sp"/>
          <dgm:shape xmlns:r="http://schemas.openxmlformats.org/officeDocument/2006/relationships" r:blip="">
            <dgm:adjLst/>
          </dgm:shape>
          <dgm:presOf/>
          <dgm:constrLst/>
          <dgm:forEach name="Name77" ref="pictureRepeat"/>
        </dgm:layoutNode>
      </dgm:forEach>
      <dgm:forEach name="Name78" axis="ch" ptType="node" st="7" cnt="1">
        <dgm:layoutNode name="line_7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7">
          <dgm:choose name="Name79">
            <dgm:if name="Name80" func="var" arg="dir" op="equ" val="norm">
              <dgm:alg type="lin">
                <dgm:param type="horzAlign" val="l"/>
              </dgm:alg>
            </dgm:if>
            <dgm:else name="Name81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7" refType="w"/>
            <dgm:constr type="h" for="ch" forName="text_7" refType="h"/>
          </dgm:constrLst>
          <dgm:presOf/>
          <dgm:layoutNode name="text_7" styleLbl="revTx">
            <dgm:varLst>
              <dgm:bulletEnabled val="1"/>
            </dgm:varLst>
            <dgm:choose name="Name82">
              <dgm:if name="Name83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84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CircularPictureCallout">
  <dgm:title val=""/>
  <dgm:desc val=""/>
  <dgm:catLst>
    <dgm:cat type="picture" pri="2000"/>
    <dgm:cat type="pictureconvert" pri="2000"/>
  </dgm:catLst>
  <dgm:sampData>
    <dgm:dataModel>
      <dgm:ptLst>
        <dgm:pt modelId="0" type="doc"/>
        <dgm:pt modelId="1"/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2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axis="ch" ptType="node" func="cnt" op="lte" val="1">
          <dgm:constrLst>
            <dgm:constr type="h" for="ch" forName="picture_1" refType="h"/>
            <dgm:constr type="w" for="ch" forName="picture_1" refType="h" refFor="ch" refForName="picture_1" op="equ"/>
            <dgm:constr type="l" for="ch" forName="picture_1"/>
            <dgm:constr type="t" for="ch" forName="picture_1"/>
            <dgm:constr type="w" for="ch" forName="text_1" refType="w" refFor="ch" refForName="picture_1" fact="0.64"/>
            <dgm:constr type="h" for="ch" forName="text_1" refType="h" refFor="ch" refForName="picture_1" fact="0.33"/>
            <dgm:constr type="l" for="ch" forName="text_1" refType="w" refFor="ch" refForName="picture_1" fact="0.18"/>
            <dgm:constr type="t" for="ch" forName="text_1" refType="h" refFor="ch" refForName="picture_1" fact="0.531"/>
          </dgm:constrLst>
        </dgm:if>
        <dgm:if name="Name4" axis="ch" ptType="node" func="cnt" op="lte" val="2">
          <dgm:choose name="Name5">
            <dgm:if name="Name6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5"/>
                <dgm:constr type="h" for="ch" forName="picture_2" refType="h" refFor="ch" refForName="picture_1" fact="0.5"/>
                <dgm:constr type="l" for="ch" forName="picture_2" refType="w" refFor="ch" refForName="picture_1" fact="1.21"/>
                <dgm:constr type="ctrY" for="ch" forName="picture_2" refType="h" refFor="ch" refForName="picture_1" fact="0.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</dgm:constrLst>
            </dgm:if>
            <dgm:else name="Name7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5"/>
                <dgm:constr type="h" for="ch" forName="picture_2" refType="h" refFor="ch" refForName="picture_1" fact="0.5"/>
                <dgm:constr type="r" for="ch" forName="picture_2" refType="w"/>
                <dgm:constr type="rOff" for="ch" forName="picture_2" refType="w" refFor="ch" refForName="picture_1" fact="-1.21"/>
                <dgm:constr type="ctrY" for="ch" forName="picture_2" refType="h" refFor="ch" refForName="picture_1" fact="0.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</dgm:constrLst>
            </dgm:else>
          </dgm:choose>
        </dgm:if>
        <dgm:if name="Name8" axis="ch" ptType="node" func="cnt" op="lte" val="3">
          <dgm:choose name="Name9">
            <dgm:if name="Name10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75"/>
                <dgm:constr type="h" for="ch" forName="picture_2" refType="h" refFor="ch" refForName="picture_1" fact="0.375"/>
                <dgm:constr type="l" for="ch" forName="picture_2" refType="w" refFor="ch" refForName="picture_1" fact="1.21"/>
                <dgm:constr type="ctrY" for="ch" forName="picture_2" refType="h" refFor="ch" refForName="picture_1" fact="0.187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75"/>
                <dgm:constr type="h" for="ch" forName="picture_3" refType="h" refFor="ch" refForName="picture_1" fact="0.375"/>
                <dgm:constr type="l" for="ch" forName="picture_3" refType="w" refFor="ch" refForName="picture_1" fact="1.21"/>
                <dgm:constr type="ctrY" for="ch" forName="picture_3" refType="h" refFor="ch" refForName="picture_1" fact="0.8125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</dgm:constrLst>
            </dgm:if>
            <dgm:else name="Name11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75"/>
                <dgm:constr type="h" for="ch" forName="picture_2" refType="h" refFor="ch" refForName="picture_1" fact="0.375"/>
                <dgm:constr type="r" for="ch" forName="picture_2" refType="w"/>
                <dgm:constr type="rOff" for="ch" forName="picture_2" refType="w" refFor="ch" refForName="picture_1" fact="-1.21"/>
                <dgm:constr type="ctrY" for="ch" forName="picture_2" refType="h" refFor="ch" refForName="picture_1" fact="0.187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75"/>
                <dgm:constr type="h" for="ch" forName="picture_3" refType="h" refFor="ch" refForName="picture_1" fact="0.375"/>
                <dgm:constr type="r" for="ch" forName="picture_3" refType="w"/>
                <dgm:constr type="rOff" for="ch" forName="picture_3" refType="w" refFor="ch" refForName="picture_1" fact="-1.21"/>
                <dgm:constr type="ctrY" for="ch" forName="picture_3" refType="h" refFor="ch" refForName="picture_1" fact="0.8125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</dgm:constrLst>
            </dgm:else>
          </dgm:choose>
        </dgm:if>
        <dgm:if name="Name12" axis="ch" ptType="node" func="cnt" op="lte" val="4">
          <dgm:choose name="Name13">
            <dgm:if name="Name14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"/>
                <dgm:constr type="h" for="ch" forName="picture_2" refType="h" refFor="ch" refForName="picture_1" fact="0.3"/>
                <dgm:constr type="l" for="ch" forName="picture_2" refType="w" refFor="ch" refForName="picture_1" fact="1.354"/>
                <dgm:constr type="ctrY" for="ch" forName="picture_2" refType="h" refFor="ch" refForName="picture_1" fact="0.1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"/>
                <dgm:constr type="h" for="ch" forName="picture_3" refType="h" refFor="ch" refForName="picture_1" fact="0.3"/>
                <dgm:constr type="l" for="ch" forName="picture_3" refType="w" refFor="ch" refForName="picture_1" fact="1.21"/>
                <dgm:constr type="ctrY" for="ch" forName="picture_3" refType="h" refFor="ch" refForName="picture_1" fact="0.5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3"/>
                <dgm:constr type="h" for="ch" forName="picture_4" refType="h" refFor="ch" refForName="picture_1" fact="0.3"/>
                <dgm:constr type="l" for="ch" forName="picture_4" refType="w" refFor="ch" refForName="picture_1" fact="1.354"/>
                <dgm:constr type="ctrY" for="ch" forName="picture_4" refType="h" refFor="ch" refForName="picture_1" fact="0.85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</dgm:constrLst>
            </dgm:if>
            <dgm:else name="Name15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"/>
                <dgm:constr type="h" for="ch" forName="picture_2" refType="h" refFor="ch" refForName="picture_1" fact="0.3"/>
                <dgm:constr type="r" for="ch" forName="picture_2" refType="w"/>
                <dgm:constr type="rOff" for="ch" forName="picture_2" refType="w" refFor="ch" refForName="picture_1" fact="-1.354"/>
                <dgm:constr type="ctrY" for="ch" forName="picture_2" refType="h" refFor="ch" refForName="picture_1" fact="0.1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"/>
                <dgm:constr type="h" for="ch" forName="picture_3" refType="h" refFor="ch" refForName="picture_1" fact="0.3"/>
                <dgm:constr type="r" for="ch" forName="picture_3" refType="w"/>
                <dgm:constr type="rOff" for="ch" forName="picture_3" refType="w" refFor="ch" refForName="picture_1" fact="-1.21"/>
                <dgm:constr type="ctrY" for="ch" forName="picture_3" refType="h" refFor="ch" refForName="picture_1" fact="0.5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3"/>
                <dgm:constr type="h" for="ch" forName="picture_4" refType="h" refFor="ch" refForName="picture_1" fact="0.3"/>
                <dgm:constr type="r" for="ch" forName="picture_4" refType="w"/>
                <dgm:constr type="rOff" for="ch" forName="picture_4" refType="w" refFor="ch" refForName="picture_1" fact="-1.354"/>
                <dgm:constr type="ctrY" for="ch" forName="picture_4" refType="h" refFor="ch" refForName="picture_1" fact="0.85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</dgm:constrLst>
            </dgm:else>
          </dgm:choose>
        </dgm:if>
        <dgm:if name="Name16" axis="ch" ptType="node" func="cnt" op="lte" val="5">
          <dgm:choose name="Name17">
            <dgm:if name="Name18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22"/>
                <dgm:constr type="h" for="ch" forName="picture_2" refType="h" refFor="ch" refForName="picture_1" fact="0.22"/>
                <dgm:constr type="l" for="ch" forName="picture_2" refType="w" refFor="ch" refForName="picture_1" fact="1.375"/>
                <dgm:constr type="ctrY" for="ch" forName="picture_2" refType="h" refFor="ch" refForName="picture_1" fact="0.11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22"/>
                <dgm:constr type="h" for="ch" forName="picture_3" refType="h" refFor="ch" refForName="picture_1" fact="0.22"/>
                <dgm:constr type="l" for="ch" forName="picture_3" refType="w" refFor="ch" refForName="picture_1" fact="1.21"/>
                <dgm:constr type="ctrY" for="ch" forName="picture_3" refType="h" refFor="ch" refForName="picture_1" fact="0.353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22"/>
                <dgm:constr type="h" for="ch" forName="picture_4" refType="h" refFor="ch" refForName="picture_1" fact="0.22"/>
                <dgm:constr type="l" for="ch" forName="picture_4" refType="w" refFor="ch" refForName="picture_1" fact="1.21"/>
                <dgm:constr type="ctrY" for="ch" forName="picture_4" refType="h" refFor="ch" refForName="picture_1" fact="0.647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22"/>
                <dgm:constr type="h" for="ch" forName="picture_5" refType="h" refFor="ch" refForName="picture_1" fact="0.22"/>
                <dgm:constr type="l" for="ch" forName="picture_5" refType="w" refFor="ch" refForName="picture_1" fact="1.375"/>
                <dgm:constr type="ctrY" for="ch" forName="picture_5" refType="h" refFor="ch" refForName="picture_1" fact="0.89"/>
                <dgm:constr type="l" for="ch" forName="line_5" refType="ctrX" refFor="ch" refForName="picture_1"/>
                <dgm:constr type="h" for="ch" forName="line_5"/>
                <dgm:constr type="r" for="ch" forName="line_5" refType="ctrX" refFor="ch" refForName="picture_5"/>
                <dgm:constr type="ctrY" for="ch" forName="line_5" refType="ctrY" refFor="ch" refForName="picture_5"/>
                <dgm:constr type="r" for="ch" forName="textparent_5" refType="w"/>
                <dgm:constr type="h" for="ch" forName="textparent_5" refType="h" refFor="ch" refForName="picture_5"/>
                <dgm:constr type="l" for="ch" forName="textparent_5" refType="r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</dgm:constrLst>
            </dgm:if>
            <dgm:else name="Name19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22"/>
                <dgm:constr type="h" for="ch" forName="picture_2" refType="h" refFor="ch" refForName="picture_1" fact="0.22"/>
                <dgm:constr type="r" for="ch" forName="picture_2" refType="w"/>
                <dgm:constr type="rOff" for="ch" forName="picture_2" refType="w" refFor="ch" refForName="picture_1" fact="-1.375"/>
                <dgm:constr type="ctrY" for="ch" forName="picture_2" refType="h" refFor="ch" refForName="picture_1" fact="0.11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22"/>
                <dgm:constr type="h" for="ch" forName="picture_3" refType="h" refFor="ch" refForName="picture_1" fact="0.22"/>
                <dgm:constr type="r" for="ch" forName="picture_3" refType="w"/>
                <dgm:constr type="rOff" for="ch" forName="picture_3" refType="w" refFor="ch" refForName="picture_1" fact="-1.21"/>
                <dgm:constr type="ctrY" for="ch" forName="picture_3" refType="h" refFor="ch" refForName="picture_1" fact="0.353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22"/>
                <dgm:constr type="h" for="ch" forName="picture_4" refType="h" refFor="ch" refForName="picture_1" fact="0.22"/>
                <dgm:constr type="r" for="ch" forName="picture_4" refType="w"/>
                <dgm:constr type="rOff" for="ch" forName="picture_4" refType="w" refFor="ch" refForName="picture_1" fact="-1.21"/>
                <dgm:constr type="ctrY" for="ch" forName="picture_4" refType="h" refFor="ch" refForName="picture_1" fact="0.647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22"/>
                <dgm:constr type="h" for="ch" forName="picture_5" refType="h" refFor="ch" refForName="picture_1" fact="0.22"/>
                <dgm:constr type="r" for="ch" forName="picture_5" refType="w"/>
                <dgm:constr type="rOff" for="ch" forName="picture_5" refType="w" refFor="ch" refForName="picture_1" fact="-1.375"/>
                <dgm:constr type="ctrY" for="ch" forName="picture_5" refType="h" refFor="ch" refForName="picture_1" fact="0.89"/>
                <dgm:constr type="r" for="ch" forName="line_5" refType="ctrX" refFor="ch" refForName="picture_1"/>
                <dgm:constr type="h" for="ch" forName="line_5"/>
                <dgm:constr type="l" for="ch" forName="line_5" refType="ctrX" refFor="ch" refForName="picture_5"/>
                <dgm:constr type="ctrY" for="ch" forName="line_5" refType="ctrY" refFor="ch" refForName="picture_5"/>
                <dgm:constr type="l" for="ch" forName="textparent_5"/>
                <dgm:constr type="h" for="ch" forName="textparent_5" refType="h" refFor="ch" refForName="picture_5"/>
                <dgm:constr type="r" for="ch" forName="textparent_5" refType="l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</dgm:constrLst>
            </dgm:else>
          </dgm:choose>
        </dgm:if>
        <dgm:if name="Name20" axis="ch" ptType="node" func="cnt" op="lte" val="6">
          <dgm:choose name="Name21">
            <dgm:if name="Name22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8"/>
                <dgm:constr type="h" for="ch" forName="picture_2" refType="h" refFor="ch" refForName="picture_1" fact="0.18"/>
                <dgm:constr type="l" for="ch" forName="picture_2" refType="w" refFor="ch" refForName="picture_1" fact="1.4238"/>
                <dgm:constr type="ctrY" for="ch" forName="picture_2" refType="h" refFor="ch" refForName="picture_1" fact="0.09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8"/>
                <dgm:constr type="h" for="ch" forName="picture_3" refType="h" refFor="ch" refForName="picture_1" fact="0.18"/>
                <dgm:constr type="l" for="ch" forName="picture_3" refType="w" refFor="ch" refForName="picture_1" fact="1.2667"/>
                <dgm:constr type="ctrY" for="ch" forName="picture_3" refType="h" refFor="ch" refForName="picture_1" fact="0.261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8"/>
                <dgm:constr type="h" for="ch" forName="picture_4" refType="h" refFor="ch" refForName="picture_1" fact="0.18"/>
                <dgm:constr type="l" for="ch" forName="picture_4" refType="w" refFor="ch" refForName="picture_1" fact="1.21"/>
                <dgm:constr type="ctrY" for="ch" forName="picture_4" refType="h" refFor="ch" refForName="picture_1" fact="0.5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8"/>
                <dgm:constr type="h" for="ch" forName="picture_5" refType="h" refFor="ch" refForName="picture_1" fact="0.18"/>
                <dgm:constr type="l" for="ch" forName="picture_5" refType="w" refFor="ch" refForName="picture_1" fact="1.2667"/>
                <dgm:constr type="ctrY" for="ch" forName="picture_5" refType="h" refFor="ch" refForName="picture_1" fact="0.739"/>
                <dgm:constr type="l" for="ch" forName="line_5" refType="ctrX" refFor="ch" refForName="picture_1"/>
                <dgm:constr type="h" for="ch" forName="line_5"/>
                <dgm:constr type="r" for="ch" forName="line_5" refType="ctrX" refFor="ch" refForName="picture_5"/>
                <dgm:constr type="ctrY" for="ch" forName="line_5" refType="ctrY" refFor="ch" refForName="picture_5"/>
                <dgm:constr type="r" for="ch" forName="textparent_5" refType="w"/>
                <dgm:constr type="h" for="ch" forName="textparent_5" refType="h" refFor="ch" refForName="picture_5"/>
                <dgm:constr type="l" for="ch" forName="textparent_5" refType="r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8"/>
                <dgm:constr type="h" for="ch" forName="picture_6" refType="h" refFor="ch" refForName="picture_1" fact="0.18"/>
                <dgm:constr type="l" for="ch" forName="picture_6" refType="w" refFor="ch" refForName="picture_1" fact="1.4238"/>
                <dgm:constr type="ctrY" for="ch" forName="picture_6" refType="h" refFor="ch" refForName="picture_1" fact="0.91"/>
                <dgm:constr type="l" for="ch" forName="line_6" refType="ctrX" refFor="ch" refForName="picture_1"/>
                <dgm:constr type="h" for="ch" forName="line_6"/>
                <dgm:constr type="r" for="ch" forName="line_6" refType="ctrX" refFor="ch" refForName="picture_6"/>
                <dgm:constr type="ctrY" for="ch" forName="line_6" refType="ctrY" refFor="ch" refForName="picture_6"/>
                <dgm:constr type="r" for="ch" forName="textparent_6" refType="w"/>
                <dgm:constr type="h" for="ch" forName="textparent_6" refType="h" refFor="ch" refForName="picture_6"/>
                <dgm:constr type="l" for="ch" forName="textparent_6" refType="r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</dgm:constrLst>
            </dgm:if>
            <dgm:else name="Name23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8"/>
                <dgm:constr type="h" for="ch" forName="picture_2" refType="h" refFor="ch" refForName="picture_1" fact="0.18"/>
                <dgm:constr type="r" for="ch" forName="picture_2" refType="w"/>
                <dgm:constr type="rOff" for="ch" forName="picture_2" refType="w" refFor="ch" refForName="picture_1" fact="-1.4238"/>
                <dgm:constr type="ctrY" for="ch" forName="picture_2" refType="h" refFor="ch" refForName="picture_1" fact="0.09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8"/>
                <dgm:constr type="h" for="ch" forName="picture_3" refType="h" refFor="ch" refForName="picture_1" fact="0.18"/>
                <dgm:constr type="r" for="ch" forName="picture_3" refType="w"/>
                <dgm:constr type="rOff" for="ch" forName="picture_3" refType="w" refFor="ch" refForName="picture_1" fact="-1.2667"/>
                <dgm:constr type="ctrY" for="ch" forName="picture_3" refType="h" refFor="ch" refForName="picture_1" fact="0.261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8"/>
                <dgm:constr type="h" for="ch" forName="picture_4" refType="h" refFor="ch" refForName="picture_1" fact="0.18"/>
                <dgm:constr type="r" for="ch" forName="picture_4" refType="w"/>
                <dgm:constr type="rOff" for="ch" forName="picture_4" refType="w" refFor="ch" refForName="picture_1" fact="-1.21"/>
                <dgm:constr type="ctrY" for="ch" forName="picture_4" refType="h" refFor="ch" refForName="picture_1" fact="0.5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8"/>
                <dgm:constr type="h" for="ch" forName="picture_5" refType="h" refFor="ch" refForName="picture_1" fact="0.18"/>
                <dgm:constr type="r" for="ch" forName="picture_5" refType="w"/>
                <dgm:constr type="rOff" for="ch" forName="picture_5" refType="w" refFor="ch" refForName="picture_1" fact="-1.2667"/>
                <dgm:constr type="ctrY" for="ch" forName="picture_5" refType="h" refFor="ch" refForName="picture_1" fact="0.739"/>
                <dgm:constr type="r" for="ch" forName="line_5" refType="ctrX" refFor="ch" refForName="picture_1"/>
                <dgm:constr type="h" for="ch" forName="line_5"/>
                <dgm:constr type="l" for="ch" forName="line_5" refType="ctrX" refFor="ch" refForName="picture_5"/>
                <dgm:constr type="ctrY" for="ch" forName="line_5" refType="ctrY" refFor="ch" refForName="picture_5"/>
                <dgm:constr type="l" for="ch" forName="textparent_5"/>
                <dgm:constr type="h" for="ch" forName="textparent_5" refType="h" refFor="ch" refForName="picture_5"/>
                <dgm:constr type="r" for="ch" forName="textparent_5" refType="l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8"/>
                <dgm:constr type="h" for="ch" forName="picture_6" refType="h" refFor="ch" refForName="picture_1" fact="0.18"/>
                <dgm:constr type="r" for="ch" forName="picture_6" refType="w"/>
                <dgm:constr type="rOff" for="ch" forName="picture_6" refType="w" refFor="ch" refForName="picture_1" fact="-1.4238"/>
                <dgm:constr type="ctrY" for="ch" forName="picture_6" refType="h" refFor="ch" refForName="picture_1" fact="0.91"/>
                <dgm:constr type="r" for="ch" forName="line_6" refType="ctrX" refFor="ch" refForName="picture_1"/>
                <dgm:constr type="h" for="ch" forName="line_6"/>
                <dgm:constr type="l" for="ch" forName="line_6" refType="ctrX" refFor="ch" refForName="picture_6"/>
                <dgm:constr type="ctrY" for="ch" forName="line_6" refType="ctrY" refFor="ch" refForName="picture_6"/>
                <dgm:constr type="l" for="ch" forName="textparent_6"/>
                <dgm:constr type="h" for="ch" forName="textparent_6" refType="h" refFor="ch" refForName="picture_6"/>
                <dgm:constr type="r" for="ch" forName="textparent_6" refType="l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</dgm:constrLst>
            </dgm:else>
          </dgm:choose>
        </dgm:if>
        <dgm:else name="Name24">
          <dgm:choose name="Name25">
            <dgm:if name="Name26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5"/>
                <dgm:constr type="h" for="ch" forName="picture_2" refType="h" refFor="ch" refForName="picture_1" fact="0.15"/>
                <dgm:constr type="l" for="ch" forName="picture_2" refType="w" refFor="ch" refForName="picture_1" fact="1.4363"/>
                <dgm:constr type="ctrY" for="ch" forName="picture_2" refType="h" refFor="ch" refForName="picture_1" fact="0.07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5"/>
                <dgm:constr type="h" for="ch" forName="picture_3" refType="h" refFor="ch" refForName="picture_1" fact="0.15"/>
                <dgm:constr type="l" for="ch" forName="picture_3" refType="w" refFor="ch" refForName="picture_1" fact="1.2898"/>
                <dgm:constr type="ctrY" for="ch" forName="picture_3" refType="h" refFor="ch" refForName="picture_1" fact="0.227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5"/>
                <dgm:constr type="h" for="ch" forName="picture_4" refType="h" refFor="ch" refForName="picture_1" fact="0.15"/>
                <dgm:constr type="l" for="ch" forName="picture_4" refType="w" refFor="ch" refForName="picture_1" fact="1.21"/>
                <dgm:constr type="ctrY" for="ch" forName="picture_4" refType="h" refFor="ch" refForName="picture_1" fact="0.405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5"/>
                <dgm:constr type="h" for="ch" forName="picture_5" refType="h" refFor="ch" refForName="picture_1" fact="0.15"/>
                <dgm:constr type="l" for="ch" forName="picture_5" refType="w" refFor="ch" refForName="picture_1" fact="1.21"/>
                <dgm:constr type="ctrY" for="ch" forName="picture_5" refType="h" refFor="ch" refForName="picture_1" fact="0.595"/>
                <dgm:constr type="l" for="ch" forName="line_5" refType="ctrX" refFor="ch" refForName="picture_1"/>
                <dgm:constr type="h" for="ch" forName="line_5"/>
                <dgm:constr type="r" for="ch" forName="line_5" refType="ctrX" refFor="ch" refForName="picture_5"/>
                <dgm:constr type="ctrY" for="ch" forName="line_5" refType="ctrY" refFor="ch" refForName="picture_5"/>
                <dgm:constr type="r" for="ch" forName="textparent_5" refType="w"/>
                <dgm:constr type="h" for="ch" forName="textparent_5" refType="h" refFor="ch" refForName="picture_5"/>
                <dgm:constr type="l" for="ch" forName="textparent_5" refType="r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5"/>
                <dgm:constr type="h" for="ch" forName="picture_6" refType="h" refFor="ch" refForName="picture_1" fact="0.15"/>
                <dgm:constr type="l" for="ch" forName="picture_6" refType="w" refFor="ch" refForName="picture_1" fact="1.2898"/>
                <dgm:constr type="ctrY" for="ch" forName="picture_6" refType="h" refFor="ch" refForName="picture_1" fact="0.773"/>
                <dgm:constr type="l" for="ch" forName="line_6" refType="ctrX" refFor="ch" refForName="picture_1"/>
                <dgm:constr type="h" for="ch" forName="line_6"/>
                <dgm:constr type="r" for="ch" forName="line_6" refType="ctrX" refFor="ch" refForName="picture_6"/>
                <dgm:constr type="ctrY" for="ch" forName="line_6" refType="ctrY" refFor="ch" refForName="picture_6"/>
                <dgm:constr type="r" for="ch" forName="textparent_6" refType="w"/>
                <dgm:constr type="h" for="ch" forName="textparent_6" refType="h" refFor="ch" refForName="picture_6"/>
                <dgm:constr type="l" for="ch" forName="textparent_6" refType="r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  <dgm:constr type="w" for="ch" forName="picture_7" refType="w" refFor="ch" refForName="picture_1" fact="0.15"/>
                <dgm:constr type="h" for="ch" forName="picture_7" refType="h" refFor="ch" refForName="picture_1" fact="0.15"/>
                <dgm:constr type="l" for="ch" forName="picture_7" refType="w" refFor="ch" refForName="picture_1" fact="1.4363"/>
                <dgm:constr type="ctrY" for="ch" forName="picture_7" refType="h" refFor="ch" refForName="picture_1" fact="0.925"/>
                <dgm:constr type="l" for="ch" forName="line_7" refType="ctrX" refFor="ch" refForName="picture_1"/>
                <dgm:constr type="h" for="ch" forName="line_7"/>
                <dgm:constr type="r" for="ch" forName="line_7" refType="ctrX" refFor="ch" refForName="picture_7"/>
                <dgm:constr type="ctrY" for="ch" forName="line_7" refType="ctrY" refFor="ch" refForName="picture_7"/>
                <dgm:constr type="r" for="ch" forName="textparent_7" refType="w"/>
                <dgm:constr type="h" for="ch" forName="textparent_7" refType="h" refFor="ch" refForName="picture_7"/>
                <dgm:constr type="l" for="ch" forName="textparent_7" refType="r" refFor="ch" refForName="picture_7"/>
                <dgm:constr type="ctrY" for="ch" forName="textparent_7" refType="ctrY" refFor="ch" refForName="picture_7"/>
                <dgm:constr type="primFontSz" for="des" forName="text_7" refType="primFontSz" refFor="des" refForName="text_2" op="equ"/>
              </dgm:constrLst>
            </dgm:if>
            <dgm:else name="Name27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5"/>
                <dgm:constr type="h" for="ch" forName="picture_2" refType="h" refFor="ch" refForName="picture_1" fact="0.15"/>
                <dgm:constr type="r" for="ch" forName="picture_2" refType="w"/>
                <dgm:constr type="rOff" for="ch" forName="picture_2" refType="w" refFor="ch" refForName="picture_1" fact="-1.4363"/>
                <dgm:constr type="ctrY" for="ch" forName="picture_2" refType="h" refFor="ch" refForName="picture_1" fact="0.07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5"/>
                <dgm:constr type="h" for="ch" forName="picture_3" refType="h" refFor="ch" refForName="picture_1" fact="0.15"/>
                <dgm:constr type="r" for="ch" forName="picture_3" refType="w"/>
                <dgm:constr type="rOff" for="ch" forName="picture_3" refType="w" refFor="ch" refForName="picture_1" fact="-1.2898"/>
                <dgm:constr type="ctrY" for="ch" forName="picture_3" refType="h" refFor="ch" refForName="picture_1" fact="0.227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5"/>
                <dgm:constr type="h" for="ch" forName="picture_4" refType="h" refFor="ch" refForName="picture_1" fact="0.15"/>
                <dgm:constr type="r" for="ch" forName="picture_4" refType="w"/>
                <dgm:constr type="rOff" for="ch" forName="picture_4" refType="w" refFor="ch" refForName="picture_1" fact="-1.21"/>
                <dgm:constr type="ctrY" for="ch" forName="picture_4" refType="h" refFor="ch" refForName="picture_1" fact="0.405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5"/>
                <dgm:constr type="h" for="ch" forName="picture_5" refType="h" refFor="ch" refForName="picture_1" fact="0.15"/>
                <dgm:constr type="r" for="ch" forName="picture_5" refType="w"/>
                <dgm:constr type="rOff" for="ch" forName="picture_5" refType="w" refFor="ch" refForName="picture_1" fact="-1.21"/>
                <dgm:constr type="ctrY" for="ch" forName="picture_5" refType="h" refFor="ch" refForName="picture_1" fact="0.595"/>
                <dgm:constr type="r" for="ch" forName="line_5" refType="ctrX" refFor="ch" refForName="picture_1"/>
                <dgm:constr type="h" for="ch" forName="line_5"/>
                <dgm:constr type="l" for="ch" forName="line_5" refType="ctrX" refFor="ch" refForName="picture_5"/>
                <dgm:constr type="ctrY" for="ch" forName="line_5" refType="ctrY" refFor="ch" refForName="picture_5"/>
                <dgm:constr type="l" for="ch" forName="textparent_5"/>
                <dgm:constr type="h" for="ch" forName="textparent_5" refType="h" refFor="ch" refForName="picture_5"/>
                <dgm:constr type="r" for="ch" forName="textparent_5" refType="l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5"/>
                <dgm:constr type="h" for="ch" forName="picture_6" refType="h" refFor="ch" refForName="picture_1" fact="0.15"/>
                <dgm:constr type="r" for="ch" forName="picture_6" refType="w"/>
                <dgm:constr type="rOff" for="ch" forName="picture_6" refType="w" refFor="ch" refForName="picture_1" fact="-1.2898"/>
                <dgm:constr type="ctrY" for="ch" forName="picture_6" refType="h" refFor="ch" refForName="picture_1" fact="0.773"/>
                <dgm:constr type="r" for="ch" forName="line_6" refType="ctrX" refFor="ch" refForName="picture_1"/>
                <dgm:constr type="h" for="ch" forName="line_6"/>
                <dgm:constr type="l" for="ch" forName="line_6" refType="ctrX" refFor="ch" refForName="picture_6"/>
                <dgm:constr type="ctrY" for="ch" forName="line_6" refType="ctrY" refFor="ch" refForName="picture_6"/>
                <dgm:constr type="l" for="ch" forName="textparent_6"/>
                <dgm:constr type="h" for="ch" forName="textparent_6" refType="h" refFor="ch" refForName="picture_6"/>
                <dgm:constr type="r" for="ch" forName="textparent_6" refType="l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  <dgm:constr type="w" for="ch" forName="picture_7" refType="w" refFor="ch" refForName="picture_1" fact="0.15"/>
                <dgm:constr type="h" for="ch" forName="picture_7" refType="h" refFor="ch" refForName="picture_1" fact="0.15"/>
                <dgm:constr type="r" for="ch" forName="picture_7" refType="w"/>
                <dgm:constr type="rOff" for="ch" forName="picture_7" refType="w" refFor="ch" refForName="picture_1" fact="-1.4363"/>
                <dgm:constr type="ctrY" for="ch" forName="picture_7" refType="h" refFor="ch" refForName="picture_1" fact="0.925"/>
                <dgm:constr type="r" for="ch" forName="line_7" refType="ctrX" refFor="ch" refForName="picture_1"/>
                <dgm:constr type="h" for="ch" forName="line_7"/>
                <dgm:constr type="l" for="ch" forName="line_7" refType="ctrX" refFor="ch" refForName="picture_7"/>
                <dgm:constr type="ctrY" for="ch" forName="line_7" refType="ctrY" refFor="ch" refForName="picture_7"/>
                <dgm:constr type="l" for="ch" forName="textparent_7"/>
                <dgm:constr type="h" for="ch" forName="textparent_7" refType="h" refFor="ch" refForName="picture_7"/>
                <dgm:constr type="r" for="ch" forName="textparent_7" refType="l" refFor="ch" refForName="picture_7"/>
                <dgm:constr type="ctrY" for="ch" forName="textparent_7" refType="ctrY" refFor="ch" refForName="picture_7"/>
                <dgm:constr type="primFontSz" for="des" forName="text_7" refType="primFontSz" refFor="des" refForName="text_2" op="equ"/>
              </dgm:constrLst>
            </dgm:else>
          </dgm:choose>
        </dgm:else>
      </dgm:choose>
      <dgm:forEach name="wrapper" axis="self" ptType="parTrans">
        <dgm:forEach name="wrapper2" axis="self" ptType="sibTrans" st="2">
          <dgm:forEach name="pictureRepeat" axis="self">
            <dgm:layoutNode name="pictureRepeatNode" styleLbl="alignImgPlace1">
              <dgm:alg type="sp"/>
              <dgm:shape xmlns:r="http://schemas.openxmlformats.org/officeDocument/2006/relationships" type="ellipse" r:blip="" blipPhldr="1">
                <dgm:adjLst/>
              </dgm:shape>
              <dgm:presOf axis="self"/>
            </dgm:layoutNode>
          </dgm:forEach>
        </dgm:forEach>
      </dgm:forEach>
      <dgm:forEach name="Name28" axis="ch" ptType="sibTrans" hideLastTrans="0" cnt="1">
        <dgm:layoutNode name="picture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9" ref="pictureRepeat"/>
        </dgm:layoutNode>
      </dgm:forEach>
      <dgm:forEach name="Name30" axis="ch" ptType="node" cnt="1">
        <dgm:layoutNode name="text_1" styleLbl="node1">
          <dgm:varLst>
            <dgm:bulletEnabled val="1"/>
          </dgm:varLst>
          <dgm:alg type="tx">
            <dgm:param type="txAnchorVert" val="b"/>
            <dgm:param type="txAnchorVertCh" val="b"/>
            <dgm:param type="parTxRTLAlign" val="r"/>
            <dgm:param type="shpTxRTLAlignCh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primFontSz" val="65"/>
            <dgm:constr type="lMarg"/>
            <dgm:constr type="rMarg"/>
            <dgm:constr type="tMarg"/>
            <dgm:constr type="bMarg"/>
          </dgm:constrLst>
          <dgm:ruleLst>
            <dgm:rule type="primFontSz" val="5" fact="NaN" max="NaN"/>
          </dgm:ruleLst>
        </dgm:layoutNode>
      </dgm:forEach>
      <dgm:forEach name="Name31" axis="ch" ptType="sibTrans" hideLastTrans="0" st="2" cnt="1">
        <dgm:layoutNode name="picture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2" ref="pictureRepeat"/>
        </dgm:layoutNode>
      </dgm:forEach>
      <dgm:forEach name="Name33" axis="ch" ptType="node" st="2" cnt="1">
        <dgm:layoutNode name="line_2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2">
          <dgm:choose name="Name34">
            <dgm:if name="Name35" func="var" arg="dir" op="equ" val="norm">
              <dgm:alg type="lin">
                <dgm:param type="horzAlign" val="l"/>
              </dgm:alg>
            </dgm:if>
            <dgm:else name="Name36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2" refType="w"/>
            <dgm:constr type="h" for="ch" forName="text_2" refType="h"/>
          </dgm:constrLst>
          <dgm:presOf/>
          <dgm:layoutNode name="text_2" styleLbl="revTx">
            <dgm:varLst>
              <dgm:bulletEnabled val="1"/>
            </dgm:varLst>
            <dgm:choose name="Name37">
              <dgm:if name="Name38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39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40" axis="ch" ptType="sibTrans" hideLastTrans="0" st="3" cnt="1">
        <dgm:layoutNode name="picture_3">
          <dgm:alg type="sp"/>
          <dgm:shape xmlns:r="http://schemas.openxmlformats.org/officeDocument/2006/relationships" r:blip="">
            <dgm:adjLst/>
          </dgm:shape>
          <dgm:presOf/>
          <dgm:constrLst/>
          <dgm:forEach name="Name41" ref="pictureRepeat"/>
        </dgm:layoutNode>
      </dgm:forEach>
      <dgm:forEach name="Name42" axis="ch" ptType="node" st="3" cnt="1">
        <dgm:layoutNode name="line_3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3">
          <dgm:choose name="Name43">
            <dgm:if name="Name44" func="var" arg="dir" op="equ" val="norm">
              <dgm:alg type="lin">
                <dgm:param type="horzAlign" val="l"/>
              </dgm:alg>
            </dgm:if>
            <dgm:else name="Name45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3" refType="w"/>
            <dgm:constr type="h" for="ch" forName="text_3" refType="h"/>
          </dgm:constrLst>
          <dgm:presOf/>
          <dgm:layoutNode name="text_3" styleLbl="revTx">
            <dgm:varLst>
              <dgm:bulletEnabled val="1"/>
            </dgm:varLst>
            <dgm:choose name="Name46">
              <dgm:if name="Name47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48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49" axis="ch" ptType="sibTrans" hideLastTrans="0" st="4" cnt="1">
        <dgm:layoutNode name="picture_4">
          <dgm:alg type="sp"/>
          <dgm:shape xmlns:r="http://schemas.openxmlformats.org/officeDocument/2006/relationships" r:blip="">
            <dgm:adjLst/>
          </dgm:shape>
          <dgm:presOf/>
          <dgm:constrLst/>
          <dgm:forEach name="Name50" ref="pictureRepeat"/>
        </dgm:layoutNode>
      </dgm:forEach>
      <dgm:forEach name="Name51" axis="ch" ptType="node" st="4" cnt="1">
        <dgm:layoutNode name="line_4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4">
          <dgm:choose name="Name52">
            <dgm:if name="Name53" func="var" arg="dir" op="equ" val="norm">
              <dgm:alg type="lin">
                <dgm:param type="horzAlign" val="l"/>
              </dgm:alg>
            </dgm:if>
            <dgm:else name="Name54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4" refType="w"/>
            <dgm:constr type="h" for="ch" forName="text_4" refType="h"/>
          </dgm:constrLst>
          <dgm:presOf/>
          <dgm:layoutNode name="text_4" styleLbl="revTx">
            <dgm:varLst>
              <dgm:bulletEnabled val="1"/>
            </dgm:varLst>
            <dgm:choose name="Name55">
              <dgm:if name="Name56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57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58" axis="ch" ptType="sibTrans" hideLastTrans="0" st="5" cnt="1">
        <dgm:layoutNode name="picture_5">
          <dgm:alg type="sp"/>
          <dgm:shape xmlns:r="http://schemas.openxmlformats.org/officeDocument/2006/relationships" r:blip="">
            <dgm:adjLst/>
          </dgm:shape>
          <dgm:presOf/>
          <dgm:constrLst/>
          <dgm:forEach name="Name59" ref="pictureRepeat"/>
        </dgm:layoutNode>
      </dgm:forEach>
      <dgm:forEach name="Name60" axis="ch" ptType="node" st="5" cnt="1">
        <dgm:layoutNode name="line_5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5">
          <dgm:choose name="Name61">
            <dgm:if name="Name62" func="var" arg="dir" op="equ" val="norm">
              <dgm:alg type="lin">
                <dgm:param type="horzAlign" val="l"/>
              </dgm:alg>
            </dgm:if>
            <dgm:else name="Name63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5" refType="w"/>
            <dgm:constr type="h" for="ch" forName="text_5" refType="h"/>
          </dgm:constrLst>
          <dgm:presOf/>
          <dgm:layoutNode name="text_5" styleLbl="revTx">
            <dgm:varLst>
              <dgm:bulletEnabled val="1"/>
            </dgm:varLst>
            <dgm:choose name="Name64">
              <dgm:if name="Name65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66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67" axis="ch" ptType="sibTrans" hideLastTrans="0" st="6" cnt="1">
        <dgm:layoutNode name="picture_6">
          <dgm:alg type="sp"/>
          <dgm:shape xmlns:r="http://schemas.openxmlformats.org/officeDocument/2006/relationships" r:blip="">
            <dgm:adjLst/>
          </dgm:shape>
          <dgm:presOf/>
          <dgm:constrLst/>
          <dgm:forEach name="Name68" ref="pictureRepeat"/>
        </dgm:layoutNode>
      </dgm:forEach>
      <dgm:forEach name="Name69" axis="ch" ptType="node" st="6" cnt="1">
        <dgm:layoutNode name="line_6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6">
          <dgm:choose name="Name70">
            <dgm:if name="Name71" func="var" arg="dir" op="equ" val="norm">
              <dgm:alg type="lin">
                <dgm:param type="horzAlign" val="l"/>
              </dgm:alg>
            </dgm:if>
            <dgm:else name="Name72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6" refType="w"/>
            <dgm:constr type="h" for="ch" forName="text_6" refType="h"/>
          </dgm:constrLst>
          <dgm:presOf/>
          <dgm:layoutNode name="text_6" styleLbl="revTx">
            <dgm:varLst>
              <dgm:bulletEnabled val="1"/>
            </dgm:varLst>
            <dgm:choose name="Name73">
              <dgm:if name="Name74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75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76" axis="ch" ptType="sibTrans" hideLastTrans="0" st="7" cnt="1">
        <dgm:layoutNode name="picture_7">
          <dgm:alg type="sp"/>
          <dgm:shape xmlns:r="http://schemas.openxmlformats.org/officeDocument/2006/relationships" r:blip="">
            <dgm:adjLst/>
          </dgm:shape>
          <dgm:presOf/>
          <dgm:constrLst/>
          <dgm:forEach name="Name77" ref="pictureRepeat"/>
        </dgm:layoutNode>
      </dgm:forEach>
      <dgm:forEach name="Name78" axis="ch" ptType="node" st="7" cnt="1">
        <dgm:layoutNode name="line_7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7">
          <dgm:choose name="Name79">
            <dgm:if name="Name80" func="var" arg="dir" op="equ" val="norm">
              <dgm:alg type="lin">
                <dgm:param type="horzAlign" val="l"/>
              </dgm:alg>
            </dgm:if>
            <dgm:else name="Name81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7" refType="w"/>
            <dgm:constr type="h" for="ch" forName="text_7" refType="h"/>
          </dgm:constrLst>
          <dgm:presOf/>
          <dgm:layoutNode name="text_7" styleLbl="revTx">
            <dgm:varLst>
              <dgm:bulletEnabled val="1"/>
            </dgm:varLst>
            <dgm:choose name="Name82">
              <dgm:if name="Name83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84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CircularPictureCallout">
  <dgm:title val=""/>
  <dgm:desc val=""/>
  <dgm:catLst>
    <dgm:cat type="picture" pri="2000"/>
    <dgm:cat type="pictureconvert" pri="2000"/>
  </dgm:catLst>
  <dgm:sampData>
    <dgm:dataModel>
      <dgm:ptLst>
        <dgm:pt modelId="0" type="doc"/>
        <dgm:pt modelId="1"/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2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axis="ch" ptType="node" func="cnt" op="lte" val="1">
          <dgm:constrLst>
            <dgm:constr type="h" for="ch" forName="picture_1" refType="h"/>
            <dgm:constr type="w" for="ch" forName="picture_1" refType="h" refFor="ch" refForName="picture_1" op="equ"/>
            <dgm:constr type="l" for="ch" forName="picture_1"/>
            <dgm:constr type="t" for="ch" forName="picture_1"/>
            <dgm:constr type="w" for="ch" forName="text_1" refType="w" refFor="ch" refForName="picture_1" fact="0.64"/>
            <dgm:constr type="h" for="ch" forName="text_1" refType="h" refFor="ch" refForName="picture_1" fact="0.33"/>
            <dgm:constr type="l" for="ch" forName="text_1" refType="w" refFor="ch" refForName="picture_1" fact="0.18"/>
            <dgm:constr type="t" for="ch" forName="text_1" refType="h" refFor="ch" refForName="picture_1" fact="0.531"/>
          </dgm:constrLst>
        </dgm:if>
        <dgm:if name="Name4" axis="ch" ptType="node" func="cnt" op="lte" val="2">
          <dgm:choose name="Name5">
            <dgm:if name="Name6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5"/>
                <dgm:constr type="h" for="ch" forName="picture_2" refType="h" refFor="ch" refForName="picture_1" fact="0.5"/>
                <dgm:constr type="l" for="ch" forName="picture_2" refType="w" refFor="ch" refForName="picture_1" fact="1.21"/>
                <dgm:constr type="ctrY" for="ch" forName="picture_2" refType="h" refFor="ch" refForName="picture_1" fact="0.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</dgm:constrLst>
            </dgm:if>
            <dgm:else name="Name7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5"/>
                <dgm:constr type="h" for="ch" forName="picture_2" refType="h" refFor="ch" refForName="picture_1" fact="0.5"/>
                <dgm:constr type="r" for="ch" forName="picture_2" refType="w"/>
                <dgm:constr type="rOff" for="ch" forName="picture_2" refType="w" refFor="ch" refForName="picture_1" fact="-1.21"/>
                <dgm:constr type="ctrY" for="ch" forName="picture_2" refType="h" refFor="ch" refForName="picture_1" fact="0.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</dgm:constrLst>
            </dgm:else>
          </dgm:choose>
        </dgm:if>
        <dgm:if name="Name8" axis="ch" ptType="node" func="cnt" op="lte" val="3">
          <dgm:choose name="Name9">
            <dgm:if name="Name10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75"/>
                <dgm:constr type="h" for="ch" forName="picture_2" refType="h" refFor="ch" refForName="picture_1" fact="0.375"/>
                <dgm:constr type="l" for="ch" forName="picture_2" refType="w" refFor="ch" refForName="picture_1" fact="1.21"/>
                <dgm:constr type="ctrY" for="ch" forName="picture_2" refType="h" refFor="ch" refForName="picture_1" fact="0.187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75"/>
                <dgm:constr type="h" for="ch" forName="picture_3" refType="h" refFor="ch" refForName="picture_1" fact="0.375"/>
                <dgm:constr type="l" for="ch" forName="picture_3" refType="w" refFor="ch" refForName="picture_1" fact="1.21"/>
                <dgm:constr type="ctrY" for="ch" forName="picture_3" refType="h" refFor="ch" refForName="picture_1" fact="0.8125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</dgm:constrLst>
            </dgm:if>
            <dgm:else name="Name11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75"/>
                <dgm:constr type="h" for="ch" forName="picture_2" refType="h" refFor="ch" refForName="picture_1" fact="0.375"/>
                <dgm:constr type="r" for="ch" forName="picture_2" refType="w"/>
                <dgm:constr type="rOff" for="ch" forName="picture_2" refType="w" refFor="ch" refForName="picture_1" fact="-1.21"/>
                <dgm:constr type="ctrY" for="ch" forName="picture_2" refType="h" refFor="ch" refForName="picture_1" fact="0.187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75"/>
                <dgm:constr type="h" for="ch" forName="picture_3" refType="h" refFor="ch" refForName="picture_1" fact="0.375"/>
                <dgm:constr type="r" for="ch" forName="picture_3" refType="w"/>
                <dgm:constr type="rOff" for="ch" forName="picture_3" refType="w" refFor="ch" refForName="picture_1" fact="-1.21"/>
                <dgm:constr type="ctrY" for="ch" forName="picture_3" refType="h" refFor="ch" refForName="picture_1" fact="0.8125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</dgm:constrLst>
            </dgm:else>
          </dgm:choose>
        </dgm:if>
        <dgm:if name="Name12" axis="ch" ptType="node" func="cnt" op="lte" val="4">
          <dgm:choose name="Name13">
            <dgm:if name="Name14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"/>
                <dgm:constr type="h" for="ch" forName="picture_2" refType="h" refFor="ch" refForName="picture_1" fact="0.3"/>
                <dgm:constr type="l" for="ch" forName="picture_2" refType="w" refFor="ch" refForName="picture_1" fact="1.354"/>
                <dgm:constr type="ctrY" for="ch" forName="picture_2" refType="h" refFor="ch" refForName="picture_1" fact="0.1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"/>
                <dgm:constr type="h" for="ch" forName="picture_3" refType="h" refFor="ch" refForName="picture_1" fact="0.3"/>
                <dgm:constr type="l" for="ch" forName="picture_3" refType="w" refFor="ch" refForName="picture_1" fact="1.21"/>
                <dgm:constr type="ctrY" for="ch" forName="picture_3" refType="h" refFor="ch" refForName="picture_1" fact="0.5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3"/>
                <dgm:constr type="h" for="ch" forName="picture_4" refType="h" refFor="ch" refForName="picture_1" fact="0.3"/>
                <dgm:constr type="l" for="ch" forName="picture_4" refType="w" refFor="ch" refForName="picture_1" fact="1.354"/>
                <dgm:constr type="ctrY" for="ch" forName="picture_4" refType="h" refFor="ch" refForName="picture_1" fact="0.85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</dgm:constrLst>
            </dgm:if>
            <dgm:else name="Name15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"/>
                <dgm:constr type="h" for="ch" forName="picture_2" refType="h" refFor="ch" refForName="picture_1" fact="0.3"/>
                <dgm:constr type="r" for="ch" forName="picture_2" refType="w"/>
                <dgm:constr type="rOff" for="ch" forName="picture_2" refType="w" refFor="ch" refForName="picture_1" fact="-1.354"/>
                <dgm:constr type="ctrY" for="ch" forName="picture_2" refType="h" refFor="ch" refForName="picture_1" fact="0.1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"/>
                <dgm:constr type="h" for="ch" forName="picture_3" refType="h" refFor="ch" refForName="picture_1" fact="0.3"/>
                <dgm:constr type="r" for="ch" forName="picture_3" refType="w"/>
                <dgm:constr type="rOff" for="ch" forName="picture_3" refType="w" refFor="ch" refForName="picture_1" fact="-1.21"/>
                <dgm:constr type="ctrY" for="ch" forName="picture_3" refType="h" refFor="ch" refForName="picture_1" fact="0.5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3"/>
                <dgm:constr type="h" for="ch" forName="picture_4" refType="h" refFor="ch" refForName="picture_1" fact="0.3"/>
                <dgm:constr type="r" for="ch" forName="picture_4" refType="w"/>
                <dgm:constr type="rOff" for="ch" forName="picture_4" refType="w" refFor="ch" refForName="picture_1" fact="-1.354"/>
                <dgm:constr type="ctrY" for="ch" forName="picture_4" refType="h" refFor="ch" refForName="picture_1" fact="0.85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</dgm:constrLst>
            </dgm:else>
          </dgm:choose>
        </dgm:if>
        <dgm:if name="Name16" axis="ch" ptType="node" func="cnt" op="lte" val="5">
          <dgm:choose name="Name17">
            <dgm:if name="Name18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22"/>
                <dgm:constr type="h" for="ch" forName="picture_2" refType="h" refFor="ch" refForName="picture_1" fact="0.22"/>
                <dgm:constr type="l" for="ch" forName="picture_2" refType="w" refFor="ch" refForName="picture_1" fact="1.375"/>
                <dgm:constr type="ctrY" for="ch" forName="picture_2" refType="h" refFor="ch" refForName="picture_1" fact="0.11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22"/>
                <dgm:constr type="h" for="ch" forName="picture_3" refType="h" refFor="ch" refForName="picture_1" fact="0.22"/>
                <dgm:constr type="l" for="ch" forName="picture_3" refType="w" refFor="ch" refForName="picture_1" fact="1.21"/>
                <dgm:constr type="ctrY" for="ch" forName="picture_3" refType="h" refFor="ch" refForName="picture_1" fact="0.353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22"/>
                <dgm:constr type="h" for="ch" forName="picture_4" refType="h" refFor="ch" refForName="picture_1" fact="0.22"/>
                <dgm:constr type="l" for="ch" forName="picture_4" refType="w" refFor="ch" refForName="picture_1" fact="1.21"/>
                <dgm:constr type="ctrY" for="ch" forName="picture_4" refType="h" refFor="ch" refForName="picture_1" fact="0.647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22"/>
                <dgm:constr type="h" for="ch" forName="picture_5" refType="h" refFor="ch" refForName="picture_1" fact="0.22"/>
                <dgm:constr type="l" for="ch" forName="picture_5" refType="w" refFor="ch" refForName="picture_1" fact="1.375"/>
                <dgm:constr type="ctrY" for="ch" forName="picture_5" refType="h" refFor="ch" refForName="picture_1" fact="0.89"/>
                <dgm:constr type="l" for="ch" forName="line_5" refType="ctrX" refFor="ch" refForName="picture_1"/>
                <dgm:constr type="h" for="ch" forName="line_5"/>
                <dgm:constr type="r" for="ch" forName="line_5" refType="ctrX" refFor="ch" refForName="picture_5"/>
                <dgm:constr type="ctrY" for="ch" forName="line_5" refType="ctrY" refFor="ch" refForName="picture_5"/>
                <dgm:constr type="r" for="ch" forName="textparent_5" refType="w"/>
                <dgm:constr type="h" for="ch" forName="textparent_5" refType="h" refFor="ch" refForName="picture_5"/>
                <dgm:constr type="l" for="ch" forName="textparent_5" refType="r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</dgm:constrLst>
            </dgm:if>
            <dgm:else name="Name19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22"/>
                <dgm:constr type="h" for="ch" forName="picture_2" refType="h" refFor="ch" refForName="picture_1" fact="0.22"/>
                <dgm:constr type="r" for="ch" forName="picture_2" refType="w"/>
                <dgm:constr type="rOff" for="ch" forName="picture_2" refType="w" refFor="ch" refForName="picture_1" fact="-1.375"/>
                <dgm:constr type="ctrY" for="ch" forName="picture_2" refType="h" refFor="ch" refForName="picture_1" fact="0.11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22"/>
                <dgm:constr type="h" for="ch" forName="picture_3" refType="h" refFor="ch" refForName="picture_1" fact="0.22"/>
                <dgm:constr type="r" for="ch" forName="picture_3" refType="w"/>
                <dgm:constr type="rOff" for="ch" forName="picture_3" refType="w" refFor="ch" refForName="picture_1" fact="-1.21"/>
                <dgm:constr type="ctrY" for="ch" forName="picture_3" refType="h" refFor="ch" refForName="picture_1" fact="0.353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22"/>
                <dgm:constr type="h" for="ch" forName="picture_4" refType="h" refFor="ch" refForName="picture_1" fact="0.22"/>
                <dgm:constr type="r" for="ch" forName="picture_4" refType="w"/>
                <dgm:constr type="rOff" for="ch" forName="picture_4" refType="w" refFor="ch" refForName="picture_1" fact="-1.21"/>
                <dgm:constr type="ctrY" for="ch" forName="picture_4" refType="h" refFor="ch" refForName="picture_1" fact="0.647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22"/>
                <dgm:constr type="h" for="ch" forName="picture_5" refType="h" refFor="ch" refForName="picture_1" fact="0.22"/>
                <dgm:constr type="r" for="ch" forName="picture_5" refType="w"/>
                <dgm:constr type="rOff" for="ch" forName="picture_5" refType="w" refFor="ch" refForName="picture_1" fact="-1.375"/>
                <dgm:constr type="ctrY" for="ch" forName="picture_5" refType="h" refFor="ch" refForName="picture_1" fact="0.89"/>
                <dgm:constr type="r" for="ch" forName="line_5" refType="ctrX" refFor="ch" refForName="picture_1"/>
                <dgm:constr type="h" for="ch" forName="line_5"/>
                <dgm:constr type="l" for="ch" forName="line_5" refType="ctrX" refFor="ch" refForName="picture_5"/>
                <dgm:constr type="ctrY" for="ch" forName="line_5" refType="ctrY" refFor="ch" refForName="picture_5"/>
                <dgm:constr type="l" for="ch" forName="textparent_5"/>
                <dgm:constr type="h" for="ch" forName="textparent_5" refType="h" refFor="ch" refForName="picture_5"/>
                <dgm:constr type="r" for="ch" forName="textparent_5" refType="l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</dgm:constrLst>
            </dgm:else>
          </dgm:choose>
        </dgm:if>
        <dgm:if name="Name20" axis="ch" ptType="node" func="cnt" op="lte" val="6">
          <dgm:choose name="Name21">
            <dgm:if name="Name22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8"/>
                <dgm:constr type="h" for="ch" forName="picture_2" refType="h" refFor="ch" refForName="picture_1" fact="0.18"/>
                <dgm:constr type="l" for="ch" forName="picture_2" refType="w" refFor="ch" refForName="picture_1" fact="1.4238"/>
                <dgm:constr type="ctrY" for="ch" forName="picture_2" refType="h" refFor="ch" refForName="picture_1" fact="0.09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8"/>
                <dgm:constr type="h" for="ch" forName="picture_3" refType="h" refFor="ch" refForName="picture_1" fact="0.18"/>
                <dgm:constr type="l" for="ch" forName="picture_3" refType="w" refFor="ch" refForName="picture_1" fact="1.2667"/>
                <dgm:constr type="ctrY" for="ch" forName="picture_3" refType="h" refFor="ch" refForName="picture_1" fact="0.261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8"/>
                <dgm:constr type="h" for="ch" forName="picture_4" refType="h" refFor="ch" refForName="picture_1" fact="0.18"/>
                <dgm:constr type="l" for="ch" forName="picture_4" refType="w" refFor="ch" refForName="picture_1" fact="1.21"/>
                <dgm:constr type="ctrY" for="ch" forName="picture_4" refType="h" refFor="ch" refForName="picture_1" fact="0.5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8"/>
                <dgm:constr type="h" for="ch" forName="picture_5" refType="h" refFor="ch" refForName="picture_1" fact="0.18"/>
                <dgm:constr type="l" for="ch" forName="picture_5" refType="w" refFor="ch" refForName="picture_1" fact="1.2667"/>
                <dgm:constr type="ctrY" for="ch" forName="picture_5" refType="h" refFor="ch" refForName="picture_1" fact="0.739"/>
                <dgm:constr type="l" for="ch" forName="line_5" refType="ctrX" refFor="ch" refForName="picture_1"/>
                <dgm:constr type="h" for="ch" forName="line_5"/>
                <dgm:constr type="r" for="ch" forName="line_5" refType="ctrX" refFor="ch" refForName="picture_5"/>
                <dgm:constr type="ctrY" for="ch" forName="line_5" refType="ctrY" refFor="ch" refForName="picture_5"/>
                <dgm:constr type="r" for="ch" forName="textparent_5" refType="w"/>
                <dgm:constr type="h" for="ch" forName="textparent_5" refType="h" refFor="ch" refForName="picture_5"/>
                <dgm:constr type="l" for="ch" forName="textparent_5" refType="r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8"/>
                <dgm:constr type="h" for="ch" forName="picture_6" refType="h" refFor="ch" refForName="picture_1" fact="0.18"/>
                <dgm:constr type="l" for="ch" forName="picture_6" refType="w" refFor="ch" refForName="picture_1" fact="1.4238"/>
                <dgm:constr type="ctrY" for="ch" forName="picture_6" refType="h" refFor="ch" refForName="picture_1" fact="0.91"/>
                <dgm:constr type="l" for="ch" forName="line_6" refType="ctrX" refFor="ch" refForName="picture_1"/>
                <dgm:constr type="h" for="ch" forName="line_6"/>
                <dgm:constr type="r" for="ch" forName="line_6" refType="ctrX" refFor="ch" refForName="picture_6"/>
                <dgm:constr type="ctrY" for="ch" forName="line_6" refType="ctrY" refFor="ch" refForName="picture_6"/>
                <dgm:constr type="r" for="ch" forName="textparent_6" refType="w"/>
                <dgm:constr type="h" for="ch" forName="textparent_6" refType="h" refFor="ch" refForName="picture_6"/>
                <dgm:constr type="l" for="ch" forName="textparent_6" refType="r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</dgm:constrLst>
            </dgm:if>
            <dgm:else name="Name23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8"/>
                <dgm:constr type="h" for="ch" forName="picture_2" refType="h" refFor="ch" refForName="picture_1" fact="0.18"/>
                <dgm:constr type="r" for="ch" forName="picture_2" refType="w"/>
                <dgm:constr type="rOff" for="ch" forName="picture_2" refType="w" refFor="ch" refForName="picture_1" fact="-1.4238"/>
                <dgm:constr type="ctrY" for="ch" forName="picture_2" refType="h" refFor="ch" refForName="picture_1" fact="0.09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8"/>
                <dgm:constr type="h" for="ch" forName="picture_3" refType="h" refFor="ch" refForName="picture_1" fact="0.18"/>
                <dgm:constr type="r" for="ch" forName="picture_3" refType="w"/>
                <dgm:constr type="rOff" for="ch" forName="picture_3" refType="w" refFor="ch" refForName="picture_1" fact="-1.2667"/>
                <dgm:constr type="ctrY" for="ch" forName="picture_3" refType="h" refFor="ch" refForName="picture_1" fact="0.261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8"/>
                <dgm:constr type="h" for="ch" forName="picture_4" refType="h" refFor="ch" refForName="picture_1" fact="0.18"/>
                <dgm:constr type="r" for="ch" forName="picture_4" refType="w"/>
                <dgm:constr type="rOff" for="ch" forName="picture_4" refType="w" refFor="ch" refForName="picture_1" fact="-1.21"/>
                <dgm:constr type="ctrY" for="ch" forName="picture_4" refType="h" refFor="ch" refForName="picture_1" fact="0.5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8"/>
                <dgm:constr type="h" for="ch" forName="picture_5" refType="h" refFor="ch" refForName="picture_1" fact="0.18"/>
                <dgm:constr type="r" for="ch" forName="picture_5" refType="w"/>
                <dgm:constr type="rOff" for="ch" forName="picture_5" refType="w" refFor="ch" refForName="picture_1" fact="-1.2667"/>
                <dgm:constr type="ctrY" for="ch" forName="picture_5" refType="h" refFor="ch" refForName="picture_1" fact="0.739"/>
                <dgm:constr type="r" for="ch" forName="line_5" refType="ctrX" refFor="ch" refForName="picture_1"/>
                <dgm:constr type="h" for="ch" forName="line_5"/>
                <dgm:constr type="l" for="ch" forName="line_5" refType="ctrX" refFor="ch" refForName="picture_5"/>
                <dgm:constr type="ctrY" for="ch" forName="line_5" refType="ctrY" refFor="ch" refForName="picture_5"/>
                <dgm:constr type="l" for="ch" forName="textparent_5"/>
                <dgm:constr type="h" for="ch" forName="textparent_5" refType="h" refFor="ch" refForName="picture_5"/>
                <dgm:constr type="r" for="ch" forName="textparent_5" refType="l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8"/>
                <dgm:constr type="h" for="ch" forName="picture_6" refType="h" refFor="ch" refForName="picture_1" fact="0.18"/>
                <dgm:constr type="r" for="ch" forName="picture_6" refType="w"/>
                <dgm:constr type="rOff" for="ch" forName="picture_6" refType="w" refFor="ch" refForName="picture_1" fact="-1.4238"/>
                <dgm:constr type="ctrY" for="ch" forName="picture_6" refType="h" refFor="ch" refForName="picture_1" fact="0.91"/>
                <dgm:constr type="r" for="ch" forName="line_6" refType="ctrX" refFor="ch" refForName="picture_1"/>
                <dgm:constr type="h" for="ch" forName="line_6"/>
                <dgm:constr type="l" for="ch" forName="line_6" refType="ctrX" refFor="ch" refForName="picture_6"/>
                <dgm:constr type="ctrY" for="ch" forName="line_6" refType="ctrY" refFor="ch" refForName="picture_6"/>
                <dgm:constr type="l" for="ch" forName="textparent_6"/>
                <dgm:constr type="h" for="ch" forName="textparent_6" refType="h" refFor="ch" refForName="picture_6"/>
                <dgm:constr type="r" for="ch" forName="textparent_6" refType="l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</dgm:constrLst>
            </dgm:else>
          </dgm:choose>
        </dgm:if>
        <dgm:else name="Name24">
          <dgm:choose name="Name25">
            <dgm:if name="Name26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5"/>
                <dgm:constr type="h" for="ch" forName="picture_2" refType="h" refFor="ch" refForName="picture_1" fact="0.15"/>
                <dgm:constr type="l" for="ch" forName="picture_2" refType="w" refFor="ch" refForName="picture_1" fact="1.4363"/>
                <dgm:constr type="ctrY" for="ch" forName="picture_2" refType="h" refFor="ch" refForName="picture_1" fact="0.07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5"/>
                <dgm:constr type="h" for="ch" forName="picture_3" refType="h" refFor="ch" refForName="picture_1" fact="0.15"/>
                <dgm:constr type="l" for="ch" forName="picture_3" refType="w" refFor="ch" refForName="picture_1" fact="1.2898"/>
                <dgm:constr type="ctrY" for="ch" forName="picture_3" refType="h" refFor="ch" refForName="picture_1" fact="0.227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5"/>
                <dgm:constr type="h" for="ch" forName="picture_4" refType="h" refFor="ch" refForName="picture_1" fact="0.15"/>
                <dgm:constr type="l" for="ch" forName="picture_4" refType="w" refFor="ch" refForName="picture_1" fact="1.21"/>
                <dgm:constr type="ctrY" for="ch" forName="picture_4" refType="h" refFor="ch" refForName="picture_1" fact="0.405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5"/>
                <dgm:constr type="h" for="ch" forName="picture_5" refType="h" refFor="ch" refForName="picture_1" fact="0.15"/>
                <dgm:constr type="l" for="ch" forName="picture_5" refType="w" refFor="ch" refForName="picture_1" fact="1.21"/>
                <dgm:constr type="ctrY" for="ch" forName="picture_5" refType="h" refFor="ch" refForName="picture_1" fact="0.595"/>
                <dgm:constr type="l" for="ch" forName="line_5" refType="ctrX" refFor="ch" refForName="picture_1"/>
                <dgm:constr type="h" for="ch" forName="line_5"/>
                <dgm:constr type="r" for="ch" forName="line_5" refType="ctrX" refFor="ch" refForName="picture_5"/>
                <dgm:constr type="ctrY" for="ch" forName="line_5" refType="ctrY" refFor="ch" refForName="picture_5"/>
                <dgm:constr type="r" for="ch" forName="textparent_5" refType="w"/>
                <dgm:constr type="h" for="ch" forName="textparent_5" refType="h" refFor="ch" refForName="picture_5"/>
                <dgm:constr type="l" for="ch" forName="textparent_5" refType="r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5"/>
                <dgm:constr type="h" for="ch" forName="picture_6" refType="h" refFor="ch" refForName="picture_1" fact="0.15"/>
                <dgm:constr type="l" for="ch" forName="picture_6" refType="w" refFor="ch" refForName="picture_1" fact="1.2898"/>
                <dgm:constr type="ctrY" for="ch" forName="picture_6" refType="h" refFor="ch" refForName="picture_1" fact="0.773"/>
                <dgm:constr type="l" for="ch" forName="line_6" refType="ctrX" refFor="ch" refForName="picture_1"/>
                <dgm:constr type="h" for="ch" forName="line_6"/>
                <dgm:constr type="r" for="ch" forName="line_6" refType="ctrX" refFor="ch" refForName="picture_6"/>
                <dgm:constr type="ctrY" for="ch" forName="line_6" refType="ctrY" refFor="ch" refForName="picture_6"/>
                <dgm:constr type="r" for="ch" forName="textparent_6" refType="w"/>
                <dgm:constr type="h" for="ch" forName="textparent_6" refType="h" refFor="ch" refForName="picture_6"/>
                <dgm:constr type="l" for="ch" forName="textparent_6" refType="r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  <dgm:constr type="w" for="ch" forName="picture_7" refType="w" refFor="ch" refForName="picture_1" fact="0.15"/>
                <dgm:constr type="h" for="ch" forName="picture_7" refType="h" refFor="ch" refForName="picture_1" fact="0.15"/>
                <dgm:constr type="l" for="ch" forName="picture_7" refType="w" refFor="ch" refForName="picture_1" fact="1.4363"/>
                <dgm:constr type="ctrY" for="ch" forName="picture_7" refType="h" refFor="ch" refForName="picture_1" fact="0.925"/>
                <dgm:constr type="l" for="ch" forName="line_7" refType="ctrX" refFor="ch" refForName="picture_1"/>
                <dgm:constr type="h" for="ch" forName="line_7"/>
                <dgm:constr type="r" for="ch" forName="line_7" refType="ctrX" refFor="ch" refForName="picture_7"/>
                <dgm:constr type="ctrY" for="ch" forName="line_7" refType="ctrY" refFor="ch" refForName="picture_7"/>
                <dgm:constr type="r" for="ch" forName="textparent_7" refType="w"/>
                <dgm:constr type="h" for="ch" forName="textparent_7" refType="h" refFor="ch" refForName="picture_7"/>
                <dgm:constr type="l" for="ch" forName="textparent_7" refType="r" refFor="ch" refForName="picture_7"/>
                <dgm:constr type="ctrY" for="ch" forName="textparent_7" refType="ctrY" refFor="ch" refForName="picture_7"/>
                <dgm:constr type="primFontSz" for="des" forName="text_7" refType="primFontSz" refFor="des" refForName="text_2" op="equ"/>
              </dgm:constrLst>
            </dgm:if>
            <dgm:else name="Name27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5"/>
                <dgm:constr type="h" for="ch" forName="picture_2" refType="h" refFor="ch" refForName="picture_1" fact="0.15"/>
                <dgm:constr type="r" for="ch" forName="picture_2" refType="w"/>
                <dgm:constr type="rOff" for="ch" forName="picture_2" refType="w" refFor="ch" refForName="picture_1" fact="-1.4363"/>
                <dgm:constr type="ctrY" for="ch" forName="picture_2" refType="h" refFor="ch" refForName="picture_1" fact="0.07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5"/>
                <dgm:constr type="h" for="ch" forName="picture_3" refType="h" refFor="ch" refForName="picture_1" fact="0.15"/>
                <dgm:constr type="r" for="ch" forName="picture_3" refType="w"/>
                <dgm:constr type="rOff" for="ch" forName="picture_3" refType="w" refFor="ch" refForName="picture_1" fact="-1.2898"/>
                <dgm:constr type="ctrY" for="ch" forName="picture_3" refType="h" refFor="ch" refForName="picture_1" fact="0.227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5"/>
                <dgm:constr type="h" for="ch" forName="picture_4" refType="h" refFor="ch" refForName="picture_1" fact="0.15"/>
                <dgm:constr type="r" for="ch" forName="picture_4" refType="w"/>
                <dgm:constr type="rOff" for="ch" forName="picture_4" refType="w" refFor="ch" refForName="picture_1" fact="-1.21"/>
                <dgm:constr type="ctrY" for="ch" forName="picture_4" refType="h" refFor="ch" refForName="picture_1" fact="0.405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5"/>
                <dgm:constr type="h" for="ch" forName="picture_5" refType="h" refFor="ch" refForName="picture_1" fact="0.15"/>
                <dgm:constr type="r" for="ch" forName="picture_5" refType="w"/>
                <dgm:constr type="rOff" for="ch" forName="picture_5" refType="w" refFor="ch" refForName="picture_1" fact="-1.21"/>
                <dgm:constr type="ctrY" for="ch" forName="picture_5" refType="h" refFor="ch" refForName="picture_1" fact="0.595"/>
                <dgm:constr type="r" for="ch" forName="line_5" refType="ctrX" refFor="ch" refForName="picture_1"/>
                <dgm:constr type="h" for="ch" forName="line_5"/>
                <dgm:constr type="l" for="ch" forName="line_5" refType="ctrX" refFor="ch" refForName="picture_5"/>
                <dgm:constr type="ctrY" for="ch" forName="line_5" refType="ctrY" refFor="ch" refForName="picture_5"/>
                <dgm:constr type="l" for="ch" forName="textparent_5"/>
                <dgm:constr type="h" for="ch" forName="textparent_5" refType="h" refFor="ch" refForName="picture_5"/>
                <dgm:constr type="r" for="ch" forName="textparent_5" refType="l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5"/>
                <dgm:constr type="h" for="ch" forName="picture_6" refType="h" refFor="ch" refForName="picture_1" fact="0.15"/>
                <dgm:constr type="r" for="ch" forName="picture_6" refType="w"/>
                <dgm:constr type="rOff" for="ch" forName="picture_6" refType="w" refFor="ch" refForName="picture_1" fact="-1.2898"/>
                <dgm:constr type="ctrY" for="ch" forName="picture_6" refType="h" refFor="ch" refForName="picture_1" fact="0.773"/>
                <dgm:constr type="r" for="ch" forName="line_6" refType="ctrX" refFor="ch" refForName="picture_1"/>
                <dgm:constr type="h" for="ch" forName="line_6"/>
                <dgm:constr type="l" for="ch" forName="line_6" refType="ctrX" refFor="ch" refForName="picture_6"/>
                <dgm:constr type="ctrY" for="ch" forName="line_6" refType="ctrY" refFor="ch" refForName="picture_6"/>
                <dgm:constr type="l" for="ch" forName="textparent_6"/>
                <dgm:constr type="h" for="ch" forName="textparent_6" refType="h" refFor="ch" refForName="picture_6"/>
                <dgm:constr type="r" for="ch" forName="textparent_6" refType="l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  <dgm:constr type="w" for="ch" forName="picture_7" refType="w" refFor="ch" refForName="picture_1" fact="0.15"/>
                <dgm:constr type="h" for="ch" forName="picture_7" refType="h" refFor="ch" refForName="picture_1" fact="0.15"/>
                <dgm:constr type="r" for="ch" forName="picture_7" refType="w"/>
                <dgm:constr type="rOff" for="ch" forName="picture_7" refType="w" refFor="ch" refForName="picture_1" fact="-1.4363"/>
                <dgm:constr type="ctrY" for="ch" forName="picture_7" refType="h" refFor="ch" refForName="picture_1" fact="0.925"/>
                <dgm:constr type="r" for="ch" forName="line_7" refType="ctrX" refFor="ch" refForName="picture_1"/>
                <dgm:constr type="h" for="ch" forName="line_7"/>
                <dgm:constr type="l" for="ch" forName="line_7" refType="ctrX" refFor="ch" refForName="picture_7"/>
                <dgm:constr type="ctrY" for="ch" forName="line_7" refType="ctrY" refFor="ch" refForName="picture_7"/>
                <dgm:constr type="l" for="ch" forName="textparent_7"/>
                <dgm:constr type="h" for="ch" forName="textparent_7" refType="h" refFor="ch" refForName="picture_7"/>
                <dgm:constr type="r" for="ch" forName="textparent_7" refType="l" refFor="ch" refForName="picture_7"/>
                <dgm:constr type="ctrY" for="ch" forName="textparent_7" refType="ctrY" refFor="ch" refForName="picture_7"/>
                <dgm:constr type="primFontSz" for="des" forName="text_7" refType="primFontSz" refFor="des" refForName="text_2" op="equ"/>
              </dgm:constrLst>
            </dgm:else>
          </dgm:choose>
        </dgm:else>
      </dgm:choose>
      <dgm:forEach name="wrapper" axis="self" ptType="parTrans">
        <dgm:forEach name="wrapper2" axis="self" ptType="sibTrans" st="2">
          <dgm:forEach name="pictureRepeat" axis="self">
            <dgm:layoutNode name="pictureRepeatNode" styleLbl="alignImgPlace1">
              <dgm:alg type="sp"/>
              <dgm:shape xmlns:r="http://schemas.openxmlformats.org/officeDocument/2006/relationships" type="ellipse" r:blip="" blipPhldr="1">
                <dgm:adjLst/>
              </dgm:shape>
              <dgm:presOf axis="self"/>
            </dgm:layoutNode>
          </dgm:forEach>
        </dgm:forEach>
      </dgm:forEach>
      <dgm:forEach name="Name28" axis="ch" ptType="sibTrans" hideLastTrans="0" cnt="1">
        <dgm:layoutNode name="picture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9" ref="pictureRepeat"/>
        </dgm:layoutNode>
      </dgm:forEach>
      <dgm:forEach name="Name30" axis="ch" ptType="node" cnt="1">
        <dgm:layoutNode name="text_1" styleLbl="node1">
          <dgm:varLst>
            <dgm:bulletEnabled val="1"/>
          </dgm:varLst>
          <dgm:alg type="tx">
            <dgm:param type="txAnchorVert" val="b"/>
            <dgm:param type="txAnchorVertCh" val="b"/>
            <dgm:param type="parTxRTLAlign" val="r"/>
            <dgm:param type="shpTxRTLAlignCh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primFontSz" val="65"/>
            <dgm:constr type="lMarg"/>
            <dgm:constr type="rMarg"/>
            <dgm:constr type="tMarg"/>
            <dgm:constr type="bMarg"/>
          </dgm:constrLst>
          <dgm:ruleLst>
            <dgm:rule type="primFontSz" val="5" fact="NaN" max="NaN"/>
          </dgm:ruleLst>
        </dgm:layoutNode>
      </dgm:forEach>
      <dgm:forEach name="Name31" axis="ch" ptType="sibTrans" hideLastTrans="0" st="2" cnt="1">
        <dgm:layoutNode name="picture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2" ref="pictureRepeat"/>
        </dgm:layoutNode>
      </dgm:forEach>
      <dgm:forEach name="Name33" axis="ch" ptType="node" st="2" cnt="1">
        <dgm:layoutNode name="line_2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2">
          <dgm:choose name="Name34">
            <dgm:if name="Name35" func="var" arg="dir" op="equ" val="norm">
              <dgm:alg type="lin">
                <dgm:param type="horzAlign" val="l"/>
              </dgm:alg>
            </dgm:if>
            <dgm:else name="Name36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2" refType="w"/>
            <dgm:constr type="h" for="ch" forName="text_2" refType="h"/>
          </dgm:constrLst>
          <dgm:presOf/>
          <dgm:layoutNode name="text_2" styleLbl="revTx">
            <dgm:varLst>
              <dgm:bulletEnabled val="1"/>
            </dgm:varLst>
            <dgm:choose name="Name37">
              <dgm:if name="Name38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39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40" axis="ch" ptType="sibTrans" hideLastTrans="0" st="3" cnt="1">
        <dgm:layoutNode name="picture_3">
          <dgm:alg type="sp"/>
          <dgm:shape xmlns:r="http://schemas.openxmlformats.org/officeDocument/2006/relationships" r:blip="">
            <dgm:adjLst/>
          </dgm:shape>
          <dgm:presOf/>
          <dgm:constrLst/>
          <dgm:forEach name="Name41" ref="pictureRepeat"/>
        </dgm:layoutNode>
      </dgm:forEach>
      <dgm:forEach name="Name42" axis="ch" ptType="node" st="3" cnt="1">
        <dgm:layoutNode name="line_3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3">
          <dgm:choose name="Name43">
            <dgm:if name="Name44" func="var" arg="dir" op="equ" val="norm">
              <dgm:alg type="lin">
                <dgm:param type="horzAlign" val="l"/>
              </dgm:alg>
            </dgm:if>
            <dgm:else name="Name45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3" refType="w"/>
            <dgm:constr type="h" for="ch" forName="text_3" refType="h"/>
          </dgm:constrLst>
          <dgm:presOf/>
          <dgm:layoutNode name="text_3" styleLbl="revTx">
            <dgm:varLst>
              <dgm:bulletEnabled val="1"/>
            </dgm:varLst>
            <dgm:choose name="Name46">
              <dgm:if name="Name47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48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49" axis="ch" ptType="sibTrans" hideLastTrans="0" st="4" cnt="1">
        <dgm:layoutNode name="picture_4">
          <dgm:alg type="sp"/>
          <dgm:shape xmlns:r="http://schemas.openxmlformats.org/officeDocument/2006/relationships" r:blip="">
            <dgm:adjLst/>
          </dgm:shape>
          <dgm:presOf/>
          <dgm:constrLst/>
          <dgm:forEach name="Name50" ref="pictureRepeat"/>
        </dgm:layoutNode>
      </dgm:forEach>
      <dgm:forEach name="Name51" axis="ch" ptType="node" st="4" cnt="1">
        <dgm:layoutNode name="line_4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4">
          <dgm:choose name="Name52">
            <dgm:if name="Name53" func="var" arg="dir" op="equ" val="norm">
              <dgm:alg type="lin">
                <dgm:param type="horzAlign" val="l"/>
              </dgm:alg>
            </dgm:if>
            <dgm:else name="Name54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4" refType="w"/>
            <dgm:constr type="h" for="ch" forName="text_4" refType="h"/>
          </dgm:constrLst>
          <dgm:presOf/>
          <dgm:layoutNode name="text_4" styleLbl="revTx">
            <dgm:varLst>
              <dgm:bulletEnabled val="1"/>
            </dgm:varLst>
            <dgm:choose name="Name55">
              <dgm:if name="Name56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57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58" axis="ch" ptType="sibTrans" hideLastTrans="0" st="5" cnt="1">
        <dgm:layoutNode name="picture_5">
          <dgm:alg type="sp"/>
          <dgm:shape xmlns:r="http://schemas.openxmlformats.org/officeDocument/2006/relationships" r:blip="">
            <dgm:adjLst/>
          </dgm:shape>
          <dgm:presOf/>
          <dgm:constrLst/>
          <dgm:forEach name="Name59" ref="pictureRepeat"/>
        </dgm:layoutNode>
      </dgm:forEach>
      <dgm:forEach name="Name60" axis="ch" ptType="node" st="5" cnt="1">
        <dgm:layoutNode name="line_5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5">
          <dgm:choose name="Name61">
            <dgm:if name="Name62" func="var" arg="dir" op="equ" val="norm">
              <dgm:alg type="lin">
                <dgm:param type="horzAlign" val="l"/>
              </dgm:alg>
            </dgm:if>
            <dgm:else name="Name63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5" refType="w"/>
            <dgm:constr type="h" for="ch" forName="text_5" refType="h"/>
          </dgm:constrLst>
          <dgm:presOf/>
          <dgm:layoutNode name="text_5" styleLbl="revTx">
            <dgm:varLst>
              <dgm:bulletEnabled val="1"/>
            </dgm:varLst>
            <dgm:choose name="Name64">
              <dgm:if name="Name65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66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67" axis="ch" ptType="sibTrans" hideLastTrans="0" st="6" cnt="1">
        <dgm:layoutNode name="picture_6">
          <dgm:alg type="sp"/>
          <dgm:shape xmlns:r="http://schemas.openxmlformats.org/officeDocument/2006/relationships" r:blip="">
            <dgm:adjLst/>
          </dgm:shape>
          <dgm:presOf/>
          <dgm:constrLst/>
          <dgm:forEach name="Name68" ref="pictureRepeat"/>
        </dgm:layoutNode>
      </dgm:forEach>
      <dgm:forEach name="Name69" axis="ch" ptType="node" st="6" cnt="1">
        <dgm:layoutNode name="line_6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6">
          <dgm:choose name="Name70">
            <dgm:if name="Name71" func="var" arg="dir" op="equ" val="norm">
              <dgm:alg type="lin">
                <dgm:param type="horzAlign" val="l"/>
              </dgm:alg>
            </dgm:if>
            <dgm:else name="Name72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6" refType="w"/>
            <dgm:constr type="h" for="ch" forName="text_6" refType="h"/>
          </dgm:constrLst>
          <dgm:presOf/>
          <dgm:layoutNode name="text_6" styleLbl="revTx">
            <dgm:varLst>
              <dgm:bulletEnabled val="1"/>
            </dgm:varLst>
            <dgm:choose name="Name73">
              <dgm:if name="Name74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75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76" axis="ch" ptType="sibTrans" hideLastTrans="0" st="7" cnt="1">
        <dgm:layoutNode name="picture_7">
          <dgm:alg type="sp"/>
          <dgm:shape xmlns:r="http://schemas.openxmlformats.org/officeDocument/2006/relationships" r:blip="">
            <dgm:adjLst/>
          </dgm:shape>
          <dgm:presOf/>
          <dgm:constrLst/>
          <dgm:forEach name="Name77" ref="pictureRepeat"/>
        </dgm:layoutNode>
      </dgm:forEach>
      <dgm:forEach name="Name78" axis="ch" ptType="node" st="7" cnt="1">
        <dgm:layoutNode name="line_7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7">
          <dgm:choose name="Name79">
            <dgm:if name="Name80" func="var" arg="dir" op="equ" val="norm">
              <dgm:alg type="lin">
                <dgm:param type="horzAlign" val="l"/>
              </dgm:alg>
            </dgm:if>
            <dgm:else name="Name81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7" refType="w"/>
            <dgm:constr type="h" for="ch" forName="text_7" refType="h"/>
          </dgm:constrLst>
          <dgm:presOf/>
          <dgm:layoutNode name="text_7" styleLbl="revTx">
            <dgm:varLst>
              <dgm:bulletEnabled val="1"/>
            </dgm:varLst>
            <dgm:choose name="Name82">
              <dgm:if name="Name83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84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</dgm:layoutNod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8/layout/CircularPictureCallout">
  <dgm:title val=""/>
  <dgm:desc val=""/>
  <dgm:catLst>
    <dgm:cat type="picture" pri="2000"/>
    <dgm:cat type="pictureconvert" pri="2000"/>
  </dgm:catLst>
  <dgm:sampData>
    <dgm:dataModel>
      <dgm:ptLst>
        <dgm:pt modelId="0" type="doc"/>
        <dgm:pt modelId="1"/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2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axis="ch" ptType="node" func="cnt" op="lte" val="1">
          <dgm:constrLst>
            <dgm:constr type="h" for="ch" forName="picture_1" refType="h"/>
            <dgm:constr type="w" for="ch" forName="picture_1" refType="h" refFor="ch" refForName="picture_1" op="equ"/>
            <dgm:constr type="l" for="ch" forName="picture_1"/>
            <dgm:constr type="t" for="ch" forName="picture_1"/>
            <dgm:constr type="w" for="ch" forName="text_1" refType="w" refFor="ch" refForName="picture_1" fact="0.64"/>
            <dgm:constr type="h" for="ch" forName="text_1" refType="h" refFor="ch" refForName="picture_1" fact="0.33"/>
            <dgm:constr type="l" for="ch" forName="text_1" refType="w" refFor="ch" refForName="picture_1" fact="0.18"/>
            <dgm:constr type="t" for="ch" forName="text_1" refType="h" refFor="ch" refForName="picture_1" fact="0.531"/>
          </dgm:constrLst>
        </dgm:if>
        <dgm:if name="Name4" axis="ch" ptType="node" func="cnt" op="lte" val="2">
          <dgm:choose name="Name5">
            <dgm:if name="Name6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5"/>
                <dgm:constr type="h" for="ch" forName="picture_2" refType="h" refFor="ch" refForName="picture_1" fact="0.5"/>
                <dgm:constr type="l" for="ch" forName="picture_2" refType="w" refFor="ch" refForName="picture_1" fact="1.21"/>
                <dgm:constr type="ctrY" for="ch" forName="picture_2" refType="h" refFor="ch" refForName="picture_1" fact="0.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</dgm:constrLst>
            </dgm:if>
            <dgm:else name="Name7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5"/>
                <dgm:constr type="h" for="ch" forName="picture_2" refType="h" refFor="ch" refForName="picture_1" fact="0.5"/>
                <dgm:constr type="r" for="ch" forName="picture_2" refType="w"/>
                <dgm:constr type="rOff" for="ch" forName="picture_2" refType="w" refFor="ch" refForName="picture_1" fact="-1.21"/>
                <dgm:constr type="ctrY" for="ch" forName="picture_2" refType="h" refFor="ch" refForName="picture_1" fact="0.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</dgm:constrLst>
            </dgm:else>
          </dgm:choose>
        </dgm:if>
        <dgm:if name="Name8" axis="ch" ptType="node" func="cnt" op="lte" val="3">
          <dgm:choose name="Name9">
            <dgm:if name="Name10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75"/>
                <dgm:constr type="h" for="ch" forName="picture_2" refType="h" refFor="ch" refForName="picture_1" fact="0.375"/>
                <dgm:constr type="l" for="ch" forName="picture_2" refType="w" refFor="ch" refForName="picture_1" fact="1.21"/>
                <dgm:constr type="ctrY" for="ch" forName="picture_2" refType="h" refFor="ch" refForName="picture_1" fact="0.187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75"/>
                <dgm:constr type="h" for="ch" forName="picture_3" refType="h" refFor="ch" refForName="picture_1" fact="0.375"/>
                <dgm:constr type="l" for="ch" forName="picture_3" refType="w" refFor="ch" refForName="picture_1" fact="1.21"/>
                <dgm:constr type="ctrY" for="ch" forName="picture_3" refType="h" refFor="ch" refForName="picture_1" fact="0.8125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</dgm:constrLst>
            </dgm:if>
            <dgm:else name="Name11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75"/>
                <dgm:constr type="h" for="ch" forName="picture_2" refType="h" refFor="ch" refForName="picture_1" fact="0.375"/>
                <dgm:constr type="r" for="ch" forName="picture_2" refType="w"/>
                <dgm:constr type="rOff" for="ch" forName="picture_2" refType="w" refFor="ch" refForName="picture_1" fact="-1.21"/>
                <dgm:constr type="ctrY" for="ch" forName="picture_2" refType="h" refFor="ch" refForName="picture_1" fact="0.187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75"/>
                <dgm:constr type="h" for="ch" forName="picture_3" refType="h" refFor="ch" refForName="picture_1" fact="0.375"/>
                <dgm:constr type="r" for="ch" forName="picture_3" refType="w"/>
                <dgm:constr type="rOff" for="ch" forName="picture_3" refType="w" refFor="ch" refForName="picture_1" fact="-1.21"/>
                <dgm:constr type="ctrY" for="ch" forName="picture_3" refType="h" refFor="ch" refForName="picture_1" fact="0.8125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</dgm:constrLst>
            </dgm:else>
          </dgm:choose>
        </dgm:if>
        <dgm:if name="Name12" axis="ch" ptType="node" func="cnt" op="lte" val="4">
          <dgm:choose name="Name13">
            <dgm:if name="Name14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"/>
                <dgm:constr type="h" for="ch" forName="picture_2" refType="h" refFor="ch" refForName="picture_1" fact="0.3"/>
                <dgm:constr type="l" for="ch" forName="picture_2" refType="w" refFor="ch" refForName="picture_1" fact="1.354"/>
                <dgm:constr type="ctrY" for="ch" forName="picture_2" refType="h" refFor="ch" refForName="picture_1" fact="0.1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"/>
                <dgm:constr type="h" for="ch" forName="picture_3" refType="h" refFor="ch" refForName="picture_1" fact="0.3"/>
                <dgm:constr type="l" for="ch" forName="picture_3" refType="w" refFor="ch" refForName="picture_1" fact="1.21"/>
                <dgm:constr type="ctrY" for="ch" forName="picture_3" refType="h" refFor="ch" refForName="picture_1" fact="0.5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3"/>
                <dgm:constr type="h" for="ch" forName="picture_4" refType="h" refFor="ch" refForName="picture_1" fact="0.3"/>
                <dgm:constr type="l" for="ch" forName="picture_4" refType="w" refFor="ch" refForName="picture_1" fact="1.354"/>
                <dgm:constr type="ctrY" for="ch" forName="picture_4" refType="h" refFor="ch" refForName="picture_1" fact="0.85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</dgm:constrLst>
            </dgm:if>
            <dgm:else name="Name15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"/>
                <dgm:constr type="h" for="ch" forName="picture_2" refType="h" refFor="ch" refForName="picture_1" fact="0.3"/>
                <dgm:constr type="r" for="ch" forName="picture_2" refType="w"/>
                <dgm:constr type="rOff" for="ch" forName="picture_2" refType="w" refFor="ch" refForName="picture_1" fact="-1.354"/>
                <dgm:constr type="ctrY" for="ch" forName="picture_2" refType="h" refFor="ch" refForName="picture_1" fact="0.1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"/>
                <dgm:constr type="h" for="ch" forName="picture_3" refType="h" refFor="ch" refForName="picture_1" fact="0.3"/>
                <dgm:constr type="r" for="ch" forName="picture_3" refType="w"/>
                <dgm:constr type="rOff" for="ch" forName="picture_3" refType="w" refFor="ch" refForName="picture_1" fact="-1.21"/>
                <dgm:constr type="ctrY" for="ch" forName="picture_3" refType="h" refFor="ch" refForName="picture_1" fact="0.5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3"/>
                <dgm:constr type="h" for="ch" forName="picture_4" refType="h" refFor="ch" refForName="picture_1" fact="0.3"/>
                <dgm:constr type="r" for="ch" forName="picture_4" refType="w"/>
                <dgm:constr type="rOff" for="ch" forName="picture_4" refType="w" refFor="ch" refForName="picture_1" fact="-1.354"/>
                <dgm:constr type="ctrY" for="ch" forName="picture_4" refType="h" refFor="ch" refForName="picture_1" fact="0.85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</dgm:constrLst>
            </dgm:else>
          </dgm:choose>
        </dgm:if>
        <dgm:if name="Name16" axis="ch" ptType="node" func="cnt" op="lte" val="5">
          <dgm:choose name="Name17">
            <dgm:if name="Name18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22"/>
                <dgm:constr type="h" for="ch" forName="picture_2" refType="h" refFor="ch" refForName="picture_1" fact="0.22"/>
                <dgm:constr type="l" for="ch" forName="picture_2" refType="w" refFor="ch" refForName="picture_1" fact="1.375"/>
                <dgm:constr type="ctrY" for="ch" forName="picture_2" refType="h" refFor="ch" refForName="picture_1" fact="0.11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22"/>
                <dgm:constr type="h" for="ch" forName="picture_3" refType="h" refFor="ch" refForName="picture_1" fact="0.22"/>
                <dgm:constr type="l" for="ch" forName="picture_3" refType="w" refFor="ch" refForName="picture_1" fact="1.21"/>
                <dgm:constr type="ctrY" for="ch" forName="picture_3" refType="h" refFor="ch" refForName="picture_1" fact="0.353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22"/>
                <dgm:constr type="h" for="ch" forName="picture_4" refType="h" refFor="ch" refForName="picture_1" fact="0.22"/>
                <dgm:constr type="l" for="ch" forName="picture_4" refType="w" refFor="ch" refForName="picture_1" fact="1.21"/>
                <dgm:constr type="ctrY" for="ch" forName="picture_4" refType="h" refFor="ch" refForName="picture_1" fact="0.647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22"/>
                <dgm:constr type="h" for="ch" forName="picture_5" refType="h" refFor="ch" refForName="picture_1" fact="0.22"/>
                <dgm:constr type="l" for="ch" forName="picture_5" refType="w" refFor="ch" refForName="picture_1" fact="1.375"/>
                <dgm:constr type="ctrY" for="ch" forName="picture_5" refType="h" refFor="ch" refForName="picture_1" fact="0.89"/>
                <dgm:constr type="l" for="ch" forName="line_5" refType="ctrX" refFor="ch" refForName="picture_1"/>
                <dgm:constr type="h" for="ch" forName="line_5"/>
                <dgm:constr type="r" for="ch" forName="line_5" refType="ctrX" refFor="ch" refForName="picture_5"/>
                <dgm:constr type="ctrY" for="ch" forName="line_5" refType="ctrY" refFor="ch" refForName="picture_5"/>
                <dgm:constr type="r" for="ch" forName="textparent_5" refType="w"/>
                <dgm:constr type="h" for="ch" forName="textparent_5" refType="h" refFor="ch" refForName="picture_5"/>
                <dgm:constr type="l" for="ch" forName="textparent_5" refType="r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</dgm:constrLst>
            </dgm:if>
            <dgm:else name="Name19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22"/>
                <dgm:constr type="h" for="ch" forName="picture_2" refType="h" refFor="ch" refForName="picture_1" fact="0.22"/>
                <dgm:constr type="r" for="ch" forName="picture_2" refType="w"/>
                <dgm:constr type="rOff" for="ch" forName="picture_2" refType="w" refFor="ch" refForName="picture_1" fact="-1.375"/>
                <dgm:constr type="ctrY" for="ch" forName="picture_2" refType="h" refFor="ch" refForName="picture_1" fact="0.11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22"/>
                <dgm:constr type="h" for="ch" forName="picture_3" refType="h" refFor="ch" refForName="picture_1" fact="0.22"/>
                <dgm:constr type="r" for="ch" forName="picture_3" refType="w"/>
                <dgm:constr type="rOff" for="ch" forName="picture_3" refType="w" refFor="ch" refForName="picture_1" fact="-1.21"/>
                <dgm:constr type="ctrY" for="ch" forName="picture_3" refType="h" refFor="ch" refForName="picture_1" fact="0.353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22"/>
                <dgm:constr type="h" for="ch" forName="picture_4" refType="h" refFor="ch" refForName="picture_1" fact="0.22"/>
                <dgm:constr type="r" for="ch" forName="picture_4" refType="w"/>
                <dgm:constr type="rOff" for="ch" forName="picture_4" refType="w" refFor="ch" refForName="picture_1" fact="-1.21"/>
                <dgm:constr type="ctrY" for="ch" forName="picture_4" refType="h" refFor="ch" refForName="picture_1" fact="0.647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22"/>
                <dgm:constr type="h" for="ch" forName="picture_5" refType="h" refFor="ch" refForName="picture_1" fact="0.22"/>
                <dgm:constr type="r" for="ch" forName="picture_5" refType="w"/>
                <dgm:constr type="rOff" for="ch" forName="picture_5" refType="w" refFor="ch" refForName="picture_1" fact="-1.375"/>
                <dgm:constr type="ctrY" for="ch" forName="picture_5" refType="h" refFor="ch" refForName="picture_1" fact="0.89"/>
                <dgm:constr type="r" for="ch" forName="line_5" refType="ctrX" refFor="ch" refForName="picture_1"/>
                <dgm:constr type="h" for="ch" forName="line_5"/>
                <dgm:constr type="l" for="ch" forName="line_5" refType="ctrX" refFor="ch" refForName="picture_5"/>
                <dgm:constr type="ctrY" for="ch" forName="line_5" refType="ctrY" refFor="ch" refForName="picture_5"/>
                <dgm:constr type="l" for="ch" forName="textparent_5"/>
                <dgm:constr type="h" for="ch" forName="textparent_5" refType="h" refFor="ch" refForName="picture_5"/>
                <dgm:constr type="r" for="ch" forName="textparent_5" refType="l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</dgm:constrLst>
            </dgm:else>
          </dgm:choose>
        </dgm:if>
        <dgm:if name="Name20" axis="ch" ptType="node" func="cnt" op="lte" val="6">
          <dgm:choose name="Name21">
            <dgm:if name="Name22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8"/>
                <dgm:constr type="h" for="ch" forName="picture_2" refType="h" refFor="ch" refForName="picture_1" fact="0.18"/>
                <dgm:constr type="l" for="ch" forName="picture_2" refType="w" refFor="ch" refForName="picture_1" fact="1.4238"/>
                <dgm:constr type="ctrY" for="ch" forName="picture_2" refType="h" refFor="ch" refForName="picture_1" fact="0.09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8"/>
                <dgm:constr type="h" for="ch" forName="picture_3" refType="h" refFor="ch" refForName="picture_1" fact="0.18"/>
                <dgm:constr type="l" for="ch" forName="picture_3" refType="w" refFor="ch" refForName="picture_1" fact="1.2667"/>
                <dgm:constr type="ctrY" for="ch" forName="picture_3" refType="h" refFor="ch" refForName="picture_1" fact="0.261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8"/>
                <dgm:constr type="h" for="ch" forName="picture_4" refType="h" refFor="ch" refForName="picture_1" fact="0.18"/>
                <dgm:constr type="l" for="ch" forName="picture_4" refType="w" refFor="ch" refForName="picture_1" fact="1.21"/>
                <dgm:constr type="ctrY" for="ch" forName="picture_4" refType="h" refFor="ch" refForName="picture_1" fact="0.5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8"/>
                <dgm:constr type="h" for="ch" forName="picture_5" refType="h" refFor="ch" refForName="picture_1" fact="0.18"/>
                <dgm:constr type="l" for="ch" forName="picture_5" refType="w" refFor="ch" refForName="picture_1" fact="1.2667"/>
                <dgm:constr type="ctrY" for="ch" forName="picture_5" refType="h" refFor="ch" refForName="picture_1" fact="0.739"/>
                <dgm:constr type="l" for="ch" forName="line_5" refType="ctrX" refFor="ch" refForName="picture_1"/>
                <dgm:constr type="h" for="ch" forName="line_5"/>
                <dgm:constr type="r" for="ch" forName="line_5" refType="ctrX" refFor="ch" refForName="picture_5"/>
                <dgm:constr type="ctrY" for="ch" forName="line_5" refType="ctrY" refFor="ch" refForName="picture_5"/>
                <dgm:constr type="r" for="ch" forName="textparent_5" refType="w"/>
                <dgm:constr type="h" for="ch" forName="textparent_5" refType="h" refFor="ch" refForName="picture_5"/>
                <dgm:constr type="l" for="ch" forName="textparent_5" refType="r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8"/>
                <dgm:constr type="h" for="ch" forName="picture_6" refType="h" refFor="ch" refForName="picture_1" fact="0.18"/>
                <dgm:constr type="l" for="ch" forName="picture_6" refType="w" refFor="ch" refForName="picture_1" fact="1.4238"/>
                <dgm:constr type="ctrY" for="ch" forName="picture_6" refType="h" refFor="ch" refForName="picture_1" fact="0.91"/>
                <dgm:constr type="l" for="ch" forName="line_6" refType="ctrX" refFor="ch" refForName="picture_1"/>
                <dgm:constr type="h" for="ch" forName="line_6"/>
                <dgm:constr type="r" for="ch" forName="line_6" refType="ctrX" refFor="ch" refForName="picture_6"/>
                <dgm:constr type="ctrY" for="ch" forName="line_6" refType="ctrY" refFor="ch" refForName="picture_6"/>
                <dgm:constr type="r" for="ch" forName="textparent_6" refType="w"/>
                <dgm:constr type="h" for="ch" forName="textparent_6" refType="h" refFor="ch" refForName="picture_6"/>
                <dgm:constr type="l" for="ch" forName="textparent_6" refType="r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</dgm:constrLst>
            </dgm:if>
            <dgm:else name="Name23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8"/>
                <dgm:constr type="h" for="ch" forName="picture_2" refType="h" refFor="ch" refForName="picture_1" fact="0.18"/>
                <dgm:constr type="r" for="ch" forName="picture_2" refType="w"/>
                <dgm:constr type="rOff" for="ch" forName="picture_2" refType="w" refFor="ch" refForName="picture_1" fact="-1.4238"/>
                <dgm:constr type="ctrY" for="ch" forName="picture_2" refType="h" refFor="ch" refForName="picture_1" fact="0.09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8"/>
                <dgm:constr type="h" for="ch" forName="picture_3" refType="h" refFor="ch" refForName="picture_1" fact="0.18"/>
                <dgm:constr type="r" for="ch" forName="picture_3" refType="w"/>
                <dgm:constr type="rOff" for="ch" forName="picture_3" refType="w" refFor="ch" refForName="picture_1" fact="-1.2667"/>
                <dgm:constr type="ctrY" for="ch" forName="picture_3" refType="h" refFor="ch" refForName="picture_1" fact="0.261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8"/>
                <dgm:constr type="h" for="ch" forName="picture_4" refType="h" refFor="ch" refForName="picture_1" fact="0.18"/>
                <dgm:constr type="r" for="ch" forName="picture_4" refType="w"/>
                <dgm:constr type="rOff" for="ch" forName="picture_4" refType="w" refFor="ch" refForName="picture_1" fact="-1.21"/>
                <dgm:constr type="ctrY" for="ch" forName="picture_4" refType="h" refFor="ch" refForName="picture_1" fact="0.5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8"/>
                <dgm:constr type="h" for="ch" forName="picture_5" refType="h" refFor="ch" refForName="picture_1" fact="0.18"/>
                <dgm:constr type="r" for="ch" forName="picture_5" refType="w"/>
                <dgm:constr type="rOff" for="ch" forName="picture_5" refType="w" refFor="ch" refForName="picture_1" fact="-1.2667"/>
                <dgm:constr type="ctrY" for="ch" forName="picture_5" refType="h" refFor="ch" refForName="picture_1" fact="0.739"/>
                <dgm:constr type="r" for="ch" forName="line_5" refType="ctrX" refFor="ch" refForName="picture_1"/>
                <dgm:constr type="h" for="ch" forName="line_5"/>
                <dgm:constr type="l" for="ch" forName="line_5" refType="ctrX" refFor="ch" refForName="picture_5"/>
                <dgm:constr type="ctrY" for="ch" forName="line_5" refType="ctrY" refFor="ch" refForName="picture_5"/>
                <dgm:constr type="l" for="ch" forName="textparent_5"/>
                <dgm:constr type="h" for="ch" forName="textparent_5" refType="h" refFor="ch" refForName="picture_5"/>
                <dgm:constr type="r" for="ch" forName="textparent_5" refType="l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8"/>
                <dgm:constr type="h" for="ch" forName="picture_6" refType="h" refFor="ch" refForName="picture_1" fact="0.18"/>
                <dgm:constr type="r" for="ch" forName="picture_6" refType="w"/>
                <dgm:constr type="rOff" for="ch" forName="picture_6" refType="w" refFor="ch" refForName="picture_1" fact="-1.4238"/>
                <dgm:constr type="ctrY" for="ch" forName="picture_6" refType="h" refFor="ch" refForName="picture_1" fact="0.91"/>
                <dgm:constr type="r" for="ch" forName="line_6" refType="ctrX" refFor="ch" refForName="picture_1"/>
                <dgm:constr type="h" for="ch" forName="line_6"/>
                <dgm:constr type="l" for="ch" forName="line_6" refType="ctrX" refFor="ch" refForName="picture_6"/>
                <dgm:constr type="ctrY" for="ch" forName="line_6" refType="ctrY" refFor="ch" refForName="picture_6"/>
                <dgm:constr type="l" for="ch" forName="textparent_6"/>
                <dgm:constr type="h" for="ch" forName="textparent_6" refType="h" refFor="ch" refForName="picture_6"/>
                <dgm:constr type="r" for="ch" forName="textparent_6" refType="l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</dgm:constrLst>
            </dgm:else>
          </dgm:choose>
        </dgm:if>
        <dgm:else name="Name24">
          <dgm:choose name="Name25">
            <dgm:if name="Name26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5"/>
                <dgm:constr type="h" for="ch" forName="picture_2" refType="h" refFor="ch" refForName="picture_1" fact="0.15"/>
                <dgm:constr type="l" for="ch" forName="picture_2" refType="w" refFor="ch" refForName="picture_1" fact="1.4363"/>
                <dgm:constr type="ctrY" for="ch" forName="picture_2" refType="h" refFor="ch" refForName="picture_1" fact="0.07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5"/>
                <dgm:constr type="h" for="ch" forName="picture_3" refType="h" refFor="ch" refForName="picture_1" fact="0.15"/>
                <dgm:constr type="l" for="ch" forName="picture_3" refType="w" refFor="ch" refForName="picture_1" fact="1.2898"/>
                <dgm:constr type="ctrY" for="ch" forName="picture_3" refType="h" refFor="ch" refForName="picture_1" fact="0.227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5"/>
                <dgm:constr type="h" for="ch" forName="picture_4" refType="h" refFor="ch" refForName="picture_1" fact="0.15"/>
                <dgm:constr type="l" for="ch" forName="picture_4" refType="w" refFor="ch" refForName="picture_1" fact="1.21"/>
                <dgm:constr type="ctrY" for="ch" forName="picture_4" refType="h" refFor="ch" refForName="picture_1" fact="0.405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5"/>
                <dgm:constr type="h" for="ch" forName="picture_5" refType="h" refFor="ch" refForName="picture_1" fact="0.15"/>
                <dgm:constr type="l" for="ch" forName="picture_5" refType="w" refFor="ch" refForName="picture_1" fact="1.21"/>
                <dgm:constr type="ctrY" for="ch" forName="picture_5" refType="h" refFor="ch" refForName="picture_1" fact="0.595"/>
                <dgm:constr type="l" for="ch" forName="line_5" refType="ctrX" refFor="ch" refForName="picture_1"/>
                <dgm:constr type="h" for="ch" forName="line_5"/>
                <dgm:constr type="r" for="ch" forName="line_5" refType="ctrX" refFor="ch" refForName="picture_5"/>
                <dgm:constr type="ctrY" for="ch" forName="line_5" refType="ctrY" refFor="ch" refForName="picture_5"/>
                <dgm:constr type="r" for="ch" forName="textparent_5" refType="w"/>
                <dgm:constr type="h" for="ch" forName="textparent_5" refType="h" refFor="ch" refForName="picture_5"/>
                <dgm:constr type="l" for="ch" forName="textparent_5" refType="r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5"/>
                <dgm:constr type="h" for="ch" forName="picture_6" refType="h" refFor="ch" refForName="picture_1" fact="0.15"/>
                <dgm:constr type="l" for="ch" forName="picture_6" refType="w" refFor="ch" refForName="picture_1" fact="1.2898"/>
                <dgm:constr type="ctrY" for="ch" forName="picture_6" refType="h" refFor="ch" refForName="picture_1" fact="0.773"/>
                <dgm:constr type="l" for="ch" forName="line_6" refType="ctrX" refFor="ch" refForName="picture_1"/>
                <dgm:constr type="h" for="ch" forName="line_6"/>
                <dgm:constr type="r" for="ch" forName="line_6" refType="ctrX" refFor="ch" refForName="picture_6"/>
                <dgm:constr type="ctrY" for="ch" forName="line_6" refType="ctrY" refFor="ch" refForName="picture_6"/>
                <dgm:constr type="r" for="ch" forName="textparent_6" refType="w"/>
                <dgm:constr type="h" for="ch" forName="textparent_6" refType="h" refFor="ch" refForName="picture_6"/>
                <dgm:constr type="l" for="ch" forName="textparent_6" refType="r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  <dgm:constr type="w" for="ch" forName="picture_7" refType="w" refFor="ch" refForName="picture_1" fact="0.15"/>
                <dgm:constr type="h" for="ch" forName="picture_7" refType="h" refFor="ch" refForName="picture_1" fact="0.15"/>
                <dgm:constr type="l" for="ch" forName="picture_7" refType="w" refFor="ch" refForName="picture_1" fact="1.4363"/>
                <dgm:constr type="ctrY" for="ch" forName="picture_7" refType="h" refFor="ch" refForName="picture_1" fact="0.925"/>
                <dgm:constr type="l" for="ch" forName="line_7" refType="ctrX" refFor="ch" refForName="picture_1"/>
                <dgm:constr type="h" for="ch" forName="line_7"/>
                <dgm:constr type="r" for="ch" forName="line_7" refType="ctrX" refFor="ch" refForName="picture_7"/>
                <dgm:constr type="ctrY" for="ch" forName="line_7" refType="ctrY" refFor="ch" refForName="picture_7"/>
                <dgm:constr type="r" for="ch" forName="textparent_7" refType="w"/>
                <dgm:constr type="h" for="ch" forName="textparent_7" refType="h" refFor="ch" refForName="picture_7"/>
                <dgm:constr type="l" for="ch" forName="textparent_7" refType="r" refFor="ch" refForName="picture_7"/>
                <dgm:constr type="ctrY" for="ch" forName="textparent_7" refType="ctrY" refFor="ch" refForName="picture_7"/>
                <dgm:constr type="primFontSz" for="des" forName="text_7" refType="primFontSz" refFor="des" refForName="text_2" op="equ"/>
              </dgm:constrLst>
            </dgm:if>
            <dgm:else name="Name27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5"/>
                <dgm:constr type="h" for="ch" forName="picture_2" refType="h" refFor="ch" refForName="picture_1" fact="0.15"/>
                <dgm:constr type="r" for="ch" forName="picture_2" refType="w"/>
                <dgm:constr type="rOff" for="ch" forName="picture_2" refType="w" refFor="ch" refForName="picture_1" fact="-1.4363"/>
                <dgm:constr type="ctrY" for="ch" forName="picture_2" refType="h" refFor="ch" refForName="picture_1" fact="0.07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5"/>
                <dgm:constr type="h" for="ch" forName="picture_3" refType="h" refFor="ch" refForName="picture_1" fact="0.15"/>
                <dgm:constr type="r" for="ch" forName="picture_3" refType="w"/>
                <dgm:constr type="rOff" for="ch" forName="picture_3" refType="w" refFor="ch" refForName="picture_1" fact="-1.2898"/>
                <dgm:constr type="ctrY" for="ch" forName="picture_3" refType="h" refFor="ch" refForName="picture_1" fact="0.227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5"/>
                <dgm:constr type="h" for="ch" forName="picture_4" refType="h" refFor="ch" refForName="picture_1" fact="0.15"/>
                <dgm:constr type="r" for="ch" forName="picture_4" refType="w"/>
                <dgm:constr type="rOff" for="ch" forName="picture_4" refType="w" refFor="ch" refForName="picture_1" fact="-1.21"/>
                <dgm:constr type="ctrY" for="ch" forName="picture_4" refType="h" refFor="ch" refForName="picture_1" fact="0.405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5"/>
                <dgm:constr type="h" for="ch" forName="picture_5" refType="h" refFor="ch" refForName="picture_1" fact="0.15"/>
                <dgm:constr type="r" for="ch" forName="picture_5" refType="w"/>
                <dgm:constr type="rOff" for="ch" forName="picture_5" refType="w" refFor="ch" refForName="picture_1" fact="-1.21"/>
                <dgm:constr type="ctrY" for="ch" forName="picture_5" refType="h" refFor="ch" refForName="picture_1" fact="0.595"/>
                <dgm:constr type="r" for="ch" forName="line_5" refType="ctrX" refFor="ch" refForName="picture_1"/>
                <dgm:constr type="h" for="ch" forName="line_5"/>
                <dgm:constr type="l" for="ch" forName="line_5" refType="ctrX" refFor="ch" refForName="picture_5"/>
                <dgm:constr type="ctrY" for="ch" forName="line_5" refType="ctrY" refFor="ch" refForName="picture_5"/>
                <dgm:constr type="l" for="ch" forName="textparent_5"/>
                <dgm:constr type="h" for="ch" forName="textparent_5" refType="h" refFor="ch" refForName="picture_5"/>
                <dgm:constr type="r" for="ch" forName="textparent_5" refType="l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5"/>
                <dgm:constr type="h" for="ch" forName="picture_6" refType="h" refFor="ch" refForName="picture_1" fact="0.15"/>
                <dgm:constr type="r" for="ch" forName="picture_6" refType="w"/>
                <dgm:constr type="rOff" for="ch" forName="picture_6" refType="w" refFor="ch" refForName="picture_1" fact="-1.2898"/>
                <dgm:constr type="ctrY" for="ch" forName="picture_6" refType="h" refFor="ch" refForName="picture_1" fact="0.773"/>
                <dgm:constr type="r" for="ch" forName="line_6" refType="ctrX" refFor="ch" refForName="picture_1"/>
                <dgm:constr type="h" for="ch" forName="line_6"/>
                <dgm:constr type="l" for="ch" forName="line_6" refType="ctrX" refFor="ch" refForName="picture_6"/>
                <dgm:constr type="ctrY" for="ch" forName="line_6" refType="ctrY" refFor="ch" refForName="picture_6"/>
                <dgm:constr type="l" for="ch" forName="textparent_6"/>
                <dgm:constr type="h" for="ch" forName="textparent_6" refType="h" refFor="ch" refForName="picture_6"/>
                <dgm:constr type="r" for="ch" forName="textparent_6" refType="l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  <dgm:constr type="w" for="ch" forName="picture_7" refType="w" refFor="ch" refForName="picture_1" fact="0.15"/>
                <dgm:constr type="h" for="ch" forName="picture_7" refType="h" refFor="ch" refForName="picture_1" fact="0.15"/>
                <dgm:constr type="r" for="ch" forName="picture_7" refType="w"/>
                <dgm:constr type="rOff" for="ch" forName="picture_7" refType="w" refFor="ch" refForName="picture_1" fact="-1.4363"/>
                <dgm:constr type="ctrY" for="ch" forName="picture_7" refType="h" refFor="ch" refForName="picture_1" fact="0.925"/>
                <dgm:constr type="r" for="ch" forName="line_7" refType="ctrX" refFor="ch" refForName="picture_1"/>
                <dgm:constr type="h" for="ch" forName="line_7"/>
                <dgm:constr type="l" for="ch" forName="line_7" refType="ctrX" refFor="ch" refForName="picture_7"/>
                <dgm:constr type="ctrY" for="ch" forName="line_7" refType="ctrY" refFor="ch" refForName="picture_7"/>
                <dgm:constr type="l" for="ch" forName="textparent_7"/>
                <dgm:constr type="h" for="ch" forName="textparent_7" refType="h" refFor="ch" refForName="picture_7"/>
                <dgm:constr type="r" for="ch" forName="textparent_7" refType="l" refFor="ch" refForName="picture_7"/>
                <dgm:constr type="ctrY" for="ch" forName="textparent_7" refType="ctrY" refFor="ch" refForName="picture_7"/>
                <dgm:constr type="primFontSz" for="des" forName="text_7" refType="primFontSz" refFor="des" refForName="text_2" op="equ"/>
              </dgm:constrLst>
            </dgm:else>
          </dgm:choose>
        </dgm:else>
      </dgm:choose>
      <dgm:forEach name="wrapper" axis="self" ptType="parTrans">
        <dgm:forEach name="wrapper2" axis="self" ptType="sibTrans" st="2">
          <dgm:forEach name="pictureRepeat" axis="self">
            <dgm:layoutNode name="pictureRepeatNode" styleLbl="alignImgPlace1">
              <dgm:alg type="sp"/>
              <dgm:shape xmlns:r="http://schemas.openxmlformats.org/officeDocument/2006/relationships" type="ellipse" r:blip="" blipPhldr="1">
                <dgm:adjLst/>
              </dgm:shape>
              <dgm:presOf axis="self"/>
            </dgm:layoutNode>
          </dgm:forEach>
        </dgm:forEach>
      </dgm:forEach>
      <dgm:forEach name="Name28" axis="ch" ptType="sibTrans" hideLastTrans="0" cnt="1">
        <dgm:layoutNode name="picture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9" ref="pictureRepeat"/>
        </dgm:layoutNode>
      </dgm:forEach>
      <dgm:forEach name="Name30" axis="ch" ptType="node" cnt="1">
        <dgm:layoutNode name="text_1" styleLbl="node1">
          <dgm:varLst>
            <dgm:bulletEnabled val="1"/>
          </dgm:varLst>
          <dgm:alg type="tx">
            <dgm:param type="txAnchorVert" val="b"/>
            <dgm:param type="txAnchorVertCh" val="b"/>
            <dgm:param type="parTxRTLAlign" val="r"/>
            <dgm:param type="shpTxRTLAlignCh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primFontSz" val="65"/>
            <dgm:constr type="lMarg"/>
            <dgm:constr type="rMarg"/>
            <dgm:constr type="tMarg"/>
            <dgm:constr type="bMarg"/>
          </dgm:constrLst>
          <dgm:ruleLst>
            <dgm:rule type="primFontSz" val="5" fact="NaN" max="NaN"/>
          </dgm:ruleLst>
        </dgm:layoutNode>
      </dgm:forEach>
      <dgm:forEach name="Name31" axis="ch" ptType="sibTrans" hideLastTrans="0" st="2" cnt="1">
        <dgm:layoutNode name="picture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2" ref="pictureRepeat"/>
        </dgm:layoutNode>
      </dgm:forEach>
      <dgm:forEach name="Name33" axis="ch" ptType="node" st="2" cnt="1">
        <dgm:layoutNode name="line_2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2">
          <dgm:choose name="Name34">
            <dgm:if name="Name35" func="var" arg="dir" op="equ" val="norm">
              <dgm:alg type="lin">
                <dgm:param type="horzAlign" val="l"/>
              </dgm:alg>
            </dgm:if>
            <dgm:else name="Name36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2" refType="w"/>
            <dgm:constr type="h" for="ch" forName="text_2" refType="h"/>
          </dgm:constrLst>
          <dgm:presOf/>
          <dgm:layoutNode name="text_2" styleLbl="revTx">
            <dgm:varLst>
              <dgm:bulletEnabled val="1"/>
            </dgm:varLst>
            <dgm:choose name="Name37">
              <dgm:if name="Name38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39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40" axis="ch" ptType="sibTrans" hideLastTrans="0" st="3" cnt="1">
        <dgm:layoutNode name="picture_3">
          <dgm:alg type="sp"/>
          <dgm:shape xmlns:r="http://schemas.openxmlformats.org/officeDocument/2006/relationships" r:blip="">
            <dgm:adjLst/>
          </dgm:shape>
          <dgm:presOf/>
          <dgm:constrLst/>
          <dgm:forEach name="Name41" ref="pictureRepeat"/>
        </dgm:layoutNode>
      </dgm:forEach>
      <dgm:forEach name="Name42" axis="ch" ptType="node" st="3" cnt="1">
        <dgm:layoutNode name="line_3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3">
          <dgm:choose name="Name43">
            <dgm:if name="Name44" func="var" arg="dir" op="equ" val="norm">
              <dgm:alg type="lin">
                <dgm:param type="horzAlign" val="l"/>
              </dgm:alg>
            </dgm:if>
            <dgm:else name="Name45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3" refType="w"/>
            <dgm:constr type="h" for="ch" forName="text_3" refType="h"/>
          </dgm:constrLst>
          <dgm:presOf/>
          <dgm:layoutNode name="text_3" styleLbl="revTx">
            <dgm:varLst>
              <dgm:bulletEnabled val="1"/>
            </dgm:varLst>
            <dgm:choose name="Name46">
              <dgm:if name="Name47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48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49" axis="ch" ptType="sibTrans" hideLastTrans="0" st="4" cnt="1">
        <dgm:layoutNode name="picture_4">
          <dgm:alg type="sp"/>
          <dgm:shape xmlns:r="http://schemas.openxmlformats.org/officeDocument/2006/relationships" r:blip="">
            <dgm:adjLst/>
          </dgm:shape>
          <dgm:presOf/>
          <dgm:constrLst/>
          <dgm:forEach name="Name50" ref="pictureRepeat"/>
        </dgm:layoutNode>
      </dgm:forEach>
      <dgm:forEach name="Name51" axis="ch" ptType="node" st="4" cnt="1">
        <dgm:layoutNode name="line_4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4">
          <dgm:choose name="Name52">
            <dgm:if name="Name53" func="var" arg="dir" op="equ" val="norm">
              <dgm:alg type="lin">
                <dgm:param type="horzAlign" val="l"/>
              </dgm:alg>
            </dgm:if>
            <dgm:else name="Name54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4" refType="w"/>
            <dgm:constr type="h" for="ch" forName="text_4" refType="h"/>
          </dgm:constrLst>
          <dgm:presOf/>
          <dgm:layoutNode name="text_4" styleLbl="revTx">
            <dgm:varLst>
              <dgm:bulletEnabled val="1"/>
            </dgm:varLst>
            <dgm:choose name="Name55">
              <dgm:if name="Name56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57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58" axis="ch" ptType="sibTrans" hideLastTrans="0" st="5" cnt="1">
        <dgm:layoutNode name="picture_5">
          <dgm:alg type="sp"/>
          <dgm:shape xmlns:r="http://schemas.openxmlformats.org/officeDocument/2006/relationships" r:blip="">
            <dgm:adjLst/>
          </dgm:shape>
          <dgm:presOf/>
          <dgm:constrLst/>
          <dgm:forEach name="Name59" ref="pictureRepeat"/>
        </dgm:layoutNode>
      </dgm:forEach>
      <dgm:forEach name="Name60" axis="ch" ptType="node" st="5" cnt="1">
        <dgm:layoutNode name="line_5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5">
          <dgm:choose name="Name61">
            <dgm:if name="Name62" func="var" arg="dir" op="equ" val="norm">
              <dgm:alg type="lin">
                <dgm:param type="horzAlign" val="l"/>
              </dgm:alg>
            </dgm:if>
            <dgm:else name="Name63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5" refType="w"/>
            <dgm:constr type="h" for="ch" forName="text_5" refType="h"/>
          </dgm:constrLst>
          <dgm:presOf/>
          <dgm:layoutNode name="text_5" styleLbl="revTx">
            <dgm:varLst>
              <dgm:bulletEnabled val="1"/>
            </dgm:varLst>
            <dgm:choose name="Name64">
              <dgm:if name="Name65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66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67" axis="ch" ptType="sibTrans" hideLastTrans="0" st="6" cnt="1">
        <dgm:layoutNode name="picture_6">
          <dgm:alg type="sp"/>
          <dgm:shape xmlns:r="http://schemas.openxmlformats.org/officeDocument/2006/relationships" r:blip="">
            <dgm:adjLst/>
          </dgm:shape>
          <dgm:presOf/>
          <dgm:constrLst/>
          <dgm:forEach name="Name68" ref="pictureRepeat"/>
        </dgm:layoutNode>
      </dgm:forEach>
      <dgm:forEach name="Name69" axis="ch" ptType="node" st="6" cnt="1">
        <dgm:layoutNode name="line_6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6">
          <dgm:choose name="Name70">
            <dgm:if name="Name71" func="var" arg="dir" op="equ" val="norm">
              <dgm:alg type="lin">
                <dgm:param type="horzAlign" val="l"/>
              </dgm:alg>
            </dgm:if>
            <dgm:else name="Name72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6" refType="w"/>
            <dgm:constr type="h" for="ch" forName="text_6" refType="h"/>
          </dgm:constrLst>
          <dgm:presOf/>
          <dgm:layoutNode name="text_6" styleLbl="revTx">
            <dgm:varLst>
              <dgm:bulletEnabled val="1"/>
            </dgm:varLst>
            <dgm:choose name="Name73">
              <dgm:if name="Name74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75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76" axis="ch" ptType="sibTrans" hideLastTrans="0" st="7" cnt="1">
        <dgm:layoutNode name="picture_7">
          <dgm:alg type="sp"/>
          <dgm:shape xmlns:r="http://schemas.openxmlformats.org/officeDocument/2006/relationships" r:blip="">
            <dgm:adjLst/>
          </dgm:shape>
          <dgm:presOf/>
          <dgm:constrLst/>
          <dgm:forEach name="Name77" ref="pictureRepeat"/>
        </dgm:layoutNode>
      </dgm:forEach>
      <dgm:forEach name="Name78" axis="ch" ptType="node" st="7" cnt="1">
        <dgm:layoutNode name="line_7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7">
          <dgm:choose name="Name79">
            <dgm:if name="Name80" func="var" arg="dir" op="equ" val="norm">
              <dgm:alg type="lin">
                <dgm:param type="horzAlign" val="l"/>
              </dgm:alg>
            </dgm:if>
            <dgm:else name="Name81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7" refType="w"/>
            <dgm:constr type="h" for="ch" forName="text_7" refType="h"/>
          </dgm:constrLst>
          <dgm:presOf/>
          <dgm:layoutNode name="text_7" styleLbl="revTx">
            <dgm:varLst>
              <dgm:bulletEnabled val="1"/>
            </dgm:varLst>
            <dgm:choose name="Name82">
              <dgm:if name="Name83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84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1850" cy="497126"/>
          </a:xfrm>
          <a:prstGeom prst="rect">
            <a:avLst/>
          </a:prstGeom>
        </p:spPr>
        <p:txBody>
          <a:bodyPr vert="horz" lIns="92309" tIns="46154" rIns="92309" bIns="46154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58537" y="0"/>
            <a:ext cx="2951850" cy="497126"/>
          </a:xfrm>
          <a:prstGeom prst="rect">
            <a:avLst/>
          </a:prstGeom>
        </p:spPr>
        <p:txBody>
          <a:bodyPr vert="horz" lIns="92309" tIns="46154" rIns="92309" bIns="46154" rtlCol="0"/>
          <a:lstStyle>
            <a:lvl1pPr algn="r">
              <a:defRPr sz="1200"/>
            </a:lvl1pPr>
          </a:lstStyle>
          <a:p>
            <a:fld id="{D14C3DA1-9BFE-4D5D-B25D-7CC592D9C3C5}" type="datetimeFigureOut">
              <a:rPr lang="fr-FR" smtClean="0"/>
              <a:t>09/03/2021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443661"/>
            <a:ext cx="2951850" cy="497126"/>
          </a:xfrm>
          <a:prstGeom prst="rect">
            <a:avLst/>
          </a:prstGeom>
        </p:spPr>
        <p:txBody>
          <a:bodyPr vert="horz" lIns="92309" tIns="46154" rIns="92309" bIns="46154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58537" y="9443661"/>
            <a:ext cx="2951850" cy="497126"/>
          </a:xfrm>
          <a:prstGeom prst="rect">
            <a:avLst/>
          </a:prstGeom>
        </p:spPr>
        <p:txBody>
          <a:bodyPr vert="horz" lIns="92309" tIns="46154" rIns="92309" bIns="46154" rtlCol="0" anchor="b"/>
          <a:lstStyle>
            <a:lvl1pPr algn="r">
              <a:defRPr sz="1200"/>
            </a:lvl1pPr>
          </a:lstStyle>
          <a:p>
            <a:fld id="{6B21956D-7473-4ACD-A8EB-84381C2C4BE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47715233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1850" cy="497126"/>
          </a:xfrm>
          <a:prstGeom prst="rect">
            <a:avLst/>
          </a:prstGeom>
        </p:spPr>
        <p:txBody>
          <a:bodyPr vert="horz" lIns="92309" tIns="46154" rIns="92309" bIns="46154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8537" y="0"/>
            <a:ext cx="2951850" cy="497126"/>
          </a:xfrm>
          <a:prstGeom prst="rect">
            <a:avLst/>
          </a:prstGeom>
        </p:spPr>
        <p:txBody>
          <a:bodyPr vert="horz" lIns="92309" tIns="46154" rIns="92309" bIns="46154" rtlCol="0"/>
          <a:lstStyle>
            <a:lvl1pPr algn="r">
              <a:defRPr sz="1200"/>
            </a:lvl1pPr>
          </a:lstStyle>
          <a:p>
            <a:fld id="{4F3AFE2C-5007-4057-8DFB-EC24DF7E4136}" type="datetimeFigureOut">
              <a:rPr lang="fr-FR" smtClean="0"/>
              <a:pPr/>
              <a:t>09/03/2021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19163" y="746125"/>
            <a:ext cx="4973637" cy="37290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309" tIns="46154" rIns="92309" bIns="46154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1197" y="4722694"/>
            <a:ext cx="5449570" cy="4474131"/>
          </a:xfrm>
          <a:prstGeom prst="rect">
            <a:avLst/>
          </a:prstGeom>
        </p:spPr>
        <p:txBody>
          <a:bodyPr vert="horz" lIns="92309" tIns="46154" rIns="92309" bIns="46154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43661"/>
            <a:ext cx="2951850" cy="497126"/>
          </a:xfrm>
          <a:prstGeom prst="rect">
            <a:avLst/>
          </a:prstGeom>
        </p:spPr>
        <p:txBody>
          <a:bodyPr vert="horz" lIns="92309" tIns="46154" rIns="92309" bIns="46154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8537" y="9443661"/>
            <a:ext cx="2951850" cy="497126"/>
          </a:xfrm>
          <a:prstGeom prst="rect">
            <a:avLst/>
          </a:prstGeom>
        </p:spPr>
        <p:txBody>
          <a:bodyPr vert="horz" lIns="92309" tIns="46154" rIns="92309" bIns="46154" rtlCol="0" anchor="b"/>
          <a:lstStyle>
            <a:lvl1pPr algn="r">
              <a:defRPr sz="1200"/>
            </a:lvl1pPr>
          </a:lstStyle>
          <a:p>
            <a:fld id="{C625FE0B-B3A6-4AF6-B265-A109385ED237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718974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5400011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31303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23664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97546301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8922980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2802020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4812096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9053057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028886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3893111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9371153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3476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re 1 visu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bandeau_titre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3310128" cy="6858000"/>
          </a:xfrm>
          <a:prstGeom prst="rect">
            <a:avLst/>
          </a:prstGeom>
        </p:spPr>
      </p:pic>
      <p:sp>
        <p:nvSpPr>
          <p:cNvPr id="9" name="Espace réservé du texte 8"/>
          <p:cNvSpPr>
            <a:spLocks noGrp="1"/>
          </p:cNvSpPr>
          <p:nvPr>
            <p:ph type="body" sz="quarter" idx="13" hasCustomPrompt="1"/>
          </p:nvPr>
        </p:nvSpPr>
        <p:spPr>
          <a:xfrm>
            <a:off x="3955765" y="5504598"/>
            <a:ext cx="4788464" cy="349937"/>
          </a:xfrm>
          <a:prstGeom prst="rect">
            <a:avLst/>
          </a:prstGeom>
        </p:spPr>
        <p:txBody>
          <a:bodyPr anchor="ctr" anchorCtr="0"/>
          <a:lstStyle>
            <a:lvl1pPr marL="0" indent="0">
              <a:buFont typeface="Arial" pitchFamily="34" charset="0"/>
              <a:buNone/>
              <a:defRPr sz="1400" b="0" baseline="0">
                <a:solidFill>
                  <a:srgbClr val="666666"/>
                </a:solidFill>
              </a:defRPr>
            </a:lvl1pPr>
          </a:lstStyle>
          <a:p>
            <a:pPr lvl="0"/>
            <a:r>
              <a:rPr lang="fr-FR" dirty="0" smtClean="0"/>
              <a:t>Nom événement</a:t>
            </a:r>
            <a:endParaRPr lang="fr-FR" dirty="0"/>
          </a:p>
        </p:txBody>
      </p:sp>
      <p:sp>
        <p:nvSpPr>
          <p:cNvPr id="12" name="Espace réservé du numéro de diapositive 11"/>
          <p:cNvSpPr>
            <a:spLocks noGrp="1"/>
          </p:cNvSpPr>
          <p:nvPr>
            <p:ph type="sldNum" sz="quarter" idx="17"/>
          </p:nvPr>
        </p:nvSpPr>
        <p:spPr>
          <a:xfrm>
            <a:off x="8025304" y="6465733"/>
            <a:ext cx="730507" cy="3240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b="1" dirty="0" smtClean="0"/>
              <a:t>|</a:t>
            </a:r>
            <a:r>
              <a:rPr lang="fr-FR" dirty="0" smtClean="0"/>
              <a:t> Page </a:t>
            </a:r>
            <a:fld id="{AEFB9B6D-867A-40B8-ACB0-35CC9F272C9C}" type="slidenum">
              <a:rPr lang="fr-FR" smtClean="0"/>
              <a:pPr/>
              <a:t>‹N°›</a:t>
            </a:fld>
            <a:endParaRPr lang="fr-FR" dirty="0"/>
          </a:p>
        </p:txBody>
      </p:sp>
      <p:pic>
        <p:nvPicPr>
          <p:cNvPr id="4" name="Image 3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07854" y="5456454"/>
            <a:ext cx="985013" cy="98292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76000" y="1256885"/>
            <a:ext cx="8172464" cy="4968552"/>
          </a:xfrm>
          <a:prstGeom prst="rect">
            <a:avLst/>
          </a:prstGeom>
        </p:spPr>
        <p:txBody>
          <a:bodyPr/>
          <a:lstStyle>
            <a:lvl1pPr>
              <a:spcAft>
                <a:spcPts val="600"/>
              </a:spcAft>
              <a:defRPr sz="1800" cap="none" baseline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 marL="270000" indent="-270000">
              <a:lnSpc>
                <a:spcPct val="100000"/>
              </a:lnSpc>
              <a:spcAft>
                <a:spcPts val="400"/>
              </a:spcAft>
              <a:buSzPct val="60000"/>
              <a:defRPr sz="1800" cap="none" baseline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2pPr>
            <a:lvl3pPr marL="360000">
              <a:lnSpc>
                <a:spcPct val="100000"/>
              </a:lnSpc>
              <a:defRPr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3pPr>
            <a:lvl4pPr marL="628650" indent="-276225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SzPct val="30000"/>
              <a:defRPr sz="14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4pPr>
            <a:lvl5pPr marL="630000" indent="0">
              <a:lnSpc>
                <a:spcPct val="100000"/>
              </a:lnSpc>
              <a:defRPr sz="12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5pPr>
            <a:lvl6pPr marL="809625" indent="-180975">
              <a:spcBef>
                <a:spcPts val="0"/>
              </a:spcBef>
              <a:defRPr sz="1200" baseline="0">
                <a:solidFill>
                  <a:schemeClr val="tx1"/>
                </a:solidFill>
              </a:defRPr>
            </a:lvl6pPr>
          </a:lstStyle>
          <a:p>
            <a:pPr lvl="0"/>
            <a:r>
              <a:rPr lang="fr-FR" dirty="0" smtClean="0"/>
              <a:t>Modifiez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</a:p>
          <a:p>
            <a:pPr lvl="5"/>
            <a:r>
              <a:rPr lang="fr-FR" dirty="0" smtClean="0"/>
              <a:t>Sixième niveau</a:t>
            </a:r>
            <a:endParaRPr lang="fr-FR" dirty="0"/>
          </a:p>
        </p:txBody>
      </p:sp>
      <p:sp>
        <p:nvSpPr>
          <p:cNvPr id="6" name="Espace réservé du titre 1"/>
          <p:cNvSpPr>
            <a:spLocks noGrp="1"/>
          </p:cNvSpPr>
          <p:nvPr>
            <p:ph type="title"/>
          </p:nvPr>
        </p:nvSpPr>
        <p:spPr>
          <a:xfrm>
            <a:off x="1382104" y="52752"/>
            <a:ext cx="6790296" cy="90872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>
              <a:defRPr sz="2400" cap="small" baseline="0"/>
            </a:lvl1pPr>
          </a:lstStyle>
          <a:p>
            <a:r>
              <a:rPr lang="fr-FR" dirty="0" smtClean="0"/>
              <a:t>Cliquez pour modifier le style du titre</a:t>
            </a:r>
            <a:endParaRPr lang="fr-FR" dirty="0"/>
          </a:p>
        </p:txBody>
      </p:sp>
      <p:sp>
        <p:nvSpPr>
          <p:cNvPr id="30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576001" y="6465733"/>
            <a:ext cx="2599000" cy="324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>
                <a:solidFill>
                  <a:srgbClr val="666666"/>
                </a:solidFill>
              </a:defRPr>
            </a:lvl1pPr>
          </a:lstStyle>
          <a:p>
            <a:r>
              <a:rPr lang="da-DK" dirty="0" smtClean="0"/>
              <a:t>P. Manil, G. Minier, E. </a:t>
            </a:r>
            <a:r>
              <a:rPr lang="da-DK" smtClean="0"/>
              <a:t>Rochepault et al.</a:t>
            </a:r>
            <a:r>
              <a:rPr lang="fr-FR" smtClean="0"/>
              <a:t> </a:t>
            </a:r>
            <a:r>
              <a:rPr lang="fr-FR" dirty="0" smtClean="0"/>
              <a:t>| </a:t>
            </a:r>
            <a:r>
              <a:rPr lang="fr-FR" dirty="0" err="1" smtClean="0"/>
              <a:t>Irfu/DIS/LCAP</a:t>
            </a:r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31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984067" y="6465733"/>
            <a:ext cx="764397" cy="324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rgbClr val="666666"/>
                </a:solidFill>
              </a:defRPr>
            </a:lvl1pPr>
          </a:lstStyle>
          <a:p>
            <a:r>
              <a:rPr lang="fr-FR" dirty="0" smtClean="0"/>
              <a:t>Page </a:t>
            </a:r>
            <a:fld id="{AEFB9B6D-867A-40B8-ACB0-35CC9F272C9C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32" name="Espace réservé de la date 6"/>
          <p:cNvSpPr>
            <a:spLocks noGrp="1"/>
          </p:cNvSpPr>
          <p:nvPr>
            <p:ph type="dt" sz="half" idx="2"/>
          </p:nvPr>
        </p:nvSpPr>
        <p:spPr>
          <a:xfrm>
            <a:off x="3327401" y="6465733"/>
            <a:ext cx="4131732" cy="324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ctr">
              <a:defRPr sz="1000" b="0">
                <a:solidFill>
                  <a:srgbClr val="666666"/>
                </a:solidFill>
              </a:defRPr>
            </a:lvl1pPr>
          </a:lstStyle>
          <a:p>
            <a:r>
              <a:rPr lang="fr-FR" dirty="0" smtClean="0"/>
              <a:t>R2D2 CDR - 09/03/2021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vers lar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bandeau_dernière.png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144000" cy="323850"/>
          </a:xfrm>
          <a:prstGeom prst="rect">
            <a:avLst/>
          </a:prstGeom>
        </p:spPr>
      </p:pic>
      <p:sp>
        <p:nvSpPr>
          <p:cNvPr id="8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590549" y="6465733"/>
            <a:ext cx="2618317" cy="324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>
                <a:solidFill>
                  <a:srgbClr val="666666"/>
                </a:solidFill>
              </a:defRPr>
            </a:lvl1pPr>
          </a:lstStyle>
          <a:p>
            <a:r>
              <a:rPr lang="da-DK" dirty="0" smtClean="0"/>
              <a:t>P. Manil, G. Minier, E. </a:t>
            </a:r>
            <a:r>
              <a:rPr lang="da-DK" smtClean="0"/>
              <a:t>Rochepault et al.</a:t>
            </a:r>
            <a:r>
              <a:rPr lang="fr-FR" smtClean="0"/>
              <a:t> </a:t>
            </a:r>
            <a:r>
              <a:rPr lang="fr-FR" dirty="0" smtClean="0"/>
              <a:t>| </a:t>
            </a:r>
            <a:r>
              <a:rPr lang="fr-FR" dirty="0" err="1" smtClean="0"/>
              <a:t>Irfu/DIS/LCAP</a:t>
            </a:r>
            <a:endParaRPr lang="fr-FR" dirty="0"/>
          </a:p>
        </p:txBody>
      </p:sp>
      <p:sp>
        <p:nvSpPr>
          <p:cNvPr id="10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967133" y="6465733"/>
            <a:ext cx="781331" cy="324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rgbClr val="666666"/>
                </a:solidFill>
              </a:defRPr>
            </a:lvl1pPr>
          </a:lstStyle>
          <a:p>
            <a:r>
              <a:rPr lang="fr-FR" dirty="0" smtClean="0"/>
              <a:t>Page </a:t>
            </a:r>
            <a:fld id="{AEFB9B6D-867A-40B8-ACB0-35CC9F272C9C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1" name="Espace réservé de la date 6"/>
          <p:cNvSpPr>
            <a:spLocks noGrp="1"/>
          </p:cNvSpPr>
          <p:nvPr>
            <p:ph type="dt" sz="half" idx="2"/>
          </p:nvPr>
        </p:nvSpPr>
        <p:spPr>
          <a:xfrm>
            <a:off x="3276599" y="6465733"/>
            <a:ext cx="4207933" cy="324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ctr">
              <a:defRPr sz="1000" b="0">
                <a:solidFill>
                  <a:srgbClr val="666666"/>
                </a:solidFill>
              </a:defRPr>
            </a:lvl1pPr>
          </a:lstStyle>
          <a:p>
            <a:r>
              <a:rPr lang="fr-FR" dirty="0" smtClean="0"/>
              <a:t>R2D2 CDR - 09/03/2021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7885402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age vier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721319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uv F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Image 13" descr="bandeau_dernière.png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310129" y="5805576"/>
            <a:ext cx="5833871" cy="1052424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6876848" y="6202395"/>
            <a:ext cx="2032959" cy="378648"/>
          </a:xfrm>
          <a:prstGeom prst="rect">
            <a:avLst/>
          </a:prstGeom>
        </p:spPr>
        <p:txBody>
          <a:bodyPr tIns="36000" bIns="36000" anchor="t" anchorCtr="0"/>
          <a:lstStyle>
            <a:lvl1pPr algn="l">
              <a:lnSpc>
                <a:spcPts val="1200"/>
              </a:lnSpc>
              <a:defRPr sz="800" b="0" cap="none" baseline="0">
                <a:solidFill>
                  <a:schemeClr val="bg2"/>
                </a:solidFill>
              </a:defRPr>
            </a:lvl1pPr>
          </a:lstStyle>
          <a:p>
            <a:r>
              <a:rPr lang="fr-FR" dirty="0" smtClean="0"/>
              <a:t>Service</a:t>
            </a:r>
            <a:br>
              <a:rPr lang="fr-FR" dirty="0" smtClean="0"/>
            </a:br>
            <a:endParaRPr lang="fr-FR" dirty="0"/>
          </a:p>
        </p:txBody>
      </p:sp>
      <p:pic>
        <p:nvPicPr>
          <p:cNvPr id="13" name="Image 12" descr="bandeau_dernière.png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310128" y="-1"/>
            <a:ext cx="5833871" cy="5805577"/>
          </a:xfrm>
          <a:prstGeom prst="rect">
            <a:avLst/>
          </a:prstGeom>
        </p:spPr>
      </p:pic>
      <p:sp>
        <p:nvSpPr>
          <p:cNvPr id="17" name="Espace réservé du numéro de diapositive 16"/>
          <p:cNvSpPr>
            <a:spLocks noGrp="1"/>
          </p:cNvSpPr>
          <p:nvPr>
            <p:ph type="sldNum" sz="quarter" idx="13"/>
          </p:nvPr>
        </p:nvSpPr>
        <p:spPr>
          <a:xfrm>
            <a:off x="3518792" y="6305910"/>
            <a:ext cx="2965399" cy="324000"/>
          </a:xfrm>
          <a:prstGeom prst="rect">
            <a:avLst/>
          </a:prstGeom>
        </p:spPr>
        <p:txBody>
          <a:bodyPr/>
          <a:lstStyle>
            <a:lvl1pPr algn="l">
              <a:defRPr sz="800"/>
            </a:lvl1pPr>
          </a:lstStyle>
          <a:p>
            <a:r>
              <a:rPr lang="fr-FR" dirty="0" smtClean="0">
                <a:solidFill>
                  <a:schemeClr val="bg1"/>
                </a:solidFill>
              </a:rPr>
              <a:t>Tel : +33 1 69 08 xx </a:t>
            </a:r>
            <a:r>
              <a:rPr lang="en-US" noProof="0" dirty="0" smtClean="0">
                <a:solidFill>
                  <a:schemeClr val="bg1"/>
                </a:solidFill>
              </a:rPr>
              <a:t>xx</a:t>
            </a:r>
            <a:r>
              <a:rPr lang="fr-FR" dirty="0" smtClean="0">
                <a:solidFill>
                  <a:schemeClr val="bg1"/>
                </a:solidFill>
              </a:rPr>
              <a:t> – Fax : +33 1 69 08 xx </a:t>
            </a:r>
            <a:r>
              <a:rPr lang="fr-FR" dirty="0" err="1" smtClean="0">
                <a:solidFill>
                  <a:schemeClr val="bg1"/>
                </a:solidFill>
              </a:rPr>
              <a:t>xx</a:t>
            </a:r>
            <a:endParaRPr lang="fr-FR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dirty="0" smtClean="0"/>
              <a:t>R2D2 CDR - 09/03/2021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a-DK" dirty="0" smtClean="0"/>
              <a:t>P. Manil, G. Minier, E. </a:t>
            </a:r>
            <a:r>
              <a:rPr lang="da-DK" smtClean="0"/>
              <a:t>Rochepault et al.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97022438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4.pn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 descr="bandeau_texte.png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955548"/>
          </a:xfrm>
          <a:prstGeom prst="rect">
            <a:avLst/>
          </a:prstGeom>
        </p:spPr>
      </p:pic>
      <p:sp>
        <p:nvSpPr>
          <p:cNvPr id="11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590550" y="6465733"/>
            <a:ext cx="1856317" cy="324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>
                <a:solidFill>
                  <a:srgbClr val="666666"/>
                </a:solidFill>
              </a:defRPr>
            </a:lvl1pPr>
          </a:lstStyle>
          <a:p>
            <a:r>
              <a:rPr lang="da-DK" dirty="0" smtClean="0"/>
              <a:t>P. Manil, G. Minier, E. </a:t>
            </a:r>
            <a:r>
              <a:rPr lang="da-DK" smtClean="0"/>
              <a:t>Rochepault et al.</a:t>
            </a:r>
            <a:r>
              <a:rPr lang="fr-FR" smtClean="0"/>
              <a:t> </a:t>
            </a:r>
            <a:r>
              <a:rPr lang="fr-FR" dirty="0" smtClean="0"/>
              <a:t>| </a:t>
            </a:r>
            <a:r>
              <a:rPr lang="fr-FR" dirty="0" err="1" smtClean="0"/>
              <a:t>Irfu/DIS/LCAP</a:t>
            </a:r>
            <a:endParaRPr lang="fr-FR" dirty="0"/>
          </a:p>
        </p:txBody>
      </p:sp>
      <p:sp>
        <p:nvSpPr>
          <p:cNvPr id="1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208464" y="6465733"/>
            <a:ext cx="681536" cy="324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rgbClr val="666666"/>
                </a:solidFill>
              </a:defRPr>
            </a:lvl1pPr>
          </a:lstStyle>
          <a:p>
            <a:r>
              <a:rPr lang="fr-FR" dirty="0" smtClean="0"/>
              <a:t>Page </a:t>
            </a:r>
            <a:fld id="{AEFB9B6D-867A-40B8-ACB0-35CC9F272C9C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7" name="Espace réservé de la date 6"/>
          <p:cNvSpPr>
            <a:spLocks noGrp="1"/>
          </p:cNvSpPr>
          <p:nvPr>
            <p:ph type="dt" sz="half" idx="2"/>
          </p:nvPr>
        </p:nvSpPr>
        <p:spPr>
          <a:xfrm>
            <a:off x="2624667" y="6454466"/>
            <a:ext cx="5342466" cy="324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ctr">
              <a:defRPr sz="1000" b="0">
                <a:solidFill>
                  <a:srgbClr val="666666"/>
                </a:solidFill>
              </a:defRPr>
            </a:lvl1pPr>
          </a:lstStyle>
          <a:p>
            <a:r>
              <a:rPr lang="fr-FR" dirty="0" smtClean="0"/>
              <a:t>R2D2 CDR - 09/03/2021</a:t>
            </a:r>
            <a:endParaRPr lang="fr-FR" dirty="0"/>
          </a:p>
        </p:txBody>
      </p:sp>
      <p:pic>
        <p:nvPicPr>
          <p:cNvPr id="9" name="Image 8"/>
          <p:cNvPicPr>
            <a:picLocks noChangeAspect="1"/>
          </p:cNvPicPr>
          <p:nvPr userDrawn="1"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86750" y="138330"/>
            <a:ext cx="684220" cy="68277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50" r:id="rId2"/>
    <p:sldLayoutId id="2147483672" r:id="rId3"/>
    <p:sldLayoutId id="2147483673" r:id="rId4"/>
    <p:sldLayoutId id="2147483668" r:id="rId5"/>
    <p:sldLayoutId id="2147483675" r:id="rId6"/>
  </p:sldLayoutIdLst>
  <p:timing>
    <p:tnLst>
      <p:par>
        <p:cTn id="1" dur="indefinite" restart="never" nodeType="tmRoot"/>
      </p:par>
    </p:tnLst>
  </p:timing>
  <p:hf hdr="0"/>
  <p:txStyles>
    <p:titleStyle>
      <a:lvl1pPr algn="l" defTabSz="914400" rtl="0" eaLnBrk="1" latinLnBrk="0" hangingPunct="1">
        <a:spcBef>
          <a:spcPct val="0"/>
        </a:spcBef>
        <a:buNone/>
        <a:defRPr sz="2200" b="1" kern="1200" cap="all" baseline="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0"/>
        </a:spcBef>
        <a:spcAft>
          <a:spcPts val="400"/>
        </a:spcAft>
        <a:buFont typeface="Arial" pitchFamily="34" charset="0"/>
        <a:buNone/>
        <a:defRPr sz="2200" kern="1200" cap="small" baseline="0">
          <a:solidFill>
            <a:schemeClr val="tx2"/>
          </a:solidFill>
          <a:latin typeface="Verdana" pitchFamily="34" charset="0"/>
          <a:ea typeface="Verdana" pitchFamily="34" charset="0"/>
          <a:cs typeface="Verdana" pitchFamily="34" charset="0"/>
        </a:defRPr>
      </a:lvl1pPr>
      <a:lvl2pPr marL="360363" indent="-360363" algn="l" defTabSz="914400" rtl="0" eaLnBrk="1" latinLnBrk="0" hangingPunct="1">
        <a:lnSpc>
          <a:spcPts val="2000"/>
        </a:lnSpc>
        <a:spcBef>
          <a:spcPts val="0"/>
        </a:spcBef>
        <a:buSzPct val="90000"/>
        <a:buFontTx/>
        <a:buBlip>
          <a:blip r:embed="rId10"/>
        </a:buBlip>
        <a:defRPr sz="2000" kern="1200" cap="small" baseline="0">
          <a:solidFill>
            <a:srgbClr val="666666"/>
          </a:solidFill>
          <a:latin typeface="Verdana" pitchFamily="34" charset="0"/>
          <a:ea typeface="Verdana" pitchFamily="34" charset="0"/>
          <a:cs typeface="Verdana" pitchFamily="34" charset="0"/>
        </a:defRPr>
      </a:lvl2pPr>
      <a:lvl3pPr marL="349250" indent="0" algn="l" defTabSz="914400" rtl="0" eaLnBrk="1" latinLnBrk="0" hangingPunct="1">
        <a:lnSpc>
          <a:spcPts val="2000"/>
        </a:lnSpc>
        <a:spcBef>
          <a:spcPts val="0"/>
        </a:spcBef>
        <a:buSzPct val="36000"/>
        <a:buFont typeface="Arial" pitchFamily="34" charset="0"/>
        <a:buNone/>
        <a:defRPr sz="1600" kern="1200">
          <a:solidFill>
            <a:srgbClr val="666666"/>
          </a:solidFill>
          <a:latin typeface="Verdana" pitchFamily="34" charset="0"/>
          <a:ea typeface="Verdana" pitchFamily="34" charset="0"/>
          <a:cs typeface="Verdana" pitchFamily="34" charset="0"/>
        </a:defRPr>
      </a:lvl3pPr>
      <a:lvl4pPr marL="1077913" indent="-306388" algn="l" defTabSz="914400" rtl="0" eaLnBrk="1" latinLnBrk="0" hangingPunct="1">
        <a:lnSpc>
          <a:spcPts val="2000"/>
        </a:lnSpc>
        <a:spcBef>
          <a:spcPts val="0"/>
        </a:spcBef>
        <a:buClr>
          <a:srgbClr val="666666"/>
        </a:buClr>
        <a:buSzPct val="36000"/>
        <a:buFontTx/>
        <a:buBlip>
          <a:blip r:embed="rId11"/>
        </a:buBlip>
        <a:defRPr sz="1400" kern="1200">
          <a:solidFill>
            <a:srgbClr val="666666"/>
          </a:solidFill>
          <a:latin typeface="Verdana" pitchFamily="34" charset="0"/>
          <a:ea typeface="Verdana" pitchFamily="34" charset="0"/>
          <a:cs typeface="Verdana" pitchFamily="34" charset="0"/>
        </a:defRPr>
      </a:lvl4pPr>
      <a:lvl5pPr marL="1073150" indent="0" algn="l" defTabSz="914400" rtl="0" eaLnBrk="1" latinLnBrk="0" hangingPunct="1">
        <a:lnSpc>
          <a:spcPts val="2000"/>
        </a:lnSpc>
        <a:spcBef>
          <a:spcPts val="0"/>
        </a:spcBef>
        <a:buClr>
          <a:srgbClr val="666666"/>
        </a:buClr>
        <a:buFont typeface="Arial" pitchFamily="34" charset="0"/>
        <a:buNone/>
        <a:defRPr sz="1400" kern="1200">
          <a:solidFill>
            <a:srgbClr val="666666"/>
          </a:solidFill>
          <a:latin typeface="Verdana" pitchFamily="34" charset="0"/>
          <a:ea typeface="Verdana" pitchFamily="34" charset="0"/>
          <a:cs typeface="Verdana" pitchFamily="34" charset="0"/>
        </a:defRPr>
      </a:lvl5pPr>
      <a:lvl6pPr marL="1436688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400" i="1" kern="1200">
          <a:solidFill>
            <a:srgbClr val="666666"/>
          </a:solidFill>
          <a:latin typeface="Verdana" pitchFamily="34" charset="0"/>
          <a:ea typeface="Verdana" pitchFamily="34" charset="0"/>
          <a:cs typeface="Verdana" pitchFamily="34" charset="0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hyperlink" Target="https://indico.cern.ch/event/1003865/" TargetMode="External"/><Relationship Id="rId4" Type="http://schemas.openxmlformats.org/officeDocument/2006/relationships/image" Target="../media/image11.jpe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2.xml"/><Relationship Id="rId13" Type="http://schemas.openxmlformats.org/officeDocument/2006/relationships/diagramData" Target="../diagrams/data3.xml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12" Type="http://schemas.microsoft.com/office/2007/relationships/diagramDrawing" Target="../diagrams/drawing2.xml"/><Relationship Id="rId17" Type="http://schemas.microsoft.com/office/2007/relationships/diagramDrawing" Target="../diagrams/drawing3.xml"/><Relationship Id="rId2" Type="http://schemas.openxmlformats.org/officeDocument/2006/relationships/image" Target="../media/image34.png"/><Relationship Id="rId16" Type="http://schemas.openxmlformats.org/officeDocument/2006/relationships/diagramColors" Target="../diagrams/colors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11" Type="http://schemas.openxmlformats.org/officeDocument/2006/relationships/diagramColors" Target="../diagrams/colors2.xml"/><Relationship Id="rId5" Type="http://schemas.openxmlformats.org/officeDocument/2006/relationships/diagramQuickStyle" Target="../diagrams/quickStyle1.xml"/><Relationship Id="rId15" Type="http://schemas.openxmlformats.org/officeDocument/2006/relationships/diagramQuickStyle" Target="../diagrams/quickStyle3.xml"/><Relationship Id="rId10" Type="http://schemas.openxmlformats.org/officeDocument/2006/relationships/diagramQuickStyle" Target="../diagrams/quickStyle2.xml"/><Relationship Id="rId4" Type="http://schemas.openxmlformats.org/officeDocument/2006/relationships/diagramLayout" Target="../diagrams/layout1.xml"/><Relationship Id="rId9" Type="http://schemas.openxmlformats.org/officeDocument/2006/relationships/diagramLayout" Target="../diagrams/layout2.xml"/><Relationship Id="rId14" Type="http://schemas.openxmlformats.org/officeDocument/2006/relationships/diagramLayout" Target="../diagrams/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4" Type="http://schemas.openxmlformats.org/officeDocument/2006/relationships/image" Target="../media/image4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6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7" Type="http://schemas.openxmlformats.org/officeDocument/2006/relationships/image" Target="../media/image1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wmf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6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8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hyperlink" Target="https://indico.cern.ch/event/725845/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63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2.png"/><Relationship Id="rId5" Type="http://schemas.openxmlformats.org/officeDocument/2006/relationships/image" Target="../media/image61.png"/><Relationship Id="rId4" Type="http://schemas.openxmlformats.org/officeDocument/2006/relationships/image" Target="../media/image60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7" Type="http://schemas.openxmlformats.org/officeDocument/2006/relationships/image" Target="../media/image2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19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13" Type="http://schemas.openxmlformats.org/officeDocument/2006/relationships/image" Target="../media/image32.png"/><Relationship Id="rId3" Type="http://schemas.openxmlformats.org/officeDocument/2006/relationships/image" Target="../media/image22.png"/><Relationship Id="rId7" Type="http://schemas.openxmlformats.org/officeDocument/2006/relationships/image" Target="../media/image26.png"/><Relationship Id="rId12" Type="http://schemas.openxmlformats.org/officeDocument/2006/relationships/image" Target="../media/image31.png"/><Relationship Id="rId2" Type="http://schemas.openxmlformats.org/officeDocument/2006/relationships/image" Target="../media/image21.png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png"/><Relationship Id="rId11" Type="http://schemas.openxmlformats.org/officeDocument/2006/relationships/image" Target="../media/image30.png"/><Relationship Id="rId5" Type="http://schemas.openxmlformats.org/officeDocument/2006/relationships/image" Target="../media/image24.png"/><Relationship Id="rId15" Type="http://schemas.openxmlformats.org/officeDocument/2006/relationships/image" Target="../media/image3.png"/><Relationship Id="rId10" Type="http://schemas.openxmlformats.org/officeDocument/2006/relationships/image" Target="../media/image29.png"/><Relationship Id="rId4" Type="http://schemas.openxmlformats.org/officeDocument/2006/relationships/image" Target="../media/image23.png"/><Relationship Id="rId9" Type="http://schemas.openxmlformats.org/officeDocument/2006/relationships/image" Target="../media/image28.png"/><Relationship Id="rId14" Type="http://schemas.openxmlformats.org/officeDocument/2006/relationships/image" Target="../media/image3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/>
          <p:cNvPicPr>
            <a:picLocks noChangeAspect="1"/>
          </p:cNvPicPr>
          <p:nvPr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427351">
            <a:off x="4044335" y="2344383"/>
            <a:ext cx="4818422" cy="2577856"/>
          </a:xfrm>
          <a:prstGeom prst="rect">
            <a:avLst/>
          </a:prstGeom>
        </p:spPr>
      </p:pic>
      <p:pic>
        <p:nvPicPr>
          <p:cNvPr id="1026" name="Picture 2" descr="C:\Boulot\CEA\FCC week 2018\CERN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01089" y="4228805"/>
            <a:ext cx="986594" cy="9822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6" name="ZoneTexte 11"/>
          <p:cNvSpPr txBox="1"/>
          <p:nvPr/>
        </p:nvSpPr>
        <p:spPr>
          <a:xfrm>
            <a:off x="3311769" y="351800"/>
            <a:ext cx="5832231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32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Conceptual Design Review of R2D2</a:t>
            </a:r>
          </a:p>
          <a:p>
            <a:pPr algn="ctr"/>
            <a:r>
              <a:rPr lang="en-US" sz="32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4</a:t>
            </a:r>
            <a:endParaRPr lang="en-US" sz="3200" b="1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algn="ctr"/>
            <a:r>
              <a:rPr lang="en-US" sz="32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- Engineering design -</a:t>
            </a:r>
          </a:p>
        </p:txBody>
      </p:sp>
      <p:sp>
        <p:nvSpPr>
          <p:cNvPr id="27" name="Rectangle 26"/>
          <p:cNvSpPr/>
          <p:nvPr/>
        </p:nvSpPr>
        <p:spPr>
          <a:xfrm>
            <a:off x="5106863" y="2490185"/>
            <a:ext cx="2693366" cy="276999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200" u="sng" dirty="0">
                <a:latin typeface="+mj-lt"/>
                <a:hlinkClick r:id="rId5" tooltip="Ctrl+Cliquer pour suivre le lien"/>
              </a:rPr>
              <a:t>https://indico.cern.ch/event/1003865/</a:t>
            </a:r>
            <a:endParaRPr lang="en-US" sz="1200" dirty="0">
              <a:latin typeface="+mj-lt"/>
            </a:endParaRPr>
          </a:p>
        </p:txBody>
      </p:sp>
      <p:sp>
        <p:nvSpPr>
          <p:cNvPr id="28" name="ZoneTexte 13"/>
          <p:cNvSpPr txBox="1"/>
          <p:nvPr/>
        </p:nvSpPr>
        <p:spPr>
          <a:xfrm>
            <a:off x="3724274" y="4834302"/>
            <a:ext cx="565163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600" dirty="0" smtClean="0">
                <a:solidFill>
                  <a:schemeClr val="tx2"/>
                </a:solidFill>
              </a:rPr>
              <a:t>CEA</a:t>
            </a:r>
            <a:r>
              <a:rPr lang="fr-FR" sz="1600" dirty="0" smtClean="0">
                <a:solidFill>
                  <a:srgbClr val="666666"/>
                </a:solidFill>
              </a:rPr>
              <a:t>: M</a:t>
            </a:r>
            <a:r>
              <a:rPr lang="fr-FR" sz="1600" dirty="0">
                <a:solidFill>
                  <a:srgbClr val="666666"/>
                </a:solidFill>
              </a:rPr>
              <a:t>. Durante, </a:t>
            </a:r>
            <a:r>
              <a:rPr lang="fr-FR" sz="1600" b="1" dirty="0">
                <a:solidFill>
                  <a:srgbClr val="666666"/>
                </a:solidFill>
              </a:rPr>
              <a:t>E. </a:t>
            </a:r>
            <a:r>
              <a:rPr lang="fr-FR" sz="1600" b="1" dirty="0" err="1">
                <a:solidFill>
                  <a:srgbClr val="666666"/>
                </a:solidFill>
              </a:rPr>
              <a:t>Rochepault</a:t>
            </a:r>
            <a:r>
              <a:rPr lang="fr-FR" sz="1600" dirty="0">
                <a:solidFill>
                  <a:srgbClr val="666666"/>
                </a:solidFill>
              </a:rPr>
              <a:t>, V. </a:t>
            </a:r>
            <a:r>
              <a:rPr lang="fr-FR" sz="1600" dirty="0" err="1">
                <a:solidFill>
                  <a:srgbClr val="666666"/>
                </a:solidFill>
              </a:rPr>
              <a:t>Calvelli</a:t>
            </a:r>
            <a:r>
              <a:rPr lang="fr-FR" sz="1600" dirty="0">
                <a:solidFill>
                  <a:srgbClr val="666666"/>
                </a:solidFill>
              </a:rPr>
              <a:t>, H. Felice, </a:t>
            </a:r>
            <a:r>
              <a:rPr lang="fr-FR" sz="1600" dirty="0" smtClean="0">
                <a:solidFill>
                  <a:srgbClr val="666666"/>
                </a:solidFill>
              </a:rPr>
              <a:t/>
            </a:r>
            <a:br>
              <a:rPr lang="fr-FR" sz="1600" dirty="0" smtClean="0">
                <a:solidFill>
                  <a:srgbClr val="666666"/>
                </a:solidFill>
              </a:rPr>
            </a:br>
            <a:r>
              <a:rPr lang="fr-FR" sz="1600" dirty="0" smtClean="0">
                <a:solidFill>
                  <a:srgbClr val="666666"/>
                </a:solidFill>
              </a:rPr>
              <a:t>P</a:t>
            </a:r>
            <a:r>
              <a:rPr lang="fr-FR" sz="1600" dirty="0">
                <a:solidFill>
                  <a:srgbClr val="666666"/>
                </a:solidFill>
              </a:rPr>
              <a:t>. </a:t>
            </a:r>
            <a:r>
              <a:rPr lang="fr-FR" sz="1600" dirty="0" err="1">
                <a:solidFill>
                  <a:srgbClr val="666666"/>
                </a:solidFill>
              </a:rPr>
              <a:t>Mallon</a:t>
            </a:r>
            <a:r>
              <a:rPr lang="fr-FR" sz="1600" dirty="0">
                <a:solidFill>
                  <a:srgbClr val="666666"/>
                </a:solidFill>
              </a:rPr>
              <a:t>, </a:t>
            </a:r>
            <a:r>
              <a:rPr lang="fr-FR" sz="1600" b="1" u="sng" dirty="0">
                <a:solidFill>
                  <a:srgbClr val="666666"/>
                </a:solidFill>
              </a:rPr>
              <a:t>P. Manil</a:t>
            </a:r>
            <a:r>
              <a:rPr lang="fr-FR" sz="1600" b="1" dirty="0">
                <a:solidFill>
                  <a:srgbClr val="666666"/>
                </a:solidFill>
              </a:rPr>
              <a:t>, </a:t>
            </a:r>
            <a:r>
              <a:rPr lang="fr-FR" sz="1600" b="1" dirty="0" smtClean="0">
                <a:solidFill>
                  <a:srgbClr val="666666"/>
                </a:solidFill>
              </a:rPr>
              <a:t>G</a:t>
            </a:r>
            <a:r>
              <a:rPr lang="fr-FR" sz="1600" b="1" dirty="0">
                <a:solidFill>
                  <a:srgbClr val="666666"/>
                </a:solidFill>
              </a:rPr>
              <a:t>. </a:t>
            </a:r>
            <a:r>
              <a:rPr lang="fr-FR" sz="1600" b="1" dirty="0" smtClean="0">
                <a:solidFill>
                  <a:srgbClr val="666666"/>
                </a:solidFill>
              </a:rPr>
              <a:t>Minier</a:t>
            </a:r>
            <a:r>
              <a:rPr lang="fr-FR" sz="1600" dirty="0" smtClean="0">
                <a:solidFill>
                  <a:srgbClr val="666666"/>
                </a:solidFill>
              </a:rPr>
              <a:t>, G. Maitre, B. </a:t>
            </a:r>
            <a:r>
              <a:rPr lang="fr-FR" sz="1600" dirty="0" err="1" smtClean="0">
                <a:solidFill>
                  <a:srgbClr val="666666"/>
                </a:solidFill>
              </a:rPr>
              <a:t>Prevet</a:t>
            </a:r>
            <a:r>
              <a:rPr lang="fr-FR" sz="1600" dirty="0" smtClean="0">
                <a:solidFill>
                  <a:srgbClr val="666666"/>
                </a:solidFill>
              </a:rPr>
              <a:t>, </a:t>
            </a:r>
            <a:br>
              <a:rPr lang="fr-FR" sz="1600" dirty="0" smtClean="0">
                <a:solidFill>
                  <a:srgbClr val="666666"/>
                </a:solidFill>
              </a:rPr>
            </a:br>
            <a:r>
              <a:rPr lang="fr-FR" sz="1600" dirty="0" smtClean="0">
                <a:solidFill>
                  <a:srgbClr val="666666"/>
                </a:solidFill>
              </a:rPr>
              <a:t>S. </a:t>
            </a:r>
            <a:r>
              <a:rPr lang="fr-FR" sz="1600" dirty="0" err="1" smtClean="0">
                <a:solidFill>
                  <a:srgbClr val="666666"/>
                </a:solidFill>
              </a:rPr>
              <a:t>Perraud</a:t>
            </a:r>
            <a:r>
              <a:rPr lang="fr-FR" sz="1600" dirty="0" smtClean="0">
                <a:solidFill>
                  <a:srgbClr val="666666"/>
                </a:solidFill>
              </a:rPr>
              <a:t>, F. Rondeaux</a:t>
            </a:r>
            <a:endParaRPr lang="fr-FR" sz="1600" dirty="0">
              <a:solidFill>
                <a:srgbClr val="666666"/>
              </a:solidFill>
            </a:endParaRPr>
          </a:p>
          <a:p>
            <a:r>
              <a:rPr lang="fr-FR" sz="1600" dirty="0">
                <a:solidFill>
                  <a:schemeClr val="accent4"/>
                </a:solidFill>
              </a:rPr>
              <a:t>CERN</a:t>
            </a:r>
            <a:r>
              <a:rPr lang="fr-FR" sz="1600" dirty="0" smtClean="0">
                <a:solidFill>
                  <a:srgbClr val="666666"/>
                </a:solidFill>
              </a:rPr>
              <a:t>: S. Izquierdo Bermudez, J.C. Perez, D. Tommasini, </a:t>
            </a:r>
            <a:br>
              <a:rPr lang="fr-FR" sz="1600" dirty="0" smtClean="0">
                <a:solidFill>
                  <a:srgbClr val="666666"/>
                </a:solidFill>
              </a:rPr>
            </a:br>
            <a:r>
              <a:rPr lang="fr-FR" sz="1600" dirty="0" smtClean="0">
                <a:solidFill>
                  <a:srgbClr val="666666"/>
                </a:solidFill>
              </a:rPr>
              <a:t>J. </a:t>
            </a:r>
            <a:r>
              <a:rPr lang="fr-FR" sz="1600" dirty="0" err="1" smtClean="0">
                <a:solidFill>
                  <a:srgbClr val="666666"/>
                </a:solidFill>
              </a:rPr>
              <a:t>Fleiter</a:t>
            </a:r>
            <a:r>
              <a:rPr lang="fr-FR" sz="1600" dirty="0" smtClean="0">
                <a:solidFill>
                  <a:srgbClr val="666666"/>
                </a:solidFill>
              </a:rPr>
              <a:t>, H. Felice</a:t>
            </a:r>
            <a:endParaRPr lang="fr-FR" sz="1600" dirty="0">
              <a:solidFill>
                <a:srgbClr val="666666"/>
              </a:solidFill>
            </a:endParaRPr>
          </a:p>
        </p:txBody>
      </p:sp>
      <p:sp>
        <p:nvSpPr>
          <p:cNvPr id="29" name="ZoneTexte 15"/>
          <p:cNvSpPr txBox="1"/>
          <p:nvPr/>
        </p:nvSpPr>
        <p:spPr>
          <a:xfrm>
            <a:off x="3724275" y="6202382"/>
            <a:ext cx="545854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fr-FR" sz="1600" dirty="0" smtClean="0">
                <a:solidFill>
                  <a:srgbClr val="666666"/>
                </a:solidFill>
              </a:rPr>
              <a:t>09/03/2021</a:t>
            </a:r>
            <a:endParaRPr lang="fr-FR" sz="1600" dirty="0">
              <a:solidFill>
                <a:srgbClr val="6666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7780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Coil</a:t>
            </a:r>
            <a:r>
              <a:rPr lang="fr-FR" dirty="0" smtClean="0"/>
              <a:t> components: </a:t>
            </a:r>
            <a:r>
              <a:rPr lang="fr-FR" dirty="0" err="1" smtClean="0"/>
              <a:t>closeup</a:t>
            </a:r>
            <a:r>
              <a:rPr lang="fr-FR" dirty="0" smtClean="0"/>
              <a:t> on </a:t>
            </a:r>
            <a:r>
              <a:rPr lang="fr-FR" dirty="0" err="1" smtClean="0"/>
              <a:t>details</a:t>
            </a:r>
            <a:endParaRPr lang="fr-FR" dirty="0"/>
          </a:p>
        </p:txBody>
      </p:sp>
      <p:sp>
        <p:nvSpPr>
          <p:cNvPr id="7" name="Espace réservé du contenu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600" dirty="0" smtClean="0">
                <a:solidFill>
                  <a:srgbClr val="002060"/>
                </a:solidFill>
                <a:latin typeface="+mn-lt"/>
              </a:rPr>
              <a:t>Post:</a:t>
            </a:r>
          </a:p>
          <a:p>
            <a:pPr marL="555750" lvl="1" indent="-285750">
              <a:buFont typeface="Arial" panose="020B0604020202020204" pitchFamily="34" charset="0"/>
              <a:buChar char="•"/>
            </a:pPr>
            <a:r>
              <a:rPr lang="fr-FR" sz="1600" dirty="0" smtClean="0">
                <a:solidFill>
                  <a:srgbClr val="808080"/>
                </a:solidFill>
                <a:latin typeface="+mn-lt"/>
              </a:rPr>
              <a:t>10mm-split (</a:t>
            </a:r>
            <a:r>
              <a:rPr lang="fr-FR" sz="1600" dirty="0" err="1" smtClean="0">
                <a:solidFill>
                  <a:srgbClr val="808080"/>
                </a:solidFill>
                <a:latin typeface="+mn-lt"/>
              </a:rPr>
              <a:t>tbc</a:t>
            </a:r>
            <a:r>
              <a:rPr lang="fr-FR" sz="1600" dirty="0" smtClean="0">
                <a:solidFill>
                  <a:srgbClr val="808080"/>
                </a:solidFill>
                <a:latin typeface="+mn-lt"/>
              </a:rPr>
              <a:t>) for HT contraction</a:t>
            </a:r>
          </a:p>
          <a:p>
            <a:pPr marL="555750" lvl="1" indent="-285750">
              <a:buFont typeface="Arial" panose="020B0604020202020204" pitchFamily="34" charset="0"/>
              <a:buChar char="•"/>
            </a:pPr>
            <a:r>
              <a:rPr lang="fr-FR" sz="1600" dirty="0" err="1" smtClean="0">
                <a:solidFill>
                  <a:srgbClr val="808080"/>
                </a:solidFill>
                <a:latin typeface="+mn-lt"/>
              </a:rPr>
              <a:t>Thickness</a:t>
            </a:r>
            <a:r>
              <a:rPr lang="fr-FR" sz="1600" dirty="0" smtClean="0">
                <a:solidFill>
                  <a:srgbClr val="808080"/>
                </a:solidFill>
                <a:latin typeface="+mn-lt"/>
              </a:rPr>
              <a:t> variation to </a:t>
            </a:r>
            <a:r>
              <a:rPr lang="fr-FR" sz="1600" dirty="0" err="1" smtClean="0">
                <a:solidFill>
                  <a:srgbClr val="808080"/>
                </a:solidFill>
                <a:latin typeface="+mn-lt"/>
              </a:rPr>
              <a:t>accomodate</a:t>
            </a:r>
            <a:r>
              <a:rPr lang="fr-FR" sz="1600" dirty="0" smtClean="0">
                <a:solidFill>
                  <a:srgbClr val="808080"/>
                </a:solidFill>
                <a:latin typeface="+mn-lt"/>
              </a:rPr>
              <a:t> exits</a:t>
            </a:r>
            <a:endParaRPr lang="fr-FR" sz="1600" dirty="0" smtClean="0">
              <a:solidFill>
                <a:srgbClr val="002060"/>
              </a:solidFill>
              <a:latin typeface="+mn-lt"/>
            </a:endParaRPr>
          </a:p>
          <a:p>
            <a:pPr marL="555750" lvl="1" indent="-285750">
              <a:buFont typeface="Arial" panose="020B0604020202020204" pitchFamily="34" charset="0"/>
              <a:buChar char="•"/>
            </a:pPr>
            <a:endParaRPr lang="fr-FR" sz="1600" dirty="0" smtClean="0">
              <a:solidFill>
                <a:srgbClr val="808080"/>
              </a:solidFill>
              <a:latin typeface="+mn-lt"/>
            </a:endParaRPr>
          </a:p>
          <a:p>
            <a:pPr marL="555750" lvl="1" indent="-285750">
              <a:buFont typeface="Arial" panose="020B0604020202020204" pitchFamily="34" charset="0"/>
              <a:buChar char="•"/>
            </a:pPr>
            <a:endParaRPr lang="fr-FR" sz="1600" dirty="0">
              <a:solidFill>
                <a:srgbClr val="808080"/>
              </a:solidFill>
              <a:latin typeface="+mn-lt"/>
            </a:endParaRPr>
          </a:p>
          <a:p>
            <a:pPr marL="555750" lvl="1" indent="-285750">
              <a:buFont typeface="Arial" panose="020B0604020202020204" pitchFamily="34" charset="0"/>
              <a:buChar char="•"/>
            </a:pPr>
            <a:endParaRPr lang="fr-FR" sz="1600" dirty="0" smtClean="0">
              <a:solidFill>
                <a:srgbClr val="808080"/>
              </a:solidFill>
              <a:latin typeface="+mn-lt"/>
            </a:endParaRPr>
          </a:p>
          <a:p>
            <a:pPr marL="555750" lvl="1" indent="-285750">
              <a:buFont typeface="Arial" panose="020B0604020202020204" pitchFamily="34" charset="0"/>
              <a:buChar char="•"/>
            </a:pPr>
            <a:endParaRPr lang="fr-FR" sz="1600" dirty="0">
              <a:solidFill>
                <a:srgbClr val="808080"/>
              </a:solidFill>
              <a:latin typeface="+mn-lt"/>
            </a:endParaRPr>
          </a:p>
          <a:p>
            <a:pPr marL="555750" lvl="1" indent="-285750">
              <a:buFont typeface="Arial" panose="020B0604020202020204" pitchFamily="34" charset="0"/>
              <a:buChar char="•"/>
            </a:pPr>
            <a:endParaRPr lang="fr-FR" sz="1600" dirty="0" smtClean="0">
              <a:solidFill>
                <a:srgbClr val="808080"/>
              </a:solidFill>
              <a:latin typeface="+mn-lt"/>
            </a:endParaRPr>
          </a:p>
          <a:p>
            <a:pPr marL="555750" lvl="1" indent="-285750">
              <a:buFont typeface="Arial" panose="020B0604020202020204" pitchFamily="34" charset="0"/>
              <a:buChar char="•"/>
            </a:pPr>
            <a:endParaRPr lang="fr-FR" sz="1600" dirty="0">
              <a:solidFill>
                <a:srgbClr val="808080"/>
              </a:solidFill>
              <a:latin typeface="+mn-lt"/>
            </a:endParaRPr>
          </a:p>
          <a:p>
            <a:pPr marL="555750" lvl="1" indent="-285750">
              <a:buFont typeface="Arial" panose="020B0604020202020204" pitchFamily="34" charset="0"/>
              <a:buChar char="•"/>
            </a:pPr>
            <a:endParaRPr lang="fr-FR" sz="1600" dirty="0" smtClean="0">
              <a:solidFill>
                <a:srgbClr val="808080"/>
              </a:solidFill>
              <a:latin typeface="+mn-lt"/>
            </a:endParaRPr>
          </a:p>
          <a:p>
            <a:pPr marL="555750" lvl="1" indent="-285750">
              <a:buFont typeface="Arial" panose="020B0604020202020204" pitchFamily="34" charset="0"/>
              <a:buChar char="•"/>
            </a:pPr>
            <a:endParaRPr lang="fr-FR" sz="1600" dirty="0" smtClean="0">
              <a:solidFill>
                <a:srgbClr val="808080"/>
              </a:solidFill>
              <a:latin typeface="+mn-lt"/>
            </a:endParaRPr>
          </a:p>
          <a:p>
            <a:pPr marL="555750" lvl="1" indent="-285750">
              <a:buFont typeface="Arial" panose="020B0604020202020204" pitchFamily="34" charset="0"/>
              <a:buChar char="•"/>
            </a:pPr>
            <a:endParaRPr lang="fr-FR" sz="1600" dirty="0">
              <a:solidFill>
                <a:srgbClr val="808080"/>
              </a:solidFill>
              <a:latin typeface="+mn-l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600" dirty="0" smtClean="0">
                <a:solidFill>
                  <a:srgbClr val="002060"/>
                </a:solidFill>
                <a:latin typeface="+mn-lt"/>
              </a:rPr>
              <a:t>Components </a:t>
            </a:r>
            <a:r>
              <a:rPr lang="fr-FR" sz="1600" dirty="0" err="1" smtClean="0">
                <a:solidFill>
                  <a:srgbClr val="002060"/>
                </a:solidFill>
                <a:latin typeface="+mn-lt"/>
              </a:rPr>
              <a:t>insulation</a:t>
            </a:r>
            <a:endParaRPr lang="fr-FR" sz="1600" dirty="0" smtClean="0">
              <a:solidFill>
                <a:srgbClr val="002060"/>
              </a:solidFill>
              <a:latin typeface="+mn-lt"/>
            </a:endParaRPr>
          </a:p>
          <a:p>
            <a:pPr marL="555750" lvl="1" indent="-285750">
              <a:buFont typeface="Arial" panose="020B0604020202020204" pitchFamily="34" charset="0"/>
              <a:buChar char="•"/>
            </a:pPr>
            <a:r>
              <a:rPr lang="fr-FR" sz="1600" dirty="0" smtClean="0">
                <a:solidFill>
                  <a:srgbClr val="808080"/>
                </a:solidFill>
                <a:latin typeface="+mn-lt"/>
              </a:rPr>
              <a:t>No </a:t>
            </a:r>
            <a:r>
              <a:rPr lang="fr-FR" sz="1600" dirty="0" err="1" smtClean="0">
                <a:solidFill>
                  <a:srgbClr val="808080"/>
                </a:solidFill>
                <a:latin typeface="+mn-lt"/>
              </a:rPr>
              <a:t>coating</a:t>
            </a:r>
            <a:endParaRPr lang="fr-FR" sz="1600" dirty="0">
              <a:solidFill>
                <a:srgbClr val="808080"/>
              </a:solidFill>
              <a:latin typeface="+mn-lt"/>
            </a:endParaRPr>
          </a:p>
          <a:p>
            <a:pPr marL="555750" lvl="1" indent="-285750">
              <a:buFont typeface="Arial" panose="020B0604020202020204" pitchFamily="34" charset="0"/>
              <a:buChar char="•"/>
            </a:pPr>
            <a:r>
              <a:rPr lang="fr-FR" sz="1600" dirty="0" err="1" smtClean="0">
                <a:solidFill>
                  <a:srgbClr val="808080"/>
                </a:solidFill>
                <a:latin typeface="+mn-lt"/>
              </a:rPr>
              <a:t>Wrapped</a:t>
            </a:r>
            <a:r>
              <a:rPr lang="fr-FR" sz="1600" dirty="0" smtClean="0">
                <a:solidFill>
                  <a:srgbClr val="808080"/>
                </a:solidFill>
                <a:latin typeface="+mn-lt"/>
              </a:rPr>
              <a:t> </a:t>
            </a:r>
            <a:r>
              <a:rPr lang="fr-FR" sz="1600" dirty="0" err="1" smtClean="0">
                <a:solidFill>
                  <a:srgbClr val="808080"/>
                </a:solidFill>
                <a:latin typeface="+mn-lt"/>
              </a:rPr>
              <a:t>insulation</a:t>
            </a:r>
            <a:endParaRPr lang="fr-FR" sz="1600" dirty="0" smtClean="0">
              <a:solidFill>
                <a:srgbClr val="808080"/>
              </a:solidFill>
              <a:latin typeface="+mn-l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sz="1600" dirty="0" smtClean="0">
              <a:solidFill>
                <a:srgbClr val="002060"/>
              </a:solidFill>
              <a:latin typeface="+mn-l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sz="1600" dirty="0">
              <a:solidFill>
                <a:srgbClr val="002060"/>
              </a:solidFill>
              <a:latin typeface="+mn-l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sz="1600" dirty="0" smtClean="0">
              <a:solidFill>
                <a:srgbClr val="002060"/>
              </a:solidFill>
              <a:latin typeface="+mn-lt"/>
            </a:endParaRPr>
          </a:p>
          <a:p>
            <a:pPr marL="555750" lvl="1" indent="-285750">
              <a:buFont typeface="Arial" panose="020B0604020202020204" pitchFamily="34" charset="0"/>
              <a:buChar char="•"/>
            </a:pPr>
            <a:endParaRPr lang="fr-FR" sz="1600" dirty="0" smtClean="0">
              <a:solidFill>
                <a:srgbClr val="002060"/>
              </a:solidFill>
              <a:latin typeface="+mn-l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sz="1600" dirty="0">
              <a:solidFill>
                <a:srgbClr val="002060"/>
              </a:solidFill>
              <a:latin typeface="+mn-lt"/>
            </a:endParaRPr>
          </a:p>
        </p:txBody>
      </p:sp>
      <p:pic>
        <p:nvPicPr>
          <p:cNvPr id="8" name="Image 7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45732" y="3177741"/>
            <a:ext cx="4838700" cy="2587091"/>
          </a:xfrm>
          <a:prstGeom prst="rect">
            <a:avLst/>
          </a:prstGeom>
        </p:spPr>
      </p:pic>
      <p:graphicFrame>
        <p:nvGraphicFramePr>
          <p:cNvPr id="14" name="Diagramme 13"/>
          <p:cNvGraphicFramePr/>
          <p:nvPr>
            <p:extLst/>
          </p:nvPr>
        </p:nvGraphicFramePr>
        <p:xfrm>
          <a:off x="3085693" y="4210543"/>
          <a:ext cx="4615148" cy="246756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13" name="Diagramme 12"/>
          <p:cNvGraphicFramePr/>
          <p:nvPr>
            <p:extLst/>
          </p:nvPr>
        </p:nvGraphicFramePr>
        <p:xfrm>
          <a:off x="4113393" y="721474"/>
          <a:ext cx="3529991" cy="3454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graphicFrame>
        <p:nvGraphicFramePr>
          <p:cNvPr id="16" name="Diagramme 15"/>
          <p:cNvGraphicFramePr/>
          <p:nvPr>
            <p:extLst/>
          </p:nvPr>
        </p:nvGraphicFramePr>
        <p:xfrm>
          <a:off x="1382104" y="2222041"/>
          <a:ext cx="4599596" cy="378505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3" r:lo="rId14" r:qs="rId15" r:cs="rId16"/>
          </a:graphicData>
        </a:graphic>
      </p:graphicFrame>
      <p:sp>
        <p:nvSpPr>
          <p:cNvPr id="11" name="ZoneTexte 10"/>
          <p:cNvSpPr txBox="1"/>
          <p:nvPr/>
        </p:nvSpPr>
        <p:spPr>
          <a:xfrm>
            <a:off x="1331804" y="4263537"/>
            <a:ext cx="617477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1050" dirty="0" smtClean="0">
                <a:solidFill>
                  <a:schemeClr val="bg1">
                    <a:lumMod val="75000"/>
                  </a:schemeClr>
                </a:solidFill>
              </a:rPr>
              <a:t>MQXF</a:t>
            </a:r>
          </a:p>
          <a:p>
            <a:pPr algn="ctr"/>
            <a:r>
              <a:rPr lang="fr-FR" sz="1050" dirty="0" smtClean="0">
                <a:solidFill>
                  <a:schemeClr val="bg1">
                    <a:lumMod val="75000"/>
                  </a:schemeClr>
                </a:solidFill>
              </a:rPr>
              <a:t>HT test</a:t>
            </a:r>
          </a:p>
        </p:txBody>
      </p:sp>
      <p:sp>
        <p:nvSpPr>
          <p:cNvPr id="12" name="Espace réservé du pied de page 3"/>
          <p:cNvSpPr>
            <a:spLocks noGrp="1"/>
          </p:cNvSpPr>
          <p:nvPr>
            <p:ph type="ftr" sz="quarter" idx="3"/>
          </p:nvPr>
        </p:nvSpPr>
        <p:spPr>
          <a:xfrm>
            <a:off x="576001" y="6465733"/>
            <a:ext cx="2599000" cy="324000"/>
          </a:xfrm>
        </p:spPr>
        <p:txBody>
          <a:bodyPr/>
          <a:lstStyle/>
          <a:p>
            <a:r>
              <a:rPr lang="da-DK" dirty="0" smtClean="0"/>
              <a:t>P. Manil, G. Minier, E. </a:t>
            </a:r>
            <a:r>
              <a:rPr lang="da-DK" smtClean="0"/>
              <a:t>Rochepault et al.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5" name="Espace réservé du numéro de diapositive 4"/>
          <p:cNvSpPr>
            <a:spLocks noGrp="1"/>
          </p:cNvSpPr>
          <p:nvPr>
            <p:ph type="sldNum" sz="quarter" idx="4"/>
          </p:nvPr>
        </p:nvSpPr>
        <p:spPr>
          <a:xfrm>
            <a:off x="7984067" y="6465733"/>
            <a:ext cx="764397" cy="324000"/>
          </a:xfrm>
        </p:spPr>
        <p:txBody>
          <a:bodyPr/>
          <a:lstStyle/>
          <a:p>
            <a:r>
              <a:rPr lang="en-US" dirty="0" smtClean="0"/>
              <a:t>Page 10</a:t>
            </a:r>
            <a:endParaRPr lang="en-US" dirty="0"/>
          </a:p>
        </p:txBody>
      </p:sp>
      <p:sp>
        <p:nvSpPr>
          <p:cNvPr id="17" name="Espace réservé de la date 5"/>
          <p:cNvSpPr>
            <a:spLocks noGrp="1"/>
          </p:cNvSpPr>
          <p:nvPr>
            <p:ph type="dt" sz="half" idx="2"/>
          </p:nvPr>
        </p:nvSpPr>
        <p:spPr>
          <a:xfrm>
            <a:off x="3327401" y="6465733"/>
            <a:ext cx="4131732" cy="324000"/>
          </a:xfrm>
        </p:spPr>
        <p:txBody>
          <a:bodyPr/>
          <a:lstStyle/>
          <a:p>
            <a:r>
              <a:rPr lang="en-US" dirty="0" smtClean="0"/>
              <a:t>R2D2 CDR - 09/03/2021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91979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4" grpId="0">
        <p:bldAsOne/>
      </p:bldGraphic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893608" y="961472"/>
            <a:ext cx="8924925" cy="5189885"/>
          </a:xfrm>
          <a:prstGeom prst="rect">
            <a:avLst/>
          </a:prstGeom>
        </p:spPr>
      </p:pic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Coil</a:t>
            </a:r>
            <a:r>
              <a:rPr lang="fr-FR" dirty="0" smtClean="0"/>
              <a:t> components: </a:t>
            </a:r>
            <a:r>
              <a:rPr lang="fr-FR" dirty="0" err="1" smtClean="0"/>
              <a:t>splices</a:t>
            </a:r>
            <a:r>
              <a:rPr lang="fr-FR" dirty="0" smtClean="0"/>
              <a:t> &amp; joints</a:t>
            </a:r>
            <a:endParaRPr lang="fr-FR" dirty="0"/>
          </a:p>
        </p:txBody>
      </p:sp>
      <p:sp>
        <p:nvSpPr>
          <p:cNvPr id="7" name="Espace réservé du contenu 1"/>
          <p:cNvSpPr>
            <a:spLocks noGrp="1"/>
          </p:cNvSpPr>
          <p:nvPr>
            <p:ph idx="1"/>
          </p:nvPr>
        </p:nvSpPr>
        <p:spPr>
          <a:xfrm>
            <a:off x="49503" y="4684136"/>
            <a:ext cx="6500605" cy="1835907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600" dirty="0" err="1" smtClean="0">
                <a:solidFill>
                  <a:srgbClr val="002060"/>
                </a:solidFill>
                <a:latin typeface="+mn-lt"/>
              </a:rPr>
              <a:t>Splicing</a:t>
            </a:r>
            <a:r>
              <a:rPr lang="fr-FR" sz="1600" dirty="0" smtClean="0">
                <a:solidFill>
                  <a:srgbClr val="002060"/>
                </a:solidFill>
                <a:latin typeface="+mn-lt"/>
              </a:rPr>
              <a:t> </a:t>
            </a:r>
            <a:r>
              <a:rPr lang="fr-FR" sz="1600" dirty="0" err="1" smtClean="0">
                <a:solidFill>
                  <a:srgbClr val="002060"/>
                </a:solidFill>
                <a:latin typeface="+mn-lt"/>
              </a:rPr>
              <a:t>procedure</a:t>
            </a:r>
            <a:r>
              <a:rPr lang="fr-FR" sz="1600" dirty="0" smtClean="0">
                <a:solidFill>
                  <a:srgbClr val="002060"/>
                </a:solidFill>
                <a:latin typeface="+mn-lt"/>
              </a:rPr>
              <a:t> </a:t>
            </a:r>
            <a:r>
              <a:rPr lang="fr-FR" sz="1600" dirty="0" err="1" smtClean="0">
                <a:solidFill>
                  <a:srgbClr val="002060"/>
                </a:solidFill>
                <a:latin typeface="+mn-lt"/>
              </a:rPr>
              <a:t>similar</a:t>
            </a:r>
            <a:r>
              <a:rPr lang="fr-FR" sz="1600" dirty="0" smtClean="0">
                <a:solidFill>
                  <a:srgbClr val="002060"/>
                </a:solidFill>
                <a:latin typeface="+mn-lt"/>
              </a:rPr>
              <a:t> to FRESCA2’s</a:t>
            </a:r>
          </a:p>
          <a:p>
            <a:pPr marL="555750" lvl="1" indent="-285750">
              <a:buFont typeface="Arial" panose="020B0604020202020204" pitchFamily="34" charset="0"/>
              <a:buChar char="•"/>
            </a:pPr>
            <a:r>
              <a:rPr lang="fr-FR" sz="1600" dirty="0" smtClean="0">
                <a:solidFill>
                  <a:srgbClr val="808080"/>
                </a:solidFill>
                <a:latin typeface="+mn-lt"/>
              </a:rPr>
              <a:t>At least 200mm extra </a:t>
            </a:r>
            <a:r>
              <a:rPr lang="fr-FR" sz="1600" dirty="0" err="1" smtClean="0">
                <a:solidFill>
                  <a:srgbClr val="808080"/>
                </a:solidFill>
                <a:latin typeface="+mn-lt"/>
              </a:rPr>
              <a:t>length</a:t>
            </a:r>
            <a:r>
              <a:rPr lang="fr-FR" sz="1600" dirty="0" smtClean="0">
                <a:solidFill>
                  <a:srgbClr val="808080"/>
                </a:solidFill>
                <a:latin typeface="+mn-lt"/>
              </a:rPr>
              <a:t> compatible </a:t>
            </a:r>
            <a:r>
              <a:rPr lang="fr-FR" sz="1600" dirty="0" err="1" smtClean="0">
                <a:solidFill>
                  <a:srgbClr val="808080"/>
                </a:solidFill>
                <a:latin typeface="+mn-lt"/>
              </a:rPr>
              <a:t>with</a:t>
            </a:r>
            <a:r>
              <a:rPr lang="fr-FR" sz="1600" dirty="0" smtClean="0">
                <a:solidFill>
                  <a:srgbClr val="808080"/>
                </a:solidFill>
                <a:latin typeface="+mn-lt"/>
              </a:rPr>
              <a:t> </a:t>
            </a:r>
            <a:r>
              <a:rPr lang="fr-FR" sz="1600" dirty="0" err="1" smtClean="0">
                <a:solidFill>
                  <a:srgbClr val="808080"/>
                </a:solidFill>
                <a:latin typeface="+mn-lt"/>
              </a:rPr>
              <a:t>furnace</a:t>
            </a:r>
            <a:endParaRPr lang="fr-FR" sz="1600" dirty="0" smtClean="0">
              <a:solidFill>
                <a:srgbClr val="808080"/>
              </a:solidFill>
              <a:latin typeface="+mn-lt"/>
            </a:endParaRPr>
          </a:p>
          <a:p>
            <a:pPr marL="555750" lvl="1" indent="-285750">
              <a:buFont typeface="Arial" panose="020B0604020202020204" pitchFamily="34" charset="0"/>
              <a:buChar char="•"/>
            </a:pPr>
            <a:r>
              <a:rPr lang="fr-FR" sz="1600" dirty="0" smtClean="0">
                <a:solidFill>
                  <a:srgbClr val="808080"/>
                </a:solidFill>
                <a:latin typeface="+mn-lt"/>
              </a:rPr>
              <a:t>Option: </a:t>
            </a:r>
            <a:r>
              <a:rPr lang="fr-FR" sz="1600" dirty="0" err="1" smtClean="0">
                <a:solidFill>
                  <a:srgbClr val="808080"/>
                </a:solidFill>
                <a:latin typeface="+mn-lt"/>
              </a:rPr>
              <a:t>increasing</a:t>
            </a:r>
            <a:r>
              <a:rPr lang="fr-FR" sz="1600" dirty="0" smtClean="0">
                <a:solidFill>
                  <a:srgbClr val="808080"/>
                </a:solidFill>
                <a:latin typeface="+mn-lt"/>
              </a:rPr>
              <a:t> distance </a:t>
            </a:r>
            <a:r>
              <a:rPr lang="fr-FR" sz="1600" dirty="0" err="1" smtClean="0">
                <a:solidFill>
                  <a:srgbClr val="808080"/>
                </a:solidFill>
                <a:latin typeface="+mn-lt"/>
              </a:rPr>
              <a:t>between</a:t>
            </a:r>
            <a:r>
              <a:rPr lang="fr-FR" sz="1600" dirty="0" smtClean="0">
                <a:solidFill>
                  <a:srgbClr val="808080"/>
                </a:solidFill>
                <a:latin typeface="+mn-lt"/>
              </a:rPr>
              <a:t> exits (</a:t>
            </a:r>
            <a:r>
              <a:rPr lang="fr-FR" sz="1600" dirty="0" err="1" smtClean="0">
                <a:solidFill>
                  <a:srgbClr val="808080"/>
                </a:solidFill>
                <a:latin typeface="+mn-lt"/>
              </a:rPr>
              <a:t>see</a:t>
            </a:r>
            <a:r>
              <a:rPr lang="fr-FR" sz="1600" dirty="0" smtClean="0">
                <a:solidFill>
                  <a:srgbClr val="808080"/>
                </a:solidFill>
                <a:latin typeface="+mn-lt"/>
              </a:rPr>
              <a:t> </a:t>
            </a:r>
            <a:r>
              <a:rPr lang="fr-FR" sz="1600" dirty="0" err="1" smtClean="0">
                <a:solidFill>
                  <a:srgbClr val="808080"/>
                </a:solidFill>
                <a:latin typeface="+mn-lt"/>
              </a:rPr>
              <a:t>later</a:t>
            </a:r>
            <a:r>
              <a:rPr lang="fr-FR" sz="1600" dirty="0" smtClean="0">
                <a:solidFill>
                  <a:srgbClr val="808080"/>
                </a:solidFill>
                <a:latin typeface="+mn-lt"/>
              </a:rPr>
              <a:t>)</a:t>
            </a:r>
            <a:endParaRPr lang="fr-FR" sz="1600" dirty="0" smtClean="0">
              <a:solidFill>
                <a:srgbClr val="002060"/>
              </a:solidFill>
              <a:latin typeface="+mn-lt"/>
            </a:endParaRPr>
          </a:p>
        </p:txBody>
      </p:sp>
      <p:sp>
        <p:nvSpPr>
          <p:cNvPr id="12" name="ZoneTexte 11"/>
          <p:cNvSpPr txBox="1"/>
          <p:nvPr/>
        </p:nvSpPr>
        <p:spPr>
          <a:xfrm>
            <a:off x="2435432" y="2223269"/>
            <a:ext cx="1371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400" dirty="0">
                <a:solidFill>
                  <a:srgbClr val="FFC000"/>
                </a:solidFill>
              </a:rPr>
              <a:t>Layer </a:t>
            </a:r>
            <a:r>
              <a:rPr lang="fr-FR" sz="1400" dirty="0" smtClean="0">
                <a:solidFill>
                  <a:srgbClr val="FFC000"/>
                </a:solidFill>
              </a:rPr>
              <a:t>jump LF </a:t>
            </a:r>
            <a:r>
              <a:rPr lang="fr-FR" sz="1400" dirty="0" err="1" smtClean="0">
                <a:solidFill>
                  <a:srgbClr val="FFC000"/>
                </a:solidFill>
              </a:rPr>
              <a:t>forerunner</a:t>
            </a:r>
            <a:endParaRPr lang="fr-FR" sz="1400" dirty="0">
              <a:solidFill>
                <a:srgbClr val="FFC000"/>
              </a:solidFill>
            </a:endParaRPr>
          </a:p>
        </p:txBody>
      </p:sp>
      <p:cxnSp>
        <p:nvCxnSpPr>
          <p:cNvPr id="15" name="Connecteur droit avec flèche 14"/>
          <p:cNvCxnSpPr>
            <a:stCxn id="12" idx="3"/>
          </p:cNvCxnSpPr>
          <p:nvPr/>
        </p:nvCxnSpPr>
        <p:spPr>
          <a:xfrm>
            <a:off x="3807032" y="2484879"/>
            <a:ext cx="2914649" cy="1121419"/>
          </a:xfrm>
          <a:prstGeom prst="straightConnector1">
            <a:avLst/>
          </a:prstGeom>
          <a:ln w="34925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ZoneTexte 16"/>
          <p:cNvSpPr txBox="1"/>
          <p:nvPr/>
        </p:nvSpPr>
        <p:spPr>
          <a:xfrm>
            <a:off x="2435432" y="1486034"/>
            <a:ext cx="1371600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350" dirty="0" smtClean="0">
                <a:solidFill>
                  <a:srgbClr val="FFC000"/>
                </a:solidFill>
              </a:rPr>
              <a:t>Layer jump HF</a:t>
            </a:r>
          </a:p>
          <a:p>
            <a:pPr algn="r"/>
            <a:r>
              <a:rPr lang="fr-FR" sz="1350" dirty="0" err="1" smtClean="0">
                <a:solidFill>
                  <a:srgbClr val="FFC000"/>
                </a:solidFill>
              </a:rPr>
              <a:t>forerunner</a:t>
            </a:r>
            <a:endParaRPr lang="fr-FR" sz="1350" dirty="0">
              <a:solidFill>
                <a:srgbClr val="FFC000"/>
              </a:solidFill>
            </a:endParaRPr>
          </a:p>
        </p:txBody>
      </p:sp>
      <p:cxnSp>
        <p:nvCxnSpPr>
          <p:cNvPr id="18" name="Connecteur droit avec flèche 17"/>
          <p:cNvCxnSpPr>
            <a:stCxn id="17" idx="3"/>
          </p:cNvCxnSpPr>
          <p:nvPr/>
        </p:nvCxnSpPr>
        <p:spPr>
          <a:xfrm>
            <a:off x="3807032" y="1739950"/>
            <a:ext cx="3380547" cy="1866348"/>
          </a:xfrm>
          <a:prstGeom prst="straightConnector1">
            <a:avLst/>
          </a:prstGeom>
          <a:ln w="41275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ZoneTexte 18"/>
          <p:cNvSpPr txBox="1"/>
          <p:nvPr/>
        </p:nvSpPr>
        <p:spPr>
          <a:xfrm>
            <a:off x="2435432" y="3022505"/>
            <a:ext cx="1371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400" dirty="0">
                <a:solidFill>
                  <a:schemeClr val="accent2"/>
                </a:solidFill>
              </a:rPr>
              <a:t>Exit </a:t>
            </a:r>
            <a:r>
              <a:rPr lang="fr-FR" sz="1400" dirty="0" smtClean="0">
                <a:solidFill>
                  <a:schemeClr val="accent2"/>
                </a:solidFill>
              </a:rPr>
              <a:t>jump </a:t>
            </a:r>
            <a:r>
              <a:rPr lang="fr-FR" sz="1400" dirty="0">
                <a:solidFill>
                  <a:schemeClr val="accent2"/>
                </a:solidFill>
              </a:rPr>
              <a:t>HF</a:t>
            </a:r>
          </a:p>
        </p:txBody>
      </p:sp>
      <p:cxnSp>
        <p:nvCxnSpPr>
          <p:cNvPr id="20" name="Connecteur droit avec flèche 19"/>
          <p:cNvCxnSpPr>
            <a:stCxn id="19" idx="3"/>
          </p:cNvCxnSpPr>
          <p:nvPr/>
        </p:nvCxnSpPr>
        <p:spPr>
          <a:xfrm>
            <a:off x="3807032" y="3176394"/>
            <a:ext cx="3591674" cy="819528"/>
          </a:xfrm>
          <a:prstGeom prst="straightConnector1">
            <a:avLst/>
          </a:prstGeom>
          <a:ln w="41275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ZoneTexte 20"/>
          <p:cNvSpPr txBox="1"/>
          <p:nvPr/>
        </p:nvSpPr>
        <p:spPr>
          <a:xfrm>
            <a:off x="2161733" y="3529228"/>
            <a:ext cx="165163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400" dirty="0">
                <a:solidFill>
                  <a:srgbClr val="00B050"/>
                </a:solidFill>
              </a:rPr>
              <a:t>Straight exit LF</a:t>
            </a:r>
          </a:p>
        </p:txBody>
      </p:sp>
      <p:cxnSp>
        <p:nvCxnSpPr>
          <p:cNvPr id="22" name="Connecteur droit avec flèche 21"/>
          <p:cNvCxnSpPr/>
          <p:nvPr/>
        </p:nvCxnSpPr>
        <p:spPr>
          <a:xfrm>
            <a:off x="3893608" y="3683116"/>
            <a:ext cx="3585338" cy="706564"/>
          </a:xfrm>
          <a:prstGeom prst="straightConnector1">
            <a:avLst/>
          </a:prstGeom>
          <a:ln w="34925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Image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87037" y="1398408"/>
            <a:ext cx="2435893" cy="2549431"/>
          </a:xfrm>
          <a:prstGeom prst="rect">
            <a:avLst/>
          </a:prstGeom>
        </p:spPr>
      </p:pic>
      <p:sp>
        <p:nvSpPr>
          <p:cNvPr id="24" name="ZoneTexte 23"/>
          <p:cNvSpPr txBox="1"/>
          <p:nvPr/>
        </p:nvSpPr>
        <p:spPr>
          <a:xfrm>
            <a:off x="372486" y="5893993"/>
            <a:ext cx="587591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>
                <a:solidFill>
                  <a:srgbClr val="7030A0"/>
                </a:solidFill>
              </a:rPr>
              <a:t>(</a:t>
            </a:r>
            <a:r>
              <a:rPr lang="fr-FR" sz="1600" dirty="0" err="1">
                <a:solidFill>
                  <a:srgbClr val="7030A0"/>
                </a:solidFill>
              </a:rPr>
              <a:t>see</a:t>
            </a:r>
            <a:r>
              <a:rPr lang="fr-FR" sz="1600" dirty="0">
                <a:solidFill>
                  <a:srgbClr val="7030A0"/>
                </a:solidFill>
              </a:rPr>
              <a:t> </a:t>
            </a:r>
            <a:r>
              <a:rPr lang="fr-FR" sz="1600" b="1" dirty="0" smtClean="0">
                <a:solidFill>
                  <a:srgbClr val="7030A0"/>
                </a:solidFill>
              </a:rPr>
              <a:t>5</a:t>
            </a:r>
            <a:r>
              <a:rPr lang="fr-FR" sz="1600" dirty="0" smtClean="0">
                <a:solidFill>
                  <a:srgbClr val="7030A0"/>
                </a:solidFill>
              </a:rPr>
              <a:t>, M. Durante, for </a:t>
            </a:r>
            <a:r>
              <a:rPr lang="fr-FR" sz="1600" dirty="0" err="1" smtClean="0">
                <a:solidFill>
                  <a:srgbClr val="7030A0"/>
                </a:solidFill>
              </a:rPr>
              <a:t>experimental</a:t>
            </a:r>
            <a:r>
              <a:rPr lang="fr-FR" sz="1600" dirty="0" smtClean="0">
                <a:solidFill>
                  <a:srgbClr val="7030A0"/>
                </a:solidFill>
              </a:rPr>
              <a:t> qualification)</a:t>
            </a:r>
            <a:endParaRPr lang="en-US" sz="1600" dirty="0"/>
          </a:p>
        </p:txBody>
      </p:sp>
      <p:sp>
        <p:nvSpPr>
          <p:cNvPr id="25" name="Espace réservé du pied de page 3"/>
          <p:cNvSpPr>
            <a:spLocks noGrp="1"/>
          </p:cNvSpPr>
          <p:nvPr>
            <p:ph type="ftr" sz="quarter" idx="3"/>
          </p:nvPr>
        </p:nvSpPr>
        <p:spPr>
          <a:xfrm>
            <a:off x="576001" y="6465733"/>
            <a:ext cx="2599000" cy="324000"/>
          </a:xfrm>
        </p:spPr>
        <p:txBody>
          <a:bodyPr/>
          <a:lstStyle/>
          <a:p>
            <a:r>
              <a:rPr lang="da-DK" dirty="0" smtClean="0"/>
              <a:t>P. Manil, G. Minier, E. </a:t>
            </a:r>
            <a:r>
              <a:rPr lang="da-DK" smtClean="0"/>
              <a:t>Rochepault et al.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6" name="Espace réservé du numéro de diapositive 4"/>
          <p:cNvSpPr>
            <a:spLocks noGrp="1"/>
          </p:cNvSpPr>
          <p:nvPr>
            <p:ph type="sldNum" sz="quarter" idx="4"/>
          </p:nvPr>
        </p:nvSpPr>
        <p:spPr>
          <a:xfrm>
            <a:off x="7984067" y="6465733"/>
            <a:ext cx="764397" cy="324000"/>
          </a:xfrm>
        </p:spPr>
        <p:txBody>
          <a:bodyPr/>
          <a:lstStyle/>
          <a:p>
            <a:r>
              <a:rPr lang="en-US" dirty="0" smtClean="0"/>
              <a:t>Page 11</a:t>
            </a:r>
            <a:endParaRPr lang="en-US" dirty="0"/>
          </a:p>
        </p:txBody>
      </p:sp>
      <p:sp>
        <p:nvSpPr>
          <p:cNvPr id="27" name="Espace réservé de la date 5"/>
          <p:cNvSpPr>
            <a:spLocks noGrp="1"/>
          </p:cNvSpPr>
          <p:nvPr>
            <p:ph type="dt" sz="half" idx="2"/>
          </p:nvPr>
        </p:nvSpPr>
        <p:spPr>
          <a:xfrm>
            <a:off x="3327401" y="6465733"/>
            <a:ext cx="4131732" cy="324000"/>
          </a:xfrm>
        </p:spPr>
        <p:txBody>
          <a:bodyPr/>
          <a:lstStyle/>
          <a:p>
            <a:r>
              <a:rPr lang="en-US" dirty="0" smtClean="0"/>
              <a:t>R2D2 CDR - 09/03/2021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6408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Preliminary</a:t>
            </a:r>
            <a:r>
              <a:rPr lang="fr-FR" dirty="0" smtClean="0"/>
              <a:t> </a:t>
            </a:r>
            <a:r>
              <a:rPr lang="fr-FR" dirty="0" err="1" smtClean="0"/>
              <a:t>winding</a:t>
            </a:r>
            <a:r>
              <a:rPr lang="fr-FR" dirty="0" smtClean="0"/>
              <a:t> </a:t>
            </a:r>
            <a:r>
              <a:rPr lang="fr-FR" dirty="0" err="1" smtClean="0"/>
              <a:t>tooling</a:t>
            </a:r>
            <a:r>
              <a:rPr lang="fr-FR" dirty="0" smtClean="0"/>
              <a:t> </a:t>
            </a:r>
            <a:r>
              <a:rPr lang="fr-FR" baseline="30000" dirty="0" smtClean="0"/>
              <a:t>1/3</a:t>
            </a:r>
            <a:endParaRPr lang="fr-FR" baseline="30000" dirty="0"/>
          </a:p>
        </p:txBody>
      </p:sp>
      <p:sp>
        <p:nvSpPr>
          <p:cNvPr id="7" name="Espace réservé du contenu 1"/>
          <p:cNvSpPr>
            <a:spLocks noGrp="1"/>
          </p:cNvSpPr>
          <p:nvPr>
            <p:ph idx="1"/>
          </p:nvPr>
        </p:nvSpPr>
        <p:spPr>
          <a:xfrm>
            <a:off x="2133600" y="1122218"/>
            <a:ext cx="7010400" cy="5103219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600" dirty="0" smtClean="0">
                <a:solidFill>
                  <a:srgbClr val="002060"/>
                </a:solidFill>
                <a:latin typeface="+mn-lt"/>
              </a:rPr>
              <a:t>R2D2 </a:t>
            </a:r>
            <a:r>
              <a:rPr lang="fr-FR" sz="1600" dirty="0" err="1" smtClean="0">
                <a:solidFill>
                  <a:srgbClr val="002060"/>
                </a:solidFill>
                <a:latin typeface="+mn-lt"/>
              </a:rPr>
              <a:t>winding</a:t>
            </a:r>
            <a:r>
              <a:rPr lang="fr-FR" sz="1600" dirty="0" smtClean="0">
                <a:solidFill>
                  <a:srgbClr val="002060"/>
                </a:solidFill>
                <a:latin typeface="+mn-lt"/>
              </a:rPr>
              <a:t> </a:t>
            </a:r>
            <a:r>
              <a:rPr lang="fr-FR" sz="1600" dirty="0" err="1" smtClean="0">
                <a:solidFill>
                  <a:srgbClr val="002060"/>
                </a:solidFill>
                <a:latin typeface="+mn-lt"/>
              </a:rPr>
              <a:t>will</a:t>
            </a:r>
            <a:r>
              <a:rPr lang="fr-FR" sz="1600" dirty="0" smtClean="0">
                <a:solidFill>
                  <a:srgbClr val="002060"/>
                </a:solidFill>
                <a:latin typeface="+mn-lt"/>
              </a:rPr>
              <a:t> </a:t>
            </a:r>
            <a:r>
              <a:rPr lang="fr-FR" sz="1600" dirty="0" err="1" smtClean="0">
                <a:solidFill>
                  <a:srgbClr val="002060"/>
                </a:solidFill>
                <a:latin typeface="+mn-lt"/>
              </a:rPr>
              <a:t>be</a:t>
            </a:r>
            <a:r>
              <a:rPr lang="fr-FR" sz="1600" dirty="0" smtClean="0">
                <a:solidFill>
                  <a:srgbClr val="002060"/>
                </a:solidFill>
                <a:latin typeface="+mn-lt"/>
              </a:rPr>
              <a:t> </a:t>
            </a:r>
            <a:r>
              <a:rPr lang="fr-FR" sz="1600" dirty="0" err="1" smtClean="0">
                <a:solidFill>
                  <a:srgbClr val="002060"/>
                </a:solidFill>
                <a:latin typeface="+mn-lt"/>
              </a:rPr>
              <a:t>performed</a:t>
            </a:r>
            <a:r>
              <a:rPr lang="fr-FR" sz="1600" dirty="0" smtClean="0">
                <a:solidFill>
                  <a:srgbClr val="002060"/>
                </a:solidFill>
                <a:latin typeface="+mn-lt"/>
              </a:rPr>
              <a:t> at Saclay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sz="1600" dirty="0">
              <a:solidFill>
                <a:srgbClr val="002060"/>
              </a:solidFill>
              <a:latin typeface="+mn-l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600" dirty="0" smtClean="0">
                <a:solidFill>
                  <a:schemeClr val="bg1">
                    <a:lumMod val="50000"/>
                  </a:schemeClr>
                </a:solidFill>
                <a:latin typeface="+mn-lt"/>
              </a:rPr>
              <a:t>Fabrication </a:t>
            </a:r>
            <a:r>
              <a:rPr lang="fr-FR" sz="1600" dirty="0" err="1" smtClean="0">
                <a:solidFill>
                  <a:schemeClr val="bg1">
                    <a:lumMod val="50000"/>
                  </a:schemeClr>
                </a:solidFill>
                <a:latin typeface="+mn-lt"/>
              </a:rPr>
              <a:t>procedure</a:t>
            </a:r>
            <a:r>
              <a:rPr lang="fr-FR" sz="1600" dirty="0" smtClean="0">
                <a:solidFill>
                  <a:schemeClr val="bg1">
                    <a:lumMod val="50000"/>
                  </a:schemeClr>
                </a:solidFill>
                <a:latin typeface="+mn-lt"/>
              </a:rPr>
              <a:t> </a:t>
            </a:r>
            <a:r>
              <a:rPr lang="fr-FR" sz="1600" dirty="0" err="1" smtClean="0">
                <a:solidFill>
                  <a:schemeClr val="bg1">
                    <a:lumMod val="50000"/>
                  </a:schemeClr>
                </a:solidFill>
                <a:latin typeface="+mn-lt"/>
              </a:rPr>
              <a:t>is</a:t>
            </a:r>
            <a:r>
              <a:rPr lang="fr-FR" sz="1600" dirty="0" smtClean="0">
                <a:solidFill>
                  <a:schemeClr val="bg1">
                    <a:lumMod val="50000"/>
                  </a:schemeClr>
                </a:solidFill>
                <a:latin typeface="+mn-lt"/>
              </a:rPr>
              <a:t> </a:t>
            </a:r>
            <a:r>
              <a:rPr lang="fr-FR" sz="1600" dirty="0" err="1" smtClean="0">
                <a:solidFill>
                  <a:schemeClr val="bg1">
                    <a:lumMod val="50000"/>
                  </a:schemeClr>
                </a:solidFill>
                <a:latin typeface="+mn-lt"/>
              </a:rPr>
              <a:t>inspired</a:t>
            </a:r>
            <a:r>
              <a:rPr lang="fr-FR" sz="1600" dirty="0" smtClean="0">
                <a:solidFill>
                  <a:schemeClr val="bg1">
                    <a:lumMod val="50000"/>
                  </a:schemeClr>
                </a:solidFill>
                <a:latin typeface="+mn-lt"/>
              </a:rPr>
              <a:t> </a:t>
            </a:r>
            <a:r>
              <a:rPr lang="fr-FR" sz="1600" dirty="0" err="1" smtClean="0">
                <a:solidFill>
                  <a:schemeClr val="bg1">
                    <a:lumMod val="50000"/>
                  </a:schemeClr>
                </a:solidFill>
                <a:latin typeface="+mn-lt"/>
              </a:rPr>
              <a:t>from</a:t>
            </a:r>
            <a:r>
              <a:rPr lang="fr-FR" sz="1600" dirty="0" smtClean="0">
                <a:solidFill>
                  <a:schemeClr val="bg1">
                    <a:lumMod val="50000"/>
                  </a:schemeClr>
                </a:solidFill>
                <a:latin typeface="+mn-lt"/>
              </a:rPr>
              <a:t> SMC and FRESCA2 feedback</a:t>
            </a:r>
          </a:p>
          <a:p>
            <a:endParaRPr lang="fr-FR" sz="1600" dirty="0" smtClean="0">
              <a:solidFill>
                <a:srgbClr val="002060"/>
              </a:solidFill>
              <a:latin typeface="+mn-l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600" b="1" dirty="0" smtClean="0">
                <a:solidFill>
                  <a:srgbClr val="002060"/>
                </a:solidFill>
                <a:latin typeface="+mn-lt"/>
              </a:rPr>
              <a:t>R2D2 </a:t>
            </a:r>
            <a:r>
              <a:rPr lang="fr-FR" sz="1600" b="1" dirty="0" err="1" smtClean="0">
                <a:solidFill>
                  <a:srgbClr val="002060"/>
                </a:solidFill>
                <a:latin typeface="+mn-lt"/>
              </a:rPr>
              <a:t>is</a:t>
            </a:r>
            <a:r>
              <a:rPr lang="fr-FR" sz="1600" b="1" dirty="0" smtClean="0">
                <a:solidFill>
                  <a:srgbClr val="002060"/>
                </a:solidFill>
                <a:latin typeface="+mn-lt"/>
              </a:rPr>
              <a:t> not </a:t>
            </a:r>
            <a:r>
              <a:rPr lang="fr-FR" sz="1600" b="1" dirty="0" err="1" smtClean="0">
                <a:solidFill>
                  <a:srgbClr val="002060"/>
                </a:solidFill>
                <a:latin typeface="+mn-lt"/>
              </a:rPr>
              <a:t>strictly</a:t>
            </a:r>
            <a:r>
              <a:rPr lang="fr-FR" sz="1600" b="1" dirty="0" smtClean="0">
                <a:solidFill>
                  <a:srgbClr val="002060"/>
                </a:solidFill>
                <a:latin typeface="+mn-lt"/>
              </a:rPr>
              <a:t> a fabrication </a:t>
            </a:r>
            <a:r>
              <a:rPr lang="fr-FR" sz="1600" b="1" dirty="0" err="1" smtClean="0">
                <a:solidFill>
                  <a:srgbClr val="002060"/>
                </a:solidFill>
                <a:latin typeface="+mn-lt"/>
              </a:rPr>
              <a:t>demonstrator</a:t>
            </a:r>
            <a:r>
              <a:rPr lang="fr-FR" sz="1600" b="1" dirty="0" smtClean="0">
                <a:solidFill>
                  <a:srgbClr val="002060"/>
                </a:solidFill>
                <a:latin typeface="+mn-lt"/>
              </a:rPr>
              <a:t> for F2D2!</a:t>
            </a:r>
          </a:p>
        </p:txBody>
      </p:sp>
      <p:pic>
        <p:nvPicPr>
          <p:cNvPr id="9" name="Image 8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2205" y="961472"/>
            <a:ext cx="2101481" cy="2230582"/>
          </a:xfrm>
          <a:prstGeom prst="rect">
            <a:avLst/>
          </a:prstGeom>
        </p:spPr>
      </p:pic>
      <p:pic>
        <p:nvPicPr>
          <p:cNvPr id="10" name="Image 9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315363" y="2818882"/>
            <a:ext cx="4866166" cy="3567301"/>
          </a:xfrm>
          <a:prstGeom prst="rect">
            <a:avLst/>
          </a:prstGeom>
        </p:spPr>
      </p:pic>
      <p:sp>
        <p:nvSpPr>
          <p:cNvPr id="11" name="Espace réservé du pied de page 3"/>
          <p:cNvSpPr>
            <a:spLocks noGrp="1"/>
          </p:cNvSpPr>
          <p:nvPr>
            <p:ph type="ftr" sz="quarter" idx="3"/>
          </p:nvPr>
        </p:nvSpPr>
        <p:spPr>
          <a:xfrm>
            <a:off x="576001" y="6465733"/>
            <a:ext cx="2599000" cy="324000"/>
          </a:xfrm>
        </p:spPr>
        <p:txBody>
          <a:bodyPr/>
          <a:lstStyle/>
          <a:p>
            <a:r>
              <a:rPr lang="da-DK" dirty="0" smtClean="0"/>
              <a:t>P. Manil, G. Minier, E. </a:t>
            </a:r>
            <a:r>
              <a:rPr lang="da-DK" smtClean="0"/>
              <a:t>Rochepault et al.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2" name="Espace réservé du numéro de diapositive 4"/>
          <p:cNvSpPr>
            <a:spLocks noGrp="1"/>
          </p:cNvSpPr>
          <p:nvPr>
            <p:ph type="sldNum" sz="quarter" idx="4"/>
          </p:nvPr>
        </p:nvSpPr>
        <p:spPr>
          <a:xfrm>
            <a:off x="7984067" y="6465733"/>
            <a:ext cx="764397" cy="324000"/>
          </a:xfrm>
        </p:spPr>
        <p:txBody>
          <a:bodyPr/>
          <a:lstStyle/>
          <a:p>
            <a:r>
              <a:rPr lang="en-US" dirty="0" smtClean="0"/>
              <a:t>Page 12</a:t>
            </a:r>
            <a:endParaRPr lang="en-US" dirty="0"/>
          </a:p>
        </p:txBody>
      </p:sp>
      <p:sp>
        <p:nvSpPr>
          <p:cNvPr id="13" name="Espace réservé de la date 5"/>
          <p:cNvSpPr>
            <a:spLocks noGrp="1"/>
          </p:cNvSpPr>
          <p:nvPr>
            <p:ph type="dt" sz="half" idx="2"/>
          </p:nvPr>
        </p:nvSpPr>
        <p:spPr>
          <a:xfrm>
            <a:off x="3327401" y="6465733"/>
            <a:ext cx="4131732" cy="324000"/>
          </a:xfrm>
        </p:spPr>
        <p:txBody>
          <a:bodyPr/>
          <a:lstStyle/>
          <a:p>
            <a:r>
              <a:rPr lang="en-US" dirty="0" smtClean="0"/>
              <a:t>R2D2 CDR - 09/03/2021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5302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/>
              <a:t>Preliminary</a:t>
            </a:r>
            <a:r>
              <a:rPr lang="fr-FR" dirty="0"/>
              <a:t> </a:t>
            </a:r>
            <a:r>
              <a:rPr lang="fr-FR" dirty="0" err="1"/>
              <a:t>winding</a:t>
            </a:r>
            <a:r>
              <a:rPr lang="fr-FR" dirty="0"/>
              <a:t> </a:t>
            </a:r>
            <a:r>
              <a:rPr lang="fr-FR" dirty="0" err="1"/>
              <a:t>tooling</a:t>
            </a:r>
            <a:r>
              <a:rPr lang="fr-FR" dirty="0"/>
              <a:t> </a:t>
            </a:r>
            <a:r>
              <a:rPr lang="fr-FR" dirty="0" smtClean="0"/>
              <a:t>2/3</a:t>
            </a:r>
            <a:endParaRPr lang="fr-FR" dirty="0"/>
          </a:p>
        </p:txBody>
      </p:sp>
      <p:sp>
        <p:nvSpPr>
          <p:cNvPr id="7" name="Espace réservé du contenu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600" dirty="0" err="1" smtClean="0">
                <a:solidFill>
                  <a:srgbClr val="002060"/>
                </a:solidFill>
                <a:latin typeface="+mn-lt"/>
              </a:rPr>
              <a:t>Winding</a:t>
            </a:r>
            <a:r>
              <a:rPr lang="fr-FR" sz="1600" dirty="0" smtClean="0">
                <a:solidFill>
                  <a:srgbClr val="002060"/>
                </a:solidFill>
                <a:latin typeface="+mn-lt"/>
              </a:rPr>
              <a:t> of </a:t>
            </a:r>
            <a:r>
              <a:rPr lang="fr-FR" sz="1600" dirty="0" err="1" smtClean="0">
                <a:solidFill>
                  <a:srgbClr val="002060"/>
                </a:solidFill>
                <a:latin typeface="+mn-lt"/>
              </a:rPr>
              <a:t>each</a:t>
            </a:r>
            <a:r>
              <a:rPr lang="fr-FR" sz="1600" dirty="0" smtClean="0">
                <a:solidFill>
                  <a:srgbClr val="002060"/>
                </a:solidFill>
                <a:latin typeface="+mn-lt"/>
              </a:rPr>
              <a:t> </a:t>
            </a:r>
            <a:r>
              <a:rPr lang="fr-FR" sz="1600" dirty="0" err="1" smtClean="0">
                <a:solidFill>
                  <a:srgbClr val="002060"/>
                </a:solidFill>
                <a:latin typeface="+mn-lt"/>
              </a:rPr>
              <a:t>sub-coil</a:t>
            </a:r>
            <a:r>
              <a:rPr lang="fr-FR" sz="1600" dirty="0" smtClean="0">
                <a:solidFill>
                  <a:srgbClr val="002060"/>
                </a:solidFill>
                <a:latin typeface="+mn-lt"/>
              </a:rPr>
              <a:t> </a:t>
            </a:r>
            <a:r>
              <a:rPr lang="fr-FR" sz="1600" dirty="0" err="1" smtClean="0">
                <a:solidFill>
                  <a:srgbClr val="002060"/>
                </a:solidFill>
                <a:latin typeface="+mn-lt"/>
              </a:rPr>
              <a:t>starts</a:t>
            </a:r>
            <a:r>
              <a:rPr lang="fr-FR" sz="1600" dirty="0" smtClean="0">
                <a:solidFill>
                  <a:srgbClr val="002060"/>
                </a:solidFill>
                <a:latin typeface="+mn-lt"/>
              </a:rPr>
              <a:t> at the layer jump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600" dirty="0" smtClean="0">
                <a:solidFill>
                  <a:srgbClr val="002060"/>
                </a:solidFill>
                <a:latin typeface="+mn-lt"/>
              </a:rPr>
              <a:t>Mica </a:t>
            </a:r>
            <a:r>
              <a:rPr lang="fr-FR" sz="1600" dirty="0" err="1" smtClean="0">
                <a:solidFill>
                  <a:srgbClr val="002060"/>
                </a:solidFill>
                <a:latin typeface="+mn-lt"/>
              </a:rPr>
              <a:t>sheets</a:t>
            </a:r>
            <a:r>
              <a:rPr lang="fr-FR" sz="1600" dirty="0" smtClean="0">
                <a:solidFill>
                  <a:srgbClr val="002060"/>
                </a:solidFill>
                <a:latin typeface="+mn-lt"/>
              </a:rPr>
              <a:t> </a:t>
            </a:r>
            <a:r>
              <a:rPr lang="fr-FR" sz="1600" dirty="0" err="1" smtClean="0">
                <a:solidFill>
                  <a:srgbClr val="002060"/>
                </a:solidFill>
                <a:latin typeface="+mn-lt"/>
              </a:rPr>
              <a:t>save</a:t>
            </a:r>
            <a:r>
              <a:rPr lang="fr-FR" sz="1600" dirty="0" smtClean="0">
                <a:solidFill>
                  <a:srgbClr val="002060"/>
                </a:solidFill>
                <a:latin typeface="+mn-lt"/>
              </a:rPr>
              <a:t> </a:t>
            </a:r>
            <a:r>
              <a:rPr lang="fr-FR" sz="1600" dirty="0" err="1" smtClean="0">
                <a:solidFill>
                  <a:srgbClr val="002060"/>
                </a:solidFill>
                <a:latin typeface="+mn-lt"/>
              </a:rPr>
              <a:t>space</a:t>
            </a:r>
            <a:r>
              <a:rPr lang="fr-FR" sz="1600" dirty="0" smtClean="0">
                <a:solidFill>
                  <a:srgbClr val="002060"/>
                </a:solidFill>
                <a:latin typeface="+mn-lt"/>
              </a:rPr>
              <a:t> for trace (on </a:t>
            </a:r>
            <a:r>
              <a:rPr lang="fr-FR" sz="1600" dirty="0" err="1" smtClean="0">
                <a:solidFill>
                  <a:srgbClr val="002060"/>
                </a:solidFill>
                <a:latin typeface="+mn-lt"/>
              </a:rPr>
              <a:t>lower</a:t>
            </a:r>
            <a:r>
              <a:rPr lang="fr-FR" sz="1600" dirty="0" smtClean="0">
                <a:solidFill>
                  <a:srgbClr val="002060"/>
                </a:solidFill>
                <a:latin typeface="+mn-lt"/>
              </a:rPr>
              <a:t> </a:t>
            </a:r>
            <a:r>
              <a:rPr lang="fr-FR" sz="1600" dirty="0" err="1" smtClean="0">
                <a:solidFill>
                  <a:srgbClr val="002060"/>
                </a:solidFill>
                <a:latin typeface="+mn-lt"/>
              </a:rPr>
              <a:t>side</a:t>
            </a:r>
            <a:r>
              <a:rPr lang="fr-FR" sz="1600" dirty="0" smtClean="0">
                <a:solidFill>
                  <a:srgbClr val="002060"/>
                </a:solidFill>
                <a:latin typeface="+mn-lt"/>
              </a:rPr>
              <a:t>)</a:t>
            </a:r>
          </a:p>
        </p:txBody>
      </p:sp>
      <p:pic>
        <p:nvPicPr>
          <p:cNvPr id="8" name="Image 7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4409" y="2157556"/>
            <a:ext cx="7549658" cy="4188029"/>
          </a:xfrm>
          <a:prstGeom prst="rect">
            <a:avLst/>
          </a:prstGeom>
        </p:spPr>
      </p:pic>
      <p:graphicFrame>
        <p:nvGraphicFramePr>
          <p:cNvPr id="2" name="Diagramme 1"/>
          <p:cNvGraphicFramePr/>
          <p:nvPr>
            <p:extLst/>
          </p:nvPr>
        </p:nvGraphicFramePr>
        <p:xfrm>
          <a:off x="4698999" y="-280987"/>
          <a:ext cx="6054725" cy="54117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9" name="Espace réservé du pied de page 3"/>
          <p:cNvSpPr>
            <a:spLocks noGrp="1"/>
          </p:cNvSpPr>
          <p:nvPr>
            <p:ph type="ftr" sz="quarter" idx="3"/>
          </p:nvPr>
        </p:nvSpPr>
        <p:spPr>
          <a:xfrm>
            <a:off x="576001" y="6465733"/>
            <a:ext cx="2599000" cy="324000"/>
          </a:xfrm>
        </p:spPr>
        <p:txBody>
          <a:bodyPr/>
          <a:lstStyle/>
          <a:p>
            <a:r>
              <a:rPr lang="da-DK" dirty="0" smtClean="0"/>
              <a:t>P. Manil, G. Minier, E. </a:t>
            </a:r>
            <a:r>
              <a:rPr lang="da-DK" smtClean="0"/>
              <a:t>Rochepault et al.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0" name="Espace réservé du numéro de diapositive 4"/>
          <p:cNvSpPr>
            <a:spLocks noGrp="1"/>
          </p:cNvSpPr>
          <p:nvPr>
            <p:ph type="sldNum" sz="quarter" idx="4"/>
          </p:nvPr>
        </p:nvSpPr>
        <p:spPr>
          <a:xfrm>
            <a:off x="7984067" y="6465733"/>
            <a:ext cx="764397" cy="324000"/>
          </a:xfrm>
        </p:spPr>
        <p:txBody>
          <a:bodyPr/>
          <a:lstStyle/>
          <a:p>
            <a:r>
              <a:rPr lang="en-US" dirty="0" smtClean="0"/>
              <a:t>Page 13</a:t>
            </a:r>
            <a:endParaRPr lang="en-US" dirty="0"/>
          </a:p>
        </p:txBody>
      </p:sp>
      <p:sp>
        <p:nvSpPr>
          <p:cNvPr id="11" name="Espace réservé de la date 5"/>
          <p:cNvSpPr>
            <a:spLocks noGrp="1"/>
          </p:cNvSpPr>
          <p:nvPr>
            <p:ph type="dt" sz="half" idx="2"/>
          </p:nvPr>
        </p:nvSpPr>
        <p:spPr>
          <a:xfrm>
            <a:off x="3327401" y="6465733"/>
            <a:ext cx="4131732" cy="324000"/>
          </a:xfrm>
        </p:spPr>
        <p:txBody>
          <a:bodyPr/>
          <a:lstStyle/>
          <a:p>
            <a:r>
              <a:rPr lang="en-US" dirty="0" smtClean="0"/>
              <a:t>R2D2 CDR - 09/03/2021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4615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outillage_bobinage_3_4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320744" y="1970753"/>
            <a:ext cx="8427720" cy="4060230"/>
          </a:xfrm>
          <a:prstGeom prst="rect">
            <a:avLst/>
          </a:prstGeom>
          <a:ln>
            <a:solidFill>
              <a:schemeClr val="tx2"/>
            </a:solidFill>
          </a:ln>
        </p:spPr>
      </p:pic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/>
              <a:t>Preliminary</a:t>
            </a:r>
            <a:r>
              <a:rPr lang="fr-FR" dirty="0"/>
              <a:t> </a:t>
            </a:r>
            <a:r>
              <a:rPr lang="fr-FR" dirty="0" err="1"/>
              <a:t>winding</a:t>
            </a:r>
            <a:r>
              <a:rPr lang="fr-FR" dirty="0"/>
              <a:t> </a:t>
            </a:r>
            <a:r>
              <a:rPr lang="fr-FR" dirty="0" err="1"/>
              <a:t>tooling</a:t>
            </a:r>
            <a:r>
              <a:rPr lang="fr-FR" dirty="0"/>
              <a:t> 3</a:t>
            </a:r>
            <a:r>
              <a:rPr lang="fr-FR" dirty="0" smtClean="0"/>
              <a:t>/3</a:t>
            </a:r>
            <a:endParaRPr lang="fr-FR" dirty="0"/>
          </a:p>
        </p:txBody>
      </p:sp>
      <p:sp>
        <p:nvSpPr>
          <p:cNvPr id="7" name="Espace réservé du contenu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600" dirty="0" smtClean="0">
                <a:solidFill>
                  <a:schemeClr val="tx2"/>
                </a:solidFill>
                <a:latin typeface="+mn-lt"/>
              </a:rPr>
              <a:t>Warning: </a:t>
            </a:r>
            <a:r>
              <a:rPr lang="fr-FR" sz="1600" dirty="0" err="1" smtClean="0">
                <a:solidFill>
                  <a:schemeClr val="tx2"/>
                </a:solidFill>
                <a:latin typeface="+mn-lt"/>
              </a:rPr>
              <a:t>this</a:t>
            </a:r>
            <a:r>
              <a:rPr lang="fr-FR" sz="1600" dirty="0" smtClean="0">
                <a:solidFill>
                  <a:schemeClr val="tx2"/>
                </a:solidFill>
                <a:latin typeface="+mn-lt"/>
              </a:rPr>
              <a:t> animation </a:t>
            </a:r>
            <a:r>
              <a:rPr lang="fr-FR" sz="1600" dirty="0" err="1" smtClean="0">
                <a:solidFill>
                  <a:schemeClr val="tx2"/>
                </a:solidFill>
                <a:latin typeface="+mn-lt"/>
              </a:rPr>
              <a:t>is</a:t>
            </a:r>
            <a:r>
              <a:rPr lang="fr-FR" sz="1600" dirty="0" smtClean="0">
                <a:solidFill>
                  <a:schemeClr val="tx2"/>
                </a:solidFill>
                <a:latin typeface="+mn-lt"/>
              </a:rPr>
              <a:t> </a:t>
            </a:r>
            <a:r>
              <a:rPr lang="fr-FR" sz="1600" dirty="0" err="1" smtClean="0">
                <a:solidFill>
                  <a:schemeClr val="tx2"/>
                </a:solidFill>
                <a:latin typeface="+mn-lt"/>
              </a:rPr>
              <a:t>based</a:t>
            </a:r>
            <a:r>
              <a:rPr lang="fr-FR" sz="1600" dirty="0" smtClean="0">
                <a:solidFill>
                  <a:schemeClr val="tx2"/>
                </a:solidFill>
                <a:latin typeface="+mn-lt"/>
              </a:rPr>
              <a:t> on F2D2 design (double-pancake </a:t>
            </a:r>
            <a:r>
              <a:rPr lang="fr-FR" sz="1600" dirty="0" err="1" smtClean="0">
                <a:solidFill>
                  <a:schemeClr val="tx2"/>
                </a:solidFill>
                <a:latin typeface="+mn-lt"/>
              </a:rPr>
              <a:t>coil</a:t>
            </a:r>
            <a:r>
              <a:rPr lang="fr-FR" sz="1600" dirty="0" smtClean="0">
                <a:solidFill>
                  <a:schemeClr val="tx2"/>
                </a:solidFill>
                <a:latin typeface="+mn-lt"/>
              </a:rPr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600" dirty="0" err="1" smtClean="0">
                <a:solidFill>
                  <a:srgbClr val="002060"/>
                </a:solidFill>
                <a:latin typeface="+mn-lt"/>
              </a:rPr>
              <a:t>Clamping</a:t>
            </a:r>
            <a:r>
              <a:rPr lang="fr-FR" sz="1600" dirty="0" smtClean="0">
                <a:solidFill>
                  <a:srgbClr val="002060"/>
                </a:solidFill>
                <a:latin typeface="+mn-lt"/>
              </a:rPr>
              <a:t> of the jumps/exit </a:t>
            </a:r>
            <a:r>
              <a:rPr lang="fr-FR" sz="1600" dirty="0" err="1" smtClean="0">
                <a:solidFill>
                  <a:srgbClr val="002060"/>
                </a:solidFill>
                <a:latin typeface="+mn-lt"/>
              </a:rPr>
              <a:t>will</a:t>
            </a:r>
            <a:r>
              <a:rPr lang="fr-FR" sz="1600" dirty="0">
                <a:solidFill>
                  <a:srgbClr val="002060"/>
                </a:solidFill>
                <a:latin typeface="+mn-lt"/>
              </a:rPr>
              <a:t> </a:t>
            </a:r>
            <a:r>
              <a:rPr lang="fr-FR" sz="1600" dirty="0" err="1" smtClean="0">
                <a:solidFill>
                  <a:srgbClr val="002060"/>
                </a:solidFill>
                <a:latin typeface="+mn-lt"/>
              </a:rPr>
              <a:t>be</a:t>
            </a:r>
            <a:r>
              <a:rPr lang="fr-FR" sz="1600" dirty="0" smtClean="0">
                <a:solidFill>
                  <a:srgbClr val="002060"/>
                </a:solidFill>
                <a:latin typeface="+mn-lt"/>
              </a:rPr>
              <a:t> </a:t>
            </a:r>
            <a:r>
              <a:rPr lang="fr-FR" sz="1600" dirty="0" err="1" smtClean="0">
                <a:solidFill>
                  <a:srgbClr val="002060"/>
                </a:solidFill>
                <a:latin typeface="+mn-lt"/>
              </a:rPr>
              <a:t>similar</a:t>
            </a:r>
            <a:r>
              <a:rPr lang="fr-FR" sz="1600" dirty="0" smtClean="0">
                <a:solidFill>
                  <a:srgbClr val="002060"/>
                </a:solidFill>
                <a:latin typeface="+mn-lt"/>
              </a:rPr>
              <a:t> for R2D2</a:t>
            </a:r>
          </a:p>
        </p:txBody>
      </p:sp>
      <p:sp>
        <p:nvSpPr>
          <p:cNvPr id="8" name="Espace réservé du pied de page 3"/>
          <p:cNvSpPr>
            <a:spLocks noGrp="1"/>
          </p:cNvSpPr>
          <p:nvPr>
            <p:ph type="ftr" sz="quarter" idx="3"/>
          </p:nvPr>
        </p:nvSpPr>
        <p:spPr>
          <a:xfrm>
            <a:off x="576001" y="6465733"/>
            <a:ext cx="2599000" cy="324000"/>
          </a:xfrm>
        </p:spPr>
        <p:txBody>
          <a:bodyPr/>
          <a:lstStyle/>
          <a:p>
            <a:r>
              <a:rPr lang="da-DK" dirty="0" smtClean="0"/>
              <a:t>P. Manil, G. Minier, E. </a:t>
            </a:r>
            <a:r>
              <a:rPr lang="da-DK" smtClean="0"/>
              <a:t>Rochepault et al.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0" name="Espace réservé du numéro de diapositive 4"/>
          <p:cNvSpPr>
            <a:spLocks noGrp="1"/>
          </p:cNvSpPr>
          <p:nvPr>
            <p:ph type="sldNum" sz="quarter" idx="4"/>
          </p:nvPr>
        </p:nvSpPr>
        <p:spPr>
          <a:xfrm>
            <a:off x="7984067" y="6465733"/>
            <a:ext cx="764397" cy="324000"/>
          </a:xfrm>
        </p:spPr>
        <p:txBody>
          <a:bodyPr/>
          <a:lstStyle/>
          <a:p>
            <a:r>
              <a:rPr lang="en-US" dirty="0" smtClean="0"/>
              <a:t>Page 14</a:t>
            </a:r>
            <a:endParaRPr lang="en-US" dirty="0"/>
          </a:p>
        </p:txBody>
      </p:sp>
      <p:sp>
        <p:nvSpPr>
          <p:cNvPr id="11" name="Espace réservé de la date 5"/>
          <p:cNvSpPr>
            <a:spLocks noGrp="1"/>
          </p:cNvSpPr>
          <p:nvPr>
            <p:ph type="dt" sz="half" idx="2"/>
          </p:nvPr>
        </p:nvSpPr>
        <p:spPr>
          <a:xfrm>
            <a:off x="3327401" y="6465733"/>
            <a:ext cx="4131732" cy="324000"/>
          </a:xfrm>
        </p:spPr>
        <p:txBody>
          <a:bodyPr/>
          <a:lstStyle/>
          <a:p>
            <a:r>
              <a:rPr lang="en-US" dirty="0" smtClean="0"/>
              <a:t>R2D2 CDR - 09/03/2021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29288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704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9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/>
              <a:t>Heat</a:t>
            </a:r>
            <a:r>
              <a:rPr lang="fr-FR" dirty="0"/>
              <a:t> </a:t>
            </a:r>
            <a:r>
              <a:rPr lang="fr-FR" dirty="0" err="1"/>
              <a:t>treatment</a:t>
            </a:r>
            <a:r>
              <a:rPr lang="fr-FR" dirty="0"/>
              <a:t> </a:t>
            </a:r>
            <a:r>
              <a:rPr lang="fr-FR" dirty="0" err="1"/>
              <a:t>tooling</a:t>
            </a:r>
            <a:r>
              <a:rPr lang="fr-FR" dirty="0"/>
              <a:t> concepts</a:t>
            </a:r>
          </a:p>
        </p:txBody>
      </p:sp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167640" y="1114425"/>
            <a:ext cx="8907994" cy="2524125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600" dirty="0" err="1" smtClean="0">
                <a:solidFill>
                  <a:srgbClr val="002060"/>
                </a:solidFill>
                <a:latin typeface="+mn-lt"/>
              </a:rPr>
              <a:t>Reaction</a:t>
            </a:r>
            <a:r>
              <a:rPr lang="fr-FR" sz="1600" dirty="0" smtClean="0">
                <a:solidFill>
                  <a:srgbClr val="002060"/>
                </a:solidFill>
                <a:latin typeface="+mn-lt"/>
              </a:rPr>
              <a:t> </a:t>
            </a:r>
            <a:r>
              <a:rPr lang="fr-FR" sz="1600" dirty="0" err="1" smtClean="0">
                <a:solidFill>
                  <a:srgbClr val="002060"/>
                </a:solidFill>
                <a:latin typeface="+mn-lt"/>
              </a:rPr>
              <a:t>performed</a:t>
            </a:r>
            <a:r>
              <a:rPr lang="fr-FR" sz="1600" dirty="0" smtClean="0">
                <a:solidFill>
                  <a:srgbClr val="002060"/>
                </a:solidFill>
                <a:latin typeface="+mn-lt"/>
              </a:rPr>
              <a:t> at Saclay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600" dirty="0" err="1" smtClean="0">
                <a:solidFill>
                  <a:srgbClr val="002060"/>
                </a:solidFill>
                <a:latin typeface="+mn-lt"/>
              </a:rPr>
              <a:t>Coil</a:t>
            </a:r>
            <a:r>
              <a:rPr lang="fr-FR" sz="1600" dirty="0" smtClean="0">
                <a:solidFill>
                  <a:srgbClr val="002060"/>
                </a:solidFill>
                <a:latin typeface="+mn-lt"/>
              </a:rPr>
              <a:t> </a:t>
            </a:r>
            <a:r>
              <a:rPr lang="fr-FR" sz="1600" dirty="0" err="1" smtClean="0">
                <a:solidFill>
                  <a:srgbClr val="002060"/>
                </a:solidFill>
                <a:latin typeface="+mn-lt"/>
              </a:rPr>
              <a:t>should</a:t>
            </a:r>
            <a:r>
              <a:rPr lang="fr-FR" sz="1600" dirty="0" smtClean="0">
                <a:solidFill>
                  <a:srgbClr val="002060"/>
                </a:solidFill>
                <a:latin typeface="+mn-lt"/>
              </a:rPr>
              <a:t> </a:t>
            </a:r>
            <a:r>
              <a:rPr lang="fr-FR" sz="1600" dirty="0" err="1" smtClean="0">
                <a:solidFill>
                  <a:srgbClr val="002060"/>
                </a:solidFill>
                <a:latin typeface="+mn-lt"/>
              </a:rPr>
              <a:t>be</a:t>
            </a:r>
            <a:r>
              <a:rPr lang="fr-FR" sz="1600" dirty="0" smtClean="0">
                <a:solidFill>
                  <a:srgbClr val="002060"/>
                </a:solidFill>
                <a:latin typeface="+mn-lt"/>
              </a:rPr>
              <a:t> able to slide as </a:t>
            </a:r>
            <a:r>
              <a:rPr lang="fr-FR" sz="1600" dirty="0" err="1" smtClean="0">
                <a:solidFill>
                  <a:srgbClr val="002060"/>
                </a:solidFill>
                <a:latin typeface="+mn-lt"/>
              </a:rPr>
              <a:t>much</a:t>
            </a:r>
            <a:r>
              <a:rPr lang="fr-FR" sz="1600" dirty="0" smtClean="0">
                <a:solidFill>
                  <a:srgbClr val="002060"/>
                </a:solidFill>
                <a:latin typeface="+mn-lt"/>
              </a:rPr>
              <a:t> as possible </a:t>
            </a:r>
            <a:r>
              <a:rPr lang="fr-FR" sz="1600" dirty="0" err="1" smtClean="0">
                <a:solidFill>
                  <a:srgbClr val="002060"/>
                </a:solidFill>
                <a:latin typeface="+mn-lt"/>
              </a:rPr>
              <a:t>sliding</a:t>
            </a:r>
            <a:r>
              <a:rPr lang="fr-FR" sz="1600" dirty="0" smtClean="0">
                <a:solidFill>
                  <a:srgbClr val="002060"/>
                </a:solidFill>
                <a:latin typeface="+mn-lt"/>
              </a:rPr>
              <a:t> </a:t>
            </a:r>
          </a:p>
          <a:p>
            <a:pPr marL="555750" lvl="1" indent="-285750">
              <a:buFont typeface="Arial" panose="020B0604020202020204" pitchFamily="34" charset="0"/>
              <a:buChar char="•"/>
            </a:pPr>
            <a:r>
              <a:rPr lang="fr-FR" sz="1600" dirty="0" smtClean="0">
                <a:solidFill>
                  <a:srgbClr val="808080"/>
                </a:solidFill>
                <a:latin typeface="+mn-lt"/>
              </a:rPr>
              <a:t>Mica </a:t>
            </a:r>
            <a:r>
              <a:rPr lang="fr-FR" sz="1600" dirty="0" err="1" smtClean="0">
                <a:solidFill>
                  <a:srgbClr val="808080"/>
                </a:solidFill>
                <a:latin typeface="+mn-lt"/>
              </a:rPr>
              <a:t>sheets</a:t>
            </a:r>
            <a:r>
              <a:rPr lang="fr-FR" sz="1600" dirty="0" smtClean="0">
                <a:solidFill>
                  <a:srgbClr val="808080"/>
                </a:solidFill>
                <a:latin typeface="+mn-lt"/>
              </a:rPr>
              <a:t> all </a:t>
            </a:r>
            <a:r>
              <a:rPr lang="fr-FR" sz="1600" dirty="0" err="1" smtClean="0">
                <a:solidFill>
                  <a:srgbClr val="808080"/>
                </a:solidFill>
                <a:latin typeface="+mn-lt"/>
              </a:rPr>
              <a:t>around</a:t>
            </a:r>
            <a:endParaRPr lang="fr-FR" sz="1600" dirty="0" smtClean="0">
              <a:solidFill>
                <a:srgbClr val="808080"/>
              </a:solidFill>
              <a:latin typeface="+mn-lt"/>
            </a:endParaRPr>
          </a:p>
          <a:p>
            <a:pPr marL="555750" lvl="1" indent="-285750">
              <a:buFont typeface="Arial" panose="020B0604020202020204" pitchFamily="34" charset="0"/>
              <a:buChar char="•"/>
            </a:pPr>
            <a:r>
              <a:rPr lang="fr-FR" sz="1600" dirty="0" smtClean="0">
                <a:solidFill>
                  <a:srgbClr val="808080"/>
                </a:solidFill>
                <a:latin typeface="+mn-lt"/>
              </a:rPr>
              <a:t>Minimal </a:t>
            </a:r>
            <a:r>
              <a:rPr lang="fr-FR" sz="1600" dirty="0" err="1" smtClean="0">
                <a:solidFill>
                  <a:srgbClr val="808080"/>
                </a:solidFill>
                <a:latin typeface="+mn-lt"/>
              </a:rPr>
              <a:t>guiding</a:t>
            </a:r>
            <a:r>
              <a:rPr lang="fr-FR" sz="1600" dirty="0" smtClean="0">
                <a:solidFill>
                  <a:srgbClr val="808080"/>
                </a:solidFill>
                <a:latin typeface="+mn-lt"/>
              </a:rPr>
              <a:t> </a:t>
            </a:r>
            <a:r>
              <a:rPr lang="fr-FR" sz="1600" dirty="0" err="1" smtClean="0">
                <a:solidFill>
                  <a:srgbClr val="808080"/>
                </a:solidFill>
                <a:latin typeface="+mn-lt"/>
              </a:rPr>
              <a:t>features</a:t>
            </a:r>
            <a:r>
              <a:rPr lang="fr-FR" sz="1600" dirty="0" smtClean="0">
                <a:solidFill>
                  <a:srgbClr val="808080"/>
                </a:solidFill>
                <a:latin typeface="+mn-lt"/>
              </a:rPr>
              <a:t>, one </a:t>
            </a:r>
            <a:r>
              <a:rPr lang="fr-FR" sz="1600" dirty="0" err="1" smtClean="0">
                <a:solidFill>
                  <a:srgbClr val="808080"/>
                </a:solidFill>
                <a:latin typeface="+mn-lt"/>
              </a:rPr>
              <a:t>fix</a:t>
            </a:r>
            <a:r>
              <a:rPr lang="fr-FR" sz="1600" dirty="0" smtClean="0">
                <a:solidFill>
                  <a:srgbClr val="808080"/>
                </a:solidFill>
                <a:latin typeface="+mn-lt"/>
              </a:rPr>
              <a:t> point (LE)</a:t>
            </a:r>
            <a:endParaRPr lang="fr-FR" sz="1600" dirty="0" smtClean="0">
              <a:solidFill>
                <a:srgbClr val="002060"/>
              </a:solidFill>
              <a:latin typeface="+mn-l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sz="1600" dirty="0">
              <a:solidFill>
                <a:srgbClr val="002060"/>
              </a:solidFill>
              <a:latin typeface="+mn-l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sz="1600" dirty="0" smtClean="0">
              <a:solidFill>
                <a:srgbClr val="002060"/>
              </a:solidFill>
              <a:latin typeface="+mn-lt"/>
            </a:endParaRPr>
          </a:p>
          <a:p>
            <a:pPr marL="555750" lvl="1" indent="-285750">
              <a:buFont typeface="Arial" panose="020B0604020202020204" pitchFamily="34" charset="0"/>
              <a:buChar char="•"/>
            </a:pPr>
            <a:endParaRPr lang="fr-FR" sz="1600" dirty="0" smtClean="0">
              <a:solidFill>
                <a:srgbClr val="002060"/>
              </a:solidFill>
              <a:latin typeface="+mn-l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sz="1600" dirty="0">
              <a:solidFill>
                <a:srgbClr val="002060"/>
              </a:solidFill>
              <a:latin typeface="+mn-lt"/>
            </a:endParaRPr>
          </a:p>
        </p:txBody>
      </p:sp>
      <p:pic>
        <p:nvPicPr>
          <p:cNvPr id="9" name="Image 8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5253" b="6946"/>
          <a:stretch/>
        </p:blipFill>
        <p:spPr>
          <a:xfrm>
            <a:off x="1095529" y="4282213"/>
            <a:ext cx="6791645" cy="2133600"/>
          </a:xfrm>
          <a:prstGeom prst="rect">
            <a:avLst/>
          </a:prstGeom>
        </p:spPr>
      </p:pic>
      <p:pic>
        <p:nvPicPr>
          <p:cNvPr id="11" name="Image 10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0065" b="9210"/>
          <a:stretch/>
        </p:blipFill>
        <p:spPr>
          <a:xfrm>
            <a:off x="1095528" y="2386737"/>
            <a:ext cx="6791645" cy="2047876"/>
          </a:xfrm>
          <a:prstGeom prst="rect">
            <a:avLst/>
          </a:prstGeom>
        </p:spPr>
      </p:pic>
      <p:sp>
        <p:nvSpPr>
          <p:cNvPr id="10" name="Espace réservé du pied de page 3"/>
          <p:cNvSpPr>
            <a:spLocks noGrp="1"/>
          </p:cNvSpPr>
          <p:nvPr>
            <p:ph type="ftr" sz="quarter" idx="3"/>
          </p:nvPr>
        </p:nvSpPr>
        <p:spPr>
          <a:xfrm>
            <a:off x="576001" y="6465733"/>
            <a:ext cx="2599000" cy="324000"/>
          </a:xfrm>
        </p:spPr>
        <p:txBody>
          <a:bodyPr/>
          <a:lstStyle/>
          <a:p>
            <a:r>
              <a:rPr lang="da-DK" dirty="0" smtClean="0"/>
              <a:t>P. Manil, G. Minier, E. </a:t>
            </a:r>
            <a:r>
              <a:rPr lang="da-DK" smtClean="0"/>
              <a:t>Rochepault et al.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2" name="Espace réservé du numéro de diapositive 4"/>
          <p:cNvSpPr>
            <a:spLocks noGrp="1"/>
          </p:cNvSpPr>
          <p:nvPr>
            <p:ph type="sldNum" sz="quarter" idx="4"/>
          </p:nvPr>
        </p:nvSpPr>
        <p:spPr>
          <a:xfrm>
            <a:off x="7984067" y="6465733"/>
            <a:ext cx="764397" cy="324000"/>
          </a:xfrm>
        </p:spPr>
        <p:txBody>
          <a:bodyPr/>
          <a:lstStyle/>
          <a:p>
            <a:r>
              <a:rPr lang="en-US" dirty="0" smtClean="0"/>
              <a:t>Page 15</a:t>
            </a:r>
            <a:endParaRPr lang="en-US" dirty="0"/>
          </a:p>
        </p:txBody>
      </p:sp>
      <p:sp>
        <p:nvSpPr>
          <p:cNvPr id="13" name="Espace réservé de la date 5"/>
          <p:cNvSpPr>
            <a:spLocks noGrp="1"/>
          </p:cNvSpPr>
          <p:nvPr>
            <p:ph type="dt" sz="half" idx="2"/>
          </p:nvPr>
        </p:nvSpPr>
        <p:spPr>
          <a:xfrm>
            <a:off x="3327401" y="6465733"/>
            <a:ext cx="4131732" cy="324000"/>
          </a:xfrm>
        </p:spPr>
        <p:txBody>
          <a:bodyPr/>
          <a:lstStyle/>
          <a:p>
            <a:r>
              <a:rPr lang="en-US" dirty="0" smtClean="0"/>
              <a:t>R2D2 CDR - 09/03/2021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9782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R2D2 </a:t>
            </a:r>
            <a:r>
              <a:rPr lang="fr-FR" dirty="0" err="1" smtClean="0"/>
              <a:t>reaction</a:t>
            </a:r>
            <a:r>
              <a:rPr lang="fr-FR" dirty="0" smtClean="0"/>
              <a:t> configuration</a:t>
            </a:r>
            <a:endParaRPr lang="fr-FR" dirty="0"/>
          </a:p>
        </p:txBody>
      </p:sp>
      <p:grpSp>
        <p:nvGrpSpPr>
          <p:cNvPr id="9" name="Groupe 8"/>
          <p:cNvGrpSpPr/>
          <p:nvPr/>
        </p:nvGrpSpPr>
        <p:grpSpPr>
          <a:xfrm>
            <a:off x="3453347" y="3257112"/>
            <a:ext cx="3549307" cy="773615"/>
            <a:chOff x="2423604" y="2280667"/>
            <a:chExt cx="3808520" cy="849600"/>
          </a:xfrm>
        </p:grpSpPr>
        <p:sp>
          <p:nvSpPr>
            <p:cNvPr id="10" name="Rectangle 9"/>
            <p:cNvSpPr/>
            <p:nvPr/>
          </p:nvSpPr>
          <p:spPr>
            <a:xfrm>
              <a:off x="2423604" y="2280667"/>
              <a:ext cx="3808520" cy="849600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1" name="Image 10"/>
            <p:cNvPicPr>
              <a:picLocks noChangeAspect="1"/>
            </p:cNvPicPr>
            <p:nvPr/>
          </p:nvPicPr>
          <p:blipFill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2467991" y="2307147"/>
              <a:ext cx="3719745" cy="807869"/>
            </a:xfrm>
            <a:prstGeom prst="rect">
              <a:avLst/>
            </a:prstGeom>
          </p:spPr>
        </p:pic>
      </p:grpSp>
      <p:cxnSp>
        <p:nvCxnSpPr>
          <p:cNvPr id="12" name="Connecteur droit avec flèche 11"/>
          <p:cNvCxnSpPr/>
          <p:nvPr/>
        </p:nvCxnSpPr>
        <p:spPr>
          <a:xfrm>
            <a:off x="2916607" y="4089910"/>
            <a:ext cx="6489577" cy="0"/>
          </a:xfrm>
          <a:prstGeom prst="straightConnector1">
            <a:avLst/>
          </a:prstGeom>
          <a:ln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necteur droit avec flèche 12"/>
          <p:cNvCxnSpPr/>
          <p:nvPr/>
        </p:nvCxnSpPr>
        <p:spPr>
          <a:xfrm flipV="1">
            <a:off x="2916604" y="1304165"/>
            <a:ext cx="0" cy="2778711"/>
          </a:xfrm>
          <a:prstGeom prst="straightConnector1">
            <a:avLst/>
          </a:prstGeom>
          <a:ln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tangle 13"/>
          <p:cNvSpPr/>
          <p:nvPr/>
        </p:nvSpPr>
        <p:spPr>
          <a:xfrm>
            <a:off x="2916605" y="3221199"/>
            <a:ext cx="493200" cy="849600"/>
          </a:xfrm>
          <a:prstGeom prst="rect">
            <a:avLst/>
          </a:prstGeom>
          <a:solidFill>
            <a:srgbClr val="00B0F0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2916605" y="4068310"/>
            <a:ext cx="5014800" cy="2160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7039307" y="3207910"/>
            <a:ext cx="21600" cy="84960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7061207" y="3221199"/>
            <a:ext cx="504000" cy="849600"/>
          </a:xfrm>
          <a:prstGeom prst="rect">
            <a:avLst/>
          </a:prstGeom>
          <a:solidFill>
            <a:srgbClr val="B2B2B2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Rectangle 17"/>
          <p:cNvSpPr/>
          <p:nvPr/>
        </p:nvSpPr>
        <p:spPr>
          <a:xfrm>
            <a:off x="2916605" y="3197928"/>
            <a:ext cx="4860747" cy="2160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9" name="Rectangle 18"/>
          <p:cNvSpPr/>
          <p:nvPr/>
        </p:nvSpPr>
        <p:spPr>
          <a:xfrm>
            <a:off x="3414295" y="3218710"/>
            <a:ext cx="21600" cy="84960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2916605" y="1517093"/>
            <a:ext cx="4683034" cy="1664964"/>
          </a:xfrm>
          <a:prstGeom prst="rect">
            <a:avLst/>
          </a:prstGeom>
          <a:solidFill>
            <a:srgbClr val="B2B2B2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7599640" y="1517093"/>
            <a:ext cx="901489" cy="2572816"/>
          </a:xfrm>
          <a:prstGeom prst="rect">
            <a:avLst/>
          </a:prstGeom>
          <a:solidFill>
            <a:srgbClr val="B2B2B2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ZoneTexte 21"/>
          <p:cNvSpPr txBox="1"/>
          <p:nvPr/>
        </p:nvSpPr>
        <p:spPr>
          <a:xfrm>
            <a:off x="7784927" y="2693520"/>
            <a:ext cx="57259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/>
              <a:t>Mold</a:t>
            </a:r>
            <a:endParaRPr lang="en-US" sz="1400" dirty="0"/>
          </a:p>
        </p:txBody>
      </p:sp>
      <p:sp>
        <p:nvSpPr>
          <p:cNvPr id="23" name="ZoneTexte 22"/>
          <p:cNvSpPr txBox="1"/>
          <p:nvPr/>
        </p:nvSpPr>
        <p:spPr>
          <a:xfrm>
            <a:off x="5033967" y="2094365"/>
            <a:ext cx="57259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/>
              <a:t>Mold</a:t>
            </a:r>
            <a:endParaRPr lang="en-US" sz="1400" dirty="0"/>
          </a:p>
        </p:txBody>
      </p:sp>
      <p:sp>
        <p:nvSpPr>
          <p:cNvPr id="24" name="ZoneTexte 23"/>
          <p:cNvSpPr txBox="1"/>
          <p:nvPr/>
        </p:nvSpPr>
        <p:spPr>
          <a:xfrm>
            <a:off x="7058455" y="3420346"/>
            <a:ext cx="4475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/>
              <a:t>Rail</a:t>
            </a:r>
          </a:p>
          <a:p>
            <a:r>
              <a:rPr lang="fr-FR" sz="1200" dirty="0"/>
              <a:t> </a:t>
            </a:r>
            <a:endParaRPr lang="en-US" sz="1200" dirty="0"/>
          </a:p>
        </p:txBody>
      </p:sp>
      <p:sp>
        <p:nvSpPr>
          <p:cNvPr id="25" name="ZoneTexte 24"/>
          <p:cNvSpPr txBox="1"/>
          <p:nvPr/>
        </p:nvSpPr>
        <p:spPr>
          <a:xfrm>
            <a:off x="2904351" y="3512680"/>
            <a:ext cx="45397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/>
              <a:t>Post</a:t>
            </a:r>
            <a:endParaRPr lang="en-US" sz="1200" dirty="0"/>
          </a:p>
        </p:txBody>
      </p:sp>
      <p:sp>
        <p:nvSpPr>
          <p:cNvPr id="26" name="ZoneTexte 25"/>
          <p:cNvSpPr txBox="1"/>
          <p:nvPr/>
        </p:nvSpPr>
        <p:spPr>
          <a:xfrm>
            <a:off x="3814998" y="4180364"/>
            <a:ext cx="42351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b="1" dirty="0" smtClean="0"/>
              <a:t>HF</a:t>
            </a:r>
            <a:endParaRPr lang="en-US" sz="1400" b="1" dirty="0"/>
          </a:p>
        </p:txBody>
      </p:sp>
      <p:sp>
        <p:nvSpPr>
          <p:cNvPr id="27" name="ZoneTexte 26"/>
          <p:cNvSpPr txBox="1"/>
          <p:nvPr/>
        </p:nvSpPr>
        <p:spPr>
          <a:xfrm>
            <a:off x="5744140" y="4185294"/>
            <a:ext cx="40267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b="1" dirty="0" smtClean="0"/>
              <a:t>LF</a:t>
            </a:r>
            <a:endParaRPr lang="en-US" sz="1400" b="1" dirty="0"/>
          </a:p>
        </p:txBody>
      </p:sp>
      <p:sp>
        <p:nvSpPr>
          <p:cNvPr id="28" name="ZoneTexte 27"/>
          <p:cNvSpPr txBox="1"/>
          <p:nvPr/>
        </p:nvSpPr>
        <p:spPr>
          <a:xfrm>
            <a:off x="2776981" y="1096940"/>
            <a:ext cx="25039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50" dirty="0"/>
              <a:t>Y</a:t>
            </a:r>
            <a:endParaRPr lang="en-US" sz="1050" dirty="0"/>
          </a:p>
        </p:txBody>
      </p:sp>
      <p:sp>
        <p:nvSpPr>
          <p:cNvPr id="29" name="ZoneTexte 28"/>
          <p:cNvSpPr txBox="1"/>
          <p:nvPr/>
        </p:nvSpPr>
        <p:spPr>
          <a:xfrm>
            <a:off x="788940" y="3074818"/>
            <a:ext cx="129715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dirty="0" err="1"/>
              <a:t>Coil</a:t>
            </a:r>
            <a:r>
              <a:rPr lang="fr-FR" sz="1000" dirty="0"/>
              <a:t> / Mold </a:t>
            </a:r>
            <a:r>
              <a:rPr lang="fr-FR" sz="1000" dirty="0" err="1"/>
              <a:t>insulation</a:t>
            </a:r>
            <a:endParaRPr lang="en-US" sz="1000" dirty="0"/>
          </a:p>
        </p:txBody>
      </p:sp>
      <p:cxnSp>
        <p:nvCxnSpPr>
          <p:cNvPr id="30" name="Connecteur droit avec flèche 29"/>
          <p:cNvCxnSpPr/>
          <p:nvPr/>
        </p:nvCxnSpPr>
        <p:spPr>
          <a:xfrm>
            <a:off x="2212881" y="3201908"/>
            <a:ext cx="619772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ZoneTexte 30"/>
          <p:cNvSpPr txBox="1"/>
          <p:nvPr/>
        </p:nvSpPr>
        <p:spPr>
          <a:xfrm>
            <a:off x="2339556" y="3006179"/>
            <a:ext cx="36099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dirty="0">
                <a:solidFill>
                  <a:srgbClr val="FF0000"/>
                </a:solidFill>
              </a:rPr>
              <a:t>0.6</a:t>
            </a:r>
            <a:endParaRPr lang="en-US" sz="1000" dirty="0">
              <a:solidFill>
                <a:srgbClr val="FF0000"/>
              </a:solidFill>
            </a:endParaRPr>
          </a:p>
        </p:txBody>
      </p:sp>
      <p:sp>
        <p:nvSpPr>
          <p:cNvPr id="32" name="ZoneTexte 31"/>
          <p:cNvSpPr txBox="1"/>
          <p:nvPr/>
        </p:nvSpPr>
        <p:spPr>
          <a:xfrm>
            <a:off x="762001" y="3378972"/>
            <a:ext cx="158026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dirty="0">
                <a:solidFill>
                  <a:srgbClr val="FF0000"/>
                </a:solidFill>
              </a:rPr>
              <a:t>Post </a:t>
            </a:r>
            <a:r>
              <a:rPr lang="fr-FR" sz="1000" dirty="0" err="1">
                <a:solidFill>
                  <a:srgbClr val="FF0000"/>
                </a:solidFill>
              </a:rPr>
              <a:t>aligned</a:t>
            </a:r>
            <a:r>
              <a:rPr lang="fr-FR" sz="1000" dirty="0">
                <a:solidFill>
                  <a:srgbClr val="FF0000"/>
                </a:solidFill>
              </a:rPr>
              <a:t> </a:t>
            </a:r>
            <a:r>
              <a:rPr lang="fr-FR" sz="1000" dirty="0" err="1">
                <a:solidFill>
                  <a:srgbClr val="FF0000"/>
                </a:solidFill>
              </a:rPr>
              <a:t>with</a:t>
            </a:r>
            <a:r>
              <a:rPr lang="fr-FR" sz="1000" dirty="0">
                <a:solidFill>
                  <a:srgbClr val="FF0000"/>
                </a:solidFill>
              </a:rPr>
              <a:t> the </a:t>
            </a:r>
            <a:r>
              <a:rPr lang="fr-FR" sz="1000" dirty="0" err="1">
                <a:solidFill>
                  <a:srgbClr val="FF0000"/>
                </a:solidFill>
              </a:rPr>
              <a:t>insulated</a:t>
            </a:r>
            <a:r>
              <a:rPr lang="fr-FR" sz="1000" dirty="0">
                <a:solidFill>
                  <a:srgbClr val="FF0000"/>
                </a:solidFill>
              </a:rPr>
              <a:t> </a:t>
            </a:r>
            <a:r>
              <a:rPr lang="fr-FR" sz="1000" dirty="0" err="1">
                <a:solidFill>
                  <a:srgbClr val="FF0000"/>
                </a:solidFill>
              </a:rPr>
              <a:t>reacted</a:t>
            </a:r>
            <a:r>
              <a:rPr lang="fr-FR" sz="1000" dirty="0">
                <a:solidFill>
                  <a:srgbClr val="FF0000"/>
                </a:solidFill>
              </a:rPr>
              <a:t> </a:t>
            </a:r>
            <a:r>
              <a:rPr lang="fr-FR" sz="1000" dirty="0" err="1">
                <a:solidFill>
                  <a:srgbClr val="FF0000"/>
                </a:solidFill>
              </a:rPr>
              <a:t>coil</a:t>
            </a:r>
            <a:endParaRPr lang="en-US" sz="1000" dirty="0">
              <a:solidFill>
                <a:srgbClr val="FF0000"/>
              </a:solidFill>
            </a:endParaRPr>
          </a:p>
        </p:txBody>
      </p:sp>
      <p:cxnSp>
        <p:nvCxnSpPr>
          <p:cNvPr id="33" name="Connecteur droit avec flèche 32"/>
          <p:cNvCxnSpPr/>
          <p:nvPr/>
        </p:nvCxnSpPr>
        <p:spPr>
          <a:xfrm>
            <a:off x="2144105" y="3579027"/>
            <a:ext cx="726907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ZoneTexte 33"/>
          <p:cNvSpPr txBox="1"/>
          <p:nvPr/>
        </p:nvSpPr>
        <p:spPr>
          <a:xfrm>
            <a:off x="835033" y="4167154"/>
            <a:ext cx="139814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dirty="0" err="1">
                <a:solidFill>
                  <a:srgbClr val="00B050"/>
                </a:solidFill>
              </a:rPr>
              <a:t>Coil</a:t>
            </a:r>
            <a:r>
              <a:rPr lang="fr-FR" sz="1000" dirty="0">
                <a:solidFill>
                  <a:srgbClr val="00B050"/>
                </a:solidFill>
              </a:rPr>
              <a:t> / Mold </a:t>
            </a:r>
            <a:r>
              <a:rPr lang="fr-FR" sz="1000" dirty="0" err="1">
                <a:solidFill>
                  <a:srgbClr val="00B050"/>
                </a:solidFill>
              </a:rPr>
              <a:t>insulation</a:t>
            </a:r>
            <a:r>
              <a:rPr lang="fr-FR" sz="1000" dirty="0">
                <a:solidFill>
                  <a:srgbClr val="00B050"/>
                </a:solidFill>
              </a:rPr>
              <a:t> </a:t>
            </a:r>
          </a:p>
          <a:p>
            <a:r>
              <a:rPr lang="fr-FR" sz="1000" dirty="0">
                <a:solidFill>
                  <a:srgbClr val="00B050"/>
                </a:solidFill>
              </a:rPr>
              <a:t>(mica)</a:t>
            </a:r>
            <a:endParaRPr lang="en-US" sz="1000" dirty="0">
              <a:solidFill>
                <a:srgbClr val="00B050"/>
              </a:solidFill>
            </a:endParaRPr>
          </a:p>
        </p:txBody>
      </p:sp>
      <p:cxnSp>
        <p:nvCxnSpPr>
          <p:cNvPr id="35" name="Connecteur droit avec flèche 34"/>
          <p:cNvCxnSpPr>
            <a:stCxn id="34" idx="3"/>
          </p:cNvCxnSpPr>
          <p:nvPr/>
        </p:nvCxnSpPr>
        <p:spPr>
          <a:xfrm flipV="1">
            <a:off x="2233173" y="4151987"/>
            <a:ext cx="732940" cy="21522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ZoneTexte 35"/>
          <p:cNvSpPr txBox="1"/>
          <p:nvPr/>
        </p:nvSpPr>
        <p:spPr>
          <a:xfrm>
            <a:off x="2161771" y="4028766"/>
            <a:ext cx="36099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dirty="0">
                <a:solidFill>
                  <a:srgbClr val="FF0000"/>
                </a:solidFill>
              </a:rPr>
              <a:t>0.6</a:t>
            </a:r>
            <a:endParaRPr lang="en-US" sz="1000" dirty="0">
              <a:solidFill>
                <a:srgbClr val="FF0000"/>
              </a:solidFill>
            </a:endParaRPr>
          </a:p>
        </p:txBody>
      </p:sp>
      <p:sp>
        <p:nvSpPr>
          <p:cNvPr id="37" name="ZoneTexte 36"/>
          <p:cNvSpPr txBox="1"/>
          <p:nvPr/>
        </p:nvSpPr>
        <p:spPr>
          <a:xfrm>
            <a:off x="6155267" y="5038850"/>
            <a:ext cx="169950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dirty="0" err="1"/>
              <a:t>Coil</a:t>
            </a:r>
            <a:r>
              <a:rPr lang="fr-FR" sz="1000" dirty="0"/>
              <a:t> / Rail </a:t>
            </a:r>
            <a:r>
              <a:rPr lang="fr-FR" sz="1000" dirty="0" err="1"/>
              <a:t>insulation</a:t>
            </a:r>
            <a:r>
              <a:rPr lang="fr-FR" sz="1000" dirty="0"/>
              <a:t> (</a:t>
            </a:r>
            <a:r>
              <a:rPr lang="fr-FR" sz="1000" dirty="0">
                <a:solidFill>
                  <a:srgbClr val="00B050"/>
                </a:solidFill>
              </a:rPr>
              <a:t>mica</a:t>
            </a:r>
            <a:r>
              <a:rPr lang="fr-FR" sz="1000" dirty="0">
                <a:solidFill>
                  <a:srgbClr val="FF0000"/>
                </a:solidFill>
              </a:rPr>
              <a:t>)</a:t>
            </a:r>
            <a:endParaRPr lang="en-US" sz="1000" dirty="0">
              <a:solidFill>
                <a:srgbClr val="FF0000"/>
              </a:solidFill>
            </a:endParaRPr>
          </a:p>
        </p:txBody>
      </p:sp>
      <p:cxnSp>
        <p:nvCxnSpPr>
          <p:cNvPr id="38" name="Connecteur droit avec flèche 37"/>
          <p:cNvCxnSpPr/>
          <p:nvPr/>
        </p:nvCxnSpPr>
        <p:spPr>
          <a:xfrm flipH="1" flipV="1">
            <a:off x="7049757" y="4057511"/>
            <a:ext cx="8698" cy="101240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ZoneTexte 38"/>
          <p:cNvSpPr txBox="1"/>
          <p:nvPr/>
        </p:nvSpPr>
        <p:spPr>
          <a:xfrm>
            <a:off x="7026807" y="4851998"/>
            <a:ext cx="36099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dirty="0"/>
              <a:t>0.6</a:t>
            </a:r>
            <a:endParaRPr lang="en-US" sz="1000" dirty="0"/>
          </a:p>
        </p:txBody>
      </p:sp>
      <p:sp>
        <p:nvSpPr>
          <p:cNvPr id="40" name="Rectangle 39"/>
          <p:cNvSpPr/>
          <p:nvPr/>
        </p:nvSpPr>
        <p:spPr>
          <a:xfrm>
            <a:off x="961376" y="5512559"/>
            <a:ext cx="353364" cy="89063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ZoneTexte 40"/>
          <p:cNvSpPr txBox="1"/>
          <p:nvPr/>
        </p:nvSpPr>
        <p:spPr>
          <a:xfrm>
            <a:off x="1335749" y="5433978"/>
            <a:ext cx="140294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dirty="0" err="1"/>
              <a:t>Titanium</a:t>
            </a:r>
            <a:r>
              <a:rPr lang="fr-FR" sz="1000" dirty="0"/>
              <a:t> (components)</a:t>
            </a:r>
            <a:endParaRPr lang="en-US" sz="1000" dirty="0"/>
          </a:p>
          <a:p>
            <a:endParaRPr lang="en-US" sz="1000" dirty="0"/>
          </a:p>
        </p:txBody>
      </p:sp>
      <p:sp>
        <p:nvSpPr>
          <p:cNvPr id="42" name="ZoneTexte 41"/>
          <p:cNvSpPr txBox="1"/>
          <p:nvPr/>
        </p:nvSpPr>
        <p:spPr>
          <a:xfrm>
            <a:off x="1364641" y="5680101"/>
            <a:ext cx="85151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dirty="0"/>
              <a:t>SS </a:t>
            </a:r>
            <a:r>
              <a:rPr lang="fr-FR" sz="1000" dirty="0" smtClean="0"/>
              <a:t>(</a:t>
            </a:r>
            <a:r>
              <a:rPr lang="fr-FR" sz="1000" dirty="0" err="1" smtClean="0"/>
              <a:t>tooling</a:t>
            </a:r>
            <a:r>
              <a:rPr lang="fr-FR" sz="1000" dirty="0" smtClean="0"/>
              <a:t>)</a:t>
            </a:r>
            <a:endParaRPr lang="en-US" sz="1000" dirty="0"/>
          </a:p>
        </p:txBody>
      </p:sp>
      <p:sp>
        <p:nvSpPr>
          <p:cNvPr id="43" name="Rectangle 42"/>
          <p:cNvSpPr/>
          <p:nvPr/>
        </p:nvSpPr>
        <p:spPr>
          <a:xfrm>
            <a:off x="959124" y="5774166"/>
            <a:ext cx="353364" cy="89063"/>
          </a:xfrm>
          <a:prstGeom prst="rect">
            <a:avLst/>
          </a:prstGeom>
          <a:solidFill>
            <a:srgbClr val="B2B2B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ZoneTexte 43"/>
          <p:cNvSpPr txBox="1"/>
          <p:nvPr/>
        </p:nvSpPr>
        <p:spPr>
          <a:xfrm>
            <a:off x="2783793" y="4800566"/>
            <a:ext cx="134043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dirty="0"/>
              <a:t>Post / </a:t>
            </a:r>
            <a:r>
              <a:rPr lang="fr-FR" sz="1000" dirty="0" err="1"/>
              <a:t>Coil</a:t>
            </a:r>
            <a:r>
              <a:rPr lang="fr-FR" sz="1000" dirty="0"/>
              <a:t> </a:t>
            </a:r>
            <a:r>
              <a:rPr lang="fr-FR" sz="1000" dirty="0" err="1"/>
              <a:t>insulation</a:t>
            </a:r>
            <a:endParaRPr lang="fr-FR" sz="1000" dirty="0"/>
          </a:p>
          <a:p>
            <a:r>
              <a:rPr lang="fr-FR" sz="1000" dirty="0"/>
              <a:t>(</a:t>
            </a:r>
            <a:r>
              <a:rPr lang="fr-FR" sz="1000" dirty="0">
                <a:solidFill>
                  <a:srgbClr val="00B050"/>
                </a:solidFill>
              </a:rPr>
              <a:t>mica </a:t>
            </a:r>
            <a:r>
              <a:rPr lang="fr-FR" sz="1000" dirty="0"/>
              <a:t>+ </a:t>
            </a:r>
            <a:r>
              <a:rPr lang="fr-FR" sz="1000" dirty="0" err="1"/>
              <a:t>fiberglass</a:t>
            </a:r>
            <a:r>
              <a:rPr lang="fr-FR" sz="1000" dirty="0"/>
              <a:t>)</a:t>
            </a:r>
            <a:endParaRPr lang="en-US" sz="1000" dirty="0"/>
          </a:p>
        </p:txBody>
      </p:sp>
      <p:cxnSp>
        <p:nvCxnSpPr>
          <p:cNvPr id="45" name="Connecteur droit avec flèche 44"/>
          <p:cNvCxnSpPr/>
          <p:nvPr/>
        </p:nvCxnSpPr>
        <p:spPr>
          <a:xfrm flipV="1">
            <a:off x="3425095" y="4104087"/>
            <a:ext cx="10800" cy="68785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ZoneTexte 45"/>
          <p:cNvSpPr txBox="1"/>
          <p:nvPr/>
        </p:nvSpPr>
        <p:spPr>
          <a:xfrm>
            <a:off x="3051416" y="4581101"/>
            <a:ext cx="51471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dirty="0"/>
              <a:t>0.6</a:t>
            </a:r>
            <a:endParaRPr lang="en-US" sz="1000" dirty="0"/>
          </a:p>
        </p:txBody>
      </p:sp>
      <p:cxnSp>
        <p:nvCxnSpPr>
          <p:cNvPr id="47" name="Connecteur droit avec flèche 46"/>
          <p:cNvCxnSpPr/>
          <p:nvPr/>
        </p:nvCxnSpPr>
        <p:spPr>
          <a:xfrm>
            <a:off x="1335750" y="1688153"/>
            <a:ext cx="2297951" cy="155673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ZoneTexte 47"/>
          <p:cNvSpPr txBox="1"/>
          <p:nvPr/>
        </p:nvSpPr>
        <p:spPr>
          <a:xfrm>
            <a:off x="799445" y="1397577"/>
            <a:ext cx="131959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100" dirty="0" err="1">
                <a:solidFill>
                  <a:srgbClr val="FF0000"/>
                </a:solidFill>
              </a:rPr>
              <a:t>Cavity</a:t>
            </a:r>
            <a:r>
              <a:rPr lang="fr-FR" sz="1100" dirty="0">
                <a:solidFill>
                  <a:srgbClr val="FF0000"/>
                </a:solidFill>
              </a:rPr>
              <a:t> for </a:t>
            </a:r>
            <a:r>
              <a:rPr lang="fr-FR" sz="1100" dirty="0" err="1" smtClean="0">
                <a:solidFill>
                  <a:srgbClr val="FF0000"/>
                </a:solidFill>
              </a:rPr>
              <a:t>reaction</a:t>
            </a:r>
            <a:endParaRPr lang="fr-FR" sz="1100" dirty="0">
              <a:solidFill>
                <a:srgbClr val="FF0000"/>
              </a:solidFill>
            </a:endParaRPr>
          </a:p>
        </p:txBody>
      </p:sp>
      <p:sp>
        <p:nvSpPr>
          <p:cNvPr id="52" name="Espace réservé du pied de page 3"/>
          <p:cNvSpPr>
            <a:spLocks noGrp="1"/>
          </p:cNvSpPr>
          <p:nvPr>
            <p:ph type="ftr" sz="quarter" idx="3"/>
          </p:nvPr>
        </p:nvSpPr>
        <p:spPr>
          <a:xfrm>
            <a:off x="576001" y="6465733"/>
            <a:ext cx="2599000" cy="324000"/>
          </a:xfrm>
        </p:spPr>
        <p:txBody>
          <a:bodyPr/>
          <a:lstStyle/>
          <a:p>
            <a:r>
              <a:rPr lang="da-DK" dirty="0" smtClean="0"/>
              <a:t>P. Manil, G. Minier, E. Rochepault et al.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53" name="Espace réservé du numéro de diapositive 4"/>
          <p:cNvSpPr>
            <a:spLocks noGrp="1"/>
          </p:cNvSpPr>
          <p:nvPr>
            <p:ph type="sldNum" sz="quarter" idx="4"/>
          </p:nvPr>
        </p:nvSpPr>
        <p:spPr>
          <a:xfrm>
            <a:off x="7984067" y="6465733"/>
            <a:ext cx="764397" cy="324000"/>
          </a:xfrm>
        </p:spPr>
        <p:txBody>
          <a:bodyPr/>
          <a:lstStyle/>
          <a:p>
            <a:r>
              <a:rPr lang="en-US" dirty="0" smtClean="0"/>
              <a:t>Page </a:t>
            </a:r>
            <a:fld id="{7B5CF1B4-8CF4-419D-98AB-90E49D2BAD8C}" type="slidenum">
              <a:rPr lang="en-US" smtClean="0"/>
              <a:t>16</a:t>
            </a:fld>
            <a:endParaRPr lang="en-US" dirty="0"/>
          </a:p>
        </p:txBody>
      </p:sp>
      <p:sp>
        <p:nvSpPr>
          <p:cNvPr id="54" name="Espace réservé de la date 5"/>
          <p:cNvSpPr>
            <a:spLocks noGrp="1"/>
          </p:cNvSpPr>
          <p:nvPr>
            <p:ph type="dt" sz="half" idx="2"/>
          </p:nvPr>
        </p:nvSpPr>
        <p:spPr>
          <a:xfrm>
            <a:off x="3327401" y="6465733"/>
            <a:ext cx="4131732" cy="324000"/>
          </a:xfrm>
        </p:spPr>
        <p:txBody>
          <a:bodyPr/>
          <a:lstStyle/>
          <a:p>
            <a:r>
              <a:rPr lang="en-US" dirty="0" smtClean="0"/>
              <a:t>R2D2 CDR - 09/03/2021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6109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R2D2 </a:t>
            </a:r>
            <a:r>
              <a:rPr lang="fr-FR" dirty="0" err="1" smtClean="0"/>
              <a:t>impregnation</a:t>
            </a:r>
            <a:r>
              <a:rPr lang="fr-FR" dirty="0" smtClean="0"/>
              <a:t> configuration</a:t>
            </a:r>
            <a:endParaRPr lang="fr-FR" dirty="0"/>
          </a:p>
        </p:txBody>
      </p:sp>
      <p:sp>
        <p:nvSpPr>
          <p:cNvPr id="17" name="ZoneTexte 16"/>
          <p:cNvSpPr txBox="1"/>
          <p:nvPr/>
        </p:nvSpPr>
        <p:spPr>
          <a:xfrm>
            <a:off x="8583843" y="4932884"/>
            <a:ext cx="247184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50" dirty="0"/>
              <a:t>Z</a:t>
            </a:r>
            <a:endParaRPr lang="en-US" sz="1050" dirty="0"/>
          </a:p>
        </p:txBody>
      </p:sp>
      <p:grpSp>
        <p:nvGrpSpPr>
          <p:cNvPr id="104" name="Groupe 103"/>
          <p:cNvGrpSpPr/>
          <p:nvPr/>
        </p:nvGrpSpPr>
        <p:grpSpPr>
          <a:xfrm>
            <a:off x="263028" y="2116861"/>
            <a:ext cx="8880972" cy="4329790"/>
            <a:chOff x="0" y="1637408"/>
            <a:chExt cx="8880972" cy="4329790"/>
          </a:xfrm>
        </p:grpSpPr>
        <p:grpSp>
          <p:nvGrpSpPr>
            <p:cNvPr id="105" name="Groupe 104"/>
            <p:cNvGrpSpPr/>
            <p:nvPr/>
          </p:nvGrpSpPr>
          <p:grpSpPr>
            <a:xfrm>
              <a:off x="2676278" y="3757132"/>
              <a:ext cx="3808520" cy="849600"/>
              <a:chOff x="2423604" y="2280667"/>
              <a:chExt cx="3808520" cy="849600"/>
            </a:xfrm>
          </p:grpSpPr>
          <p:sp>
            <p:nvSpPr>
              <p:cNvPr id="147" name="Rectangle 146"/>
              <p:cNvSpPr/>
              <p:nvPr/>
            </p:nvSpPr>
            <p:spPr>
              <a:xfrm>
                <a:off x="2423604" y="2280667"/>
                <a:ext cx="3808520" cy="849600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pic>
            <p:nvPicPr>
              <p:cNvPr id="148" name="Image 147"/>
              <p:cNvPicPr>
                <a:picLocks noChangeAspect="1"/>
              </p:cNvPicPr>
              <p:nvPr/>
            </p:nvPicPr>
            <p:blipFill rotWithShape="1">
              <a:blip r:embed="rId2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2467991" y="2307147"/>
                <a:ext cx="3719745" cy="807869"/>
              </a:xfrm>
              <a:prstGeom prst="rect">
                <a:avLst/>
              </a:prstGeom>
            </p:spPr>
          </p:pic>
        </p:grpSp>
        <p:cxnSp>
          <p:nvCxnSpPr>
            <p:cNvPr id="106" name="Connecteur droit avec flèche 105"/>
            <p:cNvCxnSpPr/>
            <p:nvPr/>
          </p:nvCxnSpPr>
          <p:spPr>
            <a:xfrm>
              <a:off x="2154606" y="4711392"/>
              <a:ext cx="6489577" cy="0"/>
            </a:xfrm>
            <a:prstGeom prst="straightConnector1">
              <a:avLst/>
            </a:prstGeom>
            <a:ln>
              <a:prstDash val="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7" name="Connecteur droit avec flèche 106"/>
            <p:cNvCxnSpPr/>
            <p:nvPr/>
          </p:nvCxnSpPr>
          <p:spPr>
            <a:xfrm flipV="1">
              <a:off x="2154606" y="1932681"/>
              <a:ext cx="0" cy="2778711"/>
            </a:xfrm>
            <a:prstGeom prst="straightConnector1">
              <a:avLst/>
            </a:prstGeom>
            <a:ln>
              <a:prstDash val="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8" name="Rectangle 107"/>
            <p:cNvSpPr/>
            <p:nvPr/>
          </p:nvSpPr>
          <p:spPr>
            <a:xfrm>
              <a:off x="2154605" y="3761667"/>
              <a:ext cx="493200" cy="849600"/>
            </a:xfrm>
            <a:prstGeom prst="rect">
              <a:avLst/>
            </a:prstGeom>
            <a:solidFill>
              <a:srgbClr val="00B0F0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9" name="Rectangle 108"/>
            <p:cNvSpPr/>
            <p:nvPr/>
          </p:nvSpPr>
          <p:spPr>
            <a:xfrm>
              <a:off x="2154605" y="4640376"/>
              <a:ext cx="5014800" cy="72000"/>
            </a:xfrm>
            <a:prstGeom prst="rect">
              <a:avLst/>
            </a:prstGeom>
            <a:solidFill>
              <a:schemeClr val="bg2">
                <a:lumMod val="20000"/>
                <a:lumOff val="80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0" name="Rectangle 109"/>
            <p:cNvSpPr/>
            <p:nvPr/>
          </p:nvSpPr>
          <p:spPr>
            <a:xfrm>
              <a:off x="2154605" y="4615577"/>
              <a:ext cx="5014800" cy="18000"/>
            </a:xfrm>
            <a:prstGeom prst="rect">
              <a:avLst/>
            </a:prstGeom>
            <a:solidFill>
              <a:schemeClr val="accent3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1" name="Rectangle 110"/>
            <p:cNvSpPr/>
            <p:nvPr/>
          </p:nvSpPr>
          <p:spPr>
            <a:xfrm>
              <a:off x="6489751" y="3762087"/>
              <a:ext cx="144000" cy="849600"/>
            </a:xfrm>
            <a:prstGeom prst="rect">
              <a:avLst/>
            </a:prstGeom>
            <a:solidFill>
              <a:schemeClr val="bg2">
                <a:lumMod val="20000"/>
                <a:lumOff val="80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2" name="Rectangle 111"/>
            <p:cNvSpPr/>
            <p:nvPr/>
          </p:nvSpPr>
          <p:spPr>
            <a:xfrm>
              <a:off x="6632799" y="3762021"/>
              <a:ext cx="493200" cy="849600"/>
            </a:xfrm>
            <a:prstGeom prst="rect">
              <a:avLst/>
            </a:prstGeom>
            <a:solidFill>
              <a:srgbClr val="B2B2B2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13" name="Rectangle 112"/>
            <p:cNvSpPr/>
            <p:nvPr/>
          </p:nvSpPr>
          <p:spPr>
            <a:xfrm>
              <a:off x="2154604" y="3520028"/>
              <a:ext cx="5011200" cy="216000"/>
            </a:xfrm>
            <a:prstGeom prst="rect">
              <a:avLst/>
            </a:prstGeom>
            <a:solidFill>
              <a:schemeClr val="bg2">
                <a:lumMod val="20000"/>
                <a:lumOff val="80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14" name="Rectangle 113"/>
            <p:cNvSpPr/>
            <p:nvPr/>
          </p:nvSpPr>
          <p:spPr>
            <a:xfrm>
              <a:off x="2652295" y="3759178"/>
              <a:ext cx="21600" cy="849600"/>
            </a:xfrm>
            <a:prstGeom prst="rect">
              <a:avLst/>
            </a:prstGeom>
            <a:solidFill>
              <a:schemeClr val="bg2">
                <a:lumMod val="20000"/>
                <a:lumOff val="80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5" name="Rectangle 114"/>
            <p:cNvSpPr/>
            <p:nvPr/>
          </p:nvSpPr>
          <p:spPr>
            <a:xfrm>
              <a:off x="2154605" y="3736938"/>
              <a:ext cx="5011200" cy="18000"/>
            </a:xfrm>
            <a:prstGeom prst="rect">
              <a:avLst/>
            </a:prstGeom>
            <a:solidFill>
              <a:schemeClr val="bg2">
                <a:lumMod val="20000"/>
                <a:lumOff val="80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6" name="Rectangle 115"/>
            <p:cNvSpPr/>
            <p:nvPr/>
          </p:nvSpPr>
          <p:spPr>
            <a:xfrm>
              <a:off x="7124976" y="3761667"/>
              <a:ext cx="39600" cy="849600"/>
            </a:xfrm>
            <a:prstGeom prst="rect">
              <a:avLst/>
            </a:prstGeom>
            <a:solidFill>
              <a:schemeClr val="bg2">
                <a:lumMod val="20000"/>
                <a:lumOff val="80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7" name="Rectangle 116"/>
            <p:cNvSpPr/>
            <p:nvPr/>
          </p:nvSpPr>
          <p:spPr>
            <a:xfrm>
              <a:off x="2154605" y="2907881"/>
              <a:ext cx="5007600" cy="612000"/>
            </a:xfrm>
            <a:prstGeom prst="rect">
              <a:avLst/>
            </a:prstGeom>
            <a:solidFill>
              <a:schemeClr val="tx1">
                <a:lumMod val="95000"/>
                <a:lumOff val="5000"/>
                <a:alpha val="80000"/>
              </a:schemeClr>
            </a:solidFill>
            <a:ln w="9525">
              <a:solidFill>
                <a:schemeClr val="tx1"/>
              </a:solidFill>
            </a:ln>
            <a:effectLst>
              <a:glow rad="127000">
                <a:schemeClr val="accent1">
                  <a:alpha val="0"/>
                </a:scheme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8" name="Rectangle 117"/>
            <p:cNvSpPr/>
            <p:nvPr/>
          </p:nvSpPr>
          <p:spPr>
            <a:xfrm>
              <a:off x="2154604" y="2879741"/>
              <a:ext cx="5007600" cy="36000"/>
            </a:xfrm>
            <a:prstGeom prst="rect">
              <a:avLst/>
            </a:prstGeom>
            <a:solidFill>
              <a:schemeClr val="bg2">
                <a:lumMod val="20000"/>
                <a:lumOff val="80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9" name="ZoneTexte 118"/>
            <p:cNvSpPr txBox="1"/>
            <p:nvPr/>
          </p:nvSpPr>
          <p:spPr>
            <a:xfrm>
              <a:off x="2205220" y="3061580"/>
              <a:ext cx="502939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400" dirty="0">
                  <a:solidFill>
                    <a:schemeClr val="bg1"/>
                  </a:solidFill>
                </a:rPr>
                <a:t>Y-Filler (</a:t>
              </a:r>
              <a:r>
                <a:rPr lang="fr-FR" sz="1400" dirty="0" err="1">
                  <a:solidFill>
                    <a:schemeClr val="bg1"/>
                  </a:solidFill>
                </a:rPr>
                <a:t>during</a:t>
              </a:r>
              <a:r>
                <a:rPr lang="fr-FR" sz="1400" dirty="0">
                  <a:solidFill>
                    <a:schemeClr val="bg1"/>
                  </a:solidFill>
                </a:rPr>
                <a:t> </a:t>
              </a:r>
              <a:r>
                <a:rPr lang="fr-FR" sz="1400" dirty="0" err="1">
                  <a:solidFill>
                    <a:schemeClr val="bg1"/>
                  </a:solidFill>
                </a:rPr>
                <a:t>impregnation</a:t>
              </a:r>
              <a:r>
                <a:rPr lang="fr-FR" sz="1400" dirty="0">
                  <a:solidFill>
                    <a:schemeClr val="bg1"/>
                  </a:solidFill>
                </a:rPr>
                <a:t> ? To </a:t>
              </a:r>
              <a:r>
                <a:rPr lang="fr-FR" sz="1400" dirty="0" err="1">
                  <a:solidFill>
                    <a:schemeClr val="bg1"/>
                  </a:solidFill>
                </a:rPr>
                <a:t>be</a:t>
              </a:r>
              <a:r>
                <a:rPr lang="fr-FR" sz="1400" dirty="0">
                  <a:solidFill>
                    <a:schemeClr val="bg1"/>
                  </a:solidFill>
                </a:rPr>
                <a:t> </a:t>
              </a:r>
              <a:r>
                <a:rPr lang="fr-FR" sz="1400" dirty="0" err="1">
                  <a:solidFill>
                    <a:schemeClr val="bg1"/>
                  </a:solidFill>
                </a:rPr>
                <a:t>decided</a:t>
              </a:r>
              <a:r>
                <a:rPr lang="fr-FR" sz="1400" dirty="0">
                  <a:solidFill>
                    <a:schemeClr val="bg1"/>
                  </a:solidFill>
                </a:rPr>
                <a:t> </a:t>
              </a:r>
              <a:r>
                <a:rPr lang="fr-FR" sz="1400" dirty="0" err="1">
                  <a:solidFill>
                    <a:schemeClr val="bg1"/>
                  </a:solidFill>
                </a:rPr>
                <a:t>with</a:t>
              </a:r>
              <a:r>
                <a:rPr lang="fr-FR" sz="1400" dirty="0">
                  <a:solidFill>
                    <a:schemeClr val="bg1"/>
                  </a:solidFill>
                </a:rPr>
                <a:t> a 3D CAO)</a:t>
              </a:r>
              <a:endParaRPr lang="en-US" sz="1400" dirty="0">
                <a:solidFill>
                  <a:schemeClr val="bg1"/>
                </a:solidFill>
              </a:endParaRPr>
            </a:p>
          </p:txBody>
        </p:sp>
        <p:sp>
          <p:nvSpPr>
            <p:cNvPr id="120" name="ZoneTexte 119"/>
            <p:cNvSpPr txBox="1"/>
            <p:nvPr/>
          </p:nvSpPr>
          <p:spPr>
            <a:xfrm>
              <a:off x="6663002" y="4028211"/>
              <a:ext cx="44755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dirty="0"/>
                <a:t>Rail</a:t>
              </a:r>
            </a:p>
            <a:p>
              <a:r>
                <a:rPr lang="fr-FR" sz="1200" dirty="0"/>
                <a:t> </a:t>
              </a:r>
              <a:endParaRPr lang="en-US" sz="1200" dirty="0"/>
            </a:p>
          </p:txBody>
        </p:sp>
        <p:sp>
          <p:nvSpPr>
            <p:cNvPr id="121" name="ZoneTexte 120"/>
            <p:cNvSpPr txBox="1"/>
            <p:nvPr/>
          </p:nvSpPr>
          <p:spPr>
            <a:xfrm>
              <a:off x="2142351" y="4053147"/>
              <a:ext cx="45397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dirty="0"/>
                <a:t>Post</a:t>
              </a:r>
              <a:endParaRPr lang="en-US" sz="1200" dirty="0"/>
            </a:p>
          </p:txBody>
        </p:sp>
        <p:sp>
          <p:nvSpPr>
            <p:cNvPr id="122" name="ZoneTexte 121"/>
            <p:cNvSpPr txBox="1"/>
            <p:nvPr/>
          </p:nvSpPr>
          <p:spPr>
            <a:xfrm>
              <a:off x="3052997" y="4720831"/>
              <a:ext cx="42351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400" b="1" dirty="0" smtClean="0"/>
                <a:t>HF</a:t>
              </a:r>
              <a:endParaRPr lang="en-US" sz="1400" b="1" dirty="0"/>
            </a:p>
          </p:txBody>
        </p:sp>
        <p:sp>
          <p:nvSpPr>
            <p:cNvPr id="123" name="ZoneTexte 122"/>
            <p:cNvSpPr txBox="1"/>
            <p:nvPr/>
          </p:nvSpPr>
          <p:spPr>
            <a:xfrm>
              <a:off x="4982139" y="4725761"/>
              <a:ext cx="40267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400" b="1" dirty="0" smtClean="0"/>
                <a:t>LF</a:t>
              </a:r>
              <a:endParaRPr lang="en-US" sz="1400" b="1" dirty="0"/>
            </a:p>
          </p:txBody>
        </p:sp>
        <p:sp>
          <p:nvSpPr>
            <p:cNvPr id="124" name="ZoneTexte 123"/>
            <p:cNvSpPr txBox="1"/>
            <p:nvPr/>
          </p:nvSpPr>
          <p:spPr>
            <a:xfrm>
              <a:off x="8625774" y="4590026"/>
              <a:ext cx="255198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050" dirty="0"/>
                <a:t>X</a:t>
              </a:r>
              <a:endParaRPr lang="en-US" sz="1050" dirty="0"/>
            </a:p>
          </p:txBody>
        </p:sp>
        <p:sp>
          <p:nvSpPr>
            <p:cNvPr id="125" name="ZoneTexte 124"/>
            <p:cNvSpPr txBox="1"/>
            <p:nvPr/>
          </p:nvSpPr>
          <p:spPr>
            <a:xfrm>
              <a:off x="2014981" y="1637408"/>
              <a:ext cx="250390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050" dirty="0"/>
                <a:t>Y</a:t>
              </a:r>
              <a:endParaRPr lang="en-US" sz="1050" dirty="0"/>
            </a:p>
          </p:txBody>
        </p:sp>
        <p:sp>
          <p:nvSpPr>
            <p:cNvPr id="126" name="ZoneTexte 125"/>
            <p:cNvSpPr txBox="1"/>
            <p:nvPr/>
          </p:nvSpPr>
          <p:spPr>
            <a:xfrm>
              <a:off x="0" y="2766330"/>
              <a:ext cx="145905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000" dirty="0"/>
                <a:t>Mold / Y-Filler </a:t>
              </a:r>
              <a:r>
                <a:rPr lang="fr-FR" sz="1000" dirty="0" err="1"/>
                <a:t>insulation</a:t>
              </a:r>
              <a:endParaRPr lang="en-US" sz="1000" dirty="0"/>
            </a:p>
          </p:txBody>
        </p:sp>
        <p:cxnSp>
          <p:nvCxnSpPr>
            <p:cNvPr id="127" name="Connecteur droit avec flèche 126"/>
            <p:cNvCxnSpPr/>
            <p:nvPr/>
          </p:nvCxnSpPr>
          <p:spPr>
            <a:xfrm>
              <a:off x="1681510" y="2905569"/>
              <a:ext cx="387981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8" name="ZoneTexte 127"/>
            <p:cNvSpPr txBox="1"/>
            <p:nvPr/>
          </p:nvSpPr>
          <p:spPr>
            <a:xfrm>
              <a:off x="1695052" y="2691020"/>
              <a:ext cx="36099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000" dirty="0"/>
                <a:t>0.5</a:t>
              </a:r>
              <a:endParaRPr lang="en-US" sz="1000" dirty="0"/>
            </a:p>
          </p:txBody>
        </p:sp>
        <p:sp>
          <p:nvSpPr>
            <p:cNvPr id="129" name="ZoneTexte 128"/>
            <p:cNvSpPr txBox="1"/>
            <p:nvPr/>
          </p:nvSpPr>
          <p:spPr>
            <a:xfrm>
              <a:off x="0" y="3499717"/>
              <a:ext cx="138050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000" dirty="0" err="1"/>
                <a:t>Coil</a:t>
              </a:r>
              <a:r>
                <a:rPr lang="fr-FR" sz="1000" dirty="0"/>
                <a:t> / Y-Filler </a:t>
              </a:r>
              <a:r>
                <a:rPr lang="fr-FR" sz="1000" dirty="0" err="1"/>
                <a:t>insulation</a:t>
              </a:r>
              <a:endParaRPr lang="en-US" sz="1000" dirty="0"/>
            </a:p>
          </p:txBody>
        </p:sp>
        <p:cxnSp>
          <p:nvCxnSpPr>
            <p:cNvPr id="130" name="Connecteur droit avec flèche 129"/>
            <p:cNvCxnSpPr/>
            <p:nvPr/>
          </p:nvCxnSpPr>
          <p:spPr>
            <a:xfrm>
              <a:off x="1489239" y="3627040"/>
              <a:ext cx="619772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1" name="ZoneTexte 130"/>
            <p:cNvSpPr txBox="1"/>
            <p:nvPr/>
          </p:nvSpPr>
          <p:spPr>
            <a:xfrm>
              <a:off x="1542266" y="3423536"/>
              <a:ext cx="47801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000" dirty="0"/>
                <a:t>6+0.5</a:t>
              </a:r>
              <a:endParaRPr lang="en-US" sz="1000" dirty="0"/>
            </a:p>
          </p:txBody>
        </p:sp>
        <p:sp>
          <p:nvSpPr>
            <p:cNvPr id="132" name="ZoneTexte 131"/>
            <p:cNvSpPr txBox="1"/>
            <p:nvPr/>
          </p:nvSpPr>
          <p:spPr>
            <a:xfrm>
              <a:off x="0" y="3919440"/>
              <a:ext cx="158026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000" dirty="0"/>
                <a:t>Post </a:t>
              </a:r>
              <a:r>
                <a:rPr lang="fr-FR" sz="1000" dirty="0" err="1"/>
                <a:t>aligned</a:t>
              </a:r>
              <a:r>
                <a:rPr lang="fr-FR" sz="1000" dirty="0"/>
                <a:t> </a:t>
              </a:r>
              <a:r>
                <a:rPr lang="fr-FR" sz="1000" dirty="0" err="1"/>
                <a:t>with</a:t>
              </a:r>
              <a:r>
                <a:rPr lang="fr-FR" sz="1000" dirty="0"/>
                <a:t> the </a:t>
              </a:r>
              <a:r>
                <a:rPr lang="fr-FR" sz="1000" dirty="0" err="1"/>
                <a:t>insulated</a:t>
              </a:r>
              <a:r>
                <a:rPr lang="fr-FR" sz="1000" dirty="0"/>
                <a:t> </a:t>
              </a:r>
              <a:r>
                <a:rPr lang="fr-FR" sz="1000" dirty="0" err="1"/>
                <a:t>reacted</a:t>
              </a:r>
              <a:r>
                <a:rPr lang="fr-FR" sz="1000" dirty="0"/>
                <a:t> </a:t>
              </a:r>
              <a:r>
                <a:rPr lang="fr-FR" sz="1000" dirty="0" err="1"/>
                <a:t>coil</a:t>
              </a:r>
              <a:endParaRPr lang="en-US" sz="1000" dirty="0"/>
            </a:p>
          </p:txBody>
        </p:sp>
        <p:cxnSp>
          <p:nvCxnSpPr>
            <p:cNvPr id="133" name="Connecteur droit avec flèche 132"/>
            <p:cNvCxnSpPr/>
            <p:nvPr/>
          </p:nvCxnSpPr>
          <p:spPr>
            <a:xfrm>
              <a:off x="1382104" y="4119495"/>
              <a:ext cx="726907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4" name="ZoneTexte 133"/>
            <p:cNvSpPr txBox="1"/>
            <p:nvPr/>
          </p:nvSpPr>
          <p:spPr>
            <a:xfrm>
              <a:off x="74885" y="4493052"/>
              <a:ext cx="1103187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000" dirty="0"/>
                <a:t>Trace + </a:t>
              </a:r>
              <a:r>
                <a:rPr lang="fr-FR" sz="1000" dirty="0" err="1"/>
                <a:t>insulation</a:t>
              </a:r>
              <a:endParaRPr lang="en-US" sz="1000" dirty="0"/>
            </a:p>
          </p:txBody>
        </p:sp>
        <p:cxnSp>
          <p:nvCxnSpPr>
            <p:cNvPr id="135" name="Connecteur droit avec flèche 134"/>
            <p:cNvCxnSpPr/>
            <p:nvPr/>
          </p:nvCxnSpPr>
          <p:spPr>
            <a:xfrm flipV="1">
              <a:off x="1368628" y="4612791"/>
              <a:ext cx="735365" cy="2568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6" name="ZoneTexte 135"/>
            <p:cNvSpPr txBox="1"/>
            <p:nvPr/>
          </p:nvSpPr>
          <p:spPr>
            <a:xfrm>
              <a:off x="1452252" y="4391227"/>
              <a:ext cx="575799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000" dirty="0"/>
                <a:t>0.3+0.2</a:t>
              </a:r>
              <a:endParaRPr lang="en-US" sz="1000" dirty="0"/>
            </a:p>
          </p:txBody>
        </p:sp>
        <p:sp>
          <p:nvSpPr>
            <p:cNvPr id="137" name="ZoneTexte 136"/>
            <p:cNvSpPr txBox="1"/>
            <p:nvPr/>
          </p:nvSpPr>
          <p:spPr>
            <a:xfrm>
              <a:off x="73033" y="4707622"/>
              <a:ext cx="1176925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000" dirty="0" err="1"/>
                <a:t>Midshim</a:t>
              </a:r>
              <a:r>
                <a:rPr lang="fr-FR" sz="1000" dirty="0"/>
                <a:t> </a:t>
              </a:r>
              <a:r>
                <a:rPr lang="fr-FR" sz="1000" dirty="0" err="1"/>
                <a:t>insulation</a:t>
              </a:r>
              <a:endParaRPr lang="en-US" sz="1000" dirty="0"/>
            </a:p>
          </p:txBody>
        </p:sp>
        <p:cxnSp>
          <p:nvCxnSpPr>
            <p:cNvPr id="138" name="Connecteur droit avec flèche 137"/>
            <p:cNvCxnSpPr>
              <a:stCxn id="137" idx="3"/>
            </p:cNvCxnSpPr>
            <p:nvPr/>
          </p:nvCxnSpPr>
          <p:spPr>
            <a:xfrm flipV="1">
              <a:off x="1309269" y="4737727"/>
              <a:ext cx="794724" cy="93006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9" name="ZoneTexte 138"/>
            <p:cNvSpPr txBox="1"/>
            <p:nvPr/>
          </p:nvSpPr>
          <p:spPr>
            <a:xfrm>
              <a:off x="1567453" y="4765908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000" dirty="0"/>
                <a:t>2</a:t>
              </a:r>
              <a:endParaRPr lang="en-US" sz="1000" dirty="0"/>
            </a:p>
          </p:txBody>
        </p:sp>
        <p:sp>
          <p:nvSpPr>
            <p:cNvPr id="140" name="ZoneTexte 139"/>
            <p:cNvSpPr txBox="1"/>
            <p:nvPr/>
          </p:nvSpPr>
          <p:spPr>
            <a:xfrm>
              <a:off x="5393267" y="5579317"/>
              <a:ext cx="1212191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000" dirty="0" err="1"/>
                <a:t>Coil</a:t>
              </a:r>
              <a:r>
                <a:rPr lang="fr-FR" sz="1000" dirty="0"/>
                <a:t> / Rail </a:t>
              </a:r>
              <a:r>
                <a:rPr lang="fr-FR" sz="1000" dirty="0" err="1"/>
                <a:t>insulation</a:t>
              </a:r>
              <a:endParaRPr lang="en-US" sz="1000" dirty="0"/>
            </a:p>
          </p:txBody>
        </p:sp>
        <p:cxnSp>
          <p:nvCxnSpPr>
            <p:cNvPr id="141" name="Connecteur droit avec flèche 140"/>
            <p:cNvCxnSpPr/>
            <p:nvPr/>
          </p:nvCxnSpPr>
          <p:spPr>
            <a:xfrm flipV="1">
              <a:off x="6553228" y="4391227"/>
              <a:ext cx="0" cy="118809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2" name="ZoneTexte 141"/>
            <p:cNvSpPr txBox="1"/>
            <p:nvPr/>
          </p:nvSpPr>
          <p:spPr>
            <a:xfrm>
              <a:off x="6320038" y="5000177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000" dirty="0"/>
                <a:t>4</a:t>
              </a:r>
              <a:endParaRPr lang="en-US" sz="1000" dirty="0"/>
            </a:p>
          </p:txBody>
        </p:sp>
        <p:sp>
          <p:nvSpPr>
            <p:cNvPr id="143" name="ZoneTexte 142"/>
            <p:cNvSpPr txBox="1"/>
            <p:nvPr/>
          </p:nvSpPr>
          <p:spPr>
            <a:xfrm>
              <a:off x="6829102" y="5217924"/>
              <a:ext cx="12907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000" dirty="0"/>
                <a:t>Rail / Mold </a:t>
              </a:r>
              <a:r>
                <a:rPr lang="fr-FR" sz="1000" dirty="0" err="1"/>
                <a:t>insulation</a:t>
              </a:r>
              <a:endParaRPr lang="en-US" sz="1000" dirty="0"/>
            </a:p>
          </p:txBody>
        </p:sp>
        <p:cxnSp>
          <p:nvCxnSpPr>
            <p:cNvPr id="144" name="Connecteur droit avec flèche 143"/>
            <p:cNvCxnSpPr>
              <a:endCxn id="116" idx="2"/>
            </p:cNvCxnSpPr>
            <p:nvPr/>
          </p:nvCxnSpPr>
          <p:spPr>
            <a:xfrm flipV="1">
              <a:off x="7144776" y="4611267"/>
              <a:ext cx="0" cy="635131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5" name="ZoneTexte 144"/>
            <p:cNvSpPr txBox="1"/>
            <p:nvPr/>
          </p:nvSpPr>
          <p:spPr>
            <a:xfrm>
              <a:off x="6939011" y="4905497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000" dirty="0"/>
                <a:t>1</a:t>
              </a:r>
              <a:endParaRPr lang="en-US" sz="1000" dirty="0"/>
            </a:p>
          </p:txBody>
        </p:sp>
        <p:sp>
          <p:nvSpPr>
            <p:cNvPr id="146" name="Rectangle 145"/>
            <p:cNvSpPr/>
            <p:nvPr/>
          </p:nvSpPr>
          <p:spPr>
            <a:xfrm>
              <a:off x="156991" y="5878135"/>
              <a:ext cx="353364" cy="89063"/>
            </a:xfrm>
            <a:prstGeom prst="rect">
              <a:avLst/>
            </a:prstGeom>
            <a:solidFill>
              <a:srgbClr val="B2B2B2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49" name="ZoneTexte 148"/>
          <p:cNvSpPr txBox="1"/>
          <p:nvPr/>
        </p:nvSpPr>
        <p:spPr>
          <a:xfrm>
            <a:off x="777475" y="5691644"/>
            <a:ext cx="140294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dirty="0" err="1"/>
              <a:t>Titanium</a:t>
            </a:r>
            <a:r>
              <a:rPr lang="fr-FR" sz="1000" dirty="0"/>
              <a:t> (components)</a:t>
            </a:r>
            <a:endParaRPr lang="en-US" sz="1000" dirty="0"/>
          </a:p>
          <a:p>
            <a:endParaRPr lang="en-US" sz="1000" dirty="0"/>
          </a:p>
        </p:txBody>
      </p:sp>
      <p:sp>
        <p:nvSpPr>
          <p:cNvPr id="150" name="ZoneTexte 149"/>
          <p:cNvSpPr txBox="1"/>
          <p:nvPr/>
        </p:nvSpPr>
        <p:spPr>
          <a:xfrm>
            <a:off x="806366" y="5937766"/>
            <a:ext cx="115288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dirty="0" err="1"/>
              <a:t>Iron</a:t>
            </a:r>
            <a:r>
              <a:rPr lang="fr-FR" sz="1000" dirty="0"/>
              <a:t> (components)</a:t>
            </a:r>
            <a:endParaRPr lang="en-US" sz="1000" dirty="0"/>
          </a:p>
          <a:p>
            <a:endParaRPr lang="en-US" sz="1000" dirty="0"/>
          </a:p>
        </p:txBody>
      </p:sp>
      <p:sp>
        <p:nvSpPr>
          <p:cNvPr id="151" name="Rectangle 150"/>
          <p:cNvSpPr/>
          <p:nvPr/>
        </p:nvSpPr>
        <p:spPr>
          <a:xfrm>
            <a:off x="426082" y="5829622"/>
            <a:ext cx="353364" cy="89063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2" name="ZoneTexte 151"/>
          <p:cNvSpPr txBox="1"/>
          <p:nvPr/>
        </p:nvSpPr>
        <p:spPr>
          <a:xfrm>
            <a:off x="2284821" y="5820488"/>
            <a:ext cx="125066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dirty="0"/>
              <a:t>Post / </a:t>
            </a:r>
            <a:r>
              <a:rPr lang="fr-FR" sz="1000" dirty="0" err="1"/>
              <a:t>Coil</a:t>
            </a:r>
            <a:r>
              <a:rPr lang="fr-FR" sz="1000" dirty="0"/>
              <a:t> </a:t>
            </a:r>
            <a:r>
              <a:rPr lang="fr-FR" sz="1000" dirty="0" err="1"/>
              <a:t>insulation</a:t>
            </a:r>
            <a:endParaRPr lang="en-US" sz="1000" dirty="0"/>
          </a:p>
        </p:txBody>
      </p:sp>
      <p:cxnSp>
        <p:nvCxnSpPr>
          <p:cNvPr id="153" name="Connecteur droit avec flèche 152"/>
          <p:cNvCxnSpPr/>
          <p:nvPr/>
        </p:nvCxnSpPr>
        <p:spPr>
          <a:xfrm flipV="1">
            <a:off x="2926123" y="5124008"/>
            <a:ext cx="10800" cy="68785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4" name="ZoneTexte 153"/>
          <p:cNvSpPr txBox="1"/>
          <p:nvPr/>
        </p:nvSpPr>
        <p:spPr>
          <a:xfrm>
            <a:off x="2552444" y="5601022"/>
            <a:ext cx="51471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dirty="0"/>
              <a:t>0.6</a:t>
            </a:r>
            <a:endParaRPr lang="en-US" sz="1000" dirty="0"/>
          </a:p>
        </p:txBody>
      </p:sp>
      <p:sp>
        <p:nvSpPr>
          <p:cNvPr id="155" name="Rectangle 154"/>
          <p:cNvSpPr/>
          <p:nvPr/>
        </p:nvSpPr>
        <p:spPr>
          <a:xfrm>
            <a:off x="7431176" y="2613306"/>
            <a:ext cx="901489" cy="2572816"/>
          </a:xfrm>
          <a:prstGeom prst="rect">
            <a:avLst/>
          </a:prstGeom>
          <a:solidFill>
            <a:srgbClr val="B2B2B2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6" name="Rectangle 155"/>
          <p:cNvSpPr/>
          <p:nvPr/>
        </p:nvSpPr>
        <p:spPr>
          <a:xfrm>
            <a:off x="2419977" y="2610817"/>
            <a:ext cx="5005255" cy="758076"/>
          </a:xfrm>
          <a:prstGeom prst="rect">
            <a:avLst/>
          </a:prstGeom>
          <a:solidFill>
            <a:srgbClr val="B2B2B2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7" name="ZoneTexte 156"/>
          <p:cNvSpPr txBox="1"/>
          <p:nvPr/>
        </p:nvSpPr>
        <p:spPr>
          <a:xfrm>
            <a:off x="4734064" y="2857314"/>
            <a:ext cx="57259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/>
              <a:t>Mold</a:t>
            </a:r>
            <a:endParaRPr lang="en-US" sz="1400" dirty="0"/>
          </a:p>
        </p:txBody>
      </p:sp>
      <p:sp>
        <p:nvSpPr>
          <p:cNvPr id="158" name="ZoneTexte 157"/>
          <p:cNvSpPr txBox="1"/>
          <p:nvPr/>
        </p:nvSpPr>
        <p:spPr>
          <a:xfrm>
            <a:off x="7584868" y="3798205"/>
            <a:ext cx="57259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/>
              <a:t>Mold</a:t>
            </a:r>
            <a:endParaRPr lang="en-US" sz="1400" dirty="0"/>
          </a:p>
        </p:txBody>
      </p:sp>
      <p:sp>
        <p:nvSpPr>
          <p:cNvPr id="159" name="ZoneTexte 158"/>
          <p:cNvSpPr txBox="1"/>
          <p:nvPr/>
        </p:nvSpPr>
        <p:spPr>
          <a:xfrm>
            <a:off x="800304" y="6219512"/>
            <a:ext cx="85151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dirty="0"/>
              <a:t>SS </a:t>
            </a:r>
            <a:r>
              <a:rPr lang="fr-FR" sz="1000" dirty="0" smtClean="0"/>
              <a:t>(</a:t>
            </a:r>
            <a:r>
              <a:rPr lang="fr-FR" sz="1000" dirty="0" err="1" smtClean="0"/>
              <a:t>tooling</a:t>
            </a:r>
            <a:r>
              <a:rPr lang="fr-FR" sz="1000" dirty="0" smtClean="0"/>
              <a:t>)</a:t>
            </a:r>
            <a:endParaRPr lang="en-US" sz="1000" dirty="0"/>
          </a:p>
        </p:txBody>
      </p:sp>
      <p:sp>
        <p:nvSpPr>
          <p:cNvPr id="160" name="Rectangle 159"/>
          <p:cNvSpPr/>
          <p:nvPr/>
        </p:nvSpPr>
        <p:spPr>
          <a:xfrm>
            <a:off x="420019" y="6111367"/>
            <a:ext cx="353364" cy="89063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Espace réservé du contenu 1"/>
          <p:cNvSpPr>
            <a:spLocks noGrp="1"/>
          </p:cNvSpPr>
          <p:nvPr>
            <p:ph idx="1"/>
          </p:nvPr>
        </p:nvSpPr>
        <p:spPr>
          <a:xfrm>
            <a:off x="107280" y="1191118"/>
            <a:ext cx="8580684" cy="1170016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600" dirty="0" err="1" smtClean="0">
                <a:solidFill>
                  <a:srgbClr val="002060"/>
                </a:solidFill>
                <a:latin typeface="+mn-lt"/>
              </a:rPr>
              <a:t>Impregnation</a:t>
            </a:r>
            <a:r>
              <a:rPr lang="fr-FR" sz="1600" dirty="0" smtClean="0">
                <a:solidFill>
                  <a:srgbClr val="002060"/>
                </a:solidFill>
                <a:latin typeface="+mn-lt"/>
              </a:rPr>
              <a:t> </a:t>
            </a:r>
            <a:r>
              <a:rPr lang="fr-FR" sz="1600" dirty="0" err="1" smtClean="0">
                <a:solidFill>
                  <a:srgbClr val="002060"/>
                </a:solidFill>
                <a:latin typeface="+mn-lt"/>
              </a:rPr>
              <a:t>performed</a:t>
            </a:r>
            <a:r>
              <a:rPr lang="fr-FR" sz="1600" dirty="0" smtClean="0">
                <a:solidFill>
                  <a:srgbClr val="002060"/>
                </a:solidFill>
                <a:latin typeface="+mn-lt"/>
              </a:rPr>
              <a:t> at Saclay</a:t>
            </a:r>
          </a:p>
          <a:p>
            <a:pPr marL="555750" lvl="1" indent="-285750">
              <a:buFont typeface="Arial" panose="020B0604020202020204" pitchFamily="34" charset="0"/>
              <a:buChar char="•"/>
            </a:pPr>
            <a:r>
              <a:rPr lang="fr-FR" sz="1600" dirty="0" smtClean="0">
                <a:solidFill>
                  <a:srgbClr val="808080"/>
                </a:solidFill>
                <a:latin typeface="+mn-lt"/>
              </a:rPr>
              <a:t>2-layers c</a:t>
            </a:r>
            <a:r>
              <a:rPr lang="en-US" sz="1600" dirty="0" smtClean="0">
                <a:solidFill>
                  <a:srgbClr val="808080"/>
                </a:solidFill>
                <a:latin typeface="+mn-lt"/>
              </a:rPr>
              <a:t>oil </a:t>
            </a:r>
            <a:r>
              <a:rPr lang="en-US" sz="1600" dirty="0">
                <a:solidFill>
                  <a:srgbClr val="808080"/>
                </a:solidFill>
                <a:latin typeface="+mn-lt"/>
              </a:rPr>
              <a:t>pack integrates SS rails and iron filler that contribute to magnetic </a:t>
            </a:r>
            <a:r>
              <a:rPr lang="en-US" sz="1600" dirty="0" smtClean="0">
                <a:solidFill>
                  <a:srgbClr val="808080"/>
                </a:solidFill>
                <a:latin typeface="+mn-lt"/>
              </a:rPr>
              <a:t>field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600" dirty="0" err="1" smtClean="0">
                <a:solidFill>
                  <a:srgbClr val="002060"/>
                </a:solidFill>
                <a:latin typeface="+mn-lt"/>
              </a:rPr>
              <a:t>Impregnation</a:t>
            </a:r>
            <a:r>
              <a:rPr lang="fr-FR" sz="1600" dirty="0" smtClean="0">
                <a:solidFill>
                  <a:srgbClr val="002060"/>
                </a:solidFill>
                <a:latin typeface="+mn-lt"/>
              </a:rPr>
              <a:t> </a:t>
            </a:r>
            <a:r>
              <a:rPr lang="fr-FR" sz="1600" dirty="0" err="1" smtClean="0">
                <a:solidFill>
                  <a:srgbClr val="002060"/>
                </a:solidFill>
                <a:latin typeface="+mn-lt"/>
              </a:rPr>
              <a:t>process</a:t>
            </a:r>
            <a:r>
              <a:rPr lang="fr-FR" sz="1600" dirty="0" smtClean="0">
                <a:solidFill>
                  <a:srgbClr val="002060"/>
                </a:solidFill>
                <a:latin typeface="+mn-lt"/>
              </a:rPr>
              <a:t> </a:t>
            </a:r>
            <a:r>
              <a:rPr lang="fr-FR" sz="1600" dirty="0" err="1" smtClean="0">
                <a:solidFill>
                  <a:srgbClr val="002060"/>
                </a:solidFill>
                <a:latin typeface="+mn-lt"/>
              </a:rPr>
              <a:t>should</a:t>
            </a:r>
            <a:r>
              <a:rPr lang="fr-FR" sz="1600" dirty="0" smtClean="0">
                <a:solidFill>
                  <a:srgbClr val="002060"/>
                </a:solidFill>
                <a:latin typeface="+mn-lt"/>
              </a:rPr>
              <a:t> </a:t>
            </a:r>
            <a:r>
              <a:rPr lang="fr-FR" sz="1600" dirty="0" err="1" smtClean="0">
                <a:solidFill>
                  <a:srgbClr val="002060"/>
                </a:solidFill>
                <a:latin typeface="+mn-lt"/>
              </a:rPr>
              <a:t>be</a:t>
            </a:r>
            <a:r>
              <a:rPr lang="fr-FR" sz="1600" dirty="0" smtClean="0">
                <a:solidFill>
                  <a:srgbClr val="002060"/>
                </a:solidFill>
                <a:latin typeface="+mn-lt"/>
              </a:rPr>
              <a:t> </a:t>
            </a:r>
            <a:r>
              <a:rPr lang="fr-FR" sz="1600" dirty="0" err="1" smtClean="0">
                <a:solidFill>
                  <a:srgbClr val="002060"/>
                </a:solidFill>
                <a:latin typeface="+mn-lt"/>
              </a:rPr>
              <a:t>demonstrated</a:t>
            </a:r>
            <a:r>
              <a:rPr lang="fr-FR" sz="1600" dirty="0" smtClean="0">
                <a:solidFill>
                  <a:srgbClr val="002060"/>
                </a:solidFill>
                <a:latin typeface="+mn-lt"/>
              </a:rPr>
              <a:t> on SMC</a:t>
            </a:r>
            <a:endParaRPr lang="fr-FR" sz="1600" dirty="0">
              <a:solidFill>
                <a:srgbClr val="002060"/>
              </a:solidFill>
              <a:latin typeface="+mn-l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sz="1600" dirty="0">
              <a:solidFill>
                <a:srgbClr val="002060"/>
              </a:solidFill>
              <a:latin typeface="+mn-lt"/>
            </a:endParaRPr>
          </a:p>
        </p:txBody>
      </p:sp>
      <p:sp>
        <p:nvSpPr>
          <p:cNvPr id="65" name="Espace réservé du pied de page 3"/>
          <p:cNvSpPr>
            <a:spLocks noGrp="1"/>
          </p:cNvSpPr>
          <p:nvPr>
            <p:ph type="ftr" sz="quarter" idx="3"/>
          </p:nvPr>
        </p:nvSpPr>
        <p:spPr>
          <a:xfrm>
            <a:off x="576001" y="6465733"/>
            <a:ext cx="2599000" cy="324000"/>
          </a:xfrm>
        </p:spPr>
        <p:txBody>
          <a:bodyPr/>
          <a:lstStyle/>
          <a:p>
            <a:r>
              <a:rPr lang="da-DK" dirty="0" smtClean="0"/>
              <a:t>P. Manil, G. Minier, E. </a:t>
            </a:r>
            <a:r>
              <a:rPr lang="da-DK" smtClean="0"/>
              <a:t>Rochepault et al.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66" name="Espace réservé du numéro de diapositive 4"/>
          <p:cNvSpPr>
            <a:spLocks noGrp="1"/>
          </p:cNvSpPr>
          <p:nvPr>
            <p:ph type="sldNum" sz="quarter" idx="4"/>
          </p:nvPr>
        </p:nvSpPr>
        <p:spPr>
          <a:xfrm>
            <a:off x="7984067" y="6465733"/>
            <a:ext cx="764397" cy="324000"/>
          </a:xfrm>
        </p:spPr>
        <p:txBody>
          <a:bodyPr/>
          <a:lstStyle/>
          <a:p>
            <a:r>
              <a:rPr lang="en-US" dirty="0" smtClean="0"/>
              <a:t>Page 17</a:t>
            </a:r>
            <a:endParaRPr lang="en-US" dirty="0"/>
          </a:p>
        </p:txBody>
      </p:sp>
      <p:sp>
        <p:nvSpPr>
          <p:cNvPr id="67" name="Espace réservé de la date 5"/>
          <p:cNvSpPr>
            <a:spLocks noGrp="1"/>
          </p:cNvSpPr>
          <p:nvPr>
            <p:ph type="dt" sz="half" idx="2"/>
          </p:nvPr>
        </p:nvSpPr>
        <p:spPr>
          <a:xfrm>
            <a:off x="3327401" y="6465733"/>
            <a:ext cx="4131732" cy="324000"/>
          </a:xfrm>
        </p:spPr>
        <p:txBody>
          <a:bodyPr/>
          <a:lstStyle/>
          <a:p>
            <a:r>
              <a:rPr lang="en-US" dirty="0" smtClean="0"/>
              <a:t>R2D2 CDR - 09/03/2021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6410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R2D2 final configuration</a:t>
            </a:r>
            <a:endParaRPr lang="fr-FR" dirty="0"/>
          </a:p>
        </p:txBody>
      </p:sp>
      <p:grpSp>
        <p:nvGrpSpPr>
          <p:cNvPr id="245" name="Groupe 244"/>
          <p:cNvGrpSpPr/>
          <p:nvPr/>
        </p:nvGrpSpPr>
        <p:grpSpPr>
          <a:xfrm>
            <a:off x="263028" y="1178728"/>
            <a:ext cx="8880972" cy="4188130"/>
            <a:chOff x="0" y="1637408"/>
            <a:chExt cx="8880972" cy="4188130"/>
          </a:xfrm>
        </p:grpSpPr>
        <p:grpSp>
          <p:nvGrpSpPr>
            <p:cNvPr id="246" name="Groupe 245"/>
            <p:cNvGrpSpPr/>
            <p:nvPr/>
          </p:nvGrpSpPr>
          <p:grpSpPr>
            <a:xfrm>
              <a:off x="2676278" y="3757132"/>
              <a:ext cx="3808520" cy="849600"/>
              <a:chOff x="2423604" y="2280667"/>
              <a:chExt cx="3808520" cy="849600"/>
            </a:xfrm>
          </p:grpSpPr>
          <p:sp>
            <p:nvSpPr>
              <p:cNvPr id="292" name="Rectangle 291"/>
              <p:cNvSpPr/>
              <p:nvPr/>
            </p:nvSpPr>
            <p:spPr>
              <a:xfrm>
                <a:off x="2423604" y="2280667"/>
                <a:ext cx="3808520" cy="849600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pic>
            <p:nvPicPr>
              <p:cNvPr id="293" name="Image 292"/>
              <p:cNvPicPr>
                <a:picLocks noChangeAspect="1"/>
              </p:cNvPicPr>
              <p:nvPr/>
            </p:nvPicPr>
            <p:blipFill rotWithShape="1">
              <a:blip r:embed="rId2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2467991" y="2307147"/>
                <a:ext cx="3719745" cy="807869"/>
              </a:xfrm>
              <a:prstGeom prst="rect">
                <a:avLst/>
              </a:prstGeom>
            </p:spPr>
          </p:pic>
        </p:grpSp>
        <p:cxnSp>
          <p:nvCxnSpPr>
            <p:cNvPr id="247" name="Connecteur droit avec flèche 246"/>
            <p:cNvCxnSpPr/>
            <p:nvPr/>
          </p:nvCxnSpPr>
          <p:spPr>
            <a:xfrm>
              <a:off x="2154606" y="4711392"/>
              <a:ext cx="6489577" cy="0"/>
            </a:xfrm>
            <a:prstGeom prst="straightConnector1">
              <a:avLst/>
            </a:prstGeom>
            <a:ln>
              <a:prstDash val="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8" name="Connecteur droit avec flèche 247"/>
            <p:cNvCxnSpPr/>
            <p:nvPr/>
          </p:nvCxnSpPr>
          <p:spPr>
            <a:xfrm flipV="1">
              <a:off x="2154606" y="1932681"/>
              <a:ext cx="0" cy="2778711"/>
            </a:xfrm>
            <a:prstGeom prst="straightConnector1">
              <a:avLst/>
            </a:prstGeom>
            <a:ln>
              <a:prstDash val="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9" name="Rectangle 248"/>
            <p:cNvSpPr/>
            <p:nvPr/>
          </p:nvSpPr>
          <p:spPr>
            <a:xfrm>
              <a:off x="2154605" y="3761667"/>
              <a:ext cx="493200" cy="849600"/>
            </a:xfrm>
            <a:prstGeom prst="rect">
              <a:avLst/>
            </a:prstGeom>
            <a:solidFill>
              <a:srgbClr val="00B0F0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0" name="Rectangle 249"/>
            <p:cNvSpPr/>
            <p:nvPr/>
          </p:nvSpPr>
          <p:spPr>
            <a:xfrm>
              <a:off x="2154605" y="4640376"/>
              <a:ext cx="5014800" cy="72000"/>
            </a:xfrm>
            <a:prstGeom prst="rect">
              <a:avLst/>
            </a:prstGeom>
            <a:solidFill>
              <a:schemeClr val="bg2">
                <a:lumMod val="20000"/>
                <a:lumOff val="80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1" name="Rectangle 250"/>
            <p:cNvSpPr/>
            <p:nvPr/>
          </p:nvSpPr>
          <p:spPr>
            <a:xfrm>
              <a:off x="2154605" y="4615577"/>
              <a:ext cx="5014800" cy="18000"/>
            </a:xfrm>
            <a:prstGeom prst="rect">
              <a:avLst/>
            </a:prstGeom>
            <a:solidFill>
              <a:schemeClr val="accent3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2" name="Rectangle 251"/>
            <p:cNvSpPr/>
            <p:nvPr/>
          </p:nvSpPr>
          <p:spPr>
            <a:xfrm>
              <a:off x="6489751" y="3762087"/>
              <a:ext cx="144000" cy="849600"/>
            </a:xfrm>
            <a:prstGeom prst="rect">
              <a:avLst/>
            </a:prstGeom>
            <a:solidFill>
              <a:schemeClr val="bg2">
                <a:lumMod val="20000"/>
                <a:lumOff val="80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3" name="Rectangle 252"/>
            <p:cNvSpPr/>
            <p:nvPr/>
          </p:nvSpPr>
          <p:spPr>
            <a:xfrm>
              <a:off x="6632799" y="3762021"/>
              <a:ext cx="493200" cy="849600"/>
            </a:xfrm>
            <a:prstGeom prst="rect">
              <a:avLst/>
            </a:prstGeom>
            <a:solidFill>
              <a:srgbClr val="B2B2B2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54" name="Rectangle 253"/>
            <p:cNvSpPr/>
            <p:nvPr/>
          </p:nvSpPr>
          <p:spPr>
            <a:xfrm>
              <a:off x="2154604" y="3520028"/>
              <a:ext cx="5011200" cy="216000"/>
            </a:xfrm>
            <a:prstGeom prst="rect">
              <a:avLst/>
            </a:prstGeom>
            <a:solidFill>
              <a:schemeClr val="bg2">
                <a:lumMod val="20000"/>
                <a:lumOff val="80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55" name="Rectangle 254"/>
            <p:cNvSpPr/>
            <p:nvPr/>
          </p:nvSpPr>
          <p:spPr>
            <a:xfrm>
              <a:off x="2652295" y="3759178"/>
              <a:ext cx="21600" cy="849600"/>
            </a:xfrm>
            <a:prstGeom prst="rect">
              <a:avLst/>
            </a:prstGeom>
            <a:solidFill>
              <a:schemeClr val="bg2">
                <a:lumMod val="20000"/>
                <a:lumOff val="80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6" name="Rectangle 255"/>
            <p:cNvSpPr/>
            <p:nvPr/>
          </p:nvSpPr>
          <p:spPr>
            <a:xfrm>
              <a:off x="2154605" y="3736938"/>
              <a:ext cx="5011200" cy="18000"/>
            </a:xfrm>
            <a:prstGeom prst="rect">
              <a:avLst/>
            </a:prstGeom>
            <a:solidFill>
              <a:schemeClr val="bg2">
                <a:lumMod val="20000"/>
                <a:lumOff val="80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7" name="Rectangle 256"/>
            <p:cNvSpPr/>
            <p:nvPr/>
          </p:nvSpPr>
          <p:spPr>
            <a:xfrm>
              <a:off x="7124976" y="3761667"/>
              <a:ext cx="39600" cy="849600"/>
            </a:xfrm>
            <a:prstGeom prst="rect">
              <a:avLst/>
            </a:prstGeom>
            <a:solidFill>
              <a:schemeClr val="bg2">
                <a:lumMod val="20000"/>
                <a:lumOff val="80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8" name="Rectangle 257"/>
            <p:cNvSpPr/>
            <p:nvPr/>
          </p:nvSpPr>
          <p:spPr>
            <a:xfrm>
              <a:off x="2154605" y="2907881"/>
              <a:ext cx="5007600" cy="61200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9" name="Rectangle 258"/>
            <p:cNvSpPr/>
            <p:nvPr/>
          </p:nvSpPr>
          <p:spPr>
            <a:xfrm>
              <a:off x="2154604" y="2879741"/>
              <a:ext cx="5007600" cy="36000"/>
            </a:xfrm>
            <a:prstGeom prst="rect">
              <a:avLst/>
            </a:prstGeom>
            <a:solidFill>
              <a:schemeClr val="bg2">
                <a:lumMod val="20000"/>
                <a:lumOff val="80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0" name="Rectangle 259"/>
            <p:cNvSpPr/>
            <p:nvPr/>
          </p:nvSpPr>
          <p:spPr>
            <a:xfrm>
              <a:off x="2154603" y="2058544"/>
              <a:ext cx="5007600" cy="820151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1" name="Rectangle 260"/>
            <p:cNvSpPr/>
            <p:nvPr/>
          </p:nvSpPr>
          <p:spPr>
            <a:xfrm>
              <a:off x="7162203" y="2058544"/>
              <a:ext cx="901489" cy="2651865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2" name="ZoneTexte 261"/>
            <p:cNvSpPr txBox="1"/>
            <p:nvPr/>
          </p:nvSpPr>
          <p:spPr>
            <a:xfrm>
              <a:off x="4389507" y="2284667"/>
              <a:ext cx="66672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400" dirty="0">
                  <a:solidFill>
                    <a:schemeClr val="bg1"/>
                  </a:solidFill>
                </a:rPr>
                <a:t>Y-Pad</a:t>
              </a:r>
              <a:endParaRPr lang="en-US" sz="1400" dirty="0">
                <a:solidFill>
                  <a:schemeClr val="bg1"/>
                </a:solidFill>
              </a:endParaRPr>
            </a:p>
          </p:txBody>
        </p:sp>
        <p:sp>
          <p:nvSpPr>
            <p:cNvPr id="263" name="ZoneTexte 262"/>
            <p:cNvSpPr txBox="1"/>
            <p:nvPr/>
          </p:nvSpPr>
          <p:spPr>
            <a:xfrm>
              <a:off x="7254855" y="3066234"/>
              <a:ext cx="68320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400" dirty="0">
                  <a:solidFill>
                    <a:schemeClr val="bg1"/>
                  </a:solidFill>
                </a:rPr>
                <a:t>X-Pad</a:t>
              </a:r>
              <a:endParaRPr lang="en-US" sz="1400" dirty="0">
                <a:solidFill>
                  <a:schemeClr val="bg1"/>
                </a:solidFill>
              </a:endParaRPr>
            </a:p>
          </p:txBody>
        </p:sp>
        <p:sp>
          <p:nvSpPr>
            <p:cNvPr id="264" name="ZoneTexte 263"/>
            <p:cNvSpPr txBox="1"/>
            <p:nvPr/>
          </p:nvSpPr>
          <p:spPr>
            <a:xfrm>
              <a:off x="4389507" y="3045123"/>
              <a:ext cx="73565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400" dirty="0">
                  <a:solidFill>
                    <a:schemeClr val="bg1"/>
                  </a:solidFill>
                </a:rPr>
                <a:t>Y-Filler</a:t>
              </a:r>
              <a:endParaRPr lang="en-US" sz="1400" dirty="0">
                <a:solidFill>
                  <a:schemeClr val="bg1"/>
                </a:solidFill>
              </a:endParaRPr>
            </a:p>
          </p:txBody>
        </p:sp>
        <p:sp>
          <p:nvSpPr>
            <p:cNvPr id="265" name="ZoneTexte 264"/>
            <p:cNvSpPr txBox="1"/>
            <p:nvPr/>
          </p:nvSpPr>
          <p:spPr>
            <a:xfrm>
              <a:off x="6663002" y="4028211"/>
              <a:ext cx="44755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dirty="0"/>
                <a:t>Rail</a:t>
              </a:r>
            </a:p>
            <a:p>
              <a:r>
                <a:rPr lang="fr-FR" sz="1200" dirty="0"/>
                <a:t> </a:t>
              </a:r>
              <a:endParaRPr lang="en-US" sz="1200" dirty="0"/>
            </a:p>
          </p:txBody>
        </p:sp>
        <p:sp>
          <p:nvSpPr>
            <p:cNvPr id="266" name="ZoneTexte 265"/>
            <p:cNvSpPr txBox="1"/>
            <p:nvPr/>
          </p:nvSpPr>
          <p:spPr>
            <a:xfrm>
              <a:off x="2142351" y="4053147"/>
              <a:ext cx="45397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dirty="0"/>
                <a:t>Post</a:t>
              </a:r>
              <a:endParaRPr lang="en-US" sz="1200" dirty="0"/>
            </a:p>
          </p:txBody>
        </p:sp>
        <p:sp>
          <p:nvSpPr>
            <p:cNvPr id="267" name="ZoneTexte 266"/>
            <p:cNvSpPr txBox="1"/>
            <p:nvPr/>
          </p:nvSpPr>
          <p:spPr>
            <a:xfrm>
              <a:off x="3052997" y="4720831"/>
              <a:ext cx="42351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400" b="1" dirty="0" smtClean="0"/>
                <a:t>HF</a:t>
              </a:r>
              <a:endParaRPr lang="en-US" sz="1400" b="1" dirty="0"/>
            </a:p>
          </p:txBody>
        </p:sp>
        <p:sp>
          <p:nvSpPr>
            <p:cNvPr id="268" name="ZoneTexte 267"/>
            <p:cNvSpPr txBox="1"/>
            <p:nvPr/>
          </p:nvSpPr>
          <p:spPr>
            <a:xfrm>
              <a:off x="4982139" y="4725761"/>
              <a:ext cx="40267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400" b="1" dirty="0" smtClean="0"/>
                <a:t>LF</a:t>
              </a:r>
              <a:endParaRPr lang="en-US" sz="1400" b="1" dirty="0"/>
            </a:p>
          </p:txBody>
        </p:sp>
        <p:sp>
          <p:nvSpPr>
            <p:cNvPr id="269" name="ZoneTexte 268"/>
            <p:cNvSpPr txBox="1"/>
            <p:nvPr/>
          </p:nvSpPr>
          <p:spPr>
            <a:xfrm>
              <a:off x="7549011" y="4789208"/>
              <a:ext cx="704039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050" dirty="0" err="1"/>
                <a:t>Midplane</a:t>
              </a:r>
              <a:endParaRPr lang="en-US" sz="1050" dirty="0"/>
            </a:p>
          </p:txBody>
        </p:sp>
        <p:sp>
          <p:nvSpPr>
            <p:cNvPr id="270" name="ZoneTexte 269"/>
            <p:cNvSpPr txBox="1"/>
            <p:nvPr/>
          </p:nvSpPr>
          <p:spPr>
            <a:xfrm>
              <a:off x="8625774" y="4590026"/>
              <a:ext cx="255198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050" dirty="0"/>
                <a:t>X</a:t>
              </a:r>
              <a:endParaRPr lang="en-US" sz="1050" dirty="0"/>
            </a:p>
          </p:txBody>
        </p:sp>
        <p:sp>
          <p:nvSpPr>
            <p:cNvPr id="271" name="ZoneTexte 270"/>
            <p:cNvSpPr txBox="1"/>
            <p:nvPr/>
          </p:nvSpPr>
          <p:spPr>
            <a:xfrm>
              <a:off x="2014981" y="1637408"/>
              <a:ext cx="250390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050" dirty="0"/>
                <a:t>Y</a:t>
              </a:r>
              <a:endParaRPr lang="en-US" sz="1050" dirty="0"/>
            </a:p>
          </p:txBody>
        </p:sp>
        <p:sp>
          <p:nvSpPr>
            <p:cNvPr id="272" name="ZoneTexte 271"/>
            <p:cNvSpPr txBox="1"/>
            <p:nvPr/>
          </p:nvSpPr>
          <p:spPr>
            <a:xfrm>
              <a:off x="0" y="2766330"/>
              <a:ext cx="148149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000" dirty="0"/>
                <a:t>Y-Pad / Y-Filler </a:t>
              </a:r>
              <a:r>
                <a:rPr lang="fr-FR" sz="1000" dirty="0" err="1"/>
                <a:t>insulation</a:t>
              </a:r>
              <a:endParaRPr lang="en-US" sz="1000" dirty="0"/>
            </a:p>
          </p:txBody>
        </p:sp>
        <p:cxnSp>
          <p:nvCxnSpPr>
            <p:cNvPr id="273" name="Connecteur droit avec flèche 272"/>
            <p:cNvCxnSpPr/>
            <p:nvPr/>
          </p:nvCxnSpPr>
          <p:spPr>
            <a:xfrm>
              <a:off x="1681510" y="2905569"/>
              <a:ext cx="387981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4" name="ZoneTexte 273"/>
            <p:cNvSpPr txBox="1"/>
            <p:nvPr/>
          </p:nvSpPr>
          <p:spPr>
            <a:xfrm>
              <a:off x="1695052" y="2691020"/>
              <a:ext cx="36099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000" dirty="0"/>
                <a:t>0.5</a:t>
              </a:r>
              <a:endParaRPr lang="en-US" sz="1000" dirty="0"/>
            </a:p>
          </p:txBody>
        </p:sp>
        <p:sp>
          <p:nvSpPr>
            <p:cNvPr id="275" name="ZoneTexte 274"/>
            <p:cNvSpPr txBox="1"/>
            <p:nvPr/>
          </p:nvSpPr>
          <p:spPr>
            <a:xfrm>
              <a:off x="0" y="3499717"/>
              <a:ext cx="138050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000" dirty="0" err="1"/>
                <a:t>Coil</a:t>
              </a:r>
              <a:r>
                <a:rPr lang="fr-FR" sz="1000" dirty="0"/>
                <a:t> / Y-Filler </a:t>
              </a:r>
              <a:r>
                <a:rPr lang="fr-FR" sz="1000" dirty="0" err="1"/>
                <a:t>insulation</a:t>
              </a:r>
              <a:endParaRPr lang="en-US" sz="1000" dirty="0"/>
            </a:p>
          </p:txBody>
        </p:sp>
        <p:cxnSp>
          <p:nvCxnSpPr>
            <p:cNvPr id="276" name="Connecteur droit avec flèche 275"/>
            <p:cNvCxnSpPr/>
            <p:nvPr/>
          </p:nvCxnSpPr>
          <p:spPr>
            <a:xfrm>
              <a:off x="1489239" y="3627040"/>
              <a:ext cx="619772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7" name="ZoneTexte 276"/>
            <p:cNvSpPr txBox="1"/>
            <p:nvPr/>
          </p:nvSpPr>
          <p:spPr>
            <a:xfrm>
              <a:off x="1542266" y="3423536"/>
              <a:ext cx="47801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000" dirty="0"/>
                <a:t>6+0.5</a:t>
              </a:r>
              <a:endParaRPr lang="en-US" sz="1000" dirty="0"/>
            </a:p>
          </p:txBody>
        </p:sp>
        <p:sp>
          <p:nvSpPr>
            <p:cNvPr id="278" name="ZoneTexte 277"/>
            <p:cNvSpPr txBox="1"/>
            <p:nvPr/>
          </p:nvSpPr>
          <p:spPr>
            <a:xfrm>
              <a:off x="0" y="3919440"/>
              <a:ext cx="158026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000" dirty="0"/>
                <a:t>Post </a:t>
              </a:r>
              <a:r>
                <a:rPr lang="fr-FR" sz="1000" dirty="0" err="1"/>
                <a:t>aligned</a:t>
              </a:r>
              <a:r>
                <a:rPr lang="fr-FR" sz="1000" dirty="0"/>
                <a:t> </a:t>
              </a:r>
              <a:r>
                <a:rPr lang="fr-FR" sz="1000" dirty="0" err="1"/>
                <a:t>with</a:t>
              </a:r>
              <a:r>
                <a:rPr lang="fr-FR" sz="1000" dirty="0"/>
                <a:t> the </a:t>
              </a:r>
              <a:r>
                <a:rPr lang="fr-FR" sz="1000" dirty="0" err="1"/>
                <a:t>insulated</a:t>
              </a:r>
              <a:r>
                <a:rPr lang="fr-FR" sz="1000" dirty="0"/>
                <a:t> </a:t>
              </a:r>
              <a:r>
                <a:rPr lang="fr-FR" sz="1000" dirty="0" err="1"/>
                <a:t>reacted</a:t>
              </a:r>
              <a:r>
                <a:rPr lang="fr-FR" sz="1000" dirty="0"/>
                <a:t> </a:t>
              </a:r>
              <a:r>
                <a:rPr lang="fr-FR" sz="1000" dirty="0" err="1"/>
                <a:t>coil</a:t>
              </a:r>
              <a:endParaRPr lang="en-US" sz="1000" dirty="0"/>
            </a:p>
          </p:txBody>
        </p:sp>
        <p:cxnSp>
          <p:nvCxnSpPr>
            <p:cNvPr id="279" name="Connecteur droit avec flèche 278"/>
            <p:cNvCxnSpPr/>
            <p:nvPr/>
          </p:nvCxnSpPr>
          <p:spPr>
            <a:xfrm>
              <a:off x="1382104" y="4119495"/>
              <a:ext cx="726907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0" name="ZoneTexte 279"/>
            <p:cNvSpPr txBox="1"/>
            <p:nvPr/>
          </p:nvSpPr>
          <p:spPr>
            <a:xfrm>
              <a:off x="74885" y="4493052"/>
              <a:ext cx="1103187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000" dirty="0"/>
                <a:t>Trace + </a:t>
              </a:r>
              <a:r>
                <a:rPr lang="fr-FR" sz="1000" dirty="0" err="1"/>
                <a:t>insulation</a:t>
              </a:r>
              <a:endParaRPr lang="en-US" sz="1000" dirty="0"/>
            </a:p>
          </p:txBody>
        </p:sp>
        <p:cxnSp>
          <p:nvCxnSpPr>
            <p:cNvPr id="281" name="Connecteur droit avec flèche 280"/>
            <p:cNvCxnSpPr/>
            <p:nvPr/>
          </p:nvCxnSpPr>
          <p:spPr>
            <a:xfrm flipV="1">
              <a:off x="1368628" y="4612791"/>
              <a:ext cx="735365" cy="2568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2" name="ZoneTexte 281"/>
            <p:cNvSpPr txBox="1"/>
            <p:nvPr/>
          </p:nvSpPr>
          <p:spPr>
            <a:xfrm>
              <a:off x="1452252" y="4391227"/>
              <a:ext cx="575799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000" dirty="0"/>
                <a:t>0.3+0.2</a:t>
              </a:r>
              <a:endParaRPr lang="en-US" sz="1000" dirty="0"/>
            </a:p>
          </p:txBody>
        </p:sp>
        <p:sp>
          <p:nvSpPr>
            <p:cNvPr id="283" name="ZoneTexte 282"/>
            <p:cNvSpPr txBox="1"/>
            <p:nvPr/>
          </p:nvSpPr>
          <p:spPr>
            <a:xfrm>
              <a:off x="73033" y="4707622"/>
              <a:ext cx="1176925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000" dirty="0" err="1"/>
                <a:t>Midshim</a:t>
              </a:r>
              <a:r>
                <a:rPr lang="fr-FR" sz="1000" dirty="0"/>
                <a:t> </a:t>
              </a:r>
              <a:r>
                <a:rPr lang="fr-FR" sz="1000" dirty="0" err="1"/>
                <a:t>insulation</a:t>
              </a:r>
              <a:endParaRPr lang="en-US" sz="1000" dirty="0"/>
            </a:p>
          </p:txBody>
        </p:sp>
        <p:cxnSp>
          <p:nvCxnSpPr>
            <p:cNvPr id="284" name="Connecteur droit avec flèche 283"/>
            <p:cNvCxnSpPr>
              <a:stCxn id="283" idx="3"/>
            </p:cNvCxnSpPr>
            <p:nvPr/>
          </p:nvCxnSpPr>
          <p:spPr>
            <a:xfrm flipV="1">
              <a:off x="1309269" y="4737727"/>
              <a:ext cx="794724" cy="93006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5" name="ZoneTexte 284"/>
            <p:cNvSpPr txBox="1"/>
            <p:nvPr/>
          </p:nvSpPr>
          <p:spPr>
            <a:xfrm>
              <a:off x="1567453" y="4765908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000" dirty="0"/>
                <a:t>2</a:t>
              </a:r>
              <a:endParaRPr lang="en-US" sz="1000" dirty="0"/>
            </a:p>
          </p:txBody>
        </p:sp>
        <p:sp>
          <p:nvSpPr>
            <p:cNvPr id="286" name="ZoneTexte 285"/>
            <p:cNvSpPr txBox="1"/>
            <p:nvPr/>
          </p:nvSpPr>
          <p:spPr>
            <a:xfrm>
              <a:off x="5393267" y="5579317"/>
              <a:ext cx="1212191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000" dirty="0" err="1"/>
                <a:t>Coil</a:t>
              </a:r>
              <a:r>
                <a:rPr lang="fr-FR" sz="1000" dirty="0"/>
                <a:t> / Rail </a:t>
              </a:r>
              <a:r>
                <a:rPr lang="fr-FR" sz="1000" dirty="0" err="1"/>
                <a:t>insulation</a:t>
              </a:r>
              <a:endParaRPr lang="en-US" sz="1000" dirty="0"/>
            </a:p>
          </p:txBody>
        </p:sp>
        <p:cxnSp>
          <p:nvCxnSpPr>
            <p:cNvPr id="287" name="Connecteur droit avec flèche 286"/>
            <p:cNvCxnSpPr/>
            <p:nvPr/>
          </p:nvCxnSpPr>
          <p:spPr>
            <a:xfrm flipV="1">
              <a:off x="6553228" y="4391227"/>
              <a:ext cx="0" cy="118809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8" name="ZoneTexte 287"/>
            <p:cNvSpPr txBox="1"/>
            <p:nvPr/>
          </p:nvSpPr>
          <p:spPr>
            <a:xfrm>
              <a:off x="6320038" y="5000177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000" dirty="0"/>
                <a:t>4</a:t>
              </a:r>
              <a:endParaRPr lang="en-US" sz="1000" dirty="0"/>
            </a:p>
          </p:txBody>
        </p:sp>
        <p:sp>
          <p:nvSpPr>
            <p:cNvPr id="289" name="ZoneTexte 288"/>
            <p:cNvSpPr txBox="1"/>
            <p:nvPr/>
          </p:nvSpPr>
          <p:spPr>
            <a:xfrm>
              <a:off x="6829102" y="5217924"/>
              <a:ext cx="13179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000" dirty="0"/>
                <a:t>Rail / X-Pad </a:t>
              </a:r>
              <a:r>
                <a:rPr lang="fr-FR" sz="1000" dirty="0" err="1"/>
                <a:t>insulation</a:t>
              </a:r>
              <a:endParaRPr lang="en-US" sz="1000" dirty="0"/>
            </a:p>
          </p:txBody>
        </p:sp>
        <p:cxnSp>
          <p:nvCxnSpPr>
            <p:cNvPr id="290" name="Connecteur droit avec flèche 289"/>
            <p:cNvCxnSpPr>
              <a:endCxn id="257" idx="2"/>
            </p:cNvCxnSpPr>
            <p:nvPr/>
          </p:nvCxnSpPr>
          <p:spPr>
            <a:xfrm flipV="1">
              <a:off x="7144776" y="4611267"/>
              <a:ext cx="0" cy="635131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1" name="ZoneTexte 290"/>
            <p:cNvSpPr txBox="1"/>
            <p:nvPr/>
          </p:nvSpPr>
          <p:spPr>
            <a:xfrm>
              <a:off x="6939011" y="4905497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000" dirty="0"/>
                <a:t>1</a:t>
              </a:r>
              <a:endParaRPr lang="en-US" sz="1000" dirty="0"/>
            </a:p>
          </p:txBody>
        </p:sp>
      </p:grpSp>
      <p:sp>
        <p:nvSpPr>
          <p:cNvPr id="294" name="ZoneTexte 293"/>
          <p:cNvSpPr txBox="1"/>
          <p:nvPr/>
        </p:nvSpPr>
        <p:spPr>
          <a:xfrm>
            <a:off x="2284821" y="4882355"/>
            <a:ext cx="125066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dirty="0"/>
              <a:t>Post / </a:t>
            </a:r>
            <a:r>
              <a:rPr lang="fr-FR" sz="1000" dirty="0" err="1"/>
              <a:t>Coil</a:t>
            </a:r>
            <a:r>
              <a:rPr lang="fr-FR" sz="1000" dirty="0"/>
              <a:t> </a:t>
            </a:r>
            <a:r>
              <a:rPr lang="fr-FR" sz="1000" dirty="0" err="1"/>
              <a:t>insulation</a:t>
            </a:r>
            <a:endParaRPr lang="en-US" sz="1000" dirty="0"/>
          </a:p>
        </p:txBody>
      </p:sp>
      <p:cxnSp>
        <p:nvCxnSpPr>
          <p:cNvPr id="295" name="Connecteur droit avec flèche 294"/>
          <p:cNvCxnSpPr/>
          <p:nvPr/>
        </p:nvCxnSpPr>
        <p:spPr>
          <a:xfrm flipV="1">
            <a:off x="2926123" y="4185875"/>
            <a:ext cx="10800" cy="68785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6" name="ZoneTexte 295"/>
          <p:cNvSpPr txBox="1"/>
          <p:nvPr/>
        </p:nvSpPr>
        <p:spPr>
          <a:xfrm>
            <a:off x="2552444" y="4662889"/>
            <a:ext cx="51471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dirty="0"/>
              <a:t>0.6</a:t>
            </a:r>
            <a:endParaRPr lang="en-US" sz="1000" dirty="0"/>
          </a:p>
        </p:txBody>
      </p:sp>
      <p:sp>
        <p:nvSpPr>
          <p:cNvPr id="297" name="Rectangle 296"/>
          <p:cNvSpPr/>
          <p:nvPr/>
        </p:nvSpPr>
        <p:spPr>
          <a:xfrm>
            <a:off x="529820" y="5434704"/>
            <a:ext cx="353364" cy="89063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8" name="ZoneTexte 297"/>
          <p:cNvSpPr txBox="1"/>
          <p:nvPr/>
        </p:nvSpPr>
        <p:spPr>
          <a:xfrm>
            <a:off x="904193" y="5356123"/>
            <a:ext cx="140294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dirty="0" err="1"/>
              <a:t>Titanium</a:t>
            </a:r>
            <a:r>
              <a:rPr lang="fr-FR" sz="1000" dirty="0"/>
              <a:t> (components)</a:t>
            </a:r>
            <a:endParaRPr lang="en-US" sz="1000" dirty="0"/>
          </a:p>
          <a:p>
            <a:endParaRPr lang="en-US" sz="1000" dirty="0"/>
          </a:p>
        </p:txBody>
      </p:sp>
      <p:sp>
        <p:nvSpPr>
          <p:cNvPr id="299" name="ZoneTexte 298"/>
          <p:cNvSpPr txBox="1"/>
          <p:nvPr/>
        </p:nvSpPr>
        <p:spPr>
          <a:xfrm>
            <a:off x="926917" y="5624008"/>
            <a:ext cx="170110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dirty="0"/>
              <a:t>SS </a:t>
            </a:r>
            <a:r>
              <a:rPr lang="fr-FR" sz="1000" dirty="0" smtClean="0"/>
              <a:t>(</a:t>
            </a:r>
            <a:r>
              <a:rPr lang="fr-FR" sz="1000" dirty="0" err="1" smtClean="0"/>
              <a:t>tooling</a:t>
            </a:r>
            <a:r>
              <a:rPr lang="fr-FR" sz="1000" dirty="0" smtClean="0"/>
              <a:t> &amp; components)</a:t>
            </a:r>
            <a:endParaRPr lang="en-US" sz="1000" dirty="0"/>
          </a:p>
        </p:txBody>
      </p:sp>
      <p:sp>
        <p:nvSpPr>
          <p:cNvPr id="300" name="Rectangle 299"/>
          <p:cNvSpPr/>
          <p:nvPr/>
        </p:nvSpPr>
        <p:spPr>
          <a:xfrm>
            <a:off x="527568" y="5696311"/>
            <a:ext cx="353364" cy="89063"/>
          </a:xfrm>
          <a:prstGeom prst="rect">
            <a:avLst/>
          </a:prstGeom>
          <a:solidFill>
            <a:srgbClr val="B2B2B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1" name="ZoneTexte 300"/>
          <p:cNvSpPr txBox="1"/>
          <p:nvPr/>
        </p:nvSpPr>
        <p:spPr>
          <a:xfrm>
            <a:off x="933084" y="5848367"/>
            <a:ext cx="115288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dirty="0" err="1"/>
              <a:t>Iron</a:t>
            </a:r>
            <a:r>
              <a:rPr lang="fr-FR" sz="1000" dirty="0"/>
              <a:t> (components)</a:t>
            </a:r>
            <a:endParaRPr lang="en-US" sz="1000" dirty="0"/>
          </a:p>
          <a:p>
            <a:endParaRPr lang="en-US" sz="1000" dirty="0"/>
          </a:p>
        </p:txBody>
      </p:sp>
      <p:sp>
        <p:nvSpPr>
          <p:cNvPr id="302" name="Rectangle 301"/>
          <p:cNvSpPr/>
          <p:nvPr/>
        </p:nvSpPr>
        <p:spPr>
          <a:xfrm>
            <a:off x="527568" y="5942433"/>
            <a:ext cx="353364" cy="89063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Espace réservé du pied de page 3"/>
          <p:cNvSpPr>
            <a:spLocks noGrp="1"/>
          </p:cNvSpPr>
          <p:nvPr>
            <p:ph type="ftr" sz="quarter" idx="3"/>
          </p:nvPr>
        </p:nvSpPr>
        <p:spPr>
          <a:xfrm>
            <a:off x="576001" y="6465733"/>
            <a:ext cx="2599000" cy="324000"/>
          </a:xfrm>
        </p:spPr>
        <p:txBody>
          <a:bodyPr/>
          <a:lstStyle/>
          <a:p>
            <a:r>
              <a:rPr lang="da-DK" dirty="0" smtClean="0"/>
              <a:t>P. Manil, G. Minier, E. </a:t>
            </a:r>
            <a:r>
              <a:rPr lang="da-DK" smtClean="0"/>
              <a:t>Rochepault et al.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65" name="Espace réservé du numéro de diapositive 4"/>
          <p:cNvSpPr>
            <a:spLocks noGrp="1"/>
          </p:cNvSpPr>
          <p:nvPr>
            <p:ph type="sldNum" sz="quarter" idx="4"/>
          </p:nvPr>
        </p:nvSpPr>
        <p:spPr>
          <a:xfrm>
            <a:off x="7984067" y="6465733"/>
            <a:ext cx="764397" cy="324000"/>
          </a:xfrm>
        </p:spPr>
        <p:txBody>
          <a:bodyPr/>
          <a:lstStyle/>
          <a:p>
            <a:r>
              <a:rPr lang="en-US" dirty="0" smtClean="0"/>
              <a:t>Page 18</a:t>
            </a:r>
            <a:endParaRPr lang="en-US" dirty="0"/>
          </a:p>
        </p:txBody>
      </p:sp>
      <p:sp>
        <p:nvSpPr>
          <p:cNvPr id="66" name="Espace réservé de la date 5"/>
          <p:cNvSpPr>
            <a:spLocks noGrp="1"/>
          </p:cNvSpPr>
          <p:nvPr>
            <p:ph type="dt" sz="half" idx="2"/>
          </p:nvPr>
        </p:nvSpPr>
        <p:spPr>
          <a:xfrm>
            <a:off x="3327401" y="6465733"/>
            <a:ext cx="4131732" cy="324000"/>
          </a:xfrm>
        </p:spPr>
        <p:txBody>
          <a:bodyPr/>
          <a:lstStyle/>
          <a:p>
            <a:r>
              <a:rPr lang="en-US" dirty="0" smtClean="0"/>
              <a:t>R2D2 CDR - 09/03/2021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5257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440080" y="1940635"/>
            <a:ext cx="5294440" cy="4079165"/>
          </a:xfrm>
          <a:prstGeom prst="rect">
            <a:avLst/>
          </a:prstGeom>
        </p:spPr>
      </p:pic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Coil</a:t>
            </a:r>
            <a:r>
              <a:rPr lang="fr-FR" dirty="0" smtClean="0"/>
              <a:t> interface </a:t>
            </a:r>
            <a:r>
              <a:rPr lang="fr-FR" dirty="0" err="1" smtClean="0"/>
              <a:t>with</a:t>
            </a:r>
            <a:r>
              <a:rPr lang="fr-FR" dirty="0" smtClean="0"/>
              <a:t> structure</a:t>
            </a:r>
            <a:endParaRPr lang="fr-FR" dirty="0"/>
          </a:p>
        </p:txBody>
      </p:sp>
      <p:sp>
        <p:nvSpPr>
          <p:cNvPr id="7" name="Espace réservé du contenu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600" dirty="0" err="1" smtClean="0">
                <a:solidFill>
                  <a:srgbClr val="002060"/>
                </a:solidFill>
                <a:latin typeface="+mn-lt"/>
              </a:rPr>
              <a:t>Coil</a:t>
            </a:r>
            <a:r>
              <a:rPr lang="fr-FR" sz="1600" dirty="0" smtClean="0">
                <a:solidFill>
                  <a:srgbClr val="002060"/>
                </a:solidFill>
                <a:latin typeface="+mn-lt"/>
              </a:rPr>
              <a:t> pack </a:t>
            </a:r>
            <a:r>
              <a:rPr lang="fr-FR" sz="1600" dirty="0" err="1" smtClean="0">
                <a:solidFill>
                  <a:srgbClr val="002060"/>
                </a:solidFill>
                <a:latin typeface="+mn-lt"/>
              </a:rPr>
              <a:t>integrates</a:t>
            </a:r>
            <a:r>
              <a:rPr lang="fr-FR" sz="1600" dirty="0" smtClean="0">
                <a:solidFill>
                  <a:srgbClr val="002060"/>
                </a:solidFill>
                <a:latin typeface="+mn-lt"/>
              </a:rPr>
              <a:t> </a:t>
            </a:r>
            <a:r>
              <a:rPr lang="fr-FR" sz="1600" dirty="0" err="1" smtClean="0">
                <a:solidFill>
                  <a:srgbClr val="002060"/>
                </a:solidFill>
                <a:latin typeface="+mn-lt"/>
              </a:rPr>
              <a:t>iron</a:t>
            </a:r>
            <a:r>
              <a:rPr lang="fr-FR" sz="1600" dirty="0" smtClean="0">
                <a:solidFill>
                  <a:srgbClr val="002060"/>
                </a:solidFill>
                <a:latin typeface="+mn-lt"/>
              </a:rPr>
              <a:t> filler </a:t>
            </a:r>
            <a:r>
              <a:rPr lang="fr-FR" sz="1600" dirty="0" err="1" smtClean="0">
                <a:solidFill>
                  <a:srgbClr val="002060"/>
                </a:solidFill>
                <a:latin typeface="+mn-lt"/>
              </a:rPr>
              <a:t>that</a:t>
            </a:r>
            <a:r>
              <a:rPr lang="fr-FR" sz="1600" dirty="0" smtClean="0">
                <a:solidFill>
                  <a:srgbClr val="002060"/>
                </a:solidFill>
                <a:latin typeface="+mn-lt"/>
              </a:rPr>
              <a:t> </a:t>
            </a:r>
            <a:r>
              <a:rPr lang="fr-FR" sz="1600" dirty="0" err="1" smtClean="0">
                <a:solidFill>
                  <a:srgbClr val="002060"/>
                </a:solidFill>
                <a:latin typeface="+mn-lt"/>
              </a:rPr>
              <a:t>contribute</a:t>
            </a:r>
            <a:r>
              <a:rPr lang="fr-FR" sz="1600" dirty="0" smtClean="0">
                <a:solidFill>
                  <a:srgbClr val="002060"/>
                </a:solidFill>
                <a:latin typeface="+mn-lt"/>
              </a:rPr>
              <a:t> to </a:t>
            </a:r>
            <a:r>
              <a:rPr lang="fr-FR" sz="1600" dirty="0" err="1" smtClean="0">
                <a:solidFill>
                  <a:srgbClr val="002060"/>
                </a:solidFill>
                <a:latin typeface="+mn-lt"/>
              </a:rPr>
              <a:t>magnetic</a:t>
            </a:r>
            <a:r>
              <a:rPr lang="fr-FR" sz="1600" dirty="0" smtClean="0">
                <a:solidFill>
                  <a:srgbClr val="002060"/>
                </a:solidFill>
                <a:latin typeface="+mn-lt"/>
              </a:rPr>
              <a:t> </a:t>
            </a:r>
            <a:r>
              <a:rPr lang="fr-FR" sz="1600" dirty="0" err="1" smtClean="0">
                <a:solidFill>
                  <a:srgbClr val="002060"/>
                </a:solidFill>
                <a:latin typeface="+mn-lt"/>
              </a:rPr>
              <a:t>field</a:t>
            </a:r>
            <a:endParaRPr lang="fr-FR" sz="1600" dirty="0" smtClean="0">
              <a:solidFill>
                <a:srgbClr val="002060"/>
              </a:solidFill>
              <a:latin typeface="+mn-lt"/>
            </a:endParaRPr>
          </a:p>
        </p:txBody>
      </p:sp>
      <p:cxnSp>
        <p:nvCxnSpPr>
          <p:cNvPr id="23" name="Connecteur droit avec flèche 22"/>
          <p:cNvCxnSpPr/>
          <p:nvPr/>
        </p:nvCxnSpPr>
        <p:spPr>
          <a:xfrm>
            <a:off x="1321698" y="3626899"/>
            <a:ext cx="2257973" cy="480236"/>
          </a:xfrm>
          <a:prstGeom prst="straightConnector1">
            <a:avLst/>
          </a:prstGeom>
          <a:ln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ZoneTexte 23"/>
          <p:cNvSpPr txBox="1"/>
          <p:nvPr/>
        </p:nvSpPr>
        <p:spPr>
          <a:xfrm>
            <a:off x="414213" y="3386603"/>
            <a:ext cx="1343483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350" dirty="0" err="1" smtClean="0"/>
              <a:t>Iron</a:t>
            </a:r>
            <a:r>
              <a:rPr lang="fr-FR" sz="1350" dirty="0" smtClean="0"/>
              <a:t> </a:t>
            </a:r>
            <a:r>
              <a:rPr lang="fr-FR" sz="1350" dirty="0" err="1" smtClean="0"/>
              <a:t>yoke</a:t>
            </a:r>
            <a:endParaRPr lang="fr-FR" sz="1350" dirty="0"/>
          </a:p>
        </p:txBody>
      </p:sp>
      <p:sp>
        <p:nvSpPr>
          <p:cNvPr id="25" name="ZoneTexte 24"/>
          <p:cNvSpPr txBox="1"/>
          <p:nvPr/>
        </p:nvSpPr>
        <p:spPr>
          <a:xfrm>
            <a:off x="711803" y="2965223"/>
            <a:ext cx="569387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350" dirty="0" smtClean="0"/>
              <a:t>Rails</a:t>
            </a:r>
            <a:endParaRPr lang="fr-FR" sz="1350" dirty="0"/>
          </a:p>
        </p:txBody>
      </p:sp>
      <p:sp>
        <p:nvSpPr>
          <p:cNvPr id="26" name="ZoneTexte 25"/>
          <p:cNvSpPr txBox="1"/>
          <p:nvPr/>
        </p:nvSpPr>
        <p:spPr>
          <a:xfrm>
            <a:off x="7839792" y="5260181"/>
            <a:ext cx="867545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350" dirty="0" err="1" smtClean="0"/>
              <a:t>Endshoe</a:t>
            </a:r>
            <a:endParaRPr lang="fr-FR" sz="1350" dirty="0"/>
          </a:p>
        </p:txBody>
      </p:sp>
      <p:cxnSp>
        <p:nvCxnSpPr>
          <p:cNvPr id="27" name="Connecteur droit avec flèche 26"/>
          <p:cNvCxnSpPr>
            <a:stCxn id="26" idx="1"/>
          </p:cNvCxnSpPr>
          <p:nvPr/>
        </p:nvCxnSpPr>
        <p:spPr>
          <a:xfrm flipH="1" flipV="1">
            <a:off x="4962526" y="4800950"/>
            <a:ext cx="2877266" cy="609272"/>
          </a:xfrm>
          <a:prstGeom prst="straightConnector1">
            <a:avLst/>
          </a:prstGeom>
          <a:ln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ZoneTexte 27"/>
          <p:cNvSpPr txBox="1"/>
          <p:nvPr/>
        </p:nvSpPr>
        <p:spPr>
          <a:xfrm>
            <a:off x="39978" y="3867195"/>
            <a:ext cx="1750219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350" dirty="0" smtClean="0"/>
              <a:t>Fillers (</a:t>
            </a:r>
            <a:r>
              <a:rPr lang="fr-FR" sz="1350" dirty="0" err="1" smtClean="0"/>
              <a:t>iron</a:t>
            </a:r>
            <a:r>
              <a:rPr lang="fr-FR" sz="1350" dirty="0" smtClean="0"/>
              <a:t> + </a:t>
            </a:r>
            <a:r>
              <a:rPr lang="fr-FR" sz="1350" dirty="0" err="1" smtClean="0"/>
              <a:t>ins</a:t>
            </a:r>
            <a:r>
              <a:rPr lang="fr-FR" sz="1350" dirty="0" smtClean="0"/>
              <a:t>.)</a:t>
            </a:r>
          </a:p>
          <a:p>
            <a:endParaRPr lang="fr-FR" sz="1350" dirty="0"/>
          </a:p>
        </p:txBody>
      </p:sp>
      <p:cxnSp>
        <p:nvCxnSpPr>
          <p:cNvPr id="29" name="Connecteur droit avec flèche 28"/>
          <p:cNvCxnSpPr/>
          <p:nvPr/>
        </p:nvCxnSpPr>
        <p:spPr>
          <a:xfrm>
            <a:off x="1416993" y="3160974"/>
            <a:ext cx="3125321" cy="1391976"/>
          </a:xfrm>
          <a:prstGeom prst="straightConnector1">
            <a:avLst/>
          </a:prstGeom>
          <a:ln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Connecteur droit avec flèche 29"/>
          <p:cNvCxnSpPr/>
          <p:nvPr/>
        </p:nvCxnSpPr>
        <p:spPr>
          <a:xfrm>
            <a:off x="1382104" y="3133958"/>
            <a:ext cx="4456983" cy="1371578"/>
          </a:xfrm>
          <a:prstGeom prst="straightConnector1">
            <a:avLst/>
          </a:prstGeom>
          <a:ln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Connecteur droit avec flèche 31"/>
          <p:cNvCxnSpPr/>
          <p:nvPr/>
        </p:nvCxnSpPr>
        <p:spPr>
          <a:xfrm>
            <a:off x="1564971" y="4043591"/>
            <a:ext cx="3199910" cy="587942"/>
          </a:xfrm>
          <a:prstGeom prst="straightConnector1">
            <a:avLst/>
          </a:prstGeom>
          <a:ln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ZoneTexte 33"/>
          <p:cNvSpPr txBox="1"/>
          <p:nvPr/>
        </p:nvSpPr>
        <p:spPr>
          <a:xfrm>
            <a:off x="7873354" y="2937521"/>
            <a:ext cx="1750219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350" dirty="0" err="1" smtClean="0"/>
              <a:t>Titanium</a:t>
            </a:r>
            <a:r>
              <a:rPr lang="fr-FR" sz="1350" dirty="0" smtClean="0"/>
              <a:t> post</a:t>
            </a:r>
          </a:p>
          <a:p>
            <a:r>
              <a:rPr lang="fr-FR" sz="1350" dirty="0" smtClean="0"/>
              <a:t>&amp; </a:t>
            </a:r>
            <a:r>
              <a:rPr lang="fr-FR" sz="1350" dirty="0" err="1" smtClean="0"/>
              <a:t>spacers</a:t>
            </a:r>
            <a:endParaRPr lang="fr-FR" sz="1350" dirty="0" smtClean="0"/>
          </a:p>
          <a:p>
            <a:endParaRPr lang="fr-FR" sz="1350" dirty="0"/>
          </a:p>
        </p:txBody>
      </p:sp>
      <p:cxnSp>
        <p:nvCxnSpPr>
          <p:cNvPr id="35" name="Connecteur droit avec flèche 34"/>
          <p:cNvCxnSpPr/>
          <p:nvPr/>
        </p:nvCxnSpPr>
        <p:spPr>
          <a:xfrm flipH="1">
            <a:off x="7058025" y="3133958"/>
            <a:ext cx="849845" cy="380767"/>
          </a:xfrm>
          <a:prstGeom prst="straightConnector1">
            <a:avLst/>
          </a:prstGeom>
          <a:ln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Espace réservé du pied de page 3"/>
          <p:cNvSpPr>
            <a:spLocks noGrp="1"/>
          </p:cNvSpPr>
          <p:nvPr>
            <p:ph type="ftr" sz="quarter" idx="3"/>
          </p:nvPr>
        </p:nvSpPr>
        <p:spPr>
          <a:xfrm>
            <a:off x="576001" y="6465733"/>
            <a:ext cx="2599000" cy="324000"/>
          </a:xfrm>
        </p:spPr>
        <p:txBody>
          <a:bodyPr/>
          <a:lstStyle/>
          <a:p>
            <a:r>
              <a:rPr lang="da-DK" dirty="0" smtClean="0"/>
              <a:t>P. Manil, G. Minier, E. </a:t>
            </a:r>
            <a:r>
              <a:rPr lang="da-DK" smtClean="0"/>
              <a:t>Rochepault et al.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2" name="Espace réservé du numéro de diapositive 4"/>
          <p:cNvSpPr>
            <a:spLocks noGrp="1"/>
          </p:cNvSpPr>
          <p:nvPr>
            <p:ph type="sldNum" sz="quarter" idx="4"/>
          </p:nvPr>
        </p:nvSpPr>
        <p:spPr>
          <a:xfrm>
            <a:off x="7984067" y="6465733"/>
            <a:ext cx="764397" cy="324000"/>
          </a:xfrm>
        </p:spPr>
        <p:txBody>
          <a:bodyPr/>
          <a:lstStyle/>
          <a:p>
            <a:r>
              <a:rPr lang="en-US" dirty="0" smtClean="0"/>
              <a:t>Page 19</a:t>
            </a:r>
            <a:endParaRPr lang="en-US" dirty="0"/>
          </a:p>
        </p:txBody>
      </p:sp>
      <p:sp>
        <p:nvSpPr>
          <p:cNvPr id="31" name="Espace réservé de la date 5"/>
          <p:cNvSpPr>
            <a:spLocks noGrp="1"/>
          </p:cNvSpPr>
          <p:nvPr>
            <p:ph type="dt" sz="half" idx="2"/>
          </p:nvPr>
        </p:nvSpPr>
        <p:spPr>
          <a:xfrm>
            <a:off x="3327401" y="6465733"/>
            <a:ext cx="4131732" cy="324000"/>
          </a:xfrm>
        </p:spPr>
        <p:txBody>
          <a:bodyPr/>
          <a:lstStyle/>
          <a:p>
            <a:r>
              <a:rPr lang="en-US" dirty="0" smtClean="0"/>
              <a:t>R2D2 CDR - 09/03/2021</a:t>
            </a:r>
            <a:endParaRPr lang="en-US" dirty="0"/>
          </a:p>
        </p:txBody>
      </p:sp>
      <p:sp>
        <p:nvSpPr>
          <p:cNvPr id="33" name="ZoneTexte 32"/>
          <p:cNvSpPr txBox="1"/>
          <p:nvPr/>
        </p:nvSpPr>
        <p:spPr>
          <a:xfrm>
            <a:off x="348669" y="2508657"/>
            <a:ext cx="1750219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350" dirty="0" smtClean="0"/>
              <a:t>Pads (</a:t>
            </a:r>
            <a:r>
              <a:rPr lang="fr-FR" sz="1350" dirty="0" err="1" smtClean="0"/>
              <a:t>iron</a:t>
            </a:r>
            <a:r>
              <a:rPr lang="fr-FR" sz="1350" dirty="0" smtClean="0"/>
              <a:t>)</a:t>
            </a:r>
          </a:p>
          <a:p>
            <a:endParaRPr lang="fr-FR" sz="1350" dirty="0"/>
          </a:p>
        </p:txBody>
      </p:sp>
      <p:cxnSp>
        <p:nvCxnSpPr>
          <p:cNvPr id="36" name="Connecteur droit avec flèche 35"/>
          <p:cNvCxnSpPr/>
          <p:nvPr/>
        </p:nvCxnSpPr>
        <p:spPr>
          <a:xfrm>
            <a:off x="1321698" y="2659513"/>
            <a:ext cx="3340534" cy="1124007"/>
          </a:xfrm>
          <a:prstGeom prst="straightConnector1">
            <a:avLst/>
          </a:prstGeom>
          <a:ln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Connecteur droit avec flèche 36"/>
          <p:cNvCxnSpPr/>
          <p:nvPr/>
        </p:nvCxnSpPr>
        <p:spPr>
          <a:xfrm>
            <a:off x="1321698" y="2653685"/>
            <a:ext cx="2934371" cy="1324963"/>
          </a:xfrm>
          <a:prstGeom prst="straightConnector1">
            <a:avLst/>
          </a:prstGeom>
          <a:ln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6535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Image 17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1431704">
            <a:off x="4379831" y="1584720"/>
            <a:ext cx="4598875" cy="2458865"/>
          </a:xfrm>
          <a:prstGeom prst="rect">
            <a:avLst/>
          </a:prstGeom>
        </p:spPr>
      </p:pic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>
                <a:latin typeface="+mn-lt"/>
              </a:rPr>
              <a:t>F</a:t>
            </a:r>
            <a:r>
              <a:rPr lang="fr-FR" dirty="0" smtClean="0">
                <a:latin typeface="+mn-lt"/>
              </a:rPr>
              <a:t>2D2 ↔ R2D2</a:t>
            </a:r>
            <a:endParaRPr lang="fr-FR" dirty="0">
              <a:latin typeface="+mn-lt"/>
            </a:endParaRP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a-DK" dirty="0" smtClean="0"/>
              <a:t>P. Manil, G. Minier, E. </a:t>
            </a:r>
            <a:r>
              <a:rPr lang="da-DK" smtClean="0"/>
              <a:t>Rochepault et al.</a:t>
            </a:r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fr-FR" dirty="0" smtClean="0"/>
              <a:t>Page </a:t>
            </a:r>
            <a:fld id="{AEFB9B6D-867A-40B8-ACB0-35CC9F272C9C}" type="slidenum">
              <a:rPr lang="fr-FR" smtClean="0"/>
              <a:pPr/>
              <a:t>2</a:t>
            </a:fld>
            <a:endParaRPr lang="fr-FR" dirty="0"/>
          </a:p>
        </p:txBody>
      </p:sp>
      <p:sp>
        <p:nvSpPr>
          <p:cNvPr id="6" name="Espace réservé de la date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FR" dirty="0" smtClean="0"/>
              <a:t>R2D2 CDR - 09/03/2021</a:t>
            </a:r>
            <a:endParaRPr lang="fr-FR" dirty="0"/>
          </a:p>
        </p:txBody>
      </p:sp>
      <p:sp>
        <p:nvSpPr>
          <p:cNvPr id="72" name="Espace réservé du contenu 67"/>
          <p:cNvSpPr>
            <a:spLocks noGrp="1"/>
          </p:cNvSpPr>
          <p:nvPr>
            <p:ph idx="1"/>
          </p:nvPr>
        </p:nvSpPr>
        <p:spPr>
          <a:xfrm>
            <a:off x="121170" y="1127287"/>
            <a:ext cx="4526379" cy="4968552"/>
          </a:xfrm>
        </p:spPr>
        <p:txBody>
          <a:bodyPr/>
          <a:lstStyle/>
          <a:p>
            <a:r>
              <a:rPr lang="fr-FR" sz="1600" b="1" dirty="0" smtClean="0">
                <a:latin typeface="+mn-lt"/>
              </a:rPr>
              <a:t>	F2D2 </a:t>
            </a:r>
            <a:r>
              <a:rPr lang="fr-FR" sz="1600" b="1" dirty="0" err="1" smtClean="0">
                <a:latin typeface="+mn-lt"/>
              </a:rPr>
              <a:t>dipole</a:t>
            </a:r>
            <a:endParaRPr lang="fr-FR" sz="1600" b="1" dirty="0" smtClean="0">
              <a:latin typeface="+mn-lt"/>
            </a:endParaRPr>
          </a:p>
          <a:p>
            <a:endParaRPr lang="fr-FR" sz="1600" dirty="0">
              <a:latin typeface="+mn-lt"/>
            </a:endParaRPr>
          </a:p>
          <a:p>
            <a:endParaRPr lang="fr-FR" sz="1600" dirty="0" smtClean="0">
              <a:latin typeface="+mn-lt"/>
            </a:endParaRPr>
          </a:p>
          <a:p>
            <a:endParaRPr lang="fr-FR" sz="1600" dirty="0" smtClean="0">
              <a:latin typeface="+mn-lt"/>
            </a:endParaRPr>
          </a:p>
          <a:p>
            <a:endParaRPr lang="fr-FR" sz="1600" dirty="0" smtClean="0">
              <a:latin typeface="+mn-lt"/>
            </a:endParaRPr>
          </a:p>
          <a:p>
            <a:endParaRPr lang="fr-FR" sz="1600" dirty="0">
              <a:latin typeface="+mn-lt"/>
            </a:endParaRPr>
          </a:p>
          <a:p>
            <a:endParaRPr lang="fr-FR" sz="1600" dirty="0" smtClean="0">
              <a:latin typeface="+mn-lt"/>
            </a:endParaRPr>
          </a:p>
          <a:p>
            <a:r>
              <a:rPr lang="fr-FR" sz="1600" dirty="0" smtClean="0">
                <a:latin typeface="+mn-lt"/>
              </a:rPr>
              <a:t>	</a:t>
            </a:r>
            <a:r>
              <a:rPr lang="fr-FR" sz="1600" dirty="0" err="1" smtClean="0">
                <a:latin typeface="+mn-lt"/>
              </a:rPr>
              <a:t>L</a:t>
            </a:r>
            <a:r>
              <a:rPr lang="fr-FR" sz="1600" baseline="-25000" dirty="0" err="1" smtClean="0">
                <a:latin typeface="+mn-lt"/>
              </a:rPr>
              <a:t>tot</a:t>
            </a:r>
            <a:r>
              <a:rPr lang="fr-FR" sz="1600" dirty="0" smtClean="0">
                <a:latin typeface="+mn-lt"/>
              </a:rPr>
              <a:t> = 1400 mm</a:t>
            </a:r>
          </a:p>
          <a:p>
            <a:r>
              <a:rPr lang="fr-FR" sz="1600" dirty="0" smtClean="0">
                <a:latin typeface="+mn-lt"/>
              </a:rPr>
              <a:t>	</a:t>
            </a:r>
            <a:r>
              <a:rPr lang="fr-FR" sz="1600" dirty="0" err="1" smtClean="0">
                <a:latin typeface="+mn-lt"/>
              </a:rPr>
              <a:t>L</a:t>
            </a:r>
            <a:r>
              <a:rPr lang="fr-FR" sz="1600" baseline="-25000" dirty="0" err="1" smtClean="0">
                <a:latin typeface="+mn-lt"/>
              </a:rPr>
              <a:t>ss</a:t>
            </a:r>
            <a:r>
              <a:rPr lang="fr-FR" sz="1600" dirty="0" smtClean="0">
                <a:latin typeface="+mn-lt"/>
              </a:rPr>
              <a:t> = 566 mm</a:t>
            </a:r>
          </a:p>
          <a:p>
            <a:r>
              <a:rPr lang="fr-FR" sz="1600" dirty="0" smtClean="0">
                <a:latin typeface="+mn-lt"/>
              </a:rPr>
              <a:t>	4 </a:t>
            </a:r>
            <a:r>
              <a:rPr lang="fr-FR" sz="1600" dirty="0" err="1" smtClean="0">
                <a:latin typeface="+mn-lt"/>
              </a:rPr>
              <a:t>coils</a:t>
            </a:r>
            <a:r>
              <a:rPr lang="fr-FR" sz="1600" dirty="0" smtClean="0">
                <a:latin typeface="+mn-lt"/>
              </a:rPr>
              <a:t> = 4 </a:t>
            </a:r>
            <a:r>
              <a:rPr lang="fr-FR" sz="1600" dirty="0" err="1">
                <a:latin typeface="+mn-lt"/>
              </a:rPr>
              <a:t>g</a:t>
            </a:r>
            <a:r>
              <a:rPr lang="fr-FR" sz="1600" dirty="0" err="1" smtClean="0">
                <a:latin typeface="+mn-lt"/>
              </a:rPr>
              <a:t>raded</a:t>
            </a:r>
            <a:r>
              <a:rPr lang="fr-FR" sz="1600" dirty="0" smtClean="0">
                <a:latin typeface="+mn-lt"/>
              </a:rPr>
              <a:t> double-pancakes</a:t>
            </a:r>
          </a:p>
          <a:p>
            <a:r>
              <a:rPr lang="fr-FR" sz="1600" dirty="0">
                <a:latin typeface="+mn-lt"/>
              </a:rPr>
              <a:t>	</a:t>
            </a:r>
            <a:r>
              <a:rPr lang="fr-FR" sz="1600" dirty="0" smtClean="0">
                <a:latin typeface="+mn-lt"/>
              </a:rPr>
              <a:t>8 </a:t>
            </a:r>
            <a:r>
              <a:rPr lang="fr-FR" sz="1600" dirty="0" err="1" smtClean="0">
                <a:latin typeface="+mn-lt"/>
              </a:rPr>
              <a:t>sub-coils</a:t>
            </a:r>
            <a:r>
              <a:rPr lang="fr-FR" sz="1600" dirty="0" smtClean="0">
                <a:latin typeface="+mn-lt"/>
              </a:rPr>
              <a:t> (HF/LF)</a:t>
            </a:r>
          </a:p>
          <a:p>
            <a:r>
              <a:rPr lang="fr-FR" sz="1600" dirty="0">
                <a:latin typeface="+mn-lt"/>
              </a:rPr>
              <a:t>	</a:t>
            </a:r>
            <a:r>
              <a:rPr lang="fr-FR" sz="1600" dirty="0" smtClean="0">
                <a:latin typeface="+mn-lt"/>
              </a:rPr>
              <a:t>Double </a:t>
            </a:r>
            <a:r>
              <a:rPr lang="fr-FR" sz="1600" dirty="0">
                <a:latin typeface="+mn-lt"/>
              </a:rPr>
              <a:t>layer </a:t>
            </a:r>
          </a:p>
          <a:p>
            <a:r>
              <a:rPr lang="fr-FR" sz="1600" dirty="0" smtClean="0">
                <a:latin typeface="+mn-lt"/>
              </a:rPr>
              <a:t>	</a:t>
            </a:r>
            <a:r>
              <a:rPr lang="fr-FR" sz="1600" dirty="0" err="1" smtClean="0">
                <a:latin typeface="+mn-lt"/>
              </a:rPr>
              <a:t>Flared</a:t>
            </a:r>
            <a:r>
              <a:rPr lang="fr-FR" sz="1600" dirty="0" smtClean="0">
                <a:latin typeface="+mn-lt"/>
              </a:rPr>
              <a:t> ends</a:t>
            </a:r>
            <a:endParaRPr lang="fr-FR" sz="1600" dirty="0">
              <a:latin typeface="+mn-lt"/>
            </a:endParaRPr>
          </a:p>
          <a:p>
            <a:r>
              <a:rPr lang="fr-FR" sz="1600" dirty="0" smtClean="0">
                <a:latin typeface="+mn-lt"/>
              </a:rPr>
              <a:t>	Layer jump + Exit jumps</a:t>
            </a:r>
          </a:p>
          <a:p>
            <a:r>
              <a:rPr lang="fr-FR" sz="1600" dirty="0">
                <a:latin typeface="+mn-lt"/>
              </a:rPr>
              <a:t>	</a:t>
            </a:r>
            <a:r>
              <a:rPr lang="fr-FR" sz="1600" dirty="0" err="1">
                <a:latin typeface="+mn-lt"/>
              </a:rPr>
              <a:t>External</a:t>
            </a:r>
            <a:r>
              <a:rPr lang="fr-FR" sz="1600" dirty="0">
                <a:latin typeface="+mn-lt"/>
              </a:rPr>
              <a:t> joints</a:t>
            </a:r>
          </a:p>
          <a:p>
            <a:endParaRPr lang="fr-FR" sz="1600" dirty="0" smtClean="0">
              <a:latin typeface="+mn-lt"/>
            </a:endParaRPr>
          </a:p>
        </p:txBody>
      </p:sp>
      <p:sp>
        <p:nvSpPr>
          <p:cNvPr id="74" name="Espace réservé du contenu 67"/>
          <p:cNvSpPr txBox="1">
            <a:spLocks/>
          </p:cNvSpPr>
          <p:nvPr/>
        </p:nvSpPr>
        <p:spPr>
          <a:xfrm>
            <a:off x="4994256" y="1127287"/>
            <a:ext cx="3854546" cy="49685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 pitchFamily="34" charset="0"/>
              <a:buNone/>
              <a:defRPr sz="1800" kern="1200" cap="none" baseline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 marL="270000" indent="-2700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SzPct val="60000"/>
              <a:buFontTx/>
              <a:buBlip>
                <a:blip r:embed="rId4"/>
              </a:buBlip>
              <a:defRPr sz="1800" kern="1200" cap="none" baseline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2pPr>
            <a:lvl3pPr marL="36000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SzPct val="36000"/>
              <a:buFont typeface="Arial" pitchFamily="34" charset="0"/>
              <a:buNone/>
              <a:defRPr sz="1600" kern="12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3pPr>
            <a:lvl4pPr marL="628650" indent="-276225" algn="l" defTabSz="914400" rtl="0" eaLnBrk="1" latinLnBrk="0" hangingPunct="1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Clr>
                <a:srgbClr val="666666"/>
              </a:buClr>
              <a:buSzPct val="30000"/>
              <a:buFontTx/>
              <a:buBlip>
                <a:blip r:embed="rId5"/>
              </a:buBlip>
              <a:defRPr sz="1400" kern="12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4pPr>
            <a:lvl5pPr marL="63000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rgbClr val="666666"/>
              </a:buClr>
              <a:buFont typeface="Arial" pitchFamily="34" charset="0"/>
              <a:buNone/>
              <a:defRPr sz="1200" kern="12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5pPr>
            <a:lvl6pPr marL="809625" indent="-180975" algn="l" defTabSz="914400" rtl="0" eaLnBrk="1" latinLnBrk="0" hangingPunct="1">
              <a:spcBef>
                <a:spcPts val="0"/>
              </a:spcBef>
              <a:buFont typeface="Arial" pitchFamily="34" charset="0"/>
              <a:buChar char="•"/>
              <a:defRPr sz="1200" i="1" kern="1200" baseline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600" b="1" dirty="0" smtClean="0">
                <a:latin typeface="+mj-lt"/>
              </a:rPr>
              <a:t>	R2D2 </a:t>
            </a:r>
            <a:r>
              <a:rPr lang="fr-FR" sz="1600" b="1" dirty="0" err="1" smtClean="0">
                <a:latin typeface="+mj-lt"/>
              </a:rPr>
              <a:t>dipole</a:t>
            </a:r>
            <a:endParaRPr lang="fr-FR" sz="1600" b="1" dirty="0" smtClean="0">
              <a:latin typeface="+mj-lt"/>
            </a:endParaRPr>
          </a:p>
          <a:p>
            <a:endParaRPr lang="fr-FR" sz="1600" dirty="0">
              <a:latin typeface="+mj-lt"/>
            </a:endParaRPr>
          </a:p>
          <a:p>
            <a:endParaRPr lang="fr-FR" sz="1600" dirty="0" smtClean="0">
              <a:latin typeface="+mj-lt"/>
            </a:endParaRPr>
          </a:p>
          <a:p>
            <a:endParaRPr lang="fr-FR" sz="1600" dirty="0" smtClean="0">
              <a:latin typeface="+mj-lt"/>
            </a:endParaRPr>
          </a:p>
          <a:p>
            <a:endParaRPr lang="fr-FR" sz="1600" dirty="0">
              <a:latin typeface="+mj-lt"/>
            </a:endParaRPr>
          </a:p>
          <a:p>
            <a:endParaRPr lang="fr-FR" sz="1600" dirty="0" smtClean="0">
              <a:latin typeface="+mj-lt"/>
            </a:endParaRPr>
          </a:p>
          <a:p>
            <a:endParaRPr lang="fr-FR" sz="1600" dirty="0">
              <a:latin typeface="+mj-lt"/>
            </a:endParaRPr>
          </a:p>
          <a:p>
            <a:r>
              <a:rPr lang="fr-FR" sz="1600" dirty="0" err="1" smtClean="0">
                <a:latin typeface="+mj-lt"/>
              </a:rPr>
              <a:t>L</a:t>
            </a:r>
            <a:r>
              <a:rPr lang="fr-FR" sz="1600" baseline="-25000" dirty="0" err="1" smtClean="0">
                <a:latin typeface="+mj-lt"/>
              </a:rPr>
              <a:t>tot</a:t>
            </a:r>
            <a:r>
              <a:rPr lang="fr-FR" sz="1600" dirty="0" smtClean="0">
                <a:latin typeface="+mj-lt"/>
              </a:rPr>
              <a:t> </a:t>
            </a:r>
            <a:r>
              <a:rPr lang="fr-FR" sz="1600" dirty="0">
                <a:latin typeface="+mj-lt"/>
              </a:rPr>
              <a:t>= </a:t>
            </a:r>
            <a:r>
              <a:rPr lang="fr-FR" sz="1600" dirty="0" smtClean="0">
                <a:latin typeface="+mj-lt"/>
              </a:rPr>
              <a:t>1300 mm </a:t>
            </a:r>
            <a:r>
              <a:rPr lang="fr-FR" sz="1600" dirty="0" err="1" smtClean="0">
                <a:latin typeface="+mj-lt"/>
              </a:rPr>
              <a:t>without</a:t>
            </a:r>
            <a:r>
              <a:rPr lang="fr-FR" sz="1600" dirty="0" smtClean="0">
                <a:latin typeface="+mj-lt"/>
              </a:rPr>
              <a:t> leads</a:t>
            </a:r>
          </a:p>
          <a:p>
            <a:r>
              <a:rPr lang="fr-FR" sz="1600" dirty="0" err="1" smtClean="0">
                <a:latin typeface="+mj-lt"/>
              </a:rPr>
              <a:t>L</a:t>
            </a:r>
            <a:r>
              <a:rPr lang="fr-FR" sz="1600" baseline="-25000" dirty="0" err="1" smtClean="0">
                <a:latin typeface="+mj-lt"/>
              </a:rPr>
              <a:t>ss</a:t>
            </a:r>
            <a:r>
              <a:rPr lang="fr-FR" sz="1600" dirty="0" smtClean="0">
                <a:latin typeface="+mj-lt"/>
              </a:rPr>
              <a:t> </a:t>
            </a:r>
            <a:r>
              <a:rPr lang="fr-FR" sz="1600" dirty="0">
                <a:latin typeface="+mj-lt"/>
              </a:rPr>
              <a:t>= </a:t>
            </a:r>
            <a:r>
              <a:rPr lang="fr-FR" sz="1600" dirty="0" smtClean="0">
                <a:latin typeface="+mj-lt"/>
              </a:rPr>
              <a:t>243 mm</a:t>
            </a:r>
            <a:endParaRPr lang="fr-FR" sz="1600" dirty="0">
              <a:latin typeface="+mj-lt"/>
            </a:endParaRPr>
          </a:p>
          <a:p>
            <a:r>
              <a:rPr lang="fr-FR" sz="1600" b="1" dirty="0" smtClean="0">
                <a:solidFill>
                  <a:schemeClr val="tx2"/>
                </a:solidFill>
                <a:latin typeface="+mj-lt"/>
              </a:rPr>
              <a:t>2 </a:t>
            </a:r>
            <a:r>
              <a:rPr lang="fr-FR" sz="1600" b="1" dirty="0" err="1" smtClean="0">
                <a:solidFill>
                  <a:schemeClr val="tx2"/>
                </a:solidFill>
                <a:latin typeface="+mj-lt"/>
              </a:rPr>
              <a:t>coils</a:t>
            </a:r>
            <a:r>
              <a:rPr lang="fr-FR" sz="1600" b="1" dirty="0" smtClean="0">
                <a:solidFill>
                  <a:schemeClr val="tx2"/>
                </a:solidFill>
                <a:latin typeface="+mj-lt"/>
              </a:rPr>
              <a:t> </a:t>
            </a:r>
            <a:r>
              <a:rPr lang="fr-FR" sz="1600" b="1" dirty="0" smtClean="0">
                <a:latin typeface="+mj-lt"/>
              </a:rPr>
              <a:t>= 2 </a:t>
            </a:r>
            <a:r>
              <a:rPr lang="fr-FR" sz="1600" b="1" dirty="0" err="1" smtClean="0">
                <a:latin typeface="+mj-lt"/>
              </a:rPr>
              <a:t>graded</a:t>
            </a:r>
            <a:r>
              <a:rPr lang="fr-FR" sz="1600" b="1" dirty="0" smtClean="0">
                <a:latin typeface="+mj-lt"/>
              </a:rPr>
              <a:t> single layer</a:t>
            </a:r>
            <a:endParaRPr lang="fr-FR" sz="1600" b="1" dirty="0">
              <a:latin typeface="+mj-lt"/>
            </a:endParaRPr>
          </a:p>
          <a:p>
            <a:r>
              <a:rPr lang="fr-FR" sz="1600" dirty="0"/>
              <a:t>4</a:t>
            </a:r>
            <a:r>
              <a:rPr lang="fr-FR" sz="1600" dirty="0" smtClean="0"/>
              <a:t> </a:t>
            </a:r>
            <a:r>
              <a:rPr lang="fr-FR" sz="1600" dirty="0" err="1"/>
              <a:t>sub-coils</a:t>
            </a:r>
            <a:r>
              <a:rPr lang="fr-FR" sz="1600" dirty="0"/>
              <a:t> (HF/LF)</a:t>
            </a:r>
          </a:p>
          <a:p>
            <a:r>
              <a:rPr lang="fr-FR" sz="1600" b="1" dirty="0" smtClean="0">
                <a:latin typeface="+mj-lt"/>
              </a:rPr>
              <a:t>Single </a:t>
            </a:r>
            <a:r>
              <a:rPr lang="fr-FR" sz="1600" b="1" dirty="0">
                <a:latin typeface="+mj-lt"/>
              </a:rPr>
              <a:t>layer </a:t>
            </a:r>
          </a:p>
          <a:p>
            <a:r>
              <a:rPr lang="fr-FR" sz="1600" b="1" dirty="0" err="1" smtClean="0">
                <a:latin typeface="+mj-lt"/>
              </a:rPr>
              <a:t>Racetrack</a:t>
            </a:r>
            <a:endParaRPr lang="fr-FR" sz="1600" b="1" dirty="0">
              <a:latin typeface="+mj-lt"/>
            </a:endParaRPr>
          </a:p>
          <a:p>
            <a:r>
              <a:rPr lang="fr-FR" sz="1600" dirty="0" smtClean="0">
                <a:latin typeface="+mj-lt"/>
              </a:rPr>
              <a:t>Exit jumps</a:t>
            </a:r>
          </a:p>
          <a:p>
            <a:r>
              <a:rPr lang="fr-FR" sz="1600" dirty="0" err="1" smtClean="0">
                <a:latin typeface="+mj-lt"/>
              </a:rPr>
              <a:t>External</a:t>
            </a:r>
            <a:r>
              <a:rPr lang="fr-FR" sz="1600" dirty="0" smtClean="0">
                <a:latin typeface="+mj-lt"/>
              </a:rPr>
              <a:t> </a:t>
            </a:r>
            <a:r>
              <a:rPr lang="fr-FR" sz="1600" dirty="0">
                <a:latin typeface="+mj-lt"/>
              </a:rPr>
              <a:t>joints</a:t>
            </a:r>
          </a:p>
          <a:p>
            <a:endParaRPr lang="fr-FR" sz="1600" dirty="0">
              <a:latin typeface="+mj-lt"/>
            </a:endParaRPr>
          </a:p>
        </p:txBody>
      </p:sp>
      <p:cxnSp>
        <p:nvCxnSpPr>
          <p:cNvPr id="8" name="Connecteur droit 7"/>
          <p:cNvCxnSpPr/>
          <p:nvPr/>
        </p:nvCxnSpPr>
        <p:spPr>
          <a:xfrm>
            <a:off x="2923670" y="1657376"/>
            <a:ext cx="2545952" cy="45589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headEnd type="diamond"/>
            <a:tail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/>
          <p:cNvSpPr txBox="1"/>
          <p:nvPr/>
        </p:nvSpPr>
        <p:spPr>
          <a:xfrm>
            <a:off x="3975715" y="1473668"/>
            <a:ext cx="38023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5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1m</a:t>
            </a:r>
            <a:endParaRPr lang="fr-FR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5" name="ZoneTexte 14"/>
          <p:cNvSpPr txBox="1"/>
          <p:nvPr/>
        </p:nvSpPr>
        <p:spPr>
          <a:xfrm>
            <a:off x="870567" y="2893263"/>
            <a:ext cx="85953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50" dirty="0" smtClean="0">
                <a:solidFill>
                  <a:schemeClr val="bg1">
                    <a:lumMod val="75000"/>
                  </a:schemeClr>
                </a:solidFill>
              </a:rPr>
              <a:t>F2D2_v8.A</a:t>
            </a:r>
            <a:endParaRPr lang="fr-FR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14" name="ZoneTexte 13"/>
          <p:cNvSpPr txBox="1"/>
          <p:nvPr/>
        </p:nvSpPr>
        <p:spPr>
          <a:xfrm>
            <a:off x="6650074" y="5857445"/>
            <a:ext cx="254543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>
                <a:solidFill>
                  <a:srgbClr val="7030A0"/>
                </a:solidFill>
              </a:rPr>
              <a:t>(</a:t>
            </a:r>
            <a:r>
              <a:rPr lang="fr-FR" sz="1600" dirty="0" err="1">
                <a:solidFill>
                  <a:srgbClr val="7030A0"/>
                </a:solidFill>
              </a:rPr>
              <a:t>see</a:t>
            </a:r>
            <a:r>
              <a:rPr lang="fr-FR" sz="1600" dirty="0">
                <a:solidFill>
                  <a:srgbClr val="7030A0"/>
                </a:solidFill>
              </a:rPr>
              <a:t> </a:t>
            </a:r>
            <a:r>
              <a:rPr lang="fr-FR" sz="1600" b="1" dirty="0" smtClean="0">
                <a:solidFill>
                  <a:srgbClr val="7030A0"/>
                </a:solidFill>
              </a:rPr>
              <a:t>1</a:t>
            </a:r>
            <a:r>
              <a:rPr lang="fr-FR" sz="1600" dirty="0" smtClean="0">
                <a:solidFill>
                  <a:srgbClr val="7030A0"/>
                </a:solidFill>
              </a:rPr>
              <a:t>, E. </a:t>
            </a:r>
            <a:r>
              <a:rPr lang="fr-FR" sz="1600" dirty="0" err="1" smtClean="0">
                <a:solidFill>
                  <a:srgbClr val="7030A0"/>
                </a:solidFill>
              </a:rPr>
              <a:t>Rochepault</a:t>
            </a:r>
            <a:endParaRPr lang="fr-FR" sz="1600" dirty="0" smtClean="0">
              <a:solidFill>
                <a:srgbClr val="7030A0"/>
              </a:solidFill>
            </a:endParaRPr>
          </a:p>
          <a:p>
            <a:r>
              <a:rPr lang="fr-FR" sz="1600" dirty="0" smtClean="0">
                <a:solidFill>
                  <a:srgbClr val="7030A0"/>
                </a:solidFill>
              </a:rPr>
              <a:t>     &amp; </a:t>
            </a:r>
            <a:r>
              <a:rPr lang="fr-FR" sz="1600" b="1" dirty="0" smtClean="0">
                <a:solidFill>
                  <a:srgbClr val="7030A0"/>
                </a:solidFill>
              </a:rPr>
              <a:t>2</a:t>
            </a:r>
            <a:r>
              <a:rPr lang="fr-FR" sz="1600" dirty="0" smtClean="0">
                <a:solidFill>
                  <a:srgbClr val="7030A0"/>
                </a:solidFill>
              </a:rPr>
              <a:t>, V. </a:t>
            </a:r>
            <a:r>
              <a:rPr lang="fr-FR" sz="1600" dirty="0" err="1" smtClean="0">
                <a:solidFill>
                  <a:srgbClr val="7030A0"/>
                </a:solidFill>
              </a:rPr>
              <a:t>Calvelli</a:t>
            </a:r>
            <a:r>
              <a:rPr lang="fr-FR" sz="1600" dirty="0" smtClean="0">
                <a:solidFill>
                  <a:srgbClr val="7030A0"/>
                </a:solidFill>
              </a:rPr>
              <a:t>)</a:t>
            </a:r>
            <a:endParaRPr lang="en-US" sz="1600" dirty="0"/>
          </a:p>
        </p:txBody>
      </p:sp>
      <p:pic>
        <p:nvPicPr>
          <p:cNvPr id="17" name="Image 16"/>
          <p:cNvPicPr>
            <a:picLocks noChangeAspect="1"/>
          </p:cNvPicPr>
          <p:nvPr/>
        </p:nvPicPr>
        <p:blipFill rotWithShape="1"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7083" b="10803"/>
          <a:stretch/>
        </p:blipFill>
        <p:spPr bwMode="auto">
          <a:xfrm>
            <a:off x="121171" y="1473668"/>
            <a:ext cx="4390328" cy="2383369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Image 6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05784" y="1307853"/>
            <a:ext cx="2565877" cy="12253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0660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ZoneTexte 6"/>
          <p:cNvSpPr txBox="1"/>
          <p:nvPr/>
        </p:nvSpPr>
        <p:spPr>
          <a:xfrm>
            <a:off x="1655885" y="2726748"/>
            <a:ext cx="583223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fr-FR" sz="32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Break for questions?</a:t>
            </a:r>
            <a:endParaRPr lang="fr-FR" sz="2400" dirty="0">
              <a:solidFill>
                <a:prstClr val="black">
                  <a:lumMod val="50000"/>
                  <a:lumOff val="50000"/>
                </a:prstClr>
              </a:solidFill>
            </a:endParaRPr>
          </a:p>
          <a:p>
            <a:pPr lvl="0"/>
            <a:endParaRPr lang="fr-FR" sz="1600" dirty="0" smtClean="0">
              <a:solidFill>
                <a:prstClr val="black">
                  <a:lumMod val="50000"/>
                  <a:lumOff val="50000"/>
                </a:prstClr>
              </a:solidFill>
            </a:endParaRPr>
          </a:p>
          <a:p>
            <a:pPr lvl="0"/>
            <a:endParaRPr lang="fr-FR" sz="1600" dirty="0">
              <a:solidFill>
                <a:prstClr val="black">
                  <a:lumMod val="50000"/>
                  <a:lumOff val="50000"/>
                </a:prstClr>
              </a:solidFill>
            </a:endParaRPr>
          </a:p>
          <a:p>
            <a:pPr algn="ctr"/>
            <a:endParaRPr lang="fr-FR" sz="32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680767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R2D2: longitudinal support concepts</a:t>
            </a:r>
            <a:endParaRPr lang="fr-FR" dirty="0"/>
          </a:p>
        </p:txBody>
      </p:sp>
      <p:sp>
        <p:nvSpPr>
          <p:cNvPr id="7" name="Espace réservé du contenu 6"/>
          <p:cNvSpPr>
            <a:spLocks noGrp="1"/>
          </p:cNvSpPr>
          <p:nvPr>
            <p:ph idx="1"/>
          </p:nvPr>
        </p:nvSpPr>
        <p:spPr>
          <a:xfrm>
            <a:off x="359868" y="1148820"/>
            <a:ext cx="8388596" cy="4968552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rgbClr val="002060"/>
                </a:solidFill>
                <a:sym typeface="Wingdings" panose="05000000000000000000" pitchFamily="2" charset="2"/>
              </a:rPr>
              <a:t>Goals </a:t>
            </a:r>
            <a:r>
              <a:rPr lang="en-US" sz="1600" dirty="0">
                <a:solidFill>
                  <a:srgbClr val="002060"/>
                </a:solidFill>
                <a:sym typeface="Wingdings" panose="05000000000000000000" pitchFamily="2" charset="2"/>
              </a:rPr>
              <a:t>of the longitudinal </a:t>
            </a:r>
            <a:r>
              <a:rPr lang="en-US" sz="1600" dirty="0" smtClean="0">
                <a:solidFill>
                  <a:srgbClr val="002060"/>
                </a:solidFill>
                <a:sym typeface="Wingdings" panose="05000000000000000000" pitchFamily="2" charset="2"/>
              </a:rPr>
              <a:t>support:</a:t>
            </a:r>
            <a:endParaRPr lang="fr-FR" sz="1600" dirty="0" smtClean="0">
              <a:solidFill>
                <a:srgbClr val="002060"/>
              </a:solidFill>
              <a:sym typeface="Wingdings" panose="05000000000000000000" pitchFamily="2" charset="2"/>
            </a:endParaRPr>
          </a:p>
          <a:p>
            <a:pPr marL="555750" lvl="1" indent="-285750">
              <a:buFont typeface="Arial" panose="020B0604020202020204" pitchFamily="34" charset="0"/>
              <a:buChar char="•"/>
            </a:pPr>
            <a:r>
              <a:rPr lang="fr-FR" sz="1600" dirty="0">
                <a:solidFill>
                  <a:srgbClr val="002060"/>
                </a:solidFill>
              </a:rPr>
              <a:t>No </a:t>
            </a:r>
            <a:r>
              <a:rPr lang="fr-FR" sz="1600" dirty="0" err="1">
                <a:solidFill>
                  <a:srgbClr val="002060"/>
                </a:solidFill>
              </a:rPr>
              <a:t>separation</a:t>
            </a:r>
            <a:r>
              <a:rPr lang="fr-FR" sz="1600" dirty="0">
                <a:solidFill>
                  <a:srgbClr val="002060"/>
                </a:solidFill>
              </a:rPr>
              <a:t> in </a:t>
            </a:r>
            <a:r>
              <a:rPr lang="fr-FR" sz="1600" dirty="0" err="1">
                <a:solidFill>
                  <a:srgbClr val="002060"/>
                </a:solidFill>
              </a:rPr>
              <a:t>coil</a:t>
            </a:r>
            <a:r>
              <a:rPr lang="fr-FR" sz="1600" dirty="0">
                <a:solidFill>
                  <a:srgbClr val="002060"/>
                </a:solidFill>
              </a:rPr>
              <a:t>-ends</a:t>
            </a:r>
          </a:p>
          <a:p>
            <a:pPr marL="555750" lvl="1" indent="-285750">
              <a:buFont typeface="Arial" panose="020B0604020202020204" pitchFamily="34" charset="0"/>
              <a:buChar char="•"/>
            </a:pPr>
            <a:r>
              <a:rPr lang="fr-FR" sz="1600" dirty="0" err="1" smtClean="0">
                <a:solidFill>
                  <a:srgbClr val="002060"/>
                </a:solidFill>
              </a:rPr>
              <a:t>Safe</a:t>
            </a:r>
            <a:r>
              <a:rPr lang="fr-FR" sz="1600" dirty="0" smtClean="0">
                <a:solidFill>
                  <a:srgbClr val="002060"/>
                </a:solidFill>
              </a:rPr>
              <a:t> stress </a:t>
            </a:r>
            <a:r>
              <a:rPr lang="fr-FR" sz="1600" dirty="0">
                <a:solidFill>
                  <a:srgbClr val="002060"/>
                </a:solidFill>
              </a:rPr>
              <a:t>zone (&lt;200 </a:t>
            </a:r>
            <a:r>
              <a:rPr lang="fr-FR" sz="1600" dirty="0" err="1">
                <a:solidFill>
                  <a:srgbClr val="002060"/>
                </a:solidFill>
              </a:rPr>
              <a:t>MPa</a:t>
            </a:r>
            <a:r>
              <a:rPr lang="fr-FR" sz="1600" dirty="0" smtClean="0">
                <a:solidFill>
                  <a:srgbClr val="002060"/>
                </a:solidFill>
              </a:rPr>
              <a:t>)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fr-FR" sz="1600" dirty="0" err="1" smtClean="0">
                <a:solidFill>
                  <a:schemeClr val="tx2"/>
                </a:solidFill>
              </a:rPr>
              <a:t>External</a:t>
            </a:r>
            <a:r>
              <a:rPr lang="fr-FR" sz="1600" dirty="0" smtClean="0">
                <a:solidFill>
                  <a:schemeClr val="tx2"/>
                </a:solidFill>
              </a:rPr>
              <a:t> </a:t>
            </a:r>
            <a:r>
              <a:rPr lang="fr-FR" sz="1600" dirty="0">
                <a:solidFill>
                  <a:schemeClr val="tx2"/>
                </a:solidFill>
              </a:rPr>
              <a:t>joint </a:t>
            </a:r>
            <a:r>
              <a:rPr lang="fr-FR" sz="1600" dirty="0">
                <a:solidFill>
                  <a:schemeClr val="tx2"/>
                </a:solidFill>
                <a:sym typeface="Wingdings" panose="05000000000000000000" pitchFamily="2" charset="2"/>
              </a:rPr>
              <a:t> </a:t>
            </a:r>
            <a:r>
              <a:rPr lang="fr-FR" sz="1600" dirty="0" err="1">
                <a:solidFill>
                  <a:schemeClr val="tx2"/>
                </a:solidFill>
                <a:sym typeface="Wingdings" panose="05000000000000000000" pitchFamily="2" charset="2"/>
              </a:rPr>
              <a:t>small</a:t>
            </a:r>
            <a:r>
              <a:rPr lang="fr-FR" sz="1600" dirty="0">
                <a:solidFill>
                  <a:schemeClr val="tx2"/>
                </a:solidFill>
                <a:sym typeface="Wingdings" panose="05000000000000000000" pitchFamily="2" charset="2"/>
              </a:rPr>
              <a:t> support area (</a:t>
            </a:r>
            <a:r>
              <a:rPr lang="fr-FR" sz="1600" dirty="0" err="1">
                <a:solidFill>
                  <a:schemeClr val="tx2"/>
                </a:solidFill>
                <a:sym typeface="Wingdings" panose="05000000000000000000" pitchFamily="2" charset="2"/>
              </a:rPr>
              <a:t>red</a:t>
            </a:r>
            <a:r>
              <a:rPr lang="fr-FR" sz="1600" dirty="0">
                <a:solidFill>
                  <a:schemeClr val="tx2"/>
                </a:solidFill>
                <a:sym typeface="Wingdings" panose="05000000000000000000" pitchFamily="2" charset="2"/>
              </a:rPr>
              <a:t> surfaces</a:t>
            </a:r>
            <a:r>
              <a:rPr lang="fr-FR" sz="1600" dirty="0" smtClean="0">
                <a:solidFill>
                  <a:schemeClr val="tx2"/>
                </a:solidFill>
                <a:sym typeface="Wingdings" panose="05000000000000000000" pitchFamily="2" charset="2"/>
              </a:rPr>
              <a:t>)</a:t>
            </a:r>
            <a:endParaRPr lang="fr-FR" sz="1600" dirty="0" smtClean="0">
              <a:solidFill>
                <a:schemeClr val="tx2"/>
              </a:solidFill>
              <a:sym typeface="Wingdings" panose="05000000000000000000" pitchFamily="2" charset="2"/>
            </a:endParaRP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fr-FR" sz="1600" dirty="0" smtClean="0">
                <a:solidFill>
                  <a:schemeClr val="tx2"/>
                </a:solidFill>
                <a:sym typeface="Wingdings" panose="05000000000000000000" pitchFamily="2" charset="2"/>
              </a:rPr>
              <a:t>Long </a:t>
            </a:r>
            <a:r>
              <a:rPr lang="fr-FR" sz="1600" dirty="0" err="1">
                <a:solidFill>
                  <a:schemeClr val="tx2"/>
                </a:solidFill>
                <a:sym typeface="Wingdings" panose="05000000000000000000" pitchFamily="2" charset="2"/>
              </a:rPr>
              <a:t>spacers</a:t>
            </a:r>
            <a:r>
              <a:rPr lang="fr-FR" sz="1600" dirty="0">
                <a:solidFill>
                  <a:schemeClr val="tx2"/>
                </a:solidFill>
                <a:sym typeface="Wingdings" panose="05000000000000000000" pitchFamily="2" charset="2"/>
              </a:rPr>
              <a:t>  </a:t>
            </a:r>
            <a:r>
              <a:rPr lang="fr-FR" sz="1600" dirty="0" err="1">
                <a:solidFill>
                  <a:schemeClr val="tx2"/>
                </a:solidFill>
                <a:sym typeface="Wingdings" panose="05000000000000000000" pitchFamily="2" charset="2"/>
              </a:rPr>
              <a:t>difficult</a:t>
            </a:r>
            <a:r>
              <a:rPr lang="fr-FR" sz="1600" dirty="0">
                <a:solidFill>
                  <a:schemeClr val="tx2"/>
                </a:solidFill>
                <a:sym typeface="Wingdings" panose="05000000000000000000" pitchFamily="2" charset="2"/>
              </a:rPr>
              <a:t> to </a:t>
            </a:r>
            <a:r>
              <a:rPr lang="fr-FR" sz="1600" dirty="0" err="1">
                <a:solidFill>
                  <a:schemeClr val="tx2"/>
                </a:solidFill>
                <a:sym typeface="Wingdings" panose="05000000000000000000" pitchFamily="2" charset="2"/>
              </a:rPr>
              <a:t>reach</a:t>
            </a:r>
            <a:r>
              <a:rPr lang="fr-FR" sz="1600" dirty="0">
                <a:solidFill>
                  <a:schemeClr val="tx2"/>
                </a:solidFill>
                <a:sym typeface="Wingdings" panose="05000000000000000000" pitchFamily="2" charset="2"/>
              </a:rPr>
              <a:t> </a:t>
            </a:r>
            <a:r>
              <a:rPr lang="fr-FR" sz="1600" dirty="0" err="1">
                <a:solidFill>
                  <a:schemeClr val="tx2"/>
                </a:solidFill>
                <a:sym typeface="Wingdings" panose="05000000000000000000" pitchFamily="2" charset="2"/>
              </a:rPr>
              <a:t>coil</a:t>
            </a:r>
            <a:r>
              <a:rPr lang="fr-FR" sz="1600" dirty="0">
                <a:solidFill>
                  <a:schemeClr val="tx2"/>
                </a:solidFill>
                <a:sym typeface="Wingdings" panose="05000000000000000000" pitchFamily="2" charset="2"/>
              </a:rPr>
              <a:t>-pole </a:t>
            </a:r>
            <a:r>
              <a:rPr lang="fr-FR" sz="1600" dirty="0" smtClean="0">
                <a:solidFill>
                  <a:schemeClr val="tx2"/>
                </a:solidFill>
                <a:sym typeface="Wingdings" panose="05000000000000000000" pitchFamily="2" charset="2"/>
              </a:rPr>
              <a:t>contact*</a:t>
            </a:r>
            <a:endParaRPr lang="fr-FR" sz="1600" dirty="0">
              <a:solidFill>
                <a:schemeClr val="tx2"/>
              </a:solidFill>
              <a:sym typeface="Wingdings" panose="05000000000000000000" pitchFamily="2" charset="2"/>
            </a:endParaRPr>
          </a:p>
          <a:p>
            <a:r>
              <a:rPr lang="fr-FR" sz="1600" i="1" dirty="0" smtClean="0">
                <a:solidFill>
                  <a:srgbClr val="002060"/>
                </a:solidFill>
                <a:sym typeface="Wingdings" panose="05000000000000000000" pitchFamily="2" charset="2"/>
              </a:rPr>
              <a:t>«</a:t>
            </a:r>
            <a:r>
              <a:rPr lang="fr-FR" sz="1600" i="1" dirty="0">
                <a:solidFill>
                  <a:srgbClr val="002060"/>
                </a:solidFill>
                <a:sym typeface="Wingdings" panose="05000000000000000000" pitchFamily="2" charset="2"/>
              </a:rPr>
              <a:t> </a:t>
            </a:r>
            <a:r>
              <a:rPr lang="fr-FR" sz="1600" i="1" dirty="0" err="1">
                <a:solidFill>
                  <a:srgbClr val="002060"/>
                </a:solidFill>
                <a:sym typeface="Wingdings" panose="05000000000000000000" pitchFamily="2" charset="2"/>
              </a:rPr>
              <a:t>Anything</a:t>
            </a:r>
            <a:r>
              <a:rPr lang="fr-FR" sz="1600" i="1" dirty="0">
                <a:solidFill>
                  <a:srgbClr val="002060"/>
                </a:solidFill>
                <a:sym typeface="Wingdings" panose="05000000000000000000" pitchFamily="2" charset="2"/>
              </a:rPr>
              <a:t> </a:t>
            </a:r>
            <a:r>
              <a:rPr lang="fr-FR" sz="1600" i="1" dirty="0" err="1">
                <a:solidFill>
                  <a:srgbClr val="002060"/>
                </a:solidFill>
                <a:sym typeface="Wingdings" panose="05000000000000000000" pitchFamily="2" charset="2"/>
              </a:rPr>
              <a:t>you</a:t>
            </a:r>
            <a:r>
              <a:rPr lang="fr-FR" sz="1600" i="1" dirty="0">
                <a:solidFill>
                  <a:srgbClr val="002060"/>
                </a:solidFill>
                <a:sym typeface="Wingdings" panose="05000000000000000000" pitchFamily="2" charset="2"/>
              </a:rPr>
              <a:t> do to </a:t>
            </a:r>
            <a:r>
              <a:rPr lang="fr-FR" sz="1600" i="1" dirty="0" err="1">
                <a:solidFill>
                  <a:srgbClr val="002060"/>
                </a:solidFill>
                <a:sym typeface="Wingdings" panose="05000000000000000000" pitchFamily="2" charset="2"/>
              </a:rPr>
              <a:t>reduce</a:t>
            </a:r>
            <a:r>
              <a:rPr lang="fr-FR" sz="1600" i="1" dirty="0">
                <a:solidFill>
                  <a:srgbClr val="002060"/>
                </a:solidFill>
                <a:sym typeface="Wingdings" panose="05000000000000000000" pitchFamily="2" charset="2"/>
              </a:rPr>
              <a:t> the </a:t>
            </a:r>
            <a:r>
              <a:rPr lang="fr-FR" sz="1600" i="1" dirty="0" err="1">
                <a:solidFill>
                  <a:srgbClr val="002060"/>
                </a:solidFill>
                <a:sym typeface="Wingdings" panose="05000000000000000000" pitchFamily="2" charset="2"/>
              </a:rPr>
              <a:t>tails</a:t>
            </a:r>
            <a:r>
              <a:rPr lang="fr-FR" sz="1600" i="1" dirty="0">
                <a:solidFill>
                  <a:srgbClr val="002060"/>
                </a:solidFill>
                <a:sym typeface="Wingdings" panose="05000000000000000000" pitchFamily="2" charset="2"/>
              </a:rPr>
              <a:t> </a:t>
            </a:r>
            <a:r>
              <a:rPr lang="fr-FR" sz="1600" i="1" dirty="0" err="1">
                <a:solidFill>
                  <a:srgbClr val="002060"/>
                </a:solidFill>
                <a:sym typeface="Wingdings" panose="05000000000000000000" pitchFamily="2" charset="2"/>
              </a:rPr>
              <a:t>will</a:t>
            </a:r>
            <a:r>
              <a:rPr lang="fr-FR" sz="1600" i="1" dirty="0">
                <a:solidFill>
                  <a:srgbClr val="002060"/>
                </a:solidFill>
                <a:sym typeface="Wingdings" panose="05000000000000000000" pitchFamily="2" charset="2"/>
              </a:rPr>
              <a:t> </a:t>
            </a:r>
            <a:r>
              <a:rPr lang="fr-FR" sz="1600" i="1" dirty="0" err="1">
                <a:solidFill>
                  <a:srgbClr val="002060"/>
                </a:solidFill>
                <a:sym typeface="Wingdings" panose="05000000000000000000" pitchFamily="2" charset="2"/>
              </a:rPr>
              <a:t>reduce</a:t>
            </a:r>
            <a:r>
              <a:rPr lang="fr-FR" sz="1600" i="1" dirty="0">
                <a:solidFill>
                  <a:srgbClr val="002060"/>
                </a:solidFill>
                <a:sym typeface="Wingdings" panose="05000000000000000000" pitchFamily="2" charset="2"/>
              </a:rPr>
              <a:t> the </a:t>
            </a:r>
            <a:r>
              <a:rPr lang="fr-FR" sz="1600" i="1" dirty="0" err="1">
                <a:solidFill>
                  <a:srgbClr val="002060"/>
                </a:solidFill>
                <a:sym typeface="Wingdings" panose="05000000000000000000" pitchFamily="2" charset="2"/>
              </a:rPr>
              <a:t>risk</a:t>
            </a:r>
            <a:r>
              <a:rPr lang="fr-FR" sz="1600" i="1" dirty="0">
                <a:solidFill>
                  <a:srgbClr val="002060"/>
                </a:solidFill>
                <a:sym typeface="Wingdings" panose="05000000000000000000" pitchFamily="2" charset="2"/>
              </a:rPr>
              <a:t> » (</a:t>
            </a:r>
            <a:r>
              <a:rPr lang="fr-FR" sz="1600" i="1" dirty="0" err="1">
                <a:solidFill>
                  <a:srgbClr val="002060"/>
                </a:solidFill>
                <a:sym typeface="Wingdings" panose="05000000000000000000" pitchFamily="2" charset="2"/>
              </a:rPr>
              <a:t>this</a:t>
            </a:r>
            <a:r>
              <a:rPr lang="fr-FR" sz="1600" i="1" dirty="0">
                <a:solidFill>
                  <a:srgbClr val="002060"/>
                </a:solidFill>
                <a:sym typeface="Wingdings" panose="05000000000000000000" pitchFamily="2" charset="2"/>
              </a:rPr>
              <a:t> </a:t>
            </a:r>
            <a:r>
              <a:rPr lang="fr-FR" sz="1600" i="1" dirty="0" err="1">
                <a:solidFill>
                  <a:srgbClr val="002060"/>
                </a:solidFill>
                <a:sym typeface="Wingdings" panose="05000000000000000000" pitchFamily="2" charset="2"/>
              </a:rPr>
              <a:t>review</a:t>
            </a:r>
            <a:r>
              <a:rPr lang="fr-FR" sz="1600" i="1" dirty="0">
                <a:solidFill>
                  <a:srgbClr val="002060"/>
                </a:solidFill>
                <a:sym typeface="Wingdings" panose="05000000000000000000" pitchFamily="2" charset="2"/>
              </a:rPr>
              <a:t>, </a:t>
            </a:r>
            <a:r>
              <a:rPr lang="fr-FR" sz="1600" i="1" dirty="0" err="1">
                <a:solidFill>
                  <a:srgbClr val="002060"/>
                </a:solidFill>
                <a:sym typeface="Wingdings" panose="05000000000000000000" pitchFamily="2" charset="2"/>
              </a:rPr>
              <a:t>yesterday</a:t>
            </a:r>
            <a:r>
              <a:rPr lang="fr-FR" sz="1600" i="1" dirty="0">
                <a:solidFill>
                  <a:srgbClr val="002060"/>
                </a:solidFill>
                <a:sym typeface="Wingdings" panose="05000000000000000000" pitchFamily="2" charset="2"/>
              </a:rPr>
              <a:t> session)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fr-FR" sz="1600" dirty="0">
              <a:solidFill>
                <a:srgbClr val="002060"/>
              </a:solidFill>
              <a:sym typeface="Wingdings" panose="05000000000000000000" pitchFamily="2" charset="2"/>
            </a:endParaRPr>
          </a:p>
          <a:p>
            <a:pPr marL="285750" indent="-285750">
              <a:spcBef>
                <a:spcPts val="600"/>
              </a:spcBef>
              <a:buFont typeface="Wingdings" panose="05000000000000000000" pitchFamily="2" charset="2"/>
              <a:buChar char="è"/>
            </a:pPr>
            <a:r>
              <a:rPr lang="fr-FR" sz="1600" b="1" dirty="0">
                <a:solidFill>
                  <a:schemeClr val="tx2"/>
                </a:solidFill>
                <a:sym typeface="Wingdings" panose="05000000000000000000" pitchFamily="2" charset="2"/>
              </a:rPr>
              <a:t>Is longitudinal support </a:t>
            </a:r>
            <a:r>
              <a:rPr lang="fr-FR" sz="1600" b="1" dirty="0" err="1">
                <a:solidFill>
                  <a:schemeClr val="tx2"/>
                </a:solidFill>
                <a:sym typeface="Wingdings" panose="05000000000000000000" pitchFamily="2" charset="2"/>
              </a:rPr>
              <a:t>required</a:t>
            </a:r>
            <a:r>
              <a:rPr lang="fr-FR" sz="1600" b="1" dirty="0">
                <a:solidFill>
                  <a:schemeClr val="tx2"/>
                </a:solidFill>
                <a:sym typeface="Wingdings" panose="05000000000000000000" pitchFamily="2" charset="2"/>
              </a:rPr>
              <a:t>?</a:t>
            </a:r>
          </a:p>
          <a:p>
            <a:pPr marL="285750" indent="-285750">
              <a:spcBef>
                <a:spcPts val="600"/>
              </a:spcBef>
              <a:buFont typeface="Wingdings" panose="05000000000000000000" pitchFamily="2" charset="2"/>
              <a:buChar char="è"/>
            </a:pPr>
            <a:r>
              <a:rPr lang="fr-FR" sz="1600" b="1" dirty="0" smtClean="0">
                <a:solidFill>
                  <a:schemeClr val="tx2"/>
                </a:solidFill>
                <a:sym typeface="Wingdings" panose="05000000000000000000" pitchFamily="2" charset="2"/>
              </a:rPr>
              <a:t>New </a:t>
            </a:r>
            <a:r>
              <a:rPr lang="fr-FR" sz="1600" b="1" dirty="0">
                <a:solidFill>
                  <a:schemeClr val="tx2"/>
                </a:solidFill>
                <a:sym typeface="Wingdings" panose="05000000000000000000" pitchFamily="2" charset="2"/>
              </a:rPr>
              <a:t>concept ?</a:t>
            </a:r>
          </a:p>
          <a:p>
            <a:pPr marL="285750" indent="-285750">
              <a:spcBef>
                <a:spcPts val="600"/>
              </a:spcBef>
              <a:buFont typeface="Wingdings" panose="05000000000000000000" pitchFamily="2" charset="2"/>
              <a:buChar char="è"/>
            </a:pPr>
            <a:endParaRPr lang="fr-FR" sz="1600" dirty="0"/>
          </a:p>
          <a:p>
            <a:pPr marL="285750" indent="-285750">
              <a:spcBef>
                <a:spcPts val="600"/>
              </a:spcBef>
              <a:buFont typeface="Wingdings" panose="05000000000000000000" pitchFamily="2" charset="2"/>
              <a:buChar char="è"/>
            </a:pPr>
            <a:r>
              <a:rPr lang="fr-FR" sz="1600" b="1" dirty="0" err="1" smtClean="0">
                <a:solidFill>
                  <a:srgbClr val="002060"/>
                </a:solidFill>
                <a:sym typeface="Wingdings" panose="05000000000000000000" pitchFamily="2" charset="2"/>
              </a:rPr>
              <a:t>Three</a:t>
            </a:r>
            <a:r>
              <a:rPr lang="fr-FR" sz="1600" b="1" dirty="0" smtClean="0">
                <a:solidFill>
                  <a:srgbClr val="002060"/>
                </a:solidFill>
                <a:sym typeface="Wingdings" panose="05000000000000000000" pitchFamily="2" charset="2"/>
              </a:rPr>
              <a:t> </a:t>
            </a:r>
            <a:r>
              <a:rPr lang="fr-FR" sz="1600" b="1" dirty="0" err="1" smtClean="0">
                <a:solidFill>
                  <a:srgbClr val="002060"/>
                </a:solidFill>
                <a:sym typeface="Wingdings" panose="05000000000000000000" pitchFamily="2" charset="2"/>
              </a:rPr>
              <a:t>approaches</a:t>
            </a:r>
            <a:endParaRPr lang="fr-FR" sz="1600" b="1" dirty="0" smtClean="0">
              <a:solidFill>
                <a:srgbClr val="002060"/>
              </a:solidFill>
              <a:sym typeface="Wingdings" panose="05000000000000000000" pitchFamily="2" charset="2"/>
            </a:endParaRPr>
          </a:p>
          <a:p>
            <a:pPr marL="612900" lvl="1" indent="-342900">
              <a:spcBef>
                <a:spcPts val="600"/>
              </a:spcBef>
              <a:buFont typeface="+mj-lt"/>
              <a:buAutoNum type="arabicPeriod"/>
            </a:pPr>
            <a:r>
              <a:rPr lang="fr-FR" sz="1600" dirty="0" err="1" smtClean="0">
                <a:solidFill>
                  <a:srgbClr val="002060"/>
                </a:solidFill>
                <a:sym typeface="Wingdings" panose="05000000000000000000" pitchFamily="2" charset="2"/>
              </a:rPr>
              <a:t>Conventional</a:t>
            </a:r>
            <a:endParaRPr lang="fr-FR" sz="1600" dirty="0">
              <a:solidFill>
                <a:srgbClr val="002060"/>
              </a:solidFill>
              <a:sym typeface="Wingdings" panose="05000000000000000000" pitchFamily="2" charset="2"/>
            </a:endParaRPr>
          </a:p>
          <a:p>
            <a:pPr marL="612900" lvl="1" indent="-342900">
              <a:spcBef>
                <a:spcPts val="600"/>
              </a:spcBef>
              <a:buFont typeface="+mj-lt"/>
              <a:buAutoNum type="arabicPeriod"/>
            </a:pPr>
            <a:r>
              <a:rPr lang="fr-FR" sz="1600" dirty="0" err="1" smtClean="0">
                <a:solidFill>
                  <a:srgbClr val="002060"/>
                </a:solidFill>
                <a:sym typeface="Wingdings" panose="05000000000000000000" pitchFamily="2" charset="2"/>
              </a:rPr>
              <a:t>Rigid</a:t>
            </a:r>
            <a:r>
              <a:rPr lang="fr-FR" sz="1600" dirty="0" smtClean="0">
                <a:solidFill>
                  <a:srgbClr val="002060"/>
                </a:solidFill>
                <a:sym typeface="Wingdings" panose="05000000000000000000" pitchFamily="2" charset="2"/>
              </a:rPr>
              <a:t> </a:t>
            </a:r>
            <a:r>
              <a:rPr lang="fr-FR" sz="1600" dirty="0" err="1" smtClean="0">
                <a:solidFill>
                  <a:srgbClr val="002060"/>
                </a:solidFill>
                <a:sym typeface="Wingdings" panose="05000000000000000000" pitchFamily="2" charset="2"/>
              </a:rPr>
              <a:t>wall</a:t>
            </a:r>
            <a:r>
              <a:rPr lang="fr-FR" sz="1600" dirty="0" smtClean="0">
                <a:solidFill>
                  <a:srgbClr val="002060"/>
                </a:solidFill>
                <a:sym typeface="Wingdings" panose="05000000000000000000" pitchFamily="2" charset="2"/>
              </a:rPr>
              <a:t> support</a:t>
            </a:r>
          </a:p>
          <a:p>
            <a:pPr marL="612900" lvl="1" indent="-342900">
              <a:spcBef>
                <a:spcPts val="600"/>
              </a:spcBef>
              <a:buFont typeface="+mj-lt"/>
              <a:buAutoNum type="arabicPeriod"/>
            </a:pPr>
            <a:r>
              <a:rPr lang="fr-FR" sz="1600" dirty="0" err="1" smtClean="0">
                <a:solidFill>
                  <a:srgbClr val="002060"/>
                </a:solidFill>
                <a:sym typeface="Wingdings" panose="05000000000000000000" pitchFamily="2" charset="2"/>
              </a:rPr>
              <a:t>Internal</a:t>
            </a:r>
            <a:r>
              <a:rPr lang="fr-FR" sz="1600" dirty="0" smtClean="0">
                <a:solidFill>
                  <a:srgbClr val="002060"/>
                </a:solidFill>
                <a:sym typeface="Wingdings" panose="05000000000000000000" pitchFamily="2" charset="2"/>
              </a:rPr>
              <a:t> </a:t>
            </a:r>
            <a:r>
              <a:rPr lang="fr-FR" sz="1600" dirty="0" err="1" smtClean="0">
                <a:solidFill>
                  <a:srgbClr val="002060"/>
                </a:solidFill>
                <a:sym typeface="Wingdings" panose="05000000000000000000" pitchFamily="2" charset="2"/>
              </a:rPr>
              <a:t>pre-load</a:t>
            </a:r>
            <a:endParaRPr lang="fr-FR" sz="1600" dirty="0">
              <a:solidFill>
                <a:srgbClr val="002060"/>
              </a:solidFill>
              <a:sym typeface="Wingdings" panose="05000000000000000000" pitchFamily="2" charset="2"/>
            </a:endParaRPr>
          </a:p>
          <a:p>
            <a:endParaRPr lang="fr-FR" sz="1600" dirty="0">
              <a:solidFill>
                <a:srgbClr val="002060"/>
              </a:solidFill>
              <a:sym typeface="Wingdings" panose="05000000000000000000" pitchFamily="2" charset="2"/>
            </a:endParaRPr>
          </a:p>
        </p:txBody>
      </p:sp>
      <p:sp>
        <p:nvSpPr>
          <p:cNvPr id="24" name="Espace réservé du pied de page 3"/>
          <p:cNvSpPr>
            <a:spLocks noGrp="1"/>
          </p:cNvSpPr>
          <p:nvPr>
            <p:ph type="ftr" sz="quarter" idx="3"/>
          </p:nvPr>
        </p:nvSpPr>
        <p:spPr>
          <a:xfrm>
            <a:off x="576001" y="6478433"/>
            <a:ext cx="2599000" cy="324000"/>
          </a:xfrm>
        </p:spPr>
        <p:txBody>
          <a:bodyPr/>
          <a:lstStyle/>
          <a:p>
            <a:r>
              <a:rPr lang="da-DK" dirty="0" smtClean="0"/>
              <a:t>P. Manil, G. Minier, E. </a:t>
            </a:r>
            <a:r>
              <a:rPr lang="da-DK" smtClean="0"/>
              <a:t>Rochepault et al.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6" name="Espace réservé du numéro de diapositive 4"/>
          <p:cNvSpPr>
            <a:spLocks noGrp="1"/>
          </p:cNvSpPr>
          <p:nvPr>
            <p:ph type="sldNum" sz="quarter" idx="4"/>
          </p:nvPr>
        </p:nvSpPr>
        <p:spPr>
          <a:xfrm>
            <a:off x="7984067" y="6478433"/>
            <a:ext cx="764397" cy="324000"/>
          </a:xfrm>
        </p:spPr>
        <p:txBody>
          <a:bodyPr/>
          <a:lstStyle/>
          <a:p>
            <a:r>
              <a:rPr lang="en-US" dirty="0" smtClean="0"/>
              <a:t>Page 21</a:t>
            </a:r>
            <a:endParaRPr lang="en-US" dirty="0"/>
          </a:p>
        </p:txBody>
      </p:sp>
      <p:sp>
        <p:nvSpPr>
          <p:cNvPr id="28" name="Espace réservé de la date 5"/>
          <p:cNvSpPr>
            <a:spLocks noGrp="1"/>
          </p:cNvSpPr>
          <p:nvPr>
            <p:ph type="dt" sz="half" idx="2"/>
          </p:nvPr>
        </p:nvSpPr>
        <p:spPr>
          <a:xfrm>
            <a:off x="3327401" y="6478433"/>
            <a:ext cx="4131732" cy="324000"/>
          </a:xfrm>
        </p:spPr>
        <p:txBody>
          <a:bodyPr/>
          <a:lstStyle/>
          <a:p>
            <a:r>
              <a:rPr lang="en-US" dirty="0" smtClean="0"/>
              <a:t>R2D2 CDR - 09/03/2021</a:t>
            </a:r>
            <a:endParaRPr lang="en-US" dirty="0"/>
          </a:p>
        </p:txBody>
      </p:sp>
      <p:pic>
        <p:nvPicPr>
          <p:cNvPr id="9" name="Image 8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873711">
            <a:off x="5264124" y="109113"/>
            <a:ext cx="3451290" cy="2904480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49021" y="3450004"/>
            <a:ext cx="4969276" cy="29152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4428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12343" y="958962"/>
            <a:ext cx="4904829" cy="5266475"/>
          </a:xfrm>
          <a:prstGeom prst="rect">
            <a:avLst/>
          </a:prstGeom>
        </p:spPr>
      </p:pic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Option 1: </a:t>
            </a:r>
            <a:r>
              <a:rPr lang="fr-FR" dirty="0" err="1" smtClean="0"/>
              <a:t>conventional</a:t>
            </a:r>
            <a:r>
              <a:rPr lang="fr-FR" dirty="0" smtClean="0"/>
              <a:t> </a:t>
            </a:r>
            <a:r>
              <a:rPr lang="fr-FR" baseline="30000" dirty="0" smtClean="0"/>
              <a:t>1/2</a:t>
            </a:r>
            <a:endParaRPr lang="fr-FR" baseline="30000" dirty="0"/>
          </a:p>
        </p:txBody>
      </p:sp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357447" y="1256885"/>
            <a:ext cx="8391017" cy="4968552"/>
          </a:xfrm>
        </p:spPr>
        <p:txBody>
          <a:bodyPr/>
          <a:lstStyle/>
          <a:p>
            <a:r>
              <a:rPr lang="en-US" sz="1600" dirty="0" smtClean="0">
                <a:solidFill>
                  <a:srgbClr val="002060"/>
                </a:solidFill>
                <a:latin typeface="+mn-lt"/>
              </a:rPr>
              <a:t>a) Rods + Endplates (baseline: FRESCA2c)</a:t>
            </a:r>
          </a:p>
          <a:p>
            <a:endParaRPr lang="en-US" sz="1600" dirty="0" smtClean="0">
              <a:solidFill>
                <a:srgbClr val="002060"/>
              </a:solidFill>
              <a:latin typeface="+mn-lt"/>
            </a:endParaRPr>
          </a:p>
          <a:p>
            <a:r>
              <a:rPr lang="en-US" sz="1600" dirty="0" smtClean="0">
                <a:solidFill>
                  <a:srgbClr val="002060"/>
                </a:solidFill>
                <a:latin typeface="+mn-lt"/>
              </a:rPr>
              <a:t>Pros: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rgbClr val="002060"/>
                </a:solidFill>
                <a:latin typeface="+mn-lt"/>
              </a:rPr>
              <a:t>Well-known</a:t>
            </a:r>
          </a:p>
          <a:p>
            <a:endParaRPr lang="en-US" sz="1600" dirty="0" smtClean="0">
              <a:solidFill>
                <a:srgbClr val="002060"/>
              </a:solidFill>
              <a:latin typeface="+mn-lt"/>
            </a:endParaRPr>
          </a:p>
          <a:p>
            <a:r>
              <a:rPr lang="en-US" sz="1600" dirty="0" smtClean="0">
                <a:solidFill>
                  <a:srgbClr val="002060"/>
                </a:solidFill>
                <a:latin typeface="+mn-lt"/>
              </a:rPr>
              <a:t>Cons: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rgbClr val="002060"/>
                </a:solidFill>
                <a:latin typeface="+mn-lt"/>
              </a:rPr>
              <a:t>High forces in Rods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dirty="0" smtClean="0">
                <a:solidFill>
                  <a:srgbClr val="002060"/>
                </a:solidFill>
                <a:latin typeface="+mn-lt"/>
              </a:rPr>
              <a:t>Coil-pole separation</a:t>
            </a:r>
            <a:r>
              <a:rPr lang="en-US" sz="1600" dirty="0" smtClean="0">
                <a:solidFill>
                  <a:srgbClr val="002060"/>
                </a:solidFill>
                <a:latin typeface="+mn-lt"/>
              </a:rPr>
              <a:t> at ultimate current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rgbClr val="002060"/>
                </a:solidFill>
                <a:latin typeface="+mn-lt"/>
              </a:rPr>
              <a:t>Lead end needs redesign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rgbClr val="002060"/>
                </a:solidFill>
                <a:latin typeface="+mn-lt"/>
              </a:rPr>
              <a:t>Asymmetric configuration of exits</a:t>
            </a:r>
            <a:endParaRPr lang="en-US" sz="1600" dirty="0">
              <a:solidFill>
                <a:srgbClr val="002060"/>
              </a:solidFill>
              <a:latin typeface="+mn-lt"/>
            </a:endParaRPr>
          </a:p>
        </p:txBody>
      </p:sp>
      <p:sp>
        <p:nvSpPr>
          <p:cNvPr id="15" name="Espace réservé du pied de page 3"/>
          <p:cNvSpPr>
            <a:spLocks noGrp="1"/>
          </p:cNvSpPr>
          <p:nvPr>
            <p:ph type="ftr" sz="quarter" idx="3"/>
          </p:nvPr>
        </p:nvSpPr>
        <p:spPr>
          <a:xfrm>
            <a:off x="576001" y="6465733"/>
            <a:ext cx="2599000" cy="324000"/>
          </a:xfrm>
        </p:spPr>
        <p:txBody>
          <a:bodyPr/>
          <a:lstStyle/>
          <a:p>
            <a:r>
              <a:rPr lang="da-DK" dirty="0" smtClean="0"/>
              <a:t>P. Manil, G. Minier, E. </a:t>
            </a:r>
            <a:r>
              <a:rPr lang="da-DK" smtClean="0"/>
              <a:t>Rochepault et al.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6" name="Espace réservé du numéro de diapositive 4"/>
          <p:cNvSpPr>
            <a:spLocks noGrp="1"/>
          </p:cNvSpPr>
          <p:nvPr>
            <p:ph type="sldNum" sz="quarter" idx="4"/>
          </p:nvPr>
        </p:nvSpPr>
        <p:spPr>
          <a:xfrm>
            <a:off x="7984067" y="6465733"/>
            <a:ext cx="764397" cy="324000"/>
          </a:xfrm>
        </p:spPr>
        <p:txBody>
          <a:bodyPr/>
          <a:lstStyle/>
          <a:p>
            <a:r>
              <a:rPr lang="en-US" dirty="0" smtClean="0"/>
              <a:t>Page 22</a:t>
            </a:r>
            <a:endParaRPr lang="en-US" dirty="0"/>
          </a:p>
        </p:txBody>
      </p:sp>
      <p:sp>
        <p:nvSpPr>
          <p:cNvPr id="17" name="Espace réservé de la date 5"/>
          <p:cNvSpPr>
            <a:spLocks noGrp="1"/>
          </p:cNvSpPr>
          <p:nvPr>
            <p:ph type="dt" sz="half" idx="2"/>
          </p:nvPr>
        </p:nvSpPr>
        <p:spPr>
          <a:xfrm>
            <a:off x="3327401" y="6465733"/>
            <a:ext cx="4131732" cy="324000"/>
          </a:xfrm>
        </p:spPr>
        <p:txBody>
          <a:bodyPr/>
          <a:lstStyle/>
          <a:p>
            <a:r>
              <a:rPr lang="en-US" dirty="0" smtClean="0"/>
              <a:t>R2D2 CDR - 09/03/2021</a:t>
            </a:r>
            <a:endParaRPr lang="en-US" dirty="0"/>
          </a:p>
        </p:txBody>
      </p:sp>
      <p:pic>
        <p:nvPicPr>
          <p:cNvPr id="8" name="Imag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6001" y="4543929"/>
            <a:ext cx="2394118" cy="2314071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333011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Option 1: </a:t>
            </a:r>
            <a:r>
              <a:rPr lang="fr-FR" dirty="0" err="1" smtClean="0"/>
              <a:t>conventional</a:t>
            </a:r>
            <a:r>
              <a:rPr lang="fr-FR" dirty="0" smtClean="0"/>
              <a:t> </a:t>
            </a:r>
            <a:r>
              <a:rPr lang="fr-FR" baseline="30000" dirty="0" smtClean="0"/>
              <a:t>2/2</a:t>
            </a:r>
            <a:endParaRPr lang="fr-FR" baseline="30000" dirty="0"/>
          </a:p>
        </p:txBody>
      </p:sp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203201" y="1256885"/>
            <a:ext cx="9042400" cy="4968552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rgbClr val="002060"/>
                </a:solidFill>
                <a:latin typeface="+mn-lt"/>
              </a:rPr>
              <a:t>b) Exit cables can be moved outwards to allow more space for Endplate contact and symmetry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 smtClean="0">
              <a:solidFill>
                <a:srgbClr val="002060"/>
              </a:solidFill>
              <a:latin typeface="+mn-l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 smtClean="0">
              <a:solidFill>
                <a:srgbClr val="002060"/>
              </a:solidFill>
              <a:latin typeface="+mn-l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 smtClean="0">
              <a:solidFill>
                <a:srgbClr val="002060"/>
              </a:solidFill>
              <a:latin typeface="+mn-l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 smtClean="0">
              <a:solidFill>
                <a:srgbClr val="002060"/>
              </a:solidFill>
              <a:latin typeface="+mn-l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 smtClean="0">
              <a:solidFill>
                <a:srgbClr val="002060"/>
              </a:solidFill>
              <a:latin typeface="+mn-l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 smtClean="0">
              <a:solidFill>
                <a:srgbClr val="002060"/>
              </a:solidFill>
              <a:latin typeface="+mn-l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 smtClean="0">
              <a:solidFill>
                <a:srgbClr val="002060"/>
              </a:solidFill>
              <a:latin typeface="+mn-l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rgbClr val="002060"/>
                </a:solidFill>
                <a:latin typeface="+mn-lt"/>
              </a:rPr>
              <a:t>c) Rods pressure is applied directly to the Horseshoe (mechanical bypass or sliding interfaces)</a:t>
            </a:r>
            <a:endParaRPr lang="en-US" sz="1600" dirty="0">
              <a:solidFill>
                <a:srgbClr val="002060"/>
              </a:solidFill>
              <a:latin typeface="+mn-lt"/>
            </a:endParaRPr>
          </a:p>
        </p:txBody>
      </p:sp>
      <p:pic>
        <p:nvPicPr>
          <p:cNvPr id="9" name="Image 8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85601" y="4305300"/>
            <a:ext cx="5556659" cy="2040285"/>
          </a:xfrm>
          <a:prstGeom prst="rect">
            <a:avLst/>
          </a:prstGeom>
        </p:spPr>
      </p:pic>
      <p:sp>
        <p:nvSpPr>
          <p:cNvPr id="12" name="Espace réservé du pied de page 3"/>
          <p:cNvSpPr>
            <a:spLocks noGrp="1"/>
          </p:cNvSpPr>
          <p:nvPr>
            <p:ph type="ftr" sz="quarter" idx="3"/>
          </p:nvPr>
        </p:nvSpPr>
        <p:spPr>
          <a:xfrm>
            <a:off x="576001" y="6465733"/>
            <a:ext cx="2599000" cy="324000"/>
          </a:xfrm>
        </p:spPr>
        <p:txBody>
          <a:bodyPr/>
          <a:lstStyle/>
          <a:p>
            <a:r>
              <a:rPr lang="da-DK" dirty="0" smtClean="0"/>
              <a:t>P. Manil, G. Minier, E. </a:t>
            </a:r>
            <a:r>
              <a:rPr lang="da-DK" smtClean="0"/>
              <a:t>Rochepault et al.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3" name="Espace réservé du numéro de diapositive 4"/>
          <p:cNvSpPr>
            <a:spLocks noGrp="1"/>
          </p:cNvSpPr>
          <p:nvPr>
            <p:ph type="sldNum" sz="quarter" idx="4"/>
          </p:nvPr>
        </p:nvSpPr>
        <p:spPr>
          <a:xfrm>
            <a:off x="7984067" y="6465733"/>
            <a:ext cx="764397" cy="324000"/>
          </a:xfrm>
        </p:spPr>
        <p:txBody>
          <a:bodyPr/>
          <a:lstStyle/>
          <a:p>
            <a:r>
              <a:rPr lang="en-US" dirty="0" smtClean="0"/>
              <a:t>Page 23</a:t>
            </a:r>
            <a:endParaRPr lang="en-US" dirty="0"/>
          </a:p>
        </p:txBody>
      </p:sp>
      <p:sp>
        <p:nvSpPr>
          <p:cNvPr id="14" name="Espace réservé de la date 5"/>
          <p:cNvSpPr>
            <a:spLocks noGrp="1"/>
          </p:cNvSpPr>
          <p:nvPr>
            <p:ph type="dt" sz="half" idx="2"/>
          </p:nvPr>
        </p:nvSpPr>
        <p:spPr>
          <a:xfrm>
            <a:off x="3327401" y="6465733"/>
            <a:ext cx="4131732" cy="324000"/>
          </a:xfrm>
        </p:spPr>
        <p:txBody>
          <a:bodyPr/>
          <a:lstStyle/>
          <a:p>
            <a:r>
              <a:rPr lang="en-US" dirty="0" smtClean="0"/>
              <a:t>R2D2 CDR - 09/03/2021</a:t>
            </a:r>
            <a:endParaRPr lang="en-US" dirty="0"/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85601" y="1698652"/>
            <a:ext cx="4984748" cy="2015890"/>
          </a:xfrm>
          <a:prstGeom prst="rect">
            <a:avLst/>
          </a:prstGeom>
        </p:spPr>
      </p:pic>
      <p:pic>
        <p:nvPicPr>
          <p:cNvPr id="7" name="Imag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94602" y="1769734"/>
            <a:ext cx="1929061" cy="19448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2653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576000" y="1256885"/>
            <a:ext cx="4303571" cy="4968552"/>
          </a:xfrm>
        </p:spPr>
        <p:txBody>
          <a:bodyPr/>
          <a:lstStyle/>
          <a:p>
            <a:r>
              <a:rPr lang="fr-FR" sz="1600" dirty="0">
                <a:latin typeface="+mj-lt"/>
              </a:rPr>
              <a:t>Pros: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600" dirty="0" smtClean="0">
                <a:latin typeface="+mj-lt"/>
              </a:rPr>
              <a:t>Simple and compact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600" dirty="0" smtClean="0">
                <a:latin typeface="+mj-lt"/>
              </a:rPr>
              <a:t>Can </a:t>
            </a:r>
            <a:r>
              <a:rPr lang="fr-FR" sz="1600" dirty="0" err="1" smtClean="0">
                <a:latin typeface="+mj-lt"/>
              </a:rPr>
              <a:t>benefit</a:t>
            </a:r>
            <a:r>
              <a:rPr lang="fr-FR" sz="1600" dirty="0" smtClean="0">
                <a:latin typeface="+mj-lt"/>
              </a:rPr>
              <a:t> </a:t>
            </a:r>
            <a:r>
              <a:rPr lang="fr-FR" sz="1600" dirty="0" err="1" smtClean="0">
                <a:latin typeface="+mj-lt"/>
              </a:rPr>
              <a:t>from</a:t>
            </a:r>
            <a:r>
              <a:rPr lang="fr-FR" sz="1600" dirty="0" smtClean="0">
                <a:latin typeface="+mj-lt"/>
              </a:rPr>
              <a:t> Al structure contraction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600" dirty="0" smtClean="0">
                <a:latin typeface="+mj-lt"/>
              </a:rPr>
              <a:t>No longitudinal </a:t>
            </a:r>
            <a:r>
              <a:rPr lang="fr-FR" sz="1600" dirty="0" err="1" smtClean="0">
                <a:latin typeface="+mj-lt"/>
              </a:rPr>
              <a:t>pre</a:t>
            </a:r>
            <a:r>
              <a:rPr lang="fr-FR" sz="1600" dirty="0" smtClean="0">
                <a:latin typeface="+mj-lt"/>
              </a:rPr>
              <a:t>-stress</a:t>
            </a:r>
            <a:endParaRPr lang="fr-FR" sz="1600" dirty="0">
              <a:latin typeface="+mj-lt"/>
            </a:endParaRPr>
          </a:p>
          <a:p>
            <a:endParaRPr lang="fr-FR" sz="1600" dirty="0">
              <a:latin typeface="+mj-lt"/>
            </a:endParaRPr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Option 2: Hard </a:t>
            </a:r>
            <a:r>
              <a:rPr lang="fr-FR" dirty="0" err="1"/>
              <a:t>wall</a:t>
            </a:r>
            <a:r>
              <a:rPr lang="fr-FR" dirty="0"/>
              <a:t> </a:t>
            </a:r>
            <a:r>
              <a:rPr lang="fr-FR" dirty="0" smtClean="0"/>
              <a:t>support</a:t>
            </a:r>
            <a:endParaRPr lang="fr-FR" dirty="0"/>
          </a:p>
        </p:txBody>
      </p:sp>
      <p:sp>
        <p:nvSpPr>
          <p:cNvPr id="12" name="Rectangle 11"/>
          <p:cNvSpPr/>
          <p:nvPr/>
        </p:nvSpPr>
        <p:spPr>
          <a:xfrm>
            <a:off x="4962698" y="1256885"/>
            <a:ext cx="418130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600" dirty="0"/>
              <a:t>Cons: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600" dirty="0" err="1"/>
              <a:t>Little</a:t>
            </a:r>
            <a:r>
              <a:rPr lang="fr-FR" sz="1600" dirty="0"/>
              <a:t> </a:t>
            </a:r>
            <a:r>
              <a:rPr lang="fr-FR" sz="1600" dirty="0" err="1"/>
              <a:t>pre</a:t>
            </a:r>
            <a:r>
              <a:rPr lang="fr-FR" sz="1600" dirty="0"/>
              <a:t>-stress at </a:t>
            </a:r>
            <a:r>
              <a:rPr lang="fr-FR" sz="1600" dirty="0" smtClean="0"/>
              <a:t>warm, </a:t>
            </a:r>
            <a:r>
              <a:rPr lang="fr-FR" sz="1600" dirty="0" err="1" smtClean="0"/>
              <a:t>only</a:t>
            </a:r>
            <a:r>
              <a:rPr lang="fr-FR" sz="1600" dirty="0" smtClean="0"/>
              <a:t> via </a:t>
            </a:r>
            <a:r>
              <a:rPr lang="fr-FR" sz="1600" dirty="0" err="1" smtClean="0"/>
              <a:t>bullets</a:t>
            </a:r>
            <a:endParaRPr lang="fr-FR" sz="16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600" dirty="0" err="1" smtClean="0"/>
              <a:t>Coil</a:t>
            </a:r>
            <a:r>
              <a:rPr lang="fr-FR" sz="1600" dirty="0" smtClean="0"/>
              <a:t>-pole </a:t>
            </a:r>
            <a:r>
              <a:rPr lang="fr-FR" sz="1600" dirty="0" err="1" smtClean="0"/>
              <a:t>separation</a:t>
            </a:r>
            <a:endParaRPr lang="fr-FR" sz="1600" dirty="0"/>
          </a:p>
        </p:txBody>
      </p:sp>
      <p:sp>
        <p:nvSpPr>
          <p:cNvPr id="13" name="Espace réservé du pied de page 3"/>
          <p:cNvSpPr>
            <a:spLocks noGrp="1"/>
          </p:cNvSpPr>
          <p:nvPr>
            <p:ph type="ftr" sz="quarter" idx="3"/>
          </p:nvPr>
        </p:nvSpPr>
        <p:spPr>
          <a:xfrm>
            <a:off x="576001" y="6465733"/>
            <a:ext cx="2599000" cy="324000"/>
          </a:xfrm>
        </p:spPr>
        <p:txBody>
          <a:bodyPr/>
          <a:lstStyle/>
          <a:p>
            <a:r>
              <a:rPr lang="da-DK" dirty="0" smtClean="0"/>
              <a:t>P. Manil, G. Minier, E. </a:t>
            </a:r>
            <a:r>
              <a:rPr lang="da-DK" smtClean="0"/>
              <a:t>Rochepault et al.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4" name="Espace réservé du numéro de diapositive 4"/>
          <p:cNvSpPr>
            <a:spLocks noGrp="1"/>
          </p:cNvSpPr>
          <p:nvPr>
            <p:ph type="sldNum" sz="quarter" idx="4"/>
          </p:nvPr>
        </p:nvSpPr>
        <p:spPr>
          <a:xfrm>
            <a:off x="7984067" y="6465733"/>
            <a:ext cx="764397" cy="324000"/>
          </a:xfrm>
        </p:spPr>
        <p:txBody>
          <a:bodyPr/>
          <a:lstStyle/>
          <a:p>
            <a:r>
              <a:rPr lang="en-US" dirty="0" smtClean="0"/>
              <a:t>Page 24</a:t>
            </a:r>
            <a:endParaRPr lang="en-US" dirty="0"/>
          </a:p>
        </p:txBody>
      </p:sp>
      <p:sp>
        <p:nvSpPr>
          <p:cNvPr id="15" name="Espace réservé de la date 5"/>
          <p:cNvSpPr>
            <a:spLocks noGrp="1"/>
          </p:cNvSpPr>
          <p:nvPr>
            <p:ph type="dt" sz="half" idx="2"/>
          </p:nvPr>
        </p:nvSpPr>
        <p:spPr>
          <a:xfrm>
            <a:off x="3327401" y="6465733"/>
            <a:ext cx="4131732" cy="324000"/>
          </a:xfrm>
        </p:spPr>
        <p:txBody>
          <a:bodyPr/>
          <a:lstStyle/>
          <a:p>
            <a:r>
              <a:rPr lang="en-US" dirty="0" smtClean="0"/>
              <a:t>R2D2 CDR - 09/03/2021</a:t>
            </a:r>
            <a:endParaRPr lang="en-US" dirty="0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87210" y="3045285"/>
            <a:ext cx="3005592" cy="27092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9805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Option 3: internal pre-load</a:t>
            </a:r>
            <a:endParaRPr lang="en-US" dirty="0"/>
          </a:p>
        </p:txBody>
      </p:sp>
      <p:sp>
        <p:nvSpPr>
          <p:cNvPr id="8" name="Espace réservé du contenu 1"/>
          <p:cNvSpPr txBox="1">
            <a:spLocks/>
          </p:cNvSpPr>
          <p:nvPr/>
        </p:nvSpPr>
        <p:spPr>
          <a:xfrm>
            <a:off x="357447" y="1113905"/>
            <a:ext cx="8391017" cy="511153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 pitchFamily="34" charset="0"/>
              <a:buNone/>
              <a:defRPr sz="1800" kern="1200" cap="none" baseline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 marL="270000" indent="-2700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SzPct val="60000"/>
              <a:buFontTx/>
              <a:buBlip>
                <a:blip r:embed="rId2"/>
              </a:buBlip>
              <a:defRPr sz="1800" kern="1200" cap="none" baseline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2pPr>
            <a:lvl3pPr marL="36000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SzPct val="36000"/>
              <a:buFont typeface="Arial" pitchFamily="34" charset="0"/>
              <a:buNone/>
              <a:defRPr sz="1600" kern="12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3pPr>
            <a:lvl4pPr marL="628650" indent="-276225" algn="l" defTabSz="914400" rtl="0" eaLnBrk="1" latinLnBrk="0" hangingPunct="1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Clr>
                <a:srgbClr val="666666"/>
              </a:buClr>
              <a:buSzPct val="30000"/>
              <a:buFontTx/>
              <a:buBlip>
                <a:blip r:embed="rId3"/>
              </a:buBlip>
              <a:defRPr sz="1400" kern="12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4pPr>
            <a:lvl5pPr marL="63000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rgbClr val="666666"/>
              </a:buClr>
              <a:buFont typeface="Arial" pitchFamily="34" charset="0"/>
              <a:buNone/>
              <a:defRPr sz="1200" kern="12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5pPr>
            <a:lvl6pPr marL="809625" indent="-180975" algn="l" defTabSz="914400" rtl="0" eaLnBrk="1" latinLnBrk="0" hangingPunct="1">
              <a:spcBef>
                <a:spcPts val="0"/>
              </a:spcBef>
              <a:buFont typeface="Arial" pitchFamily="34" charset="0"/>
              <a:buChar char="•"/>
              <a:defRPr sz="1200" i="1" kern="1200" baseline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600" dirty="0" err="1" smtClean="0">
                <a:solidFill>
                  <a:srgbClr val="002060"/>
                </a:solidFill>
                <a:latin typeface="+mn-lt"/>
                <a:sym typeface="Wingdings" panose="05000000000000000000" pitchFamily="2" charset="2"/>
              </a:rPr>
              <a:t>Benefits</a:t>
            </a:r>
            <a:r>
              <a:rPr lang="fr-FR" sz="1600" dirty="0" smtClean="0">
                <a:solidFill>
                  <a:srgbClr val="002060"/>
                </a:solidFill>
                <a:latin typeface="+mn-lt"/>
                <a:sym typeface="Wingdings" panose="05000000000000000000" pitchFamily="2" charset="2"/>
              </a:rPr>
              <a:t> </a:t>
            </a:r>
            <a:r>
              <a:rPr lang="fr-FR" sz="1600" dirty="0" err="1" smtClean="0">
                <a:solidFill>
                  <a:srgbClr val="002060"/>
                </a:solidFill>
                <a:latin typeface="+mn-lt"/>
                <a:sym typeface="Wingdings" panose="05000000000000000000" pitchFamily="2" charset="2"/>
              </a:rPr>
              <a:t>from</a:t>
            </a:r>
            <a:r>
              <a:rPr lang="fr-FR" sz="1600" dirty="0" smtClean="0">
                <a:solidFill>
                  <a:srgbClr val="002060"/>
                </a:solidFill>
                <a:latin typeface="+mn-lt"/>
                <a:sym typeface="Wingdings" panose="05000000000000000000" pitchFamily="2" charset="2"/>
              </a:rPr>
              <a:t> split Post </a:t>
            </a:r>
          </a:p>
          <a:p>
            <a:endParaRPr lang="en-US" sz="800" dirty="0" smtClean="0">
              <a:solidFill>
                <a:srgbClr val="002060"/>
              </a:solidFill>
              <a:latin typeface="+mn-lt"/>
            </a:endParaRPr>
          </a:p>
          <a:p>
            <a:r>
              <a:rPr lang="en-US" sz="1600" dirty="0" smtClean="0">
                <a:solidFill>
                  <a:srgbClr val="002060"/>
                </a:solidFill>
                <a:latin typeface="+mn-lt"/>
              </a:rPr>
              <a:t>Pros</a:t>
            </a:r>
            <a:r>
              <a:rPr lang="en-US" sz="1600" dirty="0">
                <a:solidFill>
                  <a:srgbClr val="002060"/>
                </a:solidFill>
                <a:latin typeface="+mn-lt"/>
              </a:rPr>
              <a:t>: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600" dirty="0">
                <a:solidFill>
                  <a:srgbClr val="002060"/>
                </a:solidFill>
                <a:latin typeface="+mn-lt"/>
              </a:rPr>
              <a:t>« internal » pre-load, via the </a:t>
            </a:r>
            <a:r>
              <a:rPr lang="en-US" sz="1600" dirty="0" smtClean="0">
                <a:solidFill>
                  <a:srgbClr val="002060"/>
                </a:solidFill>
                <a:latin typeface="+mn-lt"/>
              </a:rPr>
              <a:t>pole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600" dirty="0" smtClean="0">
                <a:solidFill>
                  <a:srgbClr val="002060"/>
                </a:solidFill>
                <a:latin typeface="+mn-lt"/>
              </a:rPr>
              <a:t>No </a:t>
            </a:r>
            <a:r>
              <a:rPr lang="en-US" sz="1600" dirty="0">
                <a:solidFill>
                  <a:srgbClr val="002060"/>
                </a:solidFill>
                <a:latin typeface="+mn-lt"/>
              </a:rPr>
              <a:t>coil-pole separation (potentially), no overload of the </a:t>
            </a:r>
            <a:r>
              <a:rPr lang="en-US" sz="1600" dirty="0" smtClean="0">
                <a:solidFill>
                  <a:srgbClr val="002060"/>
                </a:solidFill>
                <a:latin typeface="+mn-lt"/>
              </a:rPr>
              <a:t>conductor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600" dirty="0" smtClean="0">
                <a:solidFill>
                  <a:srgbClr val="002060"/>
                </a:solidFill>
                <a:latin typeface="+mn-lt"/>
              </a:rPr>
              <a:t>Scalable</a:t>
            </a:r>
            <a:endParaRPr lang="en-US" sz="1600" dirty="0">
              <a:solidFill>
                <a:srgbClr val="002060"/>
              </a:solidFill>
              <a:latin typeface="+mn-lt"/>
            </a:endParaRPr>
          </a:p>
          <a:p>
            <a:r>
              <a:rPr lang="en-US" sz="1600" dirty="0">
                <a:solidFill>
                  <a:srgbClr val="002060"/>
                </a:solidFill>
                <a:latin typeface="+mn-lt"/>
              </a:rPr>
              <a:t>Cons: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600" dirty="0">
                <a:solidFill>
                  <a:srgbClr val="002060"/>
                </a:solidFill>
                <a:latin typeface="+mn-lt"/>
              </a:rPr>
              <a:t>Still requires an external structure to counter-act the force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600" dirty="0">
                <a:solidFill>
                  <a:srgbClr val="002060"/>
                </a:solidFill>
                <a:latin typeface="+mn-lt"/>
              </a:rPr>
              <a:t>Need for a detailed engineering study (split Rods)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600" dirty="0">
                <a:solidFill>
                  <a:srgbClr val="002060"/>
                </a:solidFill>
                <a:latin typeface="+mn-lt"/>
              </a:rPr>
              <a:t>Need for R&amp;D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600" dirty="0">
                <a:solidFill>
                  <a:srgbClr val="002060"/>
                </a:solidFill>
                <a:latin typeface="+mn-lt"/>
              </a:rPr>
              <a:t>Risks for the project</a:t>
            </a:r>
          </a:p>
        </p:txBody>
      </p:sp>
      <p:sp>
        <p:nvSpPr>
          <p:cNvPr id="10" name="Espace réservé du pied de page 3"/>
          <p:cNvSpPr>
            <a:spLocks noGrp="1"/>
          </p:cNvSpPr>
          <p:nvPr>
            <p:ph type="ftr" sz="quarter" idx="3"/>
          </p:nvPr>
        </p:nvSpPr>
        <p:spPr>
          <a:xfrm>
            <a:off x="576001" y="6465733"/>
            <a:ext cx="2599000" cy="324000"/>
          </a:xfrm>
        </p:spPr>
        <p:txBody>
          <a:bodyPr/>
          <a:lstStyle/>
          <a:p>
            <a:r>
              <a:rPr lang="da-DK" dirty="0" smtClean="0"/>
              <a:t>P. Manil, G. Minier, E. </a:t>
            </a:r>
            <a:r>
              <a:rPr lang="da-DK" smtClean="0"/>
              <a:t>Rochepault et al.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1" name="Espace réservé du numéro de diapositive 4"/>
          <p:cNvSpPr>
            <a:spLocks noGrp="1"/>
          </p:cNvSpPr>
          <p:nvPr>
            <p:ph type="sldNum" sz="quarter" idx="4"/>
          </p:nvPr>
        </p:nvSpPr>
        <p:spPr>
          <a:xfrm>
            <a:off x="7984067" y="6465733"/>
            <a:ext cx="764397" cy="324000"/>
          </a:xfrm>
        </p:spPr>
        <p:txBody>
          <a:bodyPr/>
          <a:lstStyle/>
          <a:p>
            <a:r>
              <a:rPr lang="en-US" dirty="0" smtClean="0"/>
              <a:t>Page 25</a:t>
            </a:r>
            <a:endParaRPr lang="en-US" dirty="0"/>
          </a:p>
        </p:txBody>
      </p:sp>
      <p:sp>
        <p:nvSpPr>
          <p:cNvPr id="12" name="Espace réservé de la date 5"/>
          <p:cNvSpPr>
            <a:spLocks noGrp="1"/>
          </p:cNvSpPr>
          <p:nvPr>
            <p:ph type="dt" sz="half" idx="2"/>
          </p:nvPr>
        </p:nvSpPr>
        <p:spPr>
          <a:xfrm>
            <a:off x="3327401" y="6465733"/>
            <a:ext cx="4131732" cy="324000"/>
          </a:xfrm>
        </p:spPr>
        <p:txBody>
          <a:bodyPr/>
          <a:lstStyle/>
          <a:p>
            <a:r>
              <a:rPr lang="en-US" dirty="0" smtClean="0"/>
              <a:t>R2D2 CDR - 09/03/2021</a:t>
            </a:r>
            <a:endParaRPr lang="en-US" dirty="0"/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53417" y="4624152"/>
            <a:ext cx="6105716" cy="18415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7756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Other</a:t>
            </a:r>
            <a:r>
              <a:rPr lang="fr-FR" dirty="0" smtClean="0"/>
              <a:t> open questions</a:t>
            </a:r>
            <a:endParaRPr lang="fr-FR" dirty="0"/>
          </a:p>
        </p:txBody>
      </p:sp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167640" y="1371600"/>
            <a:ext cx="8907994" cy="3075709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600" dirty="0" err="1" smtClean="0">
                <a:solidFill>
                  <a:srgbClr val="808080"/>
                </a:solidFill>
                <a:latin typeface="+mn-lt"/>
              </a:rPr>
              <a:t>Cable</a:t>
            </a:r>
            <a:r>
              <a:rPr lang="fr-FR" sz="1600" dirty="0" smtClean="0">
                <a:solidFill>
                  <a:srgbClr val="808080"/>
                </a:solidFill>
                <a:latin typeface="+mn-lt"/>
              </a:rPr>
              <a:t> </a:t>
            </a:r>
            <a:r>
              <a:rPr lang="fr-FR" sz="1600" dirty="0" err="1" smtClean="0">
                <a:solidFill>
                  <a:srgbClr val="808080"/>
                </a:solidFill>
                <a:latin typeface="+mn-lt"/>
              </a:rPr>
              <a:t>glued</a:t>
            </a:r>
            <a:r>
              <a:rPr lang="fr-FR" sz="1600" dirty="0" smtClean="0">
                <a:solidFill>
                  <a:srgbClr val="808080"/>
                </a:solidFill>
                <a:latin typeface="+mn-lt"/>
              </a:rPr>
              <a:t> on components?</a:t>
            </a:r>
          </a:p>
          <a:p>
            <a:pPr marL="555750" lvl="1" indent="-285750">
              <a:buFont typeface="Arial" panose="020B0604020202020204" pitchFamily="34" charset="0"/>
              <a:buChar char="•"/>
            </a:pPr>
            <a:endParaRPr lang="fr-FR" sz="1600" dirty="0">
              <a:solidFill>
                <a:srgbClr val="002060"/>
              </a:solidFill>
              <a:latin typeface="+mn-l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600" dirty="0" smtClean="0">
                <a:solidFill>
                  <a:srgbClr val="002060"/>
                </a:solidFill>
                <a:latin typeface="+mn-lt"/>
              </a:rPr>
              <a:t>Split post value?</a:t>
            </a:r>
          </a:p>
          <a:p>
            <a:endParaRPr lang="fr-FR" sz="1600" dirty="0">
              <a:solidFill>
                <a:srgbClr val="002060"/>
              </a:solidFill>
              <a:latin typeface="+mn-l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600" dirty="0" err="1" smtClean="0">
                <a:solidFill>
                  <a:srgbClr val="808080"/>
                </a:solidFill>
                <a:latin typeface="+mn-lt"/>
              </a:rPr>
              <a:t>Insulation</a:t>
            </a:r>
            <a:r>
              <a:rPr lang="fr-FR" sz="1600" dirty="0" smtClean="0">
                <a:solidFill>
                  <a:srgbClr val="808080"/>
                </a:solidFill>
                <a:latin typeface="+mn-lt"/>
              </a:rPr>
              <a:t> </a:t>
            </a:r>
            <a:r>
              <a:rPr lang="fr-FR" sz="1600" dirty="0" err="1" smtClean="0">
                <a:solidFill>
                  <a:srgbClr val="808080"/>
                </a:solidFill>
                <a:latin typeface="+mn-lt"/>
              </a:rPr>
              <a:t>detailed</a:t>
            </a:r>
            <a:r>
              <a:rPr lang="fr-FR" sz="1600" dirty="0" smtClean="0">
                <a:solidFill>
                  <a:srgbClr val="808080"/>
                </a:solidFill>
                <a:latin typeface="+mn-lt"/>
              </a:rPr>
              <a:t> configuration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sz="1600" dirty="0">
              <a:solidFill>
                <a:srgbClr val="808080"/>
              </a:solidFill>
              <a:latin typeface="+mn-l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600" dirty="0" err="1" smtClean="0">
                <a:solidFill>
                  <a:srgbClr val="002060"/>
                </a:solidFill>
                <a:latin typeface="+mn-lt"/>
              </a:rPr>
              <a:t>Need</a:t>
            </a:r>
            <a:r>
              <a:rPr lang="fr-FR" sz="1600" dirty="0" smtClean="0">
                <a:solidFill>
                  <a:srgbClr val="002060"/>
                </a:solidFill>
                <a:latin typeface="+mn-lt"/>
              </a:rPr>
              <a:t> for </a:t>
            </a:r>
            <a:r>
              <a:rPr lang="fr-FR" sz="1600" dirty="0" err="1" smtClean="0">
                <a:solidFill>
                  <a:srgbClr val="002060"/>
                </a:solidFill>
                <a:latin typeface="+mn-lt"/>
              </a:rPr>
              <a:t>additional</a:t>
            </a:r>
            <a:r>
              <a:rPr lang="fr-FR" sz="1600" dirty="0" smtClean="0">
                <a:solidFill>
                  <a:srgbClr val="002060"/>
                </a:solidFill>
                <a:latin typeface="+mn-lt"/>
              </a:rPr>
              <a:t> </a:t>
            </a:r>
            <a:r>
              <a:rPr lang="fr-FR" sz="1600" dirty="0" err="1" smtClean="0">
                <a:solidFill>
                  <a:srgbClr val="002060"/>
                </a:solidFill>
                <a:latin typeface="+mn-lt"/>
              </a:rPr>
              <a:t>preliminary</a:t>
            </a:r>
            <a:r>
              <a:rPr lang="fr-FR" sz="1600" dirty="0" smtClean="0">
                <a:solidFill>
                  <a:srgbClr val="002060"/>
                </a:solidFill>
                <a:latin typeface="+mn-lt"/>
              </a:rPr>
              <a:t> tests?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sz="1600" dirty="0">
              <a:solidFill>
                <a:srgbClr val="002060"/>
              </a:solidFill>
              <a:latin typeface="+mn-lt"/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4009272" y="3269218"/>
            <a:ext cx="254543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>
                <a:solidFill>
                  <a:srgbClr val="7030A0"/>
                </a:solidFill>
              </a:rPr>
              <a:t>(</a:t>
            </a:r>
            <a:r>
              <a:rPr lang="fr-FR" sz="1600" dirty="0" err="1">
                <a:solidFill>
                  <a:srgbClr val="7030A0"/>
                </a:solidFill>
              </a:rPr>
              <a:t>see</a:t>
            </a:r>
            <a:r>
              <a:rPr lang="fr-FR" sz="1600" dirty="0">
                <a:solidFill>
                  <a:srgbClr val="7030A0"/>
                </a:solidFill>
              </a:rPr>
              <a:t> </a:t>
            </a:r>
            <a:r>
              <a:rPr lang="fr-FR" sz="1600" b="1" dirty="0" smtClean="0">
                <a:solidFill>
                  <a:srgbClr val="7030A0"/>
                </a:solidFill>
              </a:rPr>
              <a:t>5</a:t>
            </a:r>
            <a:r>
              <a:rPr lang="fr-FR" sz="1600" dirty="0" smtClean="0">
                <a:solidFill>
                  <a:srgbClr val="7030A0"/>
                </a:solidFill>
              </a:rPr>
              <a:t>, M. Durante)</a:t>
            </a:r>
            <a:endParaRPr lang="en-US" sz="1600" dirty="0"/>
          </a:p>
        </p:txBody>
      </p:sp>
      <p:sp>
        <p:nvSpPr>
          <p:cNvPr id="8" name="Espace réservé du pied de page 3"/>
          <p:cNvSpPr>
            <a:spLocks noGrp="1"/>
          </p:cNvSpPr>
          <p:nvPr>
            <p:ph type="ftr" sz="quarter" idx="3"/>
          </p:nvPr>
        </p:nvSpPr>
        <p:spPr>
          <a:xfrm>
            <a:off x="576001" y="6465733"/>
            <a:ext cx="2599000" cy="324000"/>
          </a:xfrm>
        </p:spPr>
        <p:txBody>
          <a:bodyPr/>
          <a:lstStyle/>
          <a:p>
            <a:r>
              <a:rPr lang="da-DK" dirty="0" smtClean="0"/>
              <a:t>P. Manil, G. Minier, E. </a:t>
            </a:r>
            <a:r>
              <a:rPr lang="da-DK" smtClean="0"/>
              <a:t>Rochepault et al.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9" name="Espace réservé du numéro de diapositive 4"/>
          <p:cNvSpPr>
            <a:spLocks noGrp="1"/>
          </p:cNvSpPr>
          <p:nvPr>
            <p:ph type="sldNum" sz="quarter" idx="4"/>
          </p:nvPr>
        </p:nvSpPr>
        <p:spPr>
          <a:xfrm>
            <a:off x="7984067" y="6465733"/>
            <a:ext cx="764397" cy="324000"/>
          </a:xfrm>
        </p:spPr>
        <p:txBody>
          <a:bodyPr/>
          <a:lstStyle/>
          <a:p>
            <a:r>
              <a:rPr lang="en-US" dirty="0" smtClean="0"/>
              <a:t>Page 26</a:t>
            </a:r>
            <a:endParaRPr lang="en-US" dirty="0"/>
          </a:p>
        </p:txBody>
      </p:sp>
      <p:sp>
        <p:nvSpPr>
          <p:cNvPr id="10" name="Espace réservé de la date 5"/>
          <p:cNvSpPr>
            <a:spLocks noGrp="1"/>
          </p:cNvSpPr>
          <p:nvPr>
            <p:ph type="dt" sz="half" idx="2"/>
          </p:nvPr>
        </p:nvSpPr>
        <p:spPr>
          <a:xfrm>
            <a:off x="3327401" y="6465733"/>
            <a:ext cx="4131732" cy="324000"/>
          </a:xfrm>
        </p:spPr>
        <p:txBody>
          <a:bodyPr/>
          <a:lstStyle/>
          <a:p>
            <a:r>
              <a:rPr lang="en-US" dirty="0" smtClean="0"/>
              <a:t>R2D2 CDR - 09/03/2021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9284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 smtClean="0"/>
              <a:t>R2D2 Simplified schedule</a:t>
            </a:r>
            <a:endParaRPr lang="en-US" noProof="0" dirty="0"/>
          </a:p>
        </p:txBody>
      </p:sp>
      <p:sp>
        <p:nvSpPr>
          <p:cNvPr id="8" name="Rectangle 7"/>
          <p:cNvSpPr/>
          <p:nvPr/>
        </p:nvSpPr>
        <p:spPr>
          <a:xfrm>
            <a:off x="1669659" y="4839173"/>
            <a:ext cx="1079883" cy="830997"/>
          </a:xfrm>
          <a:prstGeom prst="rect">
            <a:avLst/>
          </a:prstGeom>
          <a:ln>
            <a:solidFill>
              <a:srgbClr val="13009E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sz="1200" b="1" dirty="0" smtClean="0">
                <a:solidFill>
                  <a:srgbClr val="13009E"/>
                </a:solidFill>
              </a:rPr>
              <a:t>RD-2.1 </a:t>
            </a:r>
            <a:r>
              <a:rPr lang="en-US" sz="1200" dirty="0" smtClean="0">
                <a:solidFill>
                  <a:srgbClr val="13009E"/>
                </a:solidFill>
              </a:rPr>
              <a:t>Conceptual design report F2D2/R2D2 </a:t>
            </a:r>
            <a:endParaRPr lang="en-US" sz="1200" dirty="0">
              <a:solidFill>
                <a:srgbClr val="13009E"/>
              </a:solidFill>
            </a:endParaRPr>
          </a:p>
        </p:txBody>
      </p:sp>
      <p:cxnSp>
        <p:nvCxnSpPr>
          <p:cNvPr id="9" name="Connecteur droit avec flèche 8"/>
          <p:cNvCxnSpPr/>
          <p:nvPr/>
        </p:nvCxnSpPr>
        <p:spPr>
          <a:xfrm>
            <a:off x="2553444" y="4241738"/>
            <a:ext cx="0" cy="597435"/>
          </a:xfrm>
          <a:prstGeom prst="straightConnector1">
            <a:avLst/>
          </a:prstGeom>
          <a:ln>
            <a:solidFill>
              <a:srgbClr val="13009E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Rectangle 2"/>
          <p:cNvSpPr/>
          <p:nvPr/>
        </p:nvSpPr>
        <p:spPr>
          <a:xfrm>
            <a:off x="288856" y="5432821"/>
            <a:ext cx="1228421" cy="646331"/>
          </a:xfrm>
          <a:prstGeom prst="rect">
            <a:avLst/>
          </a:prstGeom>
          <a:solidFill>
            <a:schemeClr val="bg1"/>
          </a:solidFill>
          <a:ln>
            <a:solidFill>
              <a:srgbClr val="13009E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sz="1200" dirty="0" smtClean="0">
                <a:solidFill>
                  <a:srgbClr val="13009E"/>
                </a:solidFill>
              </a:rPr>
              <a:t>Internal review conceptual design R2D2 </a:t>
            </a:r>
            <a:endParaRPr lang="en-US" sz="1200" dirty="0">
              <a:solidFill>
                <a:srgbClr val="13009E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3060900" y="5848493"/>
            <a:ext cx="1274913" cy="646331"/>
          </a:xfrm>
          <a:prstGeom prst="rect">
            <a:avLst/>
          </a:prstGeom>
          <a:ln>
            <a:solidFill>
              <a:schemeClr val="tx2">
                <a:lumMod val="50000"/>
              </a:schemeClr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sz="1200" b="1" dirty="0" smtClean="0">
                <a:solidFill>
                  <a:schemeClr val="tx2">
                    <a:lumMod val="50000"/>
                  </a:schemeClr>
                </a:solidFill>
              </a:rPr>
              <a:t>Engineering Design Review EDR R2D2 </a:t>
            </a:r>
            <a:endParaRPr lang="en-US" sz="1200" b="1" dirty="0">
              <a:solidFill>
                <a:schemeClr val="tx2">
                  <a:lumMod val="50000"/>
                </a:schemeClr>
              </a:solidFill>
            </a:endParaRPr>
          </a:p>
        </p:txBody>
      </p:sp>
      <p:cxnSp>
        <p:nvCxnSpPr>
          <p:cNvPr id="17" name="Connecteur droit avec flèche 16"/>
          <p:cNvCxnSpPr/>
          <p:nvPr/>
        </p:nvCxnSpPr>
        <p:spPr>
          <a:xfrm>
            <a:off x="3674552" y="5237296"/>
            <a:ext cx="0" cy="604508"/>
          </a:xfrm>
          <a:prstGeom prst="straightConnector1">
            <a:avLst/>
          </a:prstGeom>
          <a:ln>
            <a:solidFill>
              <a:schemeClr val="tx2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angle 18"/>
          <p:cNvSpPr/>
          <p:nvPr/>
        </p:nvSpPr>
        <p:spPr>
          <a:xfrm>
            <a:off x="1642253" y="5841805"/>
            <a:ext cx="1293672" cy="646331"/>
          </a:xfrm>
          <a:prstGeom prst="rect">
            <a:avLst/>
          </a:prstGeom>
          <a:solidFill>
            <a:schemeClr val="bg1"/>
          </a:solidFill>
          <a:ln>
            <a:solidFill>
              <a:srgbClr val="13009E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sz="1200" b="1" dirty="0" smtClean="0">
                <a:solidFill>
                  <a:srgbClr val="13009E"/>
                </a:solidFill>
              </a:rPr>
              <a:t>Conceptual Design Review CDR R2D2 </a:t>
            </a:r>
            <a:endParaRPr lang="en-US" sz="1200" b="1" dirty="0">
              <a:solidFill>
                <a:srgbClr val="13009E"/>
              </a:solidFill>
            </a:endParaRPr>
          </a:p>
        </p:txBody>
      </p:sp>
      <p:sp>
        <p:nvSpPr>
          <p:cNvPr id="24" name="Forme libre 23"/>
          <p:cNvSpPr/>
          <p:nvPr/>
        </p:nvSpPr>
        <p:spPr>
          <a:xfrm>
            <a:off x="1005305" y="1697338"/>
            <a:ext cx="647032" cy="3735484"/>
          </a:xfrm>
          <a:custGeom>
            <a:avLst/>
            <a:gdLst>
              <a:gd name="connsiteX0" fmla="*/ 647032 w 647032"/>
              <a:gd name="connsiteY0" fmla="*/ 0 h 3304674"/>
              <a:gd name="connsiteX1" fmla="*/ 647032 w 647032"/>
              <a:gd name="connsiteY1" fmla="*/ 3133558 h 3304674"/>
              <a:gd name="connsiteX2" fmla="*/ 0 w 647032"/>
              <a:gd name="connsiteY2" fmla="*/ 3133558 h 3304674"/>
              <a:gd name="connsiteX3" fmla="*/ 0 w 647032"/>
              <a:gd name="connsiteY3" fmla="*/ 3304674 h 3304674"/>
              <a:gd name="connsiteX0" fmla="*/ 647032 w 647032"/>
              <a:gd name="connsiteY0" fmla="*/ 0 h 3304674"/>
              <a:gd name="connsiteX1" fmla="*/ 647032 w 647032"/>
              <a:gd name="connsiteY1" fmla="*/ 2685121 h 3304674"/>
              <a:gd name="connsiteX2" fmla="*/ 0 w 647032"/>
              <a:gd name="connsiteY2" fmla="*/ 3133558 h 3304674"/>
              <a:gd name="connsiteX3" fmla="*/ 0 w 647032"/>
              <a:gd name="connsiteY3" fmla="*/ 3304674 h 3304674"/>
              <a:gd name="connsiteX0" fmla="*/ 647032 w 647032"/>
              <a:gd name="connsiteY0" fmla="*/ 0 h 3304674"/>
              <a:gd name="connsiteX1" fmla="*/ 647032 w 647032"/>
              <a:gd name="connsiteY1" fmla="*/ 2685121 h 3304674"/>
              <a:gd name="connsiteX2" fmla="*/ 5348 w 647032"/>
              <a:gd name="connsiteY2" fmla="*/ 2685122 h 3304674"/>
              <a:gd name="connsiteX3" fmla="*/ 0 w 647032"/>
              <a:gd name="connsiteY3" fmla="*/ 3304674 h 33046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47032" h="3304674">
                <a:moveTo>
                  <a:pt x="647032" y="0"/>
                </a:moveTo>
                <a:lnTo>
                  <a:pt x="647032" y="2685121"/>
                </a:lnTo>
                <a:lnTo>
                  <a:pt x="5348" y="2685122"/>
                </a:lnTo>
                <a:cubicBezTo>
                  <a:pt x="3565" y="2891639"/>
                  <a:pt x="1783" y="3098157"/>
                  <a:pt x="0" y="3304674"/>
                </a:cubicBezTo>
              </a:path>
            </a:pathLst>
          </a:custGeom>
          <a:noFill/>
          <a:ln w="9525">
            <a:solidFill>
              <a:srgbClr val="13009E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26" name="Connecteur droit avec flèche 25"/>
          <p:cNvCxnSpPr/>
          <p:nvPr/>
        </p:nvCxnSpPr>
        <p:spPr>
          <a:xfrm>
            <a:off x="2426169" y="5670170"/>
            <a:ext cx="0" cy="171635"/>
          </a:xfrm>
          <a:prstGeom prst="straightConnector1">
            <a:avLst/>
          </a:prstGeom>
          <a:ln>
            <a:solidFill>
              <a:srgbClr val="13009E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Rectangle 35"/>
          <p:cNvSpPr/>
          <p:nvPr/>
        </p:nvSpPr>
        <p:spPr>
          <a:xfrm>
            <a:off x="4434498" y="5675969"/>
            <a:ext cx="1084926" cy="830997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50000"/>
              </a:schemeClr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sz="1200" b="1" dirty="0" smtClean="0">
                <a:solidFill>
                  <a:schemeClr val="bg2">
                    <a:lumMod val="50000"/>
                  </a:schemeClr>
                </a:solidFill>
              </a:rPr>
              <a:t>Coil Fabrication </a:t>
            </a:r>
            <a:r>
              <a:rPr lang="en-US" sz="1200" b="1" dirty="0">
                <a:solidFill>
                  <a:schemeClr val="bg2">
                    <a:lumMod val="50000"/>
                  </a:schemeClr>
                </a:solidFill>
              </a:rPr>
              <a:t>R</a:t>
            </a:r>
            <a:r>
              <a:rPr lang="en-US" sz="1200" b="1" dirty="0" smtClean="0">
                <a:solidFill>
                  <a:schemeClr val="bg2">
                    <a:lumMod val="50000"/>
                  </a:schemeClr>
                </a:solidFill>
              </a:rPr>
              <a:t>eadiness Review FRR</a:t>
            </a:r>
            <a:endParaRPr lang="en-US" sz="12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4961236" y="4867499"/>
            <a:ext cx="671953" cy="646331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50000"/>
              </a:schemeClr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sz="1200" b="1" dirty="0" smtClean="0">
                <a:solidFill>
                  <a:schemeClr val="bg2">
                    <a:lumMod val="50000"/>
                  </a:schemeClr>
                </a:solidFill>
              </a:rPr>
              <a:t>RD-3.1</a:t>
            </a:r>
          </a:p>
          <a:p>
            <a:pPr algn="ctr"/>
            <a:r>
              <a:rPr lang="en-US" sz="1200" dirty="0" smtClean="0">
                <a:solidFill>
                  <a:schemeClr val="bg2">
                    <a:lumMod val="50000"/>
                  </a:schemeClr>
                </a:solidFill>
              </a:rPr>
              <a:t>R2D2 Cu coil</a:t>
            </a:r>
            <a:endParaRPr lang="en-US" sz="12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7006170" y="4867497"/>
            <a:ext cx="697195" cy="646331"/>
          </a:xfrm>
          <a:prstGeom prst="rect">
            <a:avLst/>
          </a:prstGeom>
          <a:solidFill>
            <a:schemeClr val="bg1"/>
          </a:solidFill>
          <a:ln>
            <a:solidFill>
              <a:schemeClr val="accent4">
                <a:lumMod val="50000"/>
              </a:schemeClr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sz="1200" b="1" dirty="0" smtClean="0">
                <a:solidFill>
                  <a:schemeClr val="accent4">
                    <a:lumMod val="50000"/>
                  </a:schemeClr>
                </a:solidFill>
              </a:rPr>
              <a:t>RD-4.1</a:t>
            </a:r>
          </a:p>
          <a:p>
            <a:pPr algn="ctr"/>
            <a:r>
              <a:rPr lang="en-US" sz="1200" dirty="0" smtClean="0">
                <a:solidFill>
                  <a:schemeClr val="accent4">
                    <a:lumMod val="50000"/>
                  </a:schemeClr>
                </a:solidFill>
              </a:rPr>
              <a:t>R2D2 Magnet</a:t>
            </a:r>
            <a:endParaRPr lang="en-US" sz="12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6185271" y="5841804"/>
            <a:ext cx="1141267" cy="646331"/>
          </a:xfrm>
          <a:prstGeom prst="rect">
            <a:avLst/>
          </a:prstGeom>
          <a:solidFill>
            <a:schemeClr val="bg1"/>
          </a:solidFill>
          <a:ln>
            <a:solidFill>
              <a:schemeClr val="accent4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sz="1200" b="1" dirty="0" smtClean="0">
                <a:solidFill>
                  <a:schemeClr val="accent4">
                    <a:lumMod val="75000"/>
                  </a:schemeClr>
                </a:solidFill>
              </a:rPr>
              <a:t>Assembly Readiness Review ARR</a:t>
            </a:r>
            <a:endParaRPr lang="en-US" sz="1200" dirty="0">
              <a:solidFill>
                <a:schemeClr val="accent4">
                  <a:lumMod val="75000"/>
                </a:schemeClr>
              </a:solidFill>
            </a:endParaRPr>
          </a:p>
        </p:txBody>
      </p:sp>
      <p:cxnSp>
        <p:nvCxnSpPr>
          <p:cNvPr id="29" name="Connecteur droit avec flèche 28"/>
          <p:cNvCxnSpPr/>
          <p:nvPr/>
        </p:nvCxnSpPr>
        <p:spPr>
          <a:xfrm>
            <a:off x="6723623" y="5490170"/>
            <a:ext cx="0" cy="360000"/>
          </a:xfrm>
          <a:prstGeom prst="straightConnector1">
            <a:avLst/>
          </a:prstGeom>
          <a:ln>
            <a:solidFill>
              <a:schemeClr val="accent4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Rectangle 20"/>
          <p:cNvSpPr/>
          <p:nvPr/>
        </p:nvSpPr>
        <p:spPr>
          <a:xfrm>
            <a:off x="5862663" y="4867497"/>
            <a:ext cx="985937" cy="646331"/>
          </a:xfrm>
          <a:prstGeom prst="rect">
            <a:avLst/>
          </a:prstGeom>
          <a:solidFill>
            <a:schemeClr val="bg1"/>
          </a:solidFill>
          <a:ln>
            <a:solidFill>
              <a:srgbClr val="7030A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sz="1200" b="1" dirty="0" smtClean="0">
                <a:solidFill>
                  <a:srgbClr val="7030A0"/>
                </a:solidFill>
              </a:rPr>
              <a:t>RD-3.2</a:t>
            </a:r>
          </a:p>
          <a:p>
            <a:pPr algn="ctr"/>
            <a:r>
              <a:rPr lang="en-US" sz="1200" dirty="0" smtClean="0">
                <a:solidFill>
                  <a:srgbClr val="7030A0"/>
                </a:solidFill>
              </a:rPr>
              <a:t>R2D2 Nb</a:t>
            </a:r>
            <a:r>
              <a:rPr lang="en-US" sz="1200" baseline="-25000" dirty="0" smtClean="0">
                <a:solidFill>
                  <a:srgbClr val="7030A0"/>
                </a:solidFill>
              </a:rPr>
              <a:t>3</a:t>
            </a:r>
            <a:r>
              <a:rPr lang="en-US" sz="1200" dirty="0" smtClean="0">
                <a:solidFill>
                  <a:srgbClr val="7030A0"/>
                </a:solidFill>
              </a:rPr>
              <a:t>Sn coils</a:t>
            </a:r>
            <a:endParaRPr lang="en-US" sz="1200" dirty="0">
              <a:solidFill>
                <a:srgbClr val="7030A0"/>
              </a:solidFill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8192010" y="4867497"/>
            <a:ext cx="834482" cy="646331"/>
          </a:xfrm>
          <a:prstGeom prst="rect">
            <a:avLst/>
          </a:prstGeom>
          <a:solidFill>
            <a:schemeClr val="bg1"/>
          </a:solidFill>
          <a:ln>
            <a:solidFill>
              <a:srgbClr val="A8800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fr-FR" sz="1200" b="1" dirty="0" smtClean="0">
                <a:solidFill>
                  <a:srgbClr val="A88000"/>
                </a:solidFill>
              </a:rPr>
              <a:t>RD-4.2b</a:t>
            </a:r>
          </a:p>
          <a:p>
            <a:pPr algn="ctr"/>
            <a:r>
              <a:rPr lang="fr-FR" sz="1200" dirty="0" smtClean="0">
                <a:solidFill>
                  <a:srgbClr val="A88000"/>
                </a:solidFill>
              </a:rPr>
              <a:t>Test reports</a:t>
            </a:r>
            <a:endParaRPr lang="fr-FR" sz="1200" dirty="0">
              <a:solidFill>
                <a:srgbClr val="A88000"/>
              </a:solidFill>
            </a:endParaRPr>
          </a:p>
        </p:txBody>
      </p:sp>
      <p:sp>
        <p:nvSpPr>
          <p:cNvPr id="38" name="Rectangle 37"/>
          <p:cNvSpPr/>
          <p:nvPr/>
        </p:nvSpPr>
        <p:spPr>
          <a:xfrm>
            <a:off x="7462251" y="5659357"/>
            <a:ext cx="1174037" cy="646331"/>
          </a:xfrm>
          <a:prstGeom prst="rect">
            <a:avLst/>
          </a:prstGeom>
          <a:solidFill>
            <a:schemeClr val="bg1"/>
          </a:solidFill>
          <a:ln>
            <a:solidFill>
              <a:schemeClr val="accent2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sz="1200" b="1" dirty="0" smtClean="0">
                <a:solidFill>
                  <a:schemeClr val="accent2">
                    <a:lumMod val="75000"/>
                  </a:schemeClr>
                </a:solidFill>
              </a:rPr>
              <a:t>RD-4.2a</a:t>
            </a:r>
          </a:p>
          <a:p>
            <a:pPr algn="ctr"/>
            <a:r>
              <a:rPr lang="en-US" sz="1200" dirty="0" smtClean="0">
                <a:solidFill>
                  <a:schemeClr val="accent2">
                    <a:lumMod val="75000"/>
                  </a:schemeClr>
                </a:solidFill>
              </a:rPr>
              <a:t>Manufacturing folder</a:t>
            </a:r>
            <a:endParaRPr lang="en-US" sz="12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44" name="Forme libre 43"/>
          <p:cNvSpPr/>
          <p:nvPr/>
        </p:nvSpPr>
        <p:spPr>
          <a:xfrm>
            <a:off x="6185271" y="2765981"/>
            <a:ext cx="109795" cy="2101516"/>
          </a:xfrm>
          <a:custGeom>
            <a:avLst/>
            <a:gdLst>
              <a:gd name="connsiteX0" fmla="*/ 0 w 465221"/>
              <a:gd name="connsiteY0" fmla="*/ 0 h 2101516"/>
              <a:gd name="connsiteX1" fmla="*/ 0 w 465221"/>
              <a:gd name="connsiteY1" fmla="*/ 1695116 h 2101516"/>
              <a:gd name="connsiteX2" fmla="*/ 465221 w 465221"/>
              <a:gd name="connsiteY2" fmla="*/ 1695116 h 2101516"/>
              <a:gd name="connsiteX3" fmla="*/ 465221 w 465221"/>
              <a:gd name="connsiteY3" fmla="*/ 2101516 h 21015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5221" h="2101516">
                <a:moveTo>
                  <a:pt x="0" y="0"/>
                </a:moveTo>
                <a:lnTo>
                  <a:pt x="0" y="1695116"/>
                </a:lnTo>
                <a:lnTo>
                  <a:pt x="465221" y="1695116"/>
                </a:lnTo>
                <a:lnTo>
                  <a:pt x="465221" y="2101516"/>
                </a:lnTo>
              </a:path>
            </a:pathLst>
          </a:custGeom>
          <a:noFill/>
          <a:ln w="12700">
            <a:solidFill>
              <a:srgbClr val="7030A0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7" name="Connecteur droit avec flèche 36"/>
          <p:cNvCxnSpPr/>
          <p:nvPr/>
        </p:nvCxnSpPr>
        <p:spPr>
          <a:xfrm>
            <a:off x="3665926" y="2695017"/>
            <a:ext cx="8626" cy="2144156"/>
          </a:xfrm>
          <a:prstGeom prst="straightConnector1">
            <a:avLst/>
          </a:prstGeom>
          <a:ln>
            <a:solidFill>
              <a:schemeClr val="tx2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Forme libre 39"/>
          <p:cNvSpPr/>
          <p:nvPr/>
        </p:nvSpPr>
        <p:spPr>
          <a:xfrm>
            <a:off x="3175003" y="2744681"/>
            <a:ext cx="1190576" cy="2105939"/>
          </a:xfrm>
          <a:custGeom>
            <a:avLst/>
            <a:gdLst>
              <a:gd name="connsiteX0" fmla="*/ 0 w 465221"/>
              <a:gd name="connsiteY0" fmla="*/ 0 h 2101516"/>
              <a:gd name="connsiteX1" fmla="*/ 0 w 465221"/>
              <a:gd name="connsiteY1" fmla="*/ 1695116 h 2101516"/>
              <a:gd name="connsiteX2" fmla="*/ 465221 w 465221"/>
              <a:gd name="connsiteY2" fmla="*/ 1695116 h 2101516"/>
              <a:gd name="connsiteX3" fmla="*/ 465221 w 465221"/>
              <a:gd name="connsiteY3" fmla="*/ 2101516 h 2101516"/>
              <a:gd name="connsiteX0" fmla="*/ 0 w 465221"/>
              <a:gd name="connsiteY0" fmla="*/ 0 h 1833398"/>
              <a:gd name="connsiteX1" fmla="*/ 0 w 465221"/>
              <a:gd name="connsiteY1" fmla="*/ 1695116 h 1833398"/>
              <a:gd name="connsiteX2" fmla="*/ 465221 w 465221"/>
              <a:gd name="connsiteY2" fmla="*/ 1695116 h 1833398"/>
              <a:gd name="connsiteX3" fmla="*/ 465221 w 465221"/>
              <a:gd name="connsiteY3" fmla="*/ 1833398 h 18333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5221" h="1833398">
                <a:moveTo>
                  <a:pt x="0" y="0"/>
                </a:moveTo>
                <a:lnTo>
                  <a:pt x="0" y="1695116"/>
                </a:lnTo>
                <a:lnTo>
                  <a:pt x="465221" y="1695116"/>
                </a:lnTo>
                <a:lnTo>
                  <a:pt x="465221" y="1833398"/>
                </a:lnTo>
              </a:path>
            </a:pathLst>
          </a:custGeom>
          <a:noFill/>
          <a:ln w="12700">
            <a:solidFill>
              <a:srgbClr val="7030A0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6" name="Tableau 5"/>
          <p:cNvGraphicFramePr>
            <a:graphicFrameLocks noGrp="1"/>
          </p:cNvGraphicFramePr>
          <p:nvPr>
            <p:extLst/>
          </p:nvPr>
        </p:nvGraphicFramePr>
        <p:xfrm>
          <a:off x="305310" y="1224869"/>
          <a:ext cx="7886700" cy="3016869"/>
        </p:xfrm>
        <a:graphic>
          <a:graphicData uri="http://schemas.openxmlformats.org/drawingml/2006/table">
            <a:tbl>
              <a:tblPr/>
              <a:tblGrid>
                <a:gridCol w="1353847">
                  <a:extLst>
                    <a:ext uri="{9D8B030D-6E8A-4147-A177-3AD203B41FA5}">
                      <a16:colId xmlns:a16="http://schemas.microsoft.com/office/drawing/2014/main" val="405165245"/>
                    </a:ext>
                  </a:extLst>
                </a:gridCol>
                <a:gridCol w="505007">
                  <a:extLst>
                    <a:ext uri="{9D8B030D-6E8A-4147-A177-3AD203B41FA5}">
                      <a16:colId xmlns:a16="http://schemas.microsoft.com/office/drawing/2014/main" val="1995580988"/>
                    </a:ext>
                  </a:extLst>
                </a:gridCol>
                <a:gridCol w="499634">
                  <a:extLst>
                    <a:ext uri="{9D8B030D-6E8A-4147-A177-3AD203B41FA5}">
                      <a16:colId xmlns:a16="http://schemas.microsoft.com/office/drawing/2014/main" val="2485861092"/>
                    </a:ext>
                  </a:extLst>
                </a:gridCol>
                <a:gridCol w="505007">
                  <a:extLst>
                    <a:ext uri="{9D8B030D-6E8A-4147-A177-3AD203B41FA5}">
                      <a16:colId xmlns:a16="http://schemas.microsoft.com/office/drawing/2014/main" val="2962636060"/>
                    </a:ext>
                  </a:extLst>
                </a:gridCol>
                <a:gridCol w="505007">
                  <a:extLst>
                    <a:ext uri="{9D8B030D-6E8A-4147-A177-3AD203B41FA5}">
                      <a16:colId xmlns:a16="http://schemas.microsoft.com/office/drawing/2014/main" val="3253465033"/>
                    </a:ext>
                  </a:extLst>
                </a:gridCol>
                <a:gridCol w="505007">
                  <a:extLst>
                    <a:ext uri="{9D8B030D-6E8A-4147-A177-3AD203B41FA5}">
                      <a16:colId xmlns:a16="http://schemas.microsoft.com/office/drawing/2014/main" val="2383094938"/>
                    </a:ext>
                  </a:extLst>
                </a:gridCol>
                <a:gridCol w="505007">
                  <a:extLst>
                    <a:ext uri="{9D8B030D-6E8A-4147-A177-3AD203B41FA5}">
                      <a16:colId xmlns:a16="http://schemas.microsoft.com/office/drawing/2014/main" val="816394440"/>
                    </a:ext>
                  </a:extLst>
                </a:gridCol>
                <a:gridCol w="505007">
                  <a:extLst>
                    <a:ext uri="{9D8B030D-6E8A-4147-A177-3AD203B41FA5}">
                      <a16:colId xmlns:a16="http://schemas.microsoft.com/office/drawing/2014/main" val="672254426"/>
                    </a:ext>
                  </a:extLst>
                </a:gridCol>
                <a:gridCol w="499634">
                  <a:extLst>
                    <a:ext uri="{9D8B030D-6E8A-4147-A177-3AD203B41FA5}">
                      <a16:colId xmlns:a16="http://schemas.microsoft.com/office/drawing/2014/main" val="603710977"/>
                    </a:ext>
                  </a:extLst>
                </a:gridCol>
                <a:gridCol w="499634">
                  <a:extLst>
                    <a:ext uri="{9D8B030D-6E8A-4147-A177-3AD203B41FA5}">
                      <a16:colId xmlns:a16="http://schemas.microsoft.com/office/drawing/2014/main" val="915942262"/>
                    </a:ext>
                  </a:extLst>
                </a:gridCol>
                <a:gridCol w="505007">
                  <a:extLst>
                    <a:ext uri="{9D8B030D-6E8A-4147-A177-3AD203B41FA5}">
                      <a16:colId xmlns:a16="http://schemas.microsoft.com/office/drawing/2014/main" val="4088468005"/>
                    </a:ext>
                  </a:extLst>
                </a:gridCol>
                <a:gridCol w="499634">
                  <a:extLst>
                    <a:ext uri="{9D8B030D-6E8A-4147-A177-3AD203B41FA5}">
                      <a16:colId xmlns:a16="http://schemas.microsoft.com/office/drawing/2014/main" val="55680792"/>
                    </a:ext>
                  </a:extLst>
                </a:gridCol>
                <a:gridCol w="499634">
                  <a:extLst>
                    <a:ext uri="{9D8B030D-6E8A-4147-A177-3AD203B41FA5}">
                      <a16:colId xmlns:a16="http://schemas.microsoft.com/office/drawing/2014/main" val="2786758058"/>
                    </a:ext>
                  </a:extLst>
                </a:gridCol>
                <a:gridCol w="499634">
                  <a:extLst>
                    <a:ext uri="{9D8B030D-6E8A-4147-A177-3AD203B41FA5}">
                      <a16:colId xmlns:a16="http://schemas.microsoft.com/office/drawing/2014/main" val="2734378658"/>
                    </a:ext>
                  </a:extLst>
                </a:gridCol>
              </a:tblGrid>
              <a:tr h="200645">
                <a:tc>
                  <a:txBody>
                    <a:bodyPr/>
                    <a:lstStyle/>
                    <a:p>
                      <a:pPr algn="l" fontAlgn="b"/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22807557"/>
                  </a:ext>
                </a:extLst>
              </a:tr>
              <a:tr h="200645">
                <a:tc>
                  <a:txBody>
                    <a:bodyPr/>
                    <a:lstStyle/>
                    <a:p>
                      <a:pPr algn="l" fontAlgn="b"/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74076334"/>
                  </a:ext>
                </a:extLst>
              </a:tr>
              <a:tr h="321032"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200" b="1" i="0" u="none" strike="noStrike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Conceptual Design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rtl="0" fontAlgn="ctr"/>
                      <a:r>
                        <a:rPr lang="fr-FR" sz="1200" b="0" i="0" u="none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3D </a:t>
                      </a:r>
                      <a:r>
                        <a:rPr lang="fr-FR" sz="1200" b="0" i="0" u="none" strike="noStrike" dirty="0" err="1" smtClean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mecha</a:t>
                      </a:r>
                      <a:r>
                        <a:rPr lang="fr-FR" sz="1200" b="0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fr-FR" sz="1200" b="0" i="0" u="none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+</a:t>
                      </a:r>
                      <a:r>
                        <a:rPr lang="fr-FR" sz="1200" b="0" i="0" u="none" strike="noStrike" dirty="0" err="1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quench</a:t>
                      </a:r>
                      <a:endParaRPr lang="fr-FR" sz="1200" b="0" i="0" u="none" strike="noStrike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25908880"/>
                  </a:ext>
                </a:extLst>
              </a:tr>
              <a:tr h="373315"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200" b="1" i="0" u="none" strike="noStrike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Engineering Design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504D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 rtl="0" fontAlgn="ctr"/>
                      <a:r>
                        <a:rPr lang="fr-FR" sz="1200" b="1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Components + </a:t>
                      </a:r>
                      <a:r>
                        <a:rPr lang="fr-FR" sz="1200" b="1" i="0" u="none" strike="noStrike" dirty="0" err="1" smtClean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tooling</a:t>
                      </a:r>
                      <a:endParaRPr lang="fr-FR" sz="1200" b="1" i="0" u="none" strike="noStrike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504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fr-FR" sz="1200" b="1" i="0" u="none" strike="noStrike" dirty="0" err="1" smtClean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Other</a:t>
                      </a:r>
                      <a:endParaRPr lang="fr-FR" sz="1200" b="1" i="0" u="none" strike="noStrike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504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39105456"/>
                  </a:ext>
                </a:extLst>
              </a:tr>
              <a:tr h="321032"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200" b="1" i="0" u="none" strike="noStrike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R&amp;D and tests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fr-FR" sz="1200" b="0" i="0" u="none" strike="noStrike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Splices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fr-FR" sz="1200" b="0" i="0" u="none" strike="noStrike" dirty="0" err="1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winding</a:t>
                      </a:r>
                      <a:endParaRPr lang="fr-FR" sz="1200" b="0" i="0" u="none" strike="noStrike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fr-FR" sz="1200" b="0" i="0" u="none" strike="noStrike" dirty="0" err="1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heat</a:t>
                      </a:r>
                      <a:r>
                        <a:rPr lang="fr-FR" sz="1200" b="0" i="0" u="none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fr-FR" sz="1200" b="0" i="0" u="none" strike="noStrike" dirty="0" err="1" smtClean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treat</a:t>
                      </a:r>
                      <a:r>
                        <a:rPr lang="fr-FR" sz="1200" b="0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.</a:t>
                      </a:r>
                      <a:endParaRPr lang="fr-FR" sz="1200" b="0" i="0" u="none" strike="noStrike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fr-FR" sz="1200" b="0" i="0" u="none" strike="noStrike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Cu coil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19258216"/>
                  </a:ext>
                </a:extLst>
              </a:tr>
              <a:tr h="321032"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200" b="1" i="0" u="none" strike="noStrike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Coil Manufacturing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64A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fr-FR" sz="1200" b="0" i="0" u="none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Fabrication SMC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64A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fr-FR" sz="1200" b="0" i="0" u="none" strike="noStrike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Cu coil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64A2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l" rtl="0" fontAlgn="ctr"/>
                      <a:r>
                        <a:rPr lang="fr-FR" sz="1200" b="0" i="0" u="none" strike="noStrike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Nb3Sn coils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64A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700911"/>
                  </a:ext>
                </a:extLst>
              </a:tr>
              <a:tr h="321032"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200" b="1" i="0" u="none" strike="noStrike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Magnet Assembly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BACC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fr-FR" sz="1200" b="0" i="0" u="none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R&amp;D </a:t>
                      </a:r>
                      <a:r>
                        <a:rPr lang="fr-FR" sz="1200" b="0" i="0" u="none" strike="noStrike" dirty="0" err="1" smtClean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struct</a:t>
                      </a:r>
                      <a:r>
                        <a:rPr lang="fr-FR" sz="1200" b="0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.</a:t>
                      </a:r>
                      <a:endParaRPr lang="fr-FR" sz="1200" b="0" i="0" u="none" strike="noStrike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BACC6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fr-FR" sz="1200" b="0" i="0" u="none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R&amp;D </a:t>
                      </a:r>
                      <a:r>
                        <a:rPr lang="fr-FR" sz="1200" b="0" i="0" u="none" strike="noStrike" dirty="0" err="1" smtClean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struct</a:t>
                      </a:r>
                      <a:r>
                        <a:rPr lang="fr-FR" sz="1200" b="0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.</a:t>
                      </a:r>
                      <a:endParaRPr lang="fr-FR" sz="1200" b="0" i="0" u="none" strike="noStrike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BACC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fr-FR" sz="1200" b="0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Cold tests</a:t>
                      </a:r>
                      <a:endParaRPr lang="fr-FR" sz="1200" b="0" i="0" u="none" strike="noStrike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BACC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fr-FR" sz="1200" b="0" i="0" u="none" strike="noStrike" dirty="0" err="1" smtClean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Assembly</a:t>
                      </a:r>
                      <a:endParaRPr lang="fr-FR" sz="1200" b="0" i="0" u="none" strike="noStrike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BACC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3356541"/>
                  </a:ext>
                </a:extLst>
              </a:tr>
              <a:tr h="321032"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200" b="1" i="0" u="none" strike="noStrike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Protection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964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fr-FR" sz="1200" b="0" i="0" u="none" strike="noStrike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Design QH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964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fr-FR" sz="1100" b="0" i="0" u="none" strike="noStrike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Implementation SG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9646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fr-FR" sz="1100" b="0" i="0" u="none" strike="noStrike" dirty="0" err="1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Implementation</a:t>
                      </a:r>
                      <a:r>
                        <a:rPr lang="fr-FR" sz="1100" b="0" i="0" u="none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 QH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964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39526883"/>
                  </a:ext>
                </a:extLst>
              </a:tr>
              <a:tr h="321032"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200" b="1" i="0" u="none" strike="noStrike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Magnet Test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fr-FR" sz="1200" b="0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Mecha </a:t>
                      </a:r>
                      <a:r>
                        <a:rPr lang="fr-FR" sz="1200" b="0" i="0" u="none" strike="noStrike" dirty="0" err="1" smtClean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Analysis</a:t>
                      </a:r>
                      <a:endParaRPr lang="fr-FR" sz="1200" b="0" i="0" u="none" strike="noStrike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rtl="0" fontAlgn="ctr"/>
                      <a:r>
                        <a:rPr lang="fr-FR" sz="1200" b="0" i="0" u="none" strike="noStrike" dirty="0" err="1" smtClean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Mecha+Magn+quench</a:t>
                      </a:r>
                      <a:r>
                        <a:rPr lang="fr-FR" sz="1200" b="0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fr-FR" sz="1200" b="0" i="0" u="none" strike="noStrike" dirty="0" err="1" smtClean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Analysis</a:t>
                      </a:r>
                      <a:endParaRPr lang="fr-FR" sz="1200" b="0" i="0" u="none" strike="noStrike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63884869"/>
                  </a:ext>
                </a:extLst>
              </a:tr>
            </a:tbl>
          </a:graphicData>
        </a:graphic>
      </p:graphicFrame>
      <p:cxnSp>
        <p:nvCxnSpPr>
          <p:cNvPr id="10" name="Connecteur droit 9"/>
          <p:cNvCxnSpPr/>
          <p:nvPr/>
        </p:nvCxnSpPr>
        <p:spPr>
          <a:xfrm>
            <a:off x="2550671" y="1224869"/>
            <a:ext cx="0" cy="3016869"/>
          </a:xfrm>
          <a:prstGeom prst="line">
            <a:avLst/>
          </a:prstGeom>
          <a:ln w="28575">
            <a:solidFill>
              <a:srgbClr val="FF0000"/>
            </a:solidFill>
            <a:prstDash val="dash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11" name="ZoneTexte 10"/>
          <p:cNvSpPr txBox="1"/>
          <p:nvPr/>
        </p:nvSpPr>
        <p:spPr>
          <a:xfrm rot="16200000">
            <a:off x="1973558" y="3277297"/>
            <a:ext cx="94881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FF0000"/>
                </a:solidFill>
              </a:rPr>
              <a:t>today</a:t>
            </a:r>
            <a:endParaRPr lang="en-US" sz="1200" dirty="0">
              <a:solidFill>
                <a:srgbClr val="FF0000"/>
              </a:solidFill>
            </a:endParaRPr>
          </a:p>
        </p:txBody>
      </p:sp>
      <p:sp>
        <p:nvSpPr>
          <p:cNvPr id="42" name="Forme libre 41"/>
          <p:cNvSpPr/>
          <p:nvPr/>
        </p:nvSpPr>
        <p:spPr>
          <a:xfrm>
            <a:off x="4685947" y="2765981"/>
            <a:ext cx="616008" cy="2101516"/>
          </a:xfrm>
          <a:custGeom>
            <a:avLst/>
            <a:gdLst>
              <a:gd name="connsiteX0" fmla="*/ 0 w 465221"/>
              <a:gd name="connsiteY0" fmla="*/ 0 h 2101516"/>
              <a:gd name="connsiteX1" fmla="*/ 0 w 465221"/>
              <a:gd name="connsiteY1" fmla="*/ 1695116 h 2101516"/>
              <a:gd name="connsiteX2" fmla="*/ 465221 w 465221"/>
              <a:gd name="connsiteY2" fmla="*/ 1695116 h 2101516"/>
              <a:gd name="connsiteX3" fmla="*/ 465221 w 465221"/>
              <a:gd name="connsiteY3" fmla="*/ 2101516 h 21015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5221" h="2101516">
                <a:moveTo>
                  <a:pt x="0" y="0"/>
                </a:moveTo>
                <a:lnTo>
                  <a:pt x="0" y="1695116"/>
                </a:lnTo>
                <a:lnTo>
                  <a:pt x="465221" y="1695116"/>
                </a:lnTo>
                <a:lnTo>
                  <a:pt x="465221" y="2101516"/>
                </a:lnTo>
              </a:path>
            </a:pathLst>
          </a:custGeom>
          <a:noFill/>
          <a:ln w="12700">
            <a:solidFill>
              <a:schemeClr val="bg2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Forme libre 42"/>
          <p:cNvSpPr/>
          <p:nvPr/>
        </p:nvSpPr>
        <p:spPr>
          <a:xfrm>
            <a:off x="4178240" y="2694527"/>
            <a:ext cx="700512" cy="2970538"/>
          </a:xfrm>
          <a:custGeom>
            <a:avLst/>
            <a:gdLst>
              <a:gd name="connsiteX0" fmla="*/ 0 w 465221"/>
              <a:gd name="connsiteY0" fmla="*/ 0 h 2101516"/>
              <a:gd name="connsiteX1" fmla="*/ 0 w 465221"/>
              <a:gd name="connsiteY1" fmla="*/ 1695116 h 2101516"/>
              <a:gd name="connsiteX2" fmla="*/ 465221 w 465221"/>
              <a:gd name="connsiteY2" fmla="*/ 1695116 h 2101516"/>
              <a:gd name="connsiteX3" fmla="*/ 465221 w 465221"/>
              <a:gd name="connsiteY3" fmla="*/ 2101516 h 2101516"/>
              <a:gd name="connsiteX0" fmla="*/ 0 w 465221"/>
              <a:gd name="connsiteY0" fmla="*/ 0 h 2628127"/>
              <a:gd name="connsiteX1" fmla="*/ 0 w 465221"/>
              <a:gd name="connsiteY1" fmla="*/ 1695116 h 2628127"/>
              <a:gd name="connsiteX2" fmla="*/ 465221 w 465221"/>
              <a:gd name="connsiteY2" fmla="*/ 1695116 h 2628127"/>
              <a:gd name="connsiteX3" fmla="*/ 465221 w 465221"/>
              <a:gd name="connsiteY3" fmla="*/ 2628127 h 26281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5221" h="2628127">
                <a:moveTo>
                  <a:pt x="0" y="0"/>
                </a:moveTo>
                <a:lnTo>
                  <a:pt x="0" y="1695116"/>
                </a:lnTo>
                <a:lnTo>
                  <a:pt x="465221" y="1695116"/>
                </a:lnTo>
                <a:lnTo>
                  <a:pt x="465221" y="2628127"/>
                </a:lnTo>
              </a:path>
            </a:pathLst>
          </a:custGeom>
          <a:noFill/>
          <a:ln w="12700">
            <a:solidFill>
              <a:schemeClr val="bg2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Rectangle 40"/>
          <p:cNvSpPr/>
          <p:nvPr/>
        </p:nvSpPr>
        <p:spPr>
          <a:xfrm>
            <a:off x="3993457" y="4840459"/>
            <a:ext cx="814416" cy="461665"/>
          </a:xfrm>
          <a:prstGeom prst="rect">
            <a:avLst/>
          </a:prstGeom>
          <a:solidFill>
            <a:schemeClr val="bg1"/>
          </a:solidFill>
          <a:ln>
            <a:solidFill>
              <a:srgbClr val="7030A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sz="1200" b="1" dirty="0" smtClean="0">
                <a:solidFill>
                  <a:srgbClr val="7030A0"/>
                </a:solidFill>
              </a:rPr>
              <a:t>RD-2.2a</a:t>
            </a:r>
          </a:p>
          <a:p>
            <a:pPr algn="ctr"/>
            <a:r>
              <a:rPr lang="en-US" sz="1200" dirty="0" smtClean="0">
                <a:solidFill>
                  <a:srgbClr val="7030A0"/>
                </a:solidFill>
              </a:rPr>
              <a:t>SMC coil</a:t>
            </a:r>
            <a:endParaRPr lang="en-US" sz="1200" dirty="0">
              <a:solidFill>
                <a:srgbClr val="7030A0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2894434" y="4843354"/>
            <a:ext cx="1010652" cy="830997"/>
          </a:xfrm>
          <a:prstGeom prst="rect">
            <a:avLst/>
          </a:prstGeom>
          <a:solidFill>
            <a:schemeClr val="bg1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fr-FR" sz="1200" b="1" dirty="0" smtClean="0">
                <a:solidFill>
                  <a:schemeClr val="tx2">
                    <a:lumMod val="50000"/>
                  </a:schemeClr>
                </a:solidFill>
              </a:rPr>
              <a:t>RD-2.2b</a:t>
            </a:r>
          </a:p>
          <a:p>
            <a:pPr algn="ctr"/>
            <a:r>
              <a:rPr lang="fr-FR" sz="1200" dirty="0" smtClean="0">
                <a:solidFill>
                  <a:schemeClr val="tx2">
                    <a:lumMod val="50000"/>
                  </a:schemeClr>
                </a:solidFill>
              </a:rPr>
              <a:t>Engineering design report R2D2 </a:t>
            </a:r>
            <a:endParaRPr lang="fr-FR" sz="12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45" name="Forme libre 44"/>
          <p:cNvSpPr/>
          <p:nvPr/>
        </p:nvSpPr>
        <p:spPr>
          <a:xfrm>
            <a:off x="6689272" y="3060678"/>
            <a:ext cx="637266" cy="1803733"/>
          </a:xfrm>
          <a:custGeom>
            <a:avLst/>
            <a:gdLst>
              <a:gd name="connsiteX0" fmla="*/ 0 w 465221"/>
              <a:gd name="connsiteY0" fmla="*/ 0 h 2101516"/>
              <a:gd name="connsiteX1" fmla="*/ 0 w 465221"/>
              <a:gd name="connsiteY1" fmla="*/ 1695116 h 2101516"/>
              <a:gd name="connsiteX2" fmla="*/ 465221 w 465221"/>
              <a:gd name="connsiteY2" fmla="*/ 1695116 h 2101516"/>
              <a:gd name="connsiteX3" fmla="*/ 465221 w 465221"/>
              <a:gd name="connsiteY3" fmla="*/ 2101516 h 21015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5221" h="2101516">
                <a:moveTo>
                  <a:pt x="0" y="0"/>
                </a:moveTo>
                <a:lnTo>
                  <a:pt x="0" y="1695116"/>
                </a:lnTo>
                <a:lnTo>
                  <a:pt x="465221" y="1695116"/>
                </a:lnTo>
                <a:lnTo>
                  <a:pt x="465221" y="2101516"/>
                </a:lnTo>
              </a:path>
            </a:pathLst>
          </a:custGeom>
          <a:noFill/>
          <a:ln w="12700">
            <a:solidFill>
              <a:schemeClr val="accent4">
                <a:lumMod val="75000"/>
              </a:schemeClr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Forme libre 47"/>
          <p:cNvSpPr/>
          <p:nvPr/>
        </p:nvSpPr>
        <p:spPr>
          <a:xfrm>
            <a:off x="7694740" y="4032250"/>
            <a:ext cx="307846" cy="1613211"/>
          </a:xfrm>
          <a:custGeom>
            <a:avLst/>
            <a:gdLst>
              <a:gd name="connsiteX0" fmla="*/ 0 w 465221"/>
              <a:gd name="connsiteY0" fmla="*/ 0 h 2101516"/>
              <a:gd name="connsiteX1" fmla="*/ 0 w 465221"/>
              <a:gd name="connsiteY1" fmla="*/ 1695116 h 2101516"/>
              <a:gd name="connsiteX2" fmla="*/ 465221 w 465221"/>
              <a:gd name="connsiteY2" fmla="*/ 1695116 h 2101516"/>
              <a:gd name="connsiteX3" fmla="*/ 465221 w 465221"/>
              <a:gd name="connsiteY3" fmla="*/ 2101516 h 2101516"/>
              <a:gd name="connsiteX0" fmla="*/ 0 w 465221"/>
              <a:gd name="connsiteY0" fmla="*/ 0 h 4073958"/>
              <a:gd name="connsiteX1" fmla="*/ 0 w 465221"/>
              <a:gd name="connsiteY1" fmla="*/ 1695116 h 4073958"/>
              <a:gd name="connsiteX2" fmla="*/ 465221 w 465221"/>
              <a:gd name="connsiteY2" fmla="*/ 1695116 h 4073958"/>
              <a:gd name="connsiteX3" fmla="*/ 465221 w 465221"/>
              <a:gd name="connsiteY3" fmla="*/ 4073958 h 4073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5221" h="4073958">
                <a:moveTo>
                  <a:pt x="0" y="0"/>
                </a:moveTo>
                <a:lnTo>
                  <a:pt x="0" y="1695116"/>
                </a:lnTo>
                <a:lnTo>
                  <a:pt x="465221" y="1695116"/>
                </a:lnTo>
                <a:lnTo>
                  <a:pt x="465221" y="4073958"/>
                </a:lnTo>
              </a:path>
            </a:pathLst>
          </a:custGeom>
          <a:noFill/>
          <a:ln w="12700">
            <a:solidFill>
              <a:schemeClr val="accent2">
                <a:lumMod val="75000"/>
              </a:schemeClr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Forme libre 48"/>
          <p:cNvSpPr/>
          <p:nvPr/>
        </p:nvSpPr>
        <p:spPr>
          <a:xfrm>
            <a:off x="7694740" y="3890203"/>
            <a:ext cx="905886" cy="986597"/>
          </a:xfrm>
          <a:custGeom>
            <a:avLst/>
            <a:gdLst>
              <a:gd name="connsiteX0" fmla="*/ 0 w 465221"/>
              <a:gd name="connsiteY0" fmla="*/ 0 h 2101516"/>
              <a:gd name="connsiteX1" fmla="*/ 0 w 465221"/>
              <a:gd name="connsiteY1" fmla="*/ 1695116 h 2101516"/>
              <a:gd name="connsiteX2" fmla="*/ 465221 w 465221"/>
              <a:gd name="connsiteY2" fmla="*/ 1695116 h 2101516"/>
              <a:gd name="connsiteX3" fmla="*/ 465221 w 465221"/>
              <a:gd name="connsiteY3" fmla="*/ 2101516 h 2101516"/>
              <a:gd name="connsiteX0" fmla="*/ 0 w 465221"/>
              <a:gd name="connsiteY0" fmla="*/ 0 h 2781910"/>
              <a:gd name="connsiteX1" fmla="*/ 0 w 465221"/>
              <a:gd name="connsiteY1" fmla="*/ 1695116 h 2781910"/>
              <a:gd name="connsiteX2" fmla="*/ 465221 w 465221"/>
              <a:gd name="connsiteY2" fmla="*/ 1695116 h 2781910"/>
              <a:gd name="connsiteX3" fmla="*/ 465221 w 465221"/>
              <a:gd name="connsiteY3" fmla="*/ 2781910 h 27819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5221" h="2781910">
                <a:moveTo>
                  <a:pt x="0" y="0"/>
                </a:moveTo>
                <a:lnTo>
                  <a:pt x="0" y="1695116"/>
                </a:lnTo>
                <a:lnTo>
                  <a:pt x="465221" y="1695116"/>
                </a:lnTo>
                <a:lnTo>
                  <a:pt x="465221" y="2781910"/>
                </a:lnTo>
              </a:path>
            </a:pathLst>
          </a:custGeom>
          <a:noFill/>
          <a:ln w="12700">
            <a:solidFill>
              <a:srgbClr val="A88000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Espace réservé du pied de page 3"/>
          <p:cNvSpPr>
            <a:spLocks noGrp="1"/>
          </p:cNvSpPr>
          <p:nvPr>
            <p:ph type="ftr" sz="quarter" idx="3"/>
          </p:nvPr>
        </p:nvSpPr>
        <p:spPr>
          <a:xfrm>
            <a:off x="576001" y="6465733"/>
            <a:ext cx="2599000" cy="324000"/>
          </a:xfrm>
        </p:spPr>
        <p:txBody>
          <a:bodyPr/>
          <a:lstStyle/>
          <a:p>
            <a:r>
              <a:rPr lang="da-DK" dirty="0" smtClean="0"/>
              <a:t>P. Manil, G. Minier, E. </a:t>
            </a:r>
            <a:r>
              <a:rPr lang="da-DK" smtClean="0"/>
              <a:t>Rochepault et al.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9" name="Espace réservé du numéro de diapositive 4"/>
          <p:cNvSpPr>
            <a:spLocks noGrp="1"/>
          </p:cNvSpPr>
          <p:nvPr>
            <p:ph type="sldNum" sz="quarter" idx="4"/>
          </p:nvPr>
        </p:nvSpPr>
        <p:spPr>
          <a:xfrm>
            <a:off x="7984067" y="6465733"/>
            <a:ext cx="764397" cy="324000"/>
          </a:xfrm>
        </p:spPr>
        <p:txBody>
          <a:bodyPr/>
          <a:lstStyle/>
          <a:p>
            <a:r>
              <a:rPr lang="en-US" dirty="0" smtClean="0"/>
              <a:t>Page 27</a:t>
            </a:r>
            <a:endParaRPr lang="en-US" dirty="0"/>
          </a:p>
        </p:txBody>
      </p:sp>
      <p:sp>
        <p:nvSpPr>
          <p:cNvPr id="46" name="Espace réservé de la date 5"/>
          <p:cNvSpPr>
            <a:spLocks noGrp="1"/>
          </p:cNvSpPr>
          <p:nvPr>
            <p:ph type="dt" sz="half" idx="2"/>
          </p:nvPr>
        </p:nvSpPr>
        <p:spPr>
          <a:xfrm>
            <a:off x="3327401" y="6465733"/>
            <a:ext cx="4131732" cy="324000"/>
          </a:xfrm>
        </p:spPr>
        <p:txBody>
          <a:bodyPr/>
          <a:lstStyle/>
          <a:p>
            <a:r>
              <a:rPr lang="en-US" dirty="0" smtClean="0"/>
              <a:t>R2D2 CDR - 09/03/2021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1187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u texte 6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ZoneTexte 2"/>
          <p:cNvSpPr txBox="1"/>
          <p:nvPr/>
        </p:nvSpPr>
        <p:spPr>
          <a:xfrm>
            <a:off x="3311769" y="1438275"/>
            <a:ext cx="583223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fr-FR" sz="3200" b="1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Thank</a:t>
            </a:r>
            <a:r>
              <a:rPr lang="fr-FR" sz="32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fr-FR" sz="3200" b="1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you</a:t>
            </a:r>
            <a:endParaRPr lang="fr-FR" sz="2400" dirty="0">
              <a:solidFill>
                <a:prstClr val="black">
                  <a:lumMod val="50000"/>
                  <a:lumOff val="50000"/>
                </a:prstClr>
              </a:solidFill>
            </a:endParaRPr>
          </a:p>
          <a:p>
            <a:pPr lvl="0"/>
            <a:endParaRPr lang="fr-FR" sz="1600" dirty="0" smtClean="0">
              <a:solidFill>
                <a:prstClr val="black">
                  <a:lumMod val="50000"/>
                  <a:lumOff val="50000"/>
                </a:prstClr>
              </a:solidFill>
            </a:endParaRPr>
          </a:p>
          <a:p>
            <a:pPr lvl="0"/>
            <a:endParaRPr lang="fr-FR" sz="1600" dirty="0">
              <a:solidFill>
                <a:prstClr val="black">
                  <a:lumMod val="50000"/>
                  <a:lumOff val="50000"/>
                </a:prstClr>
              </a:solidFill>
            </a:endParaRPr>
          </a:p>
          <a:p>
            <a:pPr algn="ctr"/>
            <a:endParaRPr lang="fr-FR" sz="32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350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References</a:t>
            </a:r>
            <a:endParaRPr lang="en-US" dirty="0"/>
          </a:p>
        </p:txBody>
      </p:sp>
      <p:sp>
        <p:nvSpPr>
          <p:cNvPr id="11" name="ZoneTexte 10"/>
          <p:cNvSpPr txBox="1"/>
          <p:nvPr/>
        </p:nvSpPr>
        <p:spPr>
          <a:xfrm>
            <a:off x="316230" y="1245158"/>
            <a:ext cx="8528512" cy="23391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HD1</a:t>
            </a:r>
            <a:r>
              <a:rPr lang="en-US" sz="1600" dirty="0" smtClean="0"/>
              <a:t>: </a:t>
            </a:r>
            <a:r>
              <a:rPr lang="en-US" sz="1600" dirty="0"/>
              <a:t>P. </a:t>
            </a:r>
            <a:r>
              <a:rPr lang="en-US" sz="1600" dirty="0" err="1"/>
              <a:t>Ferracin</a:t>
            </a:r>
            <a:r>
              <a:rPr lang="en-US" sz="1600" dirty="0"/>
              <a:t>, IEEE TAS, </a:t>
            </a:r>
            <a:r>
              <a:rPr lang="en-US" sz="1600" dirty="0" smtClean="0"/>
              <a:t>2005</a:t>
            </a:r>
            <a:endParaRPr 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SQ: P. </a:t>
            </a:r>
            <a:r>
              <a:rPr lang="en-US" sz="1600" dirty="0" err="1" smtClean="0"/>
              <a:t>Ferracin</a:t>
            </a:r>
            <a:r>
              <a:rPr lang="en-US" sz="1600" dirty="0" smtClean="0"/>
              <a:t>, IEEE TAS, 2007+2008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SD: H. </a:t>
            </a:r>
            <a:r>
              <a:rPr lang="en-US" sz="1600" dirty="0" err="1" smtClean="0"/>
              <a:t>Felice</a:t>
            </a:r>
            <a:r>
              <a:rPr lang="en-US" sz="1600" dirty="0" smtClean="0"/>
              <a:t>, IEEE TAS, 2007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SMC: E. </a:t>
            </a:r>
            <a:r>
              <a:rPr lang="en-US" sz="1600" dirty="0" err="1" smtClean="0"/>
              <a:t>Fornasiere</a:t>
            </a:r>
            <a:r>
              <a:rPr lang="en-US" sz="1600" dirty="0" smtClean="0"/>
              <a:t>, IEEE TAS, 2013 </a:t>
            </a:r>
            <a:r>
              <a:rPr lang="en-US" sz="1600" dirty="0"/>
              <a:t>+ other </a:t>
            </a:r>
            <a:r>
              <a:rPr lang="en-US" sz="1600" dirty="0" smtClean="0"/>
              <a:t>SMC </a:t>
            </a:r>
            <a:r>
              <a:rPr lang="en-US" sz="1600" dirty="0"/>
              <a:t>ref </a:t>
            </a:r>
            <a:endParaRPr lang="en-US" sz="16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RMC: J.C. Perez, IEEE TAS, 2016 + CERN conv.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MQXF: E. </a:t>
            </a:r>
            <a:r>
              <a:rPr lang="en-US" sz="1600" dirty="0" err="1" smtClean="0"/>
              <a:t>Takala</a:t>
            </a:r>
            <a:r>
              <a:rPr lang="en-US" sz="1600" dirty="0" smtClean="0"/>
              <a:t>, IEEE TAS, 2021 + other MQXF ref + G. </a:t>
            </a:r>
            <a:r>
              <a:rPr lang="en-US" sz="1600" dirty="0" err="1" smtClean="0"/>
              <a:t>Vallone</a:t>
            </a:r>
            <a:r>
              <a:rPr lang="en-US" sz="1600" dirty="0" smtClean="0"/>
              <a:t> priv. conv.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FRESCA2: E. </a:t>
            </a:r>
            <a:r>
              <a:rPr lang="en-US" sz="1600" dirty="0" err="1" smtClean="0"/>
              <a:t>Rochepault</a:t>
            </a:r>
            <a:r>
              <a:rPr lang="en-US" sz="1600" dirty="0" smtClean="0"/>
              <a:t>, IEEE TAS, 2018 + G. </a:t>
            </a:r>
            <a:r>
              <a:rPr lang="en-US" sz="1600" dirty="0" err="1" smtClean="0"/>
              <a:t>Willering</a:t>
            </a:r>
            <a:r>
              <a:rPr lang="en-US" sz="1600" dirty="0" smtClean="0"/>
              <a:t>, </a:t>
            </a:r>
            <a:r>
              <a:rPr lang="en-US" sz="1600" dirty="0"/>
              <a:t>IEEE TAS, </a:t>
            </a:r>
            <a:r>
              <a:rPr lang="en-US" sz="1600" dirty="0" smtClean="0"/>
              <a:t>2019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ERMC: M</a:t>
            </a:r>
            <a:r>
              <a:rPr lang="en-US" sz="1600" dirty="0"/>
              <a:t>. </a:t>
            </a:r>
            <a:r>
              <a:rPr lang="en-US" sz="1600" dirty="0" smtClean="0"/>
              <a:t>Garcia, </a:t>
            </a:r>
            <a:r>
              <a:rPr lang="en-US" sz="1600" dirty="0"/>
              <a:t>IEEE TAS, </a:t>
            </a:r>
            <a:r>
              <a:rPr lang="en-US" sz="1600" dirty="0" smtClean="0"/>
              <a:t>2020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More info: </a:t>
            </a:r>
            <a:r>
              <a:rPr lang="en-GB" sz="1600" dirty="0">
                <a:solidFill>
                  <a:srgbClr val="0000FF"/>
                </a:solidFill>
                <a:ea typeface="Calibri" panose="020F0502020204030204" pitchFamily="34" charset="0"/>
                <a:hlinkClick r:id="rId2"/>
              </a:rPr>
              <a:t>US MDP-FCC </a:t>
            </a:r>
            <a:r>
              <a:rPr lang="en-GB" sz="1600" dirty="0" smtClean="0">
                <a:solidFill>
                  <a:srgbClr val="0000FF"/>
                </a:solidFill>
                <a:ea typeface="Calibri" panose="020F0502020204030204" pitchFamily="34" charset="0"/>
                <a:hlinkClick r:id="rId2"/>
              </a:rPr>
              <a:t>05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656414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R2D2 engineering </a:t>
            </a:r>
            <a:r>
              <a:rPr lang="fr-FR" dirty="0" err="1" smtClean="0"/>
              <a:t>stakes</a:t>
            </a:r>
            <a:endParaRPr lang="fr-FR" dirty="0"/>
          </a:p>
        </p:txBody>
      </p:sp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1085850" y="2486025"/>
            <a:ext cx="7989784" cy="2206264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600" b="1" dirty="0" smtClean="0">
                <a:solidFill>
                  <a:srgbClr val="002060"/>
                </a:solidFill>
                <a:latin typeface="+mn-lt"/>
              </a:rPr>
              <a:t>How to </a:t>
            </a:r>
            <a:r>
              <a:rPr lang="fr-FR" sz="1600" b="1" dirty="0" err="1" smtClean="0">
                <a:solidFill>
                  <a:srgbClr val="002060"/>
                </a:solidFill>
                <a:latin typeface="+mn-lt"/>
              </a:rPr>
              <a:t>handle</a:t>
            </a:r>
            <a:r>
              <a:rPr lang="fr-FR" sz="1600" b="1" dirty="0" smtClean="0">
                <a:solidFill>
                  <a:srgbClr val="002060"/>
                </a:solidFill>
                <a:latin typeface="+mn-lt"/>
              </a:rPr>
              <a:t> </a:t>
            </a:r>
            <a:r>
              <a:rPr lang="fr-FR" sz="1600" b="1" dirty="0" err="1" smtClean="0">
                <a:solidFill>
                  <a:srgbClr val="002060"/>
                </a:solidFill>
                <a:latin typeface="+mn-lt"/>
              </a:rPr>
              <a:t>cables</a:t>
            </a:r>
            <a:r>
              <a:rPr lang="fr-FR" sz="1600" b="1" dirty="0" smtClean="0">
                <a:solidFill>
                  <a:srgbClr val="002060"/>
                </a:solidFill>
                <a:latin typeface="+mn-lt"/>
              </a:rPr>
              <a:t> in </a:t>
            </a:r>
            <a:r>
              <a:rPr lang="fr-FR" sz="1600" b="1" dirty="0" err="1" smtClean="0">
                <a:solidFill>
                  <a:srgbClr val="002060"/>
                </a:solidFill>
                <a:latin typeface="+mn-lt"/>
              </a:rPr>
              <a:t>graded</a:t>
            </a:r>
            <a:r>
              <a:rPr lang="fr-FR" sz="1600" b="1" dirty="0" smtClean="0">
                <a:solidFill>
                  <a:srgbClr val="002060"/>
                </a:solidFill>
                <a:latin typeface="+mn-lt"/>
              </a:rPr>
              <a:t> </a:t>
            </a:r>
            <a:r>
              <a:rPr lang="fr-FR" sz="1600" b="1" dirty="0" err="1" smtClean="0">
                <a:solidFill>
                  <a:srgbClr val="002060"/>
                </a:solidFill>
                <a:latin typeface="+mn-lt"/>
              </a:rPr>
              <a:t>coils</a:t>
            </a:r>
            <a:r>
              <a:rPr lang="fr-FR" sz="1600" b="1" dirty="0" smtClean="0">
                <a:solidFill>
                  <a:srgbClr val="002060"/>
                </a:solidFill>
                <a:latin typeface="+mn-lt"/>
              </a:rPr>
              <a:t>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sz="1600" b="1" dirty="0">
              <a:solidFill>
                <a:srgbClr val="002060"/>
              </a:solidFill>
              <a:latin typeface="+mn-l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600" b="1" dirty="0" smtClean="0">
                <a:solidFill>
                  <a:srgbClr val="002060"/>
                </a:solidFill>
                <a:latin typeface="+mn-lt"/>
              </a:rPr>
              <a:t>How to </a:t>
            </a:r>
            <a:r>
              <a:rPr lang="fr-FR" sz="1600" b="1" dirty="0" err="1" smtClean="0">
                <a:solidFill>
                  <a:srgbClr val="002060"/>
                </a:solidFill>
                <a:latin typeface="+mn-lt"/>
              </a:rPr>
              <a:t>ensure</a:t>
            </a:r>
            <a:r>
              <a:rPr lang="fr-FR" sz="1600" b="1" dirty="0" smtClean="0">
                <a:solidFill>
                  <a:srgbClr val="002060"/>
                </a:solidFill>
                <a:latin typeface="+mn-lt"/>
              </a:rPr>
              <a:t> longitudinal support?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sz="1600" b="1" dirty="0">
              <a:solidFill>
                <a:srgbClr val="002060"/>
              </a:solidFill>
              <a:latin typeface="+mn-l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sz="1600" dirty="0" smtClean="0">
              <a:solidFill>
                <a:srgbClr val="002060"/>
              </a:solidFill>
              <a:latin typeface="+mn-l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sz="1600" dirty="0">
              <a:solidFill>
                <a:srgbClr val="002060"/>
              </a:solidFill>
              <a:latin typeface="+mn-lt"/>
            </a:endParaRPr>
          </a:p>
          <a:p>
            <a:r>
              <a:rPr lang="fr-FR" sz="1600" dirty="0" smtClean="0">
                <a:solidFill>
                  <a:srgbClr val="002060"/>
                </a:solidFill>
                <a:latin typeface="+mn-lt"/>
              </a:rPr>
              <a:t>→ (</a:t>
            </a:r>
            <a:r>
              <a:rPr lang="fr-FR" sz="1600" dirty="0" err="1" smtClean="0">
                <a:solidFill>
                  <a:srgbClr val="002060"/>
                </a:solidFill>
                <a:latin typeface="+mn-lt"/>
              </a:rPr>
              <a:t>Unfortunately</a:t>
            </a:r>
            <a:r>
              <a:rPr lang="fr-FR" sz="1600" dirty="0" smtClean="0">
                <a:solidFill>
                  <a:srgbClr val="002060"/>
                </a:solidFill>
                <a:latin typeface="+mn-lt"/>
              </a:rPr>
              <a:t>) R2D2 </a:t>
            </a:r>
            <a:r>
              <a:rPr lang="fr-FR" sz="1600" dirty="0" err="1" smtClean="0">
                <a:solidFill>
                  <a:srgbClr val="002060"/>
                </a:solidFill>
                <a:latin typeface="+mn-lt"/>
              </a:rPr>
              <a:t>is</a:t>
            </a:r>
            <a:r>
              <a:rPr lang="fr-FR" sz="1600" dirty="0" smtClean="0">
                <a:solidFill>
                  <a:srgbClr val="002060"/>
                </a:solidFill>
                <a:latin typeface="+mn-lt"/>
              </a:rPr>
              <a:t> not a ‘</a:t>
            </a:r>
            <a:r>
              <a:rPr lang="fr-FR" sz="1600" dirty="0" err="1" smtClean="0">
                <a:solidFill>
                  <a:srgbClr val="002060"/>
                </a:solidFill>
                <a:latin typeface="+mn-lt"/>
              </a:rPr>
              <a:t>simplified</a:t>
            </a:r>
            <a:r>
              <a:rPr lang="fr-FR" sz="1600" dirty="0" smtClean="0">
                <a:solidFill>
                  <a:srgbClr val="002060"/>
                </a:solidFill>
                <a:latin typeface="+mn-lt"/>
              </a:rPr>
              <a:t> F2D2’ in all </a:t>
            </a:r>
            <a:r>
              <a:rPr lang="fr-FR" sz="1600" dirty="0" err="1" smtClean="0">
                <a:solidFill>
                  <a:srgbClr val="002060"/>
                </a:solidFill>
                <a:latin typeface="+mn-lt"/>
              </a:rPr>
              <a:t>matters</a:t>
            </a:r>
            <a:r>
              <a:rPr lang="fr-FR" sz="1600" dirty="0" smtClean="0">
                <a:solidFill>
                  <a:srgbClr val="002060"/>
                </a:solidFill>
                <a:latin typeface="+mn-lt"/>
              </a:rPr>
              <a:t> </a:t>
            </a:r>
            <a:r>
              <a:rPr lang="fr-FR" sz="1600" dirty="0">
                <a:solidFill>
                  <a:srgbClr val="7030A0"/>
                </a:solidFill>
                <a:latin typeface="+mn-lt"/>
              </a:rPr>
              <a:t>(</a:t>
            </a:r>
            <a:r>
              <a:rPr lang="fr-FR" sz="1600" dirty="0" err="1" smtClean="0">
                <a:solidFill>
                  <a:srgbClr val="7030A0"/>
                </a:solidFill>
                <a:latin typeface="+mn-lt"/>
              </a:rPr>
              <a:t>see</a:t>
            </a:r>
            <a:r>
              <a:rPr lang="fr-FR" sz="1600" dirty="0" smtClean="0">
                <a:solidFill>
                  <a:srgbClr val="7030A0"/>
                </a:solidFill>
                <a:latin typeface="+mn-lt"/>
              </a:rPr>
              <a:t> </a:t>
            </a:r>
            <a:r>
              <a:rPr lang="fr-FR" sz="1600" b="1" dirty="0">
                <a:solidFill>
                  <a:srgbClr val="7030A0"/>
                </a:solidFill>
                <a:latin typeface="+mn-lt"/>
              </a:rPr>
              <a:t>2</a:t>
            </a:r>
            <a:r>
              <a:rPr lang="fr-FR" sz="1600" dirty="0">
                <a:solidFill>
                  <a:srgbClr val="7030A0"/>
                </a:solidFill>
                <a:latin typeface="+mn-lt"/>
              </a:rPr>
              <a:t>, V. </a:t>
            </a:r>
            <a:r>
              <a:rPr lang="fr-FR" sz="1600" dirty="0" err="1">
                <a:solidFill>
                  <a:srgbClr val="7030A0"/>
                </a:solidFill>
                <a:latin typeface="+mn-lt"/>
              </a:rPr>
              <a:t>Calvelli</a:t>
            </a:r>
            <a:r>
              <a:rPr lang="fr-FR" sz="1600" dirty="0">
                <a:solidFill>
                  <a:srgbClr val="7030A0"/>
                </a:solidFill>
                <a:latin typeface="+mn-lt"/>
              </a:rPr>
              <a:t>)</a:t>
            </a:r>
            <a:endParaRPr lang="en-US" sz="1600" dirty="0">
              <a:latin typeface="+mn-lt"/>
            </a:endParaRPr>
          </a:p>
          <a:p>
            <a:endParaRPr lang="fr-FR" sz="1600" dirty="0" smtClean="0">
              <a:solidFill>
                <a:srgbClr val="002060"/>
              </a:solidFill>
              <a:latin typeface="+mn-lt"/>
            </a:endParaRPr>
          </a:p>
          <a:p>
            <a:pPr marL="555750" lvl="1" indent="-285750">
              <a:buFont typeface="Arial" panose="020B0604020202020204" pitchFamily="34" charset="0"/>
              <a:buChar char="•"/>
            </a:pPr>
            <a:endParaRPr lang="fr-FR" sz="1600" dirty="0" smtClean="0">
              <a:solidFill>
                <a:srgbClr val="002060"/>
              </a:solidFill>
              <a:latin typeface="+mn-l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sz="1600" i="1" dirty="0">
              <a:solidFill>
                <a:srgbClr val="002060"/>
              </a:solidFill>
              <a:latin typeface="+mn-lt"/>
            </a:endParaRPr>
          </a:p>
        </p:txBody>
      </p:sp>
      <p:sp>
        <p:nvSpPr>
          <p:cNvPr id="21" name="Espace réservé du pied de page 3"/>
          <p:cNvSpPr>
            <a:spLocks noGrp="1"/>
          </p:cNvSpPr>
          <p:nvPr>
            <p:ph type="ftr" sz="quarter" idx="3"/>
          </p:nvPr>
        </p:nvSpPr>
        <p:spPr>
          <a:xfrm>
            <a:off x="576001" y="6465733"/>
            <a:ext cx="2599000" cy="324000"/>
          </a:xfrm>
        </p:spPr>
        <p:txBody>
          <a:bodyPr/>
          <a:lstStyle/>
          <a:p>
            <a:r>
              <a:rPr lang="da-DK" dirty="0" smtClean="0"/>
              <a:t>P. Manil, G. Minier, E. </a:t>
            </a:r>
            <a:r>
              <a:rPr lang="da-DK" smtClean="0"/>
              <a:t>Rochepault et al.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2" name="Espace réservé du numéro de diapositive 4"/>
          <p:cNvSpPr>
            <a:spLocks noGrp="1"/>
          </p:cNvSpPr>
          <p:nvPr>
            <p:ph type="sldNum" sz="quarter" idx="4"/>
          </p:nvPr>
        </p:nvSpPr>
        <p:spPr>
          <a:xfrm>
            <a:off x="7984067" y="6465733"/>
            <a:ext cx="764397" cy="324000"/>
          </a:xfrm>
        </p:spPr>
        <p:txBody>
          <a:bodyPr/>
          <a:lstStyle/>
          <a:p>
            <a:r>
              <a:rPr lang="en-US" dirty="0" smtClean="0"/>
              <a:t>Page 3</a:t>
            </a:r>
            <a:endParaRPr lang="en-US" dirty="0"/>
          </a:p>
        </p:txBody>
      </p:sp>
      <p:sp>
        <p:nvSpPr>
          <p:cNvPr id="24" name="Espace réservé de la date 5"/>
          <p:cNvSpPr>
            <a:spLocks noGrp="1"/>
          </p:cNvSpPr>
          <p:nvPr>
            <p:ph type="dt" sz="half" idx="2"/>
          </p:nvPr>
        </p:nvSpPr>
        <p:spPr>
          <a:xfrm>
            <a:off x="3327401" y="6465733"/>
            <a:ext cx="4131732" cy="324000"/>
          </a:xfrm>
        </p:spPr>
        <p:txBody>
          <a:bodyPr/>
          <a:lstStyle/>
          <a:p>
            <a:r>
              <a:rPr lang="en-US" dirty="0" smtClean="0"/>
              <a:t>R2D2 CDR - 09/03/2021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3523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ZoneTexte 6"/>
          <p:cNvSpPr txBox="1"/>
          <p:nvPr/>
        </p:nvSpPr>
        <p:spPr>
          <a:xfrm>
            <a:off x="3311769" y="1438275"/>
            <a:ext cx="583223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fr-FR" sz="3200" b="1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Spare</a:t>
            </a:r>
            <a:endParaRPr lang="fr-FR" sz="2400" dirty="0">
              <a:solidFill>
                <a:prstClr val="black">
                  <a:lumMod val="50000"/>
                  <a:lumOff val="50000"/>
                </a:prstClr>
              </a:solidFill>
            </a:endParaRPr>
          </a:p>
          <a:p>
            <a:pPr lvl="0"/>
            <a:endParaRPr lang="fr-FR" sz="1600" dirty="0" smtClean="0">
              <a:solidFill>
                <a:prstClr val="black">
                  <a:lumMod val="50000"/>
                  <a:lumOff val="50000"/>
                </a:prstClr>
              </a:solidFill>
            </a:endParaRPr>
          </a:p>
          <a:p>
            <a:pPr lvl="0"/>
            <a:endParaRPr lang="fr-FR" sz="1600" dirty="0">
              <a:solidFill>
                <a:prstClr val="black">
                  <a:lumMod val="50000"/>
                  <a:lumOff val="50000"/>
                </a:prstClr>
              </a:solidFill>
            </a:endParaRPr>
          </a:p>
          <a:p>
            <a:pPr algn="ctr"/>
            <a:endParaRPr lang="fr-FR" sz="32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770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Cable</a:t>
            </a:r>
            <a:r>
              <a:rPr lang="fr-FR" dirty="0" smtClean="0"/>
              <a:t> dimensions: </a:t>
            </a:r>
            <a:r>
              <a:rPr lang="fr-FR" dirty="0" err="1" smtClean="0"/>
              <a:t>spare</a:t>
            </a:r>
            <a:endParaRPr lang="fr-FR" dirty="0"/>
          </a:p>
        </p:txBody>
      </p:sp>
      <p:graphicFrame>
        <p:nvGraphicFramePr>
          <p:cNvPr id="7" name="Content Placeholder 5"/>
          <p:cNvGraphicFramePr>
            <a:graphicFrameLocks/>
          </p:cNvGraphicFramePr>
          <p:nvPr>
            <p:extLst/>
          </p:nvPr>
        </p:nvGraphicFramePr>
        <p:xfrm>
          <a:off x="188262" y="2031996"/>
          <a:ext cx="8279352" cy="4397341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22591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97859">
                  <a:extLst>
                    <a:ext uri="{9D8B030D-6E8A-4147-A177-3AD203B41FA5}">
                      <a16:colId xmlns:a16="http://schemas.microsoft.com/office/drawing/2014/main" val="3804721132"/>
                    </a:ext>
                  </a:extLst>
                </a:gridCol>
                <a:gridCol w="989616">
                  <a:extLst>
                    <a:ext uri="{9D8B030D-6E8A-4147-A177-3AD203B41FA5}">
                      <a16:colId xmlns:a16="http://schemas.microsoft.com/office/drawing/2014/main" val="3670407314"/>
                    </a:ext>
                  </a:extLst>
                </a:gridCol>
                <a:gridCol w="1061434">
                  <a:extLst>
                    <a:ext uri="{9D8B030D-6E8A-4147-A177-3AD203B41FA5}">
                      <a16:colId xmlns:a16="http://schemas.microsoft.com/office/drawing/2014/main" val="316682478"/>
                    </a:ext>
                  </a:extLst>
                </a:gridCol>
                <a:gridCol w="698300">
                  <a:extLst>
                    <a:ext uri="{9D8B030D-6E8A-4147-A177-3AD203B41FA5}">
                      <a16:colId xmlns:a16="http://schemas.microsoft.com/office/drawing/2014/main" val="3364566606"/>
                    </a:ext>
                  </a:extLst>
                </a:gridCol>
                <a:gridCol w="1061435">
                  <a:extLst>
                    <a:ext uri="{9D8B030D-6E8A-4147-A177-3AD203B41FA5}">
                      <a16:colId xmlns:a16="http://schemas.microsoft.com/office/drawing/2014/main" val="570556632"/>
                    </a:ext>
                  </a:extLst>
                </a:gridCol>
                <a:gridCol w="1411605">
                  <a:extLst>
                    <a:ext uri="{9D8B030D-6E8A-4147-A177-3AD203B41FA5}">
                      <a16:colId xmlns:a16="http://schemas.microsoft.com/office/drawing/2014/main" val="2643785875"/>
                    </a:ext>
                  </a:extLst>
                </a:gridCol>
              </a:tblGrid>
              <a:tr h="35743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cap="small" dirty="0">
                          <a:effectLst/>
                          <a:latin typeface="+mn-lt"/>
                        </a:rPr>
                        <a:t>Parameter</a:t>
                      </a:r>
                      <a:endParaRPr lang="fr-FR" sz="1400" cap="small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  <a:latin typeface="+mn-lt"/>
                        </a:rPr>
                        <a:t>Unit</a:t>
                      </a:r>
                      <a:endParaRPr lang="fr-FR" sz="14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 grid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1" kern="1200" dirty="0" err="1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Proposed</a:t>
                      </a:r>
                      <a:endParaRPr lang="fr-FR" sz="1400" b="1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1435" marR="51435" marT="0" marB="0" anchor="ctr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fr-FR" sz="1400" b="1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1435" marR="51435" marT="0" marB="0" anchor="ctr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fr-FR" sz="14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2785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fr-FR" sz="14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fr-FR" sz="14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 gridSpan="2"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fr-FR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HF</a:t>
                      </a:r>
                      <a:endParaRPr lang="fr-FR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1435" marR="51435" marT="0" marB="0" anchor="ctr"/>
                </a:tc>
                <a:tc hMerge="1">
                  <a:txBody>
                    <a:bodyPr/>
                    <a:lstStyle/>
                    <a:p>
                      <a:pPr marL="0" algn="l" defTabSz="914400" rtl="0" eaLnBrk="1" latinLnBrk="0" hangingPunct="1">
                        <a:spcAft>
                          <a:spcPts val="0"/>
                        </a:spcAft>
                      </a:pPr>
                      <a:endParaRPr lang="fr-FR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1435" marR="51435" marT="0" marB="0" anchor="ctr"/>
                </a:tc>
                <a:tc gridSpan="2"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fr-FR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LF</a:t>
                      </a:r>
                      <a:endParaRPr lang="fr-FR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1435" marR="51435" marT="0" marB="0" anchor="ctr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Reason</a:t>
                      </a:r>
                      <a:r>
                        <a:rPr lang="fr-FR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of </a:t>
                      </a:r>
                      <a:r>
                        <a:rPr lang="fr-FR" sz="14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uncertainty</a:t>
                      </a:r>
                      <a:endParaRPr lang="fr-FR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1435" marR="51435" marT="0" marB="0" anchor="ctr"/>
                </a:tc>
                <a:extLst>
                  <a:ext uri="{0D108BD9-81ED-4DB2-BD59-A6C34878D82A}">
                    <a16:rowId xmlns:a16="http://schemas.microsoft.com/office/drawing/2014/main" val="327325082"/>
                  </a:ext>
                </a:extLst>
              </a:tr>
              <a:tr h="22785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fr-FR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fr-FR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Value</a:t>
                      </a:r>
                      <a:endParaRPr lang="fr-FR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4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Uncertainty</a:t>
                      </a:r>
                      <a:endParaRPr lang="fr-FR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Value</a:t>
                      </a:r>
                      <a:endParaRPr lang="fr-FR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4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Uncertainty</a:t>
                      </a:r>
                      <a:endParaRPr lang="fr-FR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1435" marR="51435" marT="0" marB="0" anchor="ctr"/>
                </a:tc>
                <a:tc v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fr-FR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1435" marR="51435" marT="0" marB="0" anchor="ctr"/>
                </a:tc>
                <a:extLst>
                  <a:ext uri="{0D108BD9-81ED-4DB2-BD59-A6C34878D82A}">
                    <a16:rowId xmlns:a16="http://schemas.microsoft.com/office/drawing/2014/main" val="2684978075"/>
                  </a:ext>
                </a:extLst>
              </a:tr>
              <a:tr h="22785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  <a:latin typeface="+mn-lt"/>
                        </a:rPr>
                        <a:t>Strand diameter</a:t>
                      </a:r>
                      <a:endParaRPr lang="fr-FR" sz="14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  <a:latin typeface="+mn-lt"/>
                        </a:rPr>
                        <a:t>mm</a:t>
                      </a:r>
                      <a:endParaRPr lang="fr-FR" sz="14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1.1</a:t>
                      </a:r>
                      <a:endParaRPr lang="fr-FR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fr-FR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0.7</a:t>
                      </a:r>
                      <a:endParaRPr lang="fr-FR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fr-FR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endParaRPr lang="fr-FR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1435" marR="51435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2785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  <a:latin typeface="+mn-lt"/>
                        </a:rPr>
                        <a:t>Number of strands</a:t>
                      </a:r>
                      <a:endParaRPr lang="fr-FR" sz="14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effectLst/>
                          <a:latin typeface="+mn-lt"/>
                        </a:rPr>
                        <a:t>-</a:t>
                      </a:r>
                      <a:endParaRPr lang="fr-FR" sz="14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21</a:t>
                      </a:r>
                      <a:endParaRPr lang="fr-FR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+/-1</a:t>
                      </a:r>
                      <a:endParaRPr lang="fr-FR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34</a:t>
                      </a:r>
                      <a:endParaRPr lang="fr-FR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+/-1</a:t>
                      </a:r>
                      <a:endParaRPr lang="fr-FR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Cabling</a:t>
                      </a:r>
                      <a:r>
                        <a:rPr lang="fr-FR" sz="14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fr-FR" sz="1400" kern="1200" baseline="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stability</a:t>
                      </a:r>
                      <a:endParaRPr lang="fr-FR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1435" marR="51435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2785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  <a:latin typeface="+mn-lt"/>
                        </a:rPr>
                        <a:t>Unreacted width</a:t>
                      </a:r>
                      <a:endParaRPr lang="fr-FR" sz="14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  <a:latin typeface="+mn-lt"/>
                        </a:rPr>
                        <a:t>mm</a:t>
                      </a:r>
                      <a:endParaRPr lang="fr-FR" sz="14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4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12.446</a:t>
                      </a:r>
                      <a:endParaRPr lang="fr-FR" sz="14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4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+/-0.030</a:t>
                      </a:r>
                      <a:endParaRPr lang="fr-FR" sz="14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4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12.446</a:t>
                      </a:r>
                      <a:endParaRPr lang="fr-FR" sz="14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+/-0.030</a:t>
                      </a:r>
                    </a:p>
                  </a:txBody>
                  <a:tcPr marL="51435" marR="51435" marT="0" marB="0" anchor="ctr"/>
                </a:tc>
                <a:tc rowSpan="6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Cabling</a:t>
                      </a:r>
                      <a:r>
                        <a:rPr lang="fr-FR" sz="14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fr-FR" sz="1400" kern="1200" baseline="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stability</a:t>
                      </a:r>
                      <a:endParaRPr lang="fr-FR" sz="14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+</a:t>
                      </a:r>
                      <a:r>
                        <a:rPr lang="fr-FR" sz="14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Ic</a:t>
                      </a:r>
                      <a:r>
                        <a:rPr lang="fr-FR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fr-FR" sz="14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degradation</a:t>
                      </a:r>
                      <a:endParaRPr lang="fr-FR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1435" marR="51435" marT="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2785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400" dirty="0" err="1">
                          <a:effectLst/>
                          <a:latin typeface="+mn-lt"/>
                        </a:rPr>
                        <a:t>Unreacted</a:t>
                      </a:r>
                      <a:r>
                        <a:rPr lang="fr-FR" sz="1400" dirty="0">
                          <a:effectLst/>
                          <a:latin typeface="+mn-lt"/>
                        </a:rPr>
                        <a:t> </a:t>
                      </a:r>
                      <a:r>
                        <a:rPr lang="fr-FR" sz="1400" dirty="0" err="1">
                          <a:effectLst/>
                          <a:latin typeface="+mn-lt"/>
                        </a:rPr>
                        <a:t>thickness</a:t>
                      </a:r>
                      <a:endParaRPr lang="fr-FR" sz="14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  <a:latin typeface="+mn-lt"/>
                        </a:rPr>
                        <a:t>mm</a:t>
                      </a:r>
                      <a:endParaRPr lang="fr-FR" sz="14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4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1.969</a:t>
                      </a:r>
                      <a:endParaRPr lang="fr-FR" sz="14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+/-0.030</a:t>
                      </a: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4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1.253</a:t>
                      </a:r>
                      <a:endParaRPr lang="fr-FR" sz="14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+/-0.020</a:t>
                      </a:r>
                    </a:p>
                  </a:txBody>
                  <a:tcPr marL="51435" marR="51435" marT="0" marB="0" anchor="ctr"/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4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1435" marR="51435" marT="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2785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  <a:latin typeface="+mn-lt"/>
                        </a:rPr>
                        <a:t>Bare cable compaction</a:t>
                      </a:r>
                      <a:endParaRPr lang="fr-FR" sz="14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  <a:latin typeface="+mn-lt"/>
                        </a:rPr>
                        <a:t>%</a:t>
                      </a:r>
                      <a:endParaRPr lang="fr-FR" sz="14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4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10.5</a:t>
                      </a:r>
                      <a:endParaRPr lang="fr-FR" sz="14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+/-1.5</a:t>
                      </a: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4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10.5</a:t>
                      </a:r>
                      <a:endParaRPr lang="fr-FR" sz="14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+/-2.5</a:t>
                      </a:r>
                    </a:p>
                  </a:txBody>
                  <a:tcPr marL="51435" marR="51435" marT="0" marB="0" anchor="ctr"/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4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1435" marR="51435" marT="0" marB="0" anchor="ctr"/>
                </a:tc>
                <a:extLst>
                  <a:ext uri="{0D108BD9-81ED-4DB2-BD59-A6C34878D82A}">
                    <a16:rowId xmlns:a16="http://schemas.microsoft.com/office/drawing/2014/main" val="262174148"/>
                  </a:ext>
                </a:extLst>
              </a:tr>
              <a:tr h="29296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  <a:latin typeface="+mn-lt"/>
                        </a:rPr>
                        <a:t>Packing factor</a:t>
                      </a:r>
                      <a:endParaRPr lang="fr-FR" sz="14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  <a:latin typeface="+mn-lt"/>
                        </a:rPr>
                        <a:t>%</a:t>
                      </a:r>
                      <a:endParaRPr lang="fr-FR" sz="14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4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84.9</a:t>
                      </a:r>
                      <a:endParaRPr lang="fr-FR" sz="14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4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?</a:t>
                      </a:r>
                      <a:endParaRPr lang="fr-FR" sz="14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4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87.5</a:t>
                      </a:r>
                      <a:endParaRPr lang="fr-FR" sz="14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r>
                        <a:rPr lang="fr-FR" sz="1400" dirty="0" smtClean="0">
                          <a:latin typeface="+mn-lt"/>
                        </a:rPr>
                        <a:t>?</a:t>
                      </a:r>
                      <a:endParaRPr lang="fr-FR" sz="1400" dirty="0">
                        <a:latin typeface="+mn-lt"/>
                      </a:endParaRPr>
                    </a:p>
                  </a:txBody>
                  <a:tcPr marL="51435" marR="51435" marT="0" marB="0" anchor="ctr"/>
                </a:tc>
                <a:tc v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fr-FR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1435" marR="51435" marT="0" marB="0" anchor="ctr"/>
                </a:tc>
                <a:extLst>
                  <a:ext uri="{0D108BD9-81ED-4DB2-BD59-A6C34878D82A}">
                    <a16:rowId xmlns:a16="http://schemas.microsoft.com/office/drawing/2014/main" val="3860674249"/>
                  </a:ext>
                </a:extLst>
              </a:tr>
              <a:tr h="29296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Pitch angle</a:t>
                      </a:r>
                      <a:endParaRPr lang="fr-FR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°</a:t>
                      </a:r>
                      <a:endParaRPr lang="fr-FR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4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16.5</a:t>
                      </a:r>
                      <a:endParaRPr lang="fr-FR" sz="14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+/-1</a:t>
                      </a: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4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16.5</a:t>
                      </a:r>
                      <a:endParaRPr lang="fr-FR" sz="14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+/-1</a:t>
                      </a:r>
                    </a:p>
                  </a:txBody>
                  <a:tcPr marL="51435" marR="51435" marT="0" marB="0" anchor="ctr"/>
                </a:tc>
                <a:tc v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fr-FR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1435" marR="51435" marT="0" marB="0" anchor="ctr"/>
                </a:tc>
                <a:extLst>
                  <a:ext uri="{0D108BD9-81ED-4DB2-BD59-A6C34878D82A}">
                    <a16:rowId xmlns:a16="http://schemas.microsoft.com/office/drawing/2014/main" val="3537164079"/>
                  </a:ext>
                </a:extLst>
              </a:tr>
              <a:tr h="29296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  <a:latin typeface="+mn-lt"/>
                        </a:rPr>
                        <a:t>Transposition pitch</a:t>
                      </a:r>
                      <a:endParaRPr lang="fr-FR" sz="14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  <a:latin typeface="+mn-lt"/>
                        </a:rPr>
                        <a:t>mm</a:t>
                      </a:r>
                      <a:endParaRPr lang="fr-FR" sz="14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4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84.0</a:t>
                      </a:r>
                      <a:endParaRPr lang="fr-FR" sz="14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+/-5</a:t>
                      </a: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4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84.0</a:t>
                      </a:r>
                      <a:endParaRPr lang="fr-FR" sz="14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+/-5</a:t>
                      </a:r>
                    </a:p>
                  </a:txBody>
                  <a:tcPr marL="51435" marR="51435" marT="0" marB="0" anchor="ctr"/>
                </a:tc>
                <a:tc v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fr-FR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1435" marR="51435" marT="0" marB="0" anchor="ctr"/>
                </a:tc>
                <a:extLst>
                  <a:ext uri="{0D108BD9-81ED-4DB2-BD59-A6C34878D82A}">
                    <a16:rowId xmlns:a16="http://schemas.microsoft.com/office/drawing/2014/main" val="1266590911"/>
                  </a:ext>
                </a:extLst>
              </a:tr>
              <a:tr h="22785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4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Width</a:t>
                      </a:r>
                      <a:r>
                        <a:rPr lang="fr-FR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fr-FR" sz="14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Reaction</a:t>
                      </a:r>
                      <a:r>
                        <a:rPr lang="fr-FR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expansion</a:t>
                      </a:r>
                      <a:endParaRPr lang="fr-FR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%</a:t>
                      </a:r>
                      <a:endParaRPr lang="fr-FR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1.0</a:t>
                      </a:r>
                      <a:endParaRPr lang="fr-FR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+0.5/-1.0</a:t>
                      </a:r>
                      <a:endParaRPr lang="fr-FR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1.0</a:t>
                      </a:r>
                      <a:endParaRPr lang="fr-FR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+0.5/-1.0</a:t>
                      </a:r>
                      <a:endParaRPr lang="fr-FR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1435" marR="51435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Conductor</a:t>
                      </a:r>
                      <a:r>
                        <a:rPr lang="fr-FR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fr-FR" sz="14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properties</a:t>
                      </a:r>
                      <a:endParaRPr lang="fr-FR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1435" marR="51435" marT="0" marB="0" anchor="ctr"/>
                </a:tc>
                <a:extLst>
                  <a:ext uri="{0D108BD9-81ED-4DB2-BD59-A6C34878D82A}">
                    <a16:rowId xmlns:a16="http://schemas.microsoft.com/office/drawing/2014/main" val="2665222357"/>
                  </a:ext>
                </a:extLst>
              </a:tr>
              <a:tr h="22785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Thickness</a:t>
                      </a:r>
                      <a:r>
                        <a:rPr lang="fr-FR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fr-FR" sz="14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Reaction</a:t>
                      </a:r>
                      <a:r>
                        <a:rPr lang="fr-FR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expansion</a:t>
                      </a: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%</a:t>
                      </a:r>
                      <a:endParaRPr lang="fr-FR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3.0</a:t>
                      </a:r>
                      <a:endParaRPr lang="fr-FR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+/-0.5</a:t>
                      </a:r>
                      <a:endParaRPr lang="fr-FR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3.0</a:t>
                      </a:r>
                      <a:endParaRPr lang="fr-FR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+/-0.5</a:t>
                      </a:r>
                      <a:endParaRPr lang="fr-FR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1435" marR="51435" marT="0" marB="0" anchor="ctr"/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4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1435" marR="51435" marT="0" marB="0" anchor="ctr"/>
                </a:tc>
                <a:extLst>
                  <a:ext uri="{0D108BD9-81ED-4DB2-BD59-A6C34878D82A}">
                    <a16:rowId xmlns:a16="http://schemas.microsoft.com/office/drawing/2014/main" val="1009448785"/>
                  </a:ext>
                </a:extLst>
              </a:tr>
              <a:tr h="45571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400" dirty="0" err="1">
                          <a:effectLst/>
                          <a:latin typeface="+mn-lt"/>
                        </a:rPr>
                        <a:t>Reacted</a:t>
                      </a:r>
                      <a:r>
                        <a:rPr lang="fr-FR" sz="1400" dirty="0">
                          <a:effectLst/>
                          <a:latin typeface="+mn-lt"/>
                        </a:rPr>
                        <a:t> </a:t>
                      </a:r>
                      <a:r>
                        <a:rPr lang="fr-FR" sz="1400" dirty="0" err="1" smtClean="0">
                          <a:effectLst/>
                          <a:latin typeface="+mn-lt"/>
                        </a:rPr>
                        <a:t>width</a:t>
                      </a:r>
                      <a:endParaRPr lang="fr-FR" sz="14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  <a:latin typeface="+mn-lt"/>
                        </a:rPr>
                        <a:t>mm</a:t>
                      </a:r>
                      <a:endParaRPr lang="fr-FR" sz="14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4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12.570</a:t>
                      </a:r>
                      <a:endParaRPr lang="fr-FR" sz="14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+0.090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-0.150</a:t>
                      </a: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4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12.570</a:t>
                      </a:r>
                      <a:endParaRPr lang="fr-FR" sz="14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+0.090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-0.150</a:t>
                      </a:r>
                    </a:p>
                  </a:txBody>
                  <a:tcPr marL="51435" marR="51435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Cabling+Ic</a:t>
                      </a:r>
                      <a:r>
                        <a:rPr lang="fr-FR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fr-FR" sz="14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degr</a:t>
                      </a:r>
                      <a:r>
                        <a:rPr lang="fr-FR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.+</a:t>
                      </a:r>
                      <a:r>
                        <a:rPr lang="fr-FR" sz="14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Conductor</a:t>
                      </a:r>
                      <a:endParaRPr lang="fr-FR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1435" marR="51435" marT="0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2785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400" dirty="0" err="1">
                          <a:effectLst/>
                          <a:latin typeface="+mn-lt"/>
                        </a:rPr>
                        <a:t>Reacted</a:t>
                      </a:r>
                      <a:r>
                        <a:rPr lang="fr-FR" sz="1400" dirty="0">
                          <a:effectLst/>
                          <a:latin typeface="+mn-lt"/>
                        </a:rPr>
                        <a:t> </a:t>
                      </a:r>
                      <a:r>
                        <a:rPr lang="fr-FR" sz="1400" dirty="0" err="1" smtClean="0">
                          <a:effectLst/>
                          <a:latin typeface="+mn-lt"/>
                        </a:rPr>
                        <a:t>thickness</a:t>
                      </a:r>
                      <a:endParaRPr lang="fr-FR" sz="14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  <a:latin typeface="+mn-lt"/>
                        </a:rPr>
                        <a:t>mm</a:t>
                      </a:r>
                      <a:endParaRPr lang="fr-FR" sz="14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4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2.028</a:t>
                      </a:r>
                      <a:endParaRPr lang="fr-FR" sz="14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+/-0.040</a:t>
                      </a: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4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1.291</a:t>
                      </a:r>
                      <a:endParaRPr lang="fr-FR" sz="14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+/-0.030</a:t>
                      </a:r>
                    </a:p>
                  </a:txBody>
                  <a:tcPr marL="51435" marR="51435" marT="0" marB="0" anchor="ctr"/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4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1435" marR="51435" marT="0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2785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  <a:latin typeface="+mn-lt"/>
                        </a:rPr>
                        <a:t>Insulation thickness</a:t>
                      </a:r>
                      <a:endParaRPr lang="fr-FR" sz="14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  <a:latin typeface="+mn-lt"/>
                        </a:rPr>
                        <a:t>mm</a:t>
                      </a:r>
                      <a:endParaRPr lang="fr-FR" sz="14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0.15</a:t>
                      </a:r>
                      <a:endParaRPr lang="fr-FR" sz="14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+/-0.01</a:t>
                      </a: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0.15</a:t>
                      </a:r>
                      <a:endParaRPr lang="fr-FR" sz="14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+/-0.01</a:t>
                      </a: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Braiding</a:t>
                      </a:r>
                      <a:endParaRPr lang="fr-FR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1435" marR="51435" marT="0" marB="0"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8" name="ZoneTexte 7"/>
          <p:cNvSpPr txBox="1"/>
          <p:nvPr/>
        </p:nvSpPr>
        <p:spPr>
          <a:xfrm>
            <a:off x="119984" y="1037676"/>
            <a:ext cx="889851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hlinkClick r:id="rId3" action="ppaction://hlinksldjump"/>
              </a:rPr>
              <a:t>Cable </a:t>
            </a:r>
            <a:r>
              <a:rPr lang="en-US" dirty="0"/>
              <a:t>does not </a:t>
            </a:r>
            <a:r>
              <a:rPr lang="en-US" dirty="0" smtClean="0"/>
              <a:t>exist yet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ECC Baseline + Uncertainties management </a:t>
            </a:r>
            <a:r>
              <a:rPr lang="en-US" dirty="0" smtClean="0">
                <a:sym typeface="Wingdings" panose="05000000000000000000" pitchFamily="2" charset="2"/>
              </a:rPr>
              <a:t> F2D2/R2D2 Cable Baseline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793470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Concepts for longitudinal support</a:t>
            </a:r>
            <a:endParaRPr lang="fr-FR" dirty="0"/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875726" y="938773"/>
            <a:ext cx="4268274" cy="3482809"/>
          </a:xfrm>
          <a:prstGeom prst="rect">
            <a:avLst/>
          </a:prstGeom>
        </p:spPr>
      </p:pic>
      <p:sp>
        <p:nvSpPr>
          <p:cNvPr id="8" name="ZoneTexte 7"/>
          <p:cNvSpPr txBox="1"/>
          <p:nvPr/>
        </p:nvSpPr>
        <p:spPr>
          <a:xfrm>
            <a:off x="2950188" y="1864875"/>
            <a:ext cx="9925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solidFill>
                  <a:srgbClr val="781168"/>
                </a:solidFill>
              </a:rPr>
              <a:t>8x Exits</a:t>
            </a:r>
            <a:endParaRPr lang="fr-FR" dirty="0">
              <a:solidFill>
                <a:srgbClr val="781168"/>
              </a:solidFill>
            </a:endParaRPr>
          </a:p>
        </p:txBody>
      </p:sp>
      <p:cxnSp>
        <p:nvCxnSpPr>
          <p:cNvPr id="9" name="Connecteur droit avec flèche 8"/>
          <p:cNvCxnSpPr>
            <a:stCxn id="8" idx="3"/>
          </p:cNvCxnSpPr>
          <p:nvPr/>
        </p:nvCxnSpPr>
        <p:spPr>
          <a:xfrm>
            <a:off x="3942767" y="2049541"/>
            <a:ext cx="2188330" cy="1445489"/>
          </a:xfrm>
          <a:prstGeom prst="straightConnector1">
            <a:avLst/>
          </a:prstGeom>
          <a:ln>
            <a:solidFill>
              <a:srgbClr val="781168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necteur droit avec flèche 9"/>
          <p:cNvCxnSpPr>
            <a:stCxn id="8" idx="3"/>
          </p:cNvCxnSpPr>
          <p:nvPr/>
        </p:nvCxnSpPr>
        <p:spPr>
          <a:xfrm>
            <a:off x="3942767" y="2049541"/>
            <a:ext cx="1969522" cy="27821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necteur droit avec flèche 10"/>
          <p:cNvCxnSpPr>
            <a:stCxn id="8" idx="3"/>
          </p:cNvCxnSpPr>
          <p:nvPr/>
        </p:nvCxnSpPr>
        <p:spPr>
          <a:xfrm>
            <a:off x="3942767" y="2049541"/>
            <a:ext cx="3046020" cy="16183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necteur droit avec flèche 11"/>
          <p:cNvCxnSpPr>
            <a:stCxn id="8" idx="3"/>
          </p:cNvCxnSpPr>
          <p:nvPr/>
        </p:nvCxnSpPr>
        <p:spPr>
          <a:xfrm>
            <a:off x="3942767" y="2049541"/>
            <a:ext cx="3156009" cy="108745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ZoneTexte 12"/>
          <p:cNvSpPr txBox="1"/>
          <p:nvPr/>
        </p:nvSpPr>
        <p:spPr>
          <a:xfrm>
            <a:off x="2592855" y="2597967"/>
            <a:ext cx="14029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solidFill>
                  <a:srgbClr val="0091C3"/>
                </a:solidFill>
              </a:rPr>
              <a:t>2x </a:t>
            </a:r>
            <a:r>
              <a:rPr lang="fr-FR" dirty="0" err="1" smtClean="0">
                <a:solidFill>
                  <a:srgbClr val="0091C3"/>
                </a:solidFill>
              </a:rPr>
              <a:t>Endplate</a:t>
            </a:r>
            <a:endParaRPr lang="fr-FR" dirty="0" smtClean="0">
              <a:solidFill>
                <a:srgbClr val="0091C3"/>
              </a:solidFill>
            </a:endParaRPr>
          </a:p>
        </p:txBody>
      </p:sp>
      <p:cxnSp>
        <p:nvCxnSpPr>
          <p:cNvPr id="14" name="Connecteur droit avec flèche 13"/>
          <p:cNvCxnSpPr>
            <a:stCxn id="13" idx="3"/>
          </p:cNvCxnSpPr>
          <p:nvPr/>
        </p:nvCxnSpPr>
        <p:spPr>
          <a:xfrm>
            <a:off x="3995803" y="2782633"/>
            <a:ext cx="2193112" cy="457017"/>
          </a:xfrm>
          <a:prstGeom prst="straightConnector1">
            <a:avLst/>
          </a:prstGeom>
          <a:ln>
            <a:solidFill>
              <a:srgbClr val="0091C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Espace réservé du contenu 1"/>
          <p:cNvSpPr>
            <a:spLocks noGrp="1"/>
          </p:cNvSpPr>
          <p:nvPr>
            <p:ph idx="1"/>
          </p:nvPr>
        </p:nvSpPr>
        <p:spPr>
          <a:xfrm>
            <a:off x="448732" y="4481298"/>
            <a:ext cx="8299731" cy="5103219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600" dirty="0" err="1" smtClean="0">
                <a:solidFill>
                  <a:srgbClr val="002060"/>
                </a:solidFill>
                <a:latin typeface="+mn-lt"/>
              </a:rPr>
              <a:t>FRESCAc</a:t>
            </a:r>
            <a:r>
              <a:rPr lang="fr-FR" sz="1600" dirty="0" smtClean="0">
                <a:solidFill>
                  <a:srgbClr val="002060"/>
                </a:solidFill>
                <a:latin typeface="+mn-lt"/>
              </a:rPr>
              <a:t> </a:t>
            </a:r>
            <a:r>
              <a:rPr lang="fr-FR" sz="1600" dirty="0" err="1" smtClean="0">
                <a:solidFill>
                  <a:srgbClr val="002060"/>
                </a:solidFill>
                <a:latin typeface="+mn-lt"/>
              </a:rPr>
              <a:t>could</a:t>
            </a:r>
            <a:r>
              <a:rPr lang="fr-FR" sz="1600" dirty="0" smtClean="0">
                <a:solidFill>
                  <a:srgbClr val="002060"/>
                </a:solidFill>
                <a:latin typeface="+mn-lt"/>
              </a:rPr>
              <a:t> serve as </a:t>
            </a:r>
            <a:r>
              <a:rPr lang="fr-FR" sz="1600" dirty="0" err="1" smtClean="0">
                <a:solidFill>
                  <a:srgbClr val="002060"/>
                </a:solidFill>
                <a:latin typeface="+mn-lt"/>
              </a:rPr>
              <a:t>baseline</a:t>
            </a:r>
            <a:r>
              <a:rPr lang="fr-FR" sz="1600" dirty="0" smtClean="0">
                <a:solidFill>
                  <a:srgbClr val="002060"/>
                </a:solidFill>
                <a:latin typeface="+mn-lt"/>
              </a:rPr>
              <a:t>: « </a:t>
            </a:r>
            <a:r>
              <a:rPr lang="fr-FR" sz="1600" dirty="0" err="1" smtClean="0">
                <a:solidFill>
                  <a:srgbClr val="002060"/>
                </a:solidFill>
                <a:latin typeface="+mn-lt"/>
              </a:rPr>
              <a:t>conventional</a:t>
            </a:r>
            <a:r>
              <a:rPr lang="fr-FR" sz="1600" dirty="0" smtClean="0">
                <a:solidFill>
                  <a:srgbClr val="002060"/>
                </a:solidFill>
                <a:latin typeface="+mn-lt"/>
              </a:rPr>
              <a:t> </a:t>
            </a:r>
            <a:r>
              <a:rPr lang="fr-FR" sz="1600" dirty="0" err="1" smtClean="0">
                <a:solidFill>
                  <a:srgbClr val="002060"/>
                </a:solidFill>
                <a:latin typeface="+mn-lt"/>
              </a:rPr>
              <a:t>approach</a:t>
            </a:r>
            <a:r>
              <a:rPr lang="fr-FR" sz="1600" dirty="0" smtClean="0">
                <a:solidFill>
                  <a:srgbClr val="002060"/>
                </a:solidFill>
                <a:latin typeface="+mn-lt"/>
              </a:rPr>
              <a:t> » = 4 </a:t>
            </a:r>
            <a:r>
              <a:rPr lang="fr-FR" sz="1600" dirty="0" err="1" smtClean="0">
                <a:solidFill>
                  <a:srgbClr val="002060"/>
                </a:solidFill>
                <a:latin typeface="+mn-lt"/>
              </a:rPr>
              <a:t>Rods</a:t>
            </a:r>
            <a:r>
              <a:rPr lang="fr-FR" sz="1600" dirty="0" smtClean="0">
                <a:solidFill>
                  <a:srgbClr val="002060"/>
                </a:solidFill>
                <a:latin typeface="+mn-lt"/>
              </a:rPr>
              <a:t> + 2 </a:t>
            </a:r>
            <a:r>
              <a:rPr lang="fr-FR" sz="1600" dirty="0" err="1" smtClean="0">
                <a:solidFill>
                  <a:srgbClr val="002060"/>
                </a:solidFill>
                <a:latin typeface="+mn-lt"/>
              </a:rPr>
              <a:t>Endplates</a:t>
            </a:r>
            <a:endParaRPr lang="fr-FR" sz="1600" dirty="0" smtClean="0">
              <a:solidFill>
                <a:srgbClr val="002060"/>
              </a:solidFill>
              <a:latin typeface="+mn-l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sz="1600" dirty="0">
              <a:solidFill>
                <a:srgbClr val="002060"/>
              </a:solidFill>
              <a:latin typeface="+mn-l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600" dirty="0" smtClean="0">
                <a:solidFill>
                  <a:schemeClr val="bg1">
                    <a:lumMod val="50000"/>
                  </a:schemeClr>
                </a:solidFill>
                <a:latin typeface="+mn-lt"/>
              </a:rPr>
              <a:t>FRESCA2c RT </a:t>
            </a:r>
            <a:r>
              <a:rPr lang="fr-FR" sz="1600" dirty="0" err="1" smtClean="0">
                <a:solidFill>
                  <a:schemeClr val="bg1">
                    <a:lumMod val="50000"/>
                  </a:schemeClr>
                </a:solidFill>
                <a:latin typeface="+mn-lt"/>
              </a:rPr>
              <a:t>load</a:t>
            </a:r>
            <a:r>
              <a:rPr lang="fr-FR" sz="1600" dirty="0" smtClean="0">
                <a:solidFill>
                  <a:schemeClr val="bg1">
                    <a:lumMod val="50000"/>
                  </a:schemeClr>
                </a:solidFill>
                <a:latin typeface="+mn-lt"/>
              </a:rPr>
              <a:t> </a:t>
            </a:r>
            <a:r>
              <a:rPr lang="fr-FR" sz="1600" dirty="0" err="1" smtClean="0">
                <a:solidFill>
                  <a:schemeClr val="bg1">
                    <a:lumMod val="50000"/>
                  </a:schemeClr>
                </a:solidFill>
                <a:latin typeface="+mn-lt"/>
              </a:rPr>
              <a:t>applied</a:t>
            </a:r>
            <a:r>
              <a:rPr lang="fr-FR" sz="1600" dirty="0" smtClean="0">
                <a:solidFill>
                  <a:schemeClr val="bg1">
                    <a:lumMod val="50000"/>
                  </a:schemeClr>
                </a:solidFill>
                <a:latin typeface="+mn-lt"/>
              </a:rPr>
              <a:t> by </a:t>
            </a:r>
            <a:r>
              <a:rPr lang="fr-FR" sz="1600" u="sng" dirty="0" err="1" smtClean="0">
                <a:solidFill>
                  <a:schemeClr val="bg1">
                    <a:lumMod val="50000"/>
                  </a:schemeClr>
                </a:solidFill>
                <a:latin typeface="+mn-lt"/>
              </a:rPr>
              <a:t>symmetric</a:t>
            </a:r>
            <a:r>
              <a:rPr lang="fr-FR" sz="1600" u="sng" dirty="0" smtClean="0">
                <a:solidFill>
                  <a:schemeClr val="bg1">
                    <a:lumMod val="50000"/>
                  </a:schemeClr>
                </a:solidFill>
                <a:latin typeface="+mn-lt"/>
              </a:rPr>
              <a:t> </a:t>
            </a:r>
            <a:r>
              <a:rPr lang="fr-FR" sz="1600" u="sng" dirty="0" err="1" smtClean="0">
                <a:solidFill>
                  <a:schemeClr val="bg1">
                    <a:lumMod val="50000"/>
                  </a:schemeClr>
                </a:solidFill>
                <a:latin typeface="+mn-lt"/>
              </a:rPr>
              <a:t>Endplates</a:t>
            </a:r>
            <a:r>
              <a:rPr lang="fr-FR" sz="1600" dirty="0" smtClean="0">
                <a:solidFill>
                  <a:schemeClr val="bg1">
                    <a:lumMod val="50000"/>
                  </a:schemeClr>
                </a:solidFill>
                <a:latin typeface="+mn-lt"/>
              </a:rPr>
              <a:t> on </a:t>
            </a:r>
            <a:r>
              <a:rPr lang="fr-FR" sz="1600" dirty="0" err="1" smtClean="0">
                <a:solidFill>
                  <a:schemeClr val="bg1">
                    <a:lumMod val="50000"/>
                  </a:schemeClr>
                </a:solidFill>
                <a:latin typeface="+mn-lt"/>
              </a:rPr>
              <a:t>Horseshoes</a:t>
            </a:r>
            <a:r>
              <a:rPr lang="fr-FR" sz="1600" dirty="0" smtClean="0">
                <a:solidFill>
                  <a:schemeClr val="bg1">
                    <a:lumMod val="50000"/>
                  </a:schemeClr>
                </a:solidFill>
                <a:latin typeface="+mn-lt"/>
              </a:rPr>
              <a:t> = 40% </a:t>
            </a:r>
            <a:r>
              <a:rPr lang="fr-FR" sz="1600" dirty="0" err="1">
                <a:solidFill>
                  <a:schemeClr val="bg1">
                    <a:lumMod val="50000"/>
                  </a:schemeClr>
                </a:solidFill>
              </a:rPr>
              <a:t>F</a:t>
            </a:r>
            <a:r>
              <a:rPr lang="fr-FR" sz="1600" baseline="-25000" dirty="0" err="1">
                <a:solidFill>
                  <a:schemeClr val="bg1">
                    <a:lumMod val="50000"/>
                  </a:schemeClr>
                </a:solidFill>
              </a:rPr>
              <a:t>z,mag</a:t>
            </a:r>
            <a:endParaRPr lang="fr-FR" sz="1600" dirty="0" smtClean="0">
              <a:solidFill>
                <a:schemeClr val="bg1">
                  <a:lumMod val="50000"/>
                </a:schemeClr>
              </a:solidFill>
              <a:latin typeface="+mn-lt"/>
            </a:endParaRPr>
          </a:p>
          <a:p>
            <a:endParaRPr lang="fr-FR" sz="1600" dirty="0" smtClean="0">
              <a:solidFill>
                <a:srgbClr val="002060"/>
              </a:solidFill>
              <a:latin typeface="+mn-l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600" dirty="0" smtClean="0">
                <a:solidFill>
                  <a:srgbClr val="002060"/>
                </a:solidFill>
                <a:latin typeface="+mn-lt"/>
              </a:rPr>
              <a:t>FRESCA2c </a:t>
            </a:r>
            <a:r>
              <a:rPr lang="fr-FR" sz="1600" dirty="0" err="1" smtClean="0">
                <a:solidFill>
                  <a:srgbClr val="002060"/>
                </a:solidFill>
                <a:latin typeface="+mn-lt"/>
              </a:rPr>
              <a:t>resulting</a:t>
            </a:r>
            <a:r>
              <a:rPr lang="fr-FR" sz="1600" dirty="0" smtClean="0">
                <a:solidFill>
                  <a:srgbClr val="002060"/>
                </a:solidFill>
                <a:latin typeface="+mn-lt"/>
              </a:rPr>
              <a:t> </a:t>
            </a:r>
            <a:r>
              <a:rPr lang="fr-FR" sz="1600" dirty="0" err="1" smtClean="0">
                <a:solidFill>
                  <a:srgbClr val="002060"/>
                </a:solidFill>
                <a:latin typeface="+mn-lt"/>
              </a:rPr>
              <a:t>load</a:t>
            </a:r>
            <a:r>
              <a:rPr lang="fr-FR" sz="1600" dirty="0" smtClean="0">
                <a:solidFill>
                  <a:srgbClr val="002060"/>
                </a:solidFill>
                <a:latin typeface="+mn-lt"/>
              </a:rPr>
              <a:t> at CD = </a:t>
            </a:r>
            <a:r>
              <a:rPr lang="fr-FR" sz="1600" b="1" dirty="0" smtClean="0">
                <a:solidFill>
                  <a:srgbClr val="002060"/>
                </a:solidFill>
                <a:latin typeface="+mn-lt"/>
              </a:rPr>
              <a:t>68% </a:t>
            </a:r>
            <a:r>
              <a:rPr lang="fr-FR" sz="1600" dirty="0" err="1">
                <a:solidFill>
                  <a:srgbClr val="002060"/>
                </a:solidFill>
              </a:rPr>
              <a:t>F</a:t>
            </a:r>
            <a:r>
              <a:rPr lang="fr-FR" sz="1600" baseline="-25000" dirty="0" err="1">
                <a:solidFill>
                  <a:srgbClr val="002060"/>
                </a:solidFill>
              </a:rPr>
              <a:t>z,mag</a:t>
            </a:r>
            <a:endParaRPr lang="fr-FR" sz="1600" b="1" dirty="0" smtClean="0">
              <a:solidFill>
                <a:srgbClr val="002060"/>
              </a:solidFill>
              <a:latin typeface="+mn-lt"/>
            </a:endParaRPr>
          </a:p>
        </p:txBody>
      </p:sp>
      <p:sp>
        <p:nvSpPr>
          <p:cNvPr id="25" name="ZoneTexte 24"/>
          <p:cNvSpPr txBox="1"/>
          <p:nvPr/>
        </p:nvSpPr>
        <p:spPr>
          <a:xfrm>
            <a:off x="2964752" y="1170319"/>
            <a:ext cx="10310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solidFill>
                  <a:schemeClr val="bg2"/>
                </a:solidFill>
              </a:rPr>
              <a:t>4x </a:t>
            </a:r>
            <a:r>
              <a:rPr lang="fr-FR" dirty="0" err="1" smtClean="0">
                <a:solidFill>
                  <a:schemeClr val="bg2"/>
                </a:solidFill>
              </a:rPr>
              <a:t>Rods</a:t>
            </a:r>
            <a:endParaRPr lang="fr-FR" dirty="0">
              <a:solidFill>
                <a:schemeClr val="bg2"/>
              </a:solidFill>
            </a:endParaRPr>
          </a:p>
        </p:txBody>
      </p:sp>
      <p:cxnSp>
        <p:nvCxnSpPr>
          <p:cNvPr id="26" name="Connecteur droit avec flèche 25"/>
          <p:cNvCxnSpPr>
            <a:stCxn id="25" idx="3"/>
          </p:cNvCxnSpPr>
          <p:nvPr/>
        </p:nvCxnSpPr>
        <p:spPr>
          <a:xfrm>
            <a:off x="3995803" y="1354985"/>
            <a:ext cx="2808540" cy="356961"/>
          </a:xfrm>
          <a:prstGeom prst="straightConnector1">
            <a:avLst/>
          </a:prstGeom>
          <a:ln>
            <a:solidFill>
              <a:schemeClr val="bg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Connecteur droit avec flèche 27"/>
          <p:cNvCxnSpPr>
            <a:stCxn id="25" idx="3"/>
          </p:cNvCxnSpPr>
          <p:nvPr/>
        </p:nvCxnSpPr>
        <p:spPr>
          <a:xfrm>
            <a:off x="3995803" y="1354985"/>
            <a:ext cx="2220939" cy="369332"/>
          </a:xfrm>
          <a:prstGeom prst="straightConnector1">
            <a:avLst/>
          </a:prstGeom>
          <a:ln>
            <a:solidFill>
              <a:schemeClr val="bg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53550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Longitudinal support: benchmark</a:t>
            </a:r>
            <a:endParaRPr lang="en-US" dirty="0"/>
          </a:p>
        </p:txBody>
      </p:sp>
      <p:graphicFrame>
        <p:nvGraphicFramePr>
          <p:cNvPr id="9" name="Tableau 8"/>
          <p:cNvGraphicFramePr>
            <a:graphicFrameLocks noGrp="1"/>
          </p:cNvGraphicFramePr>
          <p:nvPr>
            <p:extLst/>
          </p:nvPr>
        </p:nvGraphicFramePr>
        <p:xfrm>
          <a:off x="102543" y="1052375"/>
          <a:ext cx="8776102" cy="541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14341">
                  <a:extLst>
                    <a:ext uri="{9D8B030D-6E8A-4147-A177-3AD203B41FA5}">
                      <a16:colId xmlns:a16="http://schemas.microsoft.com/office/drawing/2014/main" val="2008997530"/>
                    </a:ext>
                  </a:extLst>
                </a:gridCol>
                <a:gridCol w="1268413">
                  <a:extLst>
                    <a:ext uri="{9D8B030D-6E8A-4147-A177-3AD203B41FA5}">
                      <a16:colId xmlns:a16="http://schemas.microsoft.com/office/drawing/2014/main" val="1432762085"/>
                    </a:ext>
                  </a:extLst>
                </a:gridCol>
                <a:gridCol w="1416050">
                  <a:extLst>
                    <a:ext uri="{9D8B030D-6E8A-4147-A177-3AD203B41FA5}">
                      <a16:colId xmlns:a16="http://schemas.microsoft.com/office/drawing/2014/main" val="4034908326"/>
                    </a:ext>
                  </a:extLst>
                </a:gridCol>
                <a:gridCol w="1109980">
                  <a:extLst>
                    <a:ext uri="{9D8B030D-6E8A-4147-A177-3AD203B41FA5}">
                      <a16:colId xmlns:a16="http://schemas.microsoft.com/office/drawing/2014/main" val="810286487"/>
                    </a:ext>
                  </a:extLst>
                </a:gridCol>
                <a:gridCol w="2667318">
                  <a:extLst>
                    <a:ext uri="{9D8B030D-6E8A-4147-A177-3AD203B41FA5}">
                      <a16:colId xmlns:a16="http://schemas.microsoft.com/office/drawing/2014/main" val="4144510910"/>
                    </a:ext>
                  </a:extLst>
                </a:gridCol>
              </a:tblGrid>
              <a:tr h="338335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+mn-lt"/>
                        </a:rPr>
                        <a:t>Magnet</a:t>
                      </a:r>
                      <a:endParaRPr lang="en-US" sz="16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+mn-lt"/>
                        </a:rPr>
                        <a:t>% EMF,</a:t>
                      </a:r>
                      <a:r>
                        <a:rPr lang="en-US" sz="1600" baseline="0" dirty="0" smtClean="0">
                          <a:latin typeface="+mn-lt"/>
                        </a:rPr>
                        <a:t> </a:t>
                      </a:r>
                      <a:r>
                        <a:rPr lang="en-US" sz="1600" dirty="0" smtClean="0">
                          <a:latin typeface="+mn-lt"/>
                        </a:rPr>
                        <a:t>RT</a:t>
                      </a:r>
                      <a:endParaRPr lang="en-US" sz="16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latin typeface="+mn-lt"/>
                        </a:rPr>
                        <a:t>% EMF,</a:t>
                      </a:r>
                      <a:r>
                        <a:rPr lang="en-US" sz="1600" baseline="0" dirty="0" smtClean="0">
                          <a:latin typeface="+mn-lt"/>
                        </a:rPr>
                        <a:t> </a:t>
                      </a:r>
                      <a:r>
                        <a:rPr lang="en-US" sz="1600" dirty="0" smtClean="0">
                          <a:latin typeface="+mn-lt"/>
                        </a:rPr>
                        <a:t>cold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latin typeface="+mn-lt"/>
                        </a:rPr>
                        <a:t>Coil-pole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latin typeface="+mn-lt"/>
                        </a:rPr>
                        <a:t>Quench behavior in ends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89012389"/>
                  </a:ext>
                </a:extLst>
              </a:tr>
              <a:tr h="33833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latin typeface="+mn-lt"/>
                        </a:rPr>
                        <a:t>HD1a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+mn-lt"/>
                        </a:rPr>
                        <a:t>260 </a:t>
                      </a:r>
                      <a:r>
                        <a:rPr lang="en-US" sz="1600" dirty="0" err="1" smtClean="0">
                          <a:latin typeface="+mn-lt"/>
                        </a:rPr>
                        <a:t>Mpa</a:t>
                      </a:r>
                      <a:endParaRPr lang="en-US" sz="16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latin typeface="+mn-lt"/>
                        </a:rPr>
                        <a:t>?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+mn-lt"/>
                        </a:rPr>
                        <a:t>85 µm</a:t>
                      </a:r>
                      <a:endParaRPr lang="en-US" sz="16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chemeClr val="tx1"/>
                          </a:solidFill>
                          <a:latin typeface="+mn-lt"/>
                        </a:rPr>
                        <a:t>Quenches in coil-ends</a:t>
                      </a:r>
                      <a:endParaRPr lang="en-US" sz="16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580250236"/>
                  </a:ext>
                </a:extLst>
              </a:tr>
              <a:tr h="33833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latin typeface="+mn-lt"/>
                        </a:rPr>
                        <a:t>HD1b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+mn-lt"/>
                        </a:rPr>
                        <a:t>300 MPa</a:t>
                      </a:r>
                      <a:endParaRPr lang="en-US" sz="16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latin typeface="+mn-lt"/>
                        </a:rPr>
                        <a:t>?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+mn-lt"/>
                        </a:rPr>
                        <a:t>35 µm</a:t>
                      </a:r>
                      <a:endParaRPr lang="en-US" sz="16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chemeClr val="tx1"/>
                          </a:solidFill>
                          <a:latin typeface="+mn-lt"/>
                        </a:rPr>
                        <a:t>improved</a:t>
                      </a:r>
                      <a:endParaRPr lang="en-US" sz="16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568541824"/>
                  </a:ext>
                </a:extLst>
              </a:tr>
              <a:tr h="338335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+mn-lt"/>
                        </a:rPr>
                        <a:t>SQ02a</a:t>
                      </a:r>
                      <a:endParaRPr lang="en-US" sz="16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+mn-lt"/>
                        </a:rPr>
                        <a:t>40 %</a:t>
                      </a:r>
                      <a:endParaRPr lang="en-US" sz="16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+mn-lt"/>
                        </a:rPr>
                        <a:t>70 %</a:t>
                      </a:r>
                      <a:endParaRPr lang="en-US" sz="16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sz="1600" dirty="0">
                        <a:latin typeface="+mn-lt"/>
                      </a:endParaRPr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chemeClr val="tx1"/>
                          </a:solidFill>
                          <a:latin typeface="+mn-lt"/>
                        </a:rPr>
                        <a:t>Improvement of </a:t>
                      </a:r>
                      <a:r>
                        <a:rPr lang="en-US" sz="1600" dirty="0" err="1" smtClean="0">
                          <a:solidFill>
                            <a:schemeClr val="tx1"/>
                          </a:solidFill>
                          <a:latin typeface="+mn-lt"/>
                        </a:rPr>
                        <a:t>Iss</a:t>
                      </a:r>
                      <a:endParaRPr lang="en-US" sz="16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56056901"/>
                  </a:ext>
                </a:extLst>
              </a:tr>
              <a:tr h="338335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+mn-lt"/>
                        </a:rPr>
                        <a:t>SQ02b</a:t>
                      </a:r>
                      <a:endParaRPr lang="en-US" sz="16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+mn-lt"/>
                        </a:rPr>
                        <a:t>80 %</a:t>
                      </a:r>
                      <a:endParaRPr lang="en-US" sz="16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latin typeface="+mn-lt"/>
                        </a:rPr>
                        <a:t>115%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sz="1600" dirty="0">
                        <a:latin typeface="+mn-lt"/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5670481"/>
                  </a:ext>
                </a:extLst>
              </a:tr>
              <a:tr h="33833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latin typeface="+mn-lt"/>
                        </a:rPr>
                        <a:t>SQ02c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+mn-lt"/>
                        </a:rPr>
                        <a:t>0</a:t>
                      </a:r>
                      <a:endParaRPr lang="en-US" sz="16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latin typeface="+mn-lt"/>
                        </a:rPr>
                        <a:t>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sz="16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chemeClr val="tx1"/>
                          </a:solidFill>
                          <a:latin typeface="+mn-lt"/>
                        </a:rPr>
                        <a:t>Detraining</a:t>
                      </a:r>
                      <a:endParaRPr lang="en-US" sz="16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29471980"/>
                  </a:ext>
                </a:extLst>
              </a:tr>
              <a:tr h="33833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latin typeface="+mn-lt"/>
                        </a:rPr>
                        <a:t>SD01a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+mn-lt"/>
                        </a:rPr>
                        <a:t>180 MPa</a:t>
                      </a:r>
                      <a:endParaRPr lang="en-US" sz="16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latin typeface="+mn-lt"/>
                        </a:rPr>
                        <a:t>?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sz="1600" dirty="0">
                        <a:latin typeface="+mn-lt"/>
                      </a:endParaRPr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r>
                        <a:rPr kumimoji="0" lang="en-US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Detraining</a:t>
                      </a:r>
                      <a:endParaRPr lang="en-US" sz="16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256587038"/>
                  </a:ext>
                </a:extLst>
              </a:tr>
              <a:tr h="33833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latin typeface="+mn-lt"/>
                        </a:rPr>
                        <a:t>SD01b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+mn-lt"/>
                        </a:rPr>
                        <a:t>0</a:t>
                      </a:r>
                      <a:endParaRPr lang="en-US" sz="16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latin typeface="+mn-lt"/>
                        </a:rPr>
                        <a:t>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sz="1600" dirty="0">
                        <a:latin typeface="+mn-lt"/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36853329"/>
                  </a:ext>
                </a:extLst>
              </a:tr>
              <a:tr h="338335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chemeClr val="tx1"/>
                          </a:solidFill>
                          <a:latin typeface="+mn-lt"/>
                        </a:rPr>
                        <a:t>SMC</a:t>
                      </a:r>
                      <a:endParaRPr lang="en-US" sz="16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chemeClr val="tx1"/>
                          </a:solidFill>
                          <a:latin typeface="+mn-lt"/>
                        </a:rPr>
                        <a:t>Usually low</a:t>
                      </a:r>
                      <a:endParaRPr lang="en-US" sz="16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US" sz="1600" dirty="0">
                        <a:solidFill>
                          <a:srgbClr val="FF0000"/>
                        </a:solidFill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sz="1600" dirty="0">
                        <a:solidFill>
                          <a:srgbClr val="FF0000"/>
                        </a:solidFill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solidFill>
                            <a:schemeClr val="tx1"/>
                          </a:solidFill>
                          <a:latin typeface="+mn-lt"/>
                        </a:rPr>
                        <a:t>Quenches in coil-ends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877303904"/>
                  </a:ext>
                </a:extLst>
              </a:tr>
              <a:tr h="338335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+mn-lt"/>
                        </a:rPr>
                        <a:t>RMC-FR2</a:t>
                      </a:r>
                      <a:endParaRPr lang="en-US" sz="16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chemeClr val="tx1"/>
                          </a:solidFill>
                          <a:latin typeface="+mn-lt"/>
                        </a:rPr>
                        <a:t>5 %</a:t>
                      </a:r>
                      <a:endParaRPr lang="en-US" sz="16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chemeClr val="tx1"/>
                          </a:solidFill>
                          <a:latin typeface="+mn-lt"/>
                        </a:rPr>
                        <a:t>32 %</a:t>
                      </a:r>
                      <a:endParaRPr lang="en-US" sz="16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+mn-lt"/>
                        </a:rPr>
                        <a:t>-25 MPa</a:t>
                      </a:r>
                      <a:endParaRPr lang="en-US" sz="16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solidFill>
                            <a:schemeClr val="tx1"/>
                          </a:solidFill>
                          <a:latin typeface="+mn-lt"/>
                        </a:rPr>
                        <a:t>Quenches in coil-ends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967873950"/>
                  </a:ext>
                </a:extLst>
              </a:tr>
              <a:tr h="338335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+mn-lt"/>
                        </a:rPr>
                        <a:t>RMC-QXF</a:t>
                      </a:r>
                      <a:endParaRPr lang="en-US" sz="16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+mn-lt"/>
                        </a:rPr>
                        <a:t>24 %</a:t>
                      </a:r>
                      <a:endParaRPr lang="en-US" sz="16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+mn-lt"/>
                        </a:rPr>
                        <a:t>52 %</a:t>
                      </a:r>
                      <a:endParaRPr lang="en-US" sz="16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+mn-lt"/>
                        </a:rPr>
                        <a:t>0 MPa</a:t>
                      </a:r>
                      <a:endParaRPr lang="en-US" sz="16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solidFill>
                            <a:schemeClr val="tx1"/>
                          </a:solidFill>
                          <a:latin typeface="+mn-lt"/>
                        </a:rPr>
                        <a:t>Quenches in coil-ends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4091430"/>
                  </a:ext>
                </a:extLst>
              </a:tr>
              <a:tr h="338335">
                <a:tc>
                  <a:txBody>
                    <a:bodyPr/>
                    <a:lstStyle/>
                    <a:p>
                      <a:r>
                        <a:rPr lang="en-GB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MQXFS1a/b, </a:t>
                      </a:r>
                      <a:r>
                        <a:rPr lang="en-GB" sz="1600" dirty="0" smtClean="0">
                          <a:latin typeface="+mn-lt"/>
                        </a:rPr>
                        <a:t>3a </a:t>
                      </a:r>
                      <a:endParaRPr lang="en-US" sz="16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sz="16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+mn-lt"/>
                        </a:rPr>
                        <a:t>50 %</a:t>
                      </a:r>
                      <a:endParaRPr lang="en-US" sz="16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+mn-lt"/>
                        </a:rPr>
                        <a:t>-10 MPa</a:t>
                      </a:r>
                      <a:endParaRPr lang="en-US" sz="1600" dirty="0">
                        <a:latin typeface="+mn-lt"/>
                      </a:endParaRPr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chemeClr val="tx1"/>
                          </a:solidFill>
                          <a:latin typeface="+mn-lt"/>
                        </a:rPr>
                        <a:t>No clear impact</a:t>
                      </a:r>
                      <a:endParaRPr lang="en-US" sz="16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76530344"/>
                  </a:ext>
                </a:extLst>
              </a:tr>
              <a:tr h="338335">
                <a:tc>
                  <a:txBody>
                    <a:bodyPr/>
                    <a:lstStyle/>
                    <a:p>
                      <a:r>
                        <a:rPr lang="en-GB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MQXFS1c, 3b/c,</a:t>
                      </a:r>
                      <a:r>
                        <a:rPr lang="en-GB" sz="16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4, 5</a:t>
                      </a:r>
                      <a:endParaRPr lang="en-US" sz="16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sz="16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+mn-lt"/>
                        </a:rPr>
                        <a:t>93 %</a:t>
                      </a:r>
                      <a:endParaRPr lang="en-US" sz="16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+mn-lt"/>
                        </a:rPr>
                        <a:t>10 MPa</a:t>
                      </a:r>
                      <a:endParaRPr lang="en-US" sz="1600" dirty="0">
                        <a:latin typeface="+mn-lt"/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01172142"/>
                  </a:ext>
                </a:extLst>
              </a:tr>
              <a:tr h="338335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+mn-lt"/>
                        </a:rPr>
                        <a:t>FRESCA2a,b</a:t>
                      </a:r>
                      <a:endParaRPr lang="en-US" sz="16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+mn-lt"/>
                        </a:rPr>
                        <a:t>28 %</a:t>
                      </a:r>
                      <a:endParaRPr lang="en-US" sz="16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+mn-lt"/>
                        </a:rPr>
                        <a:t>68 %</a:t>
                      </a:r>
                      <a:endParaRPr lang="en-US" sz="16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+mn-lt"/>
                        </a:rPr>
                        <a:t>75 µm</a:t>
                      </a:r>
                      <a:endParaRPr lang="en-US" sz="1600" dirty="0">
                        <a:latin typeface="+mn-lt"/>
                      </a:endParaRPr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 smtClean="0">
                          <a:latin typeface="+mn-lt"/>
                        </a:rPr>
                        <a:t>No quench in the ends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05275923"/>
                  </a:ext>
                </a:extLst>
              </a:tr>
              <a:tr h="338335">
                <a:tc>
                  <a:txBody>
                    <a:bodyPr/>
                    <a:lstStyle/>
                    <a:p>
                      <a:r>
                        <a:rPr lang="en-US" sz="1600" b="1" dirty="0" smtClean="0">
                          <a:latin typeface="+mn-lt"/>
                        </a:rPr>
                        <a:t>FRESCA2c</a:t>
                      </a:r>
                      <a:endParaRPr lang="en-US" sz="1600" b="1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600" b="1" dirty="0" smtClean="0">
                          <a:latin typeface="+mn-lt"/>
                        </a:rPr>
                        <a:t>40 %</a:t>
                      </a:r>
                      <a:endParaRPr lang="en-US" sz="1600" b="1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600" b="1" dirty="0" smtClean="0">
                          <a:latin typeface="+mn-lt"/>
                        </a:rPr>
                        <a:t>68 %</a:t>
                      </a:r>
                      <a:endParaRPr lang="en-US" sz="1600" b="1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600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160</a:t>
                      </a:r>
                      <a:r>
                        <a:rPr lang="en-US" sz="1600" b="1" baseline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 µm</a:t>
                      </a:r>
                      <a:endParaRPr lang="en-US" sz="16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 smtClean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2018450"/>
                  </a:ext>
                </a:extLst>
              </a:tr>
              <a:tr h="338335">
                <a:tc>
                  <a:txBody>
                    <a:bodyPr/>
                    <a:lstStyle/>
                    <a:p>
                      <a:r>
                        <a:rPr lang="en-US" sz="1600" b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ERMC</a:t>
                      </a:r>
                      <a:endParaRPr lang="en-US" sz="16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600" b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64 % tbc</a:t>
                      </a:r>
                      <a:endParaRPr lang="en-US" sz="16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600" b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89 % tbc</a:t>
                      </a:r>
                      <a:endParaRPr lang="en-US" sz="16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sz="1600" dirty="0">
                        <a:solidFill>
                          <a:srgbClr val="FF0000"/>
                        </a:solidFill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dirty="0" smtClean="0">
                          <a:latin typeface="+mn-lt"/>
                        </a:rPr>
                        <a:t>No quench in the ends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49969906"/>
                  </a:ext>
                </a:extLst>
              </a:tr>
            </a:tbl>
          </a:graphicData>
        </a:graphic>
      </p:graphicFrame>
      <p:sp>
        <p:nvSpPr>
          <p:cNvPr id="7" name="Espace réservé du pied de page 3"/>
          <p:cNvSpPr>
            <a:spLocks noGrp="1"/>
          </p:cNvSpPr>
          <p:nvPr>
            <p:ph type="ftr" sz="quarter" idx="3"/>
          </p:nvPr>
        </p:nvSpPr>
        <p:spPr>
          <a:xfrm>
            <a:off x="576001" y="6465733"/>
            <a:ext cx="2599000" cy="324000"/>
          </a:xfrm>
        </p:spPr>
        <p:txBody>
          <a:bodyPr/>
          <a:lstStyle/>
          <a:p>
            <a:r>
              <a:rPr lang="da-DK" dirty="0" smtClean="0">
                <a:latin typeface="Arial"/>
              </a:rPr>
              <a:t>P. Manil, G. Minier, E. </a:t>
            </a:r>
            <a:r>
              <a:rPr lang="da-DK" smtClean="0">
                <a:latin typeface="Arial"/>
              </a:rPr>
              <a:t>Rochepault et al.</a:t>
            </a:r>
            <a:endParaRPr lang="en-US" dirty="0">
              <a:solidFill>
                <a:srgbClr val="FF0000"/>
              </a:solidFill>
              <a:latin typeface="Arial"/>
            </a:endParaRPr>
          </a:p>
        </p:txBody>
      </p:sp>
      <p:sp>
        <p:nvSpPr>
          <p:cNvPr id="8" name="Espace réservé du numéro de diapositive 4"/>
          <p:cNvSpPr>
            <a:spLocks noGrp="1"/>
          </p:cNvSpPr>
          <p:nvPr>
            <p:ph type="sldNum" sz="quarter" idx="4"/>
          </p:nvPr>
        </p:nvSpPr>
        <p:spPr>
          <a:xfrm>
            <a:off x="7984069" y="6465733"/>
            <a:ext cx="764397" cy="324000"/>
          </a:xfrm>
        </p:spPr>
        <p:txBody>
          <a:bodyPr/>
          <a:lstStyle/>
          <a:p>
            <a:r>
              <a:rPr lang="en-US" dirty="0">
                <a:latin typeface="Arial"/>
              </a:rPr>
              <a:t>Page </a:t>
            </a:r>
            <a:r>
              <a:rPr lang="en-US" dirty="0" smtClean="0">
                <a:latin typeface="Arial"/>
              </a:rPr>
              <a:t>21</a:t>
            </a:r>
            <a:endParaRPr lang="en-US" dirty="0">
              <a:latin typeface="Arial"/>
            </a:endParaRPr>
          </a:p>
        </p:txBody>
      </p:sp>
      <p:sp>
        <p:nvSpPr>
          <p:cNvPr id="10" name="Espace réservé de la date 5"/>
          <p:cNvSpPr>
            <a:spLocks noGrp="1"/>
          </p:cNvSpPr>
          <p:nvPr>
            <p:ph type="dt" sz="half" idx="2"/>
          </p:nvPr>
        </p:nvSpPr>
        <p:spPr>
          <a:xfrm>
            <a:off x="3327402" y="6465733"/>
            <a:ext cx="4131732" cy="324000"/>
          </a:xfrm>
        </p:spPr>
        <p:txBody>
          <a:bodyPr/>
          <a:lstStyle/>
          <a:p>
            <a:r>
              <a:rPr lang="en-US" dirty="0">
                <a:latin typeface="Arial"/>
              </a:rPr>
              <a:t>R2D2 CDR - 09/03/2021</a:t>
            </a:r>
          </a:p>
        </p:txBody>
      </p:sp>
    </p:spTree>
    <p:extLst>
      <p:ext uri="{BB962C8B-B14F-4D97-AF65-F5344CB8AC3E}">
        <p14:creationId xmlns:p14="http://schemas.microsoft.com/office/powerpoint/2010/main" val="3016572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198039">
            <a:off x="1576366" y="183655"/>
            <a:ext cx="5922669" cy="4986337"/>
          </a:xfrm>
          <a:prstGeom prst="rect">
            <a:avLst/>
          </a:prstGeom>
        </p:spPr>
      </p:pic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576000" y="1541308"/>
            <a:ext cx="8172464" cy="4968552"/>
          </a:xfrm>
        </p:spPr>
        <p:txBody>
          <a:bodyPr/>
          <a:lstStyle/>
          <a:p>
            <a:pPr>
              <a:spcBef>
                <a:spcPts val="600"/>
              </a:spcBef>
            </a:pPr>
            <a:endParaRPr lang="fr-FR" sz="1600" b="1" dirty="0" smtClean="0">
              <a:solidFill>
                <a:srgbClr val="002060"/>
              </a:solidFill>
              <a:latin typeface="+mn-lt"/>
            </a:endParaRP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fr-FR" dirty="0"/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Goal of the longitudinal support</a:t>
            </a:r>
            <a:endParaRPr lang="fr-FR" dirty="0"/>
          </a:p>
        </p:txBody>
      </p:sp>
      <p:sp>
        <p:nvSpPr>
          <p:cNvPr id="13" name="Espace réservé du contenu 1"/>
          <p:cNvSpPr txBox="1">
            <a:spLocks/>
          </p:cNvSpPr>
          <p:nvPr/>
        </p:nvSpPr>
        <p:spPr>
          <a:xfrm>
            <a:off x="576000" y="1395834"/>
            <a:ext cx="8172464" cy="49685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 pitchFamily="34" charset="0"/>
              <a:buNone/>
              <a:defRPr sz="1800" kern="1200" cap="none" baseline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 marL="270000" indent="-2700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SzPct val="60000"/>
              <a:buFontTx/>
              <a:buBlip>
                <a:blip r:embed="rId3"/>
              </a:buBlip>
              <a:defRPr sz="1800" kern="1200" cap="none" baseline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2pPr>
            <a:lvl3pPr marL="36000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SzPct val="36000"/>
              <a:buFont typeface="Arial" pitchFamily="34" charset="0"/>
              <a:buNone/>
              <a:defRPr sz="1600" kern="12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3pPr>
            <a:lvl4pPr marL="628650" indent="-276225" algn="l" defTabSz="914400" rtl="0" eaLnBrk="1" latinLnBrk="0" hangingPunct="1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Clr>
                <a:srgbClr val="666666"/>
              </a:buClr>
              <a:buSzPct val="30000"/>
              <a:buFontTx/>
              <a:buBlip>
                <a:blip r:embed="rId4"/>
              </a:buBlip>
              <a:defRPr sz="1400" kern="12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4pPr>
            <a:lvl5pPr marL="63000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rgbClr val="666666"/>
              </a:buClr>
              <a:buFont typeface="Arial" pitchFamily="34" charset="0"/>
              <a:buNone/>
              <a:defRPr sz="1200" kern="12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5pPr>
            <a:lvl6pPr marL="809625" indent="-180975" algn="l" defTabSz="914400" rtl="0" eaLnBrk="1" latinLnBrk="0" hangingPunct="1">
              <a:spcBef>
                <a:spcPts val="0"/>
              </a:spcBef>
              <a:buFont typeface="Arial" pitchFamily="34" charset="0"/>
              <a:buChar char="•"/>
              <a:defRPr sz="1200" i="1" kern="1200" baseline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spcBef>
                <a:spcPts val="600"/>
              </a:spcBef>
              <a:buFont typeface="Arial" pitchFamily="34" charset="0"/>
              <a:buChar char="•"/>
            </a:pPr>
            <a:r>
              <a:rPr lang="fr-FR" sz="1600" dirty="0" smtClean="0">
                <a:solidFill>
                  <a:schemeClr val="tx2"/>
                </a:solidFill>
                <a:latin typeface="+mn-lt"/>
              </a:rPr>
              <a:t>No </a:t>
            </a:r>
            <a:r>
              <a:rPr lang="fr-FR" sz="1600" dirty="0" err="1" smtClean="0">
                <a:solidFill>
                  <a:schemeClr val="tx2"/>
                </a:solidFill>
                <a:latin typeface="+mn-lt"/>
              </a:rPr>
              <a:t>separation</a:t>
            </a:r>
            <a:r>
              <a:rPr lang="fr-FR" sz="1600" dirty="0" smtClean="0">
                <a:solidFill>
                  <a:schemeClr val="tx2"/>
                </a:solidFill>
                <a:latin typeface="+mn-lt"/>
              </a:rPr>
              <a:t> </a:t>
            </a:r>
            <a:r>
              <a:rPr lang="fr-FR" sz="1600" dirty="0" err="1" smtClean="0">
                <a:solidFill>
                  <a:schemeClr val="tx2"/>
                </a:solidFill>
                <a:latin typeface="+mn-lt"/>
              </a:rPr>
              <a:t>here</a:t>
            </a:r>
            <a:endParaRPr lang="fr-FR" sz="1600" dirty="0" smtClean="0">
              <a:solidFill>
                <a:schemeClr val="tx2"/>
              </a:solidFill>
              <a:latin typeface="+mn-lt"/>
            </a:endParaRPr>
          </a:p>
          <a:p>
            <a:pPr marL="285750" indent="-285750">
              <a:spcBef>
                <a:spcPts val="600"/>
              </a:spcBef>
              <a:buFont typeface="Arial" pitchFamily="34" charset="0"/>
              <a:buChar char="•"/>
            </a:pPr>
            <a:endParaRPr lang="fr-FR" sz="1600" b="1" dirty="0">
              <a:solidFill>
                <a:schemeClr val="tx2"/>
              </a:solidFill>
              <a:latin typeface="+mn-lt"/>
            </a:endParaRPr>
          </a:p>
          <a:p>
            <a:pPr marL="285750" indent="-285750">
              <a:spcBef>
                <a:spcPts val="600"/>
              </a:spcBef>
              <a:buFont typeface="Arial" pitchFamily="34" charset="0"/>
              <a:buChar char="•"/>
            </a:pPr>
            <a:endParaRPr lang="fr-FR" sz="1600" b="1" dirty="0" smtClean="0">
              <a:solidFill>
                <a:schemeClr val="tx2"/>
              </a:solidFill>
              <a:latin typeface="+mn-lt"/>
            </a:endParaRPr>
          </a:p>
          <a:p>
            <a:pPr marL="285750" indent="-285750">
              <a:spcBef>
                <a:spcPts val="600"/>
              </a:spcBef>
              <a:buFont typeface="Arial" pitchFamily="34" charset="0"/>
              <a:buChar char="•"/>
            </a:pPr>
            <a:endParaRPr lang="fr-FR" sz="1600" b="1" dirty="0">
              <a:solidFill>
                <a:schemeClr val="tx2"/>
              </a:solidFill>
              <a:latin typeface="+mn-lt"/>
            </a:endParaRPr>
          </a:p>
          <a:p>
            <a:pPr marL="285750" indent="-285750">
              <a:spcBef>
                <a:spcPts val="600"/>
              </a:spcBef>
              <a:buFont typeface="Arial" pitchFamily="34" charset="0"/>
              <a:buChar char="•"/>
            </a:pPr>
            <a:endParaRPr lang="fr-FR" sz="1600" b="1" dirty="0" smtClean="0">
              <a:solidFill>
                <a:schemeClr val="tx2"/>
              </a:solidFill>
              <a:latin typeface="+mn-lt"/>
            </a:endParaRPr>
          </a:p>
          <a:p>
            <a:pPr marL="285750" indent="-285750">
              <a:spcBef>
                <a:spcPts val="600"/>
              </a:spcBef>
              <a:buFont typeface="Arial" pitchFamily="34" charset="0"/>
              <a:buChar char="•"/>
            </a:pPr>
            <a:endParaRPr lang="fr-FR" sz="1600" b="1" dirty="0">
              <a:solidFill>
                <a:schemeClr val="tx2"/>
              </a:solidFill>
              <a:latin typeface="+mn-lt"/>
            </a:endParaRPr>
          </a:p>
          <a:p>
            <a:pPr marL="285750" indent="-285750">
              <a:spcBef>
                <a:spcPts val="600"/>
              </a:spcBef>
              <a:buFont typeface="Arial" pitchFamily="34" charset="0"/>
              <a:buChar char="•"/>
            </a:pPr>
            <a:endParaRPr lang="fr-FR" sz="1600" b="1" dirty="0" smtClean="0">
              <a:solidFill>
                <a:schemeClr val="tx2"/>
              </a:solidFill>
              <a:latin typeface="+mn-lt"/>
            </a:endParaRPr>
          </a:p>
          <a:p>
            <a:pPr marL="285750" indent="-285750">
              <a:spcBef>
                <a:spcPts val="600"/>
              </a:spcBef>
              <a:buFont typeface="Arial" pitchFamily="34" charset="0"/>
              <a:buChar char="•"/>
            </a:pPr>
            <a:endParaRPr lang="fr-FR" sz="1600" b="1" dirty="0" smtClean="0">
              <a:solidFill>
                <a:schemeClr val="tx2"/>
              </a:solidFill>
              <a:latin typeface="+mn-lt"/>
            </a:endParaRPr>
          </a:p>
          <a:p>
            <a:pPr marL="285750" indent="-285750">
              <a:spcBef>
                <a:spcPts val="600"/>
              </a:spcBef>
              <a:buFont typeface="Arial" pitchFamily="34" charset="0"/>
              <a:buChar char="•"/>
            </a:pPr>
            <a:endParaRPr lang="fr-FR" sz="1600" b="1" dirty="0" smtClean="0">
              <a:solidFill>
                <a:schemeClr val="tx2"/>
              </a:solidFill>
              <a:latin typeface="+mn-lt"/>
            </a:endParaRPr>
          </a:p>
          <a:p>
            <a:pPr marL="361950" indent="-361950">
              <a:spcBef>
                <a:spcPts val="600"/>
              </a:spcBef>
              <a:buFont typeface="Arial" pitchFamily="34" charset="0"/>
              <a:buChar char="•"/>
            </a:pPr>
            <a:r>
              <a:rPr lang="fr-FR" sz="1600" dirty="0" err="1" smtClean="0">
                <a:latin typeface="+mn-lt"/>
              </a:rPr>
              <a:t>While</a:t>
            </a:r>
            <a:r>
              <a:rPr lang="fr-FR" sz="1600" dirty="0" smtClean="0">
                <a:latin typeface="+mn-lt"/>
              </a:rPr>
              <a:t> </a:t>
            </a:r>
            <a:r>
              <a:rPr lang="fr-FR" sz="1600" dirty="0" err="1" smtClean="0">
                <a:latin typeface="+mn-lt"/>
              </a:rPr>
              <a:t>keeping</a:t>
            </a:r>
            <a:r>
              <a:rPr lang="fr-FR" sz="1600" dirty="0" smtClean="0">
                <a:latin typeface="+mn-lt"/>
              </a:rPr>
              <a:t> the </a:t>
            </a:r>
            <a:r>
              <a:rPr lang="fr-FR" sz="1600" dirty="0" err="1" smtClean="0">
                <a:latin typeface="+mn-lt"/>
              </a:rPr>
              <a:t>conductor</a:t>
            </a:r>
            <a:r>
              <a:rPr lang="fr-FR" sz="1600" dirty="0" smtClean="0">
                <a:latin typeface="+mn-lt"/>
              </a:rPr>
              <a:t> in </a:t>
            </a:r>
            <a:r>
              <a:rPr lang="fr-FR" sz="1600" dirty="0" err="1" smtClean="0">
                <a:latin typeface="+mn-lt"/>
              </a:rPr>
              <a:t>its</a:t>
            </a:r>
            <a:r>
              <a:rPr lang="fr-FR" sz="1600" dirty="0" smtClean="0">
                <a:latin typeface="+mn-lt"/>
              </a:rPr>
              <a:t> </a:t>
            </a:r>
            <a:r>
              <a:rPr lang="fr-FR" sz="1600" dirty="0" err="1" smtClean="0">
                <a:latin typeface="+mn-lt"/>
              </a:rPr>
              <a:t>safe</a:t>
            </a:r>
            <a:r>
              <a:rPr lang="fr-FR" sz="1600" dirty="0" smtClean="0">
                <a:latin typeface="+mn-lt"/>
              </a:rPr>
              <a:t> stresse zone (&lt;200 </a:t>
            </a:r>
            <a:r>
              <a:rPr lang="fr-FR" sz="1600" dirty="0" err="1" smtClean="0">
                <a:latin typeface="+mn-lt"/>
              </a:rPr>
              <a:t>MPa</a:t>
            </a:r>
            <a:r>
              <a:rPr lang="fr-FR" sz="1600" dirty="0" smtClean="0">
                <a:latin typeface="+mn-lt"/>
              </a:rPr>
              <a:t>)</a:t>
            </a:r>
          </a:p>
          <a:p>
            <a:pPr marL="361950" indent="-361950">
              <a:spcBef>
                <a:spcPts val="600"/>
              </a:spcBef>
              <a:buFont typeface="Arial" pitchFamily="34" charset="0"/>
              <a:buChar char="•"/>
            </a:pPr>
            <a:endParaRPr lang="fr-FR" sz="1600" b="1" dirty="0">
              <a:solidFill>
                <a:srgbClr val="002060"/>
              </a:solidFill>
              <a:latin typeface="+mn-lt"/>
            </a:endParaRPr>
          </a:p>
          <a:p>
            <a:pPr marL="4667250" indent="-361950">
              <a:spcBef>
                <a:spcPts val="600"/>
              </a:spcBef>
              <a:buFont typeface="Arial" pitchFamily="34" charset="0"/>
              <a:buChar char="•"/>
            </a:pPr>
            <a:endParaRPr lang="fr-FR" sz="1600" b="1" dirty="0" smtClean="0">
              <a:solidFill>
                <a:srgbClr val="002060"/>
              </a:solidFill>
              <a:latin typeface="+mn-lt"/>
            </a:endParaRPr>
          </a:p>
        </p:txBody>
      </p:sp>
      <p:cxnSp>
        <p:nvCxnSpPr>
          <p:cNvPr id="15" name="Connecteur droit avec flèche 14"/>
          <p:cNvCxnSpPr/>
          <p:nvPr/>
        </p:nvCxnSpPr>
        <p:spPr>
          <a:xfrm>
            <a:off x="2761544" y="1632955"/>
            <a:ext cx="1776156" cy="1328291"/>
          </a:xfrm>
          <a:prstGeom prst="straightConnector1">
            <a:avLst/>
          </a:prstGeom>
          <a:ln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necteur droit avec flèche 15"/>
          <p:cNvCxnSpPr/>
          <p:nvPr/>
        </p:nvCxnSpPr>
        <p:spPr>
          <a:xfrm>
            <a:off x="2761544" y="1632955"/>
            <a:ext cx="2051115" cy="1217036"/>
          </a:xfrm>
          <a:prstGeom prst="straightConnector1">
            <a:avLst/>
          </a:prstGeom>
          <a:ln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necteur droit avec flèche 16"/>
          <p:cNvCxnSpPr/>
          <p:nvPr/>
        </p:nvCxnSpPr>
        <p:spPr>
          <a:xfrm>
            <a:off x="2761544" y="1632955"/>
            <a:ext cx="3561525" cy="541070"/>
          </a:xfrm>
          <a:prstGeom prst="straightConnector1">
            <a:avLst/>
          </a:prstGeom>
          <a:ln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onnecteur droit avec flèche 18"/>
          <p:cNvCxnSpPr/>
          <p:nvPr/>
        </p:nvCxnSpPr>
        <p:spPr>
          <a:xfrm>
            <a:off x="2761544" y="1632955"/>
            <a:ext cx="3863491" cy="466883"/>
          </a:xfrm>
          <a:prstGeom prst="straightConnector1">
            <a:avLst/>
          </a:prstGeom>
          <a:ln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Connecteur droit avec flèche 20"/>
          <p:cNvCxnSpPr/>
          <p:nvPr/>
        </p:nvCxnSpPr>
        <p:spPr>
          <a:xfrm flipH="1">
            <a:off x="2436591" y="1632955"/>
            <a:ext cx="324953" cy="2143125"/>
          </a:xfrm>
          <a:prstGeom prst="straightConnector1">
            <a:avLst/>
          </a:prstGeom>
          <a:ln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Connecteur droit avec flèche 22"/>
          <p:cNvCxnSpPr/>
          <p:nvPr/>
        </p:nvCxnSpPr>
        <p:spPr>
          <a:xfrm flipH="1">
            <a:off x="2157611" y="1632955"/>
            <a:ext cx="603933" cy="2231021"/>
          </a:xfrm>
          <a:prstGeom prst="straightConnector1">
            <a:avLst/>
          </a:prstGeom>
          <a:ln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Connecteur droit avec flèche 24"/>
          <p:cNvCxnSpPr/>
          <p:nvPr/>
        </p:nvCxnSpPr>
        <p:spPr>
          <a:xfrm flipH="1">
            <a:off x="1637594" y="1632955"/>
            <a:ext cx="1123950" cy="2383421"/>
          </a:xfrm>
          <a:prstGeom prst="straightConnector1">
            <a:avLst/>
          </a:prstGeom>
          <a:ln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Connecteur droit avec flèche 26"/>
          <p:cNvCxnSpPr/>
          <p:nvPr/>
        </p:nvCxnSpPr>
        <p:spPr>
          <a:xfrm flipH="1">
            <a:off x="1335628" y="1620473"/>
            <a:ext cx="1425916" cy="2395903"/>
          </a:xfrm>
          <a:prstGeom prst="straightConnector1">
            <a:avLst/>
          </a:prstGeom>
          <a:ln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17319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Espace réservé du contenu 1"/>
          <p:cNvSpPr txBox="1">
            <a:spLocks/>
          </p:cNvSpPr>
          <p:nvPr/>
        </p:nvSpPr>
        <p:spPr>
          <a:xfrm>
            <a:off x="576000" y="1111411"/>
            <a:ext cx="8568000" cy="49685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 pitchFamily="34" charset="0"/>
              <a:buNone/>
              <a:defRPr sz="1800" kern="1200" cap="none" baseline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 marL="270000" indent="-2700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SzPct val="60000"/>
              <a:buFontTx/>
              <a:buBlip>
                <a:blip r:embed="rId2"/>
              </a:buBlip>
              <a:defRPr sz="1800" kern="1200" cap="none" baseline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2pPr>
            <a:lvl3pPr marL="36000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SzPct val="36000"/>
              <a:buFont typeface="Arial" pitchFamily="34" charset="0"/>
              <a:buNone/>
              <a:defRPr sz="1600" kern="12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3pPr>
            <a:lvl4pPr marL="628650" indent="-276225" algn="l" defTabSz="914400" rtl="0" eaLnBrk="1" latinLnBrk="0" hangingPunct="1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Clr>
                <a:srgbClr val="666666"/>
              </a:buClr>
              <a:buSzPct val="30000"/>
              <a:buFontTx/>
              <a:buBlip>
                <a:blip r:embed="rId3"/>
              </a:buBlip>
              <a:defRPr sz="1400" kern="12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4pPr>
            <a:lvl5pPr marL="63000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rgbClr val="666666"/>
              </a:buClr>
              <a:buFont typeface="Arial" pitchFamily="34" charset="0"/>
              <a:buNone/>
              <a:defRPr sz="1200" kern="12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5pPr>
            <a:lvl6pPr marL="809625" indent="-180975" algn="l" defTabSz="914400" rtl="0" eaLnBrk="1" latinLnBrk="0" hangingPunct="1">
              <a:spcBef>
                <a:spcPts val="0"/>
              </a:spcBef>
              <a:buFont typeface="Arial" pitchFamily="34" charset="0"/>
              <a:buChar char="•"/>
              <a:defRPr sz="1200" i="1" kern="1200" baseline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spcBef>
                <a:spcPts val="600"/>
              </a:spcBef>
              <a:buFont typeface="Arial" pitchFamily="34" charset="0"/>
              <a:buChar char="•"/>
            </a:pPr>
            <a:r>
              <a:rPr lang="fr-FR" sz="1600" dirty="0" smtClean="0">
                <a:solidFill>
                  <a:srgbClr val="002060"/>
                </a:solidFill>
                <a:latin typeface="+mn-lt"/>
              </a:rPr>
              <a:t>Von Mises stresses &lt; 150 </a:t>
            </a:r>
            <a:r>
              <a:rPr lang="fr-FR" sz="1600" dirty="0" err="1" smtClean="0">
                <a:solidFill>
                  <a:srgbClr val="002060"/>
                </a:solidFill>
                <a:latin typeface="+mn-lt"/>
              </a:rPr>
              <a:t>MPa</a:t>
            </a:r>
            <a:r>
              <a:rPr lang="fr-FR" sz="1600" dirty="0" smtClean="0">
                <a:solidFill>
                  <a:srgbClr val="002060"/>
                </a:solidFill>
                <a:latin typeface="+mn-lt"/>
              </a:rPr>
              <a:t> at nominal; &lt; 200 </a:t>
            </a:r>
            <a:r>
              <a:rPr lang="fr-FR" sz="1600" dirty="0" err="1" smtClean="0">
                <a:solidFill>
                  <a:srgbClr val="002060"/>
                </a:solidFill>
                <a:latin typeface="+mn-lt"/>
              </a:rPr>
              <a:t>MPa</a:t>
            </a:r>
            <a:r>
              <a:rPr lang="fr-FR" sz="1600" dirty="0" smtClean="0">
                <a:solidFill>
                  <a:srgbClr val="002060"/>
                </a:solidFill>
                <a:latin typeface="+mn-lt"/>
              </a:rPr>
              <a:t> at </a:t>
            </a:r>
            <a:r>
              <a:rPr lang="fr-FR" sz="1600" dirty="0" err="1" smtClean="0">
                <a:solidFill>
                  <a:srgbClr val="002060"/>
                </a:solidFill>
                <a:latin typeface="+mn-lt"/>
              </a:rPr>
              <a:t>ultimate</a:t>
            </a:r>
            <a:r>
              <a:rPr lang="fr-FR" sz="1600" dirty="0" smtClean="0">
                <a:solidFill>
                  <a:srgbClr val="002060"/>
                </a:solidFill>
                <a:latin typeface="+mn-lt"/>
              </a:rPr>
              <a:t> (high stresses in ends)</a:t>
            </a:r>
          </a:p>
          <a:p>
            <a:pPr marL="285750" indent="-285750">
              <a:spcBef>
                <a:spcPts val="600"/>
              </a:spcBef>
              <a:buFont typeface="Arial" pitchFamily="34" charset="0"/>
              <a:buChar char="•"/>
            </a:pPr>
            <a:endParaRPr lang="fr-FR" sz="1600" dirty="0" smtClean="0">
              <a:solidFill>
                <a:schemeClr val="tx2"/>
              </a:solidFill>
              <a:latin typeface="+mn-lt"/>
            </a:endParaRPr>
          </a:p>
          <a:p>
            <a:pPr marL="285750" indent="-285750">
              <a:spcBef>
                <a:spcPts val="600"/>
              </a:spcBef>
              <a:buFont typeface="Arial" pitchFamily="34" charset="0"/>
              <a:buChar char="•"/>
            </a:pPr>
            <a:endParaRPr lang="fr-FR" sz="1600" dirty="0">
              <a:solidFill>
                <a:schemeClr val="tx2"/>
              </a:solidFill>
              <a:latin typeface="+mn-lt"/>
            </a:endParaRPr>
          </a:p>
          <a:p>
            <a:pPr marL="285750" indent="-285750">
              <a:spcBef>
                <a:spcPts val="600"/>
              </a:spcBef>
              <a:buFont typeface="Arial" pitchFamily="34" charset="0"/>
              <a:buChar char="•"/>
            </a:pPr>
            <a:endParaRPr lang="fr-FR" sz="1600" dirty="0" smtClean="0">
              <a:solidFill>
                <a:schemeClr val="tx2"/>
              </a:solidFill>
              <a:latin typeface="+mn-lt"/>
            </a:endParaRPr>
          </a:p>
          <a:p>
            <a:pPr marL="285750" indent="-285750">
              <a:spcBef>
                <a:spcPts val="600"/>
              </a:spcBef>
              <a:buFont typeface="Arial" pitchFamily="34" charset="0"/>
              <a:buChar char="•"/>
            </a:pPr>
            <a:r>
              <a:rPr lang="fr-FR" sz="1600" dirty="0" smtClean="0">
                <a:solidFill>
                  <a:schemeClr val="bg1">
                    <a:lumMod val="50000"/>
                  </a:schemeClr>
                </a:solidFill>
                <a:latin typeface="+mn-lt"/>
              </a:rPr>
              <a:t>No </a:t>
            </a:r>
            <a:r>
              <a:rPr lang="fr-FR" sz="1600" dirty="0" err="1" smtClean="0">
                <a:solidFill>
                  <a:schemeClr val="bg1">
                    <a:lumMod val="50000"/>
                  </a:schemeClr>
                </a:solidFill>
                <a:latin typeface="+mn-lt"/>
              </a:rPr>
              <a:t>separation</a:t>
            </a:r>
            <a:r>
              <a:rPr lang="fr-FR" sz="1600" dirty="0" smtClean="0">
                <a:solidFill>
                  <a:schemeClr val="bg1">
                    <a:lumMod val="50000"/>
                  </a:schemeClr>
                </a:solidFill>
                <a:latin typeface="+mn-lt"/>
              </a:rPr>
              <a:t> at nominal </a:t>
            </a:r>
          </a:p>
          <a:p>
            <a:pPr>
              <a:spcBef>
                <a:spcPts val="600"/>
              </a:spcBef>
            </a:pPr>
            <a:r>
              <a:rPr lang="fr-FR" sz="1600" dirty="0" smtClean="0">
                <a:solidFill>
                  <a:schemeClr val="bg1">
                    <a:lumMod val="50000"/>
                  </a:schemeClr>
                </a:solidFill>
                <a:latin typeface="+mn-lt"/>
              </a:rPr>
              <a:t>     (183 % </a:t>
            </a:r>
            <a:r>
              <a:rPr lang="fr-FR" sz="1600" dirty="0" err="1" smtClean="0">
                <a:solidFill>
                  <a:schemeClr val="bg1">
                    <a:lumMod val="50000"/>
                  </a:schemeClr>
                </a:solidFill>
                <a:latin typeface="+mn-lt"/>
              </a:rPr>
              <a:t>F</a:t>
            </a:r>
            <a:r>
              <a:rPr lang="fr-FR" sz="1600" baseline="-25000" dirty="0" err="1" smtClean="0">
                <a:solidFill>
                  <a:schemeClr val="bg1">
                    <a:lumMod val="50000"/>
                  </a:schemeClr>
                </a:solidFill>
                <a:latin typeface="+mn-lt"/>
              </a:rPr>
              <a:t>z,mag</a:t>
            </a:r>
            <a:r>
              <a:rPr lang="fr-FR" sz="1600" dirty="0" smtClean="0">
                <a:solidFill>
                  <a:schemeClr val="bg1">
                    <a:lumMod val="50000"/>
                  </a:schemeClr>
                </a:solidFill>
                <a:latin typeface="+mn-lt"/>
              </a:rPr>
              <a:t>)</a:t>
            </a:r>
          </a:p>
          <a:p>
            <a:pPr>
              <a:spcBef>
                <a:spcPts val="600"/>
              </a:spcBef>
            </a:pPr>
            <a:endParaRPr lang="fr-FR" sz="1600" dirty="0" smtClean="0">
              <a:solidFill>
                <a:schemeClr val="tx2"/>
              </a:solidFill>
              <a:latin typeface="+mn-lt"/>
            </a:endParaRPr>
          </a:p>
          <a:p>
            <a:pPr>
              <a:spcBef>
                <a:spcPts val="600"/>
              </a:spcBef>
            </a:pPr>
            <a:endParaRPr lang="fr-FR" sz="1600" dirty="0">
              <a:solidFill>
                <a:schemeClr val="tx2"/>
              </a:solidFill>
              <a:latin typeface="+mn-lt"/>
            </a:endParaRPr>
          </a:p>
          <a:p>
            <a:pPr marL="285750" indent="-285750">
              <a:spcBef>
                <a:spcPts val="600"/>
              </a:spcBef>
              <a:buFont typeface="Arial" pitchFamily="34" charset="0"/>
              <a:buChar char="•"/>
            </a:pPr>
            <a:r>
              <a:rPr lang="fr-FR" sz="1600" dirty="0">
                <a:solidFill>
                  <a:srgbClr val="002060"/>
                </a:solidFill>
                <a:latin typeface="+mn-lt"/>
              </a:rPr>
              <a:t>b</a:t>
            </a:r>
            <a:r>
              <a:rPr lang="fr-FR" sz="1600" dirty="0" smtClean="0">
                <a:solidFill>
                  <a:srgbClr val="002060"/>
                </a:solidFill>
                <a:latin typeface="+mn-lt"/>
              </a:rPr>
              <a:t>ut </a:t>
            </a:r>
            <a:r>
              <a:rPr lang="fr-FR" sz="1600" dirty="0" err="1" smtClean="0">
                <a:solidFill>
                  <a:srgbClr val="002060"/>
                </a:solidFill>
                <a:latin typeface="+mn-lt"/>
              </a:rPr>
              <a:t>separation</a:t>
            </a:r>
            <a:r>
              <a:rPr lang="fr-FR" sz="1600" dirty="0" smtClean="0">
                <a:solidFill>
                  <a:srgbClr val="002060"/>
                </a:solidFill>
                <a:latin typeface="+mn-lt"/>
              </a:rPr>
              <a:t> </a:t>
            </a:r>
            <a:r>
              <a:rPr lang="fr-FR" sz="1600" dirty="0" err="1" smtClean="0">
                <a:solidFill>
                  <a:srgbClr val="002060"/>
                </a:solidFill>
                <a:latin typeface="+mn-lt"/>
              </a:rPr>
              <a:t>occurs</a:t>
            </a:r>
            <a:r>
              <a:rPr lang="fr-FR" sz="1600" dirty="0" smtClean="0">
                <a:solidFill>
                  <a:srgbClr val="002060"/>
                </a:solidFill>
                <a:latin typeface="+mn-lt"/>
              </a:rPr>
              <a:t> </a:t>
            </a:r>
            <a:r>
              <a:rPr lang="fr-FR" sz="1600" dirty="0" err="1" smtClean="0">
                <a:solidFill>
                  <a:srgbClr val="002060"/>
                </a:solidFill>
                <a:latin typeface="+mn-lt"/>
              </a:rPr>
              <a:t>with</a:t>
            </a:r>
            <a:r>
              <a:rPr lang="fr-FR" sz="1600" dirty="0" smtClean="0">
                <a:solidFill>
                  <a:srgbClr val="002060"/>
                </a:solidFill>
                <a:latin typeface="+mn-lt"/>
              </a:rPr>
              <a:t> </a:t>
            </a:r>
            <a:r>
              <a:rPr lang="fr-FR" sz="1600" dirty="0" err="1" smtClean="0">
                <a:solidFill>
                  <a:srgbClr val="002060"/>
                </a:solidFill>
                <a:latin typeface="+mn-lt"/>
              </a:rPr>
              <a:t>higher</a:t>
            </a:r>
            <a:r>
              <a:rPr lang="fr-FR" sz="1600" dirty="0" smtClean="0">
                <a:solidFill>
                  <a:srgbClr val="002060"/>
                </a:solidFill>
                <a:latin typeface="+mn-lt"/>
              </a:rPr>
              <a:t> X </a:t>
            </a:r>
            <a:r>
              <a:rPr lang="fr-FR" sz="1600" dirty="0" err="1" smtClean="0">
                <a:solidFill>
                  <a:srgbClr val="002060"/>
                </a:solidFill>
                <a:latin typeface="+mn-lt"/>
              </a:rPr>
              <a:t>pre</a:t>
            </a:r>
            <a:r>
              <a:rPr lang="fr-FR" sz="1600" dirty="0" smtClean="0">
                <a:solidFill>
                  <a:srgbClr val="002060"/>
                </a:solidFill>
                <a:latin typeface="+mn-lt"/>
              </a:rPr>
              <a:t>-stress…	…or at </a:t>
            </a:r>
            <a:r>
              <a:rPr lang="fr-FR" sz="1600" dirty="0" err="1" smtClean="0">
                <a:solidFill>
                  <a:srgbClr val="002060"/>
                </a:solidFill>
                <a:latin typeface="+mn-lt"/>
              </a:rPr>
              <a:t>ultimate</a:t>
            </a:r>
            <a:endParaRPr lang="fr-FR" sz="1600" dirty="0" smtClean="0">
              <a:solidFill>
                <a:srgbClr val="002060"/>
              </a:solidFill>
              <a:latin typeface="+mn-lt"/>
            </a:endParaRPr>
          </a:p>
          <a:p>
            <a:pPr marL="285750" indent="-285750">
              <a:spcBef>
                <a:spcPts val="600"/>
              </a:spcBef>
              <a:buFont typeface="Arial" pitchFamily="34" charset="0"/>
              <a:buChar char="•"/>
            </a:pPr>
            <a:endParaRPr lang="fr-FR" sz="1600" b="1" dirty="0" smtClean="0">
              <a:solidFill>
                <a:srgbClr val="002060"/>
              </a:solidFill>
              <a:latin typeface="+mn-lt"/>
            </a:endParaRPr>
          </a:p>
          <a:p>
            <a:pPr marL="285750" indent="-285750">
              <a:spcBef>
                <a:spcPts val="600"/>
              </a:spcBef>
              <a:buFont typeface="Arial" pitchFamily="34" charset="0"/>
              <a:buChar char="•"/>
            </a:pPr>
            <a:endParaRPr lang="fr-FR" sz="1600" b="1" dirty="0">
              <a:solidFill>
                <a:srgbClr val="002060"/>
              </a:solidFill>
              <a:latin typeface="+mn-lt"/>
            </a:endParaRPr>
          </a:p>
          <a:p>
            <a:pPr marL="285750" indent="-285750">
              <a:spcBef>
                <a:spcPts val="600"/>
              </a:spcBef>
              <a:buFont typeface="Arial" pitchFamily="34" charset="0"/>
              <a:buChar char="•"/>
            </a:pPr>
            <a:endParaRPr lang="fr-FR" sz="1600" b="1" dirty="0" smtClean="0">
              <a:solidFill>
                <a:srgbClr val="002060"/>
              </a:solidFill>
              <a:latin typeface="+mn-lt"/>
            </a:endParaRPr>
          </a:p>
          <a:p>
            <a:pPr marL="285750" indent="-285750">
              <a:spcBef>
                <a:spcPts val="600"/>
              </a:spcBef>
              <a:buFont typeface="Arial" pitchFamily="34" charset="0"/>
              <a:buChar char="•"/>
            </a:pPr>
            <a:endParaRPr lang="fr-FR" sz="1100" b="1" dirty="0">
              <a:solidFill>
                <a:srgbClr val="002060"/>
              </a:solidFill>
              <a:latin typeface="+mn-lt"/>
            </a:endParaRPr>
          </a:p>
          <a:p>
            <a:pPr>
              <a:spcBef>
                <a:spcPts val="600"/>
              </a:spcBef>
              <a:tabLst>
                <a:tab pos="628650" algn="l"/>
              </a:tabLst>
            </a:pPr>
            <a:r>
              <a:rPr lang="fr-FR" sz="1600" dirty="0" smtClean="0">
                <a:solidFill>
                  <a:srgbClr val="002060"/>
                </a:solidFill>
                <a:latin typeface="+mn-lt"/>
              </a:rPr>
              <a:t>		→ </a:t>
            </a:r>
            <a:r>
              <a:rPr lang="fr-FR" sz="1600" dirty="0" err="1" smtClean="0">
                <a:solidFill>
                  <a:srgbClr val="002060"/>
                </a:solidFill>
                <a:latin typeface="+mn-lt"/>
              </a:rPr>
              <a:t>Even</a:t>
            </a:r>
            <a:r>
              <a:rPr lang="fr-FR" sz="1600" dirty="0" smtClean="0">
                <a:solidFill>
                  <a:srgbClr val="002060"/>
                </a:solidFill>
                <a:latin typeface="+mn-lt"/>
              </a:rPr>
              <a:t> 174% </a:t>
            </a:r>
            <a:r>
              <a:rPr lang="fr-FR" sz="1600" dirty="0" err="1" smtClean="0">
                <a:solidFill>
                  <a:srgbClr val="002060"/>
                </a:solidFill>
                <a:latin typeface="+mn-lt"/>
              </a:rPr>
              <a:t>F</a:t>
            </a:r>
            <a:r>
              <a:rPr lang="fr-FR" sz="1600" baseline="-25000" dirty="0" err="1" smtClean="0">
                <a:solidFill>
                  <a:srgbClr val="002060"/>
                </a:solidFill>
                <a:latin typeface="+mn-lt"/>
              </a:rPr>
              <a:t>z,mag</a:t>
            </a:r>
            <a:r>
              <a:rPr lang="fr-FR" sz="1600" dirty="0" smtClean="0">
                <a:solidFill>
                  <a:srgbClr val="002060"/>
                </a:solidFill>
                <a:latin typeface="+mn-lt"/>
              </a:rPr>
              <a:t> at CD </a:t>
            </a:r>
            <a:r>
              <a:rPr lang="fr-FR" sz="1600" dirty="0" err="1" smtClean="0">
                <a:solidFill>
                  <a:srgbClr val="002060"/>
                </a:solidFill>
                <a:latin typeface="+mn-lt"/>
              </a:rPr>
              <a:t>doesn’t</a:t>
            </a:r>
            <a:r>
              <a:rPr lang="fr-FR" sz="1600" dirty="0" smtClean="0">
                <a:solidFill>
                  <a:srgbClr val="002060"/>
                </a:solidFill>
                <a:latin typeface="+mn-lt"/>
              </a:rPr>
              <a:t> </a:t>
            </a:r>
            <a:r>
              <a:rPr lang="fr-FR" sz="1600" dirty="0" err="1" smtClean="0">
                <a:solidFill>
                  <a:srgbClr val="002060"/>
                </a:solidFill>
                <a:latin typeface="+mn-lt"/>
              </a:rPr>
              <a:t>guarantee</a:t>
            </a:r>
            <a:r>
              <a:rPr lang="fr-FR" sz="1600" dirty="0" smtClean="0">
                <a:solidFill>
                  <a:srgbClr val="002060"/>
                </a:solidFill>
                <a:latin typeface="+mn-lt"/>
              </a:rPr>
              <a:t> contact </a:t>
            </a:r>
            <a:r>
              <a:rPr lang="fr-FR" sz="1600" dirty="0" err="1" smtClean="0">
                <a:solidFill>
                  <a:srgbClr val="002060"/>
                </a:solidFill>
                <a:latin typeface="+mn-lt"/>
              </a:rPr>
              <a:t>criterion</a:t>
            </a:r>
            <a:r>
              <a:rPr lang="fr-FR" sz="1600" dirty="0" smtClean="0">
                <a:solidFill>
                  <a:srgbClr val="002060"/>
                </a:solidFill>
                <a:latin typeface="+mn-lt"/>
              </a:rPr>
              <a:t> at </a:t>
            </a:r>
            <a:r>
              <a:rPr lang="fr-FR" sz="1600" dirty="0" err="1" smtClean="0">
                <a:solidFill>
                  <a:srgbClr val="002060"/>
                </a:solidFill>
                <a:latin typeface="+mn-lt"/>
              </a:rPr>
              <a:t>ultimate</a:t>
            </a:r>
            <a:endParaRPr lang="fr-FR" sz="1600" dirty="0" smtClean="0">
              <a:solidFill>
                <a:srgbClr val="002060"/>
              </a:solidFill>
              <a:latin typeface="+mn-lt"/>
            </a:endParaRPr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61407" y="2722575"/>
            <a:ext cx="3124806" cy="1549305"/>
          </a:xfrm>
          <a:prstGeom prst="rect">
            <a:avLst/>
          </a:prstGeom>
        </p:spPr>
      </p:pic>
      <p:sp>
        <p:nvSpPr>
          <p:cNvPr id="3" name="Titre 2"/>
          <p:cNvSpPr>
            <a:spLocks noGrp="1"/>
          </p:cNvSpPr>
          <p:nvPr>
            <p:ph type="title"/>
          </p:nvPr>
        </p:nvSpPr>
        <p:spPr>
          <a:xfrm>
            <a:off x="1382103" y="52752"/>
            <a:ext cx="6973331" cy="908720"/>
          </a:xfrm>
        </p:spPr>
        <p:txBody>
          <a:bodyPr/>
          <a:lstStyle/>
          <a:p>
            <a:r>
              <a:rPr lang="fr-FR" dirty="0" smtClean="0"/>
              <a:t>R2D2: </a:t>
            </a:r>
            <a:r>
              <a:rPr lang="fr-FR" dirty="0" err="1" smtClean="0"/>
              <a:t>expected</a:t>
            </a:r>
            <a:r>
              <a:rPr lang="fr-FR" dirty="0" smtClean="0"/>
              <a:t> </a:t>
            </a:r>
            <a:r>
              <a:rPr lang="fr-FR" dirty="0" err="1" smtClean="0"/>
              <a:t>effect</a:t>
            </a:r>
            <a:r>
              <a:rPr lang="fr-FR" dirty="0" smtClean="0"/>
              <a:t> of longitudinal </a:t>
            </a:r>
            <a:r>
              <a:rPr lang="fr-FR" dirty="0" err="1" smtClean="0"/>
              <a:t>preload</a:t>
            </a:r>
            <a:endParaRPr lang="fr-FR" dirty="0"/>
          </a:p>
        </p:txBody>
      </p:sp>
      <p:sp>
        <p:nvSpPr>
          <p:cNvPr id="29" name="ZoneTexte 28"/>
          <p:cNvSpPr txBox="1"/>
          <p:nvPr/>
        </p:nvSpPr>
        <p:spPr>
          <a:xfrm>
            <a:off x="6137412" y="1961229"/>
            <a:ext cx="254543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>
                <a:solidFill>
                  <a:srgbClr val="7030A0"/>
                </a:solidFill>
              </a:rPr>
              <a:t>(</a:t>
            </a:r>
            <a:r>
              <a:rPr lang="fr-FR" sz="1600" dirty="0" err="1">
                <a:solidFill>
                  <a:srgbClr val="7030A0"/>
                </a:solidFill>
              </a:rPr>
              <a:t>see</a:t>
            </a:r>
            <a:r>
              <a:rPr lang="fr-FR" sz="1600" dirty="0">
                <a:solidFill>
                  <a:srgbClr val="7030A0"/>
                </a:solidFill>
              </a:rPr>
              <a:t> </a:t>
            </a:r>
            <a:r>
              <a:rPr lang="fr-FR" sz="1600" b="1" dirty="0" smtClean="0">
                <a:solidFill>
                  <a:srgbClr val="7030A0"/>
                </a:solidFill>
              </a:rPr>
              <a:t>3</a:t>
            </a:r>
            <a:r>
              <a:rPr lang="fr-FR" sz="1600" dirty="0" smtClean="0">
                <a:solidFill>
                  <a:srgbClr val="7030A0"/>
                </a:solidFill>
              </a:rPr>
              <a:t>, E. </a:t>
            </a:r>
            <a:r>
              <a:rPr lang="fr-FR" sz="1600" dirty="0" err="1" smtClean="0">
                <a:solidFill>
                  <a:srgbClr val="7030A0"/>
                </a:solidFill>
              </a:rPr>
              <a:t>Rochepault</a:t>
            </a:r>
            <a:r>
              <a:rPr lang="fr-FR" sz="1600" dirty="0" smtClean="0">
                <a:solidFill>
                  <a:srgbClr val="7030A0"/>
                </a:solidFill>
              </a:rPr>
              <a:t>)</a:t>
            </a:r>
            <a:endParaRPr lang="en-US" sz="1600" dirty="0"/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82103" y="1454238"/>
            <a:ext cx="4333144" cy="1218887"/>
          </a:xfrm>
          <a:prstGeom prst="rect">
            <a:avLst/>
          </a:prstGeom>
        </p:spPr>
      </p:pic>
      <p:pic>
        <p:nvPicPr>
          <p:cNvPr id="7" name="Image 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5375" y="4755349"/>
            <a:ext cx="2962276" cy="1484665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14434" y="4619341"/>
            <a:ext cx="3111306" cy="1557535"/>
          </a:xfrm>
          <a:prstGeom prst="rect">
            <a:avLst/>
          </a:prstGeom>
        </p:spPr>
      </p:pic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600"/>
              </a:spcBef>
            </a:pPr>
            <a:endParaRPr lang="fr-FR" sz="1600" b="1" dirty="0" smtClean="0">
              <a:solidFill>
                <a:srgbClr val="002060"/>
              </a:solidFill>
              <a:latin typeface="+mn-lt"/>
            </a:endParaRP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584296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136732" y="1089981"/>
            <a:ext cx="9007268" cy="3790186"/>
          </a:xfrm>
        </p:spPr>
        <p:txBody>
          <a:bodyPr/>
          <a:lstStyle/>
          <a:p>
            <a:endParaRPr lang="en-US" sz="1600" dirty="0" smtClean="0">
              <a:solidFill>
                <a:srgbClr val="002060"/>
              </a:solidFill>
              <a:latin typeface="+mn-l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 smtClean="0">
              <a:solidFill>
                <a:srgbClr val="002060"/>
              </a:solidFill>
              <a:latin typeface="+mn-l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 smtClean="0">
              <a:solidFill>
                <a:srgbClr val="002060"/>
              </a:solidFill>
              <a:latin typeface="+mn-l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 smtClean="0">
              <a:solidFill>
                <a:srgbClr val="002060"/>
              </a:solidFill>
              <a:latin typeface="+mn-lt"/>
            </a:endParaRPr>
          </a:p>
          <a:p>
            <a:pPr marL="555750" lvl="1" indent="-285750">
              <a:buFont typeface="Arial" panose="020B0604020202020204" pitchFamily="34" charset="0"/>
              <a:buChar char="•"/>
            </a:pPr>
            <a:endParaRPr lang="en-US" sz="1600" dirty="0" smtClean="0">
              <a:solidFill>
                <a:srgbClr val="002060"/>
              </a:solidFill>
              <a:latin typeface="+mn-l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>
              <a:solidFill>
                <a:srgbClr val="002060"/>
              </a:solidFill>
              <a:latin typeface="+mn-lt"/>
            </a:endParaRPr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/>
              <a:t>Cable</a:t>
            </a:r>
            <a:r>
              <a:rPr lang="fr-FR" dirty="0"/>
              <a:t> </a:t>
            </a:r>
            <a:r>
              <a:rPr lang="fr-FR" dirty="0" smtClean="0"/>
              <a:t>dimensions</a:t>
            </a:r>
            <a:endParaRPr lang="en-US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a-DK" dirty="0" smtClean="0"/>
              <a:t>P. Manil, G. Minier, E. </a:t>
            </a:r>
            <a:r>
              <a:rPr lang="da-DK" smtClean="0"/>
              <a:t>Rochepault et al.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dirty="0" smtClean="0"/>
              <a:t>Page </a:t>
            </a:r>
            <a:fld id="{AEFB9B6D-867A-40B8-ACB0-35CC9F272C9C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6" name="Espace réservé de la date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 smtClean="0"/>
              <a:t>R2D2 CDR - 09/03/2021</a:t>
            </a:r>
            <a:endParaRPr lang="en-US" dirty="0"/>
          </a:p>
        </p:txBody>
      </p:sp>
      <p:sp>
        <p:nvSpPr>
          <p:cNvPr id="66" name="ZoneTexte 65"/>
          <p:cNvSpPr txBox="1"/>
          <p:nvPr/>
        </p:nvSpPr>
        <p:spPr>
          <a:xfrm>
            <a:off x="363751" y="5177123"/>
            <a:ext cx="611498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rgbClr val="002060"/>
                </a:solidFill>
              </a:rPr>
              <a:t>HF</a:t>
            </a:r>
            <a:endParaRPr lang="en-US" sz="1400" b="1" dirty="0">
              <a:solidFill>
                <a:srgbClr val="002060"/>
              </a:solidFill>
            </a:endParaRPr>
          </a:p>
        </p:txBody>
      </p:sp>
      <p:sp>
        <p:nvSpPr>
          <p:cNvPr id="67" name="ZoneTexte 66"/>
          <p:cNvSpPr txBox="1"/>
          <p:nvPr/>
        </p:nvSpPr>
        <p:spPr>
          <a:xfrm>
            <a:off x="363751" y="5498975"/>
            <a:ext cx="611498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rgbClr val="002060"/>
                </a:solidFill>
              </a:rPr>
              <a:t>LF</a:t>
            </a:r>
            <a:endParaRPr lang="en-US" sz="1400" b="1" dirty="0">
              <a:solidFill>
                <a:srgbClr val="002060"/>
              </a:solidFill>
            </a:endParaRPr>
          </a:p>
        </p:txBody>
      </p:sp>
      <p:grpSp>
        <p:nvGrpSpPr>
          <p:cNvPr id="76" name="Groupe 75"/>
          <p:cNvGrpSpPr/>
          <p:nvPr/>
        </p:nvGrpSpPr>
        <p:grpSpPr>
          <a:xfrm>
            <a:off x="735840" y="1575470"/>
            <a:ext cx="1378261" cy="4231282"/>
            <a:chOff x="610990" y="1600366"/>
            <a:chExt cx="1378261" cy="4231282"/>
          </a:xfrm>
        </p:grpSpPr>
        <p:grpSp>
          <p:nvGrpSpPr>
            <p:cNvPr id="61" name="Groupe 60"/>
            <p:cNvGrpSpPr/>
            <p:nvPr/>
          </p:nvGrpSpPr>
          <p:grpSpPr>
            <a:xfrm>
              <a:off x="618206" y="1600366"/>
              <a:ext cx="1371045" cy="3909431"/>
              <a:chOff x="576001" y="1600366"/>
              <a:chExt cx="1371045" cy="3909431"/>
            </a:xfrm>
          </p:grpSpPr>
          <p:grpSp>
            <p:nvGrpSpPr>
              <p:cNvPr id="44" name="Groupe 43"/>
              <p:cNvGrpSpPr/>
              <p:nvPr/>
            </p:nvGrpSpPr>
            <p:grpSpPr>
              <a:xfrm>
                <a:off x="576001" y="2178587"/>
                <a:ext cx="1364193" cy="3331210"/>
                <a:chOff x="323930" y="1168320"/>
                <a:chExt cx="1364193" cy="3331210"/>
              </a:xfrm>
            </p:grpSpPr>
            <p:sp>
              <p:nvSpPr>
                <p:cNvPr id="45" name="Rectangle 44"/>
                <p:cNvSpPr/>
                <p:nvPr/>
              </p:nvSpPr>
              <p:spPr>
                <a:xfrm rot="16200000">
                  <a:off x="-327429" y="2342474"/>
                  <a:ext cx="2680617" cy="332309"/>
                </a:xfrm>
                <a:prstGeom prst="rect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46" name="ZoneTexte 45"/>
                <p:cNvSpPr txBox="1"/>
                <p:nvPr/>
              </p:nvSpPr>
              <p:spPr>
                <a:xfrm>
                  <a:off x="323930" y="4191753"/>
                  <a:ext cx="1364193" cy="307777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400" dirty="0" smtClean="0">
                      <a:solidFill>
                        <a:srgbClr val="002060"/>
                      </a:solidFill>
                    </a:rPr>
                    <a:t>12.58 x 1.97</a:t>
                  </a:r>
                  <a:endParaRPr lang="en-US" sz="1400" dirty="0">
                    <a:solidFill>
                      <a:srgbClr val="002060"/>
                    </a:solidFill>
                  </a:endParaRPr>
                </a:p>
              </p:txBody>
            </p:sp>
          </p:grpSp>
          <p:sp>
            <p:nvSpPr>
              <p:cNvPr id="57" name="ZoneTexte 56"/>
              <p:cNvSpPr txBox="1"/>
              <p:nvPr/>
            </p:nvSpPr>
            <p:spPr>
              <a:xfrm>
                <a:off x="582853" y="1600366"/>
                <a:ext cx="1364193" cy="30777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 smtClean="0">
                    <a:solidFill>
                      <a:srgbClr val="002060"/>
                    </a:solidFill>
                  </a:rPr>
                  <a:t>Virgin, bare</a:t>
                </a:r>
                <a:endParaRPr lang="en-US" sz="1400" dirty="0">
                  <a:solidFill>
                    <a:srgbClr val="002060"/>
                  </a:solidFill>
                </a:endParaRPr>
              </a:p>
            </p:txBody>
          </p:sp>
        </p:grpSp>
        <p:sp>
          <p:nvSpPr>
            <p:cNvPr id="68" name="ZoneTexte 67"/>
            <p:cNvSpPr txBox="1"/>
            <p:nvPr/>
          </p:nvSpPr>
          <p:spPr>
            <a:xfrm>
              <a:off x="610990" y="5523871"/>
              <a:ext cx="1364193" cy="30777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 smtClean="0">
                  <a:solidFill>
                    <a:srgbClr val="002060"/>
                  </a:solidFill>
                </a:rPr>
                <a:t>12.58 x 1.25</a:t>
              </a:r>
              <a:endParaRPr lang="en-US" sz="1400" dirty="0">
                <a:solidFill>
                  <a:srgbClr val="002060"/>
                </a:solidFill>
              </a:endParaRPr>
            </a:p>
          </p:txBody>
        </p:sp>
      </p:grpSp>
      <p:grpSp>
        <p:nvGrpSpPr>
          <p:cNvPr id="75" name="Groupe 74"/>
          <p:cNvGrpSpPr/>
          <p:nvPr/>
        </p:nvGrpSpPr>
        <p:grpSpPr>
          <a:xfrm>
            <a:off x="2213324" y="1581535"/>
            <a:ext cx="1578497" cy="4211142"/>
            <a:chOff x="2088474" y="1606431"/>
            <a:chExt cx="1578497" cy="4211142"/>
          </a:xfrm>
        </p:grpSpPr>
        <p:grpSp>
          <p:nvGrpSpPr>
            <p:cNvPr id="62" name="Groupe 61"/>
            <p:cNvGrpSpPr/>
            <p:nvPr/>
          </p:nvGrpSpPr>
          <p:grpSpPr>
            <a:xfrm>
              <a:off x="2088474" y="1606431"/>
              <a:ext cx="1578497" cy="3903366"/>
              <a:chOff x="2029110" y="1606431"/>
              <a:chExt cx="1578497" cy="3903366"/>
            </a:xfrm>
          </p:grpSpPr>
          <p:grpSp>
            <p:nvGrpSpPr>
              <p:cNvPr id="47" name="Groupe 46"/>
              <p:cNvGrpSpPr/>
              <p:nvPr/>
            </p:nvGrpSpPr>
            <p:grpSpPr>
              <a:xfrm>
                <a:off x="2243414" y="2143112"/>
                <a:ext cx="1364193" cy="3366685"/>
                <a:chOff x="1991343" y="1132845"/>
                <a:chExt cx="1364193" cy="3366685"/>
              </a:xfrm>
            </p:grpSpPr>
            <p:sp>
              <p:nvSpPr>
                <p:cNvPr id="48" name="ZoneTexte 47"/>
                <p:cNvSpPr txBox="1"/>
                <p:nvPr/>
              </p:nvSpPr>
              <p:spPr>
                <a:xfrm>
                  <a:off x="1991343" y="4191753"/>
                  <a:ext cx="1364193" cy="307777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400" dirty="0" smtClean="0">
                      <a:solidFill>
                        <a:srgbClr val="002060"/>
                      </a:solidFill>
                    </a:rPr>
                    <a:t>12.88 x 2.27</a:t>
                  </a:r>
                  <a:endParaRPr lang="en-US" sz="1400" dirty="0">
                    <a:solidFill>
                      <a:srgbClr val="002060"/>
                    </a:solidFill>
                  </a:endParaRPr>
                </a:p>
              </p:txBody>
            </p:sp>
            <p:grpSp>
              <p:nvGrpSpPr>
                <p:cNvPr id="49" name="Groupe 48"/>
                <p:cNvGrpSpPr>
                  <a:grpSpLocks noChangeAspect="1"/>
                </p:cNvGrpSpPr>
                <p:nvPr/>
              </p:nvGrpSpPr>
              <p:grpSpPr>
                <a:xfrm rot="16200000">
                  <a:off x="1145508" y="2306999"/>
                  <a:ext cx="2791386" cy="443078"/>
                  <a:chOff x="489789" y="1580100"/>
                  <a:chExt cx="5722342" cy="1770000"/>
                </a:xfrm>
              </p:grpSpPr>
              <p:sp>
                <p:nvSpPr>
                  <p:cNvPr id="50" name="Rectangle 49"/>
                  <p:cNvSpPr/>
                  <p:nvPr/>
                </p:nvSpPr>
                <p:spPr>
                  <a:xfrm>
                    <a:off x="489789" y="1580100"/>
                    <a:ext cx="5722342" cy="1770000"/>
                  </a:xfrm>
                  <a:prstGeom prst="rect">
                    <a:avLst/>
                  </a:prstGeom>
                  <a:solidFill>
                    <a:srgbClr val="00B05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51" name="Rectangle 50"/>
                  <p:cNvSpPr/>
                  <p:nvPr/>
                </p:nvSpPr>
                <p:spPr>
                  <a:xfrm>
                    <a:off x="607516" y="1804247"/>
                    <a:ext cx="5495266" cy="1327502"/>
                  </a:xfrm>
                  <a:prstGeom prst="rect">
                    <a:avLst/>
                  </a:prstGeom>
                  <a:solidFill>
                    <a:schemeClr val="accent2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</p:grpSp>
          </p:grpSp>
          <p:sp>
            <p:nvSpPr>
              <p:cNvPr id="58" name="ZoneTexte 57"/>
              <p:cNvSpPr txBox="1"/>
              <p:nvPr/>
            </p:nvSpPr>
            <p:spPr>
              <a:xfrm>
                <a:off x="2029110" y="1606431"/>
                <a:ext cx="1528321" cy="30777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 smtClean="0">
                    <a:solidFill>
                      <a:srgbClr val="002060"/>
                    </a:solidFill>
                  </a:rPr>
                  <a:t>Virgin, insulated</a:t>
                </a:r>
              </a:p>
            </p:txBody>
          </p:sp>
        </p:grpSp>
        <p:sp>
          <p:nvSpPr>
            <p:cNvPr id="70" name="ZoneTexte 69"/>
            <p:cNvSpPr txBox="1"/>
            <p:nvPr/>
          </p:nvSpPr>
          <p:spPr>
            <a:xfrm>
              <a:off x="2295562" y="5509796"/>
              <a:ext cx="1364193" cy="30777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 smtClean="0">
                  <a:solidFill>
                    <a:srgbClr val="002060"/>
                  </a:solidFill>
                </a:rPr>
                <a:t>12.88 x 1.55</a:t>
              </a:r>
              <a:endParaRPr lang="en-US" sz="1400" dirty="0">
                <a:solidFill>
                  <a:srgbClr val="002060"/>
                </a:solidFill>
              </a:endParaRPr>
            </a:p>
          </p:txBody>
        </p:sp>
      </p:grpSp>
      <p:grpSp>
        <p:nvGrpSpPr>
          <p:cNvPr id="78" name="Groupe 77"/>
          <p:cNvGrpSpPr/>
          <p:nvPr/>
        </p:nvGrpSpPr>
        <p:grpSpPr>
          <a:xfrm>
            <a:off x="5697651" y="1557336"/>
            <a:ext cx="2000482" cy="4200228"/>
            <a:chOff x="5651931" y="1604783"/>
            <a:chExt cx="2046203" cy="4200228"/>
          </a:xfrm>
        </p:grpSpPr>
        <p:grpSp>
          <p:nvGrpSpPr>
            <p:cNvPr id="64" name="Groupe 63"/>
            <p:cNvGrpSpPr/>
            <p:nvPr/>
          </p:nvGrpSpPr>
          <p:grpSpPr>
            <a:xfrm>
              <a:off x="5651931" y="1604783"/>
              <a:ext cx="2046203" cy="3880117"/>
              <a:chOff x="5047013" y="1604783"/>
              <a:chExt cx="2046203" cy="3880117"/>
            </a:xfrm>
          </p:grpSpPr>
          <p:grpSp>
            <p:nvGrpSpPr>
              <p:cNvPr id="7" name="Groupe 6"/>
              <p:cNvGrpSpPr/>
              <p:nvPr/>
            </p:nvGrpSpPr>
            <p:grpSpPr>
              <a:xfrm>
                <a:off x="5382615" y="2087916"/>
                <a:ext cx="1370761" cy="3396984"/>
                <a:chOff x="4212443" y="1074162"/>
                <a:chExt cx="1370761" cy="3396984"/>
              </a:xfrm>
            </p:grpSpPr>
            <p:grpSp>
              <p:nvGrpSpPr>
                <p:cNvPr id="24" name="Groupe 23"/>
                <p:cNvGrpSpPr>
                  <a:grpSpLocks noChangeAspect="1"/>
                </p:cNvGrpSpPr>
                <p:nvPr/>
              </p:nvGrpSpPr>
              <p:grpSpPr>
                <a:xfrm rot="16200000">
                  <a:off x="3350616" y="2248315"/>
                  <a:ext cx="2880000" cy="531693"/>
                  <a:chOff x="396001" y="1457161"/>
                  <a:chExt cx="5904000" cy="2124000"/>
                </a:xfrm>
              </p:grpSpPr>
              <p:sp>
                <p:nvSpPr>
                  <p:cNvPr id="25" name="Rectangle 24"/>
                  <p:cNvSpPr/>
                  <p:nvPr/>
                </p:nvSpPr>
                <p:spPr>
                  <a:xfrm>
                    <a:off x="396001" y="1457161"/>
                    <a:ext cx="5904000" cy="2124000"/>
                  </a:xfrm>
                  <a:prstGeom prst="rect">
                    <a:avLst/>
                  </a:prstGeom>
                  <a:solidFill>
                    <a:srgbClr val="00B05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26" name="Rectangle 25"/>
                  <p:cNvSpPr/>
                  <p:nvPr/>
                </p:nvSpPr>
                <p:spPr>
                  <a:xfrm>
                    <a:off x="489790" y="1642370"/>
                    <a:ext cx="5722341" cy="1770002"/>
                  </a:xfrm>
                  <a:prstGeom prst="rect">
                    <a:avLst/>
                  </a:prstGeom>
                  <a:solidFill>
                    <a:schemeClr val="tx2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27" name="Rectangle 26"/>
                  <p:cNvSpPr/>
                  <p:nvPr/>
                </p:nvSpPr>
                <p:spPr>
                  <a:xfrm>
                    <a:off x="607516" y="1863625"/>
                    <a:ext cx="5495267" cy="1327499"/>
                  </a:xfrm>
                  <a:prstGeom prst="rect">
                    <a:avLst/>
                  </a:prstGeom>
                  <a:solidFill>
                    <a:schemeClr val="accent2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</p:grpSp>
            <p:sp>
              <p:nvSpPr>
                <p:cNvPr id="35" name="ZoneTexte 34"/>
                <p:cNvSpPr txBox="1"/>
                <p:nvPr/>
              </p:nvSpPr>
              <p:spPr>
                <a:xfrm>
                  <a:off x="4212443" y="4163369"/>
                  <a:ext cx="1370761" cy="307777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400" b="1" dirty="0" smtClean="0">
                      <a:solidFill>
                        <a:srgbClr val="002060"/>
                      </a:solidFill>
                    </a:rPr>
                    <a:t>13.04 x 2.36</a:t>
                  </a:r>
                  <a:endParaRPr lang="en-US" sz="1400" b="1" dirty="0">
                    <a:solidFill>
                      <a:srgbClr val="002060"/>
                    </a:solidFill>
                  </a:endParaRPr>
                </a:p>
              </p:txBody>
            </p:sp>
          </p:grpSp>
          <p:sp>
            <p:nvSpPr>
              <p:cNvPr id="59" name="ZoneTexte 58"/>
              <p:cNvSpPr txBox="1"/>
              <p:nvPr/>
            </p:nvSpPr>
            <p:spPr>
              <a:xfrm>
                <a:off x="5047013" y="1604783"/>
                <a:ext cx="2046203" cy="30777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 smtClean="0">
                    <a:solidFill>
                      <a:srgbClr val="002060"/>
                    </a:solidFill>
                  </a:rPr>
                  <a:t>Heat Treated Insulated </a:t>
                </a:r>
                <a:endParaRPr lang="en-US" sz="1400" dirty="0">
                  <a:solidFill>
                    <a:srgbClr val="002060"/>
                  </a:solidFill>
                </a:endParaRPr>
              </a:p>
            </p:txBody>
          </p:sp>
        </p:grpSp>
        <p:sp>
          <p:nvSpPr>
            <p:cNvPr id="72" name="ZoneTexte 71"/>
            <p:cNvSpPr txBox="1"/>
            <p:nvPr/>
          </p:nvSpPr>
          <p:spPr>
            <a:xfrm>
              <a:off x="5987533" y="5497234"/>
              <a:ext cx="1370762" cy="30777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sz="1400" b="1" dirty="0" smtClean="0">
                  <a:solidFill>
                    <a:srgbClr val="002060"/>
                  </a:solidFill>
                </a:rPr>
                <a:t>13.04 x 1.61</a:t>
              </a:r>
              <a:endParaRPr lang="en-US" sz="1400" b="1" dirty="0">
                <a:solidFill>
                  <a:srgbClr val="002060"/>
                </a:solidFill>
              </a:endParaRPr>
            </a:p>
          </p:txBody>
        </p:sp>
      </p:grpSp>
      <p:sp>
        <p:nvSpPr>
          <p:cNvPr id="69" name="Rectangle 68"/>
          <p:cNvSpPr/>
          <p:nvPr/>
        </p:nvSpPr>
        <p:spPr>
          <a:xfrm rot="16200000">
            <a:off x="4273018" y="2638800"/>
            <a:ext cx="4847481" cy="2002749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80" name="ZoneTexte 79"/>
          <p:cNvSpPr txBox="1"/>
          <p:nvPr/>
        </p:nvSpPr>
        <p:spPr>
          <a:xfrm>
            <a:off x="7618665" y="1295358"/>
            <a:ext cx="1624558" cy="73866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rgbClr val="002060"/>
                </a:solidFill>
              </a:rPr>
              <a:t>CAD Cable</a:t>
            </a:r>
          </a:p>
          <a:p>
            <a:pPr algn="ctr"/>
            <a:r>
              <a:rPr lang="en-US" sz="1400" b="1" dirty="0" smtClean="0">
                <a:solidFill>
                  <a:srgbClr val="002060"/>
                </a:solidFill>
              </a:rPr>
              <a:t>Section</a:t>
            </a:r>
          </a:p>
          <a:p>
            <a:pPr algn="ctr"/>
            <a:r>
              <a:rPr lang="en-US" sz="1400" dirty="0" smtClean="0">
                <a:solidFill>
                  <a:srgbClr val="002060"/>
                </a:solidFill>
              </a:rPr>
              <a:t>(margin included)</a:t>
            </a:r>
            <a:endParaRPr lang="en-US" sz="1400" dirty="0">
              <a:solidFill>
                <a:srgbClr val="002060"/>
              </a:solidFill>
            </a:endParaRPr>
          </a:p>
        </p:txBody>
      </p:sp>
      <p:sp>
        <p:nvSpPr>
          <p:cNvPr id="65" name="ZoneTexte 64"/>
          <p:cNvSpPr txBox="1"/>
          <p:nvPr/>
        </p:nvSpPr>
        <p:spPr>
          <a:xfrm>
            <a:off x="1887498" y="2633626"/>
            <a:ext cx="990707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rgbClr val="00B050"/>
                </a:solidFill>
              </a:rPr>
              <a:t>0.15</a:t>
            </a:r>
            <a:endParaRPr lang="en-US" sz="1400" dirty="0">
              <a:solidFill>
                <a:srgbClr val="00B050"/>
              </a:solidFill>
            </a:endParaRPr>
          </a:p>
        </p:txBody>
      </p:sp>
      <p:sp>
        <p:nvSpPr>
          <p:cNvPr id="73" name="ZoneTexte 72"/>
          <p:cNvSpPr txBox="1"/>
          <p:nvPr/>
        </p:nvSpPr>
        <p:spPr>
          <a:xfrm>
            <a:off x="4000439" y="1858304"/>
            <a:ext cx="1701771" cy="160043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rgbClr val="002060"/>
                </a:solidFill>
              </a:rPr>
              <a:t>Expansion during reaction :</a:t>
            </a:r>
          </a:p>
          <a:p>
            <a:pPr algn="ctr"/>
            <a:endParaRPr lang="en-US" sz="1400" dirty="0" smtClean="0">
              <a:solidFill>
                <a:srgbClr val="002060"/>
              </a:solidFill>
            </a:endParaRPr>
          </a:p>
          <a:p>
            <a:pPr algn="ctr"/>
            <a:r>
              <a:rPr lang="en-US" sz="1400" dirty="0">
                <a:solidFill>
                  <a:schemeClr val="tx2"/>
                </a:solidFill>
              </a:rPr>
              <a:t>+ 4.6 % </a:t>
            </a:r>
            <a:r>
              <a:rPr lang="en-US" sz="1400" dirty="0" smtClean="0">
                <a:solidFill>
                  <a:schemeClr val="tx2"/>
                </a:solidFill>
              </a:rPr>
              <a:t>thickness</a:t>
            </a:r>
          </a:p>
          <a:p>
            <a:pPr algn="ctr"/>
            <a:r>
              <a:rPr lang="en-US" sz="1400" dirty="0" smtClean="0">
                <a:solidFill>
                  <a:schemeClr val="tx2"/>
                </a:solidFill>
              </a:rPr>
              <a:t>+ </a:t>
            </a:r>
            <a:r>
              <a:rPr lang="en-US" sz="1400" dirty="0">
                <a:solidFill>
                  <a:schemeClr val="tx2"/>
                </a:solidFill>
              </a:rPr>
              <a:t>1.3% </a:t>
            </a:r>
            <a:r>
              <a:rPr lang="en-US" sz="1400" dirty="0" smtClean="0">
                <a:solidFill>
                  <a:schemeClr val="tx2"/>
                </a:solidFill>
              </a:rPr>
              <a:t>width</a:t>
            </a:r>
          </a:p>
          <a:p>
            <a:pPr algn="ctr"/>
            <a:r>
              <a:rPr lang="en-US" sz="1400" dirty="0" smtClean="0">
                <a:solidFill>
                  <a:srgbClr val="00B050"/>
                </a:solidFill>
              </a:rPr>
              <a:t>No changes in insulation</a:t>
            </a:r>
            <a:endParaRPr lang="en-US" sz="1400" dirty="0">
              <a:solidFill>
                <a:srgbClr val="00B050"/>
              </a:solidFill>
            </a:endParaRPr>
          </a:p>
        </p:txBody>
      </p:sp>
      <p:sp>
        <p:nvSpPr>
          <p:cNvPr id="10" name="Triangle isocèle 9"/>
          <p:cNvSpPr/>
          <p:nvPr/>
        </p:nvSpPr>
        <p:spPr>
          <a:xfrm rot="5400000">
            <a:off x="2638432" y="2719614"/>
            <a:ext cx="99223" cy="135802"/>
          </a:xfrm>
          <a:prstGeom prst="triangl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3" name="Triangle isocèle 42"/>
          <p:cNvSpPr/>
          <p:nvPr/>
        </p:nvSpPr>
        <p:spPr>
          <a:xfrm rot="16200000">
            <a:off x="2828594" y="2718931"/>
            <a:ext cx="99223" cy="135802"/>
          </a:xfrm>
          <a:prstGeom prst="triangl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27149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" grpId="0" animBg="1"/>
      <p:bldP spid="8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Image 2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45043" y="1638300"/>
            <a:ext cx="5922669" cy="4986337"/>
          </a:xfrm>
          <a:prstGeom prst="rect">
            <a:avLst/>
          </a:prstGeom>
        </p:spPr>
      </p:pic>
      <p:pic>
        <p:nvPicPr>
          <p:cNvPr id="27" name="Image 26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98500" y="4115357"/>
            <a:ext cx="2628901" cy="933450"/>
          </a:xfrm>
          <a:prstGeom prst="rect">
            <a:avLst/>
          </a:prstGeom>
        </p:spPr>
      </p:pic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Coil</a:t>
            </a:r>
            <a:r>
              <a:rPr lang="fr-FR" dirty="0" smtClean="0"/>
              <a:t> </a:t>
            </a:r>
            <a:r>
              <a:rPr lang="fr-FR" dirty="0" err="1" smtClean="0"/>
              <a:t>detailed</a:t>
            </a:r>
            <a:r>
              <a:rPr lang="fr-FR" dirty="0" smtClean="0"/>
              <a:t> </a:t>
            </a:r>
            <a:r>
              <a:rPr lang="fr-FR" dirty="0" err="1" smtClean="0"/>
              <a:t>geometry</a:t>
            </a:r>
            <a:r>
              <a:rPr lang="fr-FR" dirty="0" smtClean="0"/>
              <a:t> </a:t>
            </a:r>
            <a:r>
              <a:rPr lang="fr-FR" baseline="30000" dirty="0" smtClean="0"/>
              <a:t>1/3</a:t>
            </a:r>
            <a:endParaRPr lang="fr-FR" baseline="30000" dirty="0"/>
          </a:p>
        </p:txBody>
      </p:sp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127000" y="1110690"/>
            <a:ext cx="8948634" cy="3581600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600" b="1" dirty="0" err="1" smtClean="0">
                <a:solidFill>
                  <a:srgbClr val="002060"/>
                </a:solidFill>
                <a:latin typeface="+mn-lt"/>
              </a:rPr>
              <a:t>Each</a:t>
            </a:r>
            <a:r>
              <a:rPr lang="fr-FR" sz="1600" b="1" dirty="0" smtClean="0">
                <a:solidFill>
                  <a:srgbClr val="002060"/>
                </a:solidFill>
                <a:latin typeface="+mn-lt"/>
              </a:rPr>
              <a:t> </a:t>
            </a:r>
            <a:r>
              <a:rPr lang="fr-FR" sz="1600" b="1" dirty="0" err="1" smtClean="0">
                <a:solidFill>
                  <a:srgbClr val="002060"/>
                </a:solidFill>
                <a:latin typeface="+mn-lt"/>
              </a:rPr>
              <a:t>coil</a:t>
            </a:r>
            <a:r>
              <a:rPr lang="fr-FR" sz="1600" b="1" dirty="0" smtClean="0">
                <a:solidFill>
                  <a:srgbClr val="002060"/>
                </a:solidFill>
                <a:latin typeface="+mn-lt"/>
              </a:rPr>
              <a:t> </a:t>
            </a:r>
            <a:r>
              <a:rPr lang="fr-FR" sz="1600" dirty="0" smtClean="0">
                <a:solidFill>
                  <a:srgbClr val="002060"/>
                </a:solidFill>
                <a:latin typeface="+mn-lt"/>
              </a:rPr>
              <a:t>{HF+LF, single-pancake} </a:t>
            </a:r>
            <a:r>
              <a:rPr lang="fr-FR" sz="1600" b="1" dirty="0" err="1" smtClean="0">
                <a:solidFill>
                  <a:srgbClr val="002060"/>
                </a:solidFill>
                <a:latin typeface="+mn-lt"/>
              </a:rPr>
              <a:t>is</a:t>
            </a:r>
            <a:r>
              <a:rPr lang="fr-FR" sz="1600" b="1" dirty="0" smtClean="0">
                <a:solidFill>
                  <a:srgbClr val="002060"/>
                </a:solidFill>
                <a:latin typeface="+mn-lt"/>
              </a:rPr>
              <a:t> </a:t>
            </a:r>
            <a:r>
              <a:rPr lang="fr-FR" sz="1600" b="1" dirty="0" err="1" smtClean="0">
                <a:solidFill>
                  <a:srgbClr val="002060"/>
                </a:solidFill>
                <a:latin typeface="+mn-lt"/>
              </a:rPr>
              <a:t>designed</a:t>
            </a:r>
            <a:r>
              <a:rPr lang="fr-FR" sz="1600" b="1" dirty="0" smtClean="0">
                <a:solidFill>
                  <a:srgbClr val="002060"/>
                </a:solidFill>
                <a:latin typeface="+mn-lt"/>
              </a:rPr>
              <a:t> and </a:t>
            </a:r>
            <a:r>
              <a:rPr lang="fr-FR" sz="1600" b="1" dirty="0" err="1" smtClean="0">
                <a:solidFill>
                  <a:srgbClr val="002060"/>
                </a:solidFill>
                <a:latin typeface="+mn-lt"/>
              </a:rPr>
              <a:t>fabricated</a:t>
            </a:r>
            <a:r>
              <a:rPr lang="fr-FR" sz="1600" b="1" dirty="0" smtClean="0">
                <a:solidFill>
                  <a:srgbClr val="002060"/>
                </a:solidFill>
                <a:latin typeface="+mn-lt"/>
              </a:rPr>
              <a:t> as one </a:t>
            </a:r>
            <a:r>
              <a:rPr lang="fr-FR" sz="1600" b="1" dirty="0" err="1" smtClean="0">
                <a:solidFill>
                  <a:srgbClr val="002060"/>
                </a:solidFill>
                <a:latin typeface="+mn-lt"/>
              </a:rPr>
              <a:t>impregnated</a:t>
            </a:r>
            <a:r>
              <a:rPr lang="fr-FR" sz="1600" b="1" dirty="0" smtClean="0">
                <a:solidFill>
                  <a:srgbClr val="002060"/>
                </a:solidFill>
                <a:latin typeface="+mn-lt"/>
              </a:rPr>
              <a:t> </a:t>
            </a:r>
            <a:r>
              <a:rPr lang="fr-FR" sz="1600" b="1" dirty="0" err="1" smtClean="0">
                <a:solidFill>
                  <a:srgbClr val="002060"/>
                </a:solidFill>
                <a:latin typeface="+mn-lt"/>
              </a:rPr>
              <a:t>object</a:t>
            </a:r>
            <a:endParaRPr lang="fr-FR" sz="1600" b="1" dirty="0" smtClean="0">
              <a:solidFill>
                <a:srgbClr val="002060"/>
              </a:solidFill>
              <a:latin typeface="+mn-l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sz="1600" b="1" dirty="0">
              <a:solidFill>
                <a:srgbClr val="002060"/>
              </a:solidFill>
              <a:latin typeface="+mn-l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600" dirty="0" smtClean="0">
                <a:solidFill>
                  <a:srgbClr val="002060"/>
                </a:solidFill>
                <a:latin typeface="+mn-lt"/>
              </a:rPr>
              <a:t>1 </a:t>
            </a:r>
            <a:r>
              <a:rPr lang="fr-FR" sz="1600" dirty="0" err="1" smtClean="0">
                <a:solidFill>
                  <a:srgbClr val="002060"/>
                </a:solidFill>
                <a:latin typeface="+mn-lt"/>
              </a:rPr>
              <a:t>coil</a:t>
            </a:r>
            <a:r>
              <a:rPr lang="fr-FR" sz="1600" dirty="0" smtClean="0">
                <a:solidFill>
                  <a:srgbClr val="002060"/>
                </a:solidFill>
                <a:latin typeface="+mn-lt"/>
              </a:rPr>
              <a:t> = 2 </a:t>
            </a:r>
            <a:r>
              <a:rPr lang="fr-FR" sz="1600" dirty="0" err="1" smtClean="0">
                <a:solidFill>
                  <a:srgbClr val="002060"/>
                </a:solidFill>
                <a:latin typeface="+mn-lt"/>
              </a:rPr>
              <a:t>sub-coils</a:t>
            </a:r>
            <a:r>
              <a:rPr lang="fr-FR" sz="1600" dirty="0" smtClean="0">
                <a:solidFill>
                  <a:srgbClr val="002060"/>
                </a:solidFill>
                <a:latin typeface="+mn-lt"/>
              </a:rPr>
              <a:t> = 2 unit </a:t>
            </a:r>
            <a:r>
              <a:rPr lang="fr-FR" sz="1600" dirty="0" err="1" smtClean="0">
                <a:solidFill>
                  <a:srgbClr val="002060"/>
                </a:solidFill>
                <a:latin typeface="+mn-lt"/>
              </a:rPr>
              <a:t>lengths</a:t>
            </a:r>
            <a:endParaRPr lang="fr-FR" sz="1600" dirty="0" smtClean="0">
              <a:solidFill>
                <a:srgbClr val="002060"/>
              </a:solidFill>
              <a:latin typeface="+mn-l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sz="1600" b="1" dirty="0" smtClean="0">
              <a:solidFill>
                <a:srgbClr val="002060"/>
              </a:solidFill>
              <a:latin typeface="+mn-l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600" dirty="0" err="1" smtClean="0">
                <a:solidFill>
                  <a:srgbClr val="002060"/>
                </a:solidFill>
                <a:latin typeface="+mn-lt"/>
              </a:rPr>
              <a:t>Splicing</a:t>
            </a:r>
            <a:r>
              <a:rPr lang="fr-FR" sz="1600" dirty="0" smtClean="0">
                <a:solidFill>
                  <a:srgbClr val="002060"/>
                </a:solidFill>
                <a:latin typeface="+mn-lt"/>
              </a:rPr>
              <a:t> </a:t>
            </a:r>
            <a:r>
              <a:rPr lang="fr-FR" sz="1600" dirty="0" err="1" smtClean="0">
                <a:solidFill>
                  <a:srgbClr val="002060"/>
                </a:solidFill>
                <a:latin typeface="+mn-lt"/>
              </a:rPr>
              <a:t>is</a:t>
            </a:r>
            <a:r>
              <a:rPr lang="fr-FR" sz="1600" dirty="0" smtClean="0">
                <a:solidFill>
                  <a:srgbClr val="002060"/>
                </a:solidFill>
                <a:latin typeface="+mn-lt"/>
              </a:rPr>
              <a:t> </a:t>
            </a:r>
            <a:r>
              <a:rPr lang="fr-FR" sz="1600" dirty="0" err="1" smtClean="0">
                <a:solidFill>
                  <a:srgbClr val="002060"/>
                </a:solidFill>
                <a:latin typeface="+mn-lt"/>
              </a:rPr>
              <a:t>external</a:t>
            </a:r>
            <a:r>
              <a:rPr lang="fr-FR" sz="1600" dirty="0" smtClean="0">
                <a:solidFill>
                  <a:srgbClr val="002060"/>
                </a:solidFill>
                <a:latin typeface="+mn-lt"/>
              </a:rPr>
              <a:t> </a:t>
            </a:r>
            <a:r>
              <a:rPr lang="fr-FR" sz="1600" dirty="0" smtClean="0">
                <a:solidFill>
                  <a:schemeClr val="accent2"/>
                </a:solidFill>
                <a:latin typeface="+mn-lt"/>
              </a:rPr>
              <a:t>→ Exit jump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sz="1600" dirty="0" smtClean="0">
              <a:solidFill>
                <a:schemeClr val="accent2"/>
              </a:solidFill>
              <a:latin typeface="+mn-l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600" dirty="0" smtClean="0">
                <a:solidFill>
                  <a:srgbClr val="002060"/>
                </a:solidFill>
                <a:latin typeface="+mn-lt"/>
              </a:rPr>
              <a:t>F2D2 layer jump design </a:t>
            </a:r>
            <a:r>
              <a:rPr lang="fr-FR" sz="1600" dirty="0" err="1" smtClean="0">
                <a:solidFill>
                  <a:srgbClr val="002060"/>
                </a:solidFill>
                <a:latin typeface="+mn-lt"/>
              </a:rPr>
              <a:t>similar</a:t>
            </a:r>
            <a:r>
              <a:rPr lang="fr-FR" sz="1600" dirty="0" smtClean="0">
                <a:solidFill>
                  <a:srgbClr val="002060"/>
                </a:solidFill>
                <a:latin typeface="+mn-lt"/>
              </a:rPr>
              <a:t> to FRESCA2</a:t>
            </a:r>
          </a:p>
          <a:p>
            <a:pPr marL="555750" lvl="1" indent="-285750">
              <a:buFont typeface="Arial" panose="020B0604020202020204" pitchFamily="34" charset="0"/>
              <a:buChar char="•"/>
            </a:pPr>
            <a:r>
              <a:rPr lang="fr-FR" sz="1600" dirty="0" smtClean="0">
                <a:solidFill>
                  <a:schemeClr val="bg1">
                    <a:lumMod val="50000"/>
                  </a:schemeClr>
                </a:solidFill>
                <a:latin typeface="+mn-lt"/>
              </a:rPr>
              <a:t>HW-</a:t>
            </a:r>
            <a:r>
              <a:rPr lang="fr-FR" sz="1600" dirty="0" err="1" smtClean="0">
                <a:solidFill>
                  <a:schemeClr val="bg1">
                    <a:lumMod val="50000"/>
                  </a:schemeClr>
                </a:solidFill>
                <a:latin typeface="+mn-lt"/>
              </a:rPr>
              <a:t>bend</a:t>
            </a:r>
            <a:r>
              <a:rPr lang="fr-FR" sz="1600" dirty="0" smtClean="0">
                <a:solidFill>
                  <a:schemeClr val="bg1">
                    <a:lumMod val="50000"/>
                  </a:schemeClr>
                </a:solidFill>
                <a:latin typeface="+mn-lt"/>
              </a:rPr>
              <a:t> ‘S-</a:t>
            </a:r>
            <a:r>
              <a:rPr lang="fr-FR" sz="1600" dirty="0" err="1" smtClean="0">
                <a:solidFill>
                  <a:schemeClr val="bg1">
                    <a:lumMod val="50000"/>
                  </a:schemeClr>
                </a:solidFill>
                <a:latin typeface="+mn-lt"/>
              </a:rPr>
              <a:t>shape</a:t>
            </a:r>
            <a:r>
              <a:rPr lang="fr-FR" sz="1600" dirty="0" smtClean="0">
                <a:solidFill>
                  <a:schemeClr val="bg1">
                    <a:lumMod val="50000"/>
                  </a:schemeClr>
                </a:solidFill>
                <a:latin typeface="+mn-lt"/>
              </a:rPr>
              <a:t>’ </a:t>
            </a:r>
            <a:r>
              <a:rPr lang="fr-FR" sz="1600" dirty="0" err="1" smtClean="0">
                <a:solidFill>
                  <a:schemeClr val="bg1">
                    <a:lumMod val="50000"/>
                  </a:schemeClr>
                </a:solidFill>
                <a:latin typeface="+mn-lt"/>
              </a:rPr>
              <a:t>with</a:t>
            </a:r>
            <a:r>
              <a:rPr lang="fr-FR" sz="1600" dirty="0" smtClean="0">
                <a:solidFill>
                  <a:schemeClr val="bg1">
                    <a:lumMod val="50000"/>
                  </a:schemeClr>
                </a:solidFill>
                <a:latin typeface="+mn-lt"/>
              </a:rPr>
              <a:t> EW offset for </a:t>
            </a:r>
            <a:r>
              <a:rPr lang="fr-FR" sz="1600" dirty="0" err="1" smtClean="0">
                <a:solidFill>
                  <a:schemeClr val="bg1">
                    <a:lumMod val="50000"/>
                  </a:schemeClr>
                </a:solidFill>
                <a:latin typeface="+mn-lt"/>
              </a:rPr>
              <a:t>clamping</a:t>
            </a:r>
            <a:endParaRPr lang="fr-FR" sz="1600" dirty="0" smtClean="0">
              <a:solidFill>
                <a:schemeClr val="bg1">
                  <a:lumMod val="50000"/>
                </a:schemeClr>
              </a:solidFill>
              <a:latin typeface="+mn-lt"/>
            </a:endParaRPr>
          </a:p>
          <a:p>
            <a:pPr marL="555750" lvl="1" indent="-285750">
              <a:buFont typeface="Arial" panose="020B0604020202020204" pitchFamily="34" charset="0"/>
              <a:buChar char="•"/>
            </a:pPr>
            <a:r>
              <a:rPr lang="fr-FR" sz="1600" dirty="0" smtClean="0">
                <a:solidFill>
                  <a:schemeClr val="bg1">
                    <a:lumMod val="50000"/>
                  </a:schemeClr>
                </a:solidFill>
                <a:latin typeface="+mn-lt"/>
              </a:rPr>
              <a:t>R2D2 has no layer jump but « </a:t>
            </a:r>
            <a:r>
              <a:rPr lang="fr-FR" sz="1600" dirty="0" err="1" smtClean="0">
                <a:solidFill>
                  <a:schemeClr val="bg1">
                    <a:lumMod val="50000"/>
                  </a:schemeClr>
                </a:solidFill>
                <a:latin typeface="+mn-lt"/>
              </a:rPr>
              <a:t>forerunners</a:t>
            </a:r>
            <a:r>
              <a:rPr lang="fr-FR" sz="1600" dirty="0" smtClean="0">
                <a:solidFill>
                  <a:schemeClr val="bg1">
                    <a:lumMod val="50000"/>
                  </a:schemeClr>
                </a:solidFill>
                <a:latin typeface="+mn-lt"/>
              </a:rPr>
              <a:t> »</a:t>
            </a:r>
            <a:endParaRPr lang="fr-FR" sz="1600" dirty="0">
              <a:solidFill>
                <a:schemeClr val="bg1">
                  <a:lumMod val="50000"/>
                </a:schemeClr>
              </a:solidFill>
              <a:latin typeface="+mn-l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sz="1600" dirty="0" smtClean="0">
              <a:solidFill>
                <a:srgbClr val="002060"/>
              </a:solidFill>
              <a:latin typeface="+mn-l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sz="1600" dirty="0">
              <a:solidFill>
                <a:srgbClr val="002060"/>
              </a:solidFill>
              <a:latin typeface="+mn-l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sz="1600" dirty="0" smtClean="0">
              <a:solidFill>
                <a:srgbClr val="002060"/>
              </a:solidFill>
              <a:latin typeface="+mn-lt"/>
            </a:endParaRPr>
          </a:p>
          <a:p>
            <a:pPr marL="555750" lvl="1" indent="-285750">
              <a:buFont typeface="Arial" panose="020B0604020202020204" pitchFamily="34" charset="0"/>
              <a:buChar char="•"/>
            </a:pPr>
            <a:endParaRPr lang="fr-FR" sz="1600" dirty="0" smtClean="0">
              <a:solidFill>
                <a:srgbClr val="002060"/>
              </a:solidFill>
              <a:latin typeface="+mn-l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sz="1600" i="1" dirty="0">
              <a:solidFill>
                <a:srgbClr val="002060"/>
              </a:solidFill>
              <a:latin typeface="+mn-lt"/>
            </a:endParaRPr>
          </a:p>
        </p:txBody>
      </p:sp>
      <p:sp>
        <p:nvSpPr>
          <p:cNvPr id="12" name="ZoneTexte 11"/>
          <p:cNvSpPr txBox="1"/>
          <p:nvPr/>
        </p:nvSpPr>
        <p:spPr>
          <a:xfrm>
            <a:off x="6309360" y="3103826"/>
            <a:ext cx="267462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200" dirty="0" smtClean="0">
                <a:solidFill>
                  <a:srgbClr val="00B050"/>
                </a:solidFill>
              </a:rPr>
              <a:t>Straight exit LF</a:t>
            </a:r>
          </a:p>
          <a:p>
            <a:pPr algn="r"/>
            <a:endParaRPr lang="fr-FR" sz="1200" dirty="0" smtClean="0"/>
          </a:p>
          <a:p>
            <a:pPr algn="r"/>
            <a:r>
              <a:rPr lang="fr-FR" sz="1200" dirty="0" smtClean="0">
                <a:solidFill>
                  <a:schemeClr val="accent2"/>
                </a:solidFill>
              </a:rPr>
              <a:t>Exit jump HF</a:t>
            </a:r>
          </a:p>
          <a:p>
            <a:pPr algn="r"/>
            <a:r>
              <a:rPr lang="fr-FR" sz="1200" dirty="0" smtClean="0">
                <a:solidFill>
                  <a:schemeClr val="accent2"/>
                </a:solidFill>
              </a:rPr>
              <a:t>(replace </a:t>
            </a:r>
            <a:r>
              <a:rPr lang="fr-FR" sz="1200" dirty="0" err="1" smtClean="0">
                <a:solidFill>
                  <a:schemeClr val="accent2"/>
                </a:solidFill>
              </a:rPr>
              <a:t>internal</a:t>
            </a:r>
            <a:r>
              <a:rPr lang="fr-FR" sz="1200" dirty="0" smtClean="0">
                <a:solidFill>
                  <a:schemeClr val="accent2"/>
                </a:solidFill>
              </a:rPr>
              <a:t> </a:t>
            </a:r>
            <a:r>
              <a:rPr lang="fr-FR" sz="1200" dirty="0" err="1" smtClean="0">
                <a:solidFill>
                  <a:schemeClr val="accent2"/>
                </a:solidFill>
              </a:rPr>
              <a:t>splice</a:t>
            </a:r>
            <a:r>
              <a:rPr lang="fr-FR" sz="1200" dirty="0" smtClean="0">
                <a:solidFill>
                  <a:schemeClr val="accent2"/>
                </a:solidFill>
              </a:rPr>
              <a:t>)</a:t>
            </a:r>
          </a:p>
          <a:p>
            <a:pPr algn="r"/>
            <a:endParaRPr lang="fr-FR" sz="1200" dirty="0" smtClean="0"/>
          </a:p>
          <a:p>
            <a:pPr algn="r"/>
            <a:r>
              <a:rPr lang="fr-FR" sz="1200" dirty="0" smtClean="0">
                <a:solidFill>
                  <a:srgbClr val="FFC000"/>
                </a:solidFill>
              </a:rPr>
              <a:t>Layer jump </a:t>
            </a:r>
            <a:r>
              <a:rPr lang="fr-FR" sz="1200" dirty="0" err="1" smtClean="0">
                <a:solidFill>
                  <a:srgbClr val="FFC000"/>
                </a:solidFill>
              </a:rPr>
              <a:t>forerunners</a:t>
            </a:r>
            <a:endParaRPr lang="fr-FR" sz="1200" dirty="0">
              <a:solidFill>
                <a:srgbClr val="FFC000"/>
              </a:solidFill>
            </a:endParaRPr>
          </a:p>
        </p:txBody>
      </p:sp>
      <p:cxnSp>
        <p:nvCxnSpPr>
          <p:cNvPr id="14" name="Connecteur droit avec flèche 13"/>
          <p:cNvCxnSpPr/>
          <p:nvPr/>
        </p:nvCxnSpPr>
        <p:spPr>
          <a:xfrm flipH="1" flipV="1">
            <a:off x="7459134" y="1760220"/>
            <a:ext cx="381846" cy="1432560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necteur droit avec flèche 16"/>
          <p:cNvCxnSpPr/>
          <p:nvPr/>
        </p:nvCxnSpPr>
        <p:spPr>
          <a:xfrm flipH="1" flipV="1">
            <a:off x="6439148" y="2938730"/>
            <a:ext cx="1477610" cy="661699"/>
          </a:xfrm>
          <a:prstGeom prst="straightConnector1">
            <a:avLst/>
          </a:prstGeom>
          <a:ln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Connecteur droit avec flèche 22"/>
          <p:cNvCxnSpPr/>
          <p:nvPr/>
        </p:nvCxnSpPr>
        <p:spPr>
          <a:xfrm flipH="1" flipV="1">
            <a:off x="5600910" y="3984896"/>
            <a:ext cx="1664988" cy="179927"/>
          </a:xfrm>
          <a:prstGeom prst="straightConnector1">
            <a:avLst/>
          </a:prstGeom>
          <a:ln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Connecteur droit avec flèche 25"/>
          <p:cNvCxnSpPr/>
          <p:nvPr/>
        </p:nvCxnSpPr>
        <p:spPr>
          <a:xfrm flipH="1" flipV="1">
            <a:off x="6751212" y="3289707"/>
            <a:ext cx="537652" cy="825015"/>
          </a:xfrm>
          <a:prstGeom prst="straightConnector1">
            <a:avLst/>
          </a:prstGeom>
          <a:ln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necteur droit avec flèche 7"/>
          <p:cNvCxnSpPr/>
          <p:nvPr/>
        </p:nvCxnSpPr>
        <p:spPr>
          <a:xfrm flipV="1">
            <a:off x="5129349" y="2377440"/>
            <a:ext cx="1393371" cy="1222989"/>
          </a:xfrm>
          <a:prstGeom prst="straightConnector1">
            <a:avLst/>
          </a:prstGeom>
          <a:ln>
            <a:solidFill>
              <a:schemeClr val="tx2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ZoneTexte 17"/>
          <p:cNvSpPr txBox="1"/>
          <p:nvPr/>
        </p:nvSpPr>
        <p:spPr>
          <a:xfrm rot="19158833">
            <a:off x="5234642" y="2817041"/>
            <a:ext cx="9169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200" dirty="0" smtClean="0">
                <a:solidFill>
                  <a:schemeClr val="tx2"/>
                </a:solidFill>
              </a:rPr>
              <a:t>~336mm</a:t>
            </a:r>
            <a:endParaRPr lang="fr-FR" sz="1200" dirty="0">
              <a:solidFill>
                <a:schemeClr val="tx2"/>
              </a:solidFill>
            </a:endParaRPr>
          </a:p>
        </p:txBody>
      </p:sp>
      <p:sp>
        <p:nvSpPr>
          <p:cNvPr id="19" name="ZoneTexte 18"/>
          <p:cNvSpPr txBox="1"/>
          <p:nvPr/>
        </p:nvSpPr>
        <p:spPr>
          <a:xfrm>
            <a:off x="1705901" y="4921849"/>
            <a:ext cx="80663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50" dirty="0" smtClean="0">
                <a:solidFill>
                  <a:schemeClr val="bg1">
                    <a:lumMod val="75000"/>
                  </a:schemeClr>
                </a:solidFill>
              </a:rPr>
              <a:t>FRESCA2</a:t>
            </a:r>
            <a:endParaRPr lang="fr-FR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20" name="ZoneTexte 19"/>
          <p:cNvSpPr txBox="1"/>
          <p:nvPr/>
        </p:nvSpPr>
        <p:spPr>
          <a:xfrm>
            <a:off x="6186415" y="5335298"/>
            <a:ext cx="254543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>
                <a:solidFill>
                  <a:srgbClr val="7030A0"/>
                </a:solidFill>
              </a:rPr>
              <a:t>(</a:t>
            </a:r>
            <a:r>
              <a:rPr lang="fr-FR" sz="1600" dirty="0" err="1">
                <a:solidFill>
                  <a:srgbClr val="7030A0"/>
                </a:solidFill>
              </a:rPr>
              <a:t>see</a:t>
            </a:r>
            <a:r>
              <a:rPr lang="fr-FR" sz="1600" dirty="0">
                <a:solidFill>
                  <a:srgbClr val="7030A0"/>
                </a:solidFill>
              </a:rPr>
              <a:t> </a:t>
            </a:r>
            <a:r>
              <a:rPr lang="fr-FR" sz="1600" b="1" dirty="0" smtClean="0">
                <a:solidFill>
                  <a:srgbClr val="7030A0"/>
                </a:solidFill>
              </a:rPr>
              <a:t>2</a:t>
            </a:r>
            <a:r>
              <a:rPr lang="fr-FR" sz="1600" dirty="0" smtClean="0">
                <a:solidFill>
                  <a:srgbClr val="7030A0"/>
                </a:solidFill>
              </a:rPr>
              <a:t>, V. </a:t>
            </a:r>
            <a:r>
              <a:rPr lang="fr-FR" sz="1600" dirty="0" err="1" smtClean="0">
                <a:solidFill>
                  <a:srgbClr val="7030A0"/>
                </a:solidFill>
              </a:rPr>
              <a:t>Calvelli</a:t>
            </a:r>
            <a:r>
              <a:rPr lang="fr-FR" sz="1600" dirty="0" smtClean="0">
                <a:solidFill>
                  <a:srgbClr val="7030A0"/>
                </a:solidFill>
              </a:rPr>
              <a:t>)</a:t>
            </a:r>
            <a:endParaRPr lang="en-US" sz="1600" dirty="0"/>
          </a:p>
        </p:txBody>
      </p:sp>
      <p:sp>
        <p:nvSpPr>
          <p:cNvPr id="21" name="Espace réservé du pied de page 3"/>
          <p:cNvSpPr>
            <a:spLocks noGrp="1"/>
          </p:cNvSpPr>
          <p:nvPr>
            <p:ph type="ftr" sz="quarter" idx="3"/>
          </p:nvPr>
        </p:nvSpPr>
        <p:spPr>
          <a:xfrm>
            <a:off x="576001" y="6465733"/>
            <a:ext cx="2599000" cy="324000"/>
          </a:xfrm>
        </p:spPr>
        <p:txBody>
          <a:bodyPr/>
          <a:lstStyle/>
          <a:p>
            <a:r>
              <a:rPr lang="da-DK" dirty="0" smtClean="0"/>
              <a:t>P. Manil, G. Minier, E. </a:t>
            </a:r>
            <a:r>
              <a:rPr lang="da-DK" smtClean="0"/>
              <a:t>Rochepault et al.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2" name="Espace réservé du numéro de diapositive 4"/>
          <p:cNvSpPr>
            <a:spLocks noGrp="1"/>
          </p:cNvSpPr>
          <p:nvPr>
            <p:ph type="sldNum" sz="quarter" idx="4"/>
          </p:nvPr>
        </p:nvSpPr>
        <p:spPr>
          <a:xfrm>
            <a:off x="7984067" y="6465733"/>
            <a:ext cx="764397" cy="324000"/>
          </a:xfrm>
        </p:spPr>
        <p:txBody>
          <a:bodyPr/>
          <a:lstStyle/>
          <a:p>
            <a:r>
              <a:rPr lang="en-US" dirty="0" smtClean="0"/>
              <a:t>Page </a:t>
            </a:r>
            <a:r>
              <a:rPr lang="en-US" dirty="0"/>
              <a:t>5</a:t>
            </a:r>
          </a:p>
        </p:txBody>
      </p:sp>
      <p:sp>
        <p:nvSpPr>
          <p:cNvPr id="24" name="Espace réservé de la date 5"/>
          <p:cNvSpPr>
            <a:spLocks noGrp="1"/>
          </p:cNvSpPr>
          <p:nvPr>
            <p:ph type="dt" sz="half" idx="2"/>
          </p:nvPr>
        </p:nvSpPr>
        <p:spPr>
          <a:xfrm>
            <a:off x="3327401" y="6465733"/>
            <a:ext cx="4131732" cy="324000"/>
          </a:xfrm>
        </p:spPr>
        <p:txBody>
          <a:bodyPr/>
          <a:lstStyle/>
          <a:p>
            <a:r>
              <a:rPr lang="en-US" dirty="0" smtClean="0"/>
              <a:t>R2D2 CDR - 09/03/2021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15793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68366" y="1770339"/>
            <a:ext cx="9144000" cy="4235532"/>
          </a:xfrm>
          <a:prstGeom prst="rect">
            <a:avLst/>
          </a:prstGeom>
        </p:spPr>
      </p:pic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Coil</a:t>
            </a:r>
            <a:r>
              <a:rPr lang="fr-FR" dirty="0" smtClean="0"/>
              <a:t> </a:t>
            </a:r>
            <a:r>
              <a:rPr lang="fr-FR" dirty="0" err="1" smtClean="0"/>
              <a:t>detailed</a:t>
            </a:r>
            <a:r>
              <a:rPr lang="fr-FR" dirty="0" smtClean="0"/>
              <a:t> </a:t>
            </a:r>
            <a:r>
              <a:rPr lang="fr-FR" dirty="0" err="1" smtClean="0"/>
              <a:t>geometry</a:t>
            </a:r>
            <a:r>
              <a:rPr lang="fr-FR" dirty="0" smtClean="0"/>
              <a:t> </a:t>
            </a:r>
            <a:r>
              <a:rPr lang="fr-FR" baseline="30000" dirty="0" smtClean="0"/>
              <a:t>2/3</a:t>
            </a:r>
            <a:endParaRPr lang="fr-FR" baseline="30000" dirty="0"/>
          </a:p>
        </p:txBody>
      </p:sp>
      <p:sp>
        <p:nvSpPr>
          <p:cNvPr id="9" name="Rectangle 8"/>
          <p:cNvSpPr/>
          <p:nvPr/>
        </p:nvSpPr>
        <p:spPr>
          <a:xfrm>
            <a:off x="7199100" y="2369118"/>
            <a:ext cx="1295400" cy="752475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Rectangle 10"/>
          <p:cNvSpPr/>
          <p:nvPr/>
        </p:nvSpPr>
        <p:spPr>
          <a:xfrm>
            <a:off x="3590925" y="3121593"/>
            <a:ext cx="3065250" cy="304800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Rectangle 11"/>
          <p:cNvSpPr/>
          <p:nvPr/>
        </p:nvSpPr>
        <p:spPr>
          <a:xfrm>
            <a:off x="8589750" y="2584761"/>
            <a:ext cx="297075" cy="1177614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Rectangle 12"/>
          <p:cNvSpPr/>
          <p:nvPr/>
        </p:nvSpPr>
        <p:spPr>
          <a:xfrm>
            <a:off x="4129552" y="4845619"/>
            <a:ext cx="1099673" cy="374082"/>
          </a:xfrm>
          <a:prstGeom prst="rect">
            <a:avLst/>
          </a:prstGeom>
          <a:noFill/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Rectangle 13"/>
          <p:cNvSpPr/>
          <p:nvPr/>
        </p:nvSpPr>
        <p:spPr>
          <a:xfrm>
            <a:off x="7072727" y="4658578"/>
            <a:ext cx="833023" cy="675422"/>
          </a:xfrm>
          <a:prstGeom prst="rect">
            <a:avLst/>
          </a:prstGeom>
          <a:noFill/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Rectangle 14"/>
          <p:cNvSpPr/>
          <p:nvPr/>
        </p:nvSpPr>
        <p:spPr>
          <a:xfrm>
            <a:off x="2543156" y="4694949"/>
            <a:ext cx="631845" cy="353301"/>
          </a:xfrm>
          <a:prstGeom prst="rect">
            <a:avLst/>
          </a:prstGeom>
          <a:noFill/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Espace réservé du contenu 1"/>
          <p:cNvSpPr txBox="1">
            <a:spLocks/>
          </p:cNvSpPr>
          <p:nvPr/>
        </p:nvSpPr>
        <p:spPr>
          <a:xfrm>
            <a:off x="136732" y="1053742"/>
            <a:ext cx="9007268" cy="1136953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 pitchFamily="34" charset="0"/>
              <a:buNone/>
              <a:defRPr sz="1800" kern="1200" cap="none" baseline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 marL="270000" indent="-2700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SzPct val="60000"/>
              <a:buFontTx/>
              <a:buBlip>
                <a:blip r:embed="rId4"/>
              </a:buBlip>
              <a:defRPr sz="1800" kern="1200" cap="none" baseline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2pPr>
            <a:lvl3pPr marL="36000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SzPct val="36000"/>
              <a:buFont typeface="Arial" pitchFamily="34" charset="0"/>
              <a:buNone/>
              <a:defRPr sz="1600" kern="12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3pPr>
            <a:lvl4pPr marL="628650" indent="-276225" algn="l" defTabSz="914400" rtl="0" eaLnBrk="1" latinLnBrk="0" hangingPunct="1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Clr>
                <a:srgbClr val="666666"/>
              </a:buClr>
              <a:buSzPct val="30000"/>
              <a:buFontTx/>
              <a:buBlip>
                <a:blip r:embed="rId5"/>
              </a:buBlip>
              <a:defRPr sz="1400" kern="12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4pPr>
            <a:lvl5pPr marL="63000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rgbClr val="666666"/>
              </a:buClr>
              <a:buFont typeface="Arial" pitchFamily="34" charset="0"/>
              <a:buNone/>
              <a:defRPr sz="1200" kern="12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5pPr>
            <a:lvl6pPr marL="809625" indent="-180975" algn="l" defTabSz="914400" rtl="0" eaLnBrk="1" latinLnBrk="0" hangingPunct="1">
              <a:spcBef>
                <a:spcPts val="0"/>
              </a:spcBef>
              <a:buFont typeface="Arial" pitchFamily="34" charset="0"/>
              <a:buChar char="•"/>
              <a:defRPr sz="1200" i="1" kern="1200" baseline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600" dirty="0" err="1" smtClean="0">
                <a:solidFill>
                  <a:srgbClr val="00B050"/>
                </a:solidFill>
                <a:latin typeface="+mn-lt"/>
              </a:rPr>
              <a:t>Insulated</a:t>
            </a:r>
            <a:r>
              <a:rPr lang="fr-FR" sz="1600" dirty="0" smtClean="0">
                <a:solidFill>
                  <a:srgbClr val="00B050"/>
                </a:solidFill>
                <a:latin typeface="+mn-lt"/>
              </a:rPr>
              <a:t>/</a:t>
            </a:r>
            <a:r>
              <a:rPr lang="fr-FR" sz="1600" dirty="0" err="1" smtClean="0">
                <a:solidFill>
                  <a:srgbClr val="00B050"/>
                </a:solidFill>
                <a:latin typeface="+mn-lt"/>
              </a:rPr>
              <a:t>reacted</a:t>
            </a:r>
            <a:r>
              <a:rPr lang="fr-FR" sz="1600" dirty="0" smtClean="0">
                <a:solidFill>
                  <a:srgbClr val="00B050"/>
                </a:solidFill>
                <a:latin typeface="+mn-lt"/>
              </a:rPr>
              <a:t> </a:t>
            </a:r>
            <a:r>
              <a:rPr lang="fr-FR" sz="1600" dirty="0" err="1" smtClean="0">
                <a:solidFill>
                  <a:srgbClr val="00B050"/>
                </a:solidFill>
                <a:latin typeface="+mn-lt"/>
              </a:rPr>
              <a:t>cables</a:t>
            </a:r>
            <a:r>
              <a:rPr lang="fr-FR" sz="1600" dirty="0" smtClean="0">
                <a:solidFill>
                  <a:srgbClr val="00B050"/>
                </a:solidFill>
                <a:latin typeface="+mn-lt"/>
              </a:rPr>
              <a:t> dimensions (</a:t>
            </a:r>
            <a:r>
              <a:rPr lang="fr-FR" sz="1600" i="1" dirty="0" err="1" smtClean="0">
                <a:solidFill>
                  <a:srgbClr val="00B050"/>
                </a:solidFill>
                <a:latin typeface="+mn-lt"/>
              </a:rPr>
              <a:t>w</a:t>
            </a:r>
            <a:r>
              <a:rPr lang="fr-FR" sz="1600" i="1" baseline="-25000" dirty="0" err="1" smtClean="0">
                <a:solidFill>
                  <a:srgbClr val="00B050"/>
                </a:solidFill>
                <a:latin typeface="+mn-lt"/>
              </a:rPr>
              <a:t>HF</a:t>
            </a:r>
            <a:r>
              <a:rPr lang="fr-FR" sz="1600" i="1" dirty="0" smtClean="0">
                <a:solidFill>
                  <a:srgbClr val="00B050"/>
                </a:solidFill>
                <a:latin typeface="+mn-lt"/>
              </a:rPr>
              <a:t> = </a:t>
            </a:r>
            <a:r>
              <a:rPr lang="fr-FR" sz="1600" i="1" dirty="0" err="1" smtClean="0">
                <a:solidFill>
                  <a:srgbClr val="00B050"/>
                </a:solidFill>
                <a:latin typeface="+mn-lt"/>
              </a:rPr>
              <a:t>w</a:t>
            </a:r>
            <a:r>
              <a:rPr lang="fr-FR" sz="1600" i="1" baseline="-25000" dirty="0" err="1" smtClean="0">
                <a:solidFill>
                  <a:srgbClr val="00B050"/>
                </a:solidFill>
                <a:latin typeface="+mn-lt"/>
              </a:rPr>
              <a:t>LF</a:t>
            </a:r>
            <a:r>
              <a:rPr lang="fr-FR" sz="1600" i="1" dirty="0">
                <a:solidFill>
                  <a:srgbClr val="00B050"/>
                </a:solidFill>
                <a:latin typeface="+mn-lt"/>
              </a:rPr>
              <a:t> </a:t>
            </a:r>
            <a:r>
              <a:rPr lang="fr-FR" sz="1600" i="1" dirty="0" smtClean="0">
                <a:solidFill>
                  <a:srgbClr val="00B050"/>
                </a:solidFill>
                <a:latin typeface="+mn-lt"/>
              </a:rPr>
              <a:t>= =</a:t>
            </a:r>
            <a:r>
              <a:rPr lang="fr-FR" sz="1600" i="1" dirty="0" err="1" smtClean="0">
                <a:solidFill>
                  <a:srgbClr val="00B050"/>
                </a:solidFill>
                <a:latin typeface="+mn-lt"/>
              </a:rPr>
              <a:t>w</a:t>
            </a:r>
            <a:r>
              <a:rPr lang="fr-FR" sz="1600" i="1" baseline="-25000" dirty="0" err="1" smtClean="0">
                <a:solidFill>
                  <a:srgbClr val="00B050"/>
                </a:solidFill>
                <a:latin typeface="+mn-lt"/>
              </a:rPr>
              <a:t>cbl</a:t>
            </a:r>
            <a:r>
              <a:rPr lang="fr-FR" sz="1600" dirty="0" smtClean="0">
                <a:solidFill>
                  <a:srgbClr val="00B050"/>
                </a:solidFill>
                <a:latin typeface="+mn-lt"/>
              </a:rPr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600" dirty="0" err="1">
                <a:solidFill>
                  <a:schemeClr val="accent4">
                    <a:lumMod val="75000"/>
                  </a:schemeClr>
                </a:solidFill>
                <a:latin typeface="+mn-lt"/>
              </a:rPr>
              <a:t>Magnetic</a:t>
            </a:r>
            <a:r>
              <a:rPr lang="fr-FR" sz="1600" dirty="0">
                <a:solidFill>
                  <a:schemeClr val="accent4">
                    <a:lumMod val="75000"/>
                  </a:schemeClr>
                </a:solidFill>
                <a:latin typeface="+mn-lt"/>
              </a:rPr>
              <a:t> design (</a:t>
            </a:r>
            <a:r>
              <a:rPr lang="fr-FR" sz="1600" dirty="0" err="1">
                <a:solidFill>
                  <a:schemeClr val="accent4">
                    <a:lumMod val="75000"/>
                  </a:schemeClr>
                </a:solidFill>
                <a:latin typeface="+mn-lt"/>
              </a:rPr>
              <a:t>see</a:t>
            </a:r>
            <a:r>
              <a:rPr lang="fr-FR" sz="1600" dirty="0">
                <a:solidFill>
                  <a:schemeClr val="accent4">
                    <a:lumMod val="75000"/>
                  </a:schemeClr>
                </a:solidFill>
                <a:latin typeface="+mn-lt"/>
              </a:rPr>
              <a:t> </a:t>
            </a:r>
            <a:r>
              <a:rPr lang="fr-FR" sz="1600" b="1" dirty="0">
                <a:solidFill>
                  <a:schemeClr val="accent4">
                    <a:lumMod val="75000"/>
                  </a:schemeClr>
                </a:solidFill>
                <a:latin typeface="+mn-lt"/>
              </a:rPr>
              <a:t>2</a:t>
            </a:r>
            <a:r>
              <a:rPr lang="fr-FR" sz="1600" dirty="0">
                <a:solidFill>
                  <a:schemeClr val="accent4">
                    <a:lumMod val="75000"/>
                  </a:schemeClr>
                </a:solidFill>
                <a:latin typeface="+mn-lt"/>
              </a:rPr>
              <a:t>, V. </a:t>
            </a:r>
            <a:r>
              <a:rPr lang="fr-FR" sz="1600" dirty="0" err="1">
                <a:solidFill>
                  <a:schemeClr val="accent4">
                    <a:lumMod val="75000"/>
                  </a:schemeClr>
                </a:solidFill>
                <a:latin typeface="+mn-lt"/>
              </a:rPr>
              <a:t>Calvelli</a:t>
            </a:r>
            <a:r>
              <a:rPr lang="fr-FR" sz="1600" dirty="0">
                <a:solidFill>
                  <a:schemeClr val="accent4">
                    <a:lumMod val="75000"/>
                  </a:schemeClr>
                </a:solidFill>
                <a:latin typeface="+mn-lt"/>
              </a:rPr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sz="1600" dirty="0" smtClean="0">
              <a:solidFill>
                <a:srgbClr val="002060"/>
              </a:solidFill>
              <a:latin typeface="+mn-l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sz="1600" dirty="0" smtClean="0">
              <a:solidFill>
                <a:srgbClr val="002060"/>
              </a:solidFill>
              <a:latin typeface="+mn-lt"/>
            </a:endParaRPr>
          </a:p>
          <a:p>
            <a:pPr marL="555750" lvl="1" indent="-285750">
              <a:buFont typeface="Arial" panose="020B0604020202020204" pitchFamily="34" charset="0"/>
              <a:buChar char="•"/>
            </a:pPr>
            <a:endParaRPr lang="fr-FR" sz="1600" dirty="0" smtClean="0">
              <a:solidFill>
                <a:srgbClr val="002060"/>
              </a:solidFill>
              <a:latin typeface="+mn-lt"/>
            </a:endParaRPr>
          </a:p>
          <a:p>
            <a:pPr marL="285750" indent="-285750">
              <a:buFont typeface="Arial" pitchFamily="34" charset="0"/>
              <a:buChar char="•"/>
            </a:pPr>
            <a:endParaRPr lang="fr-FR" sz="1600" dirty="0">
              <a:solidFill>
                <a:srgbClr val="002060"/>
              </a:solidFill>
              <a:latin typeface="+mn-lt"/>
            </a:endParaRPr>
          </a:p>
        </p:txBody>
      </p:sp>
      <p:sp>
        <p:nvSpPr>
          <p:cNvPr id="16" name="Espace réservé du pied de page 3"/>
          <p:cNvSpPr>
            <a:spLocks noGrp="1"/>
          </p:cNvSpPr>
          <p:nvPr>
            <p:ph type="ftr" sz="quarter" idx="3"/>
          </p:nvPr>
        </p:nvSpPr>
        <p:spPr>
          <a:xfrm>
            <a:off x="576001" y="6465733"/>
            <a:ext cx="2599000" cy="324000"/>
          </a:xfrm>
        </p:spPr>
        <p:txBody>
          <a:bodyPr/>
          <a:lstStyle/>
          <a:p>
            <a:r>
              <a:rPr lang="da-DK" dirty="0" smtClean="0"/>
              <a:t>P. Manil, G. Minier, E. </a:t>
            </a:r>
            <a:r>
              <a:rPr lang="da-DK" smtClean="0"/>
              <a:t>Rochepault et al.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8" name="Espace réservé du numéro de diapositive 4"/>
          <p:cNvSpPr>
            <a:spLocks noGrp="1"/>
          </p:cNvSpPr>
          <p:nvPr>
            <p:ph type="sldNum" sz="quarter" idx="4"/>
          </p:nvPr>
        </p:nvSpPr>
        <p:spPr>
          <a:xfrm>
            <a:off x="7984067" y="6465733"/>
            <a:ext cx="764397" cy="324000"/>
          </a:xfrm>
        </p:spPr>
        <p:txBody>
          <a:bodyPr/>
          <a:lstStyle/>
          <a:p>
            <a:r>
              <a:rPr lang="en-US" dirty="0" smtClean="0"/>
              <a:t>Page </a:t>
            </a:r>
            <a:fld id="{7B5CF1B4-8CF4-419D-98AB-90E49D2BAD8C}" type="slidenum">
              <a:rPr lang="en-US" smtClean="0"/>
              <a:t>6</a:t>
            </a:fld>
            <a:endParaRPr lang="en-US" dirty="0"/>
          </a:p>
        </p:txBody>
      </p:sp>
      <p:sp>
        <p:nvSpPr>
          <p:cNvPr id="19" name="Espace réservé de la date 5"/>
          <p:cNvSpPr>
            <a:spLocks noGrp="1"/>
          </p:cNvSpPr>
          <p:nvPr>
            <p:ph type="dt" sz="half" idx="2"/>
          </p:nvPr>
        </p:nvSpPr>
        <p:spPr>
          <a:xfrm>
            <a:off x="3327401" y="6465733"/>
            <a:ext cx="4131732" cy="324000"/>
          </a:xfrm>
        </p:spPr>
        <p:txBody>
          <a:bodyPr/>
          <a:lstStyle/>
          <a:p>
            <a:r>
              <a:rPr lang="en-US" dirty="0" smtClean="0"/>
              <a:t>R2D2 CDR - 09/03/2021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98945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6381" y="2067232"/>
            <a:ext cx="9016641" cy="4482945"/>
          </a:xfrm>
          <a:prstGeom prst="rect">
            <a:avLst/>
          </a:prstGeom>
        </p:spPr>
      </p:pic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Coil</a:t>
            </a:r>
            <a:r>
              <a:rPr lang="fr-FR" dirty="0" smtClean="0"/>
              <a:t> </a:t>
            </a:r>
            <a:r>
              <a:rPr lang="fr-FR" dirty="0" err="1" smtClean="0"/>
              <a:t>detailed</a:t>
            </a:r>
            <a:r>
              <a:rPr lang="fr-FR" dirty="0" smtClean="0"/>
              <a:t> </a:t>
            </a:r>
            <a:r>
              <a:rPr lang="fr-FR" dirty="0" err="1" smtClean="0"/>
              <a:t>geometry</a:t>
            </a:r>
            <a:r>
              <a:rPr lang="fr-FR" dirty="0" smtClean="0"/>
              <a:t> </a:t>
            </a:r>
            <a:r>
              <a:rPr lang="fr-FR" baseline="30000" dirty="0" smtClean="0"/>
              <a:t>3/3</a:t>
            </a:r>
            <a:endParaRPr lang="fr-FR" baseline="30000" dirty="0"/>
          </a:p>
        </p:txBody>
      </p:sp>
      <p:pic>
        <p:nvPicPr>
          <p:cNvPr id="9" name="Image 8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2734" y="5091969"/>
            <a:ext cx="1149258" cy="1373764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5683214" y="3521828"/>
            <a:ext cx="1086702" cy="225072"/>
          </a:xfrm>
          <a:prstGeom prst="rect">
            <a:avLst/>
          </a:prstGeom>
          <a:noFill/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Rectangle 13"/>
          <p:cNvSpPr/>
          <p:nvPr/>
        </p:nvSpPr>
        <p:spPr>
          <a:xfrm>
            <a:off x="2950915" y="5049469"/>
            <a:ext cx="740241" cy="187041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Rectangle 14"/>
          <p:cNvSpPr/>
          <p:nvPr/>
        </p:nvSpPr>
        <p:spPr>
          <a:xfrm>
            <a:off x="873747" y="3564460"/>
            <a:ext cx="1433225" cy="401612"/>
          </a:xfrm>
          <a:prstGeom prst="rect">
            <a:avLst/>
          </a:prstGeom>
          <a:noFill/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 15"/>
          <p:cNvSpPr/>
          <p:nvPr/>
        </p:nvSpPr>
        <p:spPr>
          <a:xfrm>
            <a:off x="3014338" y="3564459"/>
            <a:ext cx="5559211" cy="145906"/>
          </a:xfrm>
          <a:prstGeom prst="rect">
            <a:avLst/>
          </a:prstGeom>
          <a:noFill/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/>
          <p:cNvSpPr/>
          <p:nvPr/>
        </p:nvSpPr>
        <p:spPr>
          <a:xfrm>
            <a:off x="6224631" y="3783434"/>
            <a:ext cx="605562" cy="121943"/>
          </a:xfrm>
          <a:prstGeom prst="rect">
            <a:avLst/>
          </a:prstGeom>
          <a:noFill/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" name="Rectangle 17"/>
          <p:cNvSpPr/>
          <p:nvPr/>
        </p:nvSpPr>
        <p:spPr>
          <a:xfrm>
            <a:off x="4825067" y="5286461"/>
            <a:ext cx="787168" cy="124438"/>
          </a:xfrm>
          <a:prstGeom prst="rect">
            <a:avLst/>
          </a:prstGeom>
          <a:noFill/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Rectangle 18"/>
          <p:cNvSpPr/>
          <p:nvPr/>
        </p:nvSpPr>
        <p:spPr>
          <a:xfrm>
            <a:off x="4182913" y="5073278"/>
            <a:ext cx="582034" cy="213183"/>
          </a:xfrm>
          <a:prstGeom prst="rect">
            <a:avLst/>
          </a:prstGeom>
          <a:noFill/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" name="Rectangle 19"/>
          <p:cNvSpPr/>
          <p:nvPr/>
        </p:nvSpPr>
        <p:spPr>
          <a:xfrm>
            <a:off x="8061819" y="3020037"/>
            <a:ext cx="194345" cy="439713"/>
          </a:xfrm>
          <a:prstGeom prst="rect">
            <a:avLst/>
          </a:prstGeom>
          <a:noFill/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" name="Rectangle 20"/>
          <p:cNvSpPr/>
          <p:nvPr/>
        </p:nvSpPr>
        <p:spPr>
          <a:xfrm>
            <a:off x="7857485" y="6001105"/>
            <a:ext cx="890979" cy="225072"/>
          </a:xfrm>
          <a:prstGeom prst="rect">
            <a:avLst/>
          </a:prstGeom>
          <a:noFill/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" name="Rectangle 21"/>
          <p:cNvSpPr/>
          <p:nvPr/>
        </p:nvSpPr>
        <p:spPr>
          <a:xfrm>
            <a:off x="4525533" y="5993804"/>
            <a:ext cx="684030" cy="225072"/>
          </a:xfrm>
          <a:prstGeom prst="rect">
            <a:avLst/>
          </a:prstGeom>
          <a:noFill/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Rectangle 1"/>
          <p:cNvSpPr/>
          <p:nvPr/>
        </p:nvSpPr>
        <p:spPr>
          <a:xfrm>
            <a:off x="1875501" y="2087369"/>
            <a:ext cx="1010312" cy="46684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3" name="ZoneTexte 22"/>
          <p:cNvSpPr txBox="1"/>
          <p:nvPr/>
        </p:nvSpPr>
        <p:spPr>
          <a:xfrm>
            <a:off x="2606039" y="5815205"/>
            <a:ext cx="257050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dirty="0" smtClean="0">
                <a:solidFill>
                  <a:schemeClr val="tx2"/>
                </a:solidFill>
              </a:rPr>
              <a:t>Straight section 243 mm </a:t>
            </a:r>
            <a:endParaRPr lang="fr-FR" sz="1000" dirty="0">
              <a:solidFill>
                <a:schemeClr val="tx2"/>
              </a:solidFill>
            </a:endParaRPr>
          </a:p>
        </p:txBody>
      </p:sp>
      <p:cxnSp>
        <p:nvCxnSpPr>
          <p:cNvPr id="24" name="Connecteur droit avec flèche 23"/>
          <p:cNvCxnSpPr/>
          <p:nvPr/>
        </p:nvCxnSpPr>
        <p:spPr>
          <a:xfrm flipH="1">
            <a:off x="3014339" y="3442213"/>
            <a:ext cx="2204312" cy="1"/>
          </a:xfrm>
          <a:prstGeom prst="straightConnector1">
            <a:avLst/>
          </a:prstGeom>
          <a:ln>
            <a:solidFill>
              <a:schemeClr val="tx2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ZoneTexte 24"/>
          <p:cNvSpPr txBox="1"/>
          <p:nvPr/>
        </p:nvSpPr>
        <p:spPr>
          <a:xfrm>
            <a:off x="3096463" y="3223252"/>
            <a:ext cx="267462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dirty="0" smtClean="0">
                <a:solidFill>
                  <a:schemeClr val="tx2"/>
                </a:solidFill>
              </a:rPr>
              <a:t>Extended straight section 474 mm</a:t>
            </a:r>
          </a:p>
        </p:txBody>
      </p:sp>
      <p:cxnSp>
        <p:nvCxnSpPr>
          <p:cNvPr id="26" name="Connecteur droit avec flèche 25"/>
          <p:cNvCxnSpPr/>
          <p:nvPr/>
        </p:nvCxnSpPr>
        <p:spPr>
          <a:xfrm flipH="1">
            <a:off x="3014339" y="5817084"/>
            <a:ext cx="1168574" cy="0"/>
          </a:xfrm>
          <a:prstGeom prst="straightConnector1">
            <a:avLst/>
          </a:prstGeom>
          <a:ln>
            <a:solidFill>
              <a:schemeClr val="tx2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7" name="Espace réservé du contenu 1"/>
              <p:cNvSpPr txBox="1">
                <a:spLocks/>
              </p:cNvSpPr>
              <p:nvPr/>
            </p:nvSpPr>
            <p:spPr>
              <a:xfrm>
                <a:off x="0" y="981610"/>
                <a:ext cx="9183022" cy="1260040"/>
              </a:xfrm>
              <a:prstGeom prst="rect">
                <a:avLst/>
              </a:prstGeom>
            </p:spPr>
            <p:txBody>
              <a:bodyPr/>
              <a:lstStyle>
                <a:lvl1pPr marL="0" indent="0" algn="l" defTabSz="914400" rtl="0" eaLnBrk="1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600"/>
                  </a:spcAft>
                  <a:buFont typeface="Arial" pitchFamily="34" charset="0"/>
                  <a:buNone/>
                  <a:defRPr sz="1800" kern="1200" cap="none" baseline="0">
                    <a:solidFill>
                      <a:schemeClr val="tx1"/>
                    </a:solidFill>
                    <a:latin typeface="Verdana" pitchFamily="34" charset="0"/>
                    <a:ea typeface="Verdana" pitchFamily="34" charset="0"/>
                    <a:cs typeface="Verdana" pitchFamily="34" charset="0"/>
                  </a:defRPr>
                </a:lvl1pPr>
                <a:lvl2pPr marL="270000" indent="-270000" algn="l" defTabSz="914400" rtl="0" eaLnBrk="1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400"/>
                  </a:spcAft>
                  <a:buSzPct val="60000"/>
                  <a:buFontTx/>
                  <a:buBlip>
                    <a:blip r:embed="rId5"/>
                  </a:buBlip>
                  <a:defRPr sz="1800" kern="1200" cap="none" baseline="0">
                    <a:solidFill>
                      <a:schemeClr val="tx1"/>
                    </a:solidFill>
                    <a:latin typeface="Verdana" pitchFamily="34" charset="0"/>
                    <a:ea typeface="Verdana" pitchFamily="34" charset="0"/>
                    <a:cs typeface="Verdana" pitchFamily="34" charset="0"/>
                  </a:defRPr>
                </a:lvl2pPr>
                <a:lvl3pPr marL="360000" indent="0" algn="l" defTabSz="914400" rtl="0" eaLnBrk="1" latinLnBrk="0" hangingPunct="1">
                  <a:lnSpc>
                    <a:spcPct val="100000"/>
                  </a:lnSpc>
                  <a:spcBef>
                    <a:spcPts val="0"/>
                  </a:spcBef>
                  <a:buSzPct val="36000"/>
                  <a:buFont typeface="Arial" pitchFamily="34" charset="0"/>
                  <a:buNone/>
                  <a:defRPr sz="1600" kern="1200">
                    <a:solidFill>
                      <a:schemeClr val="tx1"/>
                    </a:solidFill>
                    <a:latin typeface="Verdana" pitchFamily="34" charset="0"/>
                    <a:ea typeface="Verdana" pitchFamily="34" charset="0"/>
                    <a:cs typeface="Verdana" pitchFamily="34" charset="0"/>
                  </a:defRPr>
                </a:lvl3pPr>
                <a:lvl4pPr marL="628650" indent="-276225" algn="l" defTabSz="914400" rtl="0" eaLnBrk="1" latinLnBrk="0" hangingPunct="1">
                  <a:lnSpc>
                    <a:spcPct val="10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rgbClr val="666666"/>
                  </a:buClr>
                  <a:buSzPct val="30000"/>
                  <a:buFontTx/>
                  <a:buBlip>
                    <a:blip r:embed="rId6"/>
                  </a:buBlip>
                  <a:defRPr sz="1400" kern="1200">
                    <a:solidFill>
                      <a:schemeClr val="tx1"/>
                    </a:solidFill>
                    <a:latin typeface="Verdana" pitchFamily="34" charset="0"/>
                    <a:ea typeface="Verdana" pitchFamily="34" charset="0"/>
                    <a:cs typeface="Verdana" pitchFamily="34" charset="0"/>
                  </a:defRPr>
                </a:lvl4pPr>
                <a:lvl5pPr marL="630000" indent="0" algn="l" defTabSz="914400" rtl="0" eaLnBrk="1" latinLnBrk="0" hangingPunct="1">
                  <a:lnSpc>
                    <a:spcPct val="100000"/>
                  </a:lnSpc>
                  <a:spcBef>
                    <a:spcPts val="0"/>
                  </a:spcBef>
                  <a:buClr>
                    <a:srgbClr val="666666"/>
                  </a:buClr>
                  <a:buFont typeface="Arial" pitchFamily="34" charset="0"/>
                  <a:buNone/>
                  <a:defRPr sz="1200" kern="1200">
                    <a:solidFill>
                      <a:schemeClr val="tx1"/>
                    </a:solidFill>
                    <a:latin typeface="Verdana" pitchFamily="34" charset="0"/>
                    <a:ea typeface="Verdana" pitchFamily="34" charset="0"/>
                    <a:cs typeface="Verdana" pitchFamily="34" charset="0"/>
                  </a:defRPr>
                </a:lvl5pPr>
                <a:lvl6pPr marL="809625" indent="-180975" algn="l" defTabSz="914400" rtl="0" eaLnBrk="1" latinLnBrk="0" hangingPunct="1">
                  <a:spcBef>
                    <a:spcPts val="0"/>
                  </a:spcBef>
                  <a:buFont typeface="Arial" pitchFamily="34" charset="0"/>
                  <a:buChar char="•"/>
                  <a:defRPr sz="1200" i="1" kern="1200" baseline="0">
                    <a:solidFill>
                      <a:schemeClr val="tx1"/>
                    </a:solidFill>
                    <a:latin typeface="Verdana" pitchFamily="34" charset="0"/>
                    <a:ea typeface="Verdana" pitchFamily="34" charset="0"/>
                    <a:cs typeface="Verdana" pitchFamily="34" charset="0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285750" indent="-285750">
                  <a:spcBef>
                    <a:spcPts val="600"/>
                  </a:spcBef>
                  <a:spcAft>
                    <a:spcPts val="1200"/>
                  </a:spcAft>
                  <a:buFont typeface="Arial" pitchFamily="34" charset="0"/>
                  <a:buChar char="•"/>
                </a:pPr>
                <a:r>
                  <a:rPr lang="fr-FR" sz="1600" dirty="0" smtClean="0">
                    <a:solidFill>
                      <a:schemeClr val="tx2"/>
                    </a:solidFill>
                    <a:latin typeface="+mn-lt"/>
                  </a:rPr>
                  <a:t>Minimum </a:t>
                </a:r>
                <a:r>
                  <a:rPr lang="fr-FR" sz="1600" dirty="0" err="1" smtClean="0">
                    <a:solidFill>
                      <a:schemeClr val="tx2"/>
                    </a:solidFill>
                    <a:latin typeface="+mn-lt"/>
                  </a:rPr>
                  <a:t>bending</a:t>
                </a:r>
                <a:r>
                  <a:rPr lang="fr-FR" sz="1600" dirty="0" smtClean="0">
                    <a:solidFill>
                      <a:schemeClr val="tx2"/>
                    </a:solidFill>
                    <a:latin typeface="+mn-lt"/>
                  </a:rPr>
                  <a:t> radius </a:t>
                </a:r>
                <a:r>
                  <a:rPr lang="fr-FR" sz="1600" dirty="0">
                    <a:solidFill>
                      <a:schemeClr val="tx2"/>
                    </a:solidFill>
                  </a:rPr>
                  <a:t>: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fr-FR" sz="160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fr-FR" sz="1600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1600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𝑅</m:t>
                            </m:r>
                          </m:e>
                          <m:sub>
                            <m:r>
                              <a:rPr lang="fr-FR" sz="1600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𝐻𝐹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fr-FR" sz="1600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1600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𝑤</m:t>
                            </m:r>
                          </m:e>
                          <m:sub>
                            <m:r>
                              <a:rPr lang="fr-FR" sz="1600" b="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𝑐𝑏𝑙</m:t>
                            </m:r>
                            <m:r>
                              <a:rPr lang="fr-FR" sz="1600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fr-FR" sz="1600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𝑏𝑎𝑟𝑒</m:t>
                            </m:r>
                          </m:sub>
                        </m:sSub>
                      </m:den>
                    </m:f>
                    <m:r>
                      <a:rPr lang="fr-FR" sz="1600" i="1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=10 </m:t>
                    </m:r>
                  </m:oMath>
                </a14:m>
                <a:r>
                  <a:rPr lang="fr-FR" sz="1600" dirty="0" smtClean="0">
                    <a:solidFill>
                      <a:schemeClr val="tx2"/>
                    </a:solidFill>
                    <a:latin typeface="+mn-lt"/>
                  </a:rPr>
                  <a:t>(</a:t>
                </a:r>
                <a:r>
                  <a:rPr lang="fr-FR" sz="1600" dirty="0" err="1" smtClean="0">
                    <a:solidFill>
                      <a:schemeClr val="tx2"/>
                    </a:solidFill>
                    <a:latin typeface="+mn-lt"/>
                  </a:rPr>
                  <a:t>see</a:t>
                </a:r>
                <a:r>
                  <a:rPr lang="fr-FR" sz="1600" dirty="0" smtClean="0">
                    <a:solidFill>
                      <a:schemeClr val="tx2"/>
                    </a:solidFill>
                    <a:latin typeface="+mn-lt"/>
                  </a:rPr>
                  <a:t> </a:t>
                </a:r>
                <a:r>
                  <a:rPr lang="fr-FR" sz="1600" b="1" dirty="0" smtClean="0">
                    <a:solidFill>
                      <a:schemeClr val="tx2"/>
                    </a:solidFill>
                    <a:latin typeface="+mn-lt"/>
                  </a:rPr>
                  <a:t>5</a:t>
                </a:r>
                <a:r>
                  <a:rPr lang="fr-FR" sz="1600" dirty="0" smtClean="0">
                    <a:solidFill>
                      <a:schemeClr val="tx2"/>
                    </a:solidFill>
                    <a:latin typeface="+mn-lt"/>
                  </a:rPr>
                  <a:t>, M. Durante, for </a:t>
                </a:r>
                <a:r>
                  <a:rPr lang="fr-FR" sz="1600" dirty="0" err="1" smtClean="0">
                    <a:solidFill>
                      <a:schemeClr val="tx2"/>
                    </a:solidFill>
                    <a:latin typeface="+mn-lt"/>
                  </a:rPr>
                  <a:t>experimental</a:t>
                </a:r>
                <a:r>
                  <a:rPr lang="fr-FR" sz="1600" dirty="0" smtClean="0">
                    <a:solidFill>
                      <a:schemeClr val="tx2"/>
                    </a:solidFill>
                    <a:latin typeface="+mn-lt"/>
                  </a:rPr>
                  <a:t> validation)</a:t>
                </a:r>
              </a:p>
              <a:p>
                <a:pPr marL="285750" indent="-285750">
                  <a:spcBef>
                    <a:spcPts val="600"/>
                  </a:spcBef>
                  <a:spcAft>
                    <a:spcPts val="1200"/>
                  </a:spcAft>
                  <a:buFont typeface="Arial" pitchFamily="34" charset="0"/>
                  <a:buChar char="•"/>
                </a:pPr>
                <a:r>
                  <a:rPr lang="fr-FR" sz="1600" dirty="0" err="1" smtClean="0">
                    <a:solidFill>
                      <a:schemeClr val="accent4">
                        <a:lumMod val="75000"/>
                      </a:schemeClr>
                    </a:solidFill>
                    <a:latin typeface="+mn-lt"/>
                  </a:rPr>
                  <a:t>Magnetic</a:t>
                </a:r>
                <a:r>
                  <a:rPr lang="fr-FR" sz="1600" dirty="0" smtClean="0">
                    <a:solidFill>
                      <a:schemeClr val="accent4">
                        <a:lumMod val="75000"/>
                      </a:schemeClr>
                    </a:solidFill>
                    <a:latin typeface="+mn-lt"/>
                  </a:rPr>
                  <a:t> design (</a:t>
                </a:r>
                <a:r>
                  <a:rPr lang="fr-FR" sz="1600" dirty="0" err="1" smtClean="0">
                    <a:solidFill>
                      <a:schemeClr val="accent4">
                        <a:lumMod val="75000"/>
                      </a:schemeClr>
                    </a:solidFill>
                    <a:latin typeface="+mn-lt"/>
                  </a:rPr>
                  <a:t>see</a:t>
                </a:r>
                <a:r>
                  <a:rPr lang="fr-FR" sz="1600" dirty="0" smtClean="0">
                    <a:solidFill>
                      <a:schemeClr val="accent4">
                        <a:lumMod val="75000"/>
                      </a:schemeClr>
                    </a:solidFill>
                    <a:latin typeface="+mn-lt"/>
                  </a:rPr>
                  <a:t> </a:t>
                </a:r>
                <a:r>
                  <a:rPr lang="fr-FR" sz="1600" b="1" dirty="0" smtClean="0">
                    <a:solidFill>
                      <a:schemeClr val="accent4">
                        <a:lumMod val="75000"/>
                      </a:schemeClr>
                    </a:solidFill>
                    <a:latin typeface="+mn-lt"/>
                  </a:rPr>
                  <a:t>2</a:t>
                </a:r>
                <a:r>
                  <a:rPr lang="fr-FR" sz="1600" dirty="0" smtClean="0">
                    <a:solidFill>
                      <a:schemeClr val="accent4">
                        <a:lumMod val="75000"/>
                      </a:schemeClr>
                    </a:solidFill>
                    <a:latin typeface="+mn-lt"/>
                  </a:rPr>
                  <a:t>, V. </a:t>
                </a:r>
                <a:r>
                  <a:rPr lang="fr-FR" sz="1600" dirty="0" err="1" smtClean="0">
                    <a:solidFill>
                      <a:schemeClr val="accent4">
                        <a:lumMod val="75000"/>
                      </a:schemeClr>
                    </a:solidFill>
                    <a:latin typeface="+mn-lt"/>
                  </a:rPr>
                  <a:t>Calvelli</a:t>
                </a:r>
                <a:r>
                  <a:rPr lang="fr-FR" sz="1600" dirty="0" smtClean="0">
                    <a:solidFill>
                      <a:schemeClr val="accent4">
                        <a:lumMod val="75000"/>
                      </a:schemeClr>
                    </a:solidFill>
                    <a:latin typeface="+mn-lt"/>
                  </a:rPr>
                  <a:t>) </a:t>
                </a:r>
                <a:r>
                  <a:rPr lang="fr-FR" sz="1600" dirty="0" smtClean="0">
                    <a:solidFill>
                      <a:schemeClr val="accent4">
                        <a:lumMod val="75000"/>
                      </a:schemeClr>
                    </a:solidFill>
                    <a:latin typeface="+mn-lt"/>
                    <a:sym typeface="Wingdings" panose="05000000000000000000" pitchFamily="2" charset="2"/>
                  </a:rPr>
                  <a:t> long lead ends!</a:t>
                </a:r>
                <a:endParaRPr lang="fr-FR" sz="1600" dirty="0" smtClean="0">
                  <a:solidFill>
                    <a:schemeClr val="accent4">
                      <a:lumMod val="75000"/>
                    </a:schemeClr>
                  </a:solidFill>
                  <a:latin typeface="+mn-lt"/>
                </a:endParaRPr>
              </a:p>
              <a:p>
                <a:pPr marL="285750" indent="-285750">
                  <a:spcBef>
                    <a:spcPts val="600"/>
                  </a:spcBef>
                  <a:spcAft>
                    <a:spcPts val="1200"/>
                  </a:spcAft>
                  <a:buFont typeface="Arial" pitchFamily="34" charset="0"/>
                  <a:buChar char="•"/>
                </a:pPr>
                <a:r>
                  <a:rPr lang="fr-FR" sz="1600" dirty="0" err="1">
                    <a:solidFill>
                      <a:schemeClr val="bg2">
                        <a:lumMod val="75000"/>
                      </a:schemeClr>
                    </a:solidFill>
                    <a:latin typeface="+mn-lt"/>
                  </a:rPr>
                  <a:t>Mechanical</a:t>
                </a:r>
                <a:r>
                  <a:rPr lang="fr-FR" sz="1600" dirty="0">
                    <a:solidFill>
                      <a:schemeClr val="bg2">
                        <a:lumMod val="75000"/>
                      </a:schemeClr>
                    </a:solidFill>
                    <a:latin typeface="+mn-lt"/>
                  </a:rPr>
                  <a:t>/</a:t>
                </a:r>
                <a:r>
                  <a:rPr lang="fr-FR" sz="1600" dirty="0" err="1">
                    <a:solidFill>
                      <a:schemeClr val="bg2">
                        <a:lumMod val="75000"/>
                      </a:schemeClr>
                    </a:solidFill>
                    <a:latin typeface="+mn-lt"/>
                  </a:rPr>
                  <a:t>geometrical</a:t>
                </a:r>
                <a:r>
                  <a:rPr lang="fr-FR" sz="1600" dirty="0">
                    <a:solidFill>
                      <a:schemeClr val="bg2">
                        <a:lumMod val="75000"/>
                      </a:schemeClr>
                    </a:solidFill>
                    <a:latin typeface="+mn-lt"/>
                  </a:rPr>
                  <a:t> </a:t>
                </a:r>
                <a:r>
                  <a:rPr lang="fr-FR" sz="1600" dirty="0" smtClean="0">
                    <a:solidFill>
                      <a:schemeClr val="bg2">
                        <a:lumMod val="75000"/>
                      </a:schemeClr>
                    </a:solidFill>
                    <a:latin typeface="+mn-lt"/>
                  </a:rPr>
                  <a:t>contraint</a:t>
                </a:r>
              </a:p>
              <a:p>
                <a:pPr marL="285750" indent="-285750">
                  <a:spcBef>
                    <a:spcPts val="600"/>
                  </a:spcBef>
                  <a:spcAft>
                    <a:spcPts val="1200"/>
                  </a:spcAft>
                  <a:buFont typeface="Arial" pitchFamily="34" charset="0"/>
                  <a:buChar char="•"/>
                </a:pPr>
                <a:r>
                  <a:rPr lang="fr-FR" sz="1600" dirty="0" smtClean="0">
                    <a:solidFill>
                      <a:schemeClr val="accent1">
                        <a:lumMod val="60000"/>
                        <a:lumOff val="40000"/>
                      </a:schemeClr>
                    </a:solidFill>
                    <a:latin typeface="+mn-lt"/>
                  </a:rPr>
                  <a:t>Project </a:t>
                </a:r>
                <a:r>
                  <a:rPr lang="fr-FR" sz="1600" dirty="0" err="1" smtClean="0">
                    <a:solidFill>
                      <a:schemeClr val="accent1">
                        <a:lumMod val="60000"/>
                        <a:lumOff val="40000"/>
                      </a:schemeClr>
                    </a:solidFill>
                    <a:latin typeface="+mn-lt"/>
                  </a:rPr>
                  <a:t>spec</a:t>
                </a:r>
                <a:r>
                  <a:rPr lang="fr-FR" sz="1600" dirty="0" smtClean="0">
                    <a:solidFill>
                      <a:schemeClr val="accent1">
                        <a:lumMod val="60000"/>
                        <a:lumOff val="40000"/>
                      </a:schemeClr>
                    </a:solidFill>
                    <a:latin typeface="+mn-lt"/>
                  </a:rPr>
                  <a:t>. (</a:t>
                </a:r>
                <a:r>
                  <a:rPr lang="fr-FR" sz="1600" dirty="0" err="1" smtClean="0">
                    <a:solidFill>
                      <a:schemeClr val="accent1">
                        <a:lumMod val="60000"/>
                        <a:lumOff val="40000"/>
                      </a:schemeClr>
                    </a:solidFill>
                    <a:latin typeface="+mn-lt"/>
                  </a:rPr>
                  <a:t>see</a:t>
                </a:r>
                <a:r>
                  <a:rPr lang="fr-FR" sz="1600" dirty="0" smtClean="0">
                    <a:solidFill>
                      <a:schemeClr val="accent1">
                        <a:lumMod val="60000"/>
                        <a:lumOff val="40000"/>
                      </a:schemeClr>
                    </a:solidFill>
                    <a:latin typeface="+mn-lt"/>
                  </a:rPr>
                  <a:t> </a:t>
                </a:r>
                <a:r>
                  <a:rPr lang="fr-FR" sz="1600" b="1" dirty="0" smtClean="0">
                    <a:solidFill>
                      <a:schemeClr val="accent1">
                        <a:lumMod val="60000"/>
                        <a:lumOff val="40000"/>
                      </a:schemeClr>
                    </a:solidFill>
                    <a:latin typeface="+mn-lt"/>
                  </a:rPr>
                  <a:t>1</a:t>
                </a:r>
                <a:r>
                  <a:rPr lang="fr-FR" sz="1600" dirty="0" smtClean="0">
                    <a:solidFill>
                      <a:schemeClr val="accent1">
                        <a:lumMod val="60000"/>
                        <a:lumOff val="40000"/>
                      </a:schemeClr>
                    </a:solidFill>
                    <a:latin typeface="+mn-lt"/>
                  </a:rPr>
                  <a:t>, E. </a:t>
                </a:r>
                <a:r>
                  <a:rPr lang="fr-FR" sz="1600" dirty="0" err="1" smtClean="0">
                    <a:solidFill>
                      <a:schemeClr val="accent1">
                        <a:lumMod val="60000"/>
                        <a:lumOff val="40000"/>
                      </a:schemeClr>
                    </a:solidFill>
                    <a:latin typeface="+mn-lt"/>
                  </a:rPr>
                  <a:t>Rochepault</a:t>
                </a:r>
                <a:r>
                  <a:rPr lang="fr-FR" sz="1600" dirty="0" smtClean="0">
                    <a:solidFill>
                      <a:schemeClr val="accent1">
                        <a:lumMod val="60000"/>
                        <a:lumOff val="40000"/>
                      </a:schemeClr>
                    </a:solidFill>
                    <a:latin typeface="+mn-lt"/>
                  </a:rPr>
                  <a:t>)</a:t>
                </a:r>
                <a:endParaRPr lang="fr-FR" sz="1600" dirty="0">
                  <a:solidFill>
                    <a:srgbClr val="002060"/>
                  </a:solidFill>
                  <a:latin typeface="+mn-lt"/>
                </a:endParaRPr>
              </a:p>
            </p:txBody>
          </p:sp>
        </mc:Choice>
        <mc:Fallback xmlns="">
          <p:sp>
            <p:nvSpPr>
              <p:cNvPr id="27" name="Espace réservé du contenu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981610"/>
                <a:ext cx="9183022" cy="1260040"/>
              </a:xfrm>
              <a:prstGeom prst="rect">
                <a:avLst/>
              </a:prstGeom>
              <a:blipFill rotWithShape="0">
                <a:blip r:embed="rId7"/>
                <a:stretch>
                  <a:fillRect l="-266" b="-57005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8" name="Espace réservé du pied de page 3"/>
          <p:cNvSpPr>
            <a:spLocks noGrp="1"/>
          </p:cNvSpPr>
          <p:nvPr>
            <p:ph type="ftr" sz="quarter" idx="3"/>
          </p:nvPr>
        </p:nvSpPr>
        <p:spPr>
          <a:xfrm>
            <a:off x="576001" y="6465733"/>
            <a:ext cx="2599000" cy="324000"/>
          </a:xfrm>
        </p:spPr>
        <p:txBody>
          <a:bodyPr/>
          <a:lstStyle/>
          <a:p>
            <a:r>
              <a:rPr lang="da-DK" dirty="0" smtClean="0"/>
              <a:t>P. Manil, G. Minier, E. </a:t>
            </a:r>
            <a:r>
              <a:rPr lang="da-DK" smtClean="0"/>
              <a:t>Rochepault et al.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9" name="Espace réservé du numéro de diapositive 4"/>
          <p:cNvSpPr>
            <a:spLocks noGrp="1"/>
          </p:cNvSpPr>
          <p:nvPr>
            <p:ph type="sldNum" sz="quarter" idx="4"/>
          </p:nvPr>
        </p:nvSpPr>
        <p:spPr>
          <a:xfrm>
            <a:off x="7984067" y="6465733"/>
            <a:ext cx="764397" cy="324000"/>
          </a:xfrm>
        </p:spPr>
        <p:txBody>
          <a:bodyPr/>
          <a:lstStyle/>
          <a:p>
            <a:r>
              <a:rPr lang="en-US" dirty="0" smtClean="0"/>
              <a:t>Page 7</a:t>
            </a:r>
            <a:endParaRPr lang="en-US" dirty="0"/>
          </a:p>
        </p:txBody>
      </p:sp>
      <p:sp>
        <p:nvSpPr>
          <p:cNvPr id="30" name="Espace réservé de la date 5"/>
          <p:cNvSpPr>
            <a:spLocks noGrp="1"/>
          </p:cNvSpPr>
          <p:nvPr>
            <p:ph type="dt" sz="half" idx="2"/>
          </p:nvPr>
        </p:nvSpPr>
        <p:spPr>
          <a:xfrm>
            <a:off x="3327401" y="6465733"/>
            <a:ext cx="4131732" cy="324000"/>
          </a:xfrm>
        </p:spPr>
        <p:txBody>
          <a:bodyPr/>
          <a:lstStyle/>
          <a:p>
            <a:r>
              <a:rPr lang="en-US" dirty="0" smtClean="0"/>
              <a:t>R2D2 CDR - 09/03/2021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61115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/>
      <p:bldP spid="2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889232" y="1468073"/>
            <a:ext cx="8186401" cy="746529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600" dirty="0" err="1" smtClean="0">
                <a:solidFill>
                  <a:srgbClr val="002060"/>
                </a:solidFill>
                <a:latin typeface="+mn-lt"/>
              </a:rPr>
              <a:t>From</a:t>
            </a:r>
            <a:r>
              <a:rPr lang="fr-FR" sz="1600" dirty="0" smtClean="0">
                <a:solidFill>
                  <a:srgbClr val="002060"/>
                </a:solidFill>
                <a:latin typeface="+mn-lt"/>
              </a:rPr>
              <a:t> CAD: </a:t>
            </a:r>
            <a:r>
              <a:rPr lang="fr-FR" sz="1600" dirty="0">
                <a:solidFill>
                  <a:srgbClr val="002060"/>
                </a:solidFill>
                <a:latin typeface="+mn-lt"/>
              </a:rPr>
              <a:t>f</a:t>
            </a:r>
            <a:r>
              <a:rPr lang="fr-FR" sz="1600" dirty="0" smtClean="0">
                <a:solidFill>
                  <a:srgbClr val="002060"/>
                </a:solidFill>
                <a:latin typeface="+mn-lt"/>
              </a:rPr>
              <a:t>or one {HF+LF} </a:t>
            </a:r>
            <a:r>
              <a:rPr lang="fr-FR" sz="1600" dirty="0" err="1" smtClean="0">
                <a:solidFill>
                  <a:srgbClr val="002060"/>
                </a:solidFill>
                <a:latin typeface="+mn-lt"/>
              </a:rPr>
              <a:t>coil</a:t>
            </a:r>
            <a:r>
              <a:rPr lang="fr-FR" sz="1600" dirty="0" smtClean="0">
                <a:solidFill>
                  <a:srgbClr val="002060"/>
                </a:solidFill>
                <a:latin typeface="+mn-lt"/>
              </a:rPr>
              <a:t>, </a:t>
            </a:r>
            <a:r>
              <a:rPr lang="fr-FR" sz="1600" b="1" dirty="0" err="1" smtClean="0">
                <a:solidFill>
                  <a:srgbClr val="002060"/>
                </a:solidFill>
                <a:latin typeface="+mn-lt"/>
              </a:rPr>
              <a:t>without</a:t>
            </a:r>
            <a:r>
              <a:rPr lang="fr-FR" sz="1600" b="1" dirty="0" smtClean="0">
                <a:solidFill>
                  <a:srgbClr val="002060"/>
                </a:solidFill>
                <a:latin typeface="+mn-lt"/>
              </a:rPr>
              <a:t> </a:t>
            </a:r>
            <a:r>
              <a:rPr lang="fr-FR" sz="1600" b="1" dirty="0" err="1" smtClean="0">
                <a:solidFill>
                  <a:srgbClr val="002060"/>
                </a:solidFill>
                <a:latin typeface="+mn-lt"/>
              </a:rPr>
              <a:t>margins</a:t>
            </a:r>
            <a:r>
              <a:rPr lang="fr-FR" sz="1600" dirty="0" smtClean="0">
                <a:solidFill>
                  <a:srgbClr val="002060"/>
                </a:solidFill>
                <a:latin typeface="+mn-lt"/>
              </a:rPr>
              <a:t>:</a:t>
            </a:r>
            <a:endParaRPr lang="fr-FR" sz="1600" dirty="0">
              <a:solidFill>
                <a:srgbClr val="002060"/>
              </a:solidFill>
              <a:latin typeface="+mn-l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sz="1600" dirty="0" smtClean="0">
              <a:solidFill>
                <a:srgbClr val="002060"/>
              </a:solidFill>
              <a:latin typeface="+mn-l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sz="1600" dirty="0">
              <a:solidFill>
                <a:srgbClr val="002060"/>
              </a:solidFill>
              <a:latin typeface="+mn-l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sz="1600" dirty="0" smtClean="0">
              <a:solidFill>
                <a:srgbClr val="002060"/>
              </a:solidFill>
              <a:latin typeface="+mn-l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sz="1600" dirty="0">
              <a:solidFill>
                <a:srgbClr val="002060"/>
              </a:solidFill>
              <a:latin typeface="+mn-l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sz="1600" dirty="0" smtClean="0">
              <a:solidFill>
                <a:srgbClr val="002060"/>
              </a:solidFill>
              <a:latin typeface="+mn-l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sz="1600" dirty="0">
              <a:solidFill>
                <a:srgbClr val="002060"/>
              </a:solidFill>
              <a:latin typeface="+mn-l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sz="1600" dirty="0" smtClean="0">
              <a:solidFill>
                <a:srgbClr val="002060"/>
              </a:solidFill>
              <a:latin typeface="+mn-l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sz="1600" dirty="0">
              <a:solidFill>
                <a:srgbClr val="002060"/>
              </a:solidFill>
              <a:latin typeface="+mn-l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600" dirty="0" err="1" smtClean="0">
                <a:solidFill>
                  <a:srgbClr val="002060"/>
                </a:solidFill>
                <a:latin typeface="+mn-lt"/>
              </a:rPr>
              <a:t>Overall</a:t>
            </a:r>
            <a:r>
              <a:rPr lang="fr-FR" sz="1600" dirty="0" smtClean="0">
                <a:solidFill>
                  <a:srgbClr val="002060"/>
                </a:solidFill>
                <a:latin typeface="+mn-lt"/>
              </a:rPr>
              <a:t> </a:t>
            </a:r>
            <a:r>
              <a:rPr lang="fr-FR" sz="1600" dirty="0" err="1" smtClean="0">
                <a:solidFill>
                  <a:srgbClr val="002060"/>
                </a:solidFill>
                <a:latin typeface="+mn-lt"/>
              </a:rPr>
              <a:t>demand</a:t>
            </a:r>
            <a:r>
              <a:rPr lang="fr-FR" sz="1600" dirty="0" smtClean="0">
                <a:solidFill>
                  <a:srgbClr val="002060"/>
                </a:solidFill>
                <a:latin typeface="+mn-lt"/>
              </a:rPr>
              <a:t> </a:t>
            </a:r>
            <a:r>
              <a:rPr lang="fr-FR" sz="1600" dirty="0" err="1" smtClean="0">
                <a:solidFill>
                  <a:srgbClr val="002060"/>
                </a:solidFill>
                <a:latin typeface="+mn-lt"/>
              </a:rPr>
              <a:t>including</a:t>
            </a:r>
            <a:r>
              <a:rPr lang="fr-FR" sz="1600" dirty="0" smtClean="0">
                <a:solidFill>
                  <a:srgbClr val="002060"/>
                </a:solidFill>
                <a:latin typeface="+mn-lt"/>
              </a:rPr>
              <a:t> </a:t>
            </a:r>
            <a:r>
              <a:rPr lang="fr-FR" sz="1600" dirty="0" err="1" smtClean="0">
                <a:solidFill>
                  <a:srgbClr val="002060"/>
                </a:solidFill>
                <a:latin typeface="+mn-lt"/>
              </a:rPr>
              <a:t>margins</a:t>
            </a:r>
            <a:r>
              <a:rPr lang="fr-FR" sz="1600" dirty="0" smtClean="0">
                <a:solidFill>
                  <a:srgbClr val="002060"/>
                </a:solidFill>
                <a:latin typeface="+mn-lt"/>
              </a:rPr>
              <a:t> and </a:t>
            </a:r>
            <a:r>
              <a:rPr lang="fr-FR" sz="1600" dirty="0" err="1" smtClean="0">
                <a:solidFill>
                  <a:srgbClr val="002060"/>
                </a:solidFill>
                <a:latin typeface="+mn-lt"/>
              </a:rPr>
              <a:t>additional</a:t>
            </a:r>
            <a:r>
              <a:rPr lang="fr-FR" sz="1600" dirty="0" smtClean="0">
                <a:solidFill>
                  <a:srgbClr val="002060"/>
                </a:solidFill>
                <a:latin typeface="+mn-lt"/>
              </a:rPr>
              <a:t> </a:t>
            </a:r>
            <a:r>
              <a:rPr lang="fr-FR" sz="1600" dirty="0" err="1" smtClean="0">
                <a:solidFill>
                  <a:srgbClr val="002060"/>
                </a:solidFill>
                <a:latin typeface="+mn-lt"/>
              </a:rPr>
              <a:t>lengths</a:t>
            </a:r>
            <a:r>
              <a:rPr lang="fr-FR" sz="1600" dirty="0" smtClean="0">
                <a:solidFill>
                  <a:srgbClr val="002060"/>
                </a:solidFill>
                <a:latin typeface="+mn-lt"/>
              </a:rPr>
              <a:t>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sz="1600" dirty="0">
              <a:solidFill>
                <a:srgbClr val="002060"/>
              </a:solidFill>
              <a:latin typeface="+mn-l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sz="1600" dirty="0" smtClean="0">
              <a:solidFill>
                <a:srgbClr val="002060"/>
              </a:solidFill>
              <a:latin typeface="+mn-lt"/>
            </a:endParaRPr>
          </a:p>
          <a:p>
            <a:pPr marL="555750" lvl="1" indent="-285750">
              <a:buFont typeface="Arial" panose="020B0604020202020204" pitchFamily="34" charset="0"/>
              <a:buChar char="•"/>
            </a:pPr>
            <a:endParaRPr lang="fr-FR" sz="1600" dirty="0" smtClean="0">
              <a:solidFill>
                <a:srgbClr val="002060"/>
              </a:solidFill>
              <a:latin typeface="+mn-l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sz="1600" dirty="0">
              <a:solidFill>
                <a:srgbClr val="002060"/>
              </a:solidFill>
              <a:latin typeface="+mn-lt"/>
            </a:endParaRPr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Cable</a:t>
            </a:r>
            <a:r>
              <a:rPr lang="fr-FR" dirty="0" smtClean="0"/>
              <a:t> </a:t>
            </a:r>
            <a:r>
              <a:rPr lang="fr-FR" dirty="0" err="1" smtClean="0"/>
              <a:t>lengths</a:t>
            </a:r>
            <a:endParaRPr lang="fr-FR" dirty="0"/>
          </a:p>
        </p:txBody>
      </p:sp>
      <p:graphicFrame>
        <p:nvGraphicFramePr>
          <p:cNvPr id="9" name="Content Placeholder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80689593"/>
              </p:ext>
            </p:extLst>
          </p:nvPr>
        </p:nvGraphicFramePr>
        <p:xfrm>
          <a:off x="2743200" y="2109412"/>
          <a:ext cx="2612429" cy="1658865"/>
        </p:xfrm>
        <a:graphic>
          <a:graphicData uri="http://schemas.openxmlformats.org/drawingml/2006/table">
            <a:tbl>
              <a:tblPr firstRow="1" bandRow="1">
                <a:tableStyleId>{74C1A8A3-306A-4EB7-A6B1-4F7E0EB9C5D6}</a:tableStyleId>
              </a:tblPr>
              <a:tblGrid>
                <a:gridCol w="122564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8678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988305">
                <a:tc>
                  <a:txBody>
                    <a:bodyPr/>
                    <a:lstStyle/>
                    <a:p>
                      <a:pPr algn="ctr"/>
                      <a:r>
                        <a:rPr lang="fr-FR" sz="1600" dirty="0" err="1" smtClean="0"/>
                        <a:t>Cable</a:t>
                      </a:r>
                      <a:r>
                        <a:rPr lang="fr-FR" sz="1600" dirty="0" smtClean="0"/>
                        <a:t> type</a:t>
                      </a:r>
                      <a:endParaRPr lang="fr-FR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dirty="0" err="1" smtClean="0"/>
                        <a:t>Coil</a:t>
                      </a:r>
                      <a:r>
                        <a:rPr lang="fr-FR" sz="1600" baseline="0" dirty="0" smtClean="0"/>
                        <a:t> </a:t>
                      </a:r>
                      <a:r>
                        <a:rPr lang="fr-FR" sz="1600" baseline="0" dirty="0" err="1" smtClean="0"/>
                        <a:t>cable</a:t>
                      </a:r>
                      <a:r>
                        <a:rPr lang="fr-FR" sz="1600" baseline="0" dirty="0" smtClean="0"/>
                        <a:t> </a:t>
                      </a:r>
                      <a:r>
                        <a:rPr lang="fr-FR" sz="1600" baseline="0" dirty="0" err="1" smtClean="0"/>
                        <a:t>l</a:t>
                      </a:r>
                      <a:r>
                        <a:rPr lang="fr-FR" sz="1600" dirty="0" err="1" smtClean="0"/>
                        <a:t>ength</a:t>
                      </a:r>
                      <a:endParaRPr lang="fr-FR" sz="1600" dirty="0" smtClean="0"/>
                    </a:p>
                    <a:p>
                      <a:pPr algn="ctr"/>
                      <a:r>
                        <a:rPr lang="fr-FR" sz="1600" b="0" dirty="0" smtClean="0"/>
                        <a:t>(</a:t>
                      </a:r>
                      <a:r>
                        <a:rPr lang="fr-FR" sz="1600" b="0" i="1" dirty="0" err="1" smtClean="0"/>
                        <a:t>L</a:t>
                      </a:r>
                      <a:r>
                        <a:rPr lang="fr-FR" sz="1600" b="0" i="1" baseline="-25000" dirty="0" err="1" smtClean="0"/>
                        <a:t>ex</a:t>
                      </a:r>
                      <a:r>
                        <a:rPr lang="fr-FR" sz="1600" b="0" dirty="0" smtClean="0"/>
                        <a:t> = 200)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06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10610">
                <a:tc>
                  <a:txBody>
                    <a:bodyPr/>
                    <a:lstStyle/>
                    <a:p>
                      <a:pPr algn="ctr"/>
                      <a:r>
                        <a:rPr lang="fr-FR" sz="1600" b="1" dirty="0" smtClean="0">
                          <a:solidFill>
                            <a:srgbClr val="002060"/>
                          </a:solidFill>
                        </a:rPr>
                        <a:t>HF</a:t>
                      </a:r>
                      <a:endParaRPr lang="fr-FR" sz="1600" b="1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5400" cmpd="sng"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dirty="0" smtClean="0">
                          <a:solidFill>
                            <a:srgbClr val="002060"/>
                          </a:solidFill>
                        </a:rPr>
                        <a:t>22,8 m</a:t>
                      </a:r>
                      <a:endParaRPr lang="fr-FR" sz="1600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mpd="sng"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10610">
                <a:tc>
                  <a:txBody>
                    <a:bodyPr/>
                    <a:lstStyle/>
                    <a:p>
                      <a:pPr algn="ctr"/>
                      <a:r>
                        <a:rPr lang="fr-FR" sz="1600" b="1" dirty="0" smtClean="0">
                          <a:solidFill>
                            <a:srgbClr val="002060"/>
                          </a:solidFill>
                        </a:rPr>
                        <a:t>LF</a:t>
                      </a:r>
                      <a:endParaRPr lang="fr-FR" sz="1600" b="1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dirty="0" smtClean="0">
                          <a:solidFill>
                            <a:srgbClr val="002060"/>
                          </a:solidFill>
                        </a:rPr>
                        <a:t>55,9 m</a:t>
                      </a:r>
                      <a:endParaRPr lang="fr-FR" sz="1600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sp>
        <p:nvSpPr>
          <p:cNvPr id="10" name="Espace réservé du pied de page 3"/>
          <p:cNvSpPr>
            <a:spLocks noGrp="1"/>
          </p:cNvSpPr>
          <p:nvPr>
            <p:ph type="ftr" sz="quarter" idx="3"/>
          </p:nvPr>
        </p:nvSpPr>
        <p:spPr>
          <a:xfrm>
            <a:off x="576001" y="6465733"/>
            <a:ext cx="2599000" cy="324000"/>
          </a:xfrm>
        </p:spPr>
        <p:txBody>
          <a:bodyPr/>
          <a:lstStyle/>
          <a:p>
            <a:r>
              <a:rPr lang="da-DK" dirty="0" smtClean="0"/>
              <a:t>P. Manil, G. Minier, E. </a:t>
            </a:r>
            <a:r>
              <a:rPr lang="da-DK" smtClean="0"/>
              <a:t>Rochepault et al.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1" name="Espace réservé du numéro de diapositive 4"/>
          <p:cNvSpPr>
            <a:spLocks noGrp="1"/>
          </p:cNvSpPr>
          <p:nvPr>
            <p:ph type="sldNum" sz="quarter" idx="4"/>
          </p:nvPr>
        </p:nvSpPr>
        <p:spPr>
          <a:xfrm>
            <a:off x="7984067" y="6465733"/>
            <a:ext cx="764397" cy="324000"/>
          </a:xfrm>
        </p:spPr>
        <p:txBody>
          <a:bodyPr/>
          <a:lstStyle/>
          <a:p>
            <a:r>
              <a:rPr lang="en-US" dirty="0" smtClean="0"/>
              <a:t>Page 8</a:t>
            </a:r>
            <a:endParaRPr lang="en-US" dirty="0"/>
          </a:p>
        </p:txBody>
      </p:sp>
      <p:sp>
        <p:nvSpPr>
          <p:cNvPr id="12" name="Espace réservé de la date 5"/>
          <p:cNvSpPr>
            <a:spLocks noGrp="1"/>
          </p:cNvSpPr>
          <p:nvPr>
            <p:ph type="dt" sz="half" idx="2"/>
          </p:nvPr>
        </p:nvSpPr>
        <p:spPr>
          <a:xfrm>
            <a:off x="3327401" y="6465733"/>
            <a:ext cx="4131732" cy="324000"/>
          </a:xfrm>
        </p:spPr>
        <p:txBody>
          <a:bodyPr/>
          <a:lstStyle/>
          <a:p>
            <a:r>
              <a:rPr lang="en-US" dirty="0" smtClean="0"/>
              <a:t>R2D2 CDR - 09/03/2021</a:t>
            </a:r>
            <a:endParaRPr lang="en-US" dirty="0"/>
          </a:p>
        </p:txBody>
      </p:sp>
      <p:graphicFrame>
        <p:nvGraphicFramePr>
          <p:cNvPr id="14" name="Content Placeholder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65357506"/>
              </p:ext>
            </p:extLst>
          </p:nvPr>
        </p:nvGraphicFramePr>
        <p:xfrm>
          <a:off x="2743200" y="4877323"/>
          <a:ext cx="2612429" cy="670560"/>
        </p:xfrm>
        <a:graphic>
          <a:graphicData uri="http://schemas.openxmlformats.org/drawingml/2006/table">
            <a:tbl>
              <a:tblPr firstRow="1" bandRow="1">
                <a:tableStyleId>{74C1A8A3-306A-4EB7-A6B1-4F7E0EB9C5D6}</a:tableStyleId>
              </a:tblPr>
              <a:tblGrid>
                <a:gridCol w="122564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8678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38444">
                <a:tc>
                  <a:txBody>
                    <a:bodyPr/>
                    <a:lstStyle/>
                    <a:p>
                      <a:pPr algn="ctr"/>
                      <a:r>
                        <a:rPr lang="fr-FR" sz="1600" b="1" dirty="0" smtClean="0">
                          <a:solidFill>
                            <a:srgbClr val="002060"/>
                          </a:solidFill>
                        </a:rPr>
                        <a:t>HF</a:t>
                      </a:r>
                      <a:endParaRPr lang="fr-FR" sz="1600" b="1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b="0" dirty="0" smtClean="0">
                          <a:solidFill>
                            <a:srgbClr val="002060"/>
                          </a:solidFill>
                        </a:rPr>
                        <a:t>34 m</a:t>
                      </a:r>
                      <a:endParaRPr lang="fr-FR" sz="1600" b="0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E7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10610">
                <a:tc>
                  <a:txBody>
                    <a:bodyPr/>
                    <a:lstStyle/>
                    <a:p>
                      <a:pPr algn="ctr"/>
                      <a:r>
                        <a:rPr lang="fr-FR" sz="1600" b="1" dirty="0" smtClean="0">
                          <a:solidFill>
                            <a:srgbClr val="002060"/>
                          </a:solidFill>
                        </a:rPr>
                        <a:t>LF</a:t>
                      </a:r>
                      <a:endParaRPr lang="fr-FR" sz="1600" b="1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dirty="0" smtClean="0">
                          <a:solidFill>
                            <a:srgbClr val="002060"/>
                          </a:solidFill>
                        </a:rPr>
                        <a:t>67 m</a:t>
                      </a:r>
                      <a:endParaRPr lang="fr-FR" sz="1600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21620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Image 3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3005" y="1471065"/>
            <a:ext cx="9144000" cy="4888992"/>
          </a:xfrm>
          <a:prstGeom prst="rect">
            <a:avLst/>
          </a:prstGeom>
        </p:spPr>
      </p:pic>
      <p:pic>
        <p:nvPicPr>
          <p:cNvPr id="23" name="Image 2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3005" y="1471065"/>
            <a:ext cx="9144000" cy="4888992"/>
          </a:xfrm>
          <a:prstGeom prst="rect">
            <a:avLst/>
          </a:prstGeom>
        </p:spPr>
      </p:pic>
      <p:pic>
        <p:nvPicPr>
          <p:cNvPr id="24" name="Image 2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3005" y="1471065"/>
            <a:ext cx="9144000" cy="4888992"/>
          </a:xfrm>
          <a:prstGeom prst="rect">
            <a:avLst/>
          </a:prstGeom>
        </p:spPr>
      </p:pic>
      <p:pic>
        <p:nvPicPr>
          <p:cNvPr id="25" name="Image 2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3005" y="1471065"/>
            <a:ext cx="9144000" cy="4888992"/>
          </a:xfrm>
          <a:prstGeom prst="rect">
            <a:avLst/>
          </a:prstGeom>
        </p:spPr>
      </p:pic>
      <p:pic>
        <p:nvPicPr>
          <p:cNvPr id="26" name="Image 25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3005" y="1471065"/>
            <a:ext cx="9144000" cy="4888992"/>
          </a:xfrm>
          <a:prstGeom prst="rect">
            <a:avLst/>
          </a:prstGeom>
        </p:spPr>
      </p:pic>
      <p:pic>
        <p:nvPicPr>
          <p:cNvPr id="27" name="Image 26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3005" y="1471065"/>
            <a:ext cx="9144000" cy="4888992"/>
          </a:xfrm>
          <a:prstGeom prst="rect">
            <a:avLst/>
          </a:prstGeom>
        </p:spPr>
      </p:pic>
      <p:pic>
        <p:nvPicPr>
          <p:cNvPr id="28" name="Image 27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3005" y="1471065"/>
            <a:ext cx="9144000" cy="4888992"/>
          </a:xfrm>
          <a:prstGeom prst="rect">
            <a:avLst/>
          </a:prstGeom>
        </p:spPr>
      </p:pic>
      <p:pic>
        <p:nvPicPr>
          <p:cNvPr id="29" name="Image 28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3005" y="1471065"/>
            <a:ext cx="9144000" cy="4888992"/>
          </a:xfrm>
          <a:prstGeom prst="rect">
            <a:avLst/>
          </a:prstGeom>
        </p:spPr>
      </p:pic>
      <p:pic>
        <p:nvPicPr>
          <p:cNvPr id="30" name="Image 29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3005" y="1471065"/>
            <a:ext cx="9144000" cy="4888992"/>
          </a:xfrm>
          <a:prstGeom prst="rect">
            <a:avLst/>
          </a:prstGeom>
        </p:spPr>
      </p:pic>
      <p:pic>
        <p:nvPicPr>
          <p:cNvPr id="31" name="Image 30"/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3005" y="1471065"/>
            <a:ext cx="9144000" cy="4888992"/>
          </a:xfrm>
          <a:prstGeom prst="rect">
            <a:avLst/>
          </a:prstGeom>
        </p:spPr>
      </p:pic>
      <p:pic>
        <p:nvPicPr>
          <p:cNvPr id="32" name="Image 31"/>
          <p:cNvPicPr>
            <a:picLocks noChangeAspect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3005" y="1471065"/>
            <a:ext cx="9144000" cy="4888992"/>
          </a:xfrm>
          <a:prstGeom prst="rect">
            <a:avLst/>
          </a:prstGeom>
        </p:spPr>
      </p:pic>
      <p:pic>
        <p:nvPicPr>
          <p:cNvPr id="33" name="Image 32"/>
          <p:cNvPicPr>
            <a:picLocks noChangeAspect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3005" y="1471065"/>
            <a:ext cx="9144000" cy="4888992"/>
          </a:xfrm>
          <a:prstGeom prst="rect">
            <a:avLst/>
          </a:prstGeom>
        </p:spPr>
      </p:pic>
      <p:pic>
        <p:nvPicPr>
          <p:cNvPr id="34" name="Image 33"/>
          <p:cNvPicPr>
            <a:picLocks noChangeAspect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3005" y="1463445"/>
            <a:ext cx="9144000" cy="4888992"/>
          </a:xfrm>
          <a:prstGeom prst="rect">
            <a:avLst/>
          </a:prstGeom>
        </p:spPr>
      </p:pic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Coil</a:t>
            </a:r>
            <a:r>
              <a:rPr lang="fr-FR" dirty="0" smtClean="0"/>
              <a:t> components </a:t>
            </a:r>
            <a:r>
              <a:rPr lang="fr-FR" dirty="0" err="1" smtClean="0"/>
              <a:t>overview</a:t>
            </a:r>
            <a:endParaRPr lang="fr-FR" dirty="0"/>
          </a:p>
        </p:txBody>
      </p:sp>
      <p:sp>
        <p:nvSpPr>
          <p:cNvPr id="21" name="Espace réservé du contenu 1"/>
          <p:cNvSpPr txBox="1">
            <a:spLocks/>
          </p:cNvSpPr>
          <p:nvPr/>
        </p:nvSpPr>
        <p:spPr>
          <a:xfrm>
            <a:off x="3175001" y="1188720"/>
            <a:ext cx="6327139" cy="3063240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 pitchFamily="34" charset="0"/>
              <a:buNone/>
              <a:defRPr sz="1800" kern="1200" cap="none" baseline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 marL="270000" indent="-2700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SzPct val="60000"/>
              <a:buFontTx/>
              <a:buBlip>
                <a:blip r:embed="rId15"/>
              </a:buBlip>
              <a:defRPr sz="1800" kern="1200" cap="none" baseline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2pPr>
            <a:lvl3pPr marL="36000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SzPct val="36000"/>
              <a:buFont typeface="Arial" pitchFamily="34" charset="0"/>
              <a:buNone/>
              <a:defRPr sz="1600" kern="12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3pPr>
            <a:lvl4pPr marL="628650" indent="-276225" algn="l" defTabSz="914400" rtl="0" eaLnBrk="1" latinLnBrk="0" hangingPunct="1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Clr>
                <a:srgbClr val="666666"/>
              </a:buClr>
              <a:buSzPct val="30000"/>
              <a:buFontTx/>
              <a:buBlip>
                <a:blip r:embed="rId16"/>
              </a:buBlip>
              <a:defRPr sz="1400" kern="12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4pPr>
            <a:lvl5pPr marL="63000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rgbClr val="666666"/>
              </a:buClr>
              <a:buFont typeface="Arial" pitchFamily="34" charset="0"/>
              <a:buNone/>
              <a:defRPr sz="1200" kern="12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5pPr>
            <a:lvl6pPr marL="809625" indent="-180975" algn="l" defTabSz="914400" rtl="0" eaLnBrk="1" latinLnBrk="0" hangingPunct="1">
              <a:spcBef>
                <a:spcPts val="0"/>
              </a:spcBef>
              <a:buFont typeface="Arial" pitchFamily="34" charset="0"/>
              <a:buChar char="•"/>
              <a:defRPr sz="1200" i="1" kern="1200" baseline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600" dirty="0" err="1" smtClean="0">
                <a:solidFill>
                  <a:schemeClr val="tx2"/>
                </a:solidFill>
                <a:latin typeface="+mn-lt"/>
              </a:rPr>
              <a:t>Preliminary</a:t>
            </a:r>
            <a:r>
              <a:rPr lang="fr-FR" sz="1600" dirty="0" smtClean="0">
                <a:solidFill>
                  <a:schemeClr val="tx2"/>
                </a:solidFill>
                <a:latin typeface="+mn-lt"/>
              </a:rPr>
              <a:t> design: </a:t>
            </a:r>
            <a:r>
              <a:rPr lang="fr-FR" sz="1600" dirty="0" err="1" smtClean="0">
                <a:solidFill>
                  <a:schemeClr val="tx2"/>
                </a:solidFill>
                <a:latin typeface="+mn-lt"/>
              </a:rPr>
              <a:t>details</a:t>
            </a:r>
            <a:r>
              <a:rPr lang="fr-FR" sz="1600" dirty="0" smtClean="0">
                <a:solidFill>
                  <a:schemeClr val="tx2"/>
                </a:solidFill>
                <a:latin typeface="+mn-lt"/>
              </a:rPr>
              <a:t> not </a:t>
            </a:r>
            <a:r>
              <a:rPr lang="fr-FR" sz="1600" dirty="0" err="1" smtClean="0">
                <a:solidFill>
                  <a:schemeClr val="tx2"/>
                </a:solidFill>
                <a:latin typeface="+mn-lt"/>
              </a:rPr>
              <a:t>included</a:t>
            </a:r>
            <a:endParaRPr lang="fr-FR" sz="1600" dirty="0" smtClean="0">
              <a:solidFill>
                <a:schemeClr val="tx2"/>
              </a:solidFill>
              <a:latin typeface="+mn-l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sz="1600" dirty="0" smtClean="0">
              <a:solidFill>
                <a:srgbClr val="002060"/>
              </a:solidFill>
              <a:latin typeface="+mn-l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600" dirty="0" err="1" smtClean="0">
                <a:solidFill>
                  <a:srgbClr val="002060"/>
                </a:solidFill>
                <a:latin typeface="+mn-lt"/>
              </a:rPr>
              <a:t>Even</a:t>
            </a:r>
            <a:r>
              <a:rPr lang="fr-FR" sz="1600" dirty="0" smtClean="0">
                <a:solidFill>
                  <a:srgbClr val="002060"/>
                </a:solidFill>
                <a:latin typeface="+mn-lt"/>
              </a:rPr>
              <a:t> </a:t>
            </a:r>
            <a:r>
              <a:rPr lang="fr-FR" sz="1600" dirty="0" err="1" smtClean="0">
                <a:solidFill>
                  <a:srgbClr val="002060"/>
                </a:solidFill>
                <a:latin typeface="+mn-lt"/>
              </a:rPr>
              <a:t>with</a:t>
            </a:r>
            <a:r>
              <a:rPr lang="fr-FR" sz="1600" dirty="0" smtClean="0">
                <a:solidFill>
                  <a:srgbClr val="002060"/>
                </a:solidFill>
                <a:latin typeface="+mn-lt"/>
              </a:rPr>
              <a:t> </a:t>
            </a:r>
            <a:r>
              <a:rPr lang="fr-FR" sz="1600" b="1" dirty="0" smtClean="0">
                <a:solidFill>
                  <a:srgbClr val="002060"/>
                </a:solidFill>
                <a:latin typeface="+mn-lt"/>
              </a:rPr>
              <a:t>one</a:t>
            </a:r>
            <a:r>
              <a:rPr lang="fr-FR" sz="1600" dirty="0" smtClean="0">
                <a:solidFill>
                  <a:srgbClr val="002060"/>
                </a:solidFill>
                <a:latin typeface="+mn-lt"/>
              </a:rPr>
              <a:t> pancake, </a:t>
            </a:r>
            <a:r>
              <a:rPr lang="fr-FR" sz="1600" dirty="0" err="1" smtClean="0">
                <a:solidFill>
                  <a:srgbClr val="002060"/>
                </a:solidFill>
                <a:latin typeface="+mn-lt"/>
              </a:rPr>
              <a:t>each</a:t>
            </a:r>
            <a:r>
              <a:rPr lang="fr-FR" sz="1600" dirty="0" smtClean="0">
                <a:solidFill>
                  <a:srgbClr val="002060"/>
                </a:solidFill>
                <a:latin typeface="+mn-lt"/>
              </a:rPr>
              <a:t> </a:t>
            </a:r>
            <a:r>
              <a:rPr lang="fr-FR" sz="1600" dirty="0" err="1" smtClean="0">
                <a:solidFill>
                  <a:srgbClr val="002060"/>
                </a:solidFill>
                <a:latin typeface="+mn-lt"/>
              </a:rPr>
              <a:t>coil</a:t>
            </a:r>
            <a:r>
              <a:rPr lang="fr-FR" sz="1600" dirty="0" smtClean="0">
                <a:solidFill>
                  <a:srgbClr val="002060"/>
                </a:solidFill>
                <a:latin typeface="+mn-lt"/>
              </a:rPr>
              <a:t> has </a:t>
            </a:r>
            <a:r>
              <a:rPr lang="fr-FR" sz="1600" b="1" dirty="0" err="1" smtClean="0">
                <a:solidFill>
                  <a:srgbClr val="002060"/>
                </a:solidFill>
                <a:latin typeface="+mn-lt"/>
              </a:rPr>
              <a:t>two</a:t>
            </a:r>
            <a:r>
              <a:rPr lang="fr-FR" sz="1600" dirty="0" smtClean="0">
                <a:solidFill>
                  <a:srgbClr val="002060"/>
                </a:solidFill>
                <a:latin typeface="+mn-lt"/>
              </a:rPr>
              <a:t> </a:t>
            </a:r>
            <a:r>
              <a:rPr lang="fr-FR" sz="1600" dirty="0" err="1" smtClean="0">
                <a:solidFill>
                  <a:srgbClr val="002060"/>
                </a:solidFill>
                <a:latin typeface="+mn-lt"/>
              </a:rPr>
              <a:t>layers</a:t>
            </a:r>
            <a:endParaRPr lang="fr-FR" sz="1600" dirty="0" smtClean="0">
              <a:solidFill>
                <a:srgbClr val="002060"/>
              </a:solidFill>
              <a:latin typeface="+mn-lt"/>
            </a:endParaRPr>
          </a:p>
          <a:p>
            <a:pPr marL="269875" lvl="1" indent="1343025">
              <a:buNone/>
            </a:pPr>
            <a:r>
              <a:rPr lang="fr-FR" sz="1600" dirty="0">
                <a:solidFill>
                  <a:srgbClr val="002060"/>
                </a:solidFill>
                <a:latin typeface="+mn-lt"/>
              </a:rPr>
              <a:t>	</a:t>
            </a:r>
            <a:r>
              <a:rPr lang="fr-FR" sz="1600" dirty="0" smtClean="0">
                <a:solidFill>
                  <a:srgbClr val="002060"/>
                </a:solidFill>
                <a:latin typeface="+mn-lt"/>
              </a:rPr>
              <a:t>→ </a:t>
            </a:r>
            <a:r>
              <a:rPr lang="fr-FR" sz="1600" dirty="0" err="1" smtClean="0">
                <a:solidFill>
                  <a:srgbClr val="002060"/>
                </a:solidFill>
                <a:latin typeface="+mn-lt"/>
              </a:rPr>
              <a:t>accomodates</a:t>
            </a:r>
            <a:r>
              <a:rPr lang="fr-FR" sz="1600" dirty="0" smtClean="0">
                <a:solidFill>
                  <a:srgbClr val="002060"/>
                </a:solidFill>
                <a:latin typeface="+mn-lt"/>
              </a:rPr>
              <a:t> exit jumps</a:t>
            </a:r>
          </a:p>
          <a:p>
            <a:pPr marL="269875" lvl="1" indent="1343025">
              <a:buNone/>
            </a:pPr>
            <a:r>
              <a:rPr lang="fr-FR" sz="1600" dirty="0">
                <a:solidFill>
                  <a:srgbClr val="002060"/>
                </a:solidFill>
                <a:latin typeface="+mn-lt"/>
              </a:rPr>
              <a:t>	</a:t>
            </a:r>
            <a:r>
              <a:rPr lang="fr-FR" sz="1600" dirty="0" smtClean="0">
                <a:solidFill>
                  <a:srgbClr val="002060"/>
                </a:solidFill>
                <a:latin typeface="+mn-lt"/>
              </a:rPr>
              <a:t>→ </a:t>
            </a:r>
            <a:r>
              <a:rPr lang="fr-FR" sz="1600" b="1" dirty="0" err="1" smtClean="0">
                <a:solidFill>
                  <a:srgbClr val="002060"/>
                </a:solidFill>
                <a:latin typeface="+mn-lt"/>
              </a:rPr>
              <a:t>iron</a:t>
            </a:r>
            <a:r>
              <a:rPr lang="fr-FR" sz="1600" dirty="0" smtClean="0">
                <a:solidFill>
                  <a:srgbClr val="002060"/>
                </a:solidFill>
                <a:latin typeface="+mn-lt"/>
              </a:rPr>
              <a:t> </a:t>
            </a:r>
            <a:r>
              <a:rPr lang="fr-FR" sz="1600" b="1" dirty="0" smtClean="0">
                <a:solidFill>
                  <a:srgbClr val="002060"/>
                </a:solidFill>
                <a:latin typeface="+mn-lt"/>
              </a:rPr>
              <a:t>filler </a:t>
            </a:r>
            <a:r>
              <a:rPr lang="fr-FR" sz="1600" dirty="0" err="1" smtClean="0">
                <a:solidFill>
                  <a:srgbClr val="002060"/>
                </a:solidFill>
                <a:latin typeface="+mn-lt"/>
              </a:rPr>
              <a:t>is</a:t>
            </a:r>
            <a:r>
              <a:rPr lang="fr-FR" sz="1600" dirty="0" smtClean="0">
                <a:solidFill>
                  <a:srgbClr val="002060"/>
                </a:solidFill>
                <a:latin typeface="+mn-lt"/>
              </a:rPr>
              <a:t> </a:t>
            </a:r>
            <a:r>
              <a:rPr lang="fr-FR" sz="1600" dirty="0" err="1" smtClean="0">
                <a:solidFill>
                  <a:srgbClr val="002060"/>
                </a:solidFill>
                <a:latin typeface="+mn-lt"/>
              </a:rPr>
              <a:t>used</a:t>
            </a:r>
            <a:r>
              <a:rPr lang="fr-FR" sz="1600" dirty="0" smtClean="0">
                <a:solidFill>
                  <a:srgbClr val="002060"/>
                </a:solidFill>
                <a:latin typeface="+mn-lt"/>
              </a:rPr>
              <a:t> to have a</a:t>
            </a:r>
            <a:r>
              <a:rPr lang="fr-FR" sz="1600" b="1" dirty="0" smtClean="0">
                <a:solidFill>
                  <a:srgbClr val="002060"/>
                </a:solidFill>
                <a:latin typeface="+mn-lt"/>
              </a:rPr>
              <a:t> flat </a:t>
            </a:r>
            <a:r>
              <a:rPr lang="fr-FR" sz="1600" b="1" dirty="0" err="1" smtClean="0">
                <a:solidFill>
                  <a:srgbClr val="002060"/>
                </a:solidFill>
                <a:latin typeface="+mn-lt"/>
              </a:rPr>
              <a:t>coil</a:t>
            </a:r>
            <a:r>
              <a:rPr lang="fr-FR" sz="1600" b="1" dirty="0" smtClean="0">
                <a:solidFill>
                  <a:srgbClr val="002060"/>
                </a:solidFill>
                <a:latin typeface="+mn-lt"/>
              </a:rPr>
              <a:t> surface</a:t>
            </a:r>
          </a:p>
          <a:p>
            <a:pPr marL="269875" lvl="1" indent="1343025">
              <a:buNone/>
            </a:pPr>
            <a:r>
              <a:rPr lang="fr-FR" sz="1600" dirty="0">
                <a:solidFill>
                  <a:srgbClr val="002060"/>
                </a:solidFill>
                <a:latin typeface="+mn-lt"/>
              </a:rPr>
              <a:t>	</a:t>
            </a:r>
            <a:r>
              <a:rPr lang="fr-FR" sz="1600" dirty="0" smtClean="0">
                <a:solidFill>
                  <a:srgbClr val="002060"/>
                </a:solidFill>
                <a:latin typeface="+mn-lt"/>
              </a:rPr>
              <a:t>→ </a:t>
            </a:r>
            <a:r>
              <a:rPr lang="fr-FR" sz="1600" dirty="0" err="1" smtClean="0">
                <a:solidFill>
                  <a:srgbClr val="002060"/>
                </a:solidFill>
                <a:latin typeface="+mn-lt"/>
              </a:rPr>
              <a:t>iron</a:t>
            </a:r>
            <a:r>
              <a:rPr lang="fr-FR" sz="1600" dirty="0" smtClean="0">
                <a:solidFill>
                  <a:srgbClr val="002060"/>
                </a:solidFill>
                <a:latin typeface="+mn-lt"/>
              </a:rPr>
              <a:t> fillers </a:t>
            </a:r>
            <a:r>
              <a:rPr lang="fr-FR" sz="1600" dirty="0" err="1" smtClean="0">
                <a:solidFill>
                  <a:srgbClr val="002060"/>
                </a:solidFill>
                <a:latin typeface="+mn-lt"/>
              </a:rPr>
              <a:t>contribute</a:t>
            </a:r>
            <a:r>
              <a:rPr lang="fr-FR" sz="1600" dirty="0" smtClean="0">
                <a:solidFill>
                  <a:srgbClr val="002060"/>
                </a:solidFill>
                <a:latin typeface="+mn-lt"/>
              </a:rPr>
              <a:t> to </a:t>
            </a:r>
            <a:r>
              <a:rPr lang="fr-FR" sz="1600" dirty="0" err="1" smtClean="0">
                <a:solidFill>
                  <a:srgbClr val="002060"/>
                </a:solidFill>
                <a:latin typeface="+mn-lt"/>
              </a:rPr>
              <a:t>magnetic</a:t>
            </a:r>
            <a:r>
              <a:rPr lang="fr-FR" sz="1600" dirty="0" smtClean="0">
                <a:solidFill>
                  <a:srgbClr val="002060"/>
                </a:solidFill>
                <a:latin typeface="+mn-lt"/>
              </a:rPr>
              <a:t> </a:t>
            </a:r>
            <a:r>
              <a:rPr lang="fr-FR" sz="1600" dirty="0" err="1" smtClean="0">
                <a:solidFill>
                  <a:srgbClr val="002060"/>
                </a:solidFill>
                <a:latin typeface="+mn-lt"/>
              </a:rPr>
              <a:t>field</a:t>
            </a:r>
            <a:endParaRPr lang="fr-FR" sz="1600" dirty="0" smtClean="0">
              <a:solidFill>
                <a:schemeClr val="tx2"/>
              </a:solidFill>
              <a:latin typeface="+mn-lt"/>
            </a:endParaRPr>
          </a:p>
        </p:txBody>
      </p:sp>
      <p:grpSp>
        <p:nvGrpSpPr>
          <p:cNvPr id="2" name="Groupe 1"/>
          <p:cNvGrpSpPr/>
          <p:nvPr/>
        </p:nvGrpSpPr>
        <p:grpSpPr>
          <a:xfrm>
            <a:off x="1026450" y="4411634"/>
            <a:ext cx="1698102" cy="1389677"/>
            <a:chOff x="544346" y="4831084"/>
            <a:chExt cx="1698102" cy="1389677"/>
          </a:xfrm>
        </p:grpSpPr>
        <p:sp>
          <p:nvSpPr>
            <p:cNvPr id="36" name="Rectangle 35"/>
            <p:cNvSpPr/>
            <p:nvPr/>
          </p:nvSpPr>
          <p:spPr>
            <a:xfrm>
              <a:off x="546598" y="4909665"/>
              <a:ext cx="353364" cy="89063"/>
            </a:xfrm>
            <a:prstGeom prst="rect">
              <a:avLst/>
            </a:prstGeom>
            <a:solidFill>
              <a:srgbClr val="00B0F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ZoneTexte 36"/>
            <p:cNvSpPr txBox="1"/>
            <p:nvPr/>
          </p:nvSpPr>
          <p:spPr>
            <a:xfrm>
              <a:off x="920971" y="4831084"/>
              <a:ext cx="675185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000" dirty="0" err="1" smtClean="0"/>
                <a:t>Titanium</a:t>
              </a:r>
              <a:endParaRPr lang="en-US" sz="1000" dirty="0"/>
            </a:p>
            <a:p>
              <a:endParaRPr lang="en-US" sz="1000" dirty="0"/>
            </a:p>
          </p:txBody>
        </p:sp>
        <p:sp>
          <p:nvSpPr>
            <p:cNvPr id="38" name="ZoneTexte 37"/>
            <p:cNvSpPr txBox="1"/>
            <p:nvPr/>
          </p:nvSpPr>
          <p:spPr>
            <a:xfrm>
              <a:off x="943695" y="5098969"/>
              <a:ext cx="1298753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000" dirty="0" err="1" smtClean="0"/>
                <a:t>Stainless</a:t>
              </a:r>
              <a:r>
                <a:rPr lang="fr-FR" sz="1000" dirty="0" smtClean="0"/>
                <a:t> </a:t>
              </a:r>
              <a:r>
                <a:rPr lang="fr-FR" sz="1000" dirty="0" err="1" smtClean="0"/>
                <a:t>steel</a:t>
              </a:r>
              <a:r>
                <a:rPr lang="fr-FR" sz="1000" dirty="0" smtClean="0"/>
                <a:t> (SS)</a:t>
              </a:r>
              <a:endParaRPr lang="en-US" sz="1000" dirty="0"/>
            </a:p>
          </p:txBody>
        </p:sp>
        <p:sp>
          <p:nvSpPr>
            <p:cNvPr id="39" name="Rectangle 38"/>
            <p:cNvSpPr/>
            <p:nvPr/>
          </p:nvSpPr>
          <p:spPr>
            <a:xfrm>
              <a:off x="544346" y="5171272"/>
              <a:ext cx="353364" cy="89063"/>
            </a:xfrm>
            <a:prstGeom prst="rect">
              <a:avLst/>
            </a:prstGeom>
            <a:solidFill>
              <a:srgbClr val="B2B2B2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ZoneTexte 39"/>
            <p:cNvSpPr txBox="1"/>
            <p:nvPr/>
          </p:nvSpPr>
          <p:spPr>
            <a:xfrm>
              <a:off x="949862" y="5323328"/>
              <a:ext cx="40427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000" dirty="0" err="1" smtClean="0"/>
                <a:t>Iron</a:t>
              </a:r>
              <a:endParaRPr lang="en-US" sz="1000" dirty="0"/>
            </a:p>
            <a:p>
              <a:endParaRPr lang="en-US" sz="1000" dirty="0"/>
            </a:p>
          </p:txBody>
        </p:sp>
        <p:sp>
          <p:nvSpPr>
            <p:cNvPr id="41" name="Rectangle 40"/>
            <p:cNvSpPr/>
            <p:nvPr/>
          </p:nvSpPr>
          <p:spPr>
            <a:xfrm>
              <a:off x="544346" y="5417394"/>
              <a:ext cx="353364" cy="89063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ZoneTexte 41"/>
            <p:cNvSpPr txBox="1"/>
            <p:nvPr/>
          </p:nvSpPr>
          <p:spPr>
            <a:xfrm>
              <a:off x="949862" y="5565341"/>
              <a:ext cx="1000595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000" dirty="0" err="1" smtClean="0"/>
                <a:t>Insulation</a:t>
              </a:r>
              <a:r>
                <a:rPr lang="fr-FR" sz="1000" dirty="0" smtClean="0"/>
                <a:t> filler</a:t>
              </a:r>
              <a:endParaRPr lang="en-US" sz="1000" dirty="0"/>
            </a:p>
            <a:p>
              <a:endParaRPr lang="en-US" sz="1000" dirty="0"/>
            </a:p>
          </p:txBody>
        </p:sp>
        <p:sp>
          <p:nvSpPr>
            <p:cNvPr id="43" name="Rectangle 42"/>
            <p:cNvSpPr/>
            <p:nvPr/>
          </p:nvSpPr>
          <p:spPr>
            <a:xfrm>
              <a:off x="544346" y="5659407"/>
              <a:ext cx="353364" cy="89063"/>
            </a:xfrm>
            <a:prstGeom prst="rect">
              <a:avLst/>
            </a:prstGeom>
            <a:solidFill>
              <a:schemeClr val="accent3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ZoneTexte 43"/>
            <p:cNvSpPr txBox="1"/>
            <p:nvPr/>
          </p:nvSpPr>
          <p:spPr>
            <a:xfrm>
              <a:off x="949862" y="5820651"/>
              <a:ext cx="72968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000" dirty="0" err="1" smtClean="0"/>
                <a:t>Insulation</a:t>
              </a:r>
              <a:endParaRPr lang="en-US" sz="1000" dirty="0"/>
            </a:p>
            <a:p>
              <a:endParaRPr lang="en-US" sz="1000" dirty="0"/>
            </a:p>
          </p:txBody>
        </p:sp>
        <p:sp>
          <p:nvSpPr>
            <p:cNvPr id="45" name="Rectangle 44"/>
            <p:cNvSpPr/>
            <p:nvPr/>
          </p:nvSpPr>
          <p:spPr>
            <a:xfrm>
              <a:off x="544346" y="5914717"/>
              <a:ext cx="353364" cy="89063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Espace réservé du pied de page 3"/>
          <p:cNvSpPr>
            <a:spLocks noGrp="1"/>
          </p:cNvSpPr>
          <p:nvPr>
            <p:ph type="ftr" sz="quarter" idx="3"/>
          </p:nvPr>
        </p:nvSpPr>
        <p:spPr>
          <a:xfrm>
            <a:off x="576001" y="6465733"/>
            <a:ext cx="2599000" cy="324000"/>
          </a:xfrm>
        </p:spPr>
        <p:txBody>
          <a:bodyPr/>
          <a:lstStyle/>
          <a:p>
            <a:r>
              <a:rPr lang="da-DK" dirty="0" smtClean="0"/>
              <a:t>P. Manil, G. Minier, E. </a:t>
            </a:r>
            <a:r>
              <a:rPr lang="da-DK" smtClean="0"/>
              <a:t>Rochepault et al.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7" name="Espace réservé du numéro de diapositive 4"/>
          <p:cNvSpPr>
            <a:spLocks noGrp="1"/>
          </p:cNvSpPr>
          <p:nvPr>
            <p:ph type="sldNum" sz="quarter" idx="4"/>
          </p:nvPr>
        </p:nvSpPr>
        <p:spPr>
          <a:xfrm>
            <a:off x="7984067" y="6465733"/>
            <a:ext cx="764397" cy="324000"/>
          </a:xfrm>
        </p:spPr>
        <p:txBody>
          <a:bodyPr/>
          <a:lstStyle/>
          <a:p>
            <a:r>
              <a:rPr lang="en-US" dirty="0" smtClean="0"/>
              <a:t>Page 9</a:t>
            </a:r>
            <a:endParaRPr lang="en-US" dirty="0"/>
          </a:p>
        </p:txBody>
      </p:sp>
      <p:sp>
        <p:nvSpPr>
          <p:cNvPr id="48" name="Espace réservé de la date 5"/>
          <p:cNvSpPr>
            <a:spLocks noGrp="1"/>
          </p:cNvSpPr>
          <p:nvPr>
            <p:ph type="dt" sz="half" idx="2"/>
          </p:nvPr>
        </p:nvSpPr>
        <p:spPr>
          <a:xfrm>
            <a:off x="3327401" y="6465733"/>
            <a:ext cx="4131732" cy="324000"/>
          </a:xfrm>
        </p:spPr>
        <p:txBody>
          <a:bodyPr/>
          <a:lstStyle/>
          <a:p>
            <a:r>
              <a:rPr lang="en-US" dirty="0" smtClean="0"/>
              <a:t>R2D2 CDR - 09/03/2021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33981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Exemple_powerpoint_Irfu">
  <a:themeElements>
    <a:clrScheme name="CEA">
      <a:dk1>
        <a:sysClr val="windowText" lastClr="000000"/>
      </a:dk1>
      <a:lt1>
        <a:sysClr val="window" lastClr="FFFFFF"/>
      </a:lt1>
      <a:dk2>
        <a:srgbClr val="DC0528"/>
      </a:dk2>
      <a:lt2>
        <a:srgbClr val="96C31E"/>
      </a:lt2>
      <a:accent1>
        <a:srgbClr val="781469"/>
      </a:accent1>
      <a:accent2>
        <a:srgbClr val="F08728"/>
      </a:accent2>
      <a:accent3>
        <a:srgbClr val="FAB45F"/>
      </a:accent3>
      <a:accent4>
        <a:srgbClr val="0091C3"/>
      </a:accent4>
      <a:accent5>
        <a:srgbClr val="006937"/>
      </a:accent5>
      <a:accent6>
        <a:srgbClr val="87000A"/>
      </a:accent6>
      <a:hlink>
        <a:srgbClr val="0000FF"/>
      </a:hlink>
      <a:folHlink>
        <a:srgbClr val="800080"/>
      </a:folHlink>
    </a:clrScheme>
    <a:fontScheme name="CEA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2"/>
        </a:solidFill>
        <a:ln>
          <a:solidFill>
            <a:schemeClr val="tx1"/>
          </a:solidFill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conOverlay xmlns="http://schemas.microsoft.com/sharepoint/v4" xsi:nil="true"/>
    <CollabComments xmlns="d60d810b-e102-4d8a-ab2a-df4f0994436a" xsi:nil="true"/>
    <CollabExternalReferences xmlns="d60d810b-e102-4d8a-ab2a-df4f0994436a" xsi:nil="true"/>
    <CustomFieldChrono xmlns="a0af3704-cc1a-4752-bc31-a2e019fb4156">00116</CustomFieldChrono>
    <TaxCatchAll xmlns="a0af3704-cc1a-4752-bc31-a2e019fb4156"/>
    <CollabDate xmlns="d60d810b-e102-4d8a-ab2a-df4f0994436a">2020-06-29T22:00:00+00:00</CollabDate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 référentiel" ma:contentTypeID="0x010100108A61D7BE634F76874FDC084DD0BD15009E39C29C26594BAC90AC8ED3FDFD77E0008E0E1D272C221A498DB194B0BE196EDA" ma:contentTypeVersion="11" ma:contentTypeDescription="" ma:contentTypeScope="" ma:versionID="3f8f0ba3f0b3f50d8ddfadfa0b81794b">
  <xsd:schema xmlns:xsd="http://www.w3.org/2001/XMLSchema" xmlns:xs="http://www.w3.org/2001/XMLSchema" xmlns:p="http://schemas.microsoft.com/office/2006/metadata/properties" xmlns:ns2="d60d810b-e102-4d8a-ab2a-df4f0994436a" xmlns:ns3="a0af3704-cc1a-4752-bc31-a2e019fb4156" xmlns:ns4="http://schemas.microsoft.com/sharepoint/v4" targetNamespace="http://schemas.microsoft.com/office/2006/metadata/properties" ma:root="true" ma:fieldsID="2870d12913a15ac65df7aa9d931a820a" ns2:_="" ns3:_="" ns4:_="">
    <xsd:import namespace="d60d810b-e102-4d8a-ab2a-df4f0994436a"/>
    <xsd:import namespace="a0af3704-cc1a-4752-bc31-a2e019fb4156"/>
    <xsd:import namespace="http://schemas.microsoft.com/sharepoint/v4"/>
    <xsd:element name="properties">
      <xsd:complexType>
        <xsd:sequence>
          <xsd:element name="documentManagement">
            <xsd:complexType>
              <xsd:all>
                <xsd:element ref="ns2:CollabComments" minOccurs="0"/>
                <xsd:element ref="ns2:CollabDate" minOccurs="0"/>
                <xsd:element ref="ns2:CollabExternalReferences" minOccurs="0"/>
                <xsd:element ref="ns3:CustomFieldChrono" minOccurs="0"/>
                <xsd:element ref="ns3:TaxCatchAll" minOccurs="0"/>
                <xsd:element ref="ns3:TaxCatchAllLabel" minOccurs="0"/>
                <xsd:element ref="ns4:IconOverlay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60d810b-e102-4d8a-ab2a-df4f0994436a" elementFormDefault="qualified">
    <xsd:import namespace="http://schemas.microsoft.com/office/2006/documentManagement/types"/>
    <xsd:import namespace="http://schemas.microsoft.com/office/infopath/2007/PartnerControls"/>
    <xsd:element name="CollabComments" ma:index="2" nillable="true" ma:displayName="Observation(s)" ma:internalName="CollabComments">
      <xsd:simpleType>
        <xsd:restriction base="dms:Note">
          <xsd:maxLength value="255"/>
        </xsd:restriction>
      </xsd:simpleType>
    </xsd:element>
    <xsd:element name="CollabDate" ma:index="3" nillable="true" ma:displayName="Date du document" ma:default="[today]" ma:format="DateOnly" ma:LCID="1036" ma:internalName="CollabDate">
      <xsd:simpleType>
        <xsd:restriction base="dms:DateTime"/>
      </xsd:simpleType>
    </xsd:element>
    <xsd:element name="CollabExternalReferences" ma:index="5" nillable="true" ma:displayName="Référence(s) externe(s)" ma:internalName="CollabExternalReferences">
      <xsd:simpleType>
        <xsd:restriction base="dms:Text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0af3704-cc1a-4752-bc31-a2e019fb4156" elementFormDefault="qualified">
    <xsd:import namespace="http://schemas.microsoft.com/office/2006/documentManagement/types"/>
    <xsd:import namespace="http://schemas.microsoft.com/office/infopath/2007/PartnerControls"/>
    <xsd:element name="CustomFieldChrono" ma:index="6" nillable="true" ma:displayName="Numéro de chrono" ma:internalName="CustomFieldChrono" ma:readOnly="false">
      <xsd:simpleType>
        <xsd:restriction base="dms:Unknown"/>
      </xsd:simpleType>
    </xsd:element>
    <xsd:element name="TaxCatchAll" ma:index="12" nillable="true" ma:displayName="Taxonomy Catch All Column" ma:hidden="true" ma:list="{16577267-9f03-4a04-be60-ea30cef08a11}" ma:internalName="TaxCatchAll" ma:showField="CatchAllData" ma:web="a0af3704-cc1a-4752-bc31-a2e019fb4156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13" nillable="true" ma:displayName="Taxonomy Catch All Column1" ma:hidden="true" ma:list="{16577267-9f03-4a04-be60-ea30cef08a11}" ma:internalName="TaxCatchAllLabel" ma:readOnly="true" ma:showField="CatchAllDataLabel" ma:web="a0af3704-cc1a-4752-bc31-a2e019fb4156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4" elementFormDefault="qualified">
    <xsd:import namespace="http://schemas.microsoft.com/office/2006/documentManagement/types"/>
    <xsd:import namespace="http://schemas.microsoft.com/office/infopath/2007/PartnerControls"/>
    <xsd:element name="IconOverlay" ma:index="15" nillable="true" ma:displayName="IconOverlay" ma:hidden="true" ma:internalName="IconOverlay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7" ma:displayName="Type de contenu"/>
        <xsd:element ref="dc:title" minOccurs="0" maxOccurs="1" ma:index="1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11901FD7-D067-437F-B4A0-1A19DB950470}">
  <ds:schemaRefs>
    <ds:schemaRef ds:uri="http://schemas.microsoft.com/office/2006/documentManagement/types"/>
    <ds:schemaRef ds:uri="http://purl.org/dc/terms/"/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http://schemas.microsoft.com/sharepoint/v4"/>
    <ds:schemaRef ds:uri="a0af3704-cc1a-4752-bc31-a2e019fb4156"/>
    <ds:schemaRef ds:uri="http://purl.org/dc/elements/1.1/"/>
    <ds:schemaRef ds:uri="d60d810b-e102-4d8a-ab2a-df4f0994436a"/>
    <ds:schemaRef ds:uri="http://schemas.microsoft.com/office/2006/metadata/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43E9CFFC-1D38-44AE-9DF4-6DA6466B2C4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d60d810b-e102-4d8a-ab2a-df4f0994436a"/>
    <ds:schemaRef ds:uri="a0af3704-cc1a-4752-bc31-a2e019fb4156"/>
    <ds:schemaRef ds:uri="http://schemas.microsoft.com/sharepoint/v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796CBACE-72CE-40AB-80BF-7C0E7CCB244F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ppt59D3.tmp</Template>
  <TotalTime>27368</TotalTime>
  <Words>2548</Words>
  <Application>Microsoft Office PowerPoint</Application>
  <PresentationFormat>Affichage à l'écran (4:3)</PresentationFormat>
  <Paragraphs>748</Paragraphs>
  <Slides>35</Slides>
  <Notes>12</Notes>
  <HiddenSlides>0</HiddenSlides>
  <MMClips>1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35</vt:i4>
      </vt:variant>
    </vt:vector>
  </HeadingPairs>
  <TitlesOfParts>
    <vt:vector size="42" baseType="lpstr">
      <vt:lpstr>Arial</vt:lpstr>
      <vt:lpstr>Calibri</vt:lpstr>
      <vt:lpstr>Cambria Math</vt:lpstr>
      <vt:lpstr>Times New Roman</vt:lpstr>
      <vt:lpstr>Verdana</vt:lpstr>
      <vt:lpstr>Wingdings</vt:lpstr>
      <vt:lpstr>Exemple_powerpoint_Irfu</vt:lpstr>
      <vt:lpstr>Présentation PowerPoint</vt:lpstr>
      <vt:lpstr>F2D2 ↔ R2D2</vt:lpstr>
      <vt:lpstr>R2D2 engineering stakes</vt:lpstr>
      <vt:lpstr>Cable dimensions</vt:lpstr>
      <vt:lpstr>Coil detailed geometry 1/3</vt:lpstr>
      <vt:lpstr>Coil detailed geometry 2/3</vt:lpstr>
      <vt:lpstr>Coil detailed geometry 3/3</vt:lpstr>
      <vt:lpstr>Cable lengths</vt:lpstr>
      <vt:lpstr>Coil components overview</vt:lpstr>
      <vt:lpstr>Coil components: closeup on details</vt:lpstr>
      <vt:lpstr>Coil components: splices &amp; joints</vt:lpstr>
      <vt:lpstr>Preliminary winding tooling 1/3</vt:lpstr>
      <vt:lpstr>Preliminary winding tooling 2/3</vt:lpstr>
      <vt:lpstr>Preliminary winding tooling 3/3</vt:lpstr>
      <vt:lpstr>Heat treatment tooling concepts</vt:lpstr>
      <vt:lpstr>R2D2 reaction configuration</vt:lpstr>
      <vt:lpstr>R2D2 impregnation configuration</vt:lpstr>
      <vt:lpstr>R2D2 final configuration</vt:lpstr>
      <vt:lpstr>Coil interface with structure</vt:lpstr>
      <vt:lpstr>Présentation PowerPoint</vt:lpstr>
      <vt:lpstr>R2D2: longitudinal support concepts</vt:lpstr>
      <vt:lpstr>Option 1: conventional 1/2</vt:lpstr>
      <vt:lpstr>Option 1: conventional 2/2</vt:lpstr>
      <vt:lpstr>Option 2: Hard wall support</vt:lpstr>
      <vt:lpstr>Option 3: internal pre-load</vt:lpstr>
      <vt:lpstr>Other open questions</vt:lpstr>
      <vt:lpstr>R2D2 Simplified schedule</vt:lpstr>
      <vt:lpstr>Présentation PowerPoint</vt:lpstr>
      <vt:lpstr>References</vt:lpstr>
      <vt:lpstr>Présentation PowerPoint</vt:lpstr>
      <vt:lpstr>Cable dimensions: spare</vt:lpstr>
      <vt:lpstr>Concepts for longitudinal support</vt:lpstr>
      <vt:lpstr>Longitudinal support: benchmark</vt:lpstr>
      <vt:lpstr>Goal of the longitudinal support</vt:lpstr>
      <vt:lpstr>R2D2: expected effect of longitudinal preload</vt:lpstr>
    </vt:vector>
  </TitlesOfParts>
  <Company>CEA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template review</dc:title>
  <dc:creator>Bougamont Emmanuelle</dc:creator>
  <cp:lastModifiedBy>ROCHEPAULT Etienne</cp:lastModifiedBy>
  <cp:revision>803</cp:revision>
  <cp:lastPrinted>2018-02-13T16:10:28Z</cp:lastPrinted>
  <dcterms:created xsi:type="dcterms:W3CDTF">2012-10-13T15:33:03Z</dcterms:created>
  <dcterms:modified xsi:type="dcterms:W3CDTF">2021-03-09T09:28:58Z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0x010100108A61D7BE634F76874FDC084DD0BD15009E39C29C26594BAC90AC8ED3FDFD77E0008E0E1D272C221A498DB194B0BE196EDA</vt:lpwstr>
  </property>
  <property fmtid="{D5CDD505-2E9C-101B-9397-08002B2CF9AE}" pid="3" name="CollabXmlContent">
    <vt:lpwstr>&lt;CollabItems&gt;_x000d_
  &lt;CollabItem&gt;_x000d_
    &lt;FileLeafRef&gt;20210309_CDR_4_Engineering_PM-v2.pptx&lt;/FileLeafRef&gt;_x000d_
    &lt;Title&gt;template review&lt;/Title&gt;_x000d_
    &lt;CollabComments /&gt;_x000d_
    &lt;CollabDate&gt;30/06/2020&lt;/CollabDate&gt;_x000d_
    &lt;CollabExternalReferences /&gt;_x000d_
    &lt;CustomFieldChr</vt:lpwstr>
  </property>
  <property fmtid="{D5CDD505-2E9C-101B-9397-08002B2CF9AE}" pid="4" name="IsCollabDocument">
    <vt:bool>true</vt:bool>
  </property>
</Properties>
</file>